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77" r:id="rId3"/>
    <p:sldId id="291" r:id="rId4"/>
    <p:sldId id="258" r:id="rId5"/>
    <p:sldId id="278" r:id="rId6"/>
    <p:sldId id="260" r:id="rId7"/>
    <p:sldId id="261" r:id="rId8"/>
    <p:sldId id="287" r:id="rId9"/>
    <p:sldId id="288" r:id="rId10"/>
    <p:sldId id="290" r:id="rId11"/>
    <p:sldId id="273" r:id="rId12"/>
    <p:sldId id="292" r:id="rId13"/>
    <p:sldId id="274" r:id="rId14"/>
    <p:sldId id="276" r:id="rId15"/>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501"/>
    <a:srgbClr val="F7E3D1"/>
    <a:srgbClr val="E4AF81"/>
    <a:srgbClr val="AC4F01"/>
    <a:srgbClr val="ED6B00"/>
    <a:srgbClr val="FFB375"/>
    <a:srgbClr val="F9EBDE"/>
    <a:srgbClr val="EEEEEE"/>
    <a:srgbClr val="F3E5D8"/>
    <a:srgbClr val="F2E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74" autoAdjust="0"/>
    <p:restoredTop sz="94672"/>
  </p:normalViewPr>
  <p:slideViewPr>
    <p:cSldViewPr snapToGrid="0">
      <p:cViewPr varScale="1">
        <p:scale>
          <a:sx n="97" d="100"/>
          <a:sy n="97" d="100"/>
        </p:scale>
        <p:origin x="1818" y="72"/>
      </p:cViewPr>
      <p:guideLst>
        <p:guide orient="horz" pos="2381"/>
        <p:guide pos="3061"/>
      </p:guideLst>
    </p:cSldViewPr>
  </p:slideViewPr>
  <p:notesTextViewPr>
    <p:cViewPr>
      <p:scale>
        <a:sx n="1" d="1"/>
        <a:sy n="1" d="1"/>
      </p:scale>
      <p:origin x="0" y="0"/>
    </p:cViewPr>
  </p:notesTextViewPr>
  <p:notesViewPr>
    <p:cSldViewPr snapToGrid="0">
      <p:cViewPr varScale="1">
        <p:scale>
          <a:sx n="166" d="100"/>
          <a:sy n="166" d="100"/>
        </p:scale>
        <p:origin x="24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572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504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350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p:nvPr userDrawn="1"/>
        </p:nvPicPr>
        <p:blipFill rotWithShape="1">
          <a:blip r:embed="rId3">
            <a:alphaModFix/>
          </a:blip>
          <a:srcRect/>
          <a:stretch/>
        </p:blipFill>
        <p:spPr>
          <a:xfrm>
            <a:off x="8527725" y="6464000"/>
            <a:ext cx="747675" cy="680475"/>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9" name="Imagen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17|</a:t>
            </a:r>
            <a:r>
              <a:rPr lang="en-US" sz="1600" b="0" i="0" u="none" strike="noStrike" cap="none" dirty="0">
                <a:solidFill>
                  <a:srgbClr val="ED6B00"/>
                </a:solidFill>
                <a:latin typeface="Calibri"/>
                <a:ea typeface="Calibri"/>
                <a:cs typeface="Calibri"/>
                <a:sym typeface="Calibri"/>
              </a:rPr>
              <a:t>2</a:t>
            </a:r>
            <a:endParaRPr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5"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17|</a:t>
            </a:r>
            <a:r>
              <a:rPr lang="es-ES_tradnl" sz="1600" b="0" i="0" u="none" strike="noStrike" cap="none" dirty="0" smtClean="0">
                <a:solidFill>
                  <a:srgbClr val="ED6B00"/>
                </a:solidFill>
                <a:latin typeface="Calibri"/>
                <a:ea typeface="Calibri"/>
                <a:cs typeface="Calibri"/>
                <a:sym typeface="Calibri"/>
              </a:rPr>
              <a:t>2</a:t>
            </a:r>
            <a:endParaRPr lang="es-ES_tradnl"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17|</a:t>
            </a:r>
            <a:r>
              <a:rPr lang="es-ES_tradnl" sz="1600" b="0" i="0" u="none" strike="noStrike" cap="none" dirty="0" smtClean="0">
                <a:solidFill>
                  <a:srgbClr val="ED6B00"/>
                </a:solidFill>
                <a:latin typeface="Calibri"/>
                <a:ea typeface="Calibri"/>
                <a:cs typeface="Calibri"/>
                <a:sym typeface="Calibri"/>
              </a:rPr>
              <a:t>2</a:t>
            </a:r>
            <a:endParaRPr lang="es-ES_tradnl" sz="1600" b="0" i="0" u="none" strike="noStrike" cap="none" dirty="0">
              <a:solidFill>
                <a:srgbClr val="ED6B00"/>
              </a:solidFill>
              <a:latin typeface="Calibri"/>
              <a:ea typeface="Calibri"/>
              <a:cs typeface="Calibri"/>
              <a:sym typeface="Calibri"/>
            </a:endParaRPr>
          </a:p>
        </p:txBody>
      </p:sp>
      <p:sp>
        <p:nvSpPr>
          <p:cNvPr id="15"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ADMINISTRACIÓN LOGÍSTICA </a:t>
            </a:r>
            <a:r>
              <a:rPr lang="en-US" sz="1100" b="0" i="0" u="none" strike="noStrike" cap="none" dirty="0">
                <a:solidFill>
                  <a:srgbClr val="000000"/>
                </a:solidFill>
                <a:latin typeface="Calibri"/>
                <a:ea typeface="Calibri"/>
                <a:cs typeface="Calibri"/>
                <a:sym typeface="Calibri"/>
              </a:rPr>
              <a:t>| 3°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17|</a:t>
            </a:r>
            <a:r>
              <a:rPr lang="es-ES_tradnl" sz="1600" b="0" i="0" u="none" strike="noStrike" cap="none" dirty="0" smtClean="0">
                <a:solidFill>
                  <a:srgbClr val="ED6B00"/>
                </a:solidFill>
                <a:latin typeface="Calibri"/>
                <a:ea typeface="Calibri"/>
                <a:cs typeface="Calibri"/>
                <a:sym typeface="Calibri"/>
              </a:rPr>
              <a:t>2</a:t>
            </a:r>
            <a:endParaRPr lang="es-ES_tradnl" sz="1600" b="0" i="0" u="none" strike="noStrike" cap="none" dirty="0">
              <a:solidFill>
                <a:srgbClr val="ED6B00"/>
              </a:solidFill>
              <a:latin typeface="Calibri"/>
              <a:ea typeface="Calibri"/>
              <a:cs typeface="Calibri"/>
              <a:sym typeface="Calibri"/>
            </a:endParaRPr>
          </a:p>
        </p:txBody>
      </p:sp>
      <p:sp>
        <p:nvSpPr>
          <p:cNvPr id="15"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Operaciones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2553814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60" r:id="rId6"/>
    <p:sldLayoutId id="2147483661" r:id="rId7"/>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5.sv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76"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Calibri"/>
                <a:ea typeface="Calibri"/>
                <a:cs typeface="Calibri"/>
                <a:sym typeface="Calibri"/>
              </a:rPr>
              <a:t>MÓDULO 1</a:t>
            </a:r>
            <a:endParaRPr/>
          </a:p>
          <a:p>
            <a:pPr marL="0" marR="0" lvl="0" indent="0" algn="l" rtl="0">
              <a:lnSpc>
                <a:spcPct val="100000"/>
              </a:lnSpc>
              <a:spcBef>
                <a:spcPts val="0"/>
              </a:spcBef>
              <a:spcAft>
                <a:spcPts val="0"/>
              </a:spcAft>
              <a:buNone/>
            </a:pPr>
            <a:endParaRPr sz="1500" b="1" i="0" u="none" strike="noStrike" cap="none">
              <a:solidFill>
                <a:srgbClr val="000000"/>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LOGÍSTICA </a:t>
            </a:r>
            <a:r>
              <a:rPr lang="en-US" sz="1200" b="0" i="0" u="none" strike="noStrike" cap="none" dirty="0">
                <a:solidFill>
                  <a:srgbClr val="ED6B00"/>
                </a:solidFill>
                <a:latin typeface="Calibri"/>
                <a:ea typeface="Calibri"/>
                <a:cs typeface="Calibri"/>
                <a:sym typeface="Calibri"/>
              </a:rPr>
              <a:t>| NIVEL 3° MEDIO</a:t>
            </a:r>
            <a:endParaRPr sz="1200" b="0" i="0" u="none" strike="noStrike" cap="none" dirty="0">
              <a:solidFill>
                <a:srgbClr val="ED6B00"/>
              </a:solidFill>
              <a:latin typeface="Calibri"/>
              <a:ea typeface="Calibri"/>
              <a:cs typeface="Calibri"/>
              <a:sym typeface="Calibri"/>
            </a:endParaRPr>
          </a:p>
        </p:txBody>
      </p:sp>
      <p:sp>
        <p:nvSpPr>
          <p:cNvPr id="14" name="Google Shape;61;p13"/>
          <p:cNvSpPr txBox="1">
            <a:spLocks/>
          </p:cNvSpPr>
          <p:nvPr/>
        </p:nvSpPr>
        <p:spPr>
          <a:xfrm>
            <a:off x="365424" y="2185254"/>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 sz="3600" b="1" dirty="0">
                <a:solidFill>
                  <a:srgbClr val="ED6B00"/>
                </a:solidFill>
                <a:latin typeface="Calibri" panose="020F0502020204030204" pitchFamily="34" charset="0"/>
                <a:ea typeface="Roboto"/>
                <a:cs typeface="Calibri" panose="020F0502020204030204" pitchFamily="34" charset="0"/>
                <a:sym typeface="Roboto"/>
              </a:rPr>
              <a:t>OPERACIONES DE ALMACENAMIENTO</a:t>
            </a: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2" name="Imagen 1">
            <a:extLst>
              <a:ext uri="{FF2B5EF4-FFF2-40B4-BE49-F238E27FC236}">
                <a16:creationId xmlns="" xmlns:a16="http://schemas.microsoft.com/office/drawing/2014/main" id="{A5036D9A-160F-5C46-800A-590EFC80AA73}"/>
              </a:ext>
            </a:extLst>
          </p:cNvPr>
          <p:cNvPicPr>
            <a:picLocks noChangeAspect="1"/>
          </p:cNvPicPr>
          <p:nvPr/>
        </p:nvPicPr>
        <p:blipFill>
          <a:blip r:embed="rId3"/>
          <a:stretch>
            <a:fillRect/>
          </a:stretch>
        </p:blipFill>
        <p:spPr>
          <a:xfrm>
            <a:off x="4133088" y="3056704"/>
            <a:ext cx="4865210" cy="33690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2" name="Google Shape;152;p5">
            <a:extLst>
              <a:ext uri="{FF2B5EF4-FFF2-40B4-BE49-F238E27FC236}">
                <a16:creationId xmlns="" xmlns:a16="http://schemas.microsoft.com/office/drawing/2014/main" id="{6551C1C1-FF6B-B840-9FED-5FF24422AE75}"/>
              </a:ext>
            </a:extLst>
          </p:cNvPr>
          <p:cNvSpPr/>
          <p:nvPr/>
        </p:nvSpPr>
        <p:spPr>
          <a:xfrm>
            <a:off x="584894" y="2989132"/>
            <a:ext cx="5792758" cy="2024189"/>
          </a:xfrm>
          <a:prstGeom prst="roundRect">
            <a:avLst>
              <a:gd name="adj" fmla="val 101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ED6B00"/>
                </a:solidFill>
                <a:latin typeface="Calibri"/>
                <a:ea typeface="Calibri"/>
                <a:cs typeface="Calibri"/>
                <a:sym typeface="Calibri"/>
              </a:rPr>
              <a:t>UBICANDO PRODUCTOS </a:t>
            </a:r>
            <a:r>
              <a:rPr lang="en-US" sz="2800" dirty="0">
                <a:solidFill>
                  <a:srgbClr val="A93501"/>
                </a:solidFill>
                <a:latin typeface="Calibri"/>
                <a:ea typeface="Calibri"/>
                <a:cs typeface="Calibri"/>
                <a:sym typeface="Calibri"/>
              </a:rPr>
              <a:t>EN UN ALMACÉN</a:t>
            </a:r>
            <a:endParaRPr lang="en-US" sz="3100" dirty="0">
              <a:solidFill>
                <a:srgbClr val="A93501"/>
              </a:solidFill>
              <a:latin typeface="Calibri"/>
              <a:ea typeface="Calibri"/>
              <a:cs typeface="Calibri"/>
              <a:sym typeface="Calibri"/>
            </a:endParaRPr>
          </a:p>
        </p:txBody>
      </p:sp>
      <p:sp>
        <p:nvSpPr>
          <p:cNvPr id="8" name="Google Shape;178;p6">
            <a:extLst>
              <a:ext uri="{FF2B5EF4-FFF2-40B4-BE49-F238E27FC236}">
                <a16:creationId xmlns="" xmlns:a16="http://schemas.microsoft.com/office/drawing/2014/main" id="{05B1AF9C-004D-6948-95EA-54A4EEABC51F}"/>
              </a:ext>
            </a:extLst>
          </p:cNvPr>
          <p:cNvSpPr txBox="1"/>
          <p:nvPr/>
        </p:nvSpPr>
        <p:spPr>
          <a:xfrm>
            <a:off x="458826" y="2305186"/>
            <a:ext cx="4980682"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ALGUNAS </a:t>
            </a:r>
            <a:r>
              <a:rPr lang="en-US" sz="2400" i="0" u="none" strike="noStrike" cap="none" dirty="0">
                <a:solidFill>
                  <a:srgbClr val="A93501"/>
                </a:solidFill>
                <a:latin typeface="Calibri"/>
                <a:ea typeface="Calibri"/>
                <a:cs typeface="Calibri"/>
                <a:sym typeface="Calibri"/>
              </a:rPr>
              <a:t>RECOMENDACIONES</a:t>
            </a:r>
            <a:endParaRPr sz="2400" i="0" u="none" strike="noStrike" cap="none" dirty="0">
              <a:solidFill>
                <a:srgbClr val="A93501"/>
              </a:solidFill>
              <a:latin typeface="Calibri"/>
              <a:ea typeface="Calibri"/>
              <a:cs typeface="Calibri"/>
              <a:sym typeface="Calibri"/>
            </a:endParaRPr>
          </a:p>
        </p:txBody>
      </p:sp>
      <p:pic>
        <p:nvPicPr>
          <p:cNvPr id="7" name="Gráfico 6">
            <a:extLst>
              <a:ext uri="{FF2B5EF4-FFF2-40B4-BE49-F238E27FC236}">
                <a16:creationId xmlns="" xmlns:a16="http://schemas.microsoft.com/office/drawing/2014/main" id="{AC36B1A5-E5B4-3D41-87AB-A0D86870A0A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285053" y="3071277"/>
            <a:ext cx="2837961" cy="3902197"/>
          </a:xfrm>
          <a:prstGeom prst="rect">
            <a:avLst/>
          </a:prstGeom>
        </p:spPr>
      </p:pic>
      <p:sp>
        <p:nvSpPr>
          <p:cNvPr id="18" name="CuadroTexto 17">
            <a:extLst>
              <a:ext uri="{FF2B5EF4-FFF2-40B4-BE49-F238E27FC236}">
                <a16:creationId xmlns="" xmlns:a16="http://schemas.microsoft.com/office/drawing/2014/main" id="{899825AD-9FF4-A94A-AF26-1EB080C6AD59}"/>
              </a:ext>
            </a:extLst>
          </p:cNvPr>
          <p:cNvSpPr txBox="1"/>
          <p:nvPr/>
        </p:nvSpPr>
        <p:spPr>
          <a:xfrm>
            <a:off x="555585" y="3153902"/>
            <a:ext cx="5347504" cy="202359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spcBef>
                <a:spcPts val="600"/>
              </a:spcBef>
              <a:defRPr>
                <a:latin typeface="Calibri" panose="020F0502020204030204" pitchFamily="34" charset="0"/>
                <a:cs typeface="Calibri" panose="020F0502020204030204" pitchFamily="34" charset="0"/>
              </a:defRPr>
            </a:lvl1pPr>
          </a:lstStyle>
          <a:p>
            <a:pPr marL="311150" indent="-127000">
              <a:spcBef>
                <a:spcPts val="900"/>
              </a:spcBef>
              <a:buClr>
                <a:srgbClr val="ED6B00"/>
              </a:buClr>
              <a:buFont typeface="Arial" panose="020B0604020202020204" pitchFamily="34" charset="0"/>
              <a:buChar char="•"/>
            </a:pPr>
            <a:r>
              <a:rPr lang="es-CL" dirty="0"/>
              <a:t>Los productos más livianos van en posiciones superiores y los más pesados en inferiores (cuidando los productos y el personal).</a:t>
            </a:r>
          </a:p>
          <a:p>
            <a:pPr marL="311150" indent="-127000">
              <a:spcBef>
                <a:spcPts val="900"/>
              </a:spcBef>
              <a:buClr>
                <a:srgbClr val="ED6B00"/>
              </a:buClr>
              <a:buFont typeface="Arial" panose="020B0604020202020204" pitchFamily="34" charset="0"/>
              <a:buChar char="•"/>
            </a:pPr>
            <a:r>
              <a:rPr lang="es-CL" dirty="0"/>
              <a:t>Los productos más delicados van en posiciones inferiores (en caso de temblor, caerán desde menos altura).</a:t>
            </a:r>
          </a:p>
          <a:p>
            <a:pPr marL="311150" indent="-127000">
              <a:spcBef>
                <a:spcPts val="900"/>
              </a:spcBef>
              <a:buClr>
                <a:srgbClr val="ED6B00"/>
              </a:buClr>
              <a:buFont typeface="Arial" panose="020B0604020202020204" pitchFamily="34" charset="0"/>
              <a:buChar char="•"/>
            </a:pPr>
            <a:r>
              <a:rPr lang="es-CL" dirty="0"/>
              <a:t>En las estanterías, los productos de mayor rotación van en la zona media (hay menos esfuerzo tanto al colocarlos como al sacarlos).</a:t>
            </a:r>
          </a:p>
          <a:p>
            <a:endParaRPr lang="es-ES_tradnl" dirty="0"/>
          </a:p>
        </p:txBody>
      </p:sp>
    </p:spTree>
    <p:extLst>
      <p:ext uri="{BB962C8B-B14F-4D97-AF65-F5344CB8AC3E}">
        <p14:creationId xmlns:p14="http://schemas.microsoft.com/office/powerpoint/2010/main" val="3588636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0" name="Google Shape;390;p18"/>
          <p:cNvSpPr/>
          <p:nvPr/>
        </p:nvSpPr>
        <p:spPr>
          <a:xfrm>
            <a:off x="2035277" y="2602512"/>
            <a:ext cx="6780477" cy="346262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3420458" y="2454779"/>
            <a:ext cx="5231173" cy="3347636"/>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2000" dirty="0">
                <a:solidFill>
                  <a:srgbClr val="A93501"/>
                </a:solidFill>
                <a:latin typeface="Calibri"/>
                <a:ea typeface="Calibri"/>
                <a:cs typeface="Calibri"/>
                <a:sym typeface="Calibri"/>
              </a:rPr>
              <a:t>UBICANDO PRODUCTOS </a:t>
            </a:r>
            <a:r>
              <a:rPr lang="es-ES" sz="2000" b="1" i="0" u="none" strike="noStrike" cap="none" dirty="0">
                <a:solidFill>
                  <a:srgbClr val="ED6B00"/>
                </a:solidFill>
                <a:latin typeface="Calibri"/>
                <a:ea typeface="Calibri"/>
                <a:cs typeface="Calibri"/>
                <a:sym typeface="Calibri"/>
              </a:rPr>
              <a:t>EN UN ALMACÉN</a:t>
            </a:r>
            <a:endParaRPr dirty="0">
              <a:solidFill>
                <a:srgbClr val="ED6B00"/>
              </a:solidFill>
            </a:endParaRPr>
          </a:p>
          <a:p>
            <a:pPr>
              <a:lnSpc>
                <a:spcPct val="64000"/>
              </a:lnSpc>
            </a:pPr>
            <a:endParaRPr lang="es-CL" sz="1600" dirty="0">
              <a:latin typeface="Calibri"/>
              <a:cs typeface="Calibri"/>
            </a:endParaRPr>
          </a:p>
          <a:p>
            <a:pPr>
              <a:lnSpc>
                <a:spcPct val="115000"/>
              </a:lnSpc>
              <a:spcBef>
                <a:spcPts val="900"/>
              </a:spcBef>
            </a:pPr>
            <a:r>
              <a:rPr lang="es-ES_tradnl" dirty="0">
                <a:latin typeface="Calibri"/>
                <a:cs typeface="Calibri"/>
              </a:rPr>
              <a:t>Para revisar los temas trabajados durante el desarrollo de la presentación, te invitamos a </a:t>
            </a:r>
            <a:r>
              <a:rPr lang="es-ES_tradnl" dirty="0" smtClean="0">
                <a:latin typeface="Calibri"/>
                <a:cs typeface="Calibri"/>
              </a:rPr>
              <a:t>realizar </a:t>
            </a:r>
            <a:r>
              <a:rPr lang="es-ES_tradnl" dirty="0" smtClean="0">
                <a:solidFill>
                  <a:schemeClr val="tx1"/>
                </a:solidFill>
                <a:latin typeface="Calibri"/>
                <a:cs typeface="Calibri"/>
              </a:rPr>
              <a:t>una</a:t>
            </a:r>
            <a:r>
              <a:rPr lang="es-ES_tradnl" b="1" dirty="0" smtClean="0">
                <a:solidFill>
                  <a:schemeClr val="tx1"/>
                </a:solidFill>
                <a:latin typeface="Calibri"/>
                <a:cs typeface="Calibri"/>
              </a:rPr>
              <a:t> </a:t>
            </a:r>
            <a:r>
              <a:rPr lang="es-ES_tradnl" b="1" dirty="0">
                <a:solidFill>
                  <a:srgbClr val="FF6600"/>
                </a:solidFill>
                <a:latin typeface="Calibri"/>
                <a:cs typeface="Calibri"/>
              </a:rPr>
              <a:t>actividad 17 Cuanto Aprendimos. </a:t>
            </a:r>
            <a:r>
              <a:rPr lang="es-ES_tradnl" dirty="0">
                <a:latin typeface="Calibri"/>
                <a:cs typeface="Calibri"/>
              </a:rPr>
              <a:t>Reúnanse en grupos y busquen una forma de codificar la ubicación de sus escritorios  dentro del establecimiento educacional. El resultado tiene que ser un </a:t>
            </a:r>
            <a:r>
              <a:rPr lang="es-ES_tradnl" b="1" dirty="0">
                <a:latin typeface="Calibri"/>
                <a:cs typeface="Calibri"/>
              </a:rPr>
              <a:t>código</a:t>
            </a:r>
            <a:r>
              <a:rPr lang="es-ES_tradnl" dirty="0">
                <a:latin typeface="Calibri"/>
                <a:cs typeface="Calibri"/>
              </a:rPr>
              <a:t> que, usado (y comprendido) por cualquier persona, permita llegar a algún escritorio en particular (el tuyo, por ejemplo).</a:t>
            </a:r>
          </a:p>
          <a:p>
            <a:pPr>
              <a:lnSpc>
                <a:spcPct val="115000"/>
              </a:lnSpc>
              <a:spcBef>
                <a:spcPts val="900"/>
              </a:spcBef>
            </a:pPr>
            <a:r>
              <a:rPr lang="es-ES_tradnl" sz="1600" b="1" dirty="0">
                <a:solidFill>
                  <a:srgbClr val="FF6600"/>
                </a:solidFill>
                <a:latin typeface="Calibri"/>
                <a:ea typeface="Calibri"/>
                <a:cs typeface="Calibri"/>
                <a:sym typeface="Calibri"/>
              </a:rPr>
              <a:t>¡Muy Bien!, </a:t>
            </a:r>
            <a:r>
              <a:rPr lang="es-ES_tradnl" sz="1600" dirty="0">
                <a:latin typeface="Calibri"/>
                <a:ea typeface="Calibri"/>
                <a:cs typeface="Calibri"/>
                <a:sym typeface="Calibri"/>
              </a:rPr>
              <a:t>ahora te invitamos a seguir </a:t>
            </a:r>
            <a:r>
              <a:rPr lang="es-ES_tradnl" sz="1600" dirty="0" smtClean="0">
                <a:latin typeface="Calibri"/>
                <a:ea typeface="Calibri"/>
                <a:cs typeface="Calibri"/>
                <a:sym typeface="Calibri"/>
              </a:rPr>
              <a:t>practicando!</a:t>
            </a:r>
            <a:endParaRPr lang="en-US" sz="1600" b="1" dirty="0">
              <a:solidFill>
                <a:srgbClr val="ED6B00"/>
              </a:solidFill>
              <a:latin typeface="Calibri"/>
              <a:ea typeface="Calibri"/>
              <a:cs typeface="Calibri"/>
              <a:sym typeface="Calibri"/>
            </a:endParaRPr>
          </a:p>
        </p:txBody>
      </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2" name="Google Shape;168;p5"/>
          <p:cNvSpPr txBox="1"/>
          <p:nvPr/>
        </p:nvSpPr>
        <p:spPr>
          <a:xfrm>
            <a:off x="4201500" y="1224916"/>
            <a:ext cx="990432"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FFB375"/>
                </a:solidFill>
                <a:latin typeface="Calibri"/>
                <a:ea typeface="Calibri"/>
                <a:cs typeface="Calibri"/>
                <a:sym typeface="Calibri"/>
              </a:rPr>
              <a:t>17</a:t>
            </a:r>
            <a:endParaRPr sz="6000" b="0" i="0" u="none" strike="noStrike" cap="none" dirty="0">
              <a:solidFill>
                <a:srgbClr val="FFB375"/>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216" y="5398882"/>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537" y="5724292"/>
            <a:ext cx="1651873" cy="88451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0" name="Google Shape;440;p20"/>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445" name="Google Shape;445;p20"/>
          <p:cNvSpPr txBox="1"/>
          <p:nvPr/>
        </p:nvSpPr>
        <p:spPr>
          <a:xfrm>
            <a:off x="958647" y="3641405"/>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dirty="0">
                <a:solidFill>
                  <a:srgbClr val="A93501"/>
                </a:solidFill>
                <a:latin typeface="Calibri"/>
                <a:ea typeface="Calibri"/>
                <a:cs typeface="Calibri"/>
                <a:sym typeface="Calibri"/>
              </a:rPr>
              <a:t>UBICACIÓN DE </a:t>
            </a:r>
            <a:r>
              <a:rPr lang="en-US" sz="2000" b="1" dirty="0">
                <a:solidFill>
                  <a:srgbClr val="ED6B00"/>
                </a:solidFill>
                <a:latin typeface="Calibri"/>
                <a:ea typeface="Calibri"/>
                <a:cs typeface="Calibri"/>
                <a:sym typeface="Calibri"/>
              </a:rPr>
              <a:t>LOS PRODUCTOS</a:t>
            </a:r>
            <a:endParaRPr lang="en-US" sz="2000" dirty="0">
              <a:solidFill>
                <a:srgbClr val="ED6B00"/>
              </a:solidFill>
            </a:endParaRPr>
          </a:p>
          <a:p>
            <a:pPr lvl="0">
              <a:lnSpc>
                <a:spcPct val="115000"/>
              </a:lnSpc>
            </a:pPr>
            <a:endParaRPr lang="en-US" sz="1600" b="0" i="0" u="none" strike="noStrike" cap="none" dirty="0">
              <a:solidFill>
                <a:srgbClr val="000000"/>
              </a:solidFill>
              <a:latin typeface="Calibri"/>
              <a:ea typeface="Calibri"/>
              <a:cs typeface="Calibri"/>
              <a:sym typeface="Calibri"/>
            </a:endParaRPr>
          </a:p>
          <a:p>
            <a:r>
              <a:rPr lang="es-CL" sz="1600" dirty="0">
                <a:latin typeface="Calibri" panose="020F0502020204030204" pitchFamily="34" charset="0"/>
                <a:cs typeface="Calibri" panose="020F0502020204030204" pitchFamily="34" charset="0"/>
              </a:rPr>
              <a:t>Ahora realizaremos una actividad práctica. Utiliza el </a:t>
            </a:r>
            <a:r>
              <a:rPr lang="es-CL" sz="1600">
                <a:latin typeface="Calibri" panose="020F0502020204030204" pitchFamily="34" charset="0"/>
                <a:cs typeface="Calibri" panose="020F0502020204030204" pitchFamily="34" charset="0"/>
              </a:rPr>
              <a:t>archivo </a:t>
            </a:r>
            <a:r>
              <a:rPr lang="es-CL" sz="1600" b="1">
                <a:latin typeface="Calibri" panose="020F0502020204030204" pitchFamily="34" charset="0"/>
                <a:cs typeface="Calibri" panose="020F0502020204030204" pitchFamily="34" charset="0"/>
              </a:rPr>
              <a:t>“Actividad Práctica 17” </a:t>
            </a:r>
            <a:r>
              <a:rPr lang="es-CL" sz="1600" dirty="0">
                <a:latin typeface="Calibri" panose="020F0502020204030204" pitchFamily="34" charset="0"/>
                <a:cs typeface="Calibri" panose="020F0502020204030204" pitchFamily="34" charset="0"/>
              </a:rPr>
              <a:t>y sigue las instrucciones señaladas. </a:t>
            </a:r>
          </a:p>
          <a:p>
            <a:endParaRPr lang="es-CL" sz="1600" b="1" dirty="0">
              <a:solidFill>
                <a:srgbClr val="ED6B00"/>
              </a:solidFill>
              <a:latin typeface="Calibri" panose="020F0502020204030204" pitchFamily="34" charset="0"/>
              <a:cs typeface="Calibri" panose="020F0502020204030204" pitchFamily="34" charset="0"/>
            </a:endParaRPr>
          </a:p>
          <a:p>
            <a:r>
              <a:rPr lang="es-CL" sz="1600" b="1" dirty="0">
                <a:solidFill>
                  <a:srgbClr val="ED6B00"/>
                </a:solidFill>
                <a:latin typeface="Calibri" panose="020F0502020204030204" pitchFamily="34" charset="0"/>
                <a:cs typeface="Calibri" panose="020F0502020204030204" pitchFamily="34" charset="0"/>
              </a:rPr>
              <a:t>¡Éxito!</a:t>
            </a:r>
            <a:endParaRPr lang="es-CL" sz="1600" dirty="0"/>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sp>
        <p:nvSpPr>
          <p:cNvPr id="10" name="Google Shape;168;p5"/>
          <p:cNvSpPr txBox="1"/>
          <p:nvPr/>
        </p:nvSpPr>
        <p:spPr>
          <a:xfrm>
            <a:off x="3608568" y="1209418"/>
            <a:ext cx="1048674"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FFB375"/>
                </a:solidFill>
                <a:latin typeface="Calibri"/>
                <a:ea typeface="Calibri"/>
                <a:cs typeface="Calibri"/>
                <a:sym typeface="Calibri"/>
              </a:rPr>
              <a:t>17</a:t>
            </a:r>
            <a:endParaRPr sz="6000" b="0" i="0" u="none" strike="noStrike" cap="none" dirty="0">
              <a:solidFill>
                <a:srgbClr val="FFB375"/>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056" y="3978569"/>
            <a:ext cx="6899892" cy="3974395"/>
          </a:xfrm>
          <a:prstGeom prst="rect">
            <a:avLst/>
          </a:prstGeom>
        </p:spPr>
      </p:pic>
    </p:spTree>
    <p:extLst>
      <p:ext uri="{BB962C8B-B14F-4D97-AF65-F5344CB8AC3E}">
        <p14:creationId xmlns:p14="http://schemas.microsoft.com/office/powerpoint/2010/main" val="32825768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grpSp>
        <p:nvGrpSpPr>
          <p:cNvPr id="18" name="Grupo 17"/>
          <p:cNvGrpSpPr/>
          <p:nvPr/>
        </p:nvGrpSpPr>
        <p:grpSpPr>
          <a:xfrm>
            <a:off x="-4655" y="4568183"/>
            <a:ext cx="5870763" cy="783005"/>
            <a:chOff x="-4655" y="4354713"/>
            <a:chExt cx="5870763" cy="783005"/>
          </a:xfrm>
        </p:grpSpPr>
        <p:sp>
          <p:nvSpPr>
            <p:cNvPr id="406" name="Google Shape;406;p19"/>
            <p:cNvSpPr txBox="1"/>
            <p:nvPr/>
          </p:nvSpPr>
          <p:spPr>
            <a:xfrm>
              <a:off x="1284454" y="4468470"/>
              <a:ext cx="4581654"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Trabajar en equipo, </a:t>
              </a:r>
              <a:r>
                <a:rPr lang="es-CL" sz="1600" dirty="0">
                  <a:latin typeface="Calibri" panose="020F0502020204030204" pitchFamily="34" charset="0"/>
                  <a:cs typeface="Calibri" panose="020F0502020204030204" pitchFamily="34" charset="0"/>
                </a:rPr>
                <a:t>cuidando la integridad física y emocional de todos y todas.</a:t>
              </a:r>
              <a:endParaRPr sz="16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22" name="Google Shape;422;p19"/>
            <p:cNvSpPr/>
            <p:nvPr/>
          </p:nvSpPr>
          <p:spPr>
            <a:xfrm rot="5400000">
              <a:off x="171526" y="4178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7" name="Grupo 16"/>
          <p:cNvGrpSpPr/>
          <p:nvPr/>
        </p:nvGrpSpPr>
        <p:grpSpPr>
          <a:xfrm>
            <a:off x="-4655" y="3697448"/>
            <a:ext cx="6661094" cy="783005"/>
            <a:chOff x="-4655" y="3461842"/>
            <a:chExt cx="6661094" cy="783005"/>
          </a:xfrm>
        </p:grpSpPr>
        <p:sp>
          <p:nvSpPr>
            <p:cNvPr id="414" name="Google Shape;414;p19"/>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Intentar siempre </a:t>
              </a:r>
              <a:r>
                <a:rPr lang="es-CL" sz="1600" b="1" dirty="0">
                  <a:solidFill>
                    <a:srgbClr val="ED6B00"/>
                  </a:solidFill>
                  <a:latin typeface="Calibri" panose="020F0502020204030204" pitchFamily="34" charset="0"/>
                  <a:cs typeface="Calibri" panose="020F0502020204030204" pitchFamily="34" charset="0"/>
                </a:rPr>
                <a:t>dar lo mejor de ti, </a:t>
              </a:r>
              <a:r>
                <a:rPr lang="es-CL" sz="1600" dirty="0">
                  <a:latin typeface="Calibri" panose="020F0502020204030204" pitchFamily="34" charset="0"/>
                  <a:cs typeface="Calibri" panose="020F0502020204030204" pitchFamily="34" charset="0"/>
                </a:rPr>
                <a:t>buscando ser eficiente al cumplir los objetivos.</a:t>
              </a:r>
              <a:endParaRPr sz="1600" dirty="0">
                <a:solidFill>
                  <a:srgbClr val="ED6B00"/>
                </a:solidFill>
                <a:latin typeface="Calibri" panose="020F0502020204030204" pitchFamily="34" charset="0"/>
                <a:cs typeface="Calibri" panose="020F0502020204030204" pitchFamily="34" charset="0"/>
              </a:endParaRPr>
            </a:p>
          </p:txBody>
        </p:sp>
        <p:sp>
          <p:nvSpPr>
            <p:cNvPr id="419" name="Google Shape;419;p19"/>
            <p:cNvSpPr/>
            <p:nvPr/>
          </p:nvSpPr>
          <p:spPr>
            <a:xfrm rot="5400000">
              <a:off x="171526" y="3285661"/>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5" name="Grupo 14"/>
          <p:cNvGrpSpPr/>
          <p:nvPr/>
        </p:nvGrpSpPr>
        <p:grpSpPr>
          <a:xfrm>
            <a:off x="-4655" y="1955978"/>
            <a:ext cx="9223735" cy="783005"/>
            <a:chOff x="-4655" y="1788831"/>
            <a:chExt cx="9223735" cy="783005"/>
          </a:xfrm>
        </p:grpSpPr>
        <p:sp>
          <p:nvSpPr>
            <p:cNvPr id="404" name="Google Shape;404;p19"/>
            <p:cNvSpPr txBox="1"/>
            <p:nvPr/>
          </p:nvSpPr>
          <p:spPr>
            <a:xfrm>
              <a:off x="1284454" y="2011076"/>
              <a:ext cx="7934626"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Usar </a:t>
              </a:r>
              <a:r>
                <a:rPr lang="es-CL" sz="1600" b="1" dirty="0">
                  <a:solidFill>
                    <a:srgbClr val="ED6B00"/>
                  </a:solidFill>
                  <a:latin typeface="Calibri" panose="020F0502020204030204" pitchFamily="34" charset="0"/>
                  <a:cs typeface="Calibri" panose="020F0502020204030204" pitchFamily="34" charset="0"/>
                </a:rPr>
                <a:t>EPP </a:t>
              </a:r>
              <a:r>
                <a:rPr lang="es-CL" sz="1600" dirty="0">
                  <a:latin typeface="Calibri" panose="020F0502020204030204" pitchFamily="34" charset="0"/>
                  <a:cs typeface="Calibri" panose="020F0502020204030204" pitchFamily="34" charset="0"/>
                </a:rPr>
                <a:t>adecuados cuando corresponda.</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2" name="Google Shape;412;p19"/>
            <p:cNvSpPr/>
            <p:nvPr/>
          </p:nvSpPr>
          <p:spPr>
            <a:xfrm rot="5400000">
              <a:off x="171526" y="161265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6" name="Grupo 15"/>
          <p:cNvGrpSpPr/>
          <p:nvPr/>
        </p:nvGrpSpPr>
        <p:grpSpPr>
          <a:xfrm>
            <a:off x="-4655" y="2826713"/>
            <a:ext cx="6103238" cy="783005"/>
            <a:chOff x="-4655" y="2568971"/>
            <a:chExt cx="6103238" cy="783005"/>
          </a:xfrm>
        </p:grpSpPr>
        <p:sp>
          <p:nvSpPr>
            <p:cNvPr id="405" name="Google Shape;405;p19"/>
            <p:cNvSpPr txBox="1"/>
            <p:nvPr/>
          </p:nvSpPr>
          <p:spPr>
            <a:xfrm>
              <a:off x="1284454" y="2659480"/>
              <a:ext cx="4814129"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Utilizar cuidadosamente </a:t>
              </a:r>
              <a:r>
                <a:rPr lang="es-CL" sz="1600" dirty="0">
                  <a:latin typeface="Calibri" panose="020F0502020204030204" pitchFamily="34" charset="0"/>
                  <a:cs typeface="Calibri" panose="020F0502020204030204" pitchFamily="34" charset="0"/>
                </a:rPr>
                <a:t>equipos, herramientas y artículos de escritorio.</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6" name="Google Shape;416;p19"/>
            <p:cNvSpPr/>
            <p:nvPr/>
          </p:nvSpPr>
          <p:spPr>
            <a:xfrm rot="5400000">
              <a:off x="171526" y="239279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9" name="Grupo 18"/>
          <p:cNvGrpSpPr/>
          <p:nvPr/>
        </p:nvGrpSpPr>
        <p:grpSpPr>
          <a:xfrm>
            <a:off x="-4655" y="5438917"/>
            <a:ext cx="6467449" cy="783005"/>
            <a:chOff x="-4655" y="5100793"/>
            <a:chExt cx="6467449" cy="783005"/>
          </a:xfrm>
        </p:grpSpPr>
        <p:sp>
          <p:nvSpPr>
            <p:cNvPr id="38" name="Google Shape;406;p19"/>
            <p:cNvSpPr txBox="1"/>
            <p:nvPr/>
          </p:nvSpPr>
          <p:spPr>
            <a:xfrm>
              <a:off x="1284454" y="5224717"/>
              <a:ext cx="5178340"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Al finalizar cada actividad, </a:t>
              </a:r>
              <a:r>
                <a:rPr lang="es-CL" sz="1600" b="1" dirty="0">
                  <a:solidFill>
                    <a:srgbClr val="ED6B00"/>
                  </a:solidFill>
                  <a:latin typeface="Calibri" panose="020F0502020204030204" pitchFamily="34" charset="0"/>
                  <a:cs typeface="Calibri" panose="020F0502020204030204" pitchFamily="34" charset="0"/>
                </a:rPr>
                <a:t>ordenar y limpiar </a:t>
              </a:r>
              <a:r>
                <a:rPr lang="es-CL" sz="1600" dirty="0">
                  <a:latin typeface="Calibri" panose="020F0502020204030204" pitchFamily="34" charset="0"/>
                  <a:cs typeface="Calibri" panose="020F0502020204030204" pitchFamily="34" charset="0"/>
                </a:rPr>
                <a:t>el área de trabajo, reciclando al máximo los residuos.</a:t>
              </a:r>
            </a:p>
          </p:txBody>
        </p:sp>
        <p:sp>
          <p:nvSpPr>
            <p:cNvPr id="428" name="Google Shape;428;p19"/>
            <p:cNvSpPr/>
            <p:nvPr/>
          </p:nvSpPr>
          <p:spPr>
            <a:xfrm rot="5400000">
              <a:off x="171526" y="492461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pic>
        <p:nvPicPr>
          <p:cNvPr id="8" name="Gráfico 7">
            <a:extLst>
              <a:ext uri="{FF2B5EF4-FFF2-40B4-BE49-F238E27FC236}">
                <a16:creationId xmlns="" xmlns:a16="http://schemas.microsoft.com/office/drawing/2014/main" id="{E037E07D-16CC-164A-8D99-3F40A1F0F03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6039" y="2952090"/>
            <a:ext cx="522086" cy="522086"/>
          </a:xfrm>
          <a:prstGeom prst="rect">
            <a:avLst/>
          </a:prstGeom>
        </p:spPr>
      </p:pic>
      <p:pic>
        <p:nvPicPr>
          <p:cNvPr id="23" name="Gráfico 22">
            <a:extLst>
              <a:ext uri="{FF2B5EF4-FFF2-40B4-BE49-F238E27FC236}">
                <a16:creationId xmlns="" xmlns:a16="http://schemas.microsoft.com/office/drawing/2014/main" id="{64CD2677-2D0C-B94D-ADC4-3F031D1A651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55941" y="2130681"/>
            <a:ext cx="502282" cy="502282"/>
          </a:xfrm>
          <a:prstGeom prst="rect">
            <a:avLst/>
          </a:prstGeom>
        </p:spPr>
      </p:pic>
      <p:pic>
        <p:nvPicPr>
          <p:cNvPr id="25" name="Gráfico 24">
            <a:extLst>
              <a:ext uri="{FF2B5EF4-FFF2-40B4-BE49-F238E27FC236}">
                <a16:creationId xmlns="" xmlns:a16="http://schemas.microsoft.com/office/drawing/2014/main" id="{3959CE6B-130C-7241-9D75-077AA732547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3358" y="5579402"/>
            <a:ext cx="507448" cy="507448"/>
          </a:xfrm>
          <a:prstGeom prst="rect">
            <a:avLst/>
          </a:prstGeom>
        </p:spPr>
      </p:pic>
      <p:pic>
        <p:nvPicPr>
          <p:cNvPr id="27" name="Gráfico 26">
            <a:extLst>
              <a:ext uri="{FF2B5EF4-FFF2-40B4-BE49-F238E27FC236}">
                <a16:creationId xmlns="" xmlns:a16="http://schemas.microsoft.com/office/drawing/2014/main" id="{F0FF436F-38C0-4143-8844-E4CC93DADE5E}"/>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63597" y="4705564"/>
            <a:ext cx="486970" cy="486970"/>
          </a:xfrm>
          <a:prstGeom prst="rect">
            <a:avLst/>
          </a:prstGeom>
        </p:spPr>
      </p:pic>
      <p:pic>
        <p:nvPicPr>
          <p:cNvPr id="29" name="Gráfico 28">
            <a:extLst>
              <a:ext uri="{FF2B5EF4-FFF2-40B4-BE49-F238E27FC236}">
                <a16:creationId xmlns="" xmlns:a16="http://schemas.microsoft.com/office/drawing/2014/main" id="{969FBDF0-CAFE-454E-88B0-E7A2F013C99A}"/>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365340" y="3862484"/>
            <a:ext cx="483485" cy="4834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431624" y="2372800"/>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0" name="Google Shape;445;p20"/>
          <p:cNvSpPr txBox="1"/>
          <p:nvPr/>
        </p:nvSpPr>
        <p:spPr>
          <a:xfrm>
            <a:off x="958647" y="3641405"/>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n-US" sz="2000" dirty="0">
                <a:solidFill>
                  <a:srgbClr val="A93501"/>
                </a:solidFill>
                <a:latin typeface="Calibri"/>
                <a:ea typeface="Calibri"/>
                <a:cs typeface="Calibri"/>
                <a:sym typeface="Calibri"/>
              </a:rPr>
              <a:t>UBICACIÓN DE LOS </a:t>
            </a:r>
            <a:r>
              <a:rPr lang="es-CL" sz="2000" b="1" dirty="0">
                <a:solidFill>
                  <a:srgbClr val="ED6B00"/>
                </a:solidFill>
                <a:latin typeface="Calibri"/>
                <a:ea typeface="Calibri"/>
                <a:cs typeface="Calibri"/>
                <a:sym typeface="Calibri"/>
              </a:rPr>
              <a:t>PRODUCTOS</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ED6B00"/>
                </a:solidFill>
                <a:latin typeface="Calibri"/>
                <a:ea typeface="Calibri"/>
                <a:cs typeface="Calibri"/>
                <a:sym typeface="Calibri"/>
              </a:rPr>
              <a:t>¡Hasta la próxima! </a:t>
            </a:r>
            <a:endParaRPr lang="es-CL" sz="2100" b="1" dirty="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624" y="4011561"/>
            <a:ext cx="673176" cy="6037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17</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3" name="Google Shape;87;p2"/>
          <p:cNvSpPr txBox="1"/>
          <p:nvPr/>
        </p:nvSpPr>
        <p:spPr>
          <a:xfrm>
            <a:off x="365424" y="2364630"/>
            <a:ext cx="6340176" cy="13572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s-ES" sz="3600" b="1" i="0" u="none" strike="noStrike" cap="none" dirty="0">
                <a:solidFill>
                  <a:srgbClr val="ED6B00"/>
                </a:solidFill>
                <a:latin typeface="Calibri"/>
                <a:ea typeface="Calibri"/>
                <a:cs typeface="Calibri"/>
                <a:sym typeface="Calibri"/>
              </a:rPr>
              <a:t>UBICANDO PRODUCTOS </a:t>
            </a:r>
          </a:p>
          <a:p>
            <a:pPr marL="0" marR="0" lvl="0" indent="0" algn="l" rtl="0">
              <a:lnSpc>
                <a:spcPct val="90000"/>
              </a:lnSpc>
              <a:spcBef>
                <a:spcPts val="0"/>
              </a:spcBef>
              <a:spcAft>
                <a:spcPts val="0"/>
              </a:spcAft>
              <a:buNone/>
            </a:pPr>
            <a:r>
              <a:rPr lang="es-ES" sz="3600" b="1" i="0" u="none" strike="noStrike" cap="none" dirty="0">
                <a:solidFill>
                  <a:srgbClr val="ED6B00"/>
                </a:solidFill>
                <a:latin typeface="Calibri"/>
                <a:ea typeface="Calibri"/>
                <a:cs typeface="Calibri"/>
                <a:sym typeface="Calibri"/>
              </a:rPr>
              <a:t>EN UN ALMACÉN</a:t>
            </a:r>
            <a:endParaRPr sz="3600" b="1" i="0" u="none" strike="noStrike" cap="none" dirty="0">
              <a:solidFill>
                <a:srgbClr val="ED6B00"/>
              </a:solidFill>
              <a:latin typeface="Calibri"/>
              <a:ea typeface="Calibri"/>
              <a:cs typeface="Calibri"/>
              <a:sym typeface="Calibri"/>
            </a:endParaRPr>
          </a:p>
          <a:p>
            <a:pPr marL="0" marR="0" lvl="0" indent="0" algn="l" rtl="0">
              <a:lnSpc>
                <a:spcPct val="90000"/>
              </a:lnSpc>
              <a:spcBef>
                <a:spcPts val="0"/>
              </a:spcBef>
              <a:spcAft>
                <a:spcPts val="0"/>
              </a:spcAft>
              <a:buNone/>
            </a:pPr>
            <a:endParaRPr sz="3600" b="1" i="0" u="none" strike="noStrike" cap="none" dirty="0">
              <a:solidFill>
                <a:srgbClr val="ED6B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MÓDULO 1 </a:t>
            </a:r>
            <a:r>
              <a:rPr lang="en-US" sz="1200" b="0" i="0" u="none" strike="noStrike" cap="none" dirty="0">
                <a:solidFill>
                  <a:srgbClr val="ED6B00"/>
                </a:solidFill>
                <a:latin typeface="Calibri"/>
                <a:ea typeface="Calibri"/>
                <a:cs typeface="Calibri"/>
                <a:sym typeface="Calibri"/>
              </a:rPr>
              <a:t>| OPERACIONES DE ALMACENAMIENTO</a:t>
            </a:r>
            <a:endParaRPr sz="1200" b="0" i="0" u="none" strike="noStrike" cap="none" dirty="0">
              <a:solidFill>
                <a:srgbClr val="ED6B00"/>
              </a:solidFill>
              <a:latin typeface="Calibri"/>
              <a:ea typeface="Calibri"/>
              <a:cs typeface="Calibri"/>
              <a:sym typeface="Calibri"/>
            </a:endParaRPr>
          </a:p>
        </p:txBody>
      </p:sp>
      <p:pic>
        <p:nvPicPr>
          <p:cNvPr id="6" name="Gráfico 5">
            <a:extLst>
              <a:ext uri="{FF2B5EF4-FFF2-40B4-BE49-F238E27FC236}">
                <a16:creationId xmlns="" xmlns:a16="http://schemas.microsoft.com/office/drawing/2014/main" id="{BFB780E3-BC84-E844-8800-1D3AB851596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683237" y="2854833"/>
            <a:ext cx="6037026" cy="5977055"/>
          </a:xfrm>
          <a:prstGeom prst="rect">
            <a:avLst/>
          </a:prstGeom>
        </p:spPr>
      </p:pic>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smtClean="0">
                <a:solidFill>
                  <a:schemeClr val="tx1"/>
                </a:solidFill>
                <a:latin typeface="Calibri" panose="020F0502020204030204" pitchFamily="34" charset="0"/>
                <a:cs typeface="Calibri" panose="020F0502020204030204" pitchFamily="34" charset="0"/>
              </a:rPr>
              <a:t>OA 2</a:t>
            </a:r>
            <a:endParaRPr lang="es-CL" dirty="0">
              <a:latin typeface="Calibri" panose="020F0502020204030204" pitchFamily="34" charset="0"/>
              <a:cs typeface="Calibri" panose="020F0502020204030204" pitchFamily="34" charset="0"/>
            </a:endParaRPr>
          </a:p>
          <a:p>
            <a:r>
              <a:rPr lang="es-ES_tradnl" dirty="0">
                <a:latin typeface="Calibri" panose="020F0502020204030204" pitchFamily="34" charset="0"/>
                <a:cs typeface="Calibri" panose="020F0502020204030204" pitchFamily="34" charset="0"/>
              </a:rPr>
              <a:t>Controlar las operaciones de almacenamiento y manejo de existencias de acuerdo a métodos establecidos por la organización, detectando el estado cualitativo y cuantitativo de los productos, asignando ubicaciones y sistemas de localización inmediata, de manera manual y digital, cumpliendo con la normativa vigente.</a:t>
            </a:r>
          </a:p>
          <a:p>
            <a:endParaRPr lang="es-CL" dirty="0" smtClean="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a:t>
            </a:r>
            <a:r>
              <a:rPr lang="es-CL" b="1" dirty="0" smtClean="0">
                <a:solidFill>
                  <a:schemeClr val="tx1"/>
                </a:solidFill>
                <a:latin typeface="Calibri" panose="020F0502020204030204" pitchFamily="34" charset="0"/>
                <a:cs typeface="Calibri" panose="020F0502020204030204" pitchFamily="34" charset="0"/>
              </a:rPr>
              <a:t>Genérico</a:t>
            </a:r>
          </a:p>
          <a:p>
            <a:pPr lvl="0"/>
            <a:r>
              <a:rPr lang="es-CL" dirty="0" smtClean="0">
                <a:solidFill>
                  <a:schemeClr val="tx1"/>
                </a:solidFill>
                <a:latin typeface="Calibri" panose="020F0502020204030204" pitchFamily="34" charset="0"/>
                <a:cs typeface="Calibri" panose="020F0502020204030204" pitchFamily="34" charset="0"/>
              </a:rPr>
              <a:t>C </a:t>
            </a:r>
            <a:r>
              <a:rPr lang="es-ES" dirty="0">
                <a:solidFill>
                  <a:schemeClr val="tx1"/>
                </a:solidFill>
                <a:latin typeface="Calibri" panose="020F0502020204030204" pitchFamily="34" charset="0"/>
                <a:cs typeface="Calibri" panose="020F0502020204030204" pitchFamily="34" charset="0"/>
              </a:rPr>
              <a:t>-</a:t>
            </a:r>
            <a:r>
              <a:rPr lang="es-CL" dirty="0" smtClean="0">
                <a:solidFill>
                  <a:schemeClr val="tx1"/>
                </a:solidFill>
                <a:latin typeface="Calibri" panose="020F0502020204030204" pitchFamily="34" charset="0"/>
                <a:cs typeface="Calibri" panose="020F0502020204030204" pitchFamily="34" charset="0"/>
              </a:rPr>
              <a:t> H - D</a:t>
            </a:r>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pPr lvl="0">
              <a:buSzPts val="1600"/>
            </a:pPr>
            <a:r>
              <a:rPr lang="es-CL" b="1" dirty="0">
                <a:solidFill>
                  <a:schemeClr val="tx1"/>
                </a:solidFill>
                <a:latin typeface="Calibri" panose="020F0502020204030204" pitchFamily="34" charset="0"/>
                <a:cs typeface="Calibri" panose="020F0502020204030204" pitchFamily="34" charset="0"/>
              </a:rPr>
              <a:t>6</a:t>
            </a:r>
            <a:r>
              <a:rPr lang="es-CL" b="1" dirty="0" smtClean="0">
                <a:solidFill>
                  <a:schemeClr val="tx1"/>
                </a:solidFill>
                <a:latin typeface="Calibri" panose="020F0502020204030204" pitchFamily="34" charset="0"/>
                <a:cs typeface="Calibri" panose="020F0502020204030204" pitchFamily="34" charset="0"/>
              </a:rPr>
              <a:t> </a:t>
            </a:r>
            <a:r>
              <a:rPr lang="es-ES_tradnl" dirty="0">
                <a:latin typeface="Calibri" panose="020F0502020204030204" pitchFamily="34" charset="0"/>
                <a:cs typeface="Calibri" panose="020F0502020204030204" pitchFamily="34" charset="0"/>
              </a:rPr>
              <a:t>Fija las ubicaciones y sistemas de localización de existencias de forma manual y digital, según instrucciones de jefatura y los criterios establecidos por la organización</a:t>
            </a:r>
            <a:r>
              <a:rPr lang="es-ES_tradnl" dirty="0" smtClean="0">
                <a:latin typeface="Calibri" panose="020F0502020204030204" pitchFamily="34" charset="0"/>
                <a:cs typeface="Calibri" panose="020F0502020204030204" pitchFamily="34" charset="0"/>
              </a:rPr>
              <a:t>.</a:t>
            </a:r>
            <a:endParaRPr lang="es-ES_tradnl" dirty="0">
              <a:latin typeface="Calibri" panose="020F0502020204030204" pitchFamily="34" charset="0"/>
              <a:cs typeface="Calibri" panose="020F0502020204030204" pitchFamily="34" charset="0"/>
            </a:endParaRP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56439" y="2499449"/>
            <a:ext cx="2684206" cy="3957251"/>
          </a:xfrm>
          <a:prstGeom prst="rect">
            <a:avLst/>
          </a:prstGeom>
          <a:noFill/>
          <a:ln>
            <a:noFill/>
          </a:ln>
        </p:spPr>
        <p:txBody>
          <a:bodyPr spcFirstLastPara="1" wrap="square" lIns="91425" tIns="91425" rIns="91425" bIns="91425" anchor="t" anchorCtr="0">
            <a:noAutofit/>
          </a:bodyPr>
          <a:lstStyle/>
          <a:p>
            <a:pPr fontAlgn="ctr"/>
            <a:r>
              <a:rPr lang="es-ES" b="1" dirty="0" smtClean="0">
                <a:latin typeface="Calibri" panose="020F0502020204030204" pitchFamily="34" charset="0"/>
              </a:rPr>
              <a:t>6.2</a:t>
            </a:r>
            <a:r>
              <a:rPr lang="es-ES" dirty="0" smtClean="0">
                <a:latin typeface="Calibri" panose="020F0502020204030204" pitchFamily="34" charset="0"/>
              </a:rPr>
              <a:t> </a:t>
            </a:r>
            <a:r>
              <a:rPr lang="es-ES_tradnl" dirty="0">
                <a:latin typeface="Calibri" panose="020F0502020204030204" pitchFamily="34" charset="0"/>
              </a:rPr>
              <a:t>Ubica existencias de acuerdo a los sistemas manuales y digitales de localización implementados según indicaciones de jefatura.</a:t>
            </a:r>
            <a:br>
              <a:rPr lang="es-ES_tradnl" dirty="0">
                <a:latin typeface="Calibri" panose="020F0502020204030204" pitchFamily="34" charset="0"/>
              </a:rPr>
            </a:br>
            <a:r>
              <a:rPr lang="es-ES_tradnl" dirty="0">
                <a:latin typeface="Calibri" panose="020F0502020204030204" pitchFamily="34" charset="0"/>
              </a:rPr>
              <a:t/>
            </a:r>
            <a:br>
              <a:rPr lang="es-ES_tradnl" dirty="0">
                <a:latin typeface="Calibri" panose="020F0502020204030204" pitchFamily="34" charset="0"/>
              </a:rPr>
            </a:br>
            <a:r>
              <a:rPr lang="es-ES_tradnl" dirty="0">
                <a:latin typeface="Calibri" panose="020F0502020204030204" pitchFamily="34" charset="0"/>
              </a:rPr>
              <a:t/>
            </a:r>
            <a:br>
              <a:rPr lang="es-ES_tradnl" dirty="0">
                <a:latin typeface="Calibri" panose="020F0502020204030204" pitchFamily="34" charset="0"/>
              </a:rPr>
            </a:br>
            <a:r>
              <a:rPr lang="es-ES_tradnl" dirty="0">
                <a:latin typeface="Calibri" panose="020F0502020204030204" pitchFamily="34" charset="0"/>
              </a:rPr>
              <a:t/>
            </a:r>
            <a:br>
              <a:rPr lang="es-ES_tradnl"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4" name="Imagen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935628" y="3683656"/>
            <a:ext cx="2961613" cy="3996561"/>
          </a:xfrm>
          <a:prstGeom prst="rect">
            <a:avLst/>
          </a:prstGeom>
        </p:spPr>
      </p:pic>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522009" y="4448534"/>
            <a:ext cx="3103843" cy="2466270"/>
          </a:xfrm>
          <a:prstGeom prst="rect">
            <a:avLst/>
          </a:prstGeom>
        </p:spPr>
      </p:pic>
    </p:spTree>
    <p:extLst>
      <p:ext uri="{BB962C8B-B14F-4D97-AF65-F5344CB8AC3E}">
        <p14:creationId xmlns:p14="http://schemas.microsoft.com/office/powerpoint/2010/main" val="922327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5" name="Grupo 4"/>
          <p:cNvGrpSpPr/>
          <p:nvPr/>
        </p:nvGrpSpPr>
        <p:grpSpPr>
          <a:xfrm>
            <a:off x="564075" y="2858454"/>
            <a:ext cx="4657800" cy="2645194"/>
            <a:chOff x="563867" y="3022863"/>
            <a:chExt cx="4657800" cy="2493108"/>
          </a:xfrm>
        </p:grpSpPr>
        <p:sp>
          <p:nvSpPr>
            <p:cNvPr id="101" name="Google Shape;101;p3"/>
            <p:cNvSpPr/>
            <p:nvPr/>
          </p:nvSpPr>
          <p:spPr>
            <a:xfrm>
              <a:off x="563867" y="3098701"/>
              <a:ext cx="4657800" cy="2329768"/>
            </a:xfrm>
            <a:prstGeom prst="roundRect">
              <a:avLst>
                <a:gd name="adj" fmla="val 868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9" name="Google Shape;99;p3"/>
            <p:cNvSpPr txBox="1"/>
            <p:nvPr/>
          </p:nvSpPr>
          <p:spPr>
            <a:xfrm>
              <a:off x="774445" y="3022863"/>
              <a:ext cx="4019538" cy="2493108"/>
            </a:xfrm>
            <a:prstGeom prst="rect">
              <a:avLst/>
            </a:prstGeom>
            <a:noFill/>
            <a:ln>
              <a:noFill/>
            </a:ln>
          </p:spPr>
          <p:txBody>
            <a:bodyPr spcFirstLastPara="1" wrap="square" lIns="91425" tIns="91425" rIns="91425" bIns="91425" anchor="ctr" anchorCtr="0">
              <a:noAutofit/>
            </a:bodyPr>
            <a:lstStyle/>
            <a:p>
              <a:pPr lvl="0">
                <a:lnSpc>
                  <a:spcPts val="1820"/>
                </a:lnSpc>
                <a:buSzPts val="1600"/>
              </a:pPr>
              <a:r>
                <a:rPr lang="es-CL" sz="1600" dirty="0">
                  <a:latin typeface="Calibri" panose="020F0502020204030204" pitchFamily="34" charset="0"/>
                  <a:cs typeface="Calibri" panose="020F0502020204030204" pitchFamily="34" charset="0"/>
                </a:rPr>
                <a:t>¿Dónde poner los productos?</a:t>
              </a:r>
            </a:p>
            <a:p>
              <a:pPr lvl="0">
                <a:lnSpc>
                  <a:spcPts val="1820"/>
                </a:lnSpc>
                <a:buSzPts val="1600"/>
              </a:pPr>
              <a:endParaRPr lang="es-CL" sz="1600" dirty="0">
                <a:latin typeface="Calibri" panose="020F0502020204030204" pitchFamily="34" charset="0"/>
                <a:cs typeface="Calibri" panose="020F0502020204030204" pitchFamily="34" charset="0"/>
              </a:endParaRPr>
            </a:p>
            <a:p>
              <a:pPr marL="285750" lvl="0" indent="-146050">
                <a:lnSpc>
                  <a:spcPct val="115000"/>
                </a:lnSpc>
                <a:buClr>
                  <a:srgbClr val="ED6B00"/>
                </a:buClr>
                <a:buSzPts val="1600"/>
                <a:buFont typeface="Arial" panose="020B0604020202020204" pitchFamily="34" charset="0"/>
                <a:buChar char="•"/>
              </a:pPr>
              <a:r>
                <a:rPr lang="es-CL" sz="1600" dirty="0">
                  <a:solidFill>
                    <a:schemeClr val="tx1"/>
                  </a:solidFill>
                  <a:latin typeface="Calibri" panose="020F0502020204030204" pitchFamily="34" charset="0"/>
                  <a:ea typeface="Calibri"/>
                  <a:cs typeface="Calibri" panose="020F0502020204030204" pitchFamily="34" charset="0"/>
                  <a:sym typeface="Calibri"/>
                </a:rPr>
                <a:t>Ubicación Fija</a:t>
              </a:r>
              <a:r>
                <a:rPr lang="es-CL" sz="1600" i="0" u="none" strike="noStrike" cap="none" dirty="0">
                  <a:solidFill>
                    <a:schemeClr val="tx1"/>
                  </a:solidFill>
                  <a:latin typeface="Calibri" panose="020F0502020204030204" pitchFamily="34" charset="0"/>
                  <a:ea typeface="Calibri"/>
                  <a:cs typeface="Calibri" panose="020F0502020204030204" pitchFamily="34" charset="0"/>
                  <a:sym typeface="Calibri"/>
                </a:rPr>
                <a:t>.</a:t>
              </a:r>
            </a:p>
            <a:p>
              <a:pPr marL="285750" lvl="0" indent="-146050">
                <a:lnSpc>
                  <a:spcPct val="115000"/>
                </a:lnSpc>
                <a:buClr>
                  <a:srgbClr val="ED6B00"/>
                </a:buClr>
                <a:buSzPts val="1600"/>
                <a:buFont typeface="Arial" panose="020B0604020202020204" pitchFamily="34" charset="0"/>
                <a:buChar char="•"/>
              </a:pPr>
              <a:r>
                <a:rPr lang="es-CL" sz="1600" dirty="0">
                  <a:solidFill>
                    <a:schemeClr val="tx1"/>
                  </a:solidFill>
                  <a:latin typeface="Calibri" panose="020F0502020204030204" pitchFamily="34" charset="0"/>
                  <a:ea typeface="Calibri"/>
                  <a:cs typeface="Calibri" panose="020F0502020204030204" pitchFamily="34" charset="0"/>
                  <a:sym typeface="Calibri"/>
                </a:rPr>
                <a:t>Ubicación Variable.</a:t>
              </a:r>
            </a:p>
            <a:p>
              <a:pPr marL="285750" lvl="0" indent="-146050">
                <a:lnSpc>
                  <a:spcPct val="115000"/>
                </a:lnSpc>
                <a:buClr>
                  <a:srgbClr val="ED6B00"/>
                </a:buClr>
                <a:buSzPts val="1600"/>
                <a:buFont typeface="Arial" panose="020B0604020202020204" pitchFamily="34" charset="0"/>
                <a:buChar char="•"/>
              </a:pPr>
              <a:r>
                <a:rPr lang="es-CL" sz="1600" i="0" u="none" strike="noStrike" cap="none" dirty="0">
                  <a:solidFill>
                    <a:schemeClr val="tx1"/>
                  </a:solidFill>
                  <a:latin typeface="Calibri" panose="020F0502020204030204" pitchFamily="34" charset="0"/>
                  <a:ea typeface="Calibri"/>
                  <a:cs typeface="Calibri" panose="020F0502020204030204" pitchFamily="34" charset="0"/>
                  <a:sym typeface="Calibri"/>
                </a:rPr>
                <a:t>Aportes de un WMS (Warehouse Management System)</a:t>
              </a:r>
              <a:endParaRPr sz="160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gr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96" name="Google Shape;96;p3"/>
          <p:cNvSpPr txBox="1"/>
          <p:nvPr/>
        </p:nvSpPr>
        <p:spPr>
          <a:xfrm>
            <a:off x="574651" y="2402903"/>
            <a:ext cx="47784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DEFINIENDO LA UBICACIÓN DE LOS PRODUCTOS</a:t>
            </a:r>
            <a:endParaRPr sz="1800" b="0" i="0" u="none" strike="noStrike" cap="none" dirty="0">
              <a:solidFill>
                <a:srgbClr val="ED6B00"/>
              </a:solidFill>
              <a:latin typeface="Calibri"/>
              <a:ea typeface="Calibri"/>
              <a:cs typeface="Calibri"/>
              <a:sym typeface="Calibri"/>
            </a:endParaRPr>
          </a:p>
        </p:txBody>
      </p:sp>
      <p:sp>
        <p:nvSpPr>
          <p:cNvPr id="34"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13" name="Elipse 12">
            <a:extLst>
              <a:ext uri="{FF2B5EF4-FFF2-40B4-BE49-F238E27FC236}">
                <a16:creationId xmlns:a16="http://schemas.microsoft.com/office/drawing/2014/main" xmlns="" id="{97F78E1C-2545-824E-8231-C7C3CD4E3C3F}"/>
              </a:ext>
            </a:extLst>
          </p:cNvPr>
          <p:cNvSpPr/>
          <p:nvPr/>
        </p:nvSpPr>
        <p:spPr>
          <a:xfrm>
            <a:off x="5026616" y="3645842"/>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grpSp>
        <p:nvGrpSpPr>
          <p:cNvPr id="15" name="Grupo 3"/>
          <p:cNvGrpSpPr/>
          <p:nvPr/>
        </p:nvGrpSpPr>
        <p:grpSpPr>
          <a:xfrm>
            <a:off x="344619" y="3353865"/>
            <a:ext cx="376200" cy="395325"/>
            <a:chOff x="375767" y="3437085"/>
            <a:chExt cx="376200" cy="395325"/>
          </a:xfrm>
        </p:grpSpPr>
        <p:sp>
          <p:nvSpPr>
            <p:cNvPr id="16"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19" y="2463380"/>
            <a:ext cx="5856031" cy="2929015"/>
            <a:chOff x="3816593" y="3237863"/>
            <a:chExt cx="5348026" cy="2149609"/>
          </a:xfrm>
        </p:grpSpPr>
        <p:sp>
          <p:nvSpPr>
            <p:cNvPr id="5" name="Google Shape;101;p3"/>
            <p:cNvSpPr/>
            <p:nvPr/>
          </p:nvSpPr>
          <p:spPr>
            <a:xfrm>
              <a:off x="4506819" y="3237863"/>
              <a:ext cx="4657800" cy="2149609"/>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7" name="Google Shape;99;p3"/>
          <p:cNvSpPr txBox="1"/>
          <p:nvPr/>
        </p:nvSpPr>
        <p:spPr>
          <a:xfrm>
            <a:off x="757968" y="2765798"/>
            <a:ext cx="4685702" cy="2400657"/>
          </a:xfrm>
          <a:prstGeom prst="rect">
            <a:avLst/>
          </a:prstGeom>
          <a:noFill/>
        </p:spPr>
        <p:txBody>
          <a:bodyPr wrap="square" rtlCol="0">
            <a:spAutoFit/>
          </a:bodyPr>
          <a:lstStyle>
            <a:defPPr marR="0" lvl="0" algn="l" rtl="0">
              <a:lnSpc>
                <a:spcPct val="100000"/>
              </a:lnSpc>
              <a:spcBef>
                <a:spcPts val="0"/>
              </a:spcBef>
              <a:spcAft>
                <a:spcPts val="0"/>
              </a:spcAft>
              <a:defRPr/>
            </a:defPPr>
            <a:lvl1pPr>
              <a:lnSpc>
                <a:spcPts val="1820"/>
              </a:lnSpc>
              <a:spcBef>
                <a:spcPts val="900"/>
              </a:spcBef>
              <a:buSzPts val="1600"/>
              <a:defRPr sz="1600">
                <a:latin typeface="Calibri" panose="020F0502020204030204" pitchFamily="34" charset="0"/>
                <a:cs typeface="Calibri" panose="020F0502020204030204" pitchFamily="34" charset="0"/>
              </a:defRPr>
            </a:lvl1pPr>
          </a:lstStyle>
          <a:p>
            <a:r>
              <a:rPr lang="es-ES" dirty="0"/>
              <a:t>Para revisar los aprendizajes trabajados en la actividad anterior, te invitamos a revisar las ventajas y desventajas de cada tipo de sistema de ubicación.</a:t>
            </a:r>
          </a:p>
          <a:p>
            <a:r>
              <a:rPr lang="es-CL" dirty="0"/>
              <a:t>Reúnete en grupos de máximo tres integrantes y elaboren una tabla con dos columnas con los títulos de Fija y Variable. Defina en conjunto con su grupo, las ventajas y desventajas de estas ubicaciones.</a:t>
            </a:r>
          </a:p>
          <a:p>
            <a:r>
              <a:rPr lang="es-CL"/>
              <a:t>Finalmente </a:t>
            </a:r>
            <a:r>
              <a:rPr lang="es-CL" dirty="0"/>
              <a:t>el docente elaborará la misma tabla y los grupos irán aportando a su desarrollo.</a:t>
            </a:r>
            <a:endParaRPr lang="es-ES" dirty="0"/>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806" y="3939611"/>
            <a:ext cx="3945482" cy="3738048"/>
          </a:xfrm>
          <a:prstGeom prst="rect">
            <a:avLst/>
          </a:prstGeom>
        </p:spPr>
      </p:pic>
      <p:sp>
        <p:nvSpPr>
          <p:cNvPr id="9" name="Google Shape;318;p12">
            <a:extLst>
              <a:ext uri="{FF2B5EF4-FFF2-40B4-BE49-F238E27FC236}">
                <a16:creationId xmlns="" xmlns:a16="http://schemas.microsoft.com/office/drawing/2014/main" id="{7BD14D27-BB1C-4B44-BFDA-AA4C76F58C14}"/>
              </a:ext>
            </a:extLst>
          </p:cNvPr>
          <p:cNvSpPr txBox="1"/>
          <p:nvPr/>
        </p:nvSpPr>
        <p:spPr>
          <a:xfrm>
            <a:off x="856788" y="5934118"/>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a:solidFill>
                  <a:srgbClr val="ED6B00"/>
                </a:solidFill>
                <a:latin typeface="Calibri"/>
                <a:ea typeface="Calibri"/>
                <a:cs typeface="Calibri"/>
                <a:sym typeface="Calibri"/>
              </a:rPr>
              <a:t>Te</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invitamos</a:t>
            </a:r>
            <a:r>
              <a:rPr lang="en-US" sz="2100" b="0" i="0" u="none" strike="noStrike" cap="none" dirty="0">
                <a:solidFill>
                  <a:srgbClr val="ED6B00"/>
                </a:solidFill>
                <a:latin typeface="Calibri"/>
                <a:ea typeface="Calibri"/>
                <a:cs typeface="Calibri"/>
                <a:sym typeface="Calibri"/>
              </a:rPr>
              <a:t> a </a:t>
            </a:r>
            <a:r>
              <a:rPr lang="en-US" sz="2100" b="0" i="0" u="none" strike="noStrike" cap="none" dirty="0" err="1">
                <a:solidFill>
                  <a:srgbClr val="ED6B00"/>
                </a:solidFill>
                <a:latin typeface="Calibri"/>
                <a:ea typeface="Calibri"/>
                <a:cs typeface="Calibri"/>
                <a:sym typeface="Calibri"/>
              </a:rPr>
              <a:t>profundizar</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ED6B00"/>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r>
              <a:rPr lang="en-US" sz="2100" dirty="0">
                <a:solidFill>
                  <a:srgbClr val="A93501"/>
                </a:solidFill>
                <a:latin typeface="Calibri"/>
                <a:ea typeface="Calibri"/>
                <a:cs typeface="Calibri"/>
                <a:sym typeface="Calibri"/>
              </a:rPr>
              <a:t>.</a:t>
            </a:r>
            <a:endParaRPr dirty="0">
              <a:solidFill>
                <a:srgbClr val="A93501"/>
              </a:solidFill>
            </a:endParaRPr>
          </a:p>
        </p:txBody>
      </p:sp>
    </p:spTree>
    <p:extLst>
      <p:ext uri="{BB962C8B-B14F-4D97-AF65-F5344CB8AC3E}">
        <p14:creationId xmlns:p14="http://schemas.microsoft.com/office/powerpoint/2010/main" val="2999002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8"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MENÚ DE LA ACTIVIDAD</a:t>
            </a:r>
            <a:endParaRPr sz="3100" b="1" i="0" u="none" strike="noStrike" cap="none" dirty="0">
              <a:solidFill>
                <a:srgbClr val="ED6B00"/>
              </a:solidFill>
              <a:latin typeface="Calibri"/>
              <a:ea typeface="Calibri"/>
              <a:cs typeface="Calibri"/>
              <a:sym typeface="Calibri"/>
            </a:endParaRPr>
          </a:p>
        </p:txBody>
      </p:sp>
      <p:sp>
        <p:nvSpPr>
          <p:cNvPr id="159" name="Google Shape;159;p5"/>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¿CUÁL ES EL TEMA DE HOY?</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68" name="Google Shape;168;p5"/>
          <p:cNvSpPr txBox="1"/>
          <p:nvPr/>
        </p:nvSpPr>
        <p:spPr>
          <a:xfrm>
            <a:off x="4063852" y="1209418"/>
            <a:ext cx="104459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dirty="0">
                <a:solidFill>
                  <a:srgbClr val="FFB375"/>
                </a:solidFill>
                <a:latin typeface="Calibri"/>
                <a:ea typeface="Calibri"/>
                <a:cs typeface="Calibri"/>
                <a:sym typeface="Calibri"/>
              </a:rPr>
              <a:t>17</a:t>
            </a:r>
            <a:endParaRPr sz="6000" b="0" i="0" u="none" strike="noStrike" cap="none" dirty="0">
              <a:solidFill>
                <a:srgbClr val="FFB375"/>
              </a:solidFill>
              <a:latin typeface="Calibri"/>
              <a:ea typeface="Calibri"/>
              <a:cs typeface="Calibri"/>
              <a:sym typeface="Calibri"/>
            </a:endParaRPr>
          </a:p>
        </p:txBody>
      </p:sp>
      <p:sp>
        <p:nvSpPr>
          <p:cNvPr id="10" name="Google Shape;154;p5"/>
          <p:cNvSpPr txBox="1"/>
          <p:nvPr/>
        </p:nvSpPr>
        <p:spPr>
          <a:xfrm>
            <a:off x="4063852" y="2664933"/>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11" name="Google Shape;152;p5"/>
          <p:cNvSpPr/>
          <p:nvPr/>
        </p:nvSpPr>
        <p:spPr>
          <a:xfrm>
            <a:off x="4063852" y="3185653"/>
            <a:ext cx="5081308" cy="3106992"/>
          </a:xfrm>
          <a:prstGeom prst="roundRect">
            <a:avLst>
              <a:gd name="adj" fmla="val 674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55;p5"/>
          <p:cNvSpPr txBox="1"/>
          <p:nvPr/>
        </p:nvSpPr>
        <p:spPr>
          <a:xfrm>
            <a:off x="4578914" y="3638511"/>
            <a:ext cx="4014476" cy="2107203"/>
          </a:xfrm>
          <a:prstGeom prst="rect">
            <a:avLst/>
          </a:prstGeom>
          <a:noFill/>
          <a:ln>
            <a:noFill/>
          </a:ln>
        </p:spPr>
        <p:txBody>
          <a:bodyPr spcFirstLastPara="1" wrap="square" lIns="91425" tIns="45700" rIns="91425" bIns="45700" anchor="t" anchorCtr="0">
            <a:spAutoFit/>
          </a:bodyPr>
          <a:lstStyle/>
          <a:p>
            <a:pPr lvl="0">
              <a:lnSpc>
                <a:spcPct val="150000"/>
              </a:lnSpc>
            </a:pPr>
            <a:r>
              <a:rPr lang="es-ES_tradnl" sz="1600" dirty="0">
                <a:latin typeface="Calibri" panose="020F0502020204030204" pitchFamily="34" charset="0"/>
                <a:cs typeface="Calibri" panose="020F0502020204030204" pitchFamily="34" charset="0"/>
              </a:rPr>
              <a:t>Reconocer Por qué tener </a:t>
            </a:r>
            <a:r>
              <a:rPr lang="es-ES_tradnl" sz="1600" dirty="0" smtClean="0">
                <a:latin typeface="Calibri" panose="020F0502020204030204" pitchFamily="34" charset="0"/>
                <a:cs typeface="Calibri" panose="020F0502020204030204" pitchFamily="34" charset="0"/>
              </a:rPr>
              <a:t>ubicaciones</a:t>
            </a:r>
          </a:p>
          <a:p>
            <a:pPr lvl="0">
              <a:lnSpc>
                <a:spcPct val="150000"/>
              </a:lnSpc>
            </a:pPr>
            <a:endParaRPr lang="es-ES_tradnl" sz="1600" dirty="0">
              <a:latin typeface="Calibri" panose="020F0502020204030204" pitchFamily="34" charset="0"/>
              <a:cs typeface="Calibri" panose="020F0502020204030204" pitchFamily="34" charset="0"/>
            </a:endParaRPr>
          </a:p>
          <a:p>
            <a:pPr lvl="0">
              <a:lnSpc>
                <a:spcPct val="150000"/>
              </a:lnSpc>
            </a:pPr>
            <a:r>
              <a:rPr lang="es-ES_tradnl" sz="1600" dirty="0" smtClean="0">
                <a:latin typeface="Calibri" panose="020F0502020204030204" pitchFamily="34" charset="0"/>
                <a:cs typeface="Calibri" panose="020F0502020204030204" pitchFamily="34" charset="0"/>
              </a:rPr>
              <a:t>Identificar </a:t>
            </a:r>
            <a:r>
              <a:rPr lang="es-ES_tradnl" sz="1600" dirty="0">
                <a:latin typeface="Calibri" panose="020F0502020204030204" pitchFamily="34" charset="0"/>
                <a:cs typeface="Calibri" panose="020F0502020204030204" pitchFamily="34" charset="0"/>
              </a:rPr>
              <a:t>Cómo se </a:t>
            </a:r>
            <a:r>
              <a:rPr lang="es-ES_tradnl" sz="1600" dirty="0" smtClean="0">
                <a:latin typeface="Calibri" panose="020F0502020204030204" pitchFamily="34" charset="0"/>
                <a:cs typeface="Calibri" panose="020F0502020204030204" pitchFamily="34" charset="0"/>
              </a:rPr>
              <a:t>codifica</a:t>
            </a:r>
          </a:p>
          <a:p>
            <a:pPr lvl="0">
              <a:lnSpc>
                <a:spcPct val="150000"/>
              </a:lnSpc>
            </a:pPr>
            <a:endParaRPr lang="es-ES_tradnl" sz="1600" dirty="0">
              <a:latin typeface="Calibri" panose="020F0502020204030204" pitchFamily="34" charset="0"/>
              <a:cs typeface="Calibri" panose="020F0502020204030204" pitchFamily="34" charset="0"/>
            </a:endParaRPr>
          </a:p>
          <a:p>
            <a:pPr lvl="0">
              <a:lnSpc>
                <a:spcPct val="110000"/>
              </a:lnSpc>
            </a:pPr>
            <a:r>
              <a:rPr lang="es-ES_tradnl" sz="1600" dirty="0">
                <a:latin typeface="Calibri" panose="020F0502020204030204" pitchFamily="34" charset="0"/>
                <a:cs typeface="Calibri" panose="020F0502020204030204" pitchFamily="34" charset="0"/>
              </a:rPr>
              <a:t>Finalmente te entregaremos algunas Recomendaciones</a:t>
            </a:r>
          </a:p>
        </p:txBody>
      </p:sp>
      <p:grpSp>
        <p:nvGrpSpPr>
          <p:cNvPr id="14" name="Grupo 2"/>
          <p:cNvGrpSpPr/>
          <p:nvPr/>
        </p:nvGrpSpPr>
        <p:grpSpPr>
          <a:xfrm>
            <a:off x="3895220" y="3717172"/>
            <a:ext cx="375438" cy="362157"/>
            <a:chOff x="8933845" y="4538850"/>
            <a:chExt cx="376200" cy="385800"/>
          </a:xfrm>
        </p:grpSpPr>
        <p:sp>
          <p:nvSpPr>
            <p:cNvPr id="15" name="Google Shape;16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nvGrpSpPr>
          <p:cNvPr id="18" name="Grupo 3"/>
          <p:cNvGrpSpPr/>
          <p:nvPr/>
        </p:nvGrpSpPr>
        <p:grpSpPr>
          <a:xfrm>
            <a:off x="3895220" y="4441912"/>
            <a:ext cx="375438" cy="362157"/>
            <a:chOff x="8933845" y="6093269"/>
            <a:chExt cx="376200" cy="385800"/>
          </a:xfrm>
        </p:grpSpPr>
        <p:sp>
          <p:nvSpPr>
            <p:cNvPr id="19"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21" name="Google Shape;167;p5"/>
          <p:cNvSpPr txBox="1"/>
          <p:nvPr/>
        </p:nvSpPr>
        <p:spPr>
          <a:xfrm>
            <a:off x="375975" y="1771953"/>
            <a:ext cx="49975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smtClean="0">
                <a:solidFill>
                  <a:srgbClr val="A93501"/>
                </a:solidFill>
                <a:latin typeface="Calibri"/>
                <a:ea typeface="Calibri"/>
                <a:cs typeface="Calibri"/>
                <a:sym typeface="Calibri"/>
              </a:rPr>
              <a:t>UBICANDO PRODUCTOS </a:t>
            </a:r>
            <a:r>
              <a:rPr lang="en-US" sz="2000" b="1" i="0" u="none" strike="noStrike" cap="none" dirty="0" smtClean="0">
                <a:solidFill>
                  <a:srgbClr val="ED6B00"/>
                </a:solidFill>
                <a:latin typeface="Calibri"/>
                <a:ea typeface="Calibri"/>
                <a:cs typeface="Calibri"/>
                <a:sym typeface="Calibri"/>
              </a:rPr>
              <a:t>EN UN ALMACÉN</a:t>
            </a:r>
            <a:endParaRPr sz="2000" b="1" i="0" u="none" strike="noStrike" cap="none" dirty="0">
              <a:solidFill>
                <a:srgbClr val="ED6B00"/>
              </a:solidFill>
              <a:latin typeface="Calibri"/>
              <a:ea typeface="Calibri"/>
              <a:cs typeface="Calibri"/>
              <a:sym typeface="Calibri"/>
            </a:endParaRPr>
          </a:p>
        </p:txBody>
      </p:sp>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grpSp>
        <p:nvGrpSpPr>
          <p:cNvPr id="24" name="Grupo 3"/>
          <p:cNvGrpSpPr/>
          <p:nvPr/>
        </p:nvGrpSpPr>
        <p:grpSpPr>
          <a:xfrm>
            <a:off x="3895220" y="5178868"/>
            <a:ext cx="375438" cy="362157"/>
            <a:chOff x="8933845" y="6093269"/>
            <a:chExt cx="376200" cy="385800"/>
          </a:xfrm>
        </p:grpSpPr>
        <p:sp>
          <p:nvSpPr>
            <p:cNvPr id="25"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165;p5"/>
            <p:cNvSpPr txBox="1"/>
            <p:nvPr/>
          </p:nvSpPr>
          <p:spPr>
            <a:xfrm>
              <a:off x="895908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9" name="Google Shape;152;p5">
            <a:extLst>
              <a:ext uri="{FF2B5EF4-FFF2-40B4-BE49-F238E27FC236}">
                <a16:creationId xmlns="" xmlns:a16="http://schemas.microsoft.com/office/drawing/2014/main" id="{D12EB4D9-FEFB-2B4D-8AF8-950B38470832}"/>
              </a:ext>
            </a:extLst>
          </p:cNvPr>
          <p:cNvSpPr/>
          <p:nvPr/>
        </p:nvSpPr>
        <p:spPr>
          <a:xfrm>
            <a:off x="577077" y="2844799"/>
            <a:ext cx="6355169" cy="2641601"/>
          </a:xfrm>
          <a:prstGeom prst="roundRect">
            <a:avLst>
              <a:gd name="adj" fmla="val 101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dirty="0">
                <a:solidFill>
                  <a:srgbClr val="ED6B00"/>
                </a:solidFill>
                <a:latin typeface="Calibri"/>
                <a:ea typeface="Calibri"/>
                <a:cs typeface="Calibri"/>
                <a:sym typeface="Calibri"/>
              </a:rPr>
              <a:t>UBICANDO PRODUCTOS </a:t>
            </a:r>
            <a:r>
              <a:rPr lang="en-US" sz="2800" b="0" i="0" u="none" strike="noStrike" cap="none" dirty="0">
                <a:solidFill>
                  <a:srgbClr val="A93501"/>
                </a:solidFill>
                <a:latin typeface="Calibri"/>
                <a:ea typeface="Calibri"/>
                <a:cs typeface="Calibri"/>
                <a:sym typeface="Calibri"/>
              </a:rPr>
              <a:t>EN UN ALMACÉN</a:t>
            </a:r>
            <a:endParaRPr sz="3100" b="0" i="0" u="none" strike="noStrike" cap="none" dirty="0">
              <a:solidFill>
                <a:srgbClr val="A93501"/>
              </a:solidFill>
              <a:latin typeface="Calibri"/>
              <a:ea typeface="Calibri"/>
              <a:cs typeface="Calibri"/>
              <a:sym typeface="Calibri"/>
            </a:endParaRPr>
          </a:p>
        </p:txBody>
      </p:sp>
      <p:sp>
        <p:nvSpPr>
          <p:cNvPr id="8" name="Google Shape;178;p6">
            <a:extLst>
              <a:ext uri="{FF2B5EF4-FFF2-40B4-BE49-F238E27FC236}">
                <a16:creationId xmlns="" xmlns:a16="http://schemas.microsoft.com/office/drawing/2014/main" id="{05B1AF9C-004D-6948-95EA-54A4EEABC51F}"/>
              </a:ext>
            </a:extLst>
          </p:cNvPr>
          <p:cNvSpPr txBox="1"/>
          <p:nvPr/>
        </p:nvSpPr>
        <p:spPr>
          <a:xfrm>
            <a:off x="458826" y="2305186"/>
            <a:ext cx="217328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UBICACIONES</a:t>
            </a:r>
            <a:endParaRPr sz="2400" i="0" u="none" strike="noStrike" cap="none" dirty="0">
              <a:solidFill>
                <a:srgbClr val="A93501"/>
              </a:solidFill>
              <a:latin typeface="Calibri"/>
              <a:ea typeface="Calibri"/>
              <a:cs typeface="Calibri"/>
              <a:sym typeface="Calibri"/>
            </a:endParaRPr>
          </a:p>
        </p:txBody>
      </p:sp>
      <p:sp>
        <p:nvSpPr>
          <p:cNvPr id="10" name="Marcador de contenido 2">
            <a:extLst>
              <a:ext uri="{FF2B5EF4-FFF2-40B4-BE49-F238E27FC236}">
                <a16:creationId xmlns="" xmlns:a16="http://schemas.microsoft.com/office/drawing/2014/main" id="{6A96126A-EB9E-1F49-9AD1-6F14A6017FA0}"/>
              </a:ext>
            </a:extLst>
          </p:cNvPr>
          <p:cNvSpPr txBox="1">
            <a:spLocks/>
          </p:cNvSpPr>
          <p:nvPr/>
        </p:nvSpPr>
        <p:spPr>
          <a:xfrm>
            <a:off x="919206" y="3158770"/>
            <a:ext cx="4678289" cy="203128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177800" indent="-177800">
              <a:buClr>
                <a:srgbClr val="ED6B00"/>
              </a:buClr>
              <a:buFont typeface="Arial" panose="020B0604020202020204" pitchFamily="34" charset="0"/>
              <a:buChar char="•"/>
              <a:defRPr>
                <a:latin typeface="Calibri" panose="020F0502020204030204" pitchFamily="34" charset="0"/>
                <a:cs typeface="Calibri" panose="020F050202020403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s-CL" dirty="0"/>
              <a:t>Más allá de las necesidades de almacenamiento de los productos (refrigerado, seco, peligroso, u otro) y de su posición dependiente de su nivel de ventas (más cerca de la zona de despacho si se vende mucho), es necesario dividir todos los sectores en subsecciones conocidas por todos para que sea fácil llegar a cualquier posición (aunque estas sean miles). Es por ello que se asignan códigos a las ubicaciones. A veces estos códigos son impresos como un código de barras para apoyar a los capturadores de datos.</a:t>
            </a:r>
          </a:p>
        </p:txBody>
      </p:sp>
      <p:pic>
        <p:nvPicPr>
          <p:cNvPr id="5" name="Gráfico 4">
            <a:extLst>
              <a:ext uri="{FF2B5EF4-FFF2-40B4-BE49-F238E27FC236}">
                <a16:creationId xmlns="" xmlns:a16="http://schemas.microsoft.com/office/drawing/2014/main" id="{837CD183-977F-9540-8E9F-3F8CD25415E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418516" y="3768383"/>
            <a:ext cx="3822700" cy="3492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2" name="Google Shape;152;p5">
            <a:extLst>
              <a:ext uri="{FF2B5EF4-FFF2-40B4-BE49-F238E27FC236}">
                <a16:creationId xmlns="" xmlns:a16="http://schemas.microsoft.com/office/drawing/2014/main" id="{6551C1C1-FF6B-B840-9FED-5FF24422AE75}"/>
              </a:ext>
            </a:extLst>
          </p:cNvPr>
          <p:cNvSpPr/>
          <p:nvPr/>
        </p:nvSpPr>
        <p:spPr>
          <a:xfrm>
            <a:off x="584894" y="2930766"/>
            <a:ext cx="5425138" cy="2212244"/>
          </a:xfrm>
          <a:prstGeom prst="roundRect">
            <a:avLst>
              <a:gd name="adj" fmla="val 101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ED6B00"/>
                </a:solidFill>
                <a:latin typeface="Calibri"/>
                <a:ea typeface="Calibri"/>
                <a:cs typeface="Calibri"/>
                <a:sym typeface="Calibri"/>
              </a:rPr>
              <a:t>UBICANDO PRODUCTOS </a:t>
            </a:r>
            <a:r>
              <a:rPr lang="en-US" sz="2800" dirty="0">
                <a:solidFill>
                  <a:srgbClr val="A93501"/>
                </a:solidFill>
                <a:latin typeface="Calibri"/>
                <a:ea typeface="Calibri"/>
                <a:cs typeface="Calibri"/>
                <a:sym typeface="Calibri"/>
              </a:rPr>
              <a:t>EN UN ALMACÉN</a:t>
            </a:r>
            <a:endParaRPr lang="en-US" sz="3100" dirty="0">
              <a:solidFill>
                <a:srgbClr val="A93501"/>
              </a:solidFill>
              <a:latin typeface="Calibri"/>
              <a:ea typeface="Calibri"/>
              <a:cs typeface="Calibri"/>
              <a:sym typeface="Calibri"/>
            </a:endParaRPr>
          </a:p>
        </p:txBody>
      </p:sp>
      <p:sp>
        <p:nvSpPr>
          <p:cNvPr id="8" name="Google Shape;178;p6">
            <a:extLst>
              <a:ext uri="{FF2B5EF4-FFF2-40B4-BE49-F238E27FC236}">
                <a16:creationId xmlns="" xmlns:a16="http://schemas.microsoft.com/office/drawing/2014/main" id="{05B1AF9C-004D-6948-95EA-54A4EEABC51F}"/>
              </a:ext>
            </a:extLst>
          </p:cNvPr>
          <p:cNvSpPr txBox="1"/>
          <p:nvPr/>
        </p:nvSpPr>
        <p:spPr>
          <a:xfrm>
            <a:off x="458825" y="2305186"/>
            <a:ext cx="4558737"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UBICACIONES CON </a:t>
            </a:r>
            <a:r>
              <a:rPr lang="en-US" sz="2400" i="0" u="none" strike="noStrike" cap="none" dirty="0">
                <a:solidFill>
                  <a:srgbClr val="A93501"/>
                </a:solidFill>
                <a:latin typeface="Calibri"/>
                <a:ea typeface="Calibri"/>
                <a:cs typeface="Calibri"/>
                <a:sym typeface="Calibri"/>
              </a:rPr>
              <a:t>CÓDIGO</a:t>
            </a:r>
            <a:endParaRPr sz="2400" i="0" u="none" strike="noStrike" cap="none" dirty="0">
              <a:solidFill>
                <a:srgbClr val="A93501"/>
              </a:solidFill>
              <a:latin typeface="Calibri"/>
              <a:ea typeface="Calibri"/>
              <a:cs typeface="Calibri"/>
              <a:sym typeface="Calibri"/>
            </a:endParaRPr>
          </a:p>
        </p:txBody>
      </p:sp>
      <p:sp>
        <p:nvSpPr>
          <p:cNvPr id="11" name="Rectángulo 10">
            <a:extLst>
              <a:ext uri="{FF2B5EF4-FFF2-40B4-BE49-F238E27FC236}">
                <a16:creationId xmlns="" xmlns:a16="http://schemas.microsoft.com/office/drawing/2014/main" id="{48AE0BF8-9FE7-8349-8431-71E5FB61AE32}"/>
              </a:ext>
            </a:extLst>
          </p:cNvPr>
          <p:cNvSpPr/>
          <p:nvPr/>
        </p:nvSpPr>
        <p:spPr>
          <a:xfrm>
            <a:off x="867386" y="3262019"/>
            <a:ext cx="4559194" cy="1461898"/>
          </a:xfrm>
          <a:prstGeom prst="rect">
            <a:avLst/>
          </a:prstGeom>
          <a:noFill/>
          <a:ln>
            <a:noFill/>
          </a:ln>
        </p:spPr>
        <p:txBody>
          <a:bodyPr spcFirstLastPara="1" wrap="square" lIns="91425" tIns="45700" rIns="91425" bIns="45700" anchor="t" anchorCtr="0">
            <a:spAutoFit/>
          </a:bodyPr>
          <a:lstStyle/>
          <a:p>
            <a:pPr>
              <a:spcBef>
                <a:spcPts val="600"/>
              </a:spcBef>
            </a:pPr>
            <a:r>
              <a:rPr lang="es-ES_tradnl" dirty="0">
                <a:latin typeface="Calibri" panose="020F0502020204030204" pitchFamily="34" charset="0"/>
                <a:cs typeface="Calibri" panose="020F0502020204030204" pitchFamily="34" charset="0"/>
              </a:rPr>
              <a:t>Los almacenes suelen utilizar una combinación de letras y números para designar las distintas ubicaciones (un código alfanumérico).</a:t>
            </a:r>
          </a:p>
          <a:p>
            <a:pPr>
              <a:spcBef>
                <a:spcPts val="600"/>
              </a:spcBef>
            </a:pPr>
            <a:r>
              <a:rPr lang="es-ES_tradnl" dirty="0">
                <a:latin typeface="Calibri" panose="020F0502020204030204" pitchFamily="34" charset="0"/>
                <a:cs typeface="Calibri" panose="020F0502020204030204" pitchFamily="34" charset="0"/>
              </a:rPr>
              <a:t>A veces, sobre todo las letras, tienen algún significado lógico (como una abreviación), pero lo más común es que se siga la secuencia del alfabeto (A, B, C,…) y numérica (1, 2, 3,…).</a:t>
            </a:r>
          </a:p>
        </p:txBody>
      </p:sp>
      <p:pic>
        <p:nvPicPr>
          <p:cNvPr id="3" name="Gráfico 2">
            <a:extLst>
              <a:ext uri="{FF2B5EF4-FFF2-40B4-BE49-F238E27FC236}">
                <a16:creationId xmlns="" xmlns:a16="http://schemas.microsoft.com/office/drawing/2014/main" id="{7F0DEC10-FC30-E542-BAB7-AE784BB0447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88995" y="4289990"/>
            <a:ext cx="3560883" cy="2937008"/>
          </a:xfrm>
          <a:prstGeom prst="rect">
            <a:avLst/>
          </a:prstGeom>
        </p:spPr>
      </p:pic>
    </p:spTree>
    <p:extLst>
      <p:ext uri="{BB962C8B-B14F-4D97-AF65-F5344CB8AC3E}">
        <p14:creationId xmlns:p14="http://schemas.microsoft.com/office/powerpoint/2010/main" val="10486319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2" name="Google Shape;152;p5">
            <a:extLst>
              <a:ext uri="{FF2B5EF4-FFF2-40B4-BE49-F238E27FC236}">
                <a16:creationId xmlns="" xmlns:a16="http://schemas.microsoft.com/office/drawing/2014/main" id="{6551C1C1-FF6B-B840-9FED-5FF24422AE75}"/>
              </a:ext>
            </a:extLst>
          </p:cNvPr>
          <p:cNvSpPr/>
          <p:nvPr/>
        </p:nvSpPr>
        <p:spPr>
          <a:xfrm>
            <a:off x="3360615" y="2930765"/>
            <a:ext cx="5736494" cy="3811595"/>
          </a:xfrm>
          <a:prstGeom prst="roundRect">
            <a:avLst>
              <a:gd name="adj" fmla="val 1015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ED6B00"/>
                </a:solidFill>
                <a:latin typeface="Calibri"/>
                <a:ea typeface="Calibri"/>
                <a:cs typeface="Calibri"/>
                <a:sym typeface="Calibri"/>
              </a:rPr>
              <a:t>UBICANDO PRODUCTOS </a:t>
            </a:r>
            <a:r>
              <a:rPr lang="en-US" sz="2800" dirty="0">
                <a:solidFill>
                  <a:srgbClr val="A93501"/>
                </a:solidFill>
                <a:latin typeface="Calibri"/>
                <a:ea typeface="Calibri"/>
                <a:cs typeface="Calibri"/>
                <a:sym typeface="Calibri"/>
              </a:rPr>
              <a:t>EN UN ALMACÉN</a:t>
            </a:r>
            <a:endParaRPr lang="en-US" sz="3100" dirty="0">
              <a:solidFill>
                <a:srgbClr val="A93501"/>
              </a:solidFill>
              <a:latin typeface="Calibri"/>
              <a:ea typeface="Calibri"/>
              <a:cs typeface="Calibri"/>
              <a:sym typeface="Calibri"/>
            </a:endParaRPr>
          </a:p>
        </p:txBody>
      </p:sp>
      <p:sp>
        <p:nvSpPr>
          <p:cNvPr id="8" name="Google Shape;178;p6">
            <a:extLst>
              <a:ext uri="{FF2B5EF4-FFF2-40B4-BE49-F238E27FC236}">
                <a16:creationId xmlns="" xmlns:a16="http://schemas.microsoft.com/office/drawing/2014/main" id="{05B1AF9C-004D-6948-95EA-54A4EEABC51F}"/>
              </a:ext>
            </a:extLst>
          </p:cNvPr>
          <p:cNvSpPr txBox="1"/>
          <p:nvPr/>
        </p:nvSpPr>
        <p:spPr>
          <a:xfrm>
            <a:off x="458825" y="2305186"/>
            <a:ext cx="4558737"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400" i="0" u="none" strike="noStrike" cap="none" dirty="0">
                <a:solidFill>
                  <a:srgbClr val="ED6B00"/>
                </a:solidFill>
                <a:latin typeface="Calibri"/>
                <a:ea typeface="Calibri"/>
                <a:cs typeface="Calibri"/>
                <a:sym typeface="Calibri"/>
              </a:rPr>
              <a:t>EJEMPLO </a:t>
            </a:r>
            <a:r>
              <a:rPr lang="en-US" sz="2400" i="0" u="none" strike="noStrike" cap="none" dirty="0">
                <a:solidFill>
                  <a:srgbClr val="A93501"/>
                </a:solidFill>
                <a:latin typeface="Calibri"/>
                <a:ea typeface="Calibri"/>
                <a:cs typeface="Calibri"/>
                <a:sym typeface="Calibri"/>
              </a:rPr>
              <a:t>GENERAL</a:t>
            </a:r>
            <a:endParaRPr sz="2400" i="0" u="none" strike="noStrike" cap="none" dirty="0">
              <a:solidFill>
                <a:srgbClr val="A93501"/>
              </a:solidFill>
              <a:latin typeface="Calibri"/>
              <a:ea typeface="Calibri"/>
              <a:cs typeface="Calibri"/>
              <a:sym typeface="Calibri"/>
            </a:endParaRPr>
          </a:p>
        </p:txBody>
      </p:sp>
      <p:sp>
        <p:nvSpPr>
          <p:cNvPr id="10" name="Marcador de contenido 2">
            <a:extLst>
              <a:ext uri="{FF2B5EF4-FFF2-40B4-BE49-F238E27FC236}">
                <a16:creationId xmlns="" xmlns:a16="http://schemas.microsoft.com/office/drawing/2014/main" id="{6C744F8D-8E94-3B44-A19F-47B6AB0B33E6}"/>
              </a:ext>
            </a:extLst>
          </p:cNvPr>
          <p:cNvSpPr txBox="1">
            <a:spLocks/>
          </p:cNvSpPr>
          <p:nvPr/>
        </p:nvSpPr>
        <p:spPr>
          <a:xfrm>
            <a:off x="3591769" y="3226161"/>
            <a:ext cx="5216565" cy="325469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spcBef>
                <a:spcPts val="900"/>
              </a:spcBef>
              <a:defRPr>
                <a:latin typeface="Calibri" panose="020F0502020204030204" pitchFamily="34" charset="0"/>
                <a:cs typeface="Calibri" panose="020F050202020403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L" dirty="0"/>
              <a:t>La cantidad de posiciones dependerá de las secciones y subsecciones que existan para llegar a la ubicación final:</a:t>
            </a:r>
          </a:p>
          <a:p>
            <a:pPr marL="527050" indent="-342900">
              <a:buClr>
                <a:srgbClr val="ED6B00"/>
              </a:buClr>
              <a:buFont typeface="+mj-lt"/>
              <a:buAutoNum type="arabicPeriod"/>
            </a:pPr>
            <a:r>
              <a:rPr lang="es-CL" dirty="0"/>
              <a:t>El primer carácter (letra o número) suele hacer referencia al almacén, si hay más de uno.</a:t>
            </a:r>
          </a:p>
          <a:p>
            <a:pPr marL="527050" indent="-342900">
              <a:buClr>
                <a:srgbClr val="ED6B00"/>
              </a:buClr>
              <a:buFont typeface="+mj-lt"/>
              <a:buAutoNum type="arabicPeriod"/>
            </a:pPr>
            <a:r>
              <a:rPr lang="es-CL" dirty="0"/>
              <a:t>El segundo carácter se refiere al pasillo.</a:t>
            </a:r>
          </a:p>
          <a:p>
            <a:pPr marL="527050" indent="-342900">
              <a:buClr>
                <a:srgbClr val="ED6B00"/>
              </a:buClr>
              <a:buFont typeface="+mj-lt"/>
              <a:buAutoNum type="arabicPeriod"/>
            </a:pPr>
            <a:r>
              <a:rPr lang="es-CL" dirty="0"/>
              <a:t>El tercero a la columna.</a:t>
            </a:r>
          </a:p>
          <a:p>
            <a:pPr marL="527050" indent="-342900">
              <a:buClr>
                <a:srgbClr val="ED6B00"/>
              </a:buClr>
              <a:buFont typeface="+mj-lt"/>
              <a:buAutoNum type="arabicPeriod"/>
            </a:pPr>
            <a:r>
              <a:rPr lang="es-CL" dirty="0"/>
              <a:t>El cuarto a la fila. Hasta aquí llegamos si se almacena en pallets.</a:t>
            </a:r>
          </a:p>
          <a:p>
            <a:pPr marL="527050" indent="-342900">
              <a:buClr>
                <a:srgbClr val="ED6B00"/>
              </a:buClr>
              <a:buFont typeface="+mj-lt"/>
              <a:buAutoNum type="arabicPeriod"/>
            </a:pPr>
            <a:r>
              <a:rPr lang="es-CL" dirty="0"/>
              <a:t>Pero puede haber un quinto o sexto carácter si la combinación fila-columna entrega un sector que se subdivide para productos más pequeños: cajones o gavetas es lo típico en este caso.</a:t>
            </a:r>
          </a:p>
        </p:txBody>
      </p:sp>
      <p:pic>
        <p:nvPicPr>
          <p:cNvPr id="13" name="Gráfico 12">
            <a:extLst>
              <a:ext uri="{FF2B5EF4-FFF2-40B4-BE49-F238E27FC236}">
                <a16:creationId xmlns="" xmlns:a16="http://schemas.microsoft.com/office/drawing/2014/main" id="{7B588943-47AF-E94B-B70D-3A1B39382AB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81693" y="2912138"/>
            <a:ext cx="4419600" cy="5346700"/>
          </a:xfrm>
          <a:prstGeom prst="rect">
            <a:avLst/>
          </a:prstGeom>
        </p:spPr>
      </p:pic>
    </p:spTree>
    <p:extLst>
      <p:ext uri="{BB962C8B-B14F-4D97-AF65-F5344CB8AC3E}">
        <p14:creationId xmlns:p14="http://schemas.microsoft.com/office/powerpoint/2010/main" val="39118221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1569</TotalTime>
  <Words>956</Words>
  <Application>Microsoft Office PowerPoint</Application>
  <PresentationFormat>Personalizado</PresentationFormat>
  <Paragraphs>114</Paragraphs>
  <Slides>14</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Toledo</dc:creator>
  <cp:keywords/>
  <dc:description/>
  <cp:lastModifiedBy>Toledo</cp:lastModifiedBy>
  <cp:revision>128</cp:revision>
  <dcterms:modified xsi:type="dcterms:W3CDTF">2021-02-21T06:32:23Z</dcterms:modified>
  <cp:category/>
</cp:coreProperties>
</file>