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96" r:id="rId4"/>
    <p:sldId id="258" r:id="rId5"/>
    <p:sldId id="278" r:id="rId6"/>
    <p:sldId id="288" r:id="rId7"/>
    <p:sldId id="260" r:id="rId8"/>
    <p:sldId id="289" r:id="rId9"/>
    <p:sldId id="294" r:id="rId10"/>
    <p:sldId id="273" r:id="rId11"/>
    <p:sldId id="275" r:id="rId12"/>
    <p:sldId id="276" r:id="rId13"/>
    <p:sldId id="295" r:id="rId14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4761">
          <p15:clr>
            <a:srgbClr val="A4A3A4"/>
          </p15:clr>
        </p15:guide>
        <p15:guide id="4" pos="4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00"/>
    <a:srgbClr val="A93501"/>
    <a:srgbClr val="F7E3D1"/>
    <a:srgbClr val="FFB375"/>
    <a:srgbClr val="F9EBDE"/>
    <a:srgbClr val="EEEEEE"/>
    <a:srgbClr val="E4AF81"/>
    <a:srgbClr val="F3E5D8"/>
    <a:srgbClr val="F2E4D7"/>
    <a:srgbClr val="F5E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686" y="84"/>
      </p:cViewPr>
      <p:guideLst>
        <p:guide orient="horz" pos="2381"/>
        <p:guide pos="3061"/>
        <p:guide orient="horz" pos="4761"/>
        <p:guide pos="4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59789" y="1739619"/>
            <a:ext cx="9240327" cy="5608419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_tradnl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s-ES_tradnl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13|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2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_tradnl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s-ES_tradnl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13|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_tradnl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s-ES_tradnl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13|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_tradnl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s-ES_tradnl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4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svg"/><Relationship Id="rId3" Type="http://schemas.openxmlformats.org/officeDocument/2006/relationships/image" Target="../media/image25.png"/><Relationship Id="rId7" Type="http://schemas.openxmlformats.org/officeDocument/2006/relationships/image" Target="../media/image6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NIVEL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40024" y="2131950"/>
            <a:ext cx="4749501" cy="1583224"/>
            <a:chOff x="340024" y="2131950"/>
            <a:chExt cx="4749501" cy="1583224"/>
          </a:xfrm>
        </p:grpSpPr>
        <p:sp>
          <p:nvSpPr>
            <p:cNvPr id="76" name="Google Shape;76;p1"/>
            <p:cNvSpPr txBox="1"/>
            <p:nvPr/>
          </p:nvSpPr>
          <p:spPr>
            <a:xfrm>
              <a:off x="349550" y="2131950"/>
              <a:ext cx="1444325" cy="178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MÓDULO 1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1;p13"/>
            <p:cNvSpPr txBox="1">
              <a:spLocks/>
            </p:cNvSpPr>
            <p:nvPr/>
          </p:nvSpPr>
          <p:spPr>
            <a:xfrm>
              <a:off x="340024" y="2357974"/>
              <a:ext cx="4749501" cy="13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s-ES_tradnl" sz="3400" b="1" spc="-20" dirty="0" smtClean="0">
                  <a:solidFill>
                    <a:srgbClr val="ED6B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OPERACIONES DE </a:t>
              </a:r>
              <a:endParaRPr lang="es-CL" sz="3400" b="1" spc="-20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s-CL" sz="3400" b="1" spc="-20" dirty="0" smtClean="0">
                  <a:solidFill>
                    <a:srgbClr val="ED6B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AL</a:t>
              </a:r>
              <a:r>
                <a:rPr lang="es-ES_tradnl" sz="3400" b="1" spc="-20" dirty="0" smtClean="0">
                  <a:solidFill>
                    <a:srgbClr val="ED6B00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MACENAMIENTO</a:t>
              </a:r>
              <a:endParaRPr lang="x-none" sz="3400" b="1" spc="-20" dirty="0" smtClean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90000"/>
                </a:lnSpc>
              </a:pPr>
              <a:endParaRPr lang="x-none" sz="34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82" y="2374900"/>
            <a:ext cx="5445385" cy="375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"/>
          <p:cNvSpPr/>
          <p:nvPr/>
        </p:nvSpPr>
        <p:spPr>
          <a:xfrm>
            <a:off x="3175000" y="2222501"/>
            <a:ext cx="5859948" cy="3385938"/>
          </a:xfrm>
          <a:prstGeom prst="roundRect">
            <a:avLst>
              <a:gd name="adj" fmla="val 879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 txBox="1"/>
          <p:nvPr/>
        </p:nvSpPr>
        <p:spPr>
          <a:xfrm>
            <a:off x="3673166" y="2446400"/>
            <a:ext cx="5369233" cy="3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000"/>
            </a:pPr>
            <a:r>
              <a:rPr lang="es-CL" sz="2400" dirty="0">
                <a:solidFill>
                  <a:srgbClr val="800000"/>
                </a:solidFill>
                <a:latin typeface="Calibri"/>
                <a:ea typeface="Calibri"/>
                <a:cs typeface="Calibri"/>
              </a:rPr>
              <a:t>MOVIMIENTOS DE MERCADERÍA </a:t>
            </a:r>
            <a:r>
              <a:rPr lang="es-CL" sz="24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/>
            </a:r>
            <a:br>
              <a:rPr lang="es-CL" sz="24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</a:br>
            <a:r>
              <a:rPr lang="es-CL" sz="24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EN </a:t>
            </a:r>
            <a:r>
              <a:rPr lang="es-CL" sz="24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ALMACENAMIENTO</a:t>
            </a:r>
          </a:p>
          <a:p>
            <a:pPr>
              <a:lnSpc>
                <a:spcPct val="80000"/>
              </a:lnSpc>
              <a:buSzPts val="2000"/>
            </a:pPr>
            <a:endParaRPr lang="es-CL" sz="24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  <a:p>
            <a:pPr>
              <a:buSzPts val="2000"/>
            </a:pPr>
            <a:r>
              <a:rPr lang="es-CL" sz="1800" dirty="0">
                <a:latin typeface="Calibri"/>
                <a:cs typeface="Calibri"/>
              </a:rPr>
              <a:t>A continuación te mostraremos algunos packs de oferta, contándote en qué consisten. </a:t>
            </a:r>
            <a:endParaRPr lang="es-CL" sz="18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SzPts val="2000"/>
            </a:pPr>
            <a:endParaRPr lang="es-CL" sz="1800" dirty="0">
              <a:latin typeface="Calibri"/>
              <a:cs typeface="Calibri"/>
            </a:endParaRPr>
          </a:p>
          <a:p>
            <a:pPr>
              <a:buSzPts val="2000"/>
            </a:pPr>
            <a:r>
              <a:rPr lang="es-CL" sz="1800" b="1" dirty="0" smtClean="0">
                <a:latin typeface="Calibri"/>
                <a:cs typeface="Calibri"/>
              </a:rPr>
              <a:t>Te </a:t>
            </a:r>
            <a:r>
              <a:rPr lang="es-CL" sz="1800" b="1" dirty="0">
                <a:latin typeface="Calibri"/>
                <a:cs typeface="Calibri"/>
              </a:rPr>
              <a:t>diremos cuántos productos hay para fabricar los packs, y nos dirás cuántos packs se pueden </a:t>
            </a:r>
            <a:r>
              <a:rPr lang="es-CL" sz="1800" b="1" dirty="0" smtClean="0">
                <a:latin typeface="Calibri"/>
                <a:cs typeface="Calibri"/>
              </a:rPr>
              <a:t>confeccionar.</a:t>
            </a:r>
            <a:endParaRPr lang="es-ES" sz="1800" b="1" dirty="0">
              <a:latin typeface="Calibri"/>
              <a:cs typeface="Calibri"/>
            </a:endParaRPr>
          </a:p>
          <a:p>
            <a:pPr>
              <a:buSzPts val="2000"/>
            </a:pPr>
            <a:endParaRPr lang="es-CL" sz="18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  <a:p>
            <a: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60000"/>
              </a:lnSpc>
            </a:pPr>
            <a:endParaRPr lang="es-CL" sz="1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endParaRPr lang="es-CL" sz="1800" dirty="0">
              <a:latin typeface="Calibri"/>
              <a:cs typeface="Calibri"/>
            </a:endParaRPr>
          </a:p>
        </p:txBody>
      </p:sp>
      <p:sp>
        <p:nvSpPr>
          <p:cNvPr id="10" name="Google Shape;158;p5"/>
          <p:cNvSpPr txBox="1"/>
          <p:nvPr/>
        </p:nvSpPr>
        <p:spPr>
          <a:xfrm>
            <a:off x="375975" y="14245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8;p5"/>
          <p:cNvSpPr txBox="1"/>
          <p:nvPr/>
        </p:nvSpPr>
        <p:spPr>
          <a:xfrm>
            <a:off x="4226900" y="1298318"/>
            <a:ext cx="9928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_tradnl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063613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6718300" y="177189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517602" y="1875366"/>
            <a:ext cx="7886700" cy="133667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594350" y="558799"/>
            <a:ext cx="7886700" cy="320357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16" name="Google Shape;167;p5"/>
          <p:cNvSpPr txBox="1"/>
          <p:nvPr/>
        </p:nvSpPr>
        <p:spPr>
          <a:xfrm>
            <a:off x="183817" y="1885225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000"/>
            </a:pPr>
            <a:endParaRPr lang="es-CL" sz="24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34"/>
          <a:stretch/>
        </p:blipFill>
        <p:spPr>
          <a:xfrm>
            <a:off x="2716056" y="3689939"/>
            <a:ext cx="6899892" cy="386973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443663" y="1411566"/>
            <a:ext cx="48577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es-CL" sz="1600" b="1" dirty="0">
              <a:latin typeface="Calibri"/>
              <a:cs typeface="Calibri"/>
            </a:endParaRPr>
          </a:p>
        </p:txBody>
      </p:sp>
      <p:sp>
        <p:nvSpPr>
          <p:cNvPr id="11" name="Google Shape;168;p5"/>
          <p:cNvSpPr txBox="1"/>
          <p:nvPr/>
        </p:nvSpPr>
        <p:spPr>
          <a:xfrm>
            <a:off x="3655400" y="1298318"/>
            <a:ext cx="9928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_tradnl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46002" y="2771327"/>
            <a:ext cx="7510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000"/>
            </a:pPr>
            <a:r>
              <a:rPr lang="es-CL" sz="2400" dirty="0">
                <a:solidFill>
                  <a:srgbClr val="800000"/>
                </a:solidFill>
                <a:latin typeface="Calibri"/>
                <a:ea typeface="Calibri"/>
                <a:cs typeface="Calibri"/>
              </a:rPr>
              <a:t>MOVIMIENTOS DE MERCADERÍA </a:t>
            </a:r>
            <a:r>
              <a:rPr lang="es-CL" sz="24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EN </a:t>
            </a:r>
            <a:r>
              <a:rPr lang="es-CL" sz="24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ALMACENAMIENTO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81062" y="3367330"/>
            <a:ext cx="5189537" cy="164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>
                <a:latin typeface="Calibri"/>
                <a:cs typeface="Calibri"/>
              </a:rPr>
              <a:t>Ahora realizaremos una actividad práctica. Utiliza el  </a:t>
            </a:r>
            <a:r>
              <a:rPr lang="es-CL" sz="1800">
                <a:latin typeface="Calibri"/>
                <a:cs typeface="Calibri"/>
              </a:rPr>
              <a:t>archivo </a:t>
            </a:r>
            <a:r>
              <a:rPr lang="es-CL" sz="1800" b="1">
                <a:solidFill>
                  <a:srgbClr val="ED6B00"/>
                </a:solidFill>
                <a:latin typeface="Calibri"/>
                <a:cs typeface="Calibri"/>
              </a:rPr>
              <a:t>Actividad </a:t>
            </a:r>
            <a:r>
              <a:rPr lang="es-CL" sz="1800" b="1">
                <a:solidFill>
                  <a:srgbClr val="ED6B00"/>
                </a:solidFill>
                <a:latin typeface="Calibri"/>
                <a:cs typeface="Calibri"/>
              </a:rPr>
              <a:t>práctica </a:t>
            </a:r>
            <a:r>
              <a:rPr lang="es-CL" sz="1800" b="1" smtClean="0">
                <a:solidFill>
                  <a:srgbClr val="ED6B00"/>
                </a:solidFill>
                <a:latin typeface="Calibri"/>
                <a:cs typeface="Calibri"/>
              </a:rPr>
              <a:t>13 </a:t>
            </a:r>
            <a:r>
              <a:rPr lang="es-CL" sz="1800" smtClean="0">
                <a:latin typeface="Calibri"/>
                <a:cs typeface="Calibri"/>
              </a:rPr>
              <a:t>y </a:t>
            </a:r>
            <a:r>
              <a:rPr lang="es-CL" sz="1800" dirty="0">
                <a:latin typeface="Calibri"/>
                <a:cs typeface="Calibri"/>
              </a:rPr>
              <a:t>sigue las instrucciones señaladas. </a:t>
            </a:r>
          </a:p>
          <a:p>
            <a:pPr lvl="0">
              <a:lnSpc>
                <a:spcPct val="90000"/>
              </a:lnSpc>
            </a:pPr>
            <a:endParaRPr lang="es-CL" sz="1600" b="1" dirty="0">
              <a:latin typeface="Calibri"/>
              <a:cs typeface="Calibri"/>
            </a:endParaRPr>
          </a:p>
          <a:p>
            <a:pPr lvl="0">
              <a:lnSpc>
                <a:spcPct val="90000"/>
              </a:lnSpc>
            </a:pPr>
            <a:r>
              <a:rPr lang="es-CL" sz="2000" b="1" dirty="0" smtClean="0">
                <a:solidFill>
                  <a:srgbClr val="ED6B00"/>
                </a:solidFill>
                <a:latin typeface="Calibri"/>
                <a:cs typeface="Calibri"/>
              </a:rPr>
              <a:t>¡Éxito!</a:t>
            </a:r>
            <a:endParaRPr lang="es-CL" sz="2000" b="1" dirty="0">
              <a:solidFill>
                <a:srgbClr val="ED6B00"/>
              </a:solidFill>
              <a:latin typeface="Calibri"/>
              <a:cs typeface="Calibri"/>
            </a:endParaRPr>
          </a:p>
          <a:p>
            <a:pPr lvl="0">
              <a:lnSpc>
                <a:spcPct val="90000"/>
              </a:lnSpc>
            </a:pPr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92863" y="1893997"/>
            <a:ext cx="48577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0" name="Google Shape;445;p20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000"/>
            </a:pPr>
            <a:r>
              <a:rPr lang="es-CL" sz="2400" dirty="0">
                <a:solidFill>
                  <a:srgbClr val="800000"/>
                </a:solidFill>
                <a:latin typeface="Calibri"/>
                <a:ea typeface="Calibri"/>
                <a:cs typeface="Calibri"/>
              </a:rPr>
              <a:t>MOVIMIENTOS DE MERCADERÍA </a:t>
            </a:r>
            <a:r>
              <a:rPr lang="es-CL" sz="24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/>
            </a:r>
            <a:br>
              <a:rPr lang="es-CL" sz="24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</a:br>
            <a:r>
              <a:rPr lang="es-CL" sz="24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EN ALMACENAMIENTO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la Autoevaluación y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entregar el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Ticket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 smtClean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24" y="4062361"/>
            <a:ext cx="673176" cy="603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-4655" y="4568183"/>
            <a:ext cx="5870763" cy="783005"/>
            <a:chOff x="-4655" y="4354713"/>
            <a:chExt cx="5870763" cy="783005"/>
          </a:xfrm>
        </p:grpSpPr>
        <p:sp>
          <p:nvSpPr>
            <p:cNvPr id="406" name="Google Shape;406;p19"/>
            <p:cNvSpPr txBox="1"/>
            <p:nvPr/>
          </p:nvSpPr>
          <p:spPr>
            <a:xfrm>
              <a:off x="1284454" y="4468470"/>
              <a:ext cx="4581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Trabajar en equipo,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cuidando la integridad física y emocional de todos y todas.</a:t>
              </a:r>
              <a:endParaRPr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 rot="5400000">
              <a:off x="171526" y="4178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414" name="Google Shape;41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Intentar siempre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 lo mejor de ti, 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buscando ser eficiente al cumplir los objetivos.</a:t>
              </a:r>
              <a:endParaRPr sz="1600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 rot="5400000">
              <a:off x="171526" y="3285661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404" name="Google Shape;404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Usar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EPP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adecuados cuando corresponda.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 rot="5400000">
              <a:off x="171526" y="161265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-4655" y="2826713"/>
            <a:ext cx="6103238" cy="783005"/>
            <a:chOff x="-4655" y="2568971"/>
            <a:chExt cx="6103238" cy="783005"/>
          </a:xfrm>
        </p:grpSpPr>
        <p:sp>
          <p:nvSpPr>
            <p:cNvPr id="405" name="Google Shape;405;p19"/>
            <p:cNvSpPr txBox="1"/>
            <p:nvPr/>
          </p:nvSpPr>
          <p:spPr>
            <a:xfrm>
              <a:off x="1284454" y="2659480"/>
              <a:ext cx="48141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 cuidadosamente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equipos, herramientas y artículos de escritorio.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6" name="Google Shape;416;p19"/>
            <p:cNvSpPr/>
            <p:nvPr/>
          </p:nvSpPr>
          <p:spPr>
            <a:xfrm rot="5400000">
              <a:off x="171526" y="239279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4655" y="5438917"/>
            <a:ext cx="6467449" cy="783005"/>
            <a:chOff x="-4655" y="5100793"/>
            <a:chExt cx="6467449" cy="783005"/>
          </a:xfrm>
        </p:grpSpPr>
        <p:sp>
          <p:nvSpPr>
            <p:cNvPr id="38" name="Google Shape;406;p19"/>
            <p:cNvSpPr txBox="1"/>
            <p:nvPr/>
          </p:nvSpPr>
          <p:spPr>
            <a:xfrm>
              <a:off x="1284454" y="5224717"/>
              <a:ext cx="517834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 finalizar cada actividad,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ordenar y limpiar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el área de trabajo, reciclando al máximo los residuos.</a:t>
              </a:r>
            </a:p>
          </p:txBody>
        </p:sp>
        <p:sp>
          <p:nvSpPr>
            <p:cNvPr id="428" name="Google Shape;428;p19"/>
            <p:cNvSpPr/>
            <p:nvPr/>
          </p:nvSpPr>
          <p:spPr>
            <a:xfrm rot="5400000">
              <a:off x="171526" y="492461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E037E07D-16CC-164A-8D99-3F40A1F0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6039" y="2952090"/>
            <a:ext cx="522086" cy="522086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xmlns="" id="{64CD2677-2D0C-B94D-ADC4-3F031D1A6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5941" y="2130681"/>
            <a:ext cx="502282" cy="50228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3959CE6B-130C-7241-9D75-077AA7325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3358" y="5579402"/>
            <a:ext cx="507448" cy="507448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xmlns="" id="{F0FF436F-38C0-4143-8844-E4CC93DAD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597" y="4705564"/>
            <a:ext cx="486970" cy="48697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xmlns="" id="{969FBDF0-CAFE-454E-88B0-E7A2F013C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65340" y="3862484"/>
            <a:ext cx="483485" cy="4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 smtClean="0">
                <a:latin typeface="Calibri"/>
                <a:ea typeface="Calibri"/>
                <a:cs typeface="Calibri"/>
                <a:sym typeface="Calibri"/>
              </a:rPr>
              <a:t>13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s-ES_tradnl" sz="1200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OPERACIONES DE </a:t>
            </a:r>
            <a:r>
              <a:rPr lang="es-CL" sz="1200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200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200" dirty="0">
              <a:solidFill>
                <a:srgbClr val="ED6B00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4764" y="2239456"/>
            <a:ext cx="3836236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3000" b="1" spc="-30" dirty="0" smtClean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MOVIMIENTO DE MERCADERÍA EN ALMACENAMIENTO</a:t>
            </a:r>
            <a:endParaRPr lang="es-ES_tradnl" sz="2800" b="1" spc="-30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920" y="2273300"/>
            <a:ext cx="616728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9;p3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2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Controlar las operaciones de almacenamiento y manejo de existencias de acuerdo a métodos establecidos, detectando el estado cualitativo y cuantitativo de los productos, signando ubicaciones y sistemas de localización inmediata, de manera manual </a:t>
            </a: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digital.</a:t>
            </a:r>
          </a:p>
          <a:p>
            <a:endParaRPr lang="es-C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Genérico</a:t>
            </a:r>
          </a:p>
          <a:p>
            <a:pPr lvl="0"/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- H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Google Shape;101;p3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6;p3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2" y="1203013"/>
            <a:ext cx="702376" cy="669708"/>
          </a:xfrm>
          <a:prstGeom prst="rect">
            <a:avLst/>
          </a:prstGeom>
        </p:spPr>
      </p:pic>
      <p:sp>
        <p:nvSpPr>
          <p:cNvPr id="29" name="Google Shape;101;p3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9;p3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600"/>
            </a:pPr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Controla las operaciones de almacenamiento de las existencias disponibles, de acuerdo a los procedimientos establecidos por la jefatura.</a:t>
            </a:r>
          </a:p>
        </p:txBody>
      </p:sp>
      <p:sp>
        <p:nvSpPr>
          <p:cNvPr id="33" name="Google Shape;96;p3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6" y="1203013"/>
            <a:ext cx="702376" cy="669708"/>
          </a:xfrm>
          <a:prstGeom prst="rect">
            <a:avLst/>
          </a:prstGeom>
        </p:spPr>
      </p:pic>
      <p:sp>
        <p:nvSpPr>
          <p:cNvPr id="37" name="Google Shape;101;p3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9;p3"/>
          <p:cNvSpPr txBox="1"/>
          <p:nvPr/>
        </p:nvSpPr>
        <p:spPr>
          <a:xfrm>
            <a:off x="6656439" y="2499449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ctr"/>
            <a:r>
              <a:rPr lang="es-ES" b="1" dirty="0" smtClean="0">
                <a:latin typeface="Calibri" panose="020F0502020204030204" pitchFamily="34" charset="0"/>
              </a:rPr>
              <a:t>4.2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_tradnl" dirty="0">
                <a:latin typeface="Calibri" panose="020F0502020204030204" pitchFamily="34" charset="0"/>
              </a:rPr>
              <a:t>Actualiza la información de las unidades y costo de las existencias, según el método de valorización establecido y acorde a la legislación vigente.</a:t>
            </a:r>
            <a:br>
              <a:rPr lang="es-ES_tradnl" dirty="0">
                <a:latin typeface="Calibri" panose="020F0502020204030204" pitchFamily="34" charset="0"/>
              </a:rPr>
            </a:br>
            <a:r>
              <a:rPr lang="es-ES_tradnl" dirty="0">
                <a:latin typeface="Calibri" panose="020F0502020204030204" pitchFamily="34" charset="0"/>
              </a:rPr>
              <a:t/>
            </a:r>
            <a:br>
              <a:rPr lang="es-ES_tradnl" dirty="0">
                <a:latin typeface="Calibri" panose="020F0502020204030204" pitchFamily="34" charset="0"/>
              </a:rPr>
            </a:br>
            <a:r>
              <a:rPr lang="es-ES_tradnl" dirty="0">
                <a:latin typeface="Calibri" panose="020F0502020204030204" pitchFamily="34" charset="0"/>
              </a:rPr>
              <a:t>Realiza cálculo de existencia aplicando maquilas a productos según antecedentes presentados y legislación vigente. </a:t>
            </a:r>
            <a:br>
              <a:rPr lang="es-ES_tradnl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Google Shape;96;p3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1203013"/>
            <a:ext cx="702376" cy="66970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64" y="4448534"/>
            <a:ext cx="3103843" cy="246627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297" y="3757726"/>
            <a:ext cx="3025211" cy="40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371451" y="22103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COSTEANDO LOS PRODUCTOS EN EL ALMACÉN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375975" y="2819400"/>
            <a:ext cx="4977428" cy="3263900"/>
            <a:chOff x="375975" y="2819400"/>
            <a:chExt cx="4977428" cy="3263900"/>
          </a:xfrm>
        </p:grpSpPr>
        <p:sp>
          <p:nvSpPr>
            <p:cNvPr id="46" name="Google Shape;101;p3"/>
            <p:cNvSpPr/>
            <p:nvPr/>
          </p:nvSpPr>
          <p:spPr>
            <a:xfrm>
              <a:off x="564075" y="2819400"/>
              <a:ext cx="4680737" cy="89191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" name="Agrupar 1"/>
            <p:cNvGrpSpPr/>
            <p:nvPr/>
          </p:nvGrpSpPr>
          <p:grpSpPr>
            <a:xfrm>
              <a:off x="375975" y="2973543"/>
              <a:ext cx="4409026" cy="538200"/>
              <a:chOff x="375975" y="2973543"/>
              <a:chExt cx="4409026" cy="538200"/>
            </a:xfrm>
          </p:grpSpPr>
          <p:grpSp>
            <p:nvGrpSpPr>
              <p:cNvPr id="6" name="Agrupar 5"/>
              <p:cNvGrpSpPr/>
              <p:nvPr/>
            </p:nvGrpSpPr>
            <p:grpSpPr>
              <a:xfrm>
                <a:off x="375975" y="3057681"/>
                <a:ext cx="338580" cy="355793"/>
                <a:chOff x="375975" y="3425981"/>
                <a:chExt cx="338580" cy="355793"/>
              </a:xfrm>
            </p:grpSpPr>
            <p:sp>
              <p:nvSpPr>
                <p:cNvPr id="49" name="Google Shape;103;p3"/>
                <p:cNvSpPr/>
                <p:nvPr/>
              </p:nvSpPr>
              <p:spPr>
                <a:xfrm>
                  <a:off x="375975" y="3434554"/>
                  <a:ext cx="338580" cy="34722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D6B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04;p3"/>
                <p:cNvSpPr txBox="1"/>
                <p:nvPr/>
              </p:nvSpPr>
              <p:spPr>
                <a:xfrm>
                  <a:off x="384548" y="3425981"/>
                  <a:ext cx="270270" cy="347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rPr lang="en-US" sz="2600" b="1" i="0" u="none" strike="noStrike" cap="none" dirty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 sz="26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99;p3"/>
              <p:cNvSpPr txBox="1"/>
              <p:nvPr/>
            </p:nvSpPr>
            <p:spPr>
              <a:xfrm>
                <a:off x="824475" y="2973543"/>
                <a:ext cx="3960526" cy="53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s-CL" sz="1700" dirty="0">
                    <a:latin typeface="Calibri"/>
                    <a:cs typeface="Calibri"/>
                  </a:rPr>
                  <a:t>Calculamos el Costo de una </a:t>
                </a:r>
                <a:r>
                  <a:rPr lang="es-CL" sz="1700" dirty="0" smtClean="0">
                    <a:latin typeface="Calibri"/>
                    <a:cs typeface="Calibri"/>
                  </a:rPr>
                  <a:t>Maquila.</a:t>
                </a:r>
                <a:endParaRPr lang="es-CL" sz="17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3" name="Google Shape;101;p3"/>
            <p:cNvSpPr/>
            <p:nvPr/>
          </p:nvSpPr>
          <p:spPr>
            <a:xfrm>
              <a:off x="582772" y="5067300"/>
              <a:ext cx="4688348" cy="1016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" name="Agrupar 7"/>
            <p:cNvGrpSpPr/>
            <p:nvPr/>
          </p:nvGrpSpPr>
          <p:grpSpPr>
            <a:xfrm>
              <a:off x="394672" y="5329819"/>
              <a:ext cx="338580" cy="372727"/>
              <a:chOff x="394672" y="5355219"/>
              <a:chExt cx="338580" cy="372727"/>
            </a:xfrm>
          </p:grpSpPr>
          <p:sp>
            <p:nvSpPr>
              <p:cNvPr id="61" name="Google Shape;103;p3"/>
              <p:cNvSpPr/>
              <p:nvPr/>
            </p:nvSpPr>
            <p:spPr>
              <a:xfrm>
                <a:off x="394672" y="5380726"/>
                <a:ext cx="338580" cy="34722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04;p3"/>
              <p:cNvSpPr txBox="1"/>
              <p:nvPr/>
            </p:nvSpPr>
            <p:spPr>
              <a:xfrm>
                <a:off x="394779" y="5355219"/>
                <a:ext cx="270270" cy="347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6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26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" name="Google Shape;99;p3"/>
            <p:cNvSpPr txBox="1"/>
            <p:nvPr/>
          </p:nvSpPr>
          <p:spPr>
            <a:xfrm>
              <a:off x="824475" y="5313415"/>
              <a:ext cx="4528928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CL" sz="1700" dirty="0">
                  <a:latin typeface="Calibri"/>
                  <a:cs typeface="Calibri"/>
                </a:rPr>
                <a:t>Trabajamos en equipos y desarrollamos las actividades de manera prolija y cumpliendo </a:t>
              </a:r>
              <a:r>
                <a:rPr lang="es-CL" sz="1700" dirty="0" smtClean="0">
                  <a:latin typeface="Calibri"/>
                  <a:cs typeface="Calibri"/>
                </a:rPr>
                <a:t/>
              </a:r>
              <a:br>
                <a:rPr lang="es-CL" sz="1700" dirty="0" smtClean="0">
                  <a:latin typeface="Calibri"/>
                  <a:cs typeface="Calibri"/>
                </a:rPr>
              </a:br>
              <a:r>
                <a:rPr lang="es-CL" sz="1700" dirty="0" smtClean="0">
                  <a:latin typeface="Calibri"/>
                  <a:cs typeface="Calibri"/>
                </a:rPr>
                <a:t>con </a:t>
              </a:r>
              <a:r>
                <a:rPr lang="es-CL" sz="1700" dirty="0">
                  <a:latin typeface="Calibri"/>
                  <a:cs typeface="Calibri"/>
                </a:rPr>
                <a:t>la </a:t>
              </a:r>
              <a:r>
                <a:rPr lang="es-CL" sz="1700" dirty="0" smtClean="0">
                  <a:latin typeface="Calibri"/>
                  <a:cs typeface="Calibri"/>
                </a:rPr>
                <a:t>instrucciones indicadas</a:t>
              </a:r>
              <a:r>
                <a:rPr lang="es-CL" sz="1700" dirty="0">
                  <a:latin typeface="Calibri"/>
                  <a:cs typeface="Calibri"/>
                </a:rPr>
                <a:t>. </a:t>
              </a:r>
            </a:p>
          </p:txBody>
        </p:sp>
        <p:sp>
          <p:nvSpPr>
            <p:cNvPr id="90" name="Google Shape;101;p3"/>
            <p:cNvSpPr/>
            <p:nvPr/>
          </p:nvSpPr>
          <p:spPr>
            <a:xfrm>
              <a:off x="574651" y="4001556"/>
              <a:ext cx="4683149" cy="874296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" name="Agrupar 6"/>
            <p:cNvGrpSpPr/>
            <p:nvPr/>
          </p:nvGrpSpPr>
          <p:grpSpPr>
            <a:xfrm>
              <a:off x="386552" y="4229733"/>
              <a:ext cx="351999" cy="372727"/>
              <a:chOff x="386552" y="4382133"/>
              <a:chExt cx="351999" cy="372727"/>
            </a:xfrm>
          </p:grpSpPr>
          <p:sp>
            <p:nvSpPr>
              <p:cNvPr id="93" name="Google Shape;103;p3"/>
              <p:cNvSpPr/>
              <p:nvPr/>
            </p:nvSpPr>
            <p:spPr>
              <a:xfrm>
                <a:off x="386552" y="4407640"/>
                <a:ext cx="351999" cy="34722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104;p3"/>
              <p:cNvSpPr txBox="1"/>
              <p:nvPr/>
            </p:nvSpPr>
            <p:spPr>
              <a:xfrm>
                <a:off x="395464" y="4382133"/>
                <a:ext cx="280982" cy="347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600" b="1" i="0" u="none" strike="noStrike" cap="none" dirty="0" smtClea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6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" name="Google Shape;99;p3"/>
            <p:cNvSpPr txBox="1"/>
            <p:nvPr/>
          </p:nvSpPr>
          <p:spPr>
            <a:xfrm>
              <a:off x="811775" y="4187929"/>
              <a:ext cx="4473550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CL" sz="1700" dirty="0">
                  <a:latin typeface="Calibri"/>
                  <a:cs typeface="Calibri"/>
                </a:rPr>
                <a:t>Calculamos el costo de hacerlo en instalaciones propias o </a:t>
              </a:r>
              <a:r>
                <a:rPr lang="es-CL" sz="1700" dirty="0" smtClean="0">
                  <a:latin typeface="Calibri"/>
                  <a:cs typeface="Calibri"/>
                </a:rPr>
                <a:t>externalizar.</a:t>
              </a:r>
              <a:endParaRPr lang="es-CL" sz="1700" dirty="0">
                <a:latin typeface="Calibri"/>
                <a:cs typeface="Calibri"/>
              </a:endParaRPr>
            </a:p>
          </p:txBody>
        </p:sp>
      </p:grpSp>
      <p:sp>
        <p:nvSpPr>
          <p:cNvPr id="97" name="Marcador de contenido 2"/>
          <p:cNvSpPr txBox="1">
            <a:spLocks/>
          </p:cNvSpPr>
          <p:nvPr/>
        </p:nvSpPr>
        <p:spPr>
          <a:xfrm>
            <a:off x="3100783" y="2088092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400" dirty="0" smtClean="0"/>
          </a:p>
        </p:txBody>
      </p:sp>
      <p:sp>
        <p:nvSpPr>
          <p:cNvPr id="28" name="Marcador de contenido 2"/>
          <p:cNvSpPr txBox="1">
            <a:spLocks/>
          </p:cNvSpPr>
          <p:nvPr/>
        </p:nvSpPr>
        <p:spPr>
          <a:xfrm>
            <a:off x="5662613" y="1727200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sz="1700" dirty="0">
              <a:latin typeface="Calibri"/>
              <a:cs typeface="Calibri"/>
            </a:endParaRPr>
          </a:p>
          <a:p>
            <a:endParaRPr lang="es-CL" sz="1700" dirty="0">
              <a:latin typeface="Calibri"/>
              <a:cs typeface="Calibri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Elipse 39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2513152"/>
            <a:ext cx="4828328" cy="457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1;p3"/>
          <p:cNvSpPr/>
          <p:nvPr/>
        </p:nvSpPr>
        <p:spPr>
          <a:xfrm flipH="1">
            <a:off x="389445" y="2440019"/>
            <a:ext cx="4804580" cy="3435848"/>
          </a:xfrm>
          <a:prstGeom prst="roundRect">
            <a:avLst>
              <a:gd name="adj" fmla="val 9768"/>
            </a:avLst>
          </a:prstGeom>
          <a:solidFill>
            <a:srgbClr val="F7E3D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riángulo isósceles 14"/>
          <p:cNvSpPr/>
          <p:nvPr/>
        </p:nvSpPr>
        <p:spPr>
          <a:xfrm rot="7028957" flipH="1">
            <a:off x="5156664" y="4578572"/>
            <a:ext cx="432619" cy="1022555"/>
          </a:xfrm>
          <a:prstGeom prst="triangle">
            <a:avLst/>
          </a:prstGeom>
          <a:solidFill>
            <a:srgbClr val="F7E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99;p3"/>
          <p:cNvSpPr txBox="1"/>
          <p:nvPr/>
        </p:nvSpPr>
        <p:spPr>
          <a:xfrm>
            <a:off x="763663" y="3084186"/>
            <a:ext cx="4146735" cy="19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s-ES" dirty="0" smtClean="0">
              <a:latin typeface="Calibri"/>
              <a:cs typeface="Calibri"/>
            </a:endParaRPr>
          </a:p>
          <a:p>
            <a:pPr lvl="0">
              <a:lnSpc>
                <a:spcPct val="110000"/>
              </a:lnSpc>
            </a:pPr>
            <a:r>
              <a:rPr lang="es-ES" sz="1600" dirty="0" smtClean="0">
                <a:latin typeface="Calibri"/>
                <a:cs typeface="Calibri"/>
              </a:rPr>
              <a:t>Para revisar los aprendizajes trabajados en actividad anterior, te invitamos a reunirte en grupos máximo tres estudiantes, y en conjunto con tu grupo responder la siguiente interrogante:</a:t>
            </a:r>
          </a:p>
          <a:p>
            <a:pPr lvl="0">
              <a:lnSpc>
                <a:spcPct val="50000"/>
              </a:lnSpc>
            </a:pPr>
            <a:endParaRPr lang="es-ES" sz="1600" dirty="0">
              <a:latin typeface="Calibri"/>
              <a:cs typeface="Calibri"/>
            </a:endParaRPr>
          </a:p>
          <a:p>
            <a:pPr lvl="0">
              <a:lnSpc>
                <a:spcPct val="110000"/>
              </a:lnSpc>
            </a:pPr>
            <a:r>
              <a:rPr lang="es-ES" sz="1700" b="1" i="1" dirty="0" smtClean="0">
                <a:solidFill>
                  <a:srgbClr val="ED6B00"/>
                </a:solidFill>
                <a:latin typeface="Calibri"/>
                <a:cs typeface="Calibri"/>
              </a:rPr>
              <a:t> </a:t>
            </a:r>
            <a:r>
              <a:rPr lang="es-ES" sz="1700" b="1" i="1" dirty="0">
                <a:solidFill>
                  <a:srgbClr val="ED6B00"/>
                </a:solidFill>
                <a:latin typeface="Calibri"/>
                <a:cs typeface="Calibri"/>
              </a:rPr>
              <a:t>¿De qué depende si realizar la maquila en las instalaciones propias o encargarla a un tercero</a:t>
            </a:r>
            <a:r>
              <a:rPr lang="es-ES" sz="1700" b="1" i="1" dirty="0" smtClean="0">
                <a:solidFill>
                  <a:srgbClr val="ED6B00"/>
                </a:solidFill>
                <a:latin typeface="Calibri"/>
                <a:cs typeface="Calibri"/>
              </a:rPr>
              <a:t>?</a:t>
            </a:r>
          </a:p>
          <a:p>
            <a:pPr lvl="0">
              <a:lnSpc>
                <a:spcPct val="50000"/>
              </a:lnSpc>
            </a:pPr>
            <a:endParaRPr lang="es-ES" sz="1600" dirty="0">
              <a:latin typeface="Calibri"/>
              <a:cs typeface="Calibri"/>
            </a:endParaRPr>
          </a:p>
          <a:p>
            <a:pPr lvl="0">
              <a:lnSpc>
                <a:spcPct val="110000"/>
              </a:lnSpc>
            </a:pPr>
            <a:r>
              <a:rPr lang="es-ES" sz="1600" dirty="0" smtClean="0">
                <a:latin typeface="Calibri"/>
                <a:cs typeface="Calibri"/>
              </a:rPr>
              <a:t>A través de un plenario expongamos nuestras respuestas… </a:t>
            </a:r>
            <a:endParaRPr lang="es-ES" sz="1600" dirty="0">
              <a:latin typeface="Calibri"/>
              <a:cs typeface="Calibri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/>
          <a:stretch/>
        </p:blipFill>
        <p:spPr>
          <a:xfrm>
            <a:off x="5587696" y="3333134"/>
            <a:ext cx="4133592" cy="4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8;p6"/>
          <p:cNvSpPr txBox="1"/>
          <p:nvPr/>
        </p:nvSpPr>
        <p:spPr>
          <a:xfrm>
            <a:off x="437617" y="1234323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RESPUESTAS PARA LA REFLEXIÓN</a:t>
            </a:r>
            <a:endParaRPr lang="es-CL" sz="28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9BF0FCAE-C159-401C-8329-0BA020AD0AB8}"/>
              </a:ext>
            </a:extLst>
          </p:cNvPr>
          <p:cNvSpPr txBox="1">
            <a:spLocks/>
          </p:cNvSpPr>
          <p:nvPr/>
        </p:nvSpPr>
        <p:spPr>
          <a:xfrm>
            <a:off x="588428" y="2530509"/>
            <a:ext cx="5304050" cy="185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180000">
              <a:lnSpc>
                <a:spcPct val="150000"/>
              </a:lnSpc>
              <a:buClr>
                <a:srgbClr val="ED6B00"/>
              </a:buClr>
              <a:buFont typeface="Arial"/>
              <a:buChar char="•"/>
              <a:defRPr/>
            </a:pPr>
            <a:r>
              <a:rPr lang="es-CL" sz="1800" b="1" dirty="0">
                <a:latin typeface="Calibri"/>
                <a:cs typeface="Calibri"/>
              </a:rPr>
              <a:t>Del costo </a:t>
            </a:r>
            <a:r>
              <a:rPr lang="es-CL" sz="1800" b="1" dirty="0" smtClean="0">
                <a:latin typeface="Calibri"/>
                <a:cs typeface="Calibri"/>
              </a:rPr>
              <a:t>involucrado.</a:t>
            </a:r>
            <a:endParaRPr lang="es-CL" sz="1800" b="1" dirty="0">
              <a:latin typeface="Calibri"/>
              <a:cs typeface="Calibri"/>
            </a:endParaRPr>
          </a:p>
          <a:p>
            <a:pPr marL="285750" indent="-180000">
              <a:lnSpc>
                <a:spcPct val="150000"/>
              </a:lnSpc>
              <a:buClr>
                <a:srgbClr val="ED6B00"/>
              </a:buClr>
              <a:buFont typeface="Arial"/>
              <a:buChar char="•"/>
              <a:defRPr/>
            </a:pPr>
            <a:r>
              <a:rPr lang="es-CL" sz="1800" b="1" dirty="0" smtClean="0">
                <a:latin typeface="Calibri"/>
                <a:cs typeface="Calibri"/>
              </a:rPr>
              <a:t>De la disponibilidad de recursos.</a:t>
            </a:r>
            <a:endParaRPr lang="es-CL" sz="1800" b="1" dirty="0">
              <a:latin typeface="Calibri"/>
              <a:cs typeface="Calibri"/>
            </a:endParaRPr>
          </a:p>
          <a:p>
            <a:pPr marL="285750" indent="-180000">
              <a:lnSpc>
                <a:spcPct val="100000"/>
              </a:lnSpc>
              <a:buClr>
                <a:srgbClr val="ED6B00"/>
              </a:buClr>
              <a:buFont typeface="Arial"/>
              <a:buChar char="•"/>
              <a:defRPr/>
            </a:pPr>
            <a:r>
              <a:rPr lang="es-CL" sz="1800" b="1" dirty="0">
                <a:latin typeface="Calibri"/>
                <a:cs typeface="Calibri"/>
              </a:rPr>
              <a:t>Del tiempo en que se necesita que estén listos </a:t>
            </a:r>
            <a:r>
              <a:rPr lang="es-CL" sz="1800" b="1" dirty="0" smtClean="0">
                <a:latin typeface="Calibri"/>
                <a:cs typeface="Calibri"/>
              </a:rPr>
              <a:t/>
            </a:r>
            <a:br>
              <a:rPr lang="es-CL" sz="1800" b="1" dirty="0" smtClean="0">
                <a:latin typeface="Calibri"/>
                <a:cs typeface="Calibri"/>
              </a:rPr>
            </a:br>
            <a:r>
              <a:rPr lang="es-CL" sz="1800" b="1" dirty="0" smtClean="0">
                <a:latin typeface="Calibri"/>
                <a:cs typeface="Calibri"/>
              </a:rPr>
              <a:t>los </a:t>
            </a:r>
            <a:r>
              <a:rPr lang="es-CL" sz="1800" b="1" dirty="0">
                <a:latin typeface="Calibri"/>
                <a:cs typeface="Calibri"/>
              </a:rPr>
              <a:t>productos </a:t>
            </a:r>
            <a:r>
              <a:rPr lang="es-CL" sz="1800" b="1" dirty="0" smtClean="0">
                <a:latin typeface="Calibri"/>
                <a:cs typeface="Calibri"/>
              </a:rPr>
              <a:t>maquilados.</a:t>
            </a:r>
            <a:endParaRPr lang="es-CL" sz="1800" b="1" dirty="0">
              <a:latin typeface="Calibri"/>
              <a:cs typeface="Calibri"/>
            </a:endParaRPr>
          </a:p>
          <a:p>
            <a:endParaRPr lang="es-ES" sz="18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246" y="4699000"/>
            <a:ext cx="3343053" cy="2095500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677296" y="4995333"/>
            <a:ext cx="5227947" cy="1361495"/>
            <a:chOff x="677296" y="4995333"/>
            <a:chExt cx="5227947" cy="1361495"/>
          </a:xfrm>
        </p:grpSpPr>
        <p:sp>
          <p:nvSpPr>
            <p:cNvPr id="15" name="Google Shape;101;p3"/>
            <p:cNvSpPr/>
            <p:nvPr/>
          </p:nvSpPr>
          <p:spPr>
            <a:xfrm flipH="1">
              <a:off x="677296" y="4995333"/>
              <a:ext cx="4736850" cy="1361495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Triángulo isósceles 15"/>
            <p:cNvSpPr/>
            <p:nvPr/>
          </p:nvSpPr>
          <p:spPr>
            <a:xfrm rot="7028957" flipH="1">
              <a:off x="5277815" y="5376398"/>
              <a:ext cx="373065" cy="881790"/>
            </a:xfrm>
            <a:prstGeom prst="triangle">
              <a:avLst/>
            </a:prstGeom>
            <a:solidFill>
              <a:srgbClr val="F7E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Google Shape;318;p12"/>
            <p:cNvSpPr txBox="1"/>
            <p:nvPr/>
          </p:nvSpPr>
          <p:spPr>
            <a:xfrm>
              <a:off x="856788" y="5492731"/>
              <a:ext cx="4995614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i="0" u="none" strike="noStrike" cap="none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s-CL" sz="2100" b="1" i="0" u="none" strike="noStrike" cap="none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Muy bien!</a:t>
              </a:r>
              <a:endParaRPr b="1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 dirty="0" err="1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Te</a:t>
              </a:r>
              <a:r>
                <a:rPr lang="en-US" sz="2100" b="0" i="0" u="none" strike="noStrike" cap="none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100" b="0" i="0" u="none" strike="noStrike" cap="none" dirty="0" err="1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invitamos</a:t>
              </a:r>
              <a:r>
                <a:rPr lang="en-US" sz="2100" b="0" i="0" u="none" strike="noStrike" cap="none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US" sz="2100" b="0" i="0" u="none" strike="noStrike" cap="none" dirty="0" err="1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profundizar</a:t>
              </a:r>
              <a:r>
                <a:rPr lang="en-US" sz="2100" b="0" i="0" u="none" strike="noStrike" cap="none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100" b="0" i="0" u="none" strike="noStrike" cap="none" dirty="0" err="1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revisando</a:t>
              </a:r>
              <a:endParaRPr dirty="0">
                <a:solidFill>
                  <a:srgbClr val="ED6B00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i="0" u="none" strike="noStrike" cap="none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la </a:t>
              </a:r>
              <a:r>
                <a:rPr lang="en-US" sz="2100" i="0" u="none" strike="noStrike" cap="none" dirty="0" err="1" smtClean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siguiente</a:t>
              </a:r>
              <a:r>
                <a:rPr lang="en-US" sz="2100" i="0" u="none" strike="noStrike" cap="none" dirty="0" smtClean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100" i="0" u="none" strike="noStrike" cap="none" dirty="0" err="1" smtClean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presentación</a:t>
              </a:r>
              <a:r>
                <a:rPr lang="en-US" sz="2100" dirty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>
                <a:solidFill>
                  <a:srgbClr val="A93501"/>
                </a:solidFill>
              </a:endParaRPr>
            </a:p>
          </p:txBody>
        </p:sp>
      </p:grpSp>
      <p:sp>
        <p:nvSpPr>
          <p:cNvPr id="18" name="Google Shape;101;p3"/>
          <p:cNvSpPr/>
          <p:nvPr/>
        </p:nvSpPr>
        <p:spPr>
          <a:xfrm>
            <a:off x="564075" y="2455333"/>
            <a:ext cx="5607789" cy="1989667"/>
          </a:xfrm>
          <a:prstGeom prst="roundRect">
            <a:avLst>
              <a:gd name="adj" fmla="val 1241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43" y="2385689"/>
            <a:ext cx="536896" cy="5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TEMA DE HOY?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63852" y="1209418"/>
            <a:ext cx="1016148" cy="53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08063" y="1899677"/>
            <a:ext cx="4857750" cy="3744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SzPts val="2000"/>
            </a:pPr>
            <a:endParaRPr lang="pt-BR" sz="2000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961563" y="1970417"/>
            <a:ext cx="48577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ts val="12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ts val="12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63038C48-E848-414C-8267-9BB7D4DC50DA}"/>
              </a:ext>
            </a:extLst>
          </p:cNvPr>
          <p:cNvSpPr txBox="1">
            <a:spLocks/>
          </p:cNvSpPr>
          <p:nvPr/>
        </p:nvSpPr>
        <p:spPr>
          <a:xfrm>
            <a:off x="5219701" y="219075"/>
            <a:ext cx="8277224" cy="130968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2000"/>
            </a:pPr>
            <a:r>
              <a:rPr lang="es-CL" sz="3600" dirty="0" smtClean="0"/>
              <a:t/>
            </a:r>
            <a:br>
              <a:rPr lang="es-CL" sz="3600" dirty="0" smtClean="0"/>
            </a:br>
            <a:endParaRPr lang="es-CL" sz="24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154;p5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2;p5"/>
          <p:cNvSpPr/>
          <p:nvPr/>
        </p:nvSpPr>
        <p:spPr>
          <a:xfrm>
            <a:off x="4063852" y="3185653"/>
            <a:ext cx="5081308" cy="3106992"/>
          </a:xfrm>
          <a:prstGeom prst="roundRect">
            <a:avLst>
              <a:gd name="adj" fmla="val 674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55;p5"/>
          <p:cNvSpPr txBox="1"/>
          <p:nvPr/>
        </p:nvSpPr>
        <p:spPr>
          <a:xfrm>
            <a:off x="4578914" y="3701231"/>
            <a:ext cx="401447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Identificar los movimientos dentro del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almacén</a:t>
            </a: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s-ES_tradn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Registrar estos movimientos.</a:t>
            </a:r>
          </a:p>
        </p:txBody>
      </p:sp>
      <p:grpSp>
        <p:nvGrpSpPr>
          <p:cNvPr id="26" name="Grupo 2"/>
          <p:cNvGrpSpPr/>
          <p:nvPr/>
        </p:nvGrpSpPr>
        <p:grpSpPr>
          <a:xfrm>
            <a:off x="3895220" y="3795572"/>
            <a:ext cx="375438" cy="362157"/>
            <a:chOff x="8933845" y="4538850"/>
            <a:chExt cx="376200" cy="385800"/>
          </a:xfrm>
        </p:grpSpPr>
        <p:sp>
          <p:nvSpPr>
            <p:cNvPr id="27" name="Google Shape;162;p5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63;p5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upo 3"/>
          <p:cNvGrpSpPr/>
          <p:nvPr/>
        </p:nvGrpSpPr>
        <p:grpSpPr>
          <a:xfrm>
            <a:off x="3895220" y="5196172"/>
            <a:ext cx="375438" cy="362157"/>
            <a:chOff x="8933845" y="6093269"/>
            <a:chExt cx="376200" cy="385800"/>
          </a:xfrm>
        </p:grpSpPr>
        <p:sp>
          <p:nvSpPr>
            <p:cNvPr id="31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167;p5"/>
          <p:cNvSpPr txBox="1"/>
          <p:nvPr/>
        </p:nvSpPr>
        <p:spPr>
          <a:xfrm>
            <a:off x="375974" y="1771953"/>
            <a:ext cx="627049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MOVIMIENTO DE MERCADERÍA </a:t>
            </a:r>
            <a:r>
              <a:rPr lang="en-US" sz="2000" b="1" i="0" u="none" strike="noStrike" cap="none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EN ALMACENAMIENTO</a:t>
            </a:r>
            <a:endParaRPr sz="2000" b="1" i="0" u="none" strike="noStrike" cap="none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3" y="2382979"/>
            <a:ext cx="2950556" cy="4313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DAA262E-5CF0-48FC-A16C-C449042213AE}"/>
              </a:ext>
            </a:extLst>
          </p:cNvPr>
          <p:cNvSpPr txBox="1">
            <a:spLocks/>
          </p:cNvSpPr>
          <p:nvPr/>
        </p:nvSpPr>
        <p:spPr>
          <a:xfrm>
            <a:off x="1670050" y="4606925"/>
            <a:ext cx="8153400" cy="47561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dirty="0"/>
          </a:p>
        </p:txBody>
      </p:sp>
      <p:sp>
        <p:nvSpPr>
          <p:cNvPr id="5" name="Google Shape;178;p6"/>
          <p:cNvSpPr txBox="1"/>
          <p:nvPr/>
        </p:nvSpPr>
        <p:spPr>
          <a:xfrm>
            <a:off x="475717" y="1263947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6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MOVIMIENTOS DENTRO DEL ALMACÉN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E8F15784-B148-44B0-B1D4-5A2D5D6EBFD2}"/>
              </a:ext>
            </a:extLst>
          </p:cNvPr>
          <p:cNvSpPr txBox="1">
            <a:spLocks/>
          </p:cNvSpPr>
          <p:nvPr/>
        </p:nvSpPr>
        <p:spPr>
          <a:xfrm>
            <a:off x="4730750" y="1876426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sz="26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9944F60F-F87D-4A92-84F5-15CB114E475C}"/>
              </a:ext>
            </a:extLst>
          </p:cNvPr>
          <p:cNvSpPr txBox="1">
            <a:spLocks/>
          </p:cNvSpPr>
          <p:nvPr/>
        </p:nvSpPr>
        <p:spPr>
          <a:xfrm>
            <a:off x="488950" y="2395537"/>
            <a:ext cx="6584950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200"/>
              </a:spcBef>
            </a:pPr>
            <a:r>
              <a:rPr lang="es-CL" sz="2000" dirty="0" smtClean="0">
                <a:latin typeface="Calibri"/>
                <a:cs typeface="Calibri"/>
              </a:rPr>
              <a:t>No solamente hay movimientos de </a:t>
            </a:r>
            <a:r>
              <a:rPr lang="es-CL" sz="2000" b="1" dirty="0" smtClean="0">
                <a:latin typeface="Calibri"/>
                <a:cs typeface="Calibri"/>
              </a:rPr>
              <a:t>entrada</a:t>
            </a:r>
            <a:r>
              <a:rPr lang="es-CL" sz="2000" i="1" dirty="0" smtClean="0">
                <a:latin typeface="Calibri"/>
                <a:cs typeface="Calibri"/>
              </a:rPr>
              <a:t> (compras, por ejemplo)</a:t>
            </a:r>
            <a:r>
              <a:rPr lang="es-CL" sz="2000" dirty="0" smtClean="0">
                <a:latin typeface="Calibri"/>
                <a:cs typeface="Calibri"/>
              </a:rPr>
              <a:t> y de </a:t>
            </a:r>
            <a:r>
              <a:rPr lang="es-CL" sz="2000" b="1" dirty="0" smtClean="0">
                <a:latin typeface="Calibri"/>
                <a:cs typeface="Calibri"/>
              </a:rPr>
              <a:t>salida</a:t>
            </a:r>
            <a:r>
              <a:rPr lang="es-CL" sz="2000" dirty="0" smtClean="0">
                <a:latin typeface="Calibri"/>
                <a:cs typeface="Calibri"/>
              </a:rPr>
              <a:t> </a:t>
            </a:r>
            <a:r>
              <a:rPr lang="es-CL" sz="2000" i="1" dirty="0" smtClean="0">
                <a:latin typeface="Calibri"/>
                <a:cs typeface="Calibri"/>
              </a:rPr>
              <a:t>(como las ventas) </a:t>
            </a:r>
            <a:r>
              <a:rPr lang="es-CL" sz="2000" dirty="0" smtClean="0">
                <a:latin typeface="Calibri"/>
                <a:cs typeface="Calibri"/>
              </a:rPr>
              <a:t>dentro de un almacén. </a:t>
            </a:r>
          </a:p>
          <a:p>
            <a:pPr>
              <a:spcBef>
                <a:spcPts val="1200"/>
              </a:spcBef>
            </a:pPr>
            <a:r>
              <a:rPr lang="es-CL" sz="2000" dirty="0" smtClean="0">
                <a:latin typeface="Calibri"/>
                <a:cs typeface="Calibri"/>
              </a:rPr>
              <a:t>También hay otros movimientos que se producen al interior del mismo y que afectan los saldos: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4326516"/>
            <a:ext cx="4038600" cy="2531484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9944F60F-F87D-4A92-84F5-15CB114E475C}"/>
              </a:ext>
            </a:extLst>
          </p:cNvPr>
          <p:cNvSpPr txBox="1">
            <a:spLocks/>
          </p:cNvSpPr>
          <p:nvPr/>
        </p:nvSpPr>
        <p:spPr>
          <a:xfrm>
            <a:off x="400050" y="3640137"/>
            <a:ext cx="4730750" cy="2620963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200"/>
              </a:spcBef>
            </a:pPr>
            <a:endParaRPr lang="es-CL" sz="2000" dirty="0" smtClean="0">
              <a:latin typeface="Calibri"/>
              <a:cs typeface="Calibri"/>
            </a:endParaRPr>
          </a:p>
          <a:p>
            <a:pPr marL="212400" indent="-180000">
              <a:lnSpc>
                <a:spcPct val="110000"/>
              </a:lnSpc>
              <a:spcBef>
                <a:spcPts val="900"/>
              </a:spcBef>
              <a:buClr>
                <a:srgbClr val="ED6B00"/>
              </a:buClr>
              <a:buFont typeface="Arial"/>
              <a:buChar char="•"/>
            </a:pPr>
            <a:r>
              <a:rPr lang="es-CL" sz="2000" dirty="0">
                <a:latin typeface="Calibri"/>
                <a:cs typeface="Calibri"/>
              </a:rPr>
              <a:t>Los </a:t>
            </a:r>
            <a:r>
              <a:rPr lang="es-CL" sz="2000" b="1" dirty="0">
                <a:latin typeface="Calibri"/>
                <a:cs typeface="Calibri"/>
              </a:rPr>
              <a:t>Ajustes de inventario</a:t>
            </a:r>
            <a:r>
              <a:rPr lang="es-CL" sz="2000" dirty="0">
                <a:latin typeface="Calibri"/>
                <a:cs typeface="Calibri"/>
              </a:rPr>
              <a:t>, que se verán más adelante (permiten llevar los saldos a su valor real si es que se han desviado</a:t>
            </a:r>
            <a:r>
              <a:rPr lang="es-CL" sz="2000" dirty="0" smtClean="0">
                <a:latin typeface="Calibri"/>
                <a:cs typeface="Calibri"/>
              </a:rPr>
              <a:t>).</a:t>
            </a:r>
            <a:endParaRPr lang="es-CL" sz="2000" dirty="0">
              <a:latin typeface="Calibri"/>
              <a:cs typeface="Calibri"/>
            </a:endParaRPr>
          </a:p>
          <a:p>
            <a:pPr marL="212400" indent="-180000">
              <a:lnSpc>
                <a:spcPct val="110000"/>
              </a:lnSpc>
              <a:spcBef>
                <a:spcPts val="900"/>
              </a:spcBef>
              <a:buClr>
                <a:srgbClr val="ED6B00"/>
              </a:buClr>
              <a:buFont typeface="Arial"/>
              <a:buChar char="•"/>
            </a:pPr>
            <a:r>
              <a:rPr lang="es-CL" sz="2000" dirty="0">
                <a:latin typeface="Calibri"/>
                <a:cs typeface="Calibri"/>
              </a:rPr>
              <a:t>Pero también tenemos las </a:t>
            </a:r>
            <a:r>
              <a:rPr lang="es-CL" sz="2000" b="1" dirty="0">
                <a:latin typeface="Calibri"/>
                <a:cs typeface="Calibri"/>
              </a:rPr>
              <a:t>manipulaciones o maquilas</a:t>
            </a:r>
            <a:r>
              <a:rPr lang="es-CL" sz="2000" dirty="0">
                <a:latin typeface="Calibri"/>
                <a:cs typeface="Calibri"/>
              </a:rPr>
              <a:t>, que conocimos en la actividad </a:t>
            </a:r>
            <a:r>
              <a:rPr lang="es-CL" sz="2000" dirty="0" smtClean="0">
                <a:latin typeface="Calibri"/>
                <a:cs typeface="Calibri"/>
              </a:rPr>
              <a:t>anterior.</a:t>
            </a:r>
            <a:endParaRPr lang="es-CL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5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DAA262E-5CF0-48FC-A16C-C449042213AE}"/>
              </a:ext>
            </a:extLst>
          </p:cNvPr>
          <p:cNvSpPr txBox="1">
            <a:spLocks/>
          </p:cNvSpPr>
          <p:nvPr/>
        </p:nvSpPr>
        <p:spPr>
          <a:xfrm>
            <a:off x="1670050" y="4606925"/>
            <a:ext cx="8153400" cy="47561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dirty="0"/>
          </a:p>
        </p:txBody>
      </p:sp>
      <p:sp>
        <p:nvSpPr>
          <p:cNvPr id="5" name="Google Shape;178;p6"/>
          <p:cNvSpPr txBox="1"/>
          <p:nvPr/>
        </p:nvSpPr>
        <p:spPr>
          <a:xfrm>
            <a:off x="437617" y="1327447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6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REGISTRO DE LOS MOVIMIENTOS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1D0CEC21-F5CC-4015-A07A-56DFEBFB4E25}"/>
              </a:ext>
            </a:extLst>
          </p:cNvPr>
          <p:cNvSpPr txBox="1">
            <a:spLocks/>
          </p:cNvSpPr>
          <p:nvPr/>
        </p:nvSpPr>
        <p:spPr>
          <a:xfrm>
            <a:off x="406400" y="2473325"/>
            <a:ext cx="6731000" cy="82867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900"/>
              </a:spcBef>
            </a:pPr>
            <a:r>
              <a:rPr lang="es-CL" sz="1800" dirty="0">
                <a:latin typeface="Calibri"/>
                <a:cs typeface="Calibri"/>
              </a:rPr>
              <a:t>Estos movimientos normalmente se hacen con Documentos de Ajuste</a:t>
            </a:r>
            <a:r>
              <a:rPr lang="es-CL" sz="1800" dirty="0" smtClean="0">
                <a:latin typeface="Calibri"/>
                <a:cs typeface="Calibri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s-CL" sz="1800" dirty="0" smtClean="0">
                <a:latin typeface="Calibri"/>
                <a:cs typeface="Calibri"/>
              </a:rPr>
              <a:t> </a:t>
            </a:r>
            <a:r>
              <a:rPr lang="es-CL" sz="1800" dirty="0">
                <a:latin typeface="Calibri"/>
                <a:cs typeface="Calibri"/>
              </a:rPr>
              <a:t>En el caso de las maquilas, pensemos en un par de ejemplos</a:t>
            </a:r>
            <a:r>
              <a:rPr lang="es-CL" sz="1800" dirty="0" smtClean="0">
                <a:latin typeface="Calibri"/>
                <a:cs typeface="Calibri"/>
              </a:rPr>
              <a:t>:</a:t>
            </a:r>
            <a:endParaRPr lang="es-CL" sz="1800" dirty="0">
              <a:latin typeface="Calibri"/>
              <a:cs typeface="Calibri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C0828721-4554-45E1-8CB5-75487B213C24}"/>
              </a:ext>
            </a:extLst>
          </p:cNvPr>
          <p:cNvSpPr txBox="1">
            <a:spLocks/>
          </p:cNvSpPr>
          <p:nvPr/>
        </p:nvSpPr>
        <p:spPr>
          <a:xfrm>
            <a:off x="4540250" y="1965326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sz="26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1962" y="3366411"/>
            <a:ext cx="5227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spcBef>
                <a:spcPts val="900"/>
              </a:spcBef>
              <a:buFont typeface="Arial"/>
              <a:buChar char="•"/>
            </a:pPr>
            <a:r>
              <a:rPr lang="es-CL" sz="1800" b="1" spc="10" dirty="0">
                <a:latin typeface="Calibri"/>
                <a:cs typeface="Calibri"/>
              </a:rPr>
              <a:t>Re empaque: </a:t>
            </a:r>
            <a:r>
              <a:rPr lang="es-CL" sz="1800" spc="10" dirty="0">
                <a:latin typeface="Calibri"/>
                <a:cs typeface="Calibri"/>
              </a:rPr>
              <a:t>ingresó un saco de 100 kilos de maní, y lo transformamos en 400 sobres de 250 gramos. Sale una unidad de un producto (1 saco) y entran 400 unidades de otro (400 sobres</a:t>
            </a:r>
            <a:r>
              <a:rPr lang="es-CL" sz="1800" spc="10" dirty="0" smtClean="0">
                <a:latin typeface="Calibri"/>
                <a:cs typeface="Calibri"/>
              </a:rPr>
              <a:t>).</a:t>
            </a:r>
            <a:endParaRPr lang="es-CL" sz="1800" spc="10" dirty="0">
              <a:latin typeface="Calibri"/>
              <a:cs typeface="Calibri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61963" y="4738011"/>
            <a:ext cx="4694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spcBef>
                <a:spcPts val="900"/>
              </a:spcBef>
              <a:buFont typeface="Arial"/>
              <a:buChar char="•"/>
            </a:pPr>
            <a:r>
              <a:rPr lang="es-CL" sz="1800" b="1" spc="10" dirty="0" smtClean="0">
                <a:latin typeface="Calibri"/>
                <a:cs typeface="Calibri"/>
              </a:rPr>
              <a:t>Pack </a:t>
            </a:r>
            <a:r>
              <a:rPr lang="es-CL" sz="1800" b="1" spc="10" dirty="0">
                <a:latin typeface="Calibri"/>
                <a:cs typeface="Calibri"/>
              </a:rPr>
              <a:t>de oferta: </a:t>
            </a:r>
            <a:r>
              <a:rPr lang="es-CL" sz="1800" spc="10" dirty="0">
                <a:latin typeface="Calibri"/>
                <a:cs typeface="Calibri"/>
              </a:rPr>
              <a:t>salen 40 paquetes de tallarines y 20 tarros de salsa de tomate, que se transforman en 20 packs de oferta (con 2 paquetes de tallarines y un tarro de salsa cada uno</a:t>
            </a:r>
            <a:r>
              <a:rPr lang="es-CL" sz="1800" spc="10" dirty="0" smtClean="0">
                <a:latin typeface="Calibri"/>
                <a:cs typeface="Calibri"/>
              </a:rPr>
              <a:t>).</a:t>
            </a:r>
            <a:endParaRPr lang="es-CL" sz="1800" spc="10" dirty="0">
              <a:latin typeface="Calibri"/>
              <a:cs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422" y="4470400"/>
            <a:ext cx="3849577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688</Words>
  <Application>Microsoft Office PowerPoint</Application>
  <PresentationFormat>Personalizado</PresentationFormat>
  <Paragraphs>116</Paragraphs>
  <Slides>13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170</cp:revision>
  <dcterms:modified xsi:type="dcterms:W3CDTF">2021-02-21T04:51:01Z</dcterms:modified>
</cp:coreProperties>
</file>