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hZGSxtmviWKzrPfHcLkTzOVu7Z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type="title">
  <p:cSld name="TITLE">
    <p:spTree>
      <p:nvGrpSpPr>
        <p:cNvPr id="18" name="Shape 18"/>
        <p:cNvGrpSpPr/>
        <p:nvPr/>
      </p:nvGrpSpPr>
      <p:grpSpPr>
        <a:xfrm>
          <a:off x="0" y="0"/>
          <a:ext cx="0" cy="0"/>
          <a:chOff x="0" y="0"/>
          <a:chExt cx="0" cy="0"/>
        </a:xfrm>
      </p:grpSpPr>
      <p:sp>
        <p:nvSpPr>
          <p:cNvPr id="19" name="Google Shape;19;p20"/>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tx">
  <p:cSld name="TITLE_AND_BODY">
    <p:spTree>
      <p:nvGrpSpPr>
        <p:cNvPr id="20" name="Shape 20"/>
        <p:cNvGrpSpPr/>
        <p:nvPr/>
      </p:nvGrpSpPr>
      <p:grpSpPr>
        <a:xfrm>
          <a:off x="0" y="0"/>
          <a:ext cx="0" cy="0"/>
          <a:chOff x="0" y="0"/>
          <a:chExt cx="0" cy="0"/>
        </a:xfrm>
      </p:grpSpPr>
      <p:grpSp>
        <p:nvGrpSpPr>
          <p:cNvPr id="21" name="Google Shape;21;p21"/>
          <p:cNvGrpSpPr/>
          <p:nvPr/>
        </p:nvGrpSpPr>
        <p:grpSpPr>
          <a:xfrm>
            <a:off x="242855" y="1756548"/>
            <a:ext cx="9346503" cy="5675925"/>
            <a:chOff x="-1" y="-1"/>
            <a:chExt cx="9346502" cy="5675924"/>
          </a:xfrm>
        </p:grpSpPr>
        <p:sp>
          <p:nvSpPr>
            <p:cNvPr id="22" name="Google Shape;22;p21"/>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1"/>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24" name="Google Shape;24;p21"/>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pic>
        <p:nvPicPr>
          <p:cNvPr descr="Imagen 4" id="25" name="Google Shape;25;p21"/>
          <p:cNvPicPr preferRelativeResize="0"/>
          <p:nvPr/>
        </p:nvPicPr>
        <p:blipFill rotWithShape="1">
          <a:blip r:embed="rId3">
            <a:alphaModFix/>
          </a:blip>
          <a:srcRect b="0" l="0" r="0" t="0"/>
          <a:stretch/>
        </p:blipFill>
        <p:spPr>
          <a:xfrm>
            <a:off x="8272364" y="1222172"/>
            <a:ext cx="1080001" cy="241875"/>
          </a:xfrm>
          <a:prstGeom prst="rect">
            <a:avLst/>
          </a:prstGeom>
          <a:noFill/>
          <a:ln>
            <a:noFill/>
          </a:ln>
        </p:spPr>
      </p:pic>
      <p:pic>
        <p:nvPicPr>
          <p:cNvPr descr="Imagen 5" id="26" name="Google Shape;26;p21"/>
          <p:cNvPicPr preferRelativeResize="0"/>
          <p:nvPr/>
        </p:nvPicPr>
        <p:blipFill rotWithShape="1">
          <a:blip r:embed="rId4">
            <a:alphaModFix/>
          </a:blip>
          <a:srcRect b="0" l="0" r="0" t="0"/>
          <a:stretch/>
        </p:blipFill>
        <p:spPr>
          <a:xfrm>
            <a:off x="8272364" y="418596"/>
            <a:ext cx="1080001" cy="664778"/>
          </a:xfrm>
          <a:prstGeom prst="rect">
            <a:avLst/>
          </a:prstGeom>
          <a:noFill/>
          <a:ln>
            <a:noFill/>
          </a:ln>
        </p:spPr>
      </p:pic>
      <p:sp>
        <p:nvSpPr>
          <p:cNvPr id="27" name="Google Shape;27;p21"/>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22"/>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22"/>
          <p:cNvGrpSpPr/>
          <p:nvPr/>
        </p:nvGrpSpPr>
        <p:grpSpPr>
          <a:xfrm>
            <a:off x="8091899" y="451666"/>
            <a:ext cx="662102" cy="380236"/>
            <a:chOff x="0" y="0"/>
            <a:chExt cx="662100" cy="380234"/>
          </a:xfrm>
        </p:grpSpPr>
        <p:sp>
          <p:nvSpPr>
            <p:cNvPr id="31" name="Google Shape;31;p22"/>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2"/>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22"/>
          <p:cNvGrpSpPr/>
          <p:nvPr/>
        </p:nvGrpSpPr>
        <p:grpSpPr>
          <a:xfrm>
            <a:off x="8753999" y="451666"/>
            <a:ext cx="785402" cy="380236"/>
            <a:chOff x="0" y="0"/>
            <a:chExt cx="785401" cy="380234"/>
          </a:xfrm>
        </p:grpSpPr>
        <p:sp>
          <p:nvSpPr>
            <p:cNvPr id="34" name="Google Shape;34;p22"/>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2"/>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22"/>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37" name="Google Shape;37;p22"/>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11|</a:t>
            </a:r>
            <a:r>
              <a:rPr b="0" i="0" lang="en-US" sz="1600" u="none" cap="none" strike="noStrike">
                <a:solidFill>
                  <a:srgbClr val="ED6B00"/>
                </a:solidFill>
                <a:latin typeface="Calibri"/>
                <a:ea typeface="Calibri"/>
                <a:cs typeface="Calibri"/>
                <a:sym typeface="Calibri"/>
              </a:rPr>
              <a:t>2</a:t>
            </a:r>
            <a:endParaRPr/>
          </a:p>
        </p:txBody>
      </p:sp>
      <p:sp>
        <p:nvSpPr>
          <p:cNvPr id="38" name="Google Shape;38;p2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39" name="Google Shape;39;p22"/>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23"/>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3"/>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23"/>
          <p:cNvGrpSpPr/>
          <p:nvPr/>
        </p:nvGrpSpPr>
        <p:grpSpPr>
          <a:xfrm>
            <a:off x="8091899" y="451666"/>
            <a:ext cx="662102" cy="380236"/>
            <a:chOff x="0" y="0"/>
            <a:chExt cx="662100" cy="380234"/>
          </a:xfrm>
        </p:grpSpPr>
        <p:sp>
          <p:nvSpPr>
            <p:cNvPr id="44" name="Google Shape;44;p23"/>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3"/>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23"/>
          <p:cNvGrpSpPr/>
          <p:nvPr/>
        </p:nvGrpSpPr>
        <p:grpSpPr>
          <a:xfrm>
            <a:off x="8753999" y="451666"/>
            <a:ext cx="785402" cy="380236"/>
            <a:chOff x="0" y="0"/>
            <a:chExt cx="785401" cy="380234"/>
          </a:xfrm>
        </p:grpSpPr>
        <p:sp>
          <p:nvSpPr>
            <p:cNvPr id="47" name="Google Shape;47;p23"/>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3"/>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23"/>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11|</a:t>
            </a:r>
            <a:r>
              <a:rPr b="0" i="0" lang="en-US" sz="1600" u="none" cap="none" strike="noStrike">
                <a:solidFill>
                  <a:srgbClr val="ED6B00"/>
                </a:solidFill>
                <a:latin typeface="Calibri"/>
                <a:ea typeface="Calibri"/>
                <a:cs typeface="Calibri"/>
                <a:sym typeface="Calibri"/>
              </a:rPr>
              <a:t>2</a:t>
            </a:r>
            <a:endParaRPr/>
          </a:p>
        </p:txBody>
      </p:sp>
      <p:sp>
        <p:nvSpPr>
          <p:cNvPr id="50" name="Google Shape;50;p23"/>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51" name="Google Shape;51;p23"/>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52" name="Google Shape;52;p2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24"/>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4"/>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24"/>
          <p:cNvGrpSpPr/>
          <p:nvPr/>
        </p:nvGrpSpPr>
        <p:grpSpPr>
          <a:xfrm>
            <a:off x="8091899" y="451666"/>
            <a:ext cx="662102" cy="380236"/>
            <a:chOff x="0" y="0"/>
            <a:chExt cx="662100" cy="380234"/>
          </a:xfrm>
        </p:grpSpPr>
        <p:sp>
          <p:nvSpPr>
            <p:cNvPr id="57" name="Google Shape;57;p24"/>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4"/>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24"/>
          <p:cNvGrpSpPr/>
          <p:nvPr/>
        </p:nvGrpSpPr>
        <p:grpSpPr>
          <a:xfrm>
            <a:off x="8753999" y="451666"/>
            <a:ext cx="785402" cy="380236"/>
            <a:chOff x="0" y="0"/>
            <a:chExt cx="785401" cy="380234"/>
          </a:xfrm>
        </p:grpSpPr>
        <p:sp>
          <p:nvSpPr>
            <p:cNvPr id="60" name="Google Shape;60;p24"/>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4"/>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24"/>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63" name="Google Shape;63;p24"/>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11|</a:t>
            </a:r>
            <a:r>
              <a:rPr b="0" i="0" lang="en-US" sz="1600" u="none" cap="none" strike="noStrike">
                <a:solidFill>
                  <a:srgbClr val="ED6B00"/>
                </a:solidFill>
                <a:latin typeface="Calibri"/>
                <a:ea typeface="Calibri"/>
                <a:cs typeface="Calibri"/>
                <a:sym typeface="Calibri"/>
              </a:rPr>
              <a:t>2</a:t>
            </a:r>
            <a:endParaRPr/>
          </a:p>
        </p:txBody>
      </p:sp>
      <p:sp>
        <p:nvSpPr>
          <p:cNvPr id="64" name="Google Shape;64;p2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65" name="Google Shape;65;p24"/>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25"/>
          <p:cNvSpPr/>
          <p:nvPr/>
        </p:nvSpPr>
        <p:spPr>
          <a:xfrm flipH="1" rot="10800000">
            <a:off x="181648" y="822024"/>
            <a:ext cx="9356703" cy="6531301"/>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5"/>
          <p:cNvSpPr/>
          <p:nvPr/>
        </p:nvSpPr>
        <p:spPr>
          <a:xfrm>
            <a:off x="180898" y="180900"/>
            <a:ext cx="7911003"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25"/>
          <p:cNvGrpSpPr/>
          <p:nvPr/>
        </p:nvGrpSpPr>
        <p:grpSpPr>
          <a:xfrm>
            <a:off x="8091898" y="451665"/>
            <a:ext cx="662105" cy="380238"/>
            <a:chOff x="-1" y="0"/>
            <a:chExt cx="662104" cy="380236"/>
          </a:xfrm>
        </p:grpSpPr>
        <p:sp>
          <p:nvSpPr>
            <p:cNvPr id="70" name="Google Shape;70;p25"/>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5"/>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25"/>
          <p:cNvGrpSpPr/>
          <p:nvPr/>
        </p:nvGrpSpPr>
        <p:grpSpPr>
          <a:xfrm>
            <a:off x="8753997" y="451665"/>
            <a:ext cx="785404" cy="380238"/>
            <a:chOff x="-1" y="0"/>
            <a:chExt cx="785403" cy="380236"/>
          </a:xfrm>
        </p:grpSpPr>
        <p:sp>
          <p:nvSpPr>
            <p:cNvPr id="73" name="Google Shape;73;p25"/>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5"/>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25"/>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76" name="Google Shape;76;p25"/>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11|</a:t>
            </a:r>
            <a:r>
              <a:rPr b="0" i="0" lang="en-US" sz="1600" u="none" cap="none" strike="noStrike">
                <a:solidFill>
                  <a:srgbClr val="ED6B00"/>
                </a:solidFill>
                <a:latin typeface="Calibri"/>
                <a:ea typeface="Calibri"/>
                <a:cs typeface="Calibri"/>
                <a:sym typeface="Calibri"/>
              </a:rPr>
              <a:t>2</a:t>
            </a:r>
            <a:endParaRPr/>
          </a:p>
        </p:txBody>
      </p:sp>
      <p:sp>
        <p:nvSpPr>
          <p:cNvPr id="77" name="Google Shape;77;p25"/>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78" name="Google Shape;78;p25"/>
          <p:cNvSpPr txBox="1"/>
          <p:nvPr>
            <p:ph idx="12"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26"/>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26"/>
          <p:cNvGrpSpPr/>
          <p:nvPr/>
        </p:nvGrpSpPr>
        <p:grpSpPr>
          <a:xfrm>
            <a:off x="8091899" y="451666"/>
            <a:ext cx="662102" cy="380236"/>
            <a:chOff x="0" y="0"/>
            <a:chExt cx="662100" cy="380234"/>
          </a:xfrm>
        </p:grpSpPr>
        <p:sp>
          <p:nvSpPr>
            <p:cNvPr id="82" name="Google Shape;82;p26"/>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6"/>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26"/>
          <p:cNvGrpSpPr/>
          <p:nvPr/>
        </p:nvGrpSpPr>
        <p:grpSpPr>
          <a:xfrm>
            <a:off x="8753999" y="451666"/>
            <a:ext cx="785402" cy="380236"/>
            <a:chOff x="0" y="0"/>
            <a:chExt cx="785401" cy="380234"/>
          </a:xfrm>
        </p:grpSpPr>
        <p:sp>
          <p:nvSpPr>
            <p:cNvPr id="85" name="Google Shape;85;p26"/>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6"/>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26"/>
          <p:cNvSpPr/>
          <p:nvPr/>
        </p:nvSpPr>
        <p:spPr>
          <a:xfrm>
            <a:off x="181650" y="180900"/>
            <a:ext cx="79092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89" name="Google Shape;89;p26"/>
          <p:cNvSpPr txBox="1"/>
          <p:nvPr/>
        </p:nvSpPr>
        <p:spPr>
          <a:xfrm>
            <a:off x="8170651" y="288449"/>
            <a:ext cx="1166701" cy="372209"/>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90" name="Google Shape;90;p26"/>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p:cSld name="TITLE_AND_TWO_COLUMNS 2">
    <p:spTree>
      <p:nvGrpSpPr>
        <p:cNvPr id="91" name="Shape 91"/>
        <p:cNvGrpSpPr/>
        <p:nvPr/>
      </p:nvGrpSpPr>
      <p:grpSpPr>
        <a:xfrm>
          <a:off x="0" y="0"/>
          <a:ext cx="0" cy="0"/>
          <a:chOff x="0" y="0"/>
          <a:chExt cx="0" cy="0"/>
        </a:xfrm>
      </p:grpSpPr>
      <p:sp>
        <p:nvSpPr>
          <p:cNvPr id="92" name="Google Shape;92;p27"/>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7"/>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 name="Google Shape;94;p27"/>
          <p:cNvGrpSpPr/>
          <p:nvPr/>
        </p:nvGrpSpPr>
        <p:grpSpPr>
          <a:xfrm>
            <a:off x="8091899" y="451666"/>
            <a:ext cx="662102" cy="380236"/>
            <a:chOff x="0" y="0"/>
            <a:chExt cx="662100" cy="380234"/>
          </a:xfrm>
        </p:grpSpPr>
        <p:sp>
          <p:nvSpPr>
            <p:cNvPr id="95" name="Google Shape;95;p27"/>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7"/>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97" name="Google Shape;97;p27"/>
          <p:cNvGrpSpPr/>
          <p:nvPr/>
        </p:nvGrpSpPr>
        <p:grpSpPr>
          <a:xfrm>
            <a:off x="8753999" y="451666"/>
            <a:ext cx="785402" cy="380236"/>
            <a:chOff x="0" y="0"/>
            <a:chExt cx="785401" cy="380234"/>
          </a:xfrm>
        </p:grpSpPr>
        <p:sp>
          <p:nvSpPr>
            <p:cNvPr id="98" name="Google Shape;98;p27"/>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7"/>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00" name="Google Shape;100;p27"/>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101" name="Google Shape;101;p27"/>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11|</a:t>
            </a:r>
            <a:r>
              <a:rPr b="0" i="0" lang="en-US" sz="1600" u="none" cap="none" strike="noStrike">
                <a:solidFill>
                  <a:srgbClr val="ED6B00"/>
                </a:solidFill>
                <a:latin typeface="Calibri"/>
                <a:ea typeface="Calibri"/>
                <a:cs typeface="Calibri"/>
                <a:sym typeface="Calibri"/>
              </a:rPr>
              <a:t>2</a:t>
            </a:r>
            <a:endParaRPr/>
          </a:p>
        </p:txBody>
      </p:sp>
      <p:sp>
        <p:nvSpPr>
          <p:cNvPr id="102" name="Google Shape;102;p2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103" name="Google Shape;103;p27"/>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7.png"/><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slideLayout" Target="../slideLayouts/slideLayout4.xml"/><Relationship Id="rId1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Imagen 24" id="6" name="Google Shape;6;p19"/>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grpSp>
        <p:nvGrpSpPr>
          <p:cNvPr id="7" name="Google Shape;7;p19"/>
          <p:cNvGrpSpPr/>
          <p:nvPr/>
        </p:nvGrpSpPr>
        <p:grpSpPr>
          <a:xfrm>
            <a:off x="242855" y="1756548"/>
            <a:ext cx="9346503" cy="5675925"/>
            <a:chOff x="-1" y="-1"/>
            <a:chExt cx="9346502" cy="5675924"/>
          </a:xfrm>
        </p:grpSpPr>
        <p:sp>
          <p:nvSpPr>
            <p:cNvPr id="8" name="Google Shape;8;p19"/>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9"/>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2;p23" id="10" name="Google Shape;10;p19"/>
          <p:cNvPicPr preferRelativeResize="0"/>
          <p:nvPr/>
        </p:nvPicPr>
        <p:blipFill rotWithShape="1">
          <a:blip r:embed="rId2">
            <a:alphaModFix/>
          </a:blip>
          <a:srcRect b="0" l="0" r="0" t="0"/>
          <a:stretch/>
        </p:blipFill>
        <p:spPr>
          <a:xfrm>
            <a:off x="8521706" y="6387272"/>
            <a:ext cx="830660" cy="756001"/>
          </a:xfrm>
          <a:prstGeom prst="rect">
            <a:avLst/>
          </a:prstGeom>
          <a:noFill/>
          <a:ln>
            <a:noFill/>
          </a:ln>
        </p:spPr>
      </p:pic>
      <p:sp>
        <p:nvSpPr>
          <p:cNvPr id="11" name="Google Shape;11;p19"/>
          <p:cNvSpPr/>
          <p:nvPr/>
        </p:nvSpPr>
        <p:spPr>
          <a:xfrm>
            <a:off x="436350" y="6464001"/>
            <a:ext cx="7891862" cy="680475"/>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Imagen 17" id="12" name="Google Shape;12;p19"/>
          <p:cNvPicPr preferRelativeResize="0"/>
          <p:nvPr/>
        </p:nvPicPr>
        <p:blipFill rotWithShape="1">
          <a:blip r:embed="rId3">
            <a:alphaModFix/>
          </a:blip>
          <a:srcRect b="0" l="0" r="0" t="0"/>
          <a:stretch/>
        </p:blipFill>
        <p:spPr>
          <a:xfrm>
            <a:off x="433440" y="6462796"/>
            <a:ext cx="690483" cy="680476"/>
          </a:xfrm>
          <a:prstGeom prst="rect">
            <a:avLst/>
          </a:prstGeom>
          <a:noFill/>
          <a:ln>
            <a:noFill/>
          </a:ln>
        </p:spPr>
      </p:pic>
      <p:pic>
        <p:nvPicPr>
          <p:cNvPr descr="Imagen 1" id="13" name="Google Shape;13;p19"/>
          <p:cNvPicPr preferRelativeResize="0"/>
          <p:nvPr/>
        </p:nvPicPr>
        <p:blipFill rotWithShape="1">
          <a:blip r:embed="rId4">
            <a:alphaModFix/>
          </a:blip>
          <a:srcRect b="0" l="0" r="0" t="0"/>
          <a:stretch/>
        </p:blipFill>
        <p:spPr>
          <a:xfrm>
            <a:off x="8272364" y="1222172"/>
            <a:ext cx="1080001" cy="241875"/>
          </a:xfrm>
          <a:prstGeom prst="rect">
            <a:avLst/>
          </a:prstGeom>
          <a:noFill/>
          <a:ln>
            <a:noFill/>
          </a:ln>
        </p:spPr>
      </p:pic>
      <p:pic>
        <p:nvPicPr>
          <p:cNvPr descr="Imagen 2" id="14" name="Google Shape;14;p19"/>
          <p:cNvPicPr preferRelativeResize="0"/>
          <p:nvPr/>
        </p:nvPicPr>
        <p:blipFill rotWithShape="1">
          <a:blip r:embed="rId5">
            <a:alphaModFix/>
          </a:blip>
          <a:srcRect b="0" l="0" r="0" t="0"/>
          <a:stretch/>
        </p:blipFill>
        <p:spPr>
          <a:xfrm>
            <a:off x="8272364" y="418596"/>
            <a:ext cx="1080001" cy="664778"/>
          </a:xfrm>
          <a:prstGeom prst="rect">
            <a:avLst/>
          </a:prstGeom>
          <a:noFill/>
          <a:ln>
            <a:noFill/>
          </a:ln>
        </p:spPr>
      </p:pic>
      <p:sp>
        <p:nvSpPr>
          <p:cNvPr id="15" name="Google Shape;15;p19"/>
          <p:cNvSpPr txBox="1"/>
          <p:nvPr>
            <p:ph type="title"/>
          </p:nvPr>
        </p:nvSpPr>
        <p:spPr>
          <a:xfrm>
            <a:off x="485775" y="101453"/>
            <a:ext cx="8743950" cy="1661731"/>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19"/>
          <p:cNvSpPr txBox="1"/>
          <p:nvPr>
            <p:ph idx="1" type="body"/>
          </p:nvPr>
        </p:nvSpPr>
        <p:spPr>
          <a:xfrm>
            <a:off x="485775" y="1763183"/>
            <a:ext cx="8743950" cy="5793317"/>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9"/>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23.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youtube.com/watch?v=eWULmSLfu3E" TargetMode="External"/><Relationship Id="rId4" Type="http://schemas.openxmlformats.org/officeDocument/2006/relationships/hyperlink" Target="https://www.youtube.com/watch?v=eWULmSLfu3E" TargetMode="External"/><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nvSpPr>
        <p:spPr>
          <a:xfrm>
            <a:off x="1176618" y="6563127"/>
            <a:ext cx="7012135" cy="482219"/>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09" name="Google Shape;109;p1"/>
          <p:cNvSpPr txBox="1"/>
          <p:nvPr/>
        </p:nvSpPr>
        <p:spPr>
          <a:xfrm>
            <a:off x="374949"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a:p>
        </p:txBody>
      </p:sp>
      <p:sp>
        <p:nvSpPr>
          <p:cNvPr id="110" name="Google Shape;110;p1"/>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a:p>
        </p:txBody>
      </p:sp>
      <p:sp>
        <p:nvSpPr>
          <p:cNvPr id="111" name="Google Shape;111;p1"/>
          <p:cNvSpPr txBox="1"/>
          <p:nvPr/>
        </p:nvSpPr>
        <p:spPr>
          <a:xfrm>
            <a:off x="365424" y="2457191"/>
            <a:ext cx="4118087" cy="166676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PROCESOS ADMINISTRATIVOS</a:t>
            </a:r>
            <a:endParaRPr/>
          </a:p>
        </p:txBody>
      </p:sp>
      <p:pic>
        <p:nvPicPr>
          <p:cNvPr descr="Image" id="112" name="Google Shape;112;p1"/>
          <p:cNvPicPr preferRelativeResize="0"/>
          <p:nvPr/>
        </p:nvPicPr>
        <p:blipFill rotWithShape="1">
          <a:blip r:embed="rId3">
            <a:alphaModFix/>
          </a:blip>
          <a:srcRect b="0" l="0" r="0" t="0"/>
          <a:stretch/>
        </p:blipFill>
        <p:spPr>
          <a:xfrm>
            <a:off x="4159002" y="2303515"/>
            <a:ext cx="4002579" cy="40270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95" name="Google Shape;295;p10"/>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MARKETING </a:t>
            </a:r>
            <a:r>
              <a:rPr b="0" i="0" lang="en-US" sz="2800" u="none" cap="none" strike="noStrike">
                <a:solidFill>
                  <a:srgbClr val="A93501"/>
                </a:solidFill>
                <a:latin typeface="Calibri"/>
                <a:ea typeface="Calibri"/>
                <a:cs typeface="Calibri"/>
                <a:sym typeface="Calibri"/>
              </a:rPr>
              <a:t>MIX PRODUCTOS</a:t>
            </a:r>
            <a:endParaRPr/>
          </a:p>
        </p:txBody>
      </p:sp>
      <p:grpSp>
        <p:nvGrpSpPr>
          <p:cNvPr id="296" name="Google Shape;296;p10"/>
          <p:cNvGrpSpPr/>
          <p:nvPr/>
        </p:nvGrpSpPr>
        <p:grpSpPr>
          <a:xfrm>
            <a:off x="452173" y="2329021"/>
            <a:ext cx="4289750" cy="3967332"/>
            <a:chOff x="0" y="0"/>
            <a:chExt cx="4289748" cy="3967330"/>
          </a:xfrm>
        </p:grpSpPr>
        <p:sp>
          <p:nvSpPr>
            <p:cNvPr id="297" name="Google Shape;297;p10"/>
            <p:cNvSpPr/>
            <p:nvPr/>
          </p:nvSpPr>
          <p:spPr>
            <a:xfrm>
              <a:off x="0" y="0"/>
              <a:ext cx="4289748" cy="3967330"/>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0"/>
            <p:cNvSpPr txBox="1"/>
            <p:nvPr/>
          </p:nvSpPr>
          <p:spPr>
            <a:xfrm>
              <a:off x="195121" y="1793547"/>
              <a:ext cx="3899505"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6" id="299" name="Google Shape;299;p10"/>
          <p:cNvPicPr preferRelativeResize="0"/>
          <p:nvPr/>
        </p:nvPicPr>
        <p:blipFill rotWithShape="1">
          <a:blip r:embed="rId3">
            <a:alphaModFix/>
          </a:blip>
          <a:srcRect b="0" l="0" r="0" t="0"/>
          <a:stretch/>
        </p:blipFill>
        <p:spPr>
          <a:xfrm>
            <a:off x="4323220" y="2108071"/>
            <a:ext cx="663550" cy="632686"/>
          </a:xfrm>
          <a:prstGeom prst="rect">
            <a:avLst/>
          </a:prstGeom>
          <a:noFill/>
          <a:ln>
            <a:noFill/>
          </a:ln>
        </p:spPr>
      </p:pic>
      <p:sp>
        <p:nvSpPr>
          <p:cNvPr id="300" name="Google Shape;300;p10"/>
          <p:cNvSpPr txBox="1"/>
          <p:nvPr/>
        </p:nvSpPr>
        <p:spPr>
          <a:xfrm>
            <a:off x="793554" y="2550084"/>
            <a:ext cx="3726900" cy="35403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Esta variable contiene tanto el producto en sí mismo, que es quien satisface una determinada necesidad, así como también, todos los elementos y/o complementos y/o suplementos necesarios para el mismo producto. Algunos de esos elementos son: embalaje, atención al cliente, garantía, etc.</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importante que cada empresa identifique el </a:t>
            </a:r>
            <a:r>
              <a:rPr b="0" i="0" lang="en-US" sz="1600" cap="none" strike="noStrike">
                <a:latin typeface="Calibri"/>
                <a:ea typeface="Calibri"/>
                <a:cs typeface="Calibri"/>
                <a:sym typeface="Calibri"/>
              </a:rPr>
              <a:t>ciclo de vida del producto</a:t>
            </a:r>
            <a:r>
              <a:rPr b="0" i="0" lang="en-US" sz="1600" u="none" cap="none" strike="noStrike">
                <a:solidFill>
                  <a:srgbClr val="000000"/>
                </a:solidFill>
                <a:latin typeface="Calibri"/>
                <a:ea typeface="Calibri"/>
                <a:cs typeface="Calibri"/>
                <a:sym typeface="Calibri"/>
              </a:rPr>
              <a:t>, ya que eso ayudará a incentivar la demanda cuando se vea afectada negativamente. Es importante destacar que cuando se habla de productos se incluyen aquellos tangibles e intangibles, como los servicios.</a:t>
            </a:r>
            <a:endParaRPr/>
          </a:p>
        </p:txBody>
      </p:sp>
      <p:sp>
        <p:nvSpPr>
          <p:cNvPr id="301" name="Google Shape;301;p10"/>
          <p:cNvSpPr/>
          <p:nvPr/>
        </p:nvSpPr>
        <p:spPr>
          <a:xfrm>
            <a:off x="5093172" y="2418557"/>
            <a:ext cx="4336631" cy="54045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2" name="Google Shape;302;p10"/>
          <p:cNvSpPr txBox="1"/>
          <p:nvPr/>
        </p:nvSpPr>
        <p:spPr>
          <a:xfrm>
            <a:off x="5571210" y="2499230"/>
            <a:ext cx="3353540"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Producto</a:t>
            </a:r>
            <a:endParaRPr/>
          </a:p>
        </p:txBody>
      </p:sp>
      <p:sp>
        <p:nvSpPr>
          <p:cNvPr id="303" name="Google Shape;303;p10"/>
          <p:cNvSpPr/>
          <p:nvPr/>
        </p:nvSpPr>
        <p:spPr>
          <a:xfrm>
            <a:off x="5093174" y="3188710"/>
            <a:ext cx="1350976"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4" name="Google Shape;304;p10"/>
          <p:cNvSpPr txBox="1"/>
          <p:nvPr/>
        </p:nvSpPr>
        <p:spPr>
          <a:xfrm>
            <a:off x="5138897" y="3418011"/>
            <a:ext cx="1327075"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Marca</a:t>
            </a:r>
            <a:endParaRPr/>
          </a:p>
        </p:txBody>
      </p:sp>
      <p:sp>
        <p:nvSpPr>
          <p:cNvPr id="305" name="Google Shape;305;p10"/>
          <p:cNvSpPr/>
          <p:nvPr/>
        </p:nvSpPr>
        <p:spPr>
          <a:xfrm>
            <a:off x="6565737" y="3188710"/>
            <a:ext cx="1350976"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6" name="Google Shape;306;p10"/>
          <p:cNvSpPr txBox="1"/>
          <p:nvPr/>
        </p:nvSpPr>
        <p:spPr>
          <a:xfrm>
            <a:off x="6611460" y="3418011"/>
            <a:ext cx="1327075"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Envase</a:t>
            </a:r>
            <a:endParaRPr/>
          </a:p>
        </p:txBody>
      </p:sp>
      <p:sp>
        <p:nvSpPr>
          <p:cNvPr id="307" name="Google Shape;307;p10"/>
          <p:cNvSpPr/>
          <p:nvPr/>
        </p:nvSpPr>
        <p:spPr>
          <a:xfrm>
            <a:off x="8011279" y="3188710"/>
            <a:ext cx="1350976"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8" name="Google Shape;308;p10"/>
          <p:cNvSpPr txBox="1"/>
          <p:nvPr/>
        </p:nvSpPr>
        <p:spPr>
          <a:xfrm>
            <a:off x="8057002" y="3418011"/>
            <a:ext cx="1327075"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Etiqueta</a:t>
            </a:r>
            <a:endParaRPr/>
          </a:p>
        </p:txBody>
      </p:sp>
      <p:sp>
        <p:nvSpPr>
          <p:cNvPr id="309" name="Google Shape;309;p10"/>
          <p:cNvSpPr/>
          <p:nvPr/>
        </p:nvSpPr>
        <p:spPr>
          <a:xfrm rot="10800000">
            <a:off x="5471447" y="2837411"/>
            <a:ext cx="661978" cy="351299"/>
          </a:xfrm>
          <a:prstGeom prst="triangle">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0" name="Google Shape;310;p10"/>
          <p:cNvSpPr/>
          <p:nvPr/>
        </p:nvSpPr>
        <p:spPr>
          <a:xfrm rot="10800000">
            <a:off x="6916991" y="2837411"/>
            <a:ext cx="661978" cy="351299"/>
          </a:xfrm>
          <a:prstGeom prst="triangle">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1" name="Google Shape;311;p10"/>
          <p:cNvSpPr/>
          <p:nvPr/>
        </p:nvSpPr>
        <p:spPr>
          <a:xfrm rot="10800000">
            <a:off x="8389553" y="2837411"/>
            <a:ext cx="661978" cy="351300"/>
          </a:xfrm>
          <a:prstGeom prst="triangle">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24" id="312" name="Google Shape;312;p10"/>
          <p:cNvPicPr preferRelativeResize="0"/>
          <p:nvPr/>
        </p:nvPicPr>
        <p:blipFill rotWithShape="1">
          <a:blip r:embed="rId4">
            <a:alphaModFix/>
          </a:blip>
          <a:srcRect b="0" l="0" r="0" t="0"/>
          <a:stretch/>
        </p:blipFill>
        <p:spPr>
          <a:xfrm flipH="1">
            <a:off x="5952780" y="3648100"/>
            <a:ext cx="2743899" cy="66359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18" name="Google Shape;318;p11"/>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MARKETING </a:t>
            </a:r>
            <a:r>
              <a:rPr b="0" i="0" lang="en-US" sz="2800" u="none" cap="none" strike="noStrike">
                <a:solidFill>
                  <a:srgbClr val="A93501"/>
                </a:solidFill>
                <a:latin typeface="Calibri"/>
                <a:ea typeface="Calibri"/>
                <a:cs typeface="Calibri"/>
                <a:sym typeface="Calibri"/>
              </a:rPr>
              <a:t>MIX-PRECIO</a:t>
            </a:r>
            <a:endParaRPr/>
          </a:p>
        </p:txBody>
      </p:sp>
      <p:grpSp>
        <p:nvGrpSpPr>
          <p:cNvPr id="319" name="Google Shape;319;p11"/>
          <p:cNvGrpSpPr/>
          <p:nvPr/>
        </p:nvGrpSpPr>
        <p:grpSpPr>
          <a:xfrm>
            <a:off x="4883370" y="2329021"/>
            <a:ext cx="4289749" cy="4156491"/>
            <a:chOff x="0" y="0"/>
            <a:chExt cx="4289748" cy="4156489"/>
          </a:xfrm>
        </p:grpSpPr>
        <p:sp>
          <p:nvSpPr>
            <p:cNvPr id="320" name="Google Shape;320;p11"/>
            <p:cNvSpPr/>
            <p:nvPr/>
          </p:nvSpPr>
          <p:spPr>
            <a:xfrm>
              <a:off x="0" y="0"/>
              <a:ext cx="4289748" cy="4156489"/>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1"/>
            <p:cNvSpPr txBox="1"/>
            <p:nvPr/>
          </p:nvSpPr>
          <p:spPr>
            <a:xfrm>
              <a:off x="204424" y="1888127"/>
              <a:ext cx="3880899"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6" id="322" name="Google Shape;322;p11"/>
          <p:cNvPicPr preferRelativeResize="0"/>
          <p:nvPr/>
        </p:nvPicPr>
        <p:blipFill rotWithShape="1">
          <a:blip r:embed="rId3">
            <a:alphaModFix/>
          </a:blip>
          <a:srcRect b="0" l="0" r="0" t="0"/>
          <a:stretch/>
        </p:blipFill>
        <p:spPr>
          <a:xfrm>
            <a:off x="8754418" y="2108071"/>
            <a:ext cx="663550" cy="632686"/>
          </a:xfrm>
          <a:prstGeom prst="rect">
            <a:avLst/>
          </a:prstGeom>
          <a:noFill/>
          <a:ln>
            <a:noFill/>
          </a:ln>
        </p:spPr>
      </p:pic>
      <p:sp>
        <p:nvSpPr>
          <p:cNvPr id="323" name="Google Shape;323;p11"/>
          <p:cNvSpPr txBox="1"/>
          <p:nvPr/>
        </p:nvSpPr>
        <p:spPr>
          <a:xfrm>
            <a:off x="5305810" y="2631153"/>
            <a:ext cx="3564900" cy="35403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Aquí se establece la información referente al precio del producto al que es ofrecido en el mercado. Este elemento suele ser muy competitivo en el mercado, dado que, tiene un poder esencial sobre el consumidor, además es la única variable que generar ingresos.</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muy relevante tener claridad que al ajustar el precio de un producto, éste afectará a toda la estrategia de marketing, por lo tanto, la demanda del producto también se verá afectada. Esto es lo que se conoce masivamente com </a:t>
            </a:r>
            <a:r>
              <a:rPr b="0" i="0" lang="en-US" sz="1600" cap="none" strike="noStrike">
                <a:latin typeface="Calibri"/>
                <a:ea typeface="Calibri"/>
                <a:cs typeface="Calibri"/>
                <a:sym typeface="Calibri"/>
              </a:rPr>
              <a:t>elasticidad del precio de la demanda</a:t>
            </a:r>
            <a:r>
              <a:rPr b="0" i="0" lang="en-US" sz="1600" u="sng" cap="none" strike="noStrike">
                <a:solidFill>
                  <a:srgbClr val="000000"/>
                </a:solidFill>
                <a:latin typeface="Calibri"/>
                <a:ea typeface="Calibri"/>
                <a:cs typeface="Calibri"/>
                <a:sym typeface="Calibri"/>
              </a:rPr>
              <a:t>.</a:t>
            </a:r>
            <a:endParaRPr/>
          </a:p>
        </p:txBody>
      </p:sp>
      <p:pic>
        <p:nvPicPr>
          <p:cNvPr descr="Imagen 1" id="324" name="Google Shape;324;p11"/>
          <p:cNvPicPr preferRelativeResize="0"/>
          <p:nvPr/>
        </p:nvPicPr>
        <p:blipFill rotWithShape="1">
          <a:blip r:embed="rId4">
            <a:alphaModFix/>
          </a:blip>
          <a:srcRect b="0" l="0" r="0" t="0"/>
          <a:stretch/>
        </p:blipFill>
        <p:spPr>
          <a:xfrm flipH="1">
            <a:off x="749081" y="2844138"/>
            <a:ext cx="3763176" cy="3222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30" name="Google Shape;330;p12"/>
          <p:cNvSpPr/>
          <p:nvPr/>
        </p:nvSpPr>
        <p:spPr>
          <a:xfrm>
            <a:off x="7416851" y="3188710"/>
            <a:ext cx="1985933"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1" name="Google Shape;331;p12"/>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MARKETING </a:t>
            </a:r>
            <a:r>
              <a:rPr b="0" i="0" lang="en-US" sz="2800" u="none" cap="none" strike="noStrike">
                <a:solidFill>
                  <a:srgbClr val="A93501"/>
                </a:solidFill>
                <a:latin typeface="Calibri"/>
                <a:ea typeface="Calibri"/>
                <a:cs typeface="Calibri"/>
                <a:sym typeface="Calibri"/>
              </a:rPr>
              <a:t>MIX-PLAZA</a:t>
            </a:r>
            <a:endParaRPr/>
          </a:p>
        </p:txBody>
      </p:sp>
      <p:grpSp>
        <p:nvGrpSpPr>
          <p:cNvPr id="332" name="Google Shape;332;p12"/>
          <p:cNvGrpSpPr/>
          <p:nvPr/>
        </p:nvGrpSpPr>
        <p:grpSpPr>
          <a:xfrm>
            <a:off x="452173" y="2329021"/>
            <a:ext cx="4708552" cy="4386187"/>
            <a:chOff x="0" y="0"/>
            <a:chExt cx="4708550" cy="4386185"/>
          </a:xfrm>
        </p:grpSpPr>
        <p:sp>
          <p:nvSpPr>
            <p:cNvPr id="333" name="Google Shape;333;p12"/>
            <p:cNvSpPr/>
            <p:nvPr/>
          </p:nvSpPr>
          <p:spPr>
            <a:xfrm>
              <a:off x="0" y="0"/>
              <a:ext cx="4708550" cy="4386185"/>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2"/>
            <p:cNvSpPr txBox="1"/>
            <p:nvPr/>
          </p:nvSpPr>
          <p:spPr>
            <a:xfrm>
              <a:off x="215721" y="2002975"/>
              <a:ext cx="4277107"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6" id="335" name="Google Shape;335;p12"/>
          <p:cNvPicPr preferRelativeResize="0"/>
          <p:nvPr/>
        </p:nvPicPr>
        <p:blipFill rotWithShape="1">
          <a:blip r:embed="rId3">
            <a:alphaModFix/>
          </a:blip>
          <a:srcRect b="0" l="0" r="0" t="0"/>
          <a:stretch/>
        </p:blipFill>
        <p:spPr>
          <a:xfrm>
            <a:off x="4647455" y="2108071"/>
            <a:ext cx="663550" cy="632686"/>
          </a:xfrm>
          <a:prstGeom prst="rect">
            <a:avLst/>
          </a:prstGeom>
          <a:noFill/>
          <a:ln>
            <a:noFill/>
          </a:ln>
        </p:spPr>
      </p:pic>
      <p:sp>
        <p:nvSpPr>
          <p:cNvPr id="336" name="Google Shape;336;p12"/>
          <p:cNvSpPr txBox="1"/>
          <p:nvPr/>
        </p:nvSpPr>
        <p:spPr>
          <a:xfrm>
            <a:off x="658456" y="2333900"/>
            <a:ext cx="4362000" cy="42789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Aquí se deben analizar todos los </a:t>
            </a:r>
            <a:r>
              <a:rPr b="0" i="0" lang="en-US" sz="1600" cap="none" strike="noStrike">
                <a:latin typeface="Calibri"/>
                <a:ea typeface="Calibri"/>
                <a:cs typeface="Calibri"/>
                <a:sym typeface="Calibri"/>
              </a:rPr>
              <a:t>canales que atraviesa un producto</a:t>
            </a:r>
            <a:r>
              <a:rPr b="0" i="0" lang="en-US" sz="1600" u="none" cap="none" strike="noStrike">
                <a:solidFill>
                  <a:srgbClr val="000000"/>
                </a:solidFill>
                <a:latin typeface="Calibri"/>
                <a:ea typeface="Calibri"/>
                <a:cs typeface="Calibri"/>
                <a:sym typeface="Calibri"/>
              </a:rPr>
              <a:t>, esto es, desde que se crea hasta que llega a las manos del consumidor final. Además, es aquí en donde podemos hablar también de variables como el almacenaje, de los puntos de venta, la relación con los intermediarios, el poder de los mismos, etc.</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En las organizaciones es de suma importancia el hecho de llevar una exhaustiva </a:t>
            </a:r>
            <a:r>
              <a:rPr b="0" i="0" lang="en-US" sz="1600" cap="none" strike="noStrike">
                <a:latin typeface="Calibri"/>
                <a:ea typeface="Calibri"/>
                <a:cs typeface="Calibri"/>
                <a:sym typeface="Calibri"/>
              </a:rPr>
              <a:t>gestión de inventarios</a:t>
            </a:r>
            <a:r>
              <a:rPr b="0" i="0" lang="en-US" sz="1600" u="none" cap="none" strike="noStrike">
                <a:solidFill>
                  <a:srgbClr val="000000"/>
                </a:solidFill>
                <a:latin typeface="Calibri"/>
                <a:ea typeface="Calibri"/>
                <a:cs typeface="Calibri"/>
                <a:sym typeface="Calibri"/>
              </a:rPr>
              <a:t>, ya que si ese detalle no se considera de manera responsable y permanente, no se podrá asegurar que haya </a:t>
            </a:r>
            <a:r>
              <a:rPr b="0" i="0" lang="en-US" sz="1600" cap="none" strike="noStrike">
                <a:latin typeface="Calibri"/>
                <a:ea typeface="Calibri"/>
                <a:cs typeface="Calibri"/>
                <a:sym typeface="Calibri"/>
              </a:rPr>
              <a:t>existencias</a:t>
            </a:r>
            <a:r>
              <a:rPr b="0" i="0" lang="en-US" sz="1600" u="none" cap="none" strike="noStrike">
                <a:solidFill>
                  <a:srgbClr val="000000"/>
                </a:solidFill>
                <a:latin typeface="Calibri"/>
                <a:ea typeface="Calibri"/>
                <a:cs typeface="Calibri"/>
                <a:sym typeface="Calibri"/>
              </a:rPr>
              <a:t> suficientes o mínimas para solventar la demanda.</a:t>
            </a:r>
            <a:endParaRPr/>
          </a:p>
        </p:txBody>
      </p:sp>
      <p:sp>
        <p:nvSpPr>
          <p:cNvPr id="337" name="Google Shape;337;p12"/>
          <p:cNvSpPr/>
          <p:nvPr/>
        </p:nvSpPr>
        <p:spPr>
          <a:xfrm>
            <a:off x="5363369" y="2418557"/>
            <a:ext cx="4039415" cy="54045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8" name="Google Shape;338;p12"/>
          <p:cNvSpPr txBox="1"/>
          <p:nvPr/>
        </p:nvSpPr>
        <p:spPr>
          <a:xfrm>
            <a:off x="5706308" y="2499230"/>
            <a:ext cx="3353540"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PLAZA</a:t>
            </a:r>
            <a:endParaRPr/>
          </a:p>
        </p:txBody>
      </p:sp>
      <p:sp>
        <p:nvSpPr>
          <p:cNvPr id="339" name="Google Shape;339;p12"/>
          <p:cNvSpPr/>
          <p:nvPr/>
        </p:nvSpPr>
        <p:spPr>
          <a:xfrm>
            <a:off x="5363367" y="3188710"/>
            <a:ext cx="1972424"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0" name="Google Shape;340;p12"/>
          <p:cNvSpPr txBox="1"/>
          <p:nvPr/>
        </p:nvSpPr>
        <p:spPr>
          <a:xfrm>
            <a:off x="5638759" y="3336942"/>
            <a:ext cx="1327075"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Movimiento Físico</a:t>
            </a:r>
            <a:endParaRPr/>
          </a:p>
        </p:txBody>
      </p:sp>
      <p:sp>
        <p:nvSpPr>
          <p:cNvPr id="341" name="Google Shape;341;p12"/>
          <p:cNvSpPr txBox="1"/>
          <p:nvPr/>
        </p:nvSpPr>
        <p:spPr>
          <a:xfrm>
            <a:off x="7813828" y="3296410"/>
            <a:ext cx="1327075"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Canal de</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Distribución</a:t>
            </a:r>
            <a:endParaRPr/>
          </a:p>
        </p:txBody>
      </p:sp>
      <p:sp>
        <p:nvSpPr>
          <p:cNvPr id="342" name="Google Shape;342;p12"/>
          <p:cNvSpPr/>
          <p:nvPr/>
        </p:nvSpPr>
        <p:spPr>
          <a:xfrm rot="10800000">
            <a:off x="5984818" y="2837411"/>
            <a:ext cx="661977" cy="351299"/>
          </a:xfrm>
          <a:prstGeom prst="triangle">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3" name="Google Shape;343;p12"/>
          <p:cNvSpPr/>
          <p:nvPr/>
        </p:nvSpPr>
        <p:spPr>
          <a:xfrm rot="10800000">
            <a:off x="8173397" y="2837411"/>
            <a:ext cx="661978" cy="351300"/>
          </a:xfrm>
          <a:prstGeom prst="triangle">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4" name="Google Shape;344;p12"/>
          <p:cNvSpPr/>
          <p:nvPr/>
        </p:nvSpPr>
        <p:spPr>
          <a:xfrm>
            <a:off x="5363369" y="4269628"/>
            <a:ext cx="1972424" cy="19997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5" name="Google Shape;345;p12"/>
          <p:cNvSpPr txBox="1"/>
          <p:nvPr/>
        </p:nvSpPr>
        <p:spPr>
          <a:xfrm>
            <a:off x="5409091" y="4431372"/>
            <a:ext cx="2002562" cy="1420957"/>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Manipulación</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Almacenamiento</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Transporte</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Control de inventario</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Procesamiento de pedidos, etc.</a:t>
            </a:r>
            <a:endParaRPr/>
          </a:p>
        </p:txBody>
      </p:sp>
      <p:sp>
        <p:nvSpPr>
          <p:cNvPr id="346" name="Google Shape;346;p12"/>
          <p:cNvSpPr/>
          <p:nvPr/>
        </p:nvSpPr>
        <p:spPr>
          <a:xfrm>
            <a:off x="7437115" y="4269628"/>
            <a:ext cx="1972424" cy="19997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7" name="Google Shape;347;p12"/>
          <p:cNvSpPr txBox="1"/>
          <p:nvPr/>
        </p:nvSpPr>
        <p:spPr>
          <a:xfrm>
            <a:off x="7482836" y="4431372"/>
            <a:ext cx="2090378" cy="1649557"/>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a:t>
            </a:r>
            <a:r>
              <a:rPr b="1" i="0" lang="en-US" sz="1500" u="none" cap="none" strike="noStrike">
                <a:solidFill>
                  <a:srgbClr val="FFFFFF"/>
                </a:solidFill>
                <a:latin typeface="Calibri"/>
                <a:ea typeface="Calibri"/>
                <a:cs typeface="Calibri"/>
                <a:sym typeface="Calibri"/>
              </a:rPr>
              <a:t>Canal Directo: </a:t>
            </a:r>
            <a:r>
              <a:rPr b="0" i="0" lang="en-US" sz="1500" u="none" cap="none" strike="noStrike">
                <a:solidFill>
                  <a:srgbClr val="FFFFFF"/>
                </a:solidFill>
                <a:latin typeface="Calibri"/>
                <a:ea typeface="Calibri"/>
                <a:cs typeface="Calibri"/>
                <a:sym typeface="Calibri"/>
              </a:rPr>
              <a:t>No </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hay intermediarios</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a:t>
            </a:r>
            <a:r>
              <a:rPr b="1" i="0" lang="en-US" sz="1500" u="none" cap="none" strike="noStrike">
                <a:solidFill>
                  <a:srgbClr val="FFFFFF"/>
                </a:solidFill>
                <a:latin typeface="Calibri"/>
                <a:ea typeface="Calibri"/>
                <a:cs typeface="Calibri"/>
                <a:sym typeface="Calibri"/>
              </a:rPr>
              <a:t>Canal Corto: </a:t>
            </a:r>
            <a:r>
              <a:rPr b="0" i="0" lang="en-US" sz="1500" u="none" cap="none" strike="noStrike">
                <a:solidFill>
                  <a:srgbClr val="FFFFFF"/>
                </a:solidFill>
                <a:latin typeface="Calibri"/>
                <a:ea typeface="Calibri"/>
                <a:cs typeface="Calibri"/>
                <a:sym typeface="Calibri"/>
              </a:rPr>
              <a:t>un intermediario</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a:t>
            </a:r>
            <a:r>
              <a:rPr b="1" i="0" lang="en-US" sz="1500" u="none" cap="none" strike="noStrike">
                <a:solidFill>
                  <a:srgbClr val="FFFFFF"/>
                </a:solidFill>
                <a:latin typeface="Calibri"/>
                <a:ea typeface="Calibri"/>
                <a:cs typeface="Calibri"/>
                <a:sym typeface="Calibri"/>
              </a:rPr>
              <a:t>Canal Largo: </a:t>
            </a:r>
            <a:r>
              <a:rPr b="0" i="0" lang="en-US" sz="1500" u="none" cap="none" strike="noStrike">
                <a:solidFill>
                  <a:srgbClr val="FFFFFF"/>
                </a:solidFill>
                <a:latin typeface="Calibri"/>
                <a:ea typeface="Calibri"/>
                <a:cs typeface="Calibri"/>
                <a:sym typeface="Calibri"/>
              </a:rPr>
              <a:t>al menos dos intermediarios</a:t>
            </a:r>
            <a:endParaRPr/>
          </a:p>
        </p:txBody>
      </p:sp>
      <p:sp>
        <p:nvSpPr>
          <p:cNvPr id="348" name="Google Shape;348;p12"/>
          <p:cNvSpPr/>
          <p:nvPr/>
        </p:nvSpPr>
        <p:spPr>
          <a:xfrm rot="10800000">
            <a:off x="5984818" y="3904818"/>
            <a:ext cx="661977" cy="351299"/>
          </a:xfrm>
          <a:prstGeom prst="triangle">
            <a:avLst>
              <a:gd fmla="val 50000"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9" name="Google Shape;349;p12"/>
          <p:cNvSpPr/>
          <p:nvPr/>
        </p:nvSpPr>
        <p:spPr>
          <a:xfrm rot="10800000">
            <a:off x="8173397" y="3904818"/>
            <a:ext cx="661977" cy="351299"/>
          </a:xfrm>
          <a:prstGeom prst="triangle">
            <a:avLst>
              <a:gd fmla="val 50000"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55" name="Google Shape;355;p13"/>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MARKETING </a:t>
            </a:r>
            <a:r>
              <a:rPr b="0" i="0" lang="en-US" sz="2800" u="none" cap="none" strike="noStrike">
                <a:solidFill>
                  <a:srgbClr val="A93501"/>
                </a:solidFill>
                <a:latin typeface="Calibri"/>
                <a:ea typeface="Calibri"/>
                <a:cs typeface="Calibri"/>
                <a:sym typeface="Calibri"/>
              </a:rPr>
              <a:t>MIX-PROMOCIÓN</a:t>
            </a:r>
            <a:endParaRPr/>
          </a:p>
        </p:txBody>
      </p:sp>
      <p:grpSp>
        <p:nvGrpSpPr>
          <p:cNvPr id="356" name="Google Shape;356;p13"/>
          <p:cNvGrpSpPr/>
          <p:nvPr/>
        </p:nvGrpSpPr>
        <p:grpSpPr>
          <a:xfrm>
            <a:off x="4647353" y="2329021"/>
            <a:ext cx="4525766" cy="4453745"/>
            <a:chOff x="0" y="0"/>
            <a:chExt cx="4525765" cy="4453743"/>
          </a:xfrm>
        </p:grpSpPr>
        <p:sp>
          <p:nvSpPr>
            <p:cNvPr id="357" name="Google Shape;357;p13"/>
            <p:cNvSpPr/>
            <p:nvPr/>
          </p:nvSpPr>
          <p:spPr>
            <a:xfrm>
              <a:off x="0" y="0"/>
              <a:ext cx="4525765" cy="4453743"/>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3"/>
            <p:cNvSpPr txBox="1"/>
            <p:nvPr/>
          </p:nvSpPr>
          <p:spPr>
            <a:xfrm>
              <a:off x="219044" y="2036754"/>
              <a:ext cx="4087677"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6" id="359" name="Google Shape;359;p13"/>
          <p:cNvPicPr preferRelativeResize="0"/>
          <p:nvPr/>
        </p:nvPicPr>
        <p:blipFill rotWithShape="1">
          <a:blip r:embed="rId3">
            <a:alphaModFix/>
          </a:blip>
          <a:srcRect b="0" l="0" r="0" t="0"/>
          <a:stretch/>
        </p:blipFill>
        <p:spPr>
          <a:xfrm>
            <a:off x="8754418" y="2108071"/>
            <a:ext cx="663550" cy="632686"/>
          </a:xfrm>
          <a:prstGeom prst="rect">
            <a:avLst/>
          </a:prstGeom>
          <a:noFill/>
          <a:ln>
            <a:noFill/>
          </a:ln>
        </p:spPr>
      </p:pic>
      <p:sp>
        <p:nvSpPr>
          <p:cNvPr id="360" name="Google Shape;360;p13"/>
          <p:cNvSpPr txBox="1"/>
          <p:nvPr/>
        </p:nvSpPr>
        <p:spPr>
          <a:xfrm>
            <a:off x="4949762" y="2631153"/>
            <a:ext cx="4110000" cy="40326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Esta variable, es la encargada de analizar todas las labores necesarias, así como los esfuerzos que la organización debe hacer para dar a conocer y masificar el producto/servicio al mercado, aumentar las ventas, etc. Qué tipos de promoción podemos aplicar para lograr nuestro cometido, por ejemplo: publicidad, relaciones públicas, la localización, etc.</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este contexto, y dentro de la estrategia de promoción incluye realizar un análisis del </a:t>
            </a:r>
            <a:r>
              <a:rPr b="0" i="0" lang="en-US" sz="1600" cap="none" strike="noStrike">
                <a:latin typeface="Calibri"/>
                <a:ea typeface="Calibri"/>
                <a:cs typeface="Calibri"/>
                <a:sym typeface="Calibri"/>
              </a:rPr>
              <a:t>retorno de la inversión</a:t>
            </a:r>
            <a:r>
              <a:rPr b="0" i="0" lang="en-US" sz="1600" u="none" cap="none" strike="noStrike">
                <a:solidFill>
                  <a:srgbClr val="000000"/>
                </a:solidFill>
                <a:latin typeface="Calibri"/>
                <a:ea typeface="Calibri"/>
                <a:cs typeface="Calibri"/>
                <a:sym typeface="Calibri"/>
              </a:rPr>
              <a:t>. Esto es, si el hecho de invertir por ejemplo: en redes sociales o en un anuncio en la televisión o en cualquier tipo de promoción para nuestro producto, finalmente ha reportado ingresos para la organización.</a:t>
            </a:r>
            <a:endParaRPr/>
          </a:p>
        </p:txBody>
      </p:sp>
      <p:sp>
        <p:nvSpPr>
          <p:cNvPr id="361" name="Google Shape;361;p13"/>
          <p:cNvSpPr/>
          <p:nvPr/>
        </p:nvSpPr>
        <p:spPr>
          <a:xfrm>
            <a:off x="351253" y="2418557"/>
            <a:ext cx="4039415" cy="54045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2" name="Google Shape;362;p13"/>
          <p:cNvSpPr txBox="1"/>
          <p:nvPr/>
        </p:nvSpPr>
        <p:spPr>
          <a:xfrm>
            <a:off x="694192" y="2499230"/>
            <a:ext cx="3353540"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PROMOCIÓN</a:t>
            </a:r>
            <a:endParaRPr/>
          </a:p>
        </p:txBody>
      </p:sp>
      <p:sp>
        <p:nvSpPr>
          <p:cNvPr id="363" name="Google Shape;363;p13"/>
          <p:cNvSpPr/>
          <p:nvPr/>
        </p:nvSpPr>
        <p:spPr>
          <a:xfrm rot="10800000">
            <a:off x="2039972" y="2837410"/>
            <a:ext cx="661977" cy="351300"/>
          </a:xfrm>
          <a:prstGeom prst="triangle">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4" name="Google Shape;364;p13"/>
          <p:cNvSpPr/>
          <p:nvPr/>
        </p:nvSpPr>
        <p:spPr>
          <a:xfrm>
            <a:off x="351252" y="3188710"/>
            <a:ext cx="1972424"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5" name="Google Shape;365;p13"/>
          <p:cNvSpPr txBox="1"/>
          <p:nvPr/>
        </p:nvSpPr>
        <p:spPr>
          <a:xfrm>
            <a:off x="626642" y="3431519"/>
            <a:ext cx="1327075"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Publicidad</a:t>
            </a:r>
            <a:endParaRPr/>
          </a:p>
        </p:txBody>
      </p:sp>
      <p:sp>
        <p:nvSpPr>
          <p:cNvPr id="366" name="Google Shape;366;p13"/>
          <p:cNvSpPr/>
          <p:nvPr/>
        </p:nvSpPr>
        <p:spPr>
          <a:xfrm>
            <a:off x="2418243" y="3188710"/>
            <a:ext cx="1972424"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7" name="Google Shape;367;p13"/>
          <p:cNvSpPr txBox="1"/>
          <p:nvPr/>
        </p:nvSpPr>
        <p:spPr>
          <a:xfrm>
            <a:off x="2774694" y="3309920"/>
            <a:ext cx="1327075"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Promoción de Ventas</a:t>
            </a:r>
            <a:endParaRPr/>
          </a:p>
        </p:txBody>
      </p:sp>
      <p:sp>
        <p:nvSpPr>
          <p:cNvPr id="368" name="Google Shape;368;p13"/>
          <p:cNvSpPr/>
          <p:nvPr/>
        </p:nvSpPr>
        <p:spPr>
          <a:xfrm>
            <a:off x="351252" y="4121003"/>
            <a:ext cx="1972424"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9" name="Google Shape;369;p13"/>
          <p:cNvSpPr txBox="1"/>
          <p:nvPr/>
        </p:nvSpPr>
        <p:spPr>
          <a:xfrm>
            <a:off x="694192" y="4201681"/>
            <a:ext cx="1327075"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Eventos y Experiencias</a:t>
            </a:r>
            <a:endParaRPr/>
          </a:p>
        </p:txBody>
      </p:sp>
      <p:sp>
        <p:nvSpPr>
          <p:cNvPr id="370" name="Google Shape;370;p13"/>
          <p:cNvSpPr/>
          <p:nvPr/>
        </p:nvSpPr>
        <p:spPr>
          <a:xfrm>
            <a:off x="2418243" y="4121003"/>
            <a:ext cx="1972424"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1" name="Google Shape;371;p13"/>
          <p:cNvSpPr txBox="1"/>
          <p:nvPr/>
        </p:nvSpPr>
        <p:spPr>
          <a:xfrm>
            <a:off x="2761184" y="4228703"/>
            <a:ext cx="1327075"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Venta </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Personal</a:t>
            </a:r>
            <a:endParaRPr/>
          </a:p>
        </p:txBody>
      </p:sp>
      <p:sp>
        <p:nvSpPr>
          <p:cNvPr id="372" name="Google Shape;372;p13"/>
          <p:cNvSpPr/>
          <p:nvPr/>
        </p:nvSpPr>
        <p:spPr>
          <a:xfrm>
            <a:off x="351252" y="5039783"/>
            <a:ext cx="1972424"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3" name="Google Shape;373;p13"/>
          <p:cNvSpPr txBox="1"/>
          <p:nvPr/>
        </p:nvSpPr>
        <p:spPr>
          <a:xfrm>
            <a:off x="599621" y="5120461"/>
            <a:ext cx="1489193"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Marketing</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Directo/ Digital</a:t>
            </a:r>
            <a:endParaRPr/>
          </a:p>
        </p:txBody>
      </p:sp>
      <p:sp>
        <p:nvSpPr>
          <p:cNvPr id="374" name="Google Shape;374;p13"/>
          <p:cNvSpPr/>
          <p:nvPr/>
        </p:nvSpPr>
        <p:spPr>
          <a:xfrm>
            <a:off x="2418243" y="5039783"/>
            <a:ext cx="1972424" cy="824200"/>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5" name="Google Shape;375;p13"/>
          <p:cNvSpPr txBox="1"/>
          <p:nvPr/>
        </p:nvSpPr>
        <p:spPr>
          <a:xfrm>
            <a:off x="2734164" y="5147483"/>
            <a:ext cx="1327074"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Relaciones</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Públicas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81" name="Google Shape;381;p14"/>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EN </a:t>
            </a:r>
            <a:r>
              <a:rPr b="0" i="0" lang="en-US" sz="2800" u="none" cap="none" strike="noStrike">
                <a:solidFill>
                  <a:srgbClr val="C64033"/>
                </a:solidFill>
                <a:latin typeface="Calibri"/>
                <a:ea typeface="Calibri"/>
                <a:cs typeface="Calibri"/>
                <a:sym typeface="Calibri"/>
              </a:rPr>
              <a:t>RESUMEN</a:t>
            </a:r>
            <a:endParaRPr/>
          </a:p>
        </p:txBody>
      </p:sp>
      <p:grpSp>
        <p:nvGrpSpPr>
          <p:cNvPr id="382" name="Google Shape;382;p14"/>
          <p:cNvGrpSpPr/>
          <p:nvPr/>
        </p:nvGrpSpPr>
        <p:grpSpPr>
          <a:xfrm>
            <a:off x="477078" y="2553669"/>
            <a:ext cx="5856996" cy="3283295"/>
            <a:chOff x="0" y="0"/>
            <a:chExt cx="5856996" cy="3283294"/>
          </a:xfrm>
        </p:grpSpPr>
        <p:grpSp>
          <p:nvGrpSpPr>
            <p:cNvPr id="383" name="Google Shape;383;p14"/>
            <p:cNvGrpSpPr/>
            <p:nvPr/>
          </p:nvGrpSpPr>
          <p:grpSpPr>
            <a:xfrm>
              <a:off x="0" y="0"/>
              <a:ext cx="5856996" cy="3283294"/>
              <a:chOff x="0" y="0"/>
              <a:chExt cx="5856995" cy="3283293"/>
            </a:xfrm>
          </p:grpSpPr>
          <p:sp>
            <p:nvSpPr>
              <p:cNvPr id="384" name="Google Shape;384;p14"/>
              <p:cNvSpPr/>
              <p:nvPr/>
            </p:nvSpPr>
            <p:spPr>
              <a:xfrm>
                <a:off x="0" y="0"/>
                <a:ext cx="5856995" cy="3283293"/>
              </a:xfrm>
              <a:prstGeom prst="roundRect">
                <a:avLst>
                  <a:gd fmla="val 7935"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4"/>
              <p:cNvSpPr txBox="1"/>
              <p:nvPr/>
            </p:nvSpPr>
            <p:spPr>
              <a:xfrm>
                <a:off x="81068" y="1451529"/>
                <a:ext cx="569485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86" name="Google Shape;386;p14"/>
            <p:cNvSpPr txBox="1"/>
            <p:nvPr/>
          </p:nvSpPr>
          <p:spPr>
            <a:xfrm>
              <a:off x="198549" y="434938"/>
              <a:ext cx="5459897" cy="2658210"/>
            </a:xfrm>
            <a:prstGeom prst="rect">
              <a:avLst/>
            </a:prstGeom>
            <a:noFill/>
            <a:ln>
              <a:noFill/>
            </a:ln>
          </p:spPr>
          <p:txBody>
            <a:bodyPr anchorCtr="0" anchor="ctr" bIns="91400" lIns="91400" spcFirstLastPara="1" rIns="91400" wrap="square" tIns="91400">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El marketing es el encargado de estudiar y determinar las necesidades de las personas, para de ese modo, concentrar sus esfuerzos en traducir dicha necesidad y crear un producto/servicio que ofrezca la organización para mantenerse en el mercado.</a:t>
              </a:r>
              <a:endParaRPr/>
            </a:p>
            <a:p>
              <a:pPr indent="-196850" lvl="0" marL="28575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El marketing también es considerado una ciencia social, pues se requieren personas para que participen de él y son estas mismas quienes mueven o motivan su acción. También posee diversas herramientas y estratégias que permiten posicionar a la organización y convertirla en un ente más competitivo en la medida que transcurre el tiempo.</a:t>
              </a:r>
              <a:endParaRPr/>
            </a:p>
          </p:txBody>
        </p:sp>
      </p:grpSp>
      <p:pic>
        <p:nvPicPr>
          <p:cNvPr descr="Imagen 7" id="387" name="Google Shape;387;p14"/>
          <p:cNvPicPr preferRelativeResize="0"/>
          <p:nvPr/>
        </p:nvPicPr>
        <p:blipFill rotWithShape="1">
          <a:blip r:embed="rId3">
            <a:alphaModFix/>
          </a:blip>
          <a:srcRect b="0" l="0" r="0" t="0"/>
          <a:stretch/>
        </p:blipFill>
        <p:spPr>
          <a:xfrm>
            <a:off x="4090160" y="2699790"/>
            <a:ext cx="6316845" cy="60089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5"/>
          <p:cNvSpPr txBox="1"/>
          <p:nvPr>
            <p:ph idx="4294967295"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93" name="Google Shape;393;p15"/>
          <p:cNvGrpSpPr/>
          <p:nvPr/>
        </p:nvGrpSpPr>
        <p:grpSpPr>
          <a:xfrm>
            <a:off x="2035274" y="2911882"/>
            <a:ext cx="6999677" cy="2696562"/>
            <a:chOff x="-1" y="-2"/>
            <a:chExt cx="6999677" cy="2696561"/>
          </a:xfrm>
        </p:grpSpPr>
        <p:grpSp>
          <p:nvGrpSpPr>
            <p:cNvPr id="394" name="Google Shape;394;p15"/>
            <p:cNvGrpSpPr/>
            <p:nvPr/>
          </p:nvGrpSpPr>
          <p:grpSpPr>
            <a:xfrm>
              <a:off x="-1" y="-2"/>
              <a:ext cx="6999677" cy="2696561"/>
              <a:chOff x="0" y="0"/>
              <a:chExt cx="6999676" cy="2696559"/>
            </a:xfrm>
          </p:grpSpPr>
          <p:sp>
            <p:nvSpPr>
              <p:cNvPr id="395" name="Google Shape;395;p15"/>
              <p:cNvSpPr/>
              <p:nvPr/>
            </p:nvSpPr>
            <p:spPr>
              <a:xfrm>
                <a:off x="0" y="0"/>
                <a:ext cx="6999676" cy="2696559"/>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5"/>
              <p:cNvSpPr txBox="1"/>
              <p:nvPr/>
            </p:nvSpPr>
            <p:spPr>
              <a:xfrm>
                <a:off x="136397" y="1158160"/>
                <a:ext cx="6726881"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97" name="Google Shape;397;p15"/>
            <p:cNvSpPr txBox="1"/>
            <p:nvPr/>
          </p:nvSpPr>
          <p:spPr>
            <a:xfrm>
              <a:off x="1307690" y="523663"/>
              <a:ext cx="5161937" cy="1590233"/>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MARKETING</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recordar los aprendizajes trabajados durante el desarrollo de la presentación, te invitamos a: Realizar la </a:t>
              </a:r>
              <a:r>
                <a:rPr b="1" i="0" lang="en-US" sz="1600" u="none" cap="none" strike="noStrike">
                  <a:solidFill>
                    <a:srgbClr val="000000"/>
                  </a:solidFill>
                  <a:latin typeface="Calibri"/>
                  <a:ea typeface="Calibri"/>
                  <a:cs typeface="Calibri"/>
                  <a:sym typeface="Calibri"/>
                </a:rPr>
                <a:t>Actividad 13 Cuánto aprendimos </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Utiliza el archivo adjunto </a:t>
              </a:r>
              <a:r>
                <a:rPr b="1" i="0" lang="en-US" sz="1600" u="none" cap="none" strike="noStrike">
                  <a:solidFill>
                    <a:srgbClr val="ED6B00"/>
                  </a:solidFill>
                  <a:latin typeface="Calibri"/>
                  <a:ea typeface="Calibri"/>
                  <a:cs typeface="Calibri"/>
                  <a:sym typeface="Calibri"/>
                </a:rPr>
                <a:t>¡Atentos!</a:t>
              </a:r>
              <a:endParaRPr/>
            </a:p>
          </p:txBody>
        </p:sp>
      </p:grpSp>
      <p:sp>
        <p:nvSpPr>
          <p:cNvPr id="398" name="Google Shape;398;p15"/>
          <p:cNvSpPr txBox="1"/>
          <p:nvPr/>
        </p:nvSpPr>
        <p:spPr>
          <a:xfrm>
            <a:off x="280422" y="1450788"/>
            <a:ext cx="410943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399" name="Google Shape;399;p15"/>
          <p:cNvSpPr txBox="1"/>
          <p:nvPr/>
        </p:nvSpPr>
        <p:spPr>
          <a:xfrm>
            <a:off x="366450" y="1120628"/>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Imagen 17" id="400" name="Google Shape;400;p15"/>
          <p:cNvPicPr preferRelativeResize="0"/>
          <p:nvPr/>
        </p:nvPicPr>
        <p:blipFill rotWithShape="1">
          <a:blip r:embed="rId3">
            <a:alphaModFix/>
          </a:blip>
          <a:srcRect b="0" l="0" r="0" t="0"/>
          <a:stretch/>
        </p:blipFill>
        <p:spPr>
          <a:xfrm>
            <a:off x="530942" y="2715211"/>
            <a:ext cx="2812028" cy="3182574"/>
          </a:xfrm>
          <a:prstGeom prst="rect">
            <a:avLst/>
          </a:prstGeom>
          <a:noFill/>
          <a:ln>
            <a:noFill/>
          </a:ln>
        </p:spPr>
      </p:pic>
      <p:pic>
        <p:nvPicPr>
          <p:cNvPr descr="Imagen 4" id="401" name="Google Shape;401;p15"/>
          <p:cNvPicPr preferRelativeResize="0"/>
          <p:nvPr/>
        </p:nvPicPr>
        <p:blipFill rotWithShape="1">
          <a:blip r:embed="rId4">
            <a:alphaModFix/>
          </a:blip>
          <a:srcRect b="0" l="0" r="0" t="0"/>
          <a:stretch/>
        </p:blipFill>
        <p:spPr>
          <a:xfrm>
            <a:off x="7228123" y="5063613"/>
            <a:ext cx="1705021" cy="1272247"/>
          </a:xfrm>
          <a:prstGeom prst="rect">
            <a:avLst/>
          </a:prstGeom>
          <a:noFill/>
          <a:ln>
            <a:noFill/>
          </a:ln>
        </p:spPr>
      </p:pic>
      <p:pic>
        <p:nvPicPr>
          <p:cNvPr descr="Imagen 5" id="402" name="Google Shape;402;p15"/>
          <p:cNvPicPr preferRelativeResize="0"/>
          <p:nvPr/>
        </p:nvPicPr>
        <p:blipFill rotWithShape="1">
          <a:blip r:embed="rId5">
            <a:alphaModFix/>
          </a:blip>
          <a:srcRect b="0" l="0" r="0" t="0"/>
          <a:stretch/>
        </p:blipFill>
        <p:spPr>
          <a:xfrm>
            <a:off x="5474444" y="5389021"/>
            <a:ext cx="1651875" cy="884517"/>
          </a:xfrm>
          <a:prstGeom prst="rect">
            <a:avLst/>
          </a:prstGeom>
          <a:noFill/>
          <a:ln>
            <a:noFill/>
          </a:ln>
        </p:spPr>
      </p:pic>
      <p:sp>
        <p:nvSpPr>
          <p:cNvPr id="403" name="Google Shape;403;p15"/>
          <p:cNvSpPr txBox="1"/>
          <p:nvPr/>
        </p:nvSpPr>
        <p:spPr>
          <a:xfrm>
            <a:off x="4029623" y="1303820"/>
            <a:ext cx="869164" cy="830103"/>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13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6"/>
          <p:cNvSpPr txBox="1"/>
          <p:nvPr>
            <p:ph idx="12" type="sldNum"/>
          </p:nvPr>
        </p:nvSpPr>
        <p:spPr>
          <a:xfrm>
            <a:off x="371685" y="6881800"/>
            <a:ext cx="337200" cy="354000"/>
          </a:xfrm>
          <a:prstGeom prst="rect">
            <a:avLst/>
          </a:prstGeom>
          <a:noFill/>
          <a:ln>
            <a:noFill/>
          </a:ln>
        </p:spPr>
        <p:txBody>
          <a:bodyPr anchorCtr="0" anchor="t" bIns="91400" lIns="91400" spcFirstLastPara="1" rIns="91400" wrap="square" tIns="91400">
            <a:spAutoFit/>
          </a:bodyPr>
          <a:lstStyle/>
          <a:p>
            <a:pPr indent="0" lvl="0" marL="0" rtl="0" algn="r">
              <a:spcBef>
                <a:spcPts val="0"/>
              </a:spcBef>
              <a:spcAft>
                <a:spcPts val="0"/>
              </a:spcAft>
              <a:buClr>
                <a:srgbClr val="000000"/>
              </a:buClr>
              <a:buSzPts val="1100"/>
              <a:buFont typeface="Calibri"/>
              <a:buNone/>
            </a:pPr>
            <a:fld id="{00000000-1234-1234-1234-123412341234}" type="slidenum">
              <a:rPr lang="en-US"/>
              <a:t>‹#›</a:t>
            </a:fld>
            <a:endParaRPr sz="1200">
              <a:latin typeface="Arial"/>
              <a:ea typeface="Arial"/>
              <a:cs typeface="Arial"/>
              <a:sym typeface="Arial"/>
            </a:endParaRPr>
          </a:p>
        </p:txBody>
      </p:sp>
      <p:sp>
        <p:nvSpPr>
          <p:cNvPr id="409" name="Google Shape;409;p16"/>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410" name="Google Shape;410;p16"/>
          <p:cNvSpPr txBox="1"/>
          <p:nvPr/>
        </p:nvSpPr>
        <p:spPr>
          <a:xfrm>
            <a:off x="336164" y="1332079"/>
            <a:ext cx="701788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411" name="Google Shape;411;p16"/>
          <p:cNvGrpSpPr/>
          <p:nvPr/>
        </p:nvGrpSpPr>
        <p:grpSpPr>
          <a:xfrm>
            <a:off x="-4656" y="4568181"/>
            <a:ext cx="9109185" cy="783009"/>
            <a:chOff x="-1" y="-2"/>
            <a:chExt cx="9109184" cy="783008"/>
          </a:xfrm>
        </p:grpSpPr>
        <p:sp>
          <p:nvSpPr>
            <p:cNvPr id="412" name="Google Shape;412;p16"/>
            <p:cNvSpPr txBox="1"/>
            <p:nvPr/>
          </p:nvSpPr>
          <p:spPr>
            <a:xfrm>
              <a:off x="1334833" y="222245"/>
              <a:ext cx="7774350"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a:p>
          </p:txBody>
        </p:sp>
        <p:grpSp>
          <p:nvGrpSpPr>
            <p:cNvPr id="413" name="Google Shape;413;p16"/>
            <p:cNvGrpSpPr/>
            <p:nvPr/>
          </p:nvGrpSpPr>
          <p:grpSpPr>
            <a:xfrm>
              <a:off x="-1" y="-2"/>
              <a:ext cx="1135369" cy="783008"/>
              <a:chOff x="0" y="0"/>
              <a:chExt cx="1135367" cy="783006"/>
            </a:xfrm>
          </p:grpSpPr>
          <p:sp>
            <p:nvSpPr>
              <p:cNvPr id="414" name="Google Shape;414;p16"/>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 id="415" name="Google Shape;415;p16"/>
              <p:cNvPicPr preferRelativeResize="0"/>
              <p:nvPr/>
            </p:nvPicPr>
            <p:blipFill rotWithShape="1">
              <a:blip r:embed="rId3">
                <a:alphaModFix/>
              </a:blip>
              <a:srcRect b="0" l="0" r="0" t="0"/>
              <a:stretch/>
            </p:blipFill>
            <p:spPr>
              <a:xfrm>
                <a:off x="286450" y="103502"/>
                <a:ext cx="683387" cy="576001"/>
              </a:xfrm>
              <a:prstGeom prst="rect">
                <a:avLst/>
              </a:prstGeom>
              <a:noFill/>
              <a:ln>
                <a:noFill/>
              </a:ln>
            </p:spPr>
          </p:pic>
        </p:grpSp>
      </p:grpSp>
      <p:grpSp>
        <p:nvGrpSpPr>
          <p:cNvPr id="416" name="Google Shape;416;p16"/>
          <p:cNvGrpSpPr/>
          <p:nvPr/>
        </p:nvGrpSpPr>
        <p:grpSpPr>
          <a:xfrm>
            <a:off x="-4657" y="3697445"/>
            <a:ext cx="6615372" cy="783009"/>
            <a:chOff x="-2" y="-2"/>
            <a:chExt cx="6615372" cy="783008"/>
          </a:xfrm>
        </p:grpSpPr>
        <p:sp>
          <p:nvSpPr>
            <p:cNvPr id="417" name="Google Shape;417;p16"/>
            <p:cNvSpPr txBox="1"/>
            <p:nvPr/>
          </p:nvSpPr>
          <p:spPr>
            <a:xfrm>
              <a:off x="1334834" y="94428"/>
              <a:ext cx="5280536"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a:p>
          </p:txBody>
        </p:sp>
        <p:grpSp>
          <p:nvGrpSpPr>
            <p:cNvPr id="418" name="Google Shape;418;p16"/>
            <p:cNvGrpSpPr/>
            <p:nvPr/>
          </p:nvGrpSpPr>
          <p:grpSpPr>
            <a:xfrm>
              <a:off x="-2" y="-2"/>
              <a:ext cx="1135371" cy="783008"/>
              <a:chOff x="-1" y="0"/>
              <a:chExt cx="1135369" cy="783006"/>
            </a:xfrm>
          </p:grpSpPr>
          <p:sp>
            <p:nvSpPr>
              <p:cNvPr id="419" name="Google Shape;419;p16"/>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 id="420" name="Google Shape;420;p16"/>
              <p:cNvPicPr preferRelativeResize="0"/>
              <p:nvPr/>
            </p:nvPicPr>
            <p:blipFill rotWithShape="1">
              <a:blip r:embed="rId4">
                <a:alphaModFix/>
              </a:blip>
              <a:srcRect b="0" l="0" r="0" t="0"/>
              <a:stretch/>
            </p:blipFill>
            <p:spPr>
              <a:xfrm>
                <a:off x="286451" y="103502"/>
                <a:ext cx="683387" cy="576001"/>
              </a:xfrm>
              <a:prstGeom prst="rect">
                <a:avLst/>
              </a:prstGeom>
              <a:noFill/>
              <a:ln>
                <a:noFill/>
              </a:ln>
            </p:spPr>
          </p:pic>
        </p:grpSp>
      </p:grpSp>
      <p:grpSp>
        <p:nvGrpSpPr>
          <p:cNvPr id="421" name="Google Shape;421;p16"/>
          <p:cNvGrpSpPr/>
          <p:nvPr/>
        </p:nvGrpSpPr>
        <p:grpSpPr>
          <a:xfrm>
            <a:off x="-4656" y="1955976"/>
            <a:ext cx="9178012" cy="783009"/>
            <a:chOff x="-1" y="-2"/>
            <a:chExt cx="9178011" cy="783008"/>
          </a:xfrm>
        </p:grpSpPr>
        <p:sp>
          <p:nvSpPr>
            <p:cNvPr id="422" name="Google Shape;422;p16"/>
            <p:cNvSpPr txBox="1"/>
            <p:nvPr/>
          </p:nvSpPr>
          <p:spPr>
            <a:xfrm>
              <a:off x="1334833" y="222245"/>
              <a:ext cx="784317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a:p>
          </p:txBody>
        </p:sp>
        <p:grpSp>
          <p:nvGrpSpPr>
            <p:cNvPr id="423" name="Google Shape;423;p16"/>
            <p:cNvGrpSpPr/>
            <p:nvPr/>
          </p:nvGrpSpPr>
          <p:grpSpPr>
            <a:xfrm>
              <a:off x="-1" y="-2"/>
              <a:ext cx="1135369" cy="783008"/>
              <a:chOff x="0" y="0"/>
              <a:chExt cx="1135367" cy="783006"/>
            </a:xfrm>
          </p:grpSpPr>
          <p:sp>
            <p:nvSpPr>
              <p:cNvPr id="424" name="Google Shape;424;p16"/>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5" id="425" name="Google Shape;425;p16"/>
              <p:cNvPicPr preferRelativeResize="0"/>
              <p:nvPr/>
            </p:nvPicPr>
            <p:blipFill rotWithShape="1">
              <a:blip r:embed="rId5">
                <a:alphaModFix/>
              </a:blip>
              <a:srcRect b="0" l="0" r="0" t="0"/>
              <a:stretch/>
            </p:blipFill>
            <p:spPr>
              <a:xfrm>
                <a:off x="262214" y="83074"/>
                <a:ext cx="731860" cy="616857"/>
              </a:xfrm>
              <a:prstGeom prst="rect">
                <a:avLst/>
              </a:prstGeom>
              <a:noFill/>
              <a:ln>
                <a:noFill/>
              </a:ln>
            </p:spPr>
          </p:pic>
        </p:grpSp>
      </p:grpSp>
      <p:grpSp>
        <p:nvGrpSpPr>
          <p:cNvPr id="426" name="Google Shape;426;p16"/>
          <p:cNvGrpSpPr/>
          <p:nvPr/>
        </p:nvGrpSpPr>
        <p:grpSpPr>
          <a:xfrm>
            <a:off x="-4658" y="2826710"/>
            <a:ext cx="8912544" cy="783009"/>
            <a:chOff x="-2" y="-2"/>
            <a:chExt cx="8912541" cy="783008"/>
          </a:xfrm>
        </p:grpSpPr>
        <p:sp>
          <p:nvSpPr>
            <p:cNvPr id="427" name="Google Shape;427;p16"/>
            <p:cNvSpPr txBox="1"/>
            <p:nvPr/>
          </p:nvSpPr>
          <p:spPr>
            <a:xfrm>
              <a:off x="1334833" y="222245"/>
              <a:ext cx="757770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a:p>
          </p:txBody>
        </p:sp>
        <p:grpSp>
          <p:nvGrpSpPr>
            <p:cNvPr id="428" name="Google Shape;428;p16"/>
            <p:cNvGrpSpPr/>
            <p:nvPr/>
          </p:nvGrpSpPr>
          <p:grpSpPr>
            <a:xfrm>
              <a:off x="-2" y="-2"/>
              <a:ext cx="1135371" cy="783008"/>
              <a:chOff x="-1" y="0"/>
              <a:chExt cx="1135369" cy="783006"/>
            </a:xfrm>
          </p:grpSpPr>
          <p:sp>
            <p:nvSpPr>
              <p:cNvPr id="429" name="Google Shape;429;p16"/>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6" id="430" name="Google Shape;430;p16"/>
              <p:cNvPicPr preferRelativeResize="0"/>
              <p:nvPr/>
            </p:nvPicPr>
            <p:blipFill rotWithShape="1">
              <a:blip r:embed="rId6">
                <a:alphaModFix/>
              </a:blip>
              <a:srcRect b="0" l="0" r="0" t="0"/>
              <a:stretch/>
            </p:blipFill>
            <p:spPr>
              <a:xfrm>
                <a:off x="286451" y="103502"/>
                <a:ext cx="683387" cy="576001"/>
              </a:xfrm>
              <a:prstGeom prst="rect">
                <a:avLst/>
              </a:prstGeom>
              <a:noFill/>
              <a:ln>
                <a:noFill/>
              </a:ln>
            </p:spPr>
          </p:pic>
        </p:grpSp>
      </p:grpSp>
      <p:grpSp>
        <p:nvGrpSpPr>
          <p:cNvPr id="431" name="Google Shape;431;p16"/>
          <p:cNvGrpSpPr/>
          <p:nvPr/>
        </p:nvGrpSpPr>
        <p:grpSpPr>
          <a:xfrm>
            <a:off x="-4657" y="5438915"/>
            <a:ext cx="6861177" cy="783009"/>
            <a:chOff x="-2" y="-2"/>
            <a:chExt cx="6861177" cy="783008"/>
          </a:xfrm>
        </p:grpSpPr>
        <p:sp>
          <p:nvSpPr>
            <p:cNvPr id="432" name="Google Shape;432;p16"/>
            <p:cNvSpPr txBox="1"/>
            <p:nvPr/>
          </p:nvSpPr>
          <p:spPr>
            <a:xfrm>
              <a:off x="1334832" y="123924"/>
              <a:ext cx="5526343"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433" name="Google Shape;433;p16"/>
            <p:cNvGrpSpPr/>
            <p:nvPr/>
          </p:nvGrpSpPr>
          <p:grpSpPr>
            <a:xfrm>
              <a:off x="-2" y="-2"/>
              <a:ext cx="1135371" cy="783008"/>
              <a:chOff x="-1" y="0"/>
              <a:chExt cx="1135369" cy="783006"/>
            </a:xfrm>
          </p:grpSpPr>
          <p:sp>
            <p:nvSpPr>
              <p:cNvPr id="434" name="Google Shape;434;p16"/>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8" id="435" name="Google Shape;435;p16"/>
              <p:cNvPicPr preferRelativeResize="0"/>
              <p:nvPr/>
            </p:nvPicPr>
            <p:blipFill rotWithShape="1">
              <a:blip r:embed="rId7">
                <a:alphaModFix/>
              </a:blip>
              <a:srcRect b="0" l="0" r="0" t="0"/>
              <a:stretch/>
            </p:blipFill>
            <p:spPr>
              <a:xfrm>
                <a:off x="286450" y="103502"/>
                <a:ext cx="683390" cy="576001"/>
              </a:xfrm>
              <a:prstGeom prst="rect">
                <a:avLst/>
              </a:prstGeom>
              <a:noFill/>
              <a:ln>
                <a:noFill/>
              </a:ln>
            </p:spPr>
          </p:pic>
        </p:grpSp>
      </p:grpSp>
      <p:pic>
        <p:nvPicPr>
          <p:cNvPr descr="Imagen 1" id="436" name="Google Shape;436;p16"/>
          <p:cNvPicPr preferRelativeResize="0"/>
          <p:nvPr/>
        </p:nvPicPr>
        <p:blipFill rotWithShape="1">
          <a:blip r:embed="rId8">
            <a:alphaModFix/>
          </a:blip>
          <a:srcRect b="0" l="0" r="0" t="0"/>
          <a:stretch/>
        </p:blipFill>
        <p:spPr>
          <a:xfrm>
            <a:off x="5639332" y="1565094"/>
            <a:ext cx="3816534" cy="60061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42" name="Google Shape;442;p17"/>
          <p:cNvGrpSpPr/>
          <p:nvPr/>
        </p:nvGrpSpPr>
        <p:grpSpPr>
          <a:xfrm>
            <a:off x="431623" y="2285848"/>
            <a:ext cx="8839203" cy="3238194"/>
            <a:chOff x="0" y="0"/>
            <a:chExt cx="8839201" cy="3238193"/>
          </a:xfrm>
        </p:grpSpPr>
        <p:sp>
          <p:nvSpPr>
            <p:cNvPr id="443" name="Google Shape;443;p17"/>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7"/>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45" name="Google Shape;445;p17"/>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446" name="Google Shape;446;p17"/>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7" name="Google Shape;447;p17"/>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448" name="Google Shape;448;p17"/>
          <p:cNvSpPr txBox="1"/>
          <p:nvPr/>
        </p:nvSpPr>
        <p:spPr>
          <a:xfrm>
            <a:off x="3634494" y="993949"/>
            <a:ext cx="1003813" cy="941776"/>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13</a:t>
            </a:r>
            <a:endParaRPr/>
          </a:p>
        </p:txBody>
      </p:sp>
      <p:pic>
        <p:nvPicPr>
          <p:cNvPr descr="Imagen 2" id="449" name="Google Shape;449;p17"/>
          <p:cNvPicPr preferRelativeResize="0"/>
          <p:nvPr/>
        </p:nvPicPr>
        <p:blipFill rotWithShape="1">
          <a:blip r:embed="rId3">
            <a:alphaModFix/>
          </a:blip>
          <a:srcRect b="0" l="0" r="0" t="0"/>
          <a:stretch/>
        </p:blipFill>
        <p:spPr>
          <a:xfrm>
            <a:off x="2716055" y="3978569"/>
            <a:ext cx="6899893" cy="3974396"/>
          </a:xfrm>
          <a:prstGeom prst="rect">
            <a:avLst/>
          </a:prstGeom>
          <a:noFill/>
          <a:ln>
            <a:noFill/>
          </a:ln>
        </p:spPr>
      </p:pic>
      <p:sp>
        <p:nvSpPr>
          <p:cNvPr id="450" name="Google Shape;450;p17"/>
          <p:cNvSpPr txBox="1"/>
          <p:nvPr/>
        </p:nvSpPr>
        <p:spPr>
          <a:xfrm>
            <a:off x="2686559" y="6881800"/>
            <a:ext cx="1639637"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Medio | Presentación</a:t>
            </a:r>
            <a:endParaRPr/>
          </a:p>
        </p:txBody>
      </p:sp>
      <p:sp>
        <p:nvSpPr>
          <p:cNvPr id="451" name="Google Shape;451;p17"/>
          <p:cNvSpPr txBox="1"/>
          <p:nvPr/>
        </p:nvSpPr>
        <p:spPr>
          <a:xfrm>
            <a:off x="952449" y="2854856"/>
            <a:ext cx="5107857" cy="2250654"/>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MARKETING</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Para el desarrollo de la actividad, utiliza el archivo </a:t>
            </a:r>
            <a:r>
              <a:rPr b="1" i="0" lang="en-US" sz="1600" u="none" cap="none" strike="noStrike">
                <a:solidFill>
                  <a:srgbClr val="000000"/>
                </a:solidFill>
                <a:latin typeface="Calibri"/>
                <a:ea typeface="Calibri"/>
                <a:cs typeface="Calibri"/>
                <a:sym typeface="Calibri"/>
              </a:rPr>
              <a:t>Actividad Práctica 13</a:t>
            </a:r>
            <a:r>
              <a:rPr b="0" i="0" lang="en-US" sz="1600" u="none" cap="none" strike="noStrike">
                <a:solidFill>
                  <a:srgbClr val="000000"/>
                </a:solidFill>
                <a:latin typeface="Calibri"/>
                <a:ea typeface="Calibri"/>
                <a:cs typeface="Calibri"/>
                <a:sym typeface="Calibri"/>
              </a:rPr>
              <a:t>. Sigue las instrucciones señaladas.</a:t>
            </a:r>
            <a:endParaRPr/>
          </a:p>
          <a:p>
            <a:pPr indent="0" lvl="0" marL="0" marR="0" rtl="0" algn="l">
              <a:lnSpc>
                <a:spcPct val="9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br>
              <a:rPr b="0" i="0" lang="en-US" sz="1600" u="none" cap="none" strike="noStrike">
                <a:solidFill>
                  <a:srgbClr val="000000"/>
                </a:solidFill>
                <a:latin typeface="Calibri"/>
                <a:ea typeface="Calibri"/>
                <a:cs typeface="Calibri"/>
                <a:sym typeface="Calibri"/>
              </a:rPr>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57" name="Google Shape;457;p18"/>
          <p:cNvGrpSpPr/>
          <p:nvPr/>
        </p:nvGrpSpPr>
        <p:grpSpPr>
          <a:xfrm>
            <a:off x="431623" y="2285848"/>
            <a:ext cx="8839203" cy="3238194"/>
            <a:chOff x="0" y="0"/>
            <a:chExt cx="8839201" cy="3238193"/>
          </a:xfrm>
        </p:grpSpPr>
        <p:sp>
          <p:nvSpPr>
            <p:cNvPr id="458" name="Google Shape;458;p18"/>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8"/>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60" name="Google Shape;460;p18"/>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1" name="Google Shape;461;p18"/>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462" name="Google Shape;462;p18"/>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Imagen 8" id="463" name="Google Shape;463;p18"/>
          <p:cNvPicPr preferRelativeResize="0"/>
          <p:nvPr/>
        </p:nvPicPr>
        <p:blipFill rotWithShape="1">
          <a:blip r:embed="rId3">
            <a:alphaModFix/>
          </a:blip>
          <a:srcRect b="0" l="0" r="0" t="0"/>
          <a:stretch/>
        </p:blipFill>
        <p:spPr>
          <a:xfrm>
            <a:off x="5830530" y="2890682"/>
            <a:ext cx="2963595" cy="4629223"/>
          </a:xfrm>
          <a:prstGeom prst="rect">
            <a:avLst/>
          </a:prstGeom>
          <a:noFill/>
          <a:ln>
            <a:noFill/>
          </a:ln>
        </p:spPr>
      </p:pic>
      <p:sp>
        <p:nvSpPr>
          <p:cNvPr id="464" name="Google Shape;464;p18"/>
          <p:cNvSpPr txBox="1"/>
          <p:nvPr/>
        </p:nvSpPr>
        <p:spPr>
          <a:xfrm>
            <a:off x="958646" y="3011463"/>
            <a:ext cx="5107858" cy="2329377"/>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MARKETING</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Imagen 16" id="465" name="Google Shape;465;p18"/>
          <p:cNvPicPr preferRelativeResize="0"/>
          <p:nvPr/>
        </p:nvPicPr>
        <p:blipFill rotWithShape="1">
          <a:blip r:embed="rId4">
            <a:alphaModFix/>
          </a:blip>
          <a:srcRect b="0" l="0" r="0" t="0"/>
          <a:stretch/>
        </p:blipFill>
        <p:spPr>
          <a:xfrm>
            <a:off x="3210792" y="4159041"/>
            <a:ext cx="673177" cy="6037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nvSpPr>
        <p:spPr>
          <a:xfrm>
            <a:off x="376565"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13</a:t>
            </a:r>
            <a:endParaRPr/>
          </a:p>
        </p:txBody>
      </p:sp>
      <p:sp>
        <p:nvSpPr>
          <p:cNvPr id="118" name="Google Shape;118;p2"/>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PROCESOS ADMINISTRATIVOS</a:t>
            </a:r>
            <a:endParaRPr/>
          </a:p>
        </p:txBody>
      </p:sp>
      <p:sp>
        <p:nvSpPr>
          <p:cNvPr id="119" name="Google Shape;119;p2"/>
          <p:cNvSpPr txBox="1"/>
          <p:nvPr/>
        </p:nvSpPr>
        <p:spPr>
          <a:xfrm>
            <a:off x="365424" y="2152781"/>
            <a:ext cx="4118087" cy="64074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MARKETING</a:t>
            </a:r>
            <a:endParaRPr/>
          </a:p>
        </p:txBody>
      </p:sp>
      <p:pic>
        <p:nvPicPr>
          <p:cNvPr descr="Imagen 2" id="120" name="Google Shape;120;p2"/>
          <p:cNvPicPr preferRelativeResize="0"/>
          <p:nvPr/>
        </p:nvPicPr>
        <p:blipFill rotWithShape="1">
          <a:blip r:embed="rId3">
            <a:alphaModFix/>
          </a:blip>
          <a:srcRect b="0" l="0" r="0" t="0"/>
          <a:stretch/>
        </p:blipFill>
        <p:spPr>
          <a:xfrm>
            <a:off x="862343" y="2072940"/>
            <a:ext cx="8716068" cy="54867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26" name="Google Shape;126;p3"/>
          <p:cNvSpPr txBox="1"/>
          <p:nvPr/>
        </p:nvSpPr>
        <p:spPr>
          <a:xfrm>
            <a:off x="440693" y="2320643"/>
            <a:ext cx="2604273" cy="2915214"/>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OA3</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Hacer seguimiento y elaborar informes del desarrollo de un programa operativo de un departamento o área de una empresa, en base a evidencias, aplicando técnicas apropiadas, considerando todos los elementos del programa.</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 – B – C – D - H</a:t>
            </a:r>
            <a:endParaRPr/>
          </a:p>
        </p:txBody>
      </p:sp>
      <p:grpSp>
        <p:nvGrpSpPr>
          <p:cNvPr id="127" name="Google Shape;127;p3"/>
          <p:cNvGrpSpPr/>
          <p:nvPr/>
        </p:nvGrpSpPr>
        <p:grpSpPr>
          <a:xfrm>
            <a:off x="252573" y="1472659"/>
            <a:ext cx="2980515" cy="4711833"/>
            <a:chOff x="0" y="0"/>
            <a:chExt cx="2980514" cy="4711831"/>
          </a:xfrm>
        </p:grpSpPr>
        <p:sp>
          <p:nvSpPr>
            <p:cNvPr id="128" name="Google Shape;128;p3"/>
            <p:cNvSpPr/>
            <p:nvPr/>
          </p:nvSpPr>
          <p:spPr>
            <a:xfrm>
              <a:off x="0" y="0"/>
              <a:ext cx="2980514" cy="4711831"/>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78265" y="2165798"/>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0" name="Google Shape;130;p3"/>
          <p:cNvSpPr txBox="1"/>
          <p:nvPr/>
        </p:nvSpPr>
        <p:spPr>
          <a:xfrm>
            <a:off x="358670" y="1945016"/>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10" id="131" name="Google Shape;131;p3"/>
          <p:cNvPicPr preferRelativeResize="0"/>
          <p:nvPr/>
        </p:nvPicPr>
        <p:blipFill rotWithShape="1">
          <a:blip r:embed="rId3">
            <a:alphaModFix/>
          </a:blip>
          <a:srcRect b="0" l="0" r="0" t="0"/>
          <a:stretch/>
        </p:blipFill>
        <p:spPr>
          <a:xfrm>
            <a:off x="1332251" y="1090895"/>
            <a:ext cx="821158" cy="782965"/>
          </a:xfrm>
          <a:prstGeom prst="rect">
            <a:avLst/>
          </a:prstGeom>
          <a:noFill/>
          <a:ln>
            <a:noFill/>
          </a:ln>
        </p:spPr>
      </p:pic>
      <p:grpSp>
        <p:nvGrpSpPr>
          <p:cNvPr id="132" name="Google Shape;132;p3"/>
          <p:cNvGrpSpPr/>
          <p:nvPr/>
        </p:nvGrpSpPr>
        <p:grpSpPr>
          <a:xfrm>
            <a:off x="3362219" y="1472660"/>
            <a:ext cx="2980515" cy="4711831"/>
            <a:chOff x="0" y="0"/>
            <a:chExt cx="2980514" cy="4711830"/>
          </a:xfrm>
        </p:grpSpPr>
        <p:sp>
          <p:nvSpPr>
            <p:cNvPr id="133" name="Google Shape;133;p3"/>
            <p:cNvSpPr/>
            <p:nvPr/>
          </p:nvSpPr>
          <p:spPr>
            <a:xfrm>
              <a:off x="0" y="0"/>
              <a:ext cx="2980514" cy="471183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78265" y="2165798"/>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5" name="Google Shape;135;p3"/>
          <p:cNvSpPr txBox="1"/>
          <p:nvPr/>
        </p:nvSpPr>
        <p:spPr>
          <a:xfrm>
            <a:off x="3489514" y="2479091"/>
            <a:ext cx="2853219" cy="1743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4. </a:t>
            </a:r>
            <a:r>
              <a:rPr b="0" i="0" lang="en-US" sz="1400" u="none" cap="none" strike="noStrike">
                <a:solidFill>
                  <a:srgbClr val="000000"/>
                </a:solidFill>
                <a:latin typeface="Calibri"/>
                <a:ea typeface="Calibri"/>
                <a:cs typeface="Calibri"/>
                <a:sym typeface="Calibri"/>
              </a:rPr>
              <a:t>Reporta a sus superiores los avances y/o retrasos del programa operativo de trabajo de un departamento, utilizando las evidencias, elementos y técnicas apropiadas.</a:t>
            </a:r>
            <a:endParaRPr b="0" i="0" sz="1400" u="none" cap="none" strike="noStrike">
              <a:solidFill>
                <a:srgbClr val="000000"/>
              </a:solidFill>
              <a:latin typeface="Arial"/>
              <a:ea typeface="Arial"/>
              <a:cs typeface="Arial"/>
              <a:sym typeface="Arial"/>
            </a:endParaRPr>
          </a:p>
        </p:txBody>
      </p:sp>
      <p:sp>
        <p:nvSpPr>
          <p:cNvPr id="136" name="Google Shape;136;p3"/>
          <p:cNvSpPr txBox="1"/>
          <p:nvPr/>
        </p:nvSpPr>
        <p:spPr>
          <a:xfrm>
            <a:off x="3561636" y="1945016"/>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8" id="137" name="Google Shape;137;p3"/>
          <p:cNvPicPr preferRelativeResize="0"/>
          <p:nvPr/>
        </p:nvPicPr>
        <p:blipFill rotWithShape="1">
          <a:blip r:embed="rId4">
            <a:alphaModFix/>
          </a:blip>
          <a:srcRect b="0" l="0" r="0" t="0"/>
          <a:stretch/>
        </p:blipFill>
        <p:spPr>
          <a:xfrm>
            <a:off x="4455650" y="1090895"/>
            <a:ext cx="821158" cy="782965"/>
          </a:xfrm>
          <a:prstGeom prst="rect">
            <a:avLst/>
          </a:prstGeom>
          <a:noFill/>
          <a:ln>
            <a:noFill/>
          </a:ln>
        </p:spPr>
      </p:pic>
      <p:grpSp>
        <p:nvGrpSpPr>
          <p:cNvPr id="138" name="Google Shape;138;p3"/>
          <p:cNvGrpSpPr/>
          <p:nvPr/>
        </p:nvGrpSpPr>
        <p:grpSpPr>
          <a:xfrm>
            <a:off x="6473042" y="1472660"/>
            <a:ext cx="2980515" cy="4711831"/>
            <a:chOff x="0" y="0"/>
            <a:chExt cx="2980514" cy="4711830"/>
          </a:xfrm>
        </p:grpSpPr>
        <p:sp>
          <p:nvSpPr>
            <p:cNvPr id="139" name="Google Shape;139;p3"/>
            <p:cNvSpPr/>
            <p:nvPr/>
          </p:nvSpPr>
          <p:spPr>
            <a:xfrm>
              <a:off x="0" y="0"/>
              <a:ext cx="2980514" cy="471183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txBox="1"/>
            <p:nvPr/>
          </p:nvSpPr>
          <p:spPr>
            <a:xfrm>
              <a:off x="78265" y="2165798"/>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41" name="Google Shape;141;p3"/>
          <p:cNvSpPr txBox="1"/>
          <p:nvPr/>
        </p:nvSpPr>
        <p:spPr>
          <a:xfrm>
            <a:off x="6563541" y="2493461"/>
            <a:ext cx="2872171" cy="1286609"/>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4.3</a:t>
            </a:r>
            <a:r>
              <a:rPr b="0" i="0" lang="en-US" sz="1400" u="none" cap="none" strike="noStrike">
                <a:solidFill>
                  <a:srgbClr val="000000"/>
                </a:solidFill>
                <a:latin typeface="Calibri"/>
                <a:ea typeface="Calibri"/>
                <a:cs typeface="Calibri"/>
                <a:sym typeface="Calibri"/>
              </a:rPr>
              <a:t> Presenta los avances y/o retrasos en la ejecución de un programa operativo de trabajo, utilizando las herramientas tecnológicas disponibles.</a:t>
            </a:r>
            <a:endParaRPr/>
          </a:p>
        </p:txBody>
      </p:sp>
      <p:sp>
        <p:nvSpPr>
          <p:cNvPr id="142" name="Google Shape;142;p3"/>
          <p:cNvSpPr txBox="1"/>
          <p:nvPr/>
        </p:nvSpPr>
        <p:spPr>
          <a:xfrm>
            <a:off x="6554516" y="1945016"/>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9" id="143" name="Google Shape;143;p3"/>
          <p:cNvPicPr preferRelativeResize="0"/>
          <p:nvPr/>
        </p:nvPicPr>
        <p:blipFill rotWithShape="1">
          <a:blip r:embed="rId5">
            <a:alphaModFix/>
          </a:blip>
          <a:srcRect b="0" l="0" r="0" t="0"/>
          <a:stretch/>
        </p:blipFill>
        <p:spPr>
          <a:xfrm>
            <a:off x="7575067" y="1090895"/>
            <a:ext cx="821158" cy="782965"/>
          </a:xfrm>
          <a:prstGeom prst="rect">
            <a:avLst/>
          </a:prstGeom>
          <a:noFill/>
          <a:ln>
            <a:noFill/>
          </a:ln>
        </p:spPr>
      </p:pic>
      <p:pic>
        <p:nvPicPr>
          <p:cNvPr descr="Imagen 14" id="144" name="Google Shape;144;p3"/>
          <p:cNvPicPr preferRelativeResize="0"/>
          <p:nvPr/>
        </p:nvPicPr>
        <p:blipFill rotWithShape="1">
          <a:blip r:embed="rId6">
            <a:alphaModFix/>
          </a:blip>
          <a:srcRect b="0" l="0" r="0" t="0"/>
          <a:stretch/>
        </p:blipFill>
        <p:spPr>
          <a:xfrm flipH="1">
            <a:off x="3628109" y="3904017"/>
            <a:ext cx="3025212" cy="4082384"/>
          </a:xfrm>
          <a:prstGeom prst="rect">
            <a:avLst/>
          </a:prstGeom>
          <a:noFill/>
          <a:ln>
            <a:noFill/>
          </a:ln>
        </p:spPr>
      </p:pic>
      <p:pic>
        <p:nvPicPr>
          <p:cNvPr descr="Imagen 16" id="145" name="Google Shape;145;p3"/>
          <p:cNvPicPr preferRelativeResize="0"/>
          <p:nvPr/>
        </p:nvPicPr>
        <p:blipFill rotWithShape="1">
          <a:blip r:embed="rId7">
            <a:alphaModFix/>
          </a:blip>
          <a:srcRect b="0" l="0" r="0" t="0"/>
          <a:stretch/>
        </p:blipFill>
        <p:spPr>
          <a:xfrm flipH="1">
            <a:off x="633454" y="4610670"/>
            <a:ext cx="3103843" cy="24662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51" name="Google Shape;151;p4"/>
          <p:cNvGrpSpPr/>
          <p:nvPr/>
        </p:nvGrpSpPr>
        <p:grpSpPr>
          <a:xfrm>
            <a:off x="386550" y="3816227"/>
            <a:ext cx="4845903" cy="883653"/>
            <a:chOff x="-1" y="0"/>
            <a:chExt cx="4845903" cy="883652"/>
          </a:xfrm>
        </p:grpSpPr>
        <p:grpSp>
          <p:nvGrpSpPr>
            <p:cNvPr id="152" name="Google Shape;152;p4"/>
            <p:cNvGrpSpPr/>
            <p:nvPr/>
          </p:nvGrpSpPr>
          <p:grpSpPr>
            <a:xfrm>
              <a:off x="188099" y="0"/>
              <a:ext cx="4657803" cy="883652"/>
              <a:chOff x="0" y="0"/>
              <a:chExt cx="4657801" cy="883651"/>
            </a:xfrm>
          </p:grpSpPr>
          <p:sp>
            <p:nvSpPr>
              <p:cNvPr id="153" name="Google Shape;153;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5" name="Google Shape;155;p4"/>
            <p:cNvGrpSpPr/>
            <p:nvPr/>
          </p:nvGrpSpPr>
          <p:grpSpPr>
            <a:xfrm>
              <a:off x="-1" y="168979"/>
              <a:ext cx="391112" cy="536169"/>
              <a:chOff x="0" y="0"/>
              <a:chExt cx="391111" cy="536168"/>
            </a:xfrm>
          </p:grpSpPr>
          <p:sp>
            <p:nvSpPr>
              <p:cNvPr id="156" name="Google Shape;156;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58" name="Google Shape;158;p4"/>
            <p:cNvSpPr txBox="1"/>
            <p:nvPr/>
          </p:nvSpPr>
          <p:spPr>
            <a:xfrm>
              <a:off x="562798" y="245823"/>
              <a:ext cx="4117500" cy="39200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Conocimos el concepto de logística</a:t>
              </a:r>
              <a:endParaRPr/>
            </a:p>
          </p:txBody>
        </p:sp>
      </p:grpSp>
      <p:grpSp>
        <p:nvGrpSpPr>
          <p:cNvPr id="159" name="Google Shape;159;p4"/>
          <p:cNvGrpSpPr/>
          <p:nvPr/>
        </p:nvGrpSpPr>
        <p:grpSpPr>
          <a:xfrm>
            <a:off x="375974" y="2843141"/>
            <a:ext cx="4845903" cy="883653"/>
            <a:chOff x="-1" y="0"/>
            <a:chExt cx="4845903" cy="883652"/>
          </a:xfrm>
        </p:grpSpPr>
        <p:grpSp>
          <p:nvGrpSpPr>
            <p:cNvPr id="160" name="Google Shape;160;p4"/>
            <p:cNvGrpSpPr/>
            <p:nvPr/>
          </p:nvGrpSpPr>
          <p:grpSpPr>
            <a:xfrm>
              <a:off x="188099" y="0"/>
              <a:ext cx="4657803" cy="883652"/>
              <a:chOff x="0" y="0"/>
              <a:chExt cx="4657801" cy="883651"/>
            </a:xfrm>
          </p:grpSpPr>
          <p:sp>
            <p:nvSpPr>
              <p:cNvPr id="161" name="Google Shape;161;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63" name="Google Shape;163;p4"/>
            <p:cNvGrpSpPr/>
            <p:nvPr/>
          </p:nvGrpSpPr>
          <p:grpSpPr>
            <a:xfrm>
              <a:off x="-1" y="168979"/>
              <a:ext cx="376202" cy="536169"/>
              <a:chOff x="0" y="0"/>
              <a:chExt cx="376201" cy="536168"/>
            </a:xfrm>
          </p:grpSpPr>
          <p:sp>
            <p:nvSpPr>
              <p:cNvPr id="164" name="Google Shape;164;p4"/>
              <p:cNvSpPr/>
              <p:nvPr/>
            </p:nvSpPr>
            <p:spPr>
              <a:xfrm>
                <a:off x="0" y="84708"/>
                <a:ext cx="37620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166" name="Google Shape;166;p4"/>
            <p:cNvSpPr txBox="1"/>
            <p:nvPr/>
          </p:nvSpPr>
          <p:spPr>
            <a:xfrm>
              <a:off x="562799" y="245823"/>
              <a:ext cx="3960527" cy="39200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Conocimos el concepto de producción</a:t>
              </a:r>
              <a:endParaRPr/>
            </a:p>
          </p:txBody>
        </p:sp>
      </p:grpSp>
      <p:sp>
        <p:nvSpPr>
          <p:cNvPr id="167" name="Google Shape;167;p4"/>
          <p:cNvSpPr/>
          <p:nvPr/>
        </p:nvSpPr>
        <p:spPr>
          <a:xfrm>
            <a:off x="5026616" y="3630159"/>
            <a:ext cx="696537" cy="696535"/>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8" name="Google Shape;168;p4"/>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69" name="Google Shape;169;p4"/>
          <p:cNvSpPr txBox="1"/>
          <p:nvPr/>
        </p:nvSpPr>
        <p:spPr>
          <a:xfrm>
            <a:off x="574650" y="2253630"/>
            <a:ext cx="4778402" cy="42449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PRODUCCIÓN:</a:t>
            </a:r>
            <a:endParaRPr/>
          </a:p>
        </p:txBody>
      </p:sp>
      <p:sp>
        <p:nvSpPr>
          <p:cNvPr id="170" name="Google Shape;170;p4"/>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pic>
        <p:nvPicPr>
          <p:cNvPr descr="Imagen 34" id="171" name="Google Shape;171;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grpSp>
        <p:nvGrpSpPr>
          <p:cNvPr id="172" name="Google Shape;172;p4"/>
          <p:cNvGrpSpPr/>
          <p:nvPr/>
        </p:nvGrpSpPr>
        <p:grpSpPr>
          <a:xfrm>
            <a:off x="386550" y="4789054"/>
            <a:ext cx="4845903" cy="883654"/>
            <a:chOff x="-1" y="0"/>
            <a:chExt cx="4845903" cy="883652"/>
          </a:xfrm>
        </p:grpSpPr>
        <p:grpSp>
          <p:nvGrpSpPr>
            <p:cNvPr id="173" name="Google Shape;173;p4"/>
            <p:cNvGrpSpPr/>
            <p:nvPr/>
          </p:nvGrpSpPr>
          <p:grpSpPr>
            <a:xfrm>
              <a:off x="188099" y="0"/>
              <a:ext cx="4657803" cy="883652"/>
              <a:chOff x="0" y="0"/>
              <a:chExt cx="4657801" cy="883651"/>
            </a:xfrm>
          </p:grpSpPr>
          <p:sp>
            <p:nvSpPr>
              <p:cNvPr id="174" name="Google Shape;174;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76" name="Google Shape;176;p4"/>
            <p:cNvGrpSpPr/>
            <p:nvPr/>
          </p:nvGrpSpPr>
          <p:grpSpPr>
            <a:xfrm>
              <a:off x="-1" y="168979"/>
              <a:ext cx="391112" cy="536169"/>
              <a:chOff x="0" y="0"/>
              <a:chExt cx="391111" cy="536168"/>
            </a:xfrm>
          </p:grpSpPr>
          <p:sp>
            <p:nvSpPr>
              <p:cNvPr id="177" name="Google Shape;177;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179" name="Google Shape;179;p4"/>
            <p:cNvSpPr txBox="1"/>
            <p:nvPr/>
          </p:nvSpPr>
          <p:spPr>
            <a:xfrm>
              <a:off x="562798" y="118823"/>
              <a:ext cx="4117500" cy="64600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Analizamos las funciones del área de producción</a:t>
              </a:r>
              <a:endParaRPr/>
            </a:p>
          </p:txBody>
        </p:sp>
      </p:grpSp>
      <p:grpSp>
        <p:nvGrpSpPr>
          <p:cNvPr id="180" name="Google Shape;180;p4"/>
          <p:cNvGrpSpPr/>
          <p:nvPr/>
        </p:nvGrpSpPr>
        <p:grpSpPr>
          <a:xfrm>
            <a:off x="386550" y="5761882"/>
            <a:ext cx="4845903" cy="883653"/>
            <a:chOff x="-1" y="0"/>
            <a:chExt cx="4845903" cy="883652"/>
          </a:xfrm>
        </p:grpSpPr>
        <p:grpSp>
          <p:nvGrpSpPr>
            <p:cNvPr id="181" name="Google Shape;181;p4"/>
            <p:cNvGrpSpPr/>
            <p:nvPr/>
          </p:nvGrpSpPr>
          <p:grpSpPr>
            <a:xfrm>
              <a:off x="188099" y="0"/>
              <a:ext cx="4657803" cy="883652"/>
              <a:chOff x="0" y="0"/>
              <a:chExt cx="4657801" cy="883651"/>
            </a:xfrm>
          </p:grpSpPr>
          <p:sp>
            <p:nvSpPr>
              <p:cNvPr id="182" name="Google Shape;182;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84" name="Google Shape;184;p4"/>
            <p:cNvGrpSpPr/>
            <p:nvPr/>
          </p:nvGrpSpPr>
          <p:grpSpPr>
            <a:xfrm>
              <a:off x="-1" y="168979"/>
              <a:ext cx="391112" cy="536169"/>
              <a:chOff x="0" y="0"/>
              <a:chExt cx="391111" cy="536168"/>
            </a:xfrm>
          </p:grpSpPr>
          <p:sp>
            <p:nvSpPr>
              <p:cNvPr id="185" name="Google Shape;185;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sp>
          <p:nvSpPr>
            <p:cNvPr id="187" name="Google Shape;187;p4"/>
            <p:cNvSpPr txBox="1"/>
            <p:nvPr/>
          </p:nvSpPr>
          <p:spPr>
            <a:xfrm>
              <a:off x="562798" y="118823"/>
              <a:ext cx="4117500" cy="64600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Analizamos los objetivos y funciones del área de logística</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5"/>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93" name="Google Shape;193;p5"/>
          <p:cNvGrpSpPr/>
          <p:nvPr/>
        </p:nvGrpSpPr>
        <p:grpSpPr>
          <a:xfrm>
            <a:off x="344124" y="2178865"/>
            <a:ext cx="5562907" cy="2999602"/>
            <a:chOff x="0" y="0"/>
            <a:chExt cx="5562905" cy="2999601"/>
          </a:xfrm>
        </p:grpSpPr>
        <p:grpSp>
          <p:nvGrpSpPr>
            <p:cNvPr id="194" name="Google Shape;194;p5"/>
            <p:cNvGrpSpPr/>
            <p:nvPr/>
          </p:nvGrpSpPr>
          <p:grpSpPr>
            <a:xfrm>
              <a:off x="0" y="0"/>
              <a:ext cx="4995617" cy="2999601"/>
              <a:chOff x="0" y="0"/>
              <a:chExt cx="4995616" cy="2999600"/>
            </a:xfrm>
          </p:grpSpPr>
          <p:sp>
            <p:nvSpPr>
              <p:cNvPr id="195" name="Google Shape;195;p5"/>
              <p:cNvSpPr/>
              <p:nvPr/>
            </p:nvSpPr>
            <p:spPr>
              <a:xfrm flipH="1">
                <a:off x="0" y="0"/>
                <a:ext cx="4995616" cy="2999600"/>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5"/>
              <p:cNvSpPr txBox="1"/>
              <p:nvPr/>
            </p:nvSpPr>
            <p:spPr>
              <a:xfrm>
                <a:off x="146428" y="1309682"/>
                <a:ext cx="4702760"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97" name="Google Shape;197;p5"/>
            <p:cNvSpPr/>
            <p:nvPr/>
          </p:nvSpPr>
          <p:spPr>
            <a:xfrm flipH="1" rot="7028957">
              <a:off x="4753832" y="1891115"/>
              <a:ext cx="486335" cy="1022556"/>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98" name="Google Shape;198;p5"/>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199" name="Google Shape;199;p5"/>
          <p:cNvSpPr txBox="1"/>
          <p:nvPr/>
        </p:nvSpPr>
        <p:spPr>
          <a:xfrm>
            <a:off x="516995" y="2182066"/>
            <a:ext cx="4940943" cy="34968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Para revisar los aprendizajes trabajados en la actividad anterior, te invito a realizar la siguiente actividad de conocimientos previos, respondiendo a las siguientes interrogantes a partir de la revisión de un video: </a:t>
            </a:r>
            <a:endParaRPr/>
          </a:p>
          <a:p>
            <a:pPr indent="0" lvl="0" marL="0" marR="0" rtl="0" algn="l">
              <a:lnSpc>
                <a:spcPct val="80000"/>
              </a:lnSpc>
              <a:spcBef>
                <a:spcPts val="1000"/>
              </a:spcBef>
              <a:spcAft>
                <a:spcPts val="0"/>
              </a:spcAft>
              <a:buClr>
                <a:srgbClr val="C00000"/>
              </a:buClr>
              <a:buSzPts val="1400"/>
              <a:buFont typeface="Calibri"/>
              <a:buNone/>
            </a:pPr>
            <a:r>
              <a:rPr b="0" i="0" lang="en-US" sz="1400" u="sng" cap="none" strike="noStrike">
                <a:solidFill>
                  <a:srgbClr val="C00000"/>
                </a:solidFill>
                <a:latin typeface="Calibri"/>
                <a:ea typeface="Calibri"/>
                <a:cs typeface="Calibri"/>
                <a:sym typeface="Calibri"/>
                <a:hlinkClick r:id="rId3">
                  <a:extLst>
                    <a:ext uri="{A12FA001-AC4F-418D-AE19-62706E023703}">
                      <ahyp:hlinkClr val="tx"/>
                    </a:ext>
                  </a:extLst>
                </a:hlinkClick>
              </a:rPr>
              <a:t>https://www.youtube.com/watch?v=eWULmSLfu3E</a:t>
            </a:r>
            <a:endParaRPr/>
          </a:p>
          <a:p>
            <a:pPr indent="0" lvl="0" marL="0" marR="0" rtl="0" algn="l">
              <a:lnSpc>
                <a:spcPct val="80000"/>
              </a:lnSpc>
              <a:spcBef>
                <a:spcPts val="0"/>
              </a:spcBef>
              <a:spcAft>
                <a:spcPts val="0"/>
              </a:spcAft>
              <a:buClr>
                <a:srgbClr val="000000"/>
              </a:buClr>
              <a:buSzPts val="1400"/>
              <a:buFont typeface="Calibri"/>
              <a:buNone/>
            </a:pPr>
            <a:r>
              <a:t/>
            </a:r>
            <a:endParaRPr b="0" i="0" sz="1400" u="sng" cap="none" strike="noStrike">
              <a:solidFill>
                <a:srgbClr val="C00000"/>
              </a:solidFill>
              <a:latin typeface="Calibri"/>
              <a:ea typeface="Calibri"/>
              <a:cs typeface="Calibri"/>
              <a:sym typeface="Calibri"/>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¿Por qué es tan importante el inventario para una empresa?</a:t>
            </a:r>
            <a:endParaRPr/>
          </a:p>
          <a:p>
            <a:pPr indent="0" lvl="0" marL="0" marR="0" rtl="0" algn="l">
              <a:lnSpc>
                <a:spcPct val="100000"/>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¿De qué manera se relaciona la administración del inventario con la demanda de productos que tiene una empresa?</a:t>
            </a:r>
            <a:endParaRPr/>
          </a:p>
          <a:p>
            <a:pPr indent="0" lvl="0" marL="0" marR="0" rtl="0" algn="l">
              <a:lnSpc>
                <a:spcPct val="100000"/>
              </a:lnSpc>
              <a:spcBef>
                <a:spcPts val="0"/>
              </a:spcBef>
              <a:spcAft>
                <a:spcPts val="0"/>
              </a:spcAft>
              <a:buClr>
                <a:srgbClr val="000000"/>
              </a:buClr>
              <a:buSzPts val="1400"/>
              <a:buFont typeface="Calibri"/>
              <a:buNone/>
            </a:pPr>
            <a:r>
              <a:t/>
            </a:r>
            <a:endParaRPr b="1" i="0" sz="1400"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Reúnete en grupos de tres integrantes y respondan en base a lo revisado en el video. </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0" name="Google Shape;200;p5"/>
          <p:cNvSpPr txBox="1"/>
          <p:nvPr/>
        </p:nvSpPr>
        <p:spPr>
          <a:xfrm>
            <a:off x="489659" y="5288180"/>
            <a:ext cx="4995615" cy="11145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Imagen 19" id="201" name="Google Shape;201;p5"/>
          <p:cNvPicPr preferRelativeResize="0"/>
          <p:nvPr/>
        </p:nvPicPr>
        <p:blipFill rotWithShape="1">
          <a:blip r:embed="rId5">
            <a:alphaModFix/>
          </a:blip>
          <a:srcRect b="0" l="0" r="0" t="0"/>
          <a:stretch/>
        </p:blipFill>
        <p:spPr>
          <a:xfrm>
            <a:off x="5135674" y="3333134"/>
            <a:ext cx="4585615" cy="4344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6"/>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07" name="Google Shape;207;p6"/>
          <p:cNvSpPr txBox="1"/>
          <p:nvPr/>
        </p:nvSpPr>
        <p:spPr>
          <a:xfrm>
            <a:off x="4109576" y="2664933"/>
            <a:ext cx="484095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208" name="Google Shape;208;p6"/>
          <p:cNvGrpSpPr/>
          <p:nvPr/>
        </p:nvGrpSpPr>
        <p:grpSpPr>
          <a:xfrm>
            <a:off x="4063851" y="3185654"/>
            <a:ext cx="5365954" cy="2205429"/>
            <a:chOff x="0" y="0"/>
            <a:chExt cx="5365952" cy="2205428"/>
          </a:xfrm>
        </p:grpSpPr>
        <p:sp>
          <p:nvSpPr>
            <p:cNvPr id="209" name="Google Shape;209;p6"/>
            <p:cNvSpPr/>
            <p:nvPr/>
          </p:nvSpPr>
          <p:spPr>
            <a:xfrm>
              <a:off x="0" y="0"/>
              <a:ext cx="5365952" cy="2205428"/>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6"/>
            <p:cNvSpPr txBox="1"/>
            <p:nvPr/>
          </p:nvSpPr>
          <p:spPr>
            <a:xfrm>
              <a:off x="48305" y="912597"/>
              <a:ext cx="5269342"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211" name="Google Shape;211;p6"/>
          <p:cNvGrpSpPr/>
          <p:nvPr/>
        </p:nvGrpSpPr>
        <p:grpSpPr>
          <a:xfrm>
            <a:off x="3880044" y="3398229"/>
            <a:ext cx="375440" cy="536170"/>
            <a:chOff x="0" y="0"/>
            <a:chExt cx="375439" cy="536168"/>
          </a:xfrm>
        </p:grpSpPr>
        <p:sp>
          <p:nvSpPr>
            <p:cNvPr id="212" name="Google Shape;212;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grpSp>
        <p:nvGrpSpPr>
          <p:cNvPr id="214" name="Google Shape;214;p6"/>
          <p:cNvGrpSpPr/>
          <p:nvPr/>
        </p:nvGrpSpPr>
        <p:grpSpPr>
          <a:xfrm>
            <a:off x="3872360" y="3985466"/>
            <a:ext cx="375440" cy="536170"/>
            <a:chOff x="0" y="0"/>
            <a:chExt cx="375439" cy="536168"/>
          </a:xfrm>
        </p:grpSpPr>
        <p:sp>
          <p:nvSpPr>
            <p:cNvPr id="215" name="Google Shape;215;p6"/>
            <p:cNvSpPr/>
            <p:nvPr/>
          </p:nvSpPr>
          <p:spPr>
            <a:xfrm>
              <a:off x="0" y="100516"/>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217" name="Google Shape;217;p6"/>
          <p:cNvSpPr txBox="1"/>
          <p:nvPr/>
        </p:nvSpPr>
        <p:spPr>
          <a:xfrm>
            <a:off x="375974" y="1760907"/>
            <a:ext cx="4997501"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MARKETING</a:t>
            </a:r>
            <a:endParaRPr/>
          </a:p>
        </p:txBody>
      </p:sp>
      <p:sp>
        <p:nvSpPr>
          <p:cNvPr id="218" name="Google Shape;218;p6"/>
          <p:cNvSpPr txBox="1"/>
          <p:nvPr/>
        </p:nvSpPr>
        <p:spPr>
          <a:xfrm>
            <a:off x="4017016" y="1029694"/>
            <a:ext cx="876641"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13</a:t>
            </a:r>
            <a:endParaRPr/>
          </a:p>
        </p:txBody>
      </p:sp>
      <p:pic>
        <p:nvPicPr>
          <p:cNvPr descr="Imagen 20" id="219" name="Google Shape;219;p6"/>
          <p:cNvPicPr preferRelativeResize="0"/>
          <p:nvPr/>
        </p:nvPicPr>
        <p:blipFill rotWithShape="1">
          <a:blip r:embed="rId3">
            <a:alphaModFix/>
          </a:blip>
          <a:srcRect b="0" l="0" r="0" t="0"/>
          <a:stretch/>
        </p:blipFill>
        <p:spPr>
          <a:xfrm>
            <a:off x="678383" y="2382978"/>
            <a:ext cx="2950556" cy="4313789"/>
          </a:xfrm>
          <a:prstGeom prst="rect">
            <a:avLst/>
          </a:prstGeom>
          <a:noFill/>
          <a:ln>
            <a:noFill/>
          </a:ln>
        </p:spPr>
      </p:pic>
      <p:sp>
        <p:nvSpPr>
          <p:cNvPr id="220" name="Google Shape;220;p6"/>
          <p:cNvSpPr txBox="1"/>
          <p:nvPr/>
        </p:nvSpPr>
        <p:spPr>
          <a:xfrm>
            <a:off x="375975" y="1265365"/>
            <a:ext cx="410753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sp>
        <p:nvSpPr>
          <p:cNvPr id="221" name="Google Shape;221;p6"/>
          <p:cNvSpPr txBox="1"/>
          <p:nvPr/>
        </p:nvSpPr>
        <p:spPr>
          <a:xfrm>
            <a:off x="4491219" y="3480945"/>
            <a:ext cx="4745040" cy="1779708"/>
          </a:xfrm>
          <a:prstGeom prst="rect">
            <a:avLst/>
          </a:prstGeom>
          <a:noFill/>
          <a:ln>
            <a:noFill/>
          </a:ln>
        </p:spPr>
        <p:txBody>
          <a:bodyPr anchorCtr="0" anchor="t" bIns="45675" lIns="45675" spcFirstLastPara="1" rIns="45675" wrap="square" tIns="45675">
            <a:spAutoFit/>
          </a:bodyPr>
          <a:lstStyle/>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el Marketing Mix</a:t>
            </a:r>
            <a:endParaRPr/>
          </a:p>
          <a:p>
            <a:pPr indent="0" lvl="0" marL="0" marR="0" rtl="0" algn="l">
              <a:lnSpc>
                <a:spcPct val="12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los elementos que componen el Marketing Mix</a:t>
            </a:r>
            <a:endParaRPr/>
          </a:p>
          <a:p>
            <a:pPr indent="0" lvl="0" marL="0" marR="0" rtl="0" algn="l">
              <a:lnSpc>
                <a:spcPct val="12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Elaborar un Marketing Mix considerando: Producto, Precio, Plaza y Promoción.</a:t>
            </a:r>
            <a:endParaRPr/>
          </a:p>
        </p:txBody>
      </p:sp>
      <p:grpSp>
        <p:nvGrpSpPr>
          <p:cNvPr id="222" name="Google Shape;222;p6"/>
          <p:cNvGrpSpPr/>
          <p:nvPr/>
        </p:nvGrpSpPr>
        <p:grpSpPr>
          <a:xfrm>
            <a:off x="3872360" y="4647530"/>
            <a:ext cx="375440" cy="536170"/>
            <a:chOff x="0" y="0"/>
            <a:chExt cx="375439" cy="536168"/>
          </a:xfrm>
        </p:grpSpPr>
        <p:sp>
          <p:nvSpPr>
            <p:cNvPr id="223" name="Google Shape;223;p6"/>
            <p:cNvSpPr/>
            <p:nvPr/>
          </p:nvSpPr>
          <p:spPr>
            <a:xfrm>
              <a:off x="0" y="100516"/>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30" name="Google Shape;230;p7"/>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ES EL </a:t>
            </a:r>
            <a:r>
              <a:rPr b="0" i="0" lang="en-US" sz="2800" u="none" cap="none" strike="noStrike">
                <a:solidFill>
                  <a:srgbClr val="A93501"/>
                </a:solidFill>
                <a:latin typeface="Calibri"/>
                <a:ea typeface="Calibri"/>
                <a:cs typeface="Calibri"/>
                <a:sym typeface="Calibri"/>
              </a:rPr>
              <a:t>MARKETING?</a:t>
            </a:r>
            <a:endParaRPr/>
          </a:p>
        </p:txBody>
      </p:sp>
      <p:grpSp>
        <p:nvGrpSpPr>
          <p:cNvPr id="231" name="Google Shape;231;p7"/>
          <p:cNvGrpSpPr/>
          <p:nvPr/>
        </p:nvGrpSpPr>
        <p:grpSpPr>
          <a:xfrm>
            <a:off x="452173" y="2329021"/>
            <a:ext cx="4289750" cy="4237561"/>
            <a:chOff x="0" y="0"/>
            <a:chExt cx="4289748" cy="4237560"/>
          </a:xfrm>
        </p:grpSpPr>
        <p:sp>
          <p:nvSpPr>
            <p:cNvPr id="232" name="Google Shape;232;p7"/>
            <p:cNvSpPr/>
            <p:nvPr/>
          </p:nvSpPr>
          <p:spPr>
            <a:xfrm>
              <a:off x="0" y="0"/>
              <a:ext cx="4289748" cy="4237560"/>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
            <p:cNvSpPr txBox="1"/>
            <p:nvPr/>
          </p:nvSpPr>
          <p:spPr>
            <a:xfrm>
              <a:off x="208412" y="1928662"/>
              <a:ext cx="387292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6" id="234" name="Google Shape;234;p7"/>
          <p:cNvPicPr preferRelativeResize="0"/>
          <p:nvPr/>
        </p:nvPicPr>
        <p:blipFill rotWithShape="1">
          <a:blip r:embed="rId3">
            <a:alphaModFix/>
          </a:blip>
          <a:srcRect b="0" l="0" r="0" t="0"/>
          <a:stretch/>
        </p:blipFill>
        <p:spPr>
          <a:xfrm>
            <a:off x="4215143" y="2162117"/>
            <a:ext cx="663550" cy="632686"/>
          </a:xfrm>
          <a:prstGeom prst="rect">
            <a:avLst/>
          </a:prstGeom>
          <a:noFill/>
          <a:ln>
            <a:noFill/>
          </a:ln>
        </p:spPr>
      </p:pic>
      <p:sp>
        <p:nvSpPr>
          <p:cNvPr id="235" name="Google Shape;235;p7"/>
          <p:cNvSpPr txBox="1"/>
          <p:nvPr/>
        </p:nvSpPr>
        <p:spPr>
          <a:xfrm>
            <a:off x="712495" y="2523061"/>
            <a:ext cx="3821585" cy="3856555"/>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Marketing, también llamado en ocasiones como ”Comercialización”, es aquella área encargada de descubrir cómo satisfacer las necesidades de las personas, a través, de procesos creativos que les permitan desarrollar soluciones y con ello, oportunidades de negocio para las empresas.</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Según Philip Kotler "el marketing es un proceso social y administrativo mediante el cual grupos e individuos obtienen lo que necesitan y desean a través de generar, ofrecer e intercambiar productos de valor con sus semejantes“. </a:t>
            </a:r>
            <a:endParaRPr/>
          </a:p>
        </p:txBody>
      </p:sp>
      <p:grpSp>
        <p:nvGrpSpPr>
          <p:cNvPr id="236" name="Google Shape;236;p7"/>
          <p:cNvGrpSpPr/>
          <p:nvPr/>
        </p:nvGrpSpPr>
        <p:grpSpPr>
          <a:xfrm>
            <a:off x="4977939" y="2329021"/>
            <a:ext cx="4289749" cy="4832067"/>
            <a:chOff x="0" y="0"/>
            <a:chExt cx="4289748" cy="4832066"/>
          </a:xfrm>
        </p:grpSpPr>
        <p:sp>
          <p:nvSpPr>
            <p:cNvPr id="237" name="Google Shape;237;p7"/>
            <p:cNvSpPr/>
            <p:nvPr/>
          </p:nvSpPr>
          <p:spPr>
            <a:xfrm>
              <a:off x="0" y="0"/>
              <a:ext cx="4289748" cy="4832066"/>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txBox="1"/>
            <p:nvPr/>
          </p:nvSpPr>
          <p:spPr>
            <a:xfrm>
              <a:off x="210978" y="2225915"/>
              <a:ext cx="3867791"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239" name="Google Shape;239;p7"/>
          <p:cNvPicPr preferRelativeResize="0"/>
          <p:nvPr/>
        </p:nvPicPr>
        <p:blipFill rotWithShape="1">
          <a:blip r:embed="rId3">
            <a:alphaModFix/>
          </a:blip>
          <a:srcRect b="0" l="0" r="0" t="0"/>
          <a:stretch/>
        </p:blipFill>
        <p:spPr>
          <a:xfrm>
            <a:off x="8740908" y="2162117"/>
            <a:ext cx="663550" cy="632686"/>
          </a:xfrm>
          <a:prstGeom prst="rect">
            <a:avLst/>
          </a:prstGeom>
          <a:noFill/>
          <a:ln>
            <a:noFill/>
          </a:ln>
        </p:spPr>
      </p:pic>
      <p:sp>
        <p:nvSpPr>
          <p:cNvPr id="240" name="Google Shape;240;p7"/>
          <p:cNvSpPr txBox="1"/>
          <p:nvPr/>
        </p:nvSpPr>
        <p:spPr>
          <a:xfrm>
            <a:off x="5211241" y="2496038"/>
            <a:ext cx="3754036" cy="4618554"/>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También podemos decir que al marketing se le considera o ve como un proceso social, esto porque intervienen personas que presentan necesidades, deseos y demandas, por lo tanto, Kotler, menciona que el punto de partida de la disciplina del marketing radica en las necesidades y deseos humanos.</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 suma a lo anterior una característica del marketing, pues también se define como un proceso administrativo, ya que se compone también del proceso administrativo, por ende, trabaja en función de sus etapas: la planeación, la organización, la implementación y el control, para el desarrollo de sus actividades.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8"/>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46" name="Google Shape;246;p8"/>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EL MARKETING PROMUEVE </a:t>
            </a:r>
            <a:r>
              <a:rPr b="0" i="0" lang="en-US" sz="2800" u="none" cap="none" strike="noStrike">
                <a:solidFill>
                  <a:srgbClr val="A93501"/>
                </a:solidFill>
                <a:latin typeface="Calibri"/>
                <a:ea typeface="Calibri"/>
                <a:cs typeface="Calibri"/>
                <a:sym typeface="Calibri"/>
              </a:rPr>
              <a:t>EL INTERCAMBIO</a:t>
            </a:r>
            <a:endParaRPr/>
          </a:p>
        </p:txBody>
      </p:sp>
      <p:grpSp>
        <p:nvGrpSpPr>
          <p:cNvPr id="247" name="Google Shape;247;p8"/>
          <p:cNvGrpSpPr/>
          <p:nvPr/>
        </p:nvGrpSpPr>
        <p:grpSpPr>
          <a:xfrm>
            <a:off x="452173" y="2342532"/>
            <a:ext cx="4938217" cy="3953820"/>
            <a:chOff x="0" y="0"/>
            <a:chExt cx="4938215" cy="3953818"/>
          </a:xfrm>
        </p:grpSpPr>
        <p:sp>
          <p:nvSpPr>
            <p:cNvPr id="248" name="Google Shape;248;p8"/>
            <p:cNvSpPr/>
            <p:nvPr/>
          </p:nvSpPr>
          <p:spPr>
            <a:xfrm>
              <a:off x="0" y="0"/>
              <a:ext cx="4938215" cy="3953818"/>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8"/>
            <p:cNvSpPr txBox="1"/>
            <p:nvPr/>
          </p:nvSpPr>
          <p:spPr>
            <a:xfrm>
              <a:off x="194457" y="1786791"/>
              <a:ext cx="4549301"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6" id="250" name="Google Shape;250;p8"/>
          <p:cNvPicPr preferRelativeResize="0"/>
          <p:nvPr/>
        </p:nvPicPr>
        <p:blipFill rotWithShape="1">
          <a:blip r:embed="rId3">
            <a:alphaModFix/>
          </a:blip>
          <a:srcRect b="0" l="0" r="0" t="0"/>
          <a:stretch/>
        </p:blipFill>
        <p:spPr>
          <a:xfrm>
            <a:off x="4890630" y="2081048"/>
            <a:ext cx="663550" cy="632686"/>
          </a:xfrm>
          <a:prstGeom prst="rect">
            <a:avLst/>
          </a:prstGeom>
          <a:noFill/>
          <a:ln>
            <a:noFill/>
          </a:ln>
        </p:spPr>
      </p:pic>
      <p:sp>
        <p:nvSpPr>
          <p:cNvPr id="251" name="Google Shape;251;p8"/>
          <p:cNvSpPr txBox="1"/>
          <p:nvPr/>
        </p:nvSpPr>
        <p:spPr>
          <a:xfrm>
            <a:off x="712495" y="2631153"/>
            <a:ext cx="4388993" cy="309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Según </a:t>
            </a:r>
            <a:r>
              <a:rPr b="1" i="0" lang="en-US" sz="1600" u="none" cap="none" strike="noStrike">
                <a:solidFill>
                  <a:srgbClr val="000000"/>
                </a:solidFill>
                <a:latin typeface="Calibri"/>
                <a:ea typeface="Calibri"/>
                <a:cs typeface="Calibri"/>
                <a:sym typeface="Calibri"/>
              </a:rPr>
              <a:t>Philip Kotler</a:t>
            </a:r>
            <a:r>
              <a:rPr b="0" i="0" lang="en-US" sz="1600" u="none" cap="none" strike="noStrike">
                <a:solidFill>
                  <a:srgbClr val="000000"/>
                </a:solidFill>
                <a:latin typeface="Calibri"/>
                <a:ea typeface="Calibri"/>
                <a:cs typeface="Calibri"/>
                <a:sym typeface="Calibri"/>
              </a:rPr>
              <a:t>, para que el intercambio tenga lugar deben reunirse cinco condiciones: </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 Que existan al menos dos partes </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 Que cada parte posea algo que pueda tener valor para la otra parte </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3) Que cada parte sea capaz de comunicarse y hacer entrega </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4) Que cada parte tenga libertad para aceptar o rechazar la oferta </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5) Que cada parte considere que es apropiado o deseable negociar con la otra parte</a:t>
            </a:r>
            <a:endParaRPr/>
          </a:p>
        </p:txBody>
      </p:sp>
      <p:pic>
        <p:nvPicPr>
          <p:cNvPr descr="Google Shape;367;p57" id="252" name="Google Shape;252;p8"/>
          <p:cNvPicPr preferRelativeResize="0"/>
          <p:nvPr/>
        </p:nvPicPr>
        <p:blipFill rotWithShape="1">
          <a:blip r:embed="rId4">
            <a:alphaModFix/>
          </a:blip>
          <a:srcRect b="0" l="0" r="0" t="0"/>
          <a:stretch/>
        </p:blipFill>
        <p:spPr>
          <a:xfrm flipH="1">
            <a:off x="6023283" y="2692849"/>
            <a:ext cx="3441436" cy="86670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9"/>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58" name="Google Shape;258;p9"/>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EL MARKETING </a:t>
            </a:r>
            <a:r>
              <a:rPr b="0" i="0" lang="en-US" sz="2800" u="none" cap="none" strike="noStrike">
                <a:solidFill>
                  <a:srgbClr val="A93501"/>
                </a:solidFill>
                <a:latin typeface="Calibri"/>
                <a:ea typeface="Calibri"/>
                <a:cs typeface="Calibri"/>
                <a:sym typeface="Calibri"/>
              </a:rPr>
              <a:t>MIX (4P´S)</a:t>
            </a:r>
            <a:endParaRPr/>
          </a:p>
        </p:txBody>
      </p:sp>
      <p:grpSp>
        <p:nvGrpSpPr>
          <p:cNvPr id="259" name="Google Shape;259;p9"/>
          <p:cNvGrpSpPr/>
          <p:nvPr/>
        </p:nvGrpSpPr>
        <p:grpSpPr>
          <a:xfrm>
            <a:off x="1035026" y="2694109"/>
            <a:ext cx="1612888" cy="1612883"/>
            <a:chOff x="-1" y="0"/>
            <a:chExt cx="1612886" cy="1612882"/>
          </a:xfrm>
        </p:grpSpPr>
        <p:sp>
          <p:nvSpPr>
            <p:cNvPr id="260" name="Google Shape;260;p9"/>
            <p:cNvSpPr/>
            <p:nvPr/>
          </p:nvSpPr>
          <p:spPr>
            <a:xfrm>
              <a:off x="-1" y="0"/>
              <a:ext cx="1612886" cy="1612882"/>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1" name="Google Shape;261;p9"/>
            <p:cNvSpPr txBox="1"/>
            <p:nvPr/>
          </p:nvSpPr>
          <p:spPr>
            <a:xfrm>
              <a:off x="228809" y="601252"/>
              <a:ext cx="1186414" cy="300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PROMOCIÓN</a:t>
              </a:r>
              <a:endParaRPr/>
            </a:p>
          </p:txBody>
        </p:sp>
      </p:grpSp>
      <p:sp>
        <p:nvSpPr>
          <p:cNvPr id="262" name="Google Shape;262;p9"/>
          <p:cNvSpPr/>
          <p:nvPr/>
        </p:nvSpPr>
        <p:spPr>
          <a:xfrm>
            <a:off x="2939900" y="3342659"/>
            <a:ext cx="2220823" cy="2220821"/>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3" name="Google Shape;263;p9"/>
          <p:cNvSpPr txBox="1"/>
          <p:nvPr/>
        </p:nvSpPr>
        <p:spPr>
          <a:xfrm>
            <a:off x="3236259" y="4079025"/>
            <a:ext cx="1668075" cy="76073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MARKETING</a:t>
            </a:r>
            <a:endParaRPr/>
          </a:p>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MIX</a:t>
            </a:r>
            <a:endParaRPr/>
          </a:p>
        </p:txBody>
      </p:sp>
      <p:grpSp>
        <p:nvGrpSpPr>
          <p:cNvPr id="264" name="Google Shape;264;p9"/>
          <p:cNvGrpSpPr/>
          <p:nvPr/>
        </p:nvGrpSpPr>
        <p:grpSpPr>
          <a:xfrm>
            <a:off x="885562" y="2684189"/>
            <a:ext cx="554489" cy="498077"/>
            <a:chOff x="0" y="0"/>
            <a:chExt cx="554488" cy="498075"/>
          </a:xfrm>
        </p:grpSpPr>
        <p:sp>
          <p:nvSpPr>
            <p:cNvPr id="265" name="Google Shape;265;p9"/>
            <p:cNvSpPr/>
            <p:nvPr/>
          </p:nvSpPr>
          <p:spPr>
            <a:xfrm flipH="1" rot="10800000">
              <a:off x="46974" y="23330"/>
              <a:ext cx="474747" cy="474745"/>
            </a:xfrm>
            <a:prstGeom prst="ellipse">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6" name="Google Shape;266;p9"/>
            <p:cNvSpPr txBox="1"/>
            <p:nvPr/>
          </p:nvSpPr>
          <p:spPr>
            <a:xfrm>
              <a:off x="0" y="0"/>
              <a:ext cx="554488" cy="39243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4</a:t>
              </a:r>
              <a:endParaRPr/>
            </a:p>
          </p:txBody>
        </p:sp>
      </p:grpSp>
      <p:grpSp>
        <p:nvGrpSpPr>
          <p:cNvPr id="267" name="Google Shape;267;p9"/>
          <p:cNvGrpSpPr/>
          <p:nvPr/>
        </p:nvGrpSpPr>
        <p:grpSpPr>
          <a:xfrm>
            <a:off x="5506753" y="2694109"/>
            <a:ext cx="1612887" cy="1612883"/>
            <a:chOff x="-1" y="0"/>
            <a:chExt cx="1612886" cy="1612882"/>
          </a:xfrm>
        </p:grpSpPr>
        <p:sp>
          <p:nvSpPr>
            <p:cNvPr id="268" name="Google Shape;268;p9"/>
            <p:cNvSpPr/>
            <p:nvPr/>
          </p:nvSpPr>
          <p:spPr>
            <a:xfrm>
              <a:off x="-1" y="0"/>
              <a:ext cx="1612886" cy="1612882"/>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9" name="Google Shape;269;p9"/>
            <p:cNvSpPr txBox="1"/>
            <p:nvPr/>
          </p:nvSpPr>
          <p:spPr>
            <a:xfrm>
              <a:off x="228809" y="601252"/>
              <a:ext cx="1186414" cy="300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PRODUCTO</a:t>
              </a:r>
              <a:endParaRPr/>
            </a:p>
          </p:txBody>
        </p:sp>
      </p:grpSp>
      <p:grpSp>
        <p:nvGrpSpPr>
          <p:cNvPr id="270" name="Google Shape;270;p9"/>
          <p:cNvGrpSpPr/>
          <p:nvPr/>
        </p:nvGrpSpPr>
        <p:grpSpPr>
          <a:xfrm>
            <a:off x="5357289" y="2684189"/>
            <a:ext cx="554489" cy="498077"/>
            <a:chOff x="0" y="0"/>
            <a:chExt cx="554488" cy="498075"/>
          </a:xfrm>
        </p:grpSpPr>
        <p:sp>
          <p:nvSpPr>
            <p:cNvPr id="271" name="Google Shape;271;p9"/>
            <p:cNvSpPr/>
            <p:nvPr/>
          </p:nvSpPr>
          <p:spPr>
            <a:xfrm flipH="1" rot="10800000">
              <a:off x="46974" y="23330"/>
              <a:ext cx="474747" cy="474745"/>
            </a:xfrm>
            <a:prstGeom prst="ellipse">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2" name="Google Shape;272;p9"/>
            <p:cNvSpPr txBox="1"/>
            <p:nvPr/>
          </p:nvSpPr>
          <p:spPr>
            <a:xfrm>
              <a:off x="0" y="0"/>
              <a:ext cx="554488" cy="39243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1</a:t>
              </a:r>
              <a:endParaRPr/>
            </a:p>
          </p:txBody>
        </p:sp>
      </p:grpSp>
      <p:grpSp>
        <p:nvGrpSpPr>
          <p:cNvPr id="273" name="Google Shape;273;p9"/>
          <p:cNvGrpSpPr/>
          <p:nvPr/>
        </p:nvGrpSpPr>
        <p:grpSpPr>
          <a:xfrm>
            <a:off x="1035026" y="4991060"/>
            <a:ext cx="1612888" cy="1612884"/>
            <a:chOff x="-1" y="0"/>
            <a:chExt cx="1612886" cy="1612882"/>
          </a:xfrm>
        </p:grpSpPr>
        <p:sp>
          <p:nvSpPr>
            <p:cNvPr id="274" name="Google Shape;274;p9"/>
            <p:cNvSpPr/>
            <p:nvPr/>
          </p:nvSpPr>
          <p:spPr>
            <a:xfrm>
              <a:off x="-1" y="0"/>
              <a:ext cx="1612886" cy="1612882"/>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5" name="Google Shape;275;p9"/>
            <p:cNvSpPr txBox="1"/>
            <p:nvPr/>
          </p:nvSpPr>
          <p:spPr>
            <a:xfrm>
              <a:off x="183084" y="601252"/>
              <a:ext cx="1277864" cy="300554"/>
            </a:xfrm>
            <a:prstGeom prst="rect">
              <a:avLst/>
            </a:prstGeom>
            <a:solidFill>
              <a:srgbClr val="ED6B00"/>
            </a:solid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PLAZA</a:t>
              </a:r>
              <a:endParaRPr/>
            </a:p>
          </p:txBody>
        </p:sp>
      </p:grpSp>
      <p:grpSp>
        <p:nvGrpSpPr>
          <p:cNvPr id="276" name="Google Shape;276;p9"/>
          <p:cNvGrpSpPr/>
          <p:nvPr/>
        </p:nvGrpSpPr>
        <p:grpSpPr>
          <a:xfrm>
            <a:off x="885562" y="4981140"/>
            <a:ext cx="554489" cy="498077"/>
            <a:chOff x="0" y="0"/>
            <a:chExt cx="554488" cy="498075"/>
          </a:xfrm>
        </p:grpSpPr>
        <p:sp>
          <p:nvSpPr>
            <p:cNvPr id="277" name="Google Shape;277;p9"/>
            <p:cNvSpPr/>
            <p:nvPr/>
          </p:nvSpPr>
          <p:spPr>
            <a:xfrm flipH="1" rot="10800000">
              <a:off x="46974" y="23330"/>
              <a:ext cx="474747" cy="474745"/>
            </a:xfrm>
            <a:prstGeom prst="ellipse">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8" name="Google Shape;278;p9"/>
            <p:cNvSpPr txBox="1"/>
            <p:nvPr/>
          </p:nvSpPr>
          <p:spPr>
            <a:xfrm>
              <a:off x="0" y="0"/>
              <a:ext cx="554488" cy="39243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3</a:t>
              </a:r>
              <a:endParaRPr/>
            </a:p>
          </p:txBody>
        </p:sp>
      </p:grpSp>
      <p:grpSp>
        <p:nvGrpSpPr>
          <p:cNvPr id="279" name="Google Shape;279;p9"/>
          <p:cNvGrpSpPr/>
          <p:nvPr/>
        </p:nvGrpSpPr>
        <p:grpSpPr>
          <a:xfrm>
            <a:off x="5506753" y="4991060"/>
            <a:ext cx="1612887" cy="1612884"/>
            <a:chOff x="-1" y="0"/>
            <a:chExt cx="1612886" cy="1612882"/>
          </a:xfrm>
        </p:grpSpPr>
        <p:sp>
          <p:nvSpPr>
            <p:cNvPr id="280" name="Google Shape;280;p9"/>
            <p:cNvSpPr/>
            <p:nvPr/>
          </p:nvSpPr>
          <p:spPr>
            <a:xfrm>
              <a:off x="-1" y="0"/>
              <a:ext cx="1612886" cy="1612882"/>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1" name="Google Shape;281;p9"/>
            <p:cNvSpPr txBox="1"/>
            <p:nvPr/>
          </p:nvSpPr>
          <p:spPr>
            <a:xfrm>
              <a:off x="183084" y="601252"/>
              <a:ext cx="1277864" cy="300554"/>
            </a:xfrm>
            <a:prstGeom prst="rect">
              <a:avLst/>
            </a:prstGeom>
            <a:solidFill>
              <a:srgbClr val="ED6B00"/>
            </a:solid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PRECIOS</a:t>
              </a:r>
              <a:endParaRPr/>
            </a:p>
          </p:txBody>
        </p:sp>
      </p:grpSp>
      <p:grpSp>
        <p:nvGrpSpPr>
          <p:cNvPr id="282" name="Google Shape;282;p9"/>
          <p:cNvGrpSpPr/>
          <p:nvPr/>
        </p:nvGrpSpPr>
        <p:grpSpPr>
          <a:xfrm>
            <a:off x="5357289" y="4981140"/>
            <a:ext cx="554489" cy="498077"/>
            <a:chOff x="0" y="0"/>
            <a:chExt cx="554488" cy="498075"/>
          </a:xfrm>
        </p:grpSpPr>
        <p:sp>
          <p:nvSpPr>
            <p:cNvPr id="283" name="Google Shape;283;p9"/>
            <p:cNvSpPr/>
            <p:nvPr/>
          </p:nvSpPr>
          <p:spPr>
            <a:xfrm flipH="1" rot="10800000">
              <a:off x="46974" y="23330"/>
              <a:ext cx="474747" cy="474745"/>
            </a:xfrm>
            <a:prstGeom prst="ellipse">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4" name="Google Shape;284;p9"/>
            <p:cNvSpPr txBox="1"/>
            <p:nvPr/>
          </p:nvSpPr>
          <p:spPr>
            <a:xfrm>
              <a:off x="0" y="0"/>
              <a:ext cx="554488" cy="39243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2</a:t>
              </a:r>
              <a:endParaRPr/>
            </a:p>
          </p:txBody>
        </p:sp>
      </p:grpSp>
      <p:cxnSp>
        <p:nvCxnSpPr>
          <p:cNvPr id="285" name="Google Shape;285;p9"/>
          <p:cNvCxnSpPr/>
          <p:nvPr/>
        </p:nvCxnSpPr>
        <p:spPr>
          <a:xfrm>
            <a:off x="2674928" y="3742680"/>
            <a:ext cx="324235" cy="175650"/>
          </a:xfrm>
          <a:prstGeom prst="straightConnector1">
            <a:avLst/>
          </a:prstGeom>
          <a:noFill/>
          <a:ln cap="flat" cmpd="sng" w="57150">
            <a:solidFill>
              <a:srgbClr val="FEA83A"/>
            </a:solidFill>
            <a:prstDash val="solid"/>
            <a:round/>
            <a:headEnd len="sm" w="sm" type="none"/>
            <a:tailEnd len="sm" w="sm" type="none"/>
          </a:ln>
        </p:spPr>
      </p:cxnSp>
      <p:cxnSp>
        <p:nvCxnSpPr>
          <p:cNvPr id="286" name="Google Shape;286;p9"/>
          <p:cNvCxnSpPr/>
          <p:nvPr/>
        </p:nvCxnSpPr>
        <p:spPr>
          <a:xfrm flipH="1" rot="10800000">
            <a:off x="5079665" y="3756192"/>
            <a:ext cx="432312" cy="189163"/>
          </a:xfrm>
          <a:prstGeom prst="straightConnector1">
            <a:avLst/>
          </a:prstGeom>
          <a:noFill/>
          <a:ln cap="flat" cmpd="sng" w="57150">
            <a:solidFill>
              <a:srgbClr val="FEA83A"/>
            </a:solidFill>
            <a:prstDash val="solid"/>
            <a:round/>
            <a:headEnd len="sm" w="sm" type="none"/>
            <a:tailEnd len="sm" w="sm" type="none"/>
          </a:ln>
        </p:spPr>
      </p:cxnSp>
      <p:cxnSp>
        <p:nvCxnSpPr>
          <p:cNvPr id="287" name="Google Shape;287;p9"/>
          <p:cNvCxnSpPr/>
          <p:nvPr/>
        </p:nvCxnSpPr>
        <p:spPr>
          <a:xfrm flipH="1" rot="10800000">
            <a:off x="2566852" y="5107340"/>
            <a:ext cx="432312" cy="189163"/>
          </a:xfrm>
          <a:prstGeom prst="straightConnector1">
            <a:avLst/>
          </a:prstGeom>
          <a:noFill/>
          <a:ln cap="flat" cmpd="sng" w="57150">
            <a:solidFill>
              <a:srgbClr val="FEA83A"/>
            </a:solidFill>
            <a:prstDash val="solid"/>
            <a:round/>
            <a:headEnd len="sm" w="sm" type="none"/>
            <a:tailEnd len="sm" w="sm" type="none"/>
          </a:ln>
        </p:spPr>
      </p:cxnSp>
      <p:cxnSp>
        <p:nvCxnSpPr>
          <p:cNvPr id="288" name="Google Shape;288;p9"/>
          <p:cNvCxnSpPr/>
          <p:nvPr/>
        </p:nvCxnSpPr>
        <p:spPr>
          <a:xfrm>
            <a:off x="4971586" y="5161386"/>
            <a:ext cx="475186" cy="248305"/>
          </a:xfrm>
          <a:prstGeom prst="straightConnector1">
            <a:avLst/>
          </a:prstGeom>
          <a:noFill/>
          <a:ln cap="flat" cmpd="sng" w="57150">
            <a:solidFill>
              <a:srgbClr val="FEA83A"/>
            </a:solidFill>
            <a:prstDash val="solid"/>
            <a:round/>
            <a:headEnd len="sm" w="sm" type="none"/>
            <a:tailEnd len="sm" w="sm" type="none"/>
          </a:ln>
        </p:spPr>
      </p:cxnSp>
      <p:pic>
        <p:nvPicPr>
          <p:cNvPr descr="Google Shape;244;p44" id="289" name="Google Shape;289;p9"/>
          <p:cNvPicPr preferRelativeResize="0"/>
          <p:nvPr/>
        </p:nvPicPr>
        <p:blipFill rotWithShape="1">
          <a:blip r:embed="rId3">
            <a:alphaModFix/>
          </a:blip>
          <a:srcRect b="0" l="0" r="0" t="0"/>
          <a:stretch/>
        </p:blipFill>
        <p:spPr>
          <a:xfrm flipH="1">
            <a:off x="7243561" y="3991847"/>
            <a:ext cx="2191666" cy="356782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