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7556500" cx="9715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gSuwiJivD7Vn05gOOqiujoefgM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type="title">
  <p:cSld name="TITLE">
    <p:spTree>
      <p:nvGrpSpPr>
        <p:cNvPr id="18" name="Shape 18"/>
        <p:cNvGrpSpPr/>
        <p:nvPr/>
      </p:nvGrpSpPr>
      <p:grpSpPr>
        <a:xfrm>
          <a:off x="0" y="0"/>
          <a:ext cx="0" cy="0"/>
          <a:chOff x="0" y="0"/>
          <a:chExt cx="0" cy="0"/>
        </a:xfrm>
      </p:grpSpPr>
      <p:sp>
        <p:nvSpPr>
          <p:cNvPr id="19" name="Google Shape;19;p24"/>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tx">
  <p:cSld name="TITLE_AND_BODY">
    <p:spTree>
      <p:nvGrpSpPr>
        <p:cNvPr id="20" name="Shape 20"/>
        <p:cNvGrpSpPr/>
        <p:nvPr/>
      </p:nvGrpSpPr>
      <p:grpSpPr>
        <a:xfrm>
          <a:off x="0" y="0"/>
          <a:ext cx="0" cy="0"/>
          <a:chOff x="0" y="0"/>
          <a:chExt cx="0" cy="0"/>
        </a:xfrm>
      </p:grpSpPr>
      <p:grpSp>
        <p:nvGrpSpPr>
          <p:cNvPr id="21" name="Google Shape;21;p25"/>
          <p:cNvGrpSpPr/>
          <p:nvPr/>
        </p:nvGrpSpPr>
        <p:grpSpPr>
          <a:xfrm>
            <a:off x="242855" y="1756548"/>
            <a:ext cx="9346503" cy="5675925"/>
            <a:chOff x="-1" y="-1"/>
            <a:chExt cx="9346502" cy="5675924"/>
          </a:xfrm>
        </p:grpSpPr>
        <p:sp>
          <p:nvSpPr>
            <p:cNvPr id="22" name="Google Shape;22;p25"/>
            <p:cNvSpPr/>
            <p:nvPr/>
          </p:nvSpPr>
          <p:spPr>
            <a:xfrm>
              <a:off x="-1" y="-1"/>
              <a:ext cx="9346502" cy="5675924"/>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5"/>
            <p:cNvSpPr txBox="1"/>
            <p:nvPr/>
          </p:nvSpPr>
          <p:spPr>
            <a:xfrm>
              <a:off x="0" y="2647844"/>
              <a:ext cx="909131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9" id="24" name="Google Shape;24;p25"/>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pic>
        <p:nvPicPr>
          <p:cNvPr descr="Imagen 4" id="25" name="Google Shape;25;p25"/>
          <p:cNvPicPr preferRelativeResize="0"/>
          <p:nvPr/>
        </p:nvPicPr>
        <p:blipFill rotWithShape="1">
          <a:blip r:embed="rId3">
            <a:alphaModFix/>
          </a:blip>
          <a:srcRect b="0" l="0" r="0" t="0"/>
          <a:stretch/>
        </p:blipFill>
        <p:spPr>
          <a:xfrm>
            <a:off x="8272364" y="1222172"/>
            <a:ext cx="1080001" cy="241875"/>
          </a:xfrm>
          <a:prstGeom prst="rect">
            <a:avLst/>
          </a:prstGeom>
          <a:noFill/>
          <a:ln>
            <a:noFill/>
          </a:ln>
        </p:spPr>
      </p:pic>
      <p:pic>
        <p:nvPicPr>
          <p:cNvPr descr="Imagen 5" id="26" name="Google Shape;26;p25"/>
          <p:cNvPicPr preferRelativeResize="0"/>
          <p:nvPr/>
        </p:nvPicPr>
        <p:blipFill rotWithShape="1">
          <a:blip r:embed="rId4">
            <a:alphaModFix/>
          </a:blip>
          <a:srcRect b="0" l="0" r="0" t="0"/>
          <a:stretch/>
        </p:blipFill>
        <p:spPr>
          <a:xfrm>
            <a:off x="8272364" y="418596"/>
            <a:ext cx="1080001" cy="664778"/>
          </a:xfrm>
          <a:prstGeom prst="rect">
            <a:avLst/>
          </a:prstGeom>
          <a:noFill/>
          <a:ln>
            <a:noFill/>
          </a:ln>
        </p:spPr>
      </p:pic>
      <p:sp>
        <p:nvSpPr>
          <p:cNvPr id="27" name="Google Shape;27;p25"/>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28" name="Shape 28"/>
        <p:cNvGrpSpPr/>
        <p:nvPr/>
      </p:nvGrpSpPr>
      <p:grpSpPr>
        <a:xfrm>
          <a:off x="0" y="0"/>
          <a:ext cx="0" cy="0"/>
          <a:chOff x="0" y="0"/>
          <a:chExt cx="0" cy="0"/>
        </a:xfrm>
      </p:grpSpPr>
      <p:sp>
        <p:nvSpPr>
          <p:cNvPr id="29" name="Google Shape;29;p26"/>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 name="Google Shape;30;p26"/>
          <p:cNvGrpSpPr/>
          <p:nvPr/>
        </p:nvGrpSpPr>
        <p:grpSpPr>
          <a:xfrm>
            <a:off x="8091899" y="451666"/>
            <a:ext cx="662102" cy="380236"/>
            <a:chOff x="0" y="0"/>
            <a:chExt cx="662100" cy="380234"/>
          </a:xfrm>
        </p:grpSpPr>
        <p:sp>
          <p:nvSpPr>
            <p:cNvPr id="31" name="Google Shape;31;p26"/>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6"/>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33" name="Google Shape;33;p26"/>
          <p:cNvGrpSpPr/>
          <p:nvPr/>
        </p:nvGrpSpPr>
        <p:grpSpPr>
          <a:xfrm>
            <a:off x="8753999" y="451666"/>
            <a:ext cx="785402" cy="380236"/>
            <a:chOff x="0" y="0"/>
            <a:chExt cx="785401" cy="380234"/>
          </a:xfrm>
        </p:grpSpPr>
        <p:sp>
          <p:nvSpPr>
            <p:cNvPr id="34" name="Google Shape;34;p26"/>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6"/>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6" name="Google Shape;36;p26"/>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37" name="Google Shape;37;p26"/>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6|</a:t>
            </a:r>
            <a:r>
              <a:rPr b="0" i="0" lang="en-US" sz="1600" u="none" cap="none" strike="noStrike">
                <a:solidFill>
                  <a:srgbClr val="ED6B00"/>
                </a:solidFill>
                <a:latin typeface="Calibri"/>
                <a:ea typeface="Calibri"/>
                <a:cs typeface="Calibri"/>
                <a:sym typeface="Calibri"/>
              </a:rPr>
              <a:t>2</a:t>
            </a:r>
            <a:endParaRPr/>
          </a:p>
        </p:txBody>
      </p:sp>
      <p:sp>
        <p:nvSpPr>
          <p:cNvPr id="38" name="Google Shape;38;p2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39" name="Google Shape;39;p26"/>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40" name="Shape 40"/>
        <p:cNvGrpSpPr/>
        <p:nvPr/>
      </p:nvGrpSpPr>
      <p:grpSpPr>
        <a:xfrm>
          <a:off x="0" y="0"/>
          <a:ext cx="0" cy="0"/>
          <a:chOff x="0" y="0"/>
          <a:chExt cx="0" cy="0"/>
        </a:xfrm>
      </p:grpSpPr>
      <p:sp>
        <p:nvSpPr>
          <p:cNvPr id="41" name="Google Shape;41;p27"/>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7"/>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27"/>
          <p:cNvGrpSpPr/>
          <p:nvPr/>
        </p:nvGrpSpPr>
        <p:grpSpPr>
          <a:xfrm>
            <a:off x="8091899" y="451666"/>
            <a:ext cx="662102" cy="380236"/>
            <a:chOff x="0" y="0"/>
            <a:chExt cx="662100" cy="380234"/>
          </a:xfrm>
        </p:grpSpPr>
        <p:sp>
          <p:nvSpPr>
            <p:cNvPr id="44" name="Google Shape;44;p27"/>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7"/>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6" name="Google Shape;46;p27"/>
          <p:cNvGrpSpPr/>
          <p:nvPr/>
        </p:nvGrpSpPr>
        <p:grpSpPr>
          <a:xfrm>
            <a:off x="8753999" y="451666"/>
            <a:ext cx="785402" cy="380236"/>
            <a:chOff x="0" y="0"/>
            <a:chExt cx="785401" cy="380234"/>
          </a:xfrm>
        </p:grpSpPr>
        <p:sp>
          <p:nvSpPr>
            <p:cNvPr id="47" name="Google Shape;47;p27"/>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7"/>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9" name="Google Shape;49;p27"/>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6|</a:t>
            </a:r>
            <a:r>
              <a:rPr b="0" i="0" lang="en-US" sz="1600" u="none" cap="none" strike="noStrike">
                <a:solidFill>
                  <a:srgbClr val="ED6B00"/>
                </a:solidFill>
                <a:latin typeface="Calibri"/>
                <a:ea typeface="Calibri"/>
                <a:cs typeface="Calibri"/>
                <a:sym typeface="Calibri"/>
              </a:rPr>
              <a:t>2</a:t>
            </a:r>
            <a:endParaRPr/>
          </a:p>
        </p:txBody>
      </p:sp>
      <p:sp>
        <p:nvSpPr>
          <p:cNvPr id="50" name="Google Shape;50;p27"/>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51" name="Google Shape;51;p27"/>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52" name="Google Shape;52;p2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53" name="Shape 53"/>
        <p:cNvGrpSpPr/>
        <p:nvPr/>
      </p:nvGrpSpPr>
      <p:grpSpPr>
        <a:xfrm>
          <a:off x="0" y="0"/>
          <a:ext cx="0" cy="0"/>
          <a:chOff x="0" y="0"/>
          <a:chExt cx="0" cy="0"/>
        </a:xfrm>
      </p:grpSpPr>
      <p:sp>
        <p:nvSpPr>
          <p:cNvPr id="54" name="Google Shape;54;p28"/>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8"/>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28"/>
          <p:cNvGrpSpPr/>
          <p:nvPr/>
        </p:nvGrpSpPr>
        <p:grpSpPr>
          <a:xfrm>
            <a:off x="8091899" y="451666"/>
            <a:ext cx="662102" cy="380236"/>
            <a:chOff x="0" y="0"/>
            <a:chExt cx="662100" cy="380234"/>
          </a:xfrm>
        </p:grpSpPr>
        <p:sp>
          <p:nvSpPr>
            <p:cNvPr id="57" name="Google Shape;57;p28"/>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8"/>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59" name="Google Shape;59;p28"/>
          <p:cNvGrpSpPr/>
          <p:nvPr/>
        </p:nvGrpSpPr>
        <p:grpSpPr>
          <a:xfrm>
            <a:off x="8753999" y="451666"/>
            <a:ext cx="785402" cy="380236"/>
            <a:chOff x="0" y="0"/>
            <a:chExt cx="785401" cy="380234"/>
          </a:xfrm>
        </p:grpSpPr>
        <p:sp>
          <p:nvSpPr>
            <p:cNvPr id="60" name="Google Shape;60;p28"/>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8"/>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2" name="Google Shape;62;p28"/>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63" name="Google Shape;63;p28"/>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6|</a:t>
            </a:r>
            <a:r>
              <a:rPr b="0" i="0" lang="en-US" sz="1600" u="none" cap="none" strike="noStrike">
                <a:solidFill>
                  <a:srgbClr val="ED6B00"/>
                </a:solidFill>
                <a:latin typeface="Calibri"/>
                <a:ea typeface="Calibri"/>
                <a:cs typeface="Calibri"/>
                <a:sym typeface="Calibri"/>
              </a:rPr>
              <a:t>2</a:t>
            </a:r>
            <a:endParaRPr/>
          </a:p>
        </p:txBody>
      </p:sp>
      <p:sp>
        <p:nvSpPr>
          <p:cNvPr id="64" name="Google Shape;64;p2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65" name="Google Shape;65;p28"/>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66" name="Shape 66"/>
        <p:cNvGrpSpPr/>
        <p:nvPr/>
      </p:nvGrpSpPr>
      <p:grpSpPr>
        <a:xfrm>
          <a:off x="0" y="0"/>
          <a:ext cx="0" cy="0"/>
          <a:chOff x="0" y="0"/>
          <a:chExt cx="0" cy="0"/>
        </a:xfrm>
      </p:grpSpPr>
      <p:sp>
        <p:nvSpPr>
          <p:cNvPr id="67" name="Google Shape;67;p29"/>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9"/>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29"/>
          <p:cNvGrpSpPr/>
          <p:nvPr/>
        </p:nvGrpSpPr>
        <p:grpSpPr>
          <a:xfrm>
            <a:off x="8091899" y="451666"/>
            <a:ext cx="662102" cy="380236"/>
            <a:chOff x="0" y="0"/>
            <a:chExt cx="662100" cy="380234"/>
          </a:xfrm>
        </p:grpSpPr>
        <p:sp>
          <p:nvSpPr>
            <p:cNvPr id="70" name="Google Shape;70;p29"/>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9"/>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72" name="Google Shape;72;p29"/>
          <p:cNvGrpSpPr/>
          <p:nvPr/>
        </p:nvGrpSpPr>
        <p:grpSpPr>
          <a:xfrm>
            <a:off x="8753999" y="451666"/>
            <a:ext cx="785402" cy="380236"/>
            <a:chOff x="0" y="0"/>
            <a:chExt cx="785401" cy="380234"/>
          </a:xfrm>
        </p:grpSpPr>
        <p:sp>
          <p:nvSpPr>
            <p:cNvPr id="73" name="Google Shape;73;p29"/>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9"/>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5" name="Google Shape;75;p29"/>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76" name="Google Shape;76;p29"/>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6|</a:t>
            </a:r>
            <a:r>
              <a:rPr b="0" i="0" lang="en-US" sz="1600" u="none" cap="none" strike="noStrike">
                <a:solidFill>
                  <a:srgbClr val="ED6B00"/>
                </a:solidFill>
                <a:latin typeface="Calibri"/>
                <a:ea typeface="Calibri"/>
                <a:cs typeface="Calibri"/>
                <a:sym typeface="Calibri"/>
              </a:rPr>
              <a:t>2</a:t>
            </a:r>
            <a:endParaRPr/>
          </a:p>
        </p:txBody>
      </p:sp>
      <p:sp>
        <p:nvSpPr>
          <p:cNvPr id="77" name="Google Shape;77;p2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78" name="Google Shape;78;p29"/>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79" name="Shape 79"/>
        <p:cNvGrpSpPr/>
        <p:nvPr/>
      </p:nvGrpSpPr>
      <p:grpSpPr>
        <a:xfrm>
          <a:off x="0" y="0"/>
          <a:ext cx="0" cy="0"/>
          <a:chOff x="0" y="0"/>
          <a:chExt cx="0" cy="0"/>
        </a:xfrm>
      </p:grpSpPr>
      <p:sp>
        <p:nvSpPr>
          <p:cNvPr id="80" name="Google Shape;80;p30"/>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 name="Google Shape;81;p30"/>
          <p:cNvGrpSpPr/>
          <p:nvPr/>
        </p:nvGrpSpPr>
        <p:grpSpPr>
          <a:xfrm>
            <a:off x="8091899" y="451666"/>
            <a:ext cx="662102" cy="380236"/>
            <a:chOff x="0" y="0"/>
            <a:chExt cx="662100" cy="380234"/>
          </a:xfrm>
        </p:grpSpPr>
        <p:sp>
          <p:nvSpPr>
            <p:cNvPr id="82" name="Google Shape;82;p30"/>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0"/>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84" name="Google Shape;84;p30"/>
          <p:cNvGrpSpPr/>
          <p:nvPr/>
        </p:nvGrpSpPr>
        <p:grpSpPr>
          <a:xfrm>
            <a:off x="8753999" y="451666"/>
            <a:ext cx="785402" cy="380236"/>
            <a:chOff x="0" y="0"/>
            <a:chExt cx="785401" cy="380234"/>
          </a:xfrm>
        </p:grpSpPr>
        <p:sp>
          <p:nvSpPr>
            <p:cNvPr id="85" name="Google Shape;85;p30"/>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0"/>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87" name="Google Shape;87;p30"/>
          <p:cNvSpPr/>
          <p:nvPr/>
        </p:nvSpPr>
        <p:spPr>
          <a:xfrm>
            <a:off x="181650" y="180900"/>
            <a:ext cx="79092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89" name="Google Shape;89;p30"/>
          <p:cNvSpPr txBox="1"/>
          <p:nvPr/>
        </p:nvSpPr>
        <p:spPr>
          <a:xfrm>
            <a:off x="8170651" y="288449"/>
            <a:ext cx="1166701" cy="372209"/>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¡Atención!</a:t>
            </a:r>
            <a:endParaRPr/>
          </a:p>
        </p:txBody>
      </p:sp>
      <p:sp>
        <p:nvSpPr>
          <p:cNvPr id="90" name="Google Shape;90;p30"/>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p:cSld name="SECTION_HEADER 2">
    <p:spTree>
      <p:nvGrpSpPr>
        <p:cNvPr id="91" name="Shape 91"/>
        <p:cNvGrpSpPr/>
        <p:nvPr/>
      </p:nvGrpSpPr>
      <p:grpSpPr>
        <a:xfrm>
          <a:off x="0" y="0"/>
          <a:ext cx="0" cy="0"/>
          <a:chOff x="0" y="0"/>
          <a:chExt cx="0" cy="0"/>
        </a:xfrm>
      </p:grpSpPr>
      <p:sp>
        <p:nvSpPr>
          <p:cNvPr id="92" name="Google Shape;92;p31"/>
          <p:cNvSpPr/>
          <p:nvPr/>
        </p:nvSpPr>
        <p:spPr>
          <a:xfrm>
            <a:off x="180898" y="180900"/>
            <a:ext cx="7911003"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 name="Google Shape;93;p31"/>
          <p:cNvGrpSpPr/>
          <p:nvPr/>
        </p:nvGrpSpPr>
        <p:grpSpPr>
          <a:xfrm>
            <a:off x="8091898" y="451665"/>
            <a:ext cx="662105" cy="380238"/>
            <a:chOff x="-1" y="0"/>
            <a:chExt cx="662104" cy="380236"/>
          </a:xfrm>
        </p:grpSpPr>
        <p:sp>
          <p:nvSpPr>
            <p:cNvPr id="94" name="Google Shape;94;p31"/>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31"/>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96" name="Google Shape;96;p31"/>
          <p:cNvGrpSpPr/>
          <p:nvPr/>
        </p:nvGrpSpPr>
        <p:grpSpPr>
          <a:xfrm>
            <a:off x="8753997" y="451665"/>
            <a:ext cx="785404" cy="380238"/>
            <a:chOff x="-1" y="0"/>
            <a:chExt cx="785403" cy="380236"/>
          </a:xfrm>
        </p:grpSpPr>
        <p:sp>
          <p:nvSpPr>
            <p:cNvPr id="97" name="Google Shape;97;p31"/>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1"/>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99" name="Google Shape;99;p31"/>
          <p:cNvSpPr txBox="1"/>
          <p:nvPr/>
        </p:nvSpPr>
        <p:spPr>
          <a:xfrm>
            <a:off x="442650" y="350325"/>
            <a:ext cx="7441801" cy="372207"/>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Nombre del Módulo</a:t>
            </a:r>
            <a:endParaRPr/>
          </a:p>
        </p:txBody>
      </p:sp>
      <p:sp>
        <p:nvSpPr>
          <p:cNvPr id="100" name="Google Shape;100;p31"/>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a:p>
        </p:txBody>
      </p:sp>
      <p:sp>
        <p:nvSpPr>
          <p:cNvPr id="101" name="Google Shape;101;p31"/>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a:p>
        </p:txBody>
      </p:sp>
      <p:sp>
        <p:nvSpPr>
          <p:cNvPr id="102" name="Google Shape;102;p31"/>
          <p:cNvSpPr txBox="1"/>
          <p:nvPr>
            <p:ph idx="12" type="sldNum"/>
          </p:nvPr>
        </p:nvSpPr>
        <p:spPr>
          <a:xfrm>
            <a:off x="371688" y="6881800"/>
            <a:ext cx="337158"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 Type="http://schemas.openxmlformats.org/officeDocument/2006/relationships/image" Target="../media/image8.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slideLayout" Target="../slideLayouts/slideLayout4.xml"/><Relationship Id="rId14" Type="http://schemas.openxmlformats.org/officeDocument/2006/relationships/theme" Target="../theme/theme1.xml"/><Relationship Id="rId5" Type="http://schemas.openxmlformats.org/officeDocument/2006/relationships/image" Target="../media/image2.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Imagen 24" id="6" name="Google Shape;6;p23"/>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grpSp>
        <p:nvGrpSpPr>
          <p:cNvPr id="7" name="Google Shape;7;p23"/>
          <p:cNvGrpSpPr/>
          <p:nvPr/>
        </p:nvGrpSpPr>
        <p:grpSpPr>
          <a:xfrm>
            <a:off x="242855" y="1756548"/>
            <a:ext cx="9346503" cy="5675925"/>
            <a:chOff x="-1" y="-1"/>
            <a:chExt cx="9346502" cy="5675924"/>
          </a:xfrm>
        </p:grpSpPr>
        <p:sp>
          <p:nvSpPr>
            <p:cNvPr id="8" name="Google Shape;8;p23"/>
            <p:cNvSpPr/>
            <p:nvPr/>
          </p:nvSpPr>
          <p:spPr>
            <a:xfrm>
              <a:off x="-1" y="-1"/>
              <a:ext cx="9346502" cy="5675924"/>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23"/>
            <p:cNvSpPr txBox="1"/>
            <p:nvPr/>
          </p:nvSpPr>
          <p:spPr>
            <a:xfrm>
              <a:off x="0" y="2647844"/>
              <a:ext cx="909131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12;p23" id="10" name="Google Shape;10;p23"/>
          <p:cNvPicPr preferRelativeResize="0"/>
          <p:nvPr/>
        </p:nvPicPr>
        <p:blipFill rotWithShape="1">
          <a:blip r:embed="rId2">
            <a:alphaModFix/>
          </a:blip>
          <a:srcRect b="0" l="0" r="0" t="0"/>
          <a:stretch/>
        </p:blipFill>
        <p:spPr>
          <a:xfrm>
            <a:off x="8521706" y="6387272"/>
            <a:ext cx="830660" cy="756001"/>
          </a:xfrm>
          <a:prstGeom prst="rect">
            <a:avLst/>
          </a:prstGeom>
          <a:noFill/>
          <a:ln>
            <a:noFill/>
          </a:ln>
        </p:spPr>
      </p:pic>
      <p:sp>
        <p:nvSpPr>
          <p:cNvPr id="11" name="Google Shape;11;p23"/>
          <p:cNvSpPr/>
          <p:nvPr/>
        </p:nvSpPr>
        <p:spPr>
          <a:xfrm>
            <a:off x="436350" y="6464001"/>
            <a:ext cx="7891862" cy="680475"/>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baseline="-25000" i="0" sz="1400" u="none" cap="none" strike="noStrike">
              <a:solidFill>
                <a:srgbClr val="FFFFFF"/>
              </a:solidFill>
              <a:latin typeface="Arial"/>
              <a:ea typeface="Arial"/>
              <a:cs typeface="Arial"/>
              <a:sym typeface="Arial"/>
            </a:endParaRPr>
          </a:p>
        </p:txBody>
      </p:sp>
      <p:pic>
        <p:nvPicPr>
          <p:cNvPr descr="Imagen 17" id="12" name="Google Shape;12;p23"/>
          <p:cNvPicPr preferRelativeResize="0"/>
          <p:nvPr/>
        </p:nvPicPr>
        <p:blipFill rotWithShape="1">
          <a:blip r:embed="rId3">
            <a:alphaModFix/>
          </a:blip>
          <a:srcRect b="0" l="0" r="0" t="0"/>
          <a:stretch/>
        </p:blipFill>
        <p:spPr>
          <a:xfrm>
            <a:off x="433440" y="6462796"/>
            <a:ext cx="690483" cy="680476"/>
          </a:xfrm>
          <a:prstGeom prst="rect">
            <a:avLst/>
          </a:prstGeom>
          <a:noFill/>
          <a:ln>
            <a:noFill/>
          </a:ln>
        </p:spPr>
      </p:pic>
      <p:pic>
        <p:nvPicPr>
          <p:cNvPr descr="Imagen 1" id="13" name="Google Shape;13;p23"/>
          <p:cNvPicPr preferRelativeResize="0"/>
          <p:nvPr/>
        </p:nvPicPr>
        <p:blipFill rotWithShape="1">
          <a:blip r:embed="rId4">
            <a:alphaModFix/>
          </a:blip>
          <a:srcRect b="0" l="0" r="0" t="0"/>
          <a:stretch/>
        </p:blipFill>
        <p:spPr>
          <a:xfrm>
            <a:off x="8272364" y="1222172"/>
            <a:ext cx="1080001" cy="241875"/>
          </a:xfrm>
          <a:prstGeom prst="rect">
            <a:avLst/>
          </a:prstGeom>
          <a:noFill/>
          <a:ln>
            <a:noFill/>
          </a:ln>
        </p:spPr>
      </p:pic>
      <p:pic>
        <p:nvPicPr>
          <p:cNvPr descr="Imagen 2" id="14" name="Google Shape;14;p23"/>
          <p:cNvPicPr preferRelativeResize="0"/>
          <p:nvPr/>
        </p:nvPicPr>
        <p:blipFill rotWithShape="1">
          <a:blip r:embed="rId5">
            <a:alphaModFix/>
          </a:blip>
          <a:srcRect b="0" l="0" r="0" t="0"/>
          <a:stretch/>
        </p:blipFill>
        <p:spPr>
          <a:xfrm>
            <a:off x="8272364" y="418596"/>
            <a:ext cx="1080001" cy="664778"/>
          </a:xfrm>
          <a:prstGeom prst="rect">
            <a:avLst/>
          </a:prstGeom>
          <a:noFill/>
          <a:ln>
            <a:noFill/>
          </a:ln>
        </p:spPr>
      </p:pic>
      <p:sp>
        <p:nvSpPr>
          <p:cNvPr id="15" name="Google Shape;15;p23"/>
          <p:cNvSpPr txBox="1"/>
          <p:nvPr>
            <p:ph type="title"/>
          </p:nvPr>
        </p:nvSpPr>
        <p:spPr>
          <a:xfrm>
            <a:off x="485775" y="101453"/>
            <a:ext cx="8743950" cy="1661731"/>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23"/>
          <p:cNvSpPr txBox="1"/>
          <p:nvPr>
            <p:ph idx="1" type="body"/>
          </p:nvPr>
        </p:nvSpPr>
        <p:spPr>
          <a:xfrm>
            <a:off x="485775" y="1763183"/>
            <a:ext cx="8743950" cy="5793317"/>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23"/>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9.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4.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youtube.com/watch?v=RVmoEupGvsg"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nvSpPr>
        <p:spPr>
          <a:xfrm>
            <a:off x="1176618" y="6563127"/>
            <a:ext cx="7012135" cy="482219"/>
          </a:xfrm>
          <a:prstGeom prst="rect">
            <a:avLst/>
          </a:prstGeom>
          <a:noFill/>
          <a:ln>
            <a:noFill/>
          </a:ln>
        </p:spPr>
        <p:txBody>
          <a:bodyPr anchorCtr="0" anchor="ctr" bIns="91400" lIns="91400" spcFirstLastPara="1" rIns="91400" wrap="square" tIns="91400">
            <a:sp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108" name="Google Shape;108;p1"/>
          <p:cNvSpPr txBox="1"/>
          <p:nvPr/>
        </p:nvSpPr>
        <p:spPr>
          <a:xfrm>
            <a:off x="374949" y="1934836"/>
            <a:ext cx="1444327" cy="59800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3</a:t>
            </a:r>
            <a:endParaRPr/>
          </a:p>
        </p:txBody>
      </p:sp>
      <p:sp>
        <p:nvSpPr>
          <p:cNvPr id="109" name="Google Shape;109;p1"/>
          <p:cNvSpPr txBox="1"/>
          <p:nvPr/>
        </p:nvSpPr>
        <p:spPr>
          <a:xfrm>
            <a:off x="1139099" y="834800"/>
            <a:ext cx="4156802" cy="33971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a:p>
        </p:txBody>
      </p:sp>
      <p:sp>
        <p:nvSpPr>
          <p:cNvPr id="110" name="Google Shape;110;p1"/>
          <p:cNvSpPr txBox="1"/>
          <p:nvPr/>
        </p:nvSpPr>
        <p:spPr>
          <a:xfrm>
            <a:off x="365424" y="2168247"/>
            <a:ext cx="4118087" cy="1666766"/>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PROCESOS ADMINISTRATIVOS</a:t>
            </a:r>
            <a:endParaRPr/>
          </a:p>
        </p:txBody>
      </p:sp>
      <p:pic>
        <p:nvPicPr>
          <p:cNvPr descr="Imagen 6" id="111" name="Google Shape;111;p1"/>
          <p:cNvPicPr preferRelativeResize="0"/>
          <p:nvPr/>
        </p:nvPicPr>
        <p:blipFill rotWithShape="1">
          <a:blip r:embed="rId3">
            <a:alphaModFix/>
          </a:blip>
          <a:srcRect b="0" l="0" r="0" t="0"/>
          <a:stretch/>
        </p:blipFill>
        <p:spPr>
          <a:xfrm>
            <a:off x="4341667" y="2017722"/>
            <a:ext cx="4298643" cy="43253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72" name="Google Shape;272;p10"/>
          <p:cNvSpPr txBox="1"/>
          <p:nvPr/>
        </p:nvSpPr>
        <p:spPr>
          <a:xfrm>
            <a:off x="858015" y="2380033"/>
            <a:ext cx="6608100" cy="32016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motivación se puede definir como la disposición al esfuerzo que tiene una persona para alcanzar los objetivos de la organización, sin embargo, esto siempre estará condicionado por satisfacer alguna necesidad de carácter personal, por lo tanto, la motivación en el ambiente laboral consiste en hacer que cada persona realice su trabajo con entusiasmo, porque desea hacerlo y no por obligación.</a:t>
            </a:r>
            <a:endParaRPr/>
          </a:p>
          <a:p>
            <a:pPr indent="0" lvl="0" marL="0" marR="0" rtl="0" algn="just">
              <a:lnSpc>
                <a:spcPct val="100000"/>
              </a:lnSpc>
              <a:spcBef>
                <a:spcPts val="12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De esta forma, cuando los superiores motivan a los subordinados, lo que están haciendo es utilizar las cosas que esperan satisfagan esas necesidades y los inducen a actuar de la manera deseada. Es importante recalcar que para motivar a las personas es necesario entregarles cosas o condiciones que realmente los induzcan a actuar con positivismo y entusiasmo, ejemplo de ello sería: un mejor salario, un reconocimiento público, un ascenso, etc.</a:t>
            </a:r>
            <a:endParaRPr/>
          </a:p>
        </p:txBody>
      </p:sp>
      <p:sp>
        <p:nvSpPr>
          <p:cNvPr id="273" name="Google Shape;273;p10"/>
          <p:cNvSpPr txBox="1"/>
          <p:nvPr/>
        </p:nvSpPr>
        <p:spPr>
          <a:xfrm>
            <a:off x="452175" y="1269911"/>
            <a:ext cx="6054951"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DIRECCIÓN </a:t>
            </a:r>
            <a:r>
              <a:rPr b="0" i="0" lang="en-US" sz="2800" u="none" cap="none" strike="noStrike">
                <a:solidFill>
                  <a:srgbClr val="A93501"/>
                </a:solidFill>
                <a:latin typeface="Calibri"/>
                <a:ea typeface="Calibri"/>
                <a:cs typeface="Calibri"/>
                <a:sym typeface="Calibri"/>
              </a:rPr>
              <a:t>Y MOTIVACIÓN</a:t>
            </a:r>
            <a:endParaRPr/>
          </a:p>
        </p:txBody>
      </p:sp>
      <p:pic>
        <p:nvPicPr>
          <p:cNvPr descr="Imagen 3" id="274" name="Google Shape;274;p10"/>
          <p:cNvPicPr preferRelativeResize="0"/>
          <p:nvPr/>
        </p:nvPicPr>
        <p:blipFill rotWithShape="1">
          <a:blip r:embed="rId3">
            <a:alphaModFix/>
          </a:blip>
          <a:srcRect b="7972" l="0" r="0" t="0"/>
          <a:stretch/>
        </p:blipFill>
        <p:spPr>
          <a:xfrm>
            <a:off x="6304562" y="4086717"/>
            <a:ext cx="3019047" cy="34729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80" name="Google Shape;280;p11"/>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REALICEMOS </a:t>
            </a:r>
            <a:r>
              <a:rPr b="0" i="0" lang="en-US" sz="2800" u="none" cap="none" strike="noStrike">
                <a:solidFill>
                  <a:srgbClr val="A93501"/>
                </a:solidFill>
                <a:latin typeface="Calibri"/>
                <a:ea typeface="Calibri"/>
                <a:cs typeface="Calibri"/>
                <a:sym typeface="Calibri"/>
              </a:rPr>
              <a:t>UNA PAUSA…</a:t>
            </a:r>
            <a:endParaRPr/>
          </a:p>
        </p:txBody>
      </p:sp>
      <p:sp>
        <p:nvSpPr>
          <p:cNvPr id="281" name="Google Shape;281;p11"/>
          <p:cNvSpPr txBox="1"/>
          <p:nvPr/>
        </p:nvSpPr>
        <p:spPr>
          <a:xfrm>
            <a:off x="697575" y="2441074"/>
            <a:ext cx="4978628" cy="1926724"/>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Reúnete en parejas y resuelve la siguiente actividad:</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600"/>
              <a:buFont typeface="Calibri"/>
              <a:buNone/>
            </a:pPr>
            <a:r>
              <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¿Consideras que es importante que dentro de cualquier organización o institución exista motivación hacia sus integrantes? ¿por qué?</a:t>
            </a:r>
            <a:endParaRPr/>
          </a:p>
        </p:txBody>
      </p:sp>
      <p:sp>
        <p:nvSpPr>
          <p:cNvPr id="282" name="Google Shape;282;p11"/>
          <p:cNvSpPr txBox="1"/>
          <p:nvPr/>
        </p:nvSpPr>
        <p:spPr>
          <a:xfrm>
            <a:off x="651851" y="4714136"/>
            <a:ext cx="4278737" cy="144479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invito a compartir tus respuestas a través </a:t>
            </a:r>
            <a:r>
              <a:rPr b="0" i="0" lang="en-US" sz="2100" u="none" cap="none" strike="noStrike">
                <a:solidFill>
                  <a:srgbClr val="A93501"/>
                </a:solidFill>
                <a:latin typeface="Calibri"/>
                <a:ea typeface="Calibri"/>
                <a:cs typeface="Calibri"/>
                <a:sym typeface="Calibri"/>
              </a:rPr>
              <a:t>de un plenario con los demás grupos.</a:t>
            </a:r>
            <a:endParaRPr/>
          </a:p>
        </p:txBody>
      </p:sp>
      <p:pic>
        <p:nvPicPr>
          <p:cNvPr descr="Imagen 29" id="283" name="Google Shape;283;p11"/>
          <p:cNvPicPr preferRelativeResize="0"/>
          <p:nvPr/>
        </p:nvPicPr>
        <p:blipFill rotWithShape="1">
          <a:blip r:embed="rId3">
            <a:alphaModFix/>
          </a:blip>
          <a:srcRect b="0" l="0" r="0" t="0"/>
          <a:stretch/>
        </p:blipFill>
        <p:spPr>
          <a:xfrm>
            <a:off x="5122864" y="3205715"/>
            <a:ext cx="4191465" cy="4149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89" name="Google Shape;289;p12"/>
          <p:cNvSpPr txBox="1"/>
          <p:nvPr/>
        </p:nvSpPr>
        <p:spPr>
          <a:xfrm>
            <a:off x="452175" y="1269911"/>
            <a:ext cx="6054951"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TRES TEORÍAS </a:t>
            </a:r>
            <a:r>
              <a:rPr b="0" i="0" lang="en-US" sz="2800" u="none" cap="none" strike="noStrike">
                <a:solidFill>
                  <a:srgbClr val="A93501"/>
                </a:solidFill>
                <a:latin typeface="Calibri"/>
                <a:ea typeface="Calibri"/>
                <a:cs typeface="Calibri"/>
                <a:sym typeface="Calibri"/>
              </a:rPr>
              <a:t>DE MOTIVACIÓN</a:t>
            </a:r>
            <a:endParaRPr/>
          </a:p>
        </p:txBody>
      </p:sp>
      <p:grpSp>
        <p:nvGrpSpPr>
          <p:cNvPr id="290" name="Google Shape;290;p12"/>
          <p:cNvGrpSpPr/>
          <p:nvPr/>
        </p:nvGrpSpPr>
        <p:grpSpPr>
          <a:xfrm>
            <a:off x="623713" y="2907837"/>
            <a:ext cx="8403003" cy="2587802"/>
            <a:chOff x="0" y="0"/>
            <a:chExt cx="8403002" cy="2587801"/>
          </a:xfrm>
        </p:grpSpPr>
        <p:sp>
          <p:nvSpPr>
            <p:cNvPr id="291" name="Google Shape;291;p12"/>
            <p:cNvSpPr/>
            <p:nvPr/>
          </p:nvSpPr>
          <p:spPr>
            <a:xfrm>
              <a:off x="1263071" y="964675"/>
              <a:ext cx="5876379" cy="471057"/>
            </a:xfrm>
            <a:custGeom>
              <a:rect b="b" l="l" r="r" t="t"/>
              <a:pathLst>
                <a:path extrusionOk="0" h="21600" w="21600">
                  <a:moveTo>
                    <a:pt x="0" y="16518"/>
                  </a:moveTo>
                  <a:lnTo>
                    <a:pt x="0" y="0"/>
                  </a:lnTo>
                  <a:lnTo>
                    <a:pt x="21600" y="0"/>
                  </a:lnTo>
                  <a:lnTo>
                    <a:pt x="21600" y="21600"/>
                  </a:lnTo>
                </a:path>
              </a:pathLst>
            </a:custGeom>
            <a:noFill/>
            <a:ln cap="flat" cmpd="sng" w="28575">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292" name="Google Shape;292;p12"/>
            <p:cNvCxnSpPr/>
            <p:nvPr/>
          </p:nvCxnSpPr>
          <p:spPr>
            <a:xfrm flipH="1">
              <a:off x="4210335" y="324891"/>
              <a:ext cx="2993" cy="1264730"/>
            </a:xfrm>
            <a:prstGeom prst="straightConnector1">
              <a:avLst/>
            </a:prstGeom>
            <a:noFill/>
            <a:ln cap="flat" cmpd="sng" w="28575">
              <a:solidFill>
                <a:srgbClr val="C64033"/>
              </a:solidFill>
              <a:prstDash val="solid"/>
              <a:round/>
              <a:headEnd len="sm" w="sm" type="none"/>
              <a:tailEnd len="sm" w="sm" type="none"/>
            </a:ln>
          </p:spPr>
        </p:cxnSp>
        <p:sp>
          <p:nvSpPr>
            <p:cNvPr id="293" name="Google Shape;293;p12"/>
            <p:cNvSpPr/>
            <p:nvPr/>
          </p:nvSpPr>
          <p:spPr>
            <a:xfrm>
              <a:off x="2947262" y="0"/>
              <a:ext cx="2526146" cy="562768"/>
            </a:xfrm>
            <a:prstGeom prst="roundRect">
              <a:avLst>
                <a:gd fmla="val 50000"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4" name="Google Shape;294;p12"/>
            <p:cNvSpPr/>
            <p:nvPr/>
          </p:nvSpPr>
          <p:spPr>
            <a:xfrm>
              <a:off x="0" y="1299327"/>
              <a:ext cx="2526146" cy="1288474"/>
            </a:xfrm>
            <a:prstGeom prst="roundRect">
              <a:avLst>
                <a:gd fmla="val 50000"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5" name="Google Shape;295;p12"/>
            <p:cNvSpPr/>
            <p:nvPr/>
          </p:nvSpPr>
          <p:spPr>
            <a:xfrm>
              <a:off x="2947262" y="1299327"/>
              <a:ext cx="2526146" cy="1288474"/>
            </a:xfrm>
            <a:prstGeom prst="roundRect">
              <a:avLst>
                <a:gd fmla="val 50000"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6" name="Google Shape;296;p12"/>
            <p:cNvSpPr/>
            <p:nvPr/>
          </p:nvSpPr>
          <p:spPr>
            <a:xfrm>
              <a:off x="5876856" y="1299327"/>
              <a:ext cx="2526146" cy="1288474"/>
            </a:xfrm>
            <a:prstGeom prst="roundRect">
              <a:avLst>
                <a:gd fmla="val 50000" name="adj"/>
              </a:avLst>
            </a:prstGeom>
            <a:solidFill>
              <a:srgbClr val="C640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7" name="Google Shape;297;p12"/>
            <p:cNvSpPr txBox="1"/>
            <p:nvPr/>
          </p:nvSpPr>
          <p:spPr>
            <a:xfrm>
              <a:off x="3673444" y="34829"/>
              <a:ext cx="1001276" cy="39247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Teorías</a:t>
              </a:r>
              <a:endParaRPr/>
            </a:p>
          </p:txBody>
        </p:sp>
        <p:sp>
          <p:nvSpPr>
            <p:cNvPr id="298" name="Google Shape;298;p12"/>
            <p:cNvSpPr txBox="1"/>
            <p:nvPr/>
          </p:nvSpPr>
          <p:spPr>
            <a:xfrm>
              <a:off x="23984" y="1435732"/>
              <a:ext cx="2478178" cy="94978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Jerarquía de Necesidades de Maslow</a:t>
              </a:r>
              <a:endParaRPr/>
            </a:p>
          </p:txBody>
        </p:sp>
        <p:sp>
          <p:nvSpPr>
            <p:cNvPr id="299" name="Google Shape;299;p12"/>
            <p:cNvSpPr txBox="1"/>
            <p:nvPr/>
          </p:nvSpPr>
          <p:spPr>
            <a:xfrm>
              <a:off x="3134260" y="1589620"/>
              <a:ext cx="2152149" cy="64498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Higiene de Herzberg</a:t>
              </a:r>
              <a:endParaRPr/>
            </a:p>
          </p:txBody>
        </p:sp>
        <p:sp>
          <p:nvSpPr>
            <p:cNvPr id="300" name="Google Shape;300;p12"/>
            <p:cNvSpPr txBox="1"/>
            <p:nvPr/>
          </p:nvSpPr>
          <p:spPr>
            <a:xfrm>
              <a:off x="6075400" y="1589620"/>
              <a:ext cx="2129057" cy="64498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Tres necesidades de Mc Clelland</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06" name="Google Shape;306;p13"/>
          <p:cNvSpPr txBox="1"/>
          <p:nvPr/>
        </p:nvSpPr>
        <p:spPr>
          <a:xfrm>
            <a:off x="452175" y="1089342"/>
            <a:ext cx="5644948" cy="89730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TEORÍA DE JERARQUÍA DE </a:t>
            </a:r>
            <a:r>
              <a:rPr b="0" i="0" lang="en-US" sz="2800" u="none" cap="none" strike="noStrike">
                <a:solidFill>
                  <a:srgbClr val="A93501"/>
                </a:solidFill>
                <a:latin typeface="Calibri"/>
                <a:ea typeface="Calibri"/>
                <a:cs typeface="Calibri"/>
                <a:sym typeface="Calibri"/>
              </a:rPr>
              <a:t>NECESIDADES DE MASLOW</a:t>
            </a:r>
            <a:endParaRPr/>
          </a:p>
        </p:txBody>
      </p:sp>
      <p:grpSp>
        <p:nvGrpSpPr>
          <p:cNvPr id="307" name="Google Shape;307;p13"/>
          <p:cNvGrpSpPr/>
          <p:nvPr/>
        </p:nvGrpSpPr>
        <p:grpSpPr>
          <a:xfrm>
            <a:off x="1992240" y="2413031"/>
            <a:ext cx="5735783" cy="4149407"/>
            <a:chOff x="443664" y="0"/>
            <a:chExt cx="5735782" cy="4149405"/>
          </a:xfrm>
        </p:grpSpPr>
        <p:sp>
          <p:nvSpPr>
            <p:cNvPr id="308" name="Google Shape;308;p13"/>
            <p:cNvSpPr/>
            <p:nvPr/>
          </p:nvSpPr>
          <p:spPr>
            <a:xfrm>
              <a:off x="443664" y="0"/>
              <a:ext cx="5735782" cy="4149405"/>
            </a:xfrm>
            <a:prstGeom prst="triangle">
              <a:avLst>
                <a:gd fmla="val 50000" name="adj"/>
              </a:avLst>
            </a:prstGeom>
            <a:solidFill>
              <a:srgbClr val="FFB375">
                <a:alpha val="50980"/>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309" name="Google Shape;309;p13"/>
            <p:cNvGrpSpPr/>
            <p:nvPr/>
          </p:nvGrpSpPr>
          <p:grpSpPr>
            <a:xfrm>
              <a:off x="575413" y="3377161"/>
              <a:ext cx="5472287" cy="562769"/>
              <a:chOff x="0" y="0"/>
              <a:chExt cx="5472285" cy="562768"/>
            </a:xfrm>
          </p:grpSpPr>
          <p:sp>
            <p:nvSpPr>
              <p:cNvPr id="310" name="Google Shape;310;p13"/>
              <p:cNvSpPr/>
              <p:nvPr/>
            </p:nvSpPr>
            <p:spPr>
              <a:xfrm>
                <a:off x="0" y="0"/>
                <a:ext cx="5472285" cy="562768"/>
              </a:xfrm>
              <a:prstGeom prst="roundRect">
                <a:avLst>
                  <a:gd fmla="val 50000" name="adj"/>
                </a:avLst>
              </a:prstGeom>
              <a:solidFill>
                <a:srgbClr val="FFB375"/>
              </a:solidFill>
              <a:ln cap="flat" cmpd="sng" w="9525">
                <a:solidFill>
                  <a:srgbClr val="FFFFFF"/>
                </a:solidFill>
                <a:prstDash val="solid"/>
                <a:round/>
                <a:headEnd len="sm" w="sm" type="none"/>
                <a:tailEnd len="sm" w="sm" type="none"/>
              </a:ln>
              <a:effectLst>
                <a:outerShdw blurRad="50800" rotWithShape="0">
                  <a:srgbClr val="000000">
                    <a:alpha val="2196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1" name="Google Shape;311;p13"/>
              <p:cNvSpPr txBox="1"/>
              <p:nvPr/>
            </p:nvSpPr>
            <p:spPr>
              <a:xfrm>
                <a:off x="132896" y="114839"/>
                <a:ext cx="5206493" cy="333089"/>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FISIOLÓGICAS</a:t>
                </a:r>
                <a:endParaRPr/>
              </a:p>
            </p:txBody>
          </p:sp>
        </p:grpSp>
        <p:grpSp>
          <p:nvGrpSpPr>
            <p:cNvPr id="312" name="Google Shape;312;p13"/>
            <p:cNvGrpSpPr/>
            <p:nvPr/>
          </p:nvGrpSpPr>
          <p:grpSpPr>
            <a:xfrm>
              <a:off x="978347" y="2688619"/>
              <a:ext cx="4666419" cy="562769"/>
              <a:chOff x="0" y="0"/>
              <a:chExt cx="4666418" cy="562768"/>
            </a:xfrm>
          </p:grpSpPr>
          <p:sp>
            <p:nvSpPr>
              <p:cNvPr id="313" name="Google Shape;313;p13"/>
              <p:cNvSpPr/>
              <p:nvPr/>
            </p:nvSpPr>
            <p:spPr>
              <a:xfrm>
                <a:off x="0" y="0"/>
                <a:ext cx="4666418" cy="562768"/>
              </a:xfrm>
              <a:prstGeom prst="roundRect">
                <a:avLst>
                  <a:gd fmla="val 50000" name="adj"/>
                </a:avLst>
              </a:prstGeom>
              <a:solidFill>
                <a:srgbClr val="ED6B00"/>
              </a:solidFill>
              <a:ln cap="flat" cmpd="sng" w="9525">
                <a:solidFill>
                  <a:srgbClr val="FFFFFF"/>
                </a:solidFill>
                <a:prstDash val="solid"/>
                <a:round/>
                <a:headEnd len="sm" w="sm" type="none"/>
                <a:tailEnd len="sm" w="sm" type="none"/>
              </a:ln>
              <a:effectLst>
                <a:outerShdw blurRad="50800" rotWithShape="0">
                  <a:srgbClr val="000000">
                    <a:alpha val="2196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4" name="Google Shape;314;p13"/>
              <p:cNvSpPr txBox="1"/>
              <p:nvPr/>
            </p:nvSpPr>
            <p:spPr>
              <a:xfrm>
                <a:off x="132896" y="114839"/>
                <a:ext cx="4400625" cy="333089"/>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SEGURIDAD</a:t>
                </a:r>
                <a:endParaRPr/>
              </a:p>
            </p:txBody>
          </p:sp>
        </p:grpSp>
        <p:grpSp>
          <p:nvGrpSpPr>
            <p:cNvPr id="315" name="Google Shape;315;p13"/>
            <p:cNvGrpSpPr/>
            <p:nvPr/>
          </p:nvGrpSpPr>
          <p:grpSpPr>
            <a:xfrm>
              <a:off x="1299887" y="2000077"/>
              <a:ext cx="4023338" cy="562769"/>
              <a:chOff x="0" y="0"/>
              <a:chExt cx="4023337" cy="562768"/>
            </a:xfrm>
          </p:grpSpPr>
          <p:sp>
            <p:nvSpPr>
              <p:cNvPr id="316" name="Google Shape;316;p13"/>
              <p:cNvSpPr/>
              <p:nvPr/>
            </p:nvSpPr>
            <p:spPr>
              <a:xfrm>
                <a:off x="0" y="0"/>
                <a:ext cx="4023337" cy="562768"/>
              </a:xfrm>
              <a:prstGeom prst="roundRect">
                <a:avLst>
                  <a:gd fmla="val 50000" name="adj"/>
                </a:avLst>
              </a:prstGeom>
              <a:solidFill>
                <a:srgbClr val="C64033"/>
              </a:solidFill>
              <a:ln cap="flat" cmpd="sng" w="9525">
                <a:solidFill>
                  <a:srgbClr val="FFFFFF"/>
                </a:solidFill>
                <a:prstDash val="solid"/>
                <a:round/>
                <a:headEnd len="sm" w="sm" type="none"/>
                <a:tailEnd len="sm" w="sm" type="none"/>
              </a:ln>
              <a:effectLst>
                <a:outerShdw blurRad="50800" rotWithShape="0">
                  <a:srgbClr val="000000">
                    <a:alpha val="2196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7" name="Google Shape;317;p13"/>
              <p:cNvSpPr txBox="1"/>
              <p:nvPr/>
            </p:nvSpPr>
            <p:spPr>
              <a:xfrm>
                <a:off x="132896" y="114839"/>
                <a:ext cx="3757544" cy="333089"/>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SOCIALES</a:t>
                </a:r>
                <a:endParaRPr/>
              </a:p>
            </p:txBody>
          </p:sp>
        </p:grpSp>
        <p:grpSp>
          <p:nvGrpSpPr>
            <p:cNvPr id="318" name="Google Shape;318;p13"/>
            <p:cNvGrpSpPr/>
            <p:nvPr/>
          </p:nvGrpSpPr>
          <p:grpSpPr>
            <a:xfrm>
              <a:off x="1661548" y="1311535"/>
              <a:ext cx="3300016" cy="562769"/>
              <a:chOff x="0" y="0"/>
              <a:chExt cx="3300015" cy="562768"/>
            </a:xfrm>
          </p:grpSpPr>
          <p:sp>
            <p:nvSpPr>
              <p:cNvPr id="319" name="Google Shape;319;p13"/>
              <p:cNvSpPr/>
              <p:nvPr/>
            </p:nvSpPr>
            <p:spPr>
              <a:xfrm>
                <a:off x="0" y="0"/>
                <a:ext cx="3300015" cy="562768"/>
              </a:xfrm>
              <a:prstGeom prst="roundRect">
                <a:avLst>
                  <a:gd fmla="val 50000" name="adj"/>
                </a:avLst>
              </a:prstGeom>
              <a:solidFill>
                <a:srgbClr val="A93501"/>
              </a:solidFill>
              <a:ln cap="flat" cmpd="sng" w="9525">
                <a:solidFill>
                  <a:srgbClr val="FFFFFF"/>
                </a:solidFill>
                <a:prstDash val="solid"/>
                <a:round/>
                <a:headEnd len="sm" w="sm" type="none"/>
                <a:tailEnd len="sm" w="sm" type="none"/>
              </a:ln>
              <a:effectLst>
                <a:outerShdw blurRad="50800" rotWithShape="0">
                  <a:srgbClr val="000000">
                    <a:alpha val="2196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20" name="Google Shape;320;p13"/>
              <p:cNvSpPr txBox="1"/>
              <p:nvPr/>
            </p:nvSpPr>
            <p:spPr>
              <a:xfrm>
                <a:off x="132896" y="114839"/>
                <a:ext cx="3034222" cy="333089"/>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RECONOCIMIENTO</a:t>
                </a:r>
                <a:endParaRPr/>
              </a:p>
            </p:txBody>
          </p:sp>
        </p:grpSp>
        <p:grpSp>
          <p:nvGrpSpPr>
            <p:cNvPr id="321" name="Google Shape;321;p13"/>
            <p:cNvGrpSpPr/>
            <p:nvPr/>
          </p:nvGrpSpPr>
          <p:grpSpPr>
            <a:xfrm>
              <a:off x="2143715" y="622993"/>
              <a:ext cx="2335683" cy="562769"/>
              <a:chOff x="0" y="0"/>
              <a:chExt cx="2335682" cy="562768"/>
            </a:xfrm>
          </p:grpSpPr>
          <p:sp>
            <p:nvSpPr>
              <p:cNvPr id="322" name="Google Shape;322;p13"/>
              <p:cNvSpPr/>
              <p:nvPr/>
            </p:nvSpPr>
            <p:spPr>
              <a:xfrm>
                <a:off x="0" y="0"/>
                <a:ext cx="2335682" cy="562768"/>
              </a:xfrm>
              <a:prstGeom prst="roundRect">
                <a:avLst>
                  <a:gd fmla="val 50000" name="adj"/>
                </a:avLst>
              </a:prstGeom>
              <a:solidFill>
                <a:srgbClr val="AA4E02"/>
              </a:solidFill>
              <a:ln cap="flat" cmpd="sng" w="9525">
                <a:solidFill>
                  <a:srgbClr val="FFFFFF"/>
                </a:solidFill>
                <a:prstDash val="solid"/>
                <a:round/>
                <a:headEnd len="sm" w="sm" type="none"/>
                <a:tailEnd len="sm" w="sm" type="none"/>
              </a:ln>
              <a:effectLst>
                <a:outerShdw blurRad="50800" rotWithShape="0">
                  <a:srgbClr val="000000">
                    <a:alpha val="2196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23" name="Google Shape;323;p13"/>
              <p:cNvSpPr txBox="1"/>
              <p:nvPr/>
            </p:nvSpPr>
            <p:spPr>
              <a:xfrm>
                <a:off x="132896" y="114839"/>
                <a:ext cx="2069889" cy="333089"/>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AUTORREALIZACIÓN</a:t>
                </a:r>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29" name="Google Shape;329;p14"/>
          <p:cNvSpPr/>
          <p:nvPr/>
        </p:nvSpPr>
        <p:spPr>
          <a:xfrm>
            <a:off x="636004" y="2920170"/>
            <a:ext cx="4045710" cy="2746339"/>
          </a:xfrm>
          <a:prstGeom prst="roundRect">
            <a:avLst>
              <a:gd fmla="val 9535"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0" name="Google Shape;330;p14"/>
          <p:cNvSpPr/>
          <p:nvPr/>
        </p:nvSpPr>
        <p:spPr>
          <a:xfrm>
            <a:off x="5158509" y="2920170"/>
            <a:ext cx="4045709" cy="2746339"/>
          </a:xfrm>
          <a:prstGeom prst="roundRect">
            <a:avLst>
              <a:gd fmla="val 9535"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1" name="Google Shape;331;p14"/>
          <p:cNvSpPr/>
          <p:nvPr/>
        </p:nvSpPr>
        <p:spPr>
          <a:xfrm>
            <a:off x="492416" y="4448323"/>
            <a:ext cx="2444544" cy="2444543"/>
          </a:xfrm>
          <a:prstGeom prst="ellipse">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2" name="Google Shape;332;p14"/>
          <p:cNvSpPr/>
          <p:nvPr/>
        </p:nvSpPr>
        <p:spPr>
          <a:xfrm>
            <a:off x="6882872" y="4813139"/>
            <a:ext cx="2444543" cy="2444543"/>
          </a:xfrm>
          <a:prstGeom prst="ellipse">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3" name="Google Shape;333;p14"/>
          <p:cNvSpPr txBox="1"/>
          <p:nvPr/>
        </p:nvSpPr>
        <p:spPr>
          <a:xfrm>
            <a:off x="452175" y="1089342"/>
            <a:ext cx="4932625" cy="89730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TEORÍA DE MOTIVACIÓN – </a:t>
            </a:r>
            <a:r>
              <a:rPr b="0" i="0" lang="en-US" sz="2800" u="none" cap="none" strike="noStrike">
                <a:solidFill>
                  <a:srgbClr val="A93501"/>
                </a:solidFill>
                <a:latin typeface="Calibri"/>
                <a:ea typeface="Calibri"/>
                <a:cs typeface="Calibri"/>
                <a:sym typeface="Calibri"/>
              </a:rPr>
              <a:t>HIGIENE DE HERZBERG</a:t>
            </a:r>
            <a:endParaRPr/>
          </a:p>
        </p:txBody>
      </p:sp>
      <p:sp>
        <p:nvSpPr>
          <p:cNvPr id="334" name="Google Shape;334;p14"/>
          <p:cNvSpPr txBox="1"/>
          <p:nvPr/>
        </p:nvSpPr>
        <p:spPr>
          <a:xfrm>
            <a:off x="687439" y="2238253"/>
            <a:ext cx="4716589"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psicólogo Frederick Herzberg investigó la pregunta </a:t>
            </a:r>
            <a:r>
              <a:rPr b="1" i="0" lang="en-US" sz="1600" u="none" cap="none" strike="noStrike">
                <a:solidFill>
                  <a:srgbClr val="ED6B00"/>
                </a:solidFill>
                <a:latin typeface="Calibri"/>
                <a:ea typeface="Calibri"/>
                <a:cs typeface="Calibri"/>
                <a:sym typeface="Calibri"/>
              </a:rPr>
              <a:t>¿qué desea la gente de sus puestos de trabajo?</a:t>
            </a:r>
            <a:endParaRPr/>
          </a:p>
        </p:txBody>
      </p:sp>
      <p:sp>
        <p:nvSpPr>
          <p:cNvPr id="335" name="Google Shape;335;p14"/>
          <p:cNvSpPr txBox="1"/>
          <p:nvPr/>
        </p:nvSpPr>
        <p:spPr>
          <a:xfrm>
            <a:off x="875174" y="3202826"/>
            <a:ext cx="1983617" cy="33308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Factores Intrínsecos</a:t>
            </a:r>
            <a:endParaRPr/>
          </a:p>
        </p:txBody>
      </p:sp>
      <p:sp>
        <p:nvSpPr>
          <p:cNvPr id="336" name="Google Shape;336;p14"/>
          <p:cNvSpPr txBox="1"/>
          <p:nvPr/>
        </p:nvSpPr>
        <p:spPr>
          <a:xfrm>
            <a:off x="5397973" y="3202826"/>
            <a:ext cx="2018666" cy="33308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Factores Extrínsecos</a:t>
            </a:r>
            <a:endParaRPr/>
          </a:p>
        </p:txBody>
      </p:sp>
      <p:sp>
        <p:nvSpPr>
          <p:cNvPr id="337" name="Google Shape;337;p14"/>
          <p:cNvSpPr txBox="1"/>
          <p:nvPr/>
        </p:nvSpPr>
        <p:spPr>
          <a:xfrm>
            <a:off x="858014" y="3511748"/>
            <a:ext cx="3567362" cy="7379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Logro, reconocimiento, trabajo desafiante y responsabilidad. Estos se relacionaron con la satisfacción en el cargo.</a:t>
            </a:r>
            <a:endParaRPr/>
          </a:p>
        </p:txBody>
      </p:sp>
      <p:sp>
        <p:nvSpPr>
          <p:cNvPr id="338" name="Google Shape;338;p14"/>
          <p:cNvSpPr txBox="1"/>
          <p:nvPr/>
        </p:nvSpPr>
        <p:spPr>
          <a:xfrm>
            <a:off x="5397978" y="3511748"/>
            <a:ext cx="3626186" cy="7379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Política, administración de la compañía, supervisión, relaciones interpersonales, sueldos y condiciones de trabajo.</a:t>
            </a:r>
            <a:endParaRPr/>
          </a:p>
        </p:txBody>
      </p:sp>
      <p:sp>
        <p:nvSpPr>
          <p:cNvPr id="339" name="Google Shape;339;p14"/>
          <p:cNvSpPr/>
          <p:nvPr/>
        </p:nvSpPr>
        <p:spPr>
          <a:xfrm>
            <a:off x="2767132" y="4276416"/>
            <a:ext cx="1683842" cy="846890"/>
          </a:xfrm>
          <a:custGeom>
            <a:rect b="b" l="l" r="r" t="t"/>
            <a:pathLst>
              <a:path extrusionOk="0" h="21600" w="21600">
                <a:moveTo>
                  <a:pt x="0" y="2711"/>
                </a:moveTo>
                <a:cubicBezTo>
                  <a:pt x="0" y="1214"/>
                  <a:pt x="611" y="0"/>
                  <a:pt x="1364" y="0"/>
                </a:cubicBezTo>
                <a:lnTo>
                  <a:pt x="3600" y="0"/>
                </a:lnTo>
                <a:lnTo>
                  <a:pt x="20236" y="0"/>
                </a:lnTo>
                <a:cubicBezTo>
                  <a:pt x="20989" y="0"/>
                  <a:pt x="21600" y="1214"/>
                  <a:pt x="21600" y="2711"/>
                </a:cubicBezTo>
                <a:lnTo>
                  <a:pt x="21600" y="13557"/>
                </a:lnTo>
                <a:cubicBezTo>
                  <a:pt x="21600" y="15054"/>
                  <a:pt x="20989" y="16268"/>
                  <a:pt x="20236" y="16268"/>
                </a:cubicBezTo>
                <a:lnTo>
                  <a:pt x="9000" y="16268"/>
                </a:lnTo>
                <a:lnTo>
                  <a:pt x="2452" y="21600"/>
                </a:lnTo>
                <a:lnTo>
                  <a:pt x="3600" y="16268"/>
                </a:lnTo>
                <a:lnTo>
                  <a:pt x="1364" y="16268"/>
                </a:lnTo>
                <a:cubicBezTo>
                  <a:pt x="611" y="16268"/>
                  <a:pt x="0" y="15054"/>
                  <a:pt x="0" y="13557"/>
                </a:cubicBezTo>
                <a:lnTo>
                  <a:pt x="0" y="13557"/>
                </a:lnTo>
                <a:lnTo>
                  <a:pt x="0" y="9490"/>
                </a:lnTo>
                <a:close/>
              </a:path>
            </a:pathLst>
          </a:custGeom>
          <a:solidFill>
            <a:srgbClr val="F7E3D1"/>
          </a:solidFill>
          <a:ln cap="flat" cmpd="sng" w="127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0" name="Google Shape;340;p14"/>
          <p:cNvSpPr txBox="1"/>
          <p:nvPr/>
        </p:nvSpPr>
        <p:spPr>
          <a:xfrm>
            <a:off x="2971277" y="4410674"/>
            <a:ext cx="1222138" cy="33308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Satisfacción</a:t>
            </a:r>
            <a:endParaRPr/>
          </a:p>
        </p:txBody>
      </p:sp>
      <p:sp>
        <p:nvSpPr>
          <p:cNvPr id="341" name="Google Shape;341;p14"/>
          <p:cNvSpPr/>
          <p:nvPr/>
        </p:nvSpPr>
        <p:spPr>
          <a:xfrm flipH="1">
            <a:off x="5378612" y="4535421"/>
            <a:ext cx="1683842" cy="846891"/>
          </a:xfrm>
          <a:custGeom>
            <a:rect b="b" l="l" r="r" t="t"/>
            <a:pathLst>
              <a:path extrusionOk="0" h="21600" w="21600">
                <a:moveTo>
                  <a:pt x="0" y="2711"/>
                </a:moveTo>
                <a:cubicBezTo>
                  <a:pt x="0" y="1214"/>
                  <a:pt x="611" y="0"/>
                  <a:pt x="1364" y="0"/>
                </a:cubicBezTo>
                <a:lnTo>
                  <a:pt x="3600" y="0"/>
                </a:lnTo>
                <a:lnTo>
                  <a:pt x="20236" y="0"/>
                </a:lnTo>
                <a:cubicBezTo>
                  <a:pt x="20989" y="0"/>
                  <a:pt x="21600" y="1214"/>
                  <a:pt x="21600" y="2711"/>
                </a:cubicBezTo>
                <a:lnTo>
                  <a:pt x="21600" y="13557"/>
                </a:lnTo>
                <a:cubicBezTo>
                  <a:pt x="21600" y="15054"/>
                  <a:pt x="20989" y="16268"/>
                  <a:pt x="20236" y="16268"/>
                </a:cubicBezTo>
                <a:lnTo>
                  <a:pt x="9000" y="16268"/>
                </a:lnTo>
                <a:lnTo>
                  <a:pt x="2452" y="21600"/>
                </a:lnTo>
                <a:lnTo>
                  <a:pt x="3600" y="16268"/>
                </a:lnTo>
                <a:lnTo>
                  <a:pt x="1364" y="16268"/>
                </a:lnTo>
                <a:cubicBezTo>
                  <a:pt x="611" y="16268"/>
                  <a:pt x="0" y="15054"/>
                  <a:pt x="0" y="13557"/>
                </a:cubicBezTo>
                <a:lnTo>
                  <a:pt x="0" y="13557"/>
                </a:lnTo>
                <a:lnTo>
                  <a:pt x="0" y="9490"/>
                </a:lnTo>
                <a:close/>
              </a:path>
            </a:pathLst>
          </a:custGeom>
          <a:solidFill>
            <a:srgbClr val="F7E3D1"/>
          </a:solidFill>
          <a:ln cap="flat" cmpd="sng" w="127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2" name="Google Shape;342;p14"/>
          <p:cNvSpPr txBox="1"/>
          <p:nvPr/>
        </p:nvSpPr>
        <p:spPr>
          <a:xfrm>
            <a:off x="5539936" y="4660220"/>
            <a:ext cx="1388900" cy="33308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Insatisfacción</a:t>
            </a:r>
            <a:endParaRPr/>
          </a:p>
        </p:txBody>
      </p:sp>
      <p:pic>
        <p:nvPicPr>
          <p:cNvPr descr="Imagen 53" id="343" name="Google Shape;343;p14"/>
          <p:cNvPicPr preferRelativeResize="0"/>
          <p:nvPr/>
        </p:nvPicPr>
        <p:blipFill rotWithShape="1">
          <a:blip r:embed="rId3">
            <a:alphaModFix/>
          </a:blip>
          <a:srcRect b="10990" l="0" r="1225" t="0"/>
          <a:stretch/>
        </p:blipFill>
        <p:spPr>
          <a:xfrm flipH="1">
            <a:off x="491993" y="4595341"/>
            <a:ext cx="2426495" cy="2293541"/>
          </a:xfrm>
          <a:custGeom>
            <a:rect b="b" l="l" r="r" t="t"/>
            <a:pathLst>
              <a:path extrusionOk="0" h="21600" w="21600">
                <a:moveTo>
                  <a:pt x="5483" y="0"/>
                </a:moveTo>
                <a:lnTo>
                  <a:pt x="4635" y="546"/>
                </a:lnTo>
                <a:cubicBezTo>
                  <a:pt x="2320" y="2201"/>
                  <a:pt x="640" y="4773"/>
                  <a:pt x="60" y="7771"/>
                </a:cubicBezTo>
                <a:lnTo>
                  <a:pt x="0" y="8185"/>
                </a:lnTo>
                <a:lnTo>
                  <a:pt x="0" y="11994"/>
                </a:lnTo>
                <a:lnTo>
                  <a:pt x="60" y="12409"/>
                </a:lnTo>
                <a:cubicBezTo>
                  <a:pt x="1075" y="17654"/>
                  <a:pt x="5461" y="21600"/>
                  <a:pt x="10719" y="21600"/>
                </a:cubicBezTo>
                <a:cubicBezTo>
                  <a:pt x="16728" y="21600"/>
                  <a:pt x="21600" y="16445"/>
                  <a:pt x="21600" y="10088"/>
                </a:cubicBezTo>
                <a:cubicBezTo>
                  <a:pt x="21600" y="6115"/>
                  <a:pt x="19697" y="2614"/>
                  <a:pt x="16802" y="546"/>
                </a:cubicBezTo>
                <a:lnTo>
                  <a:pt x="15954" y="0"/>
                </a:lnTo>
                <a:lnTo>
                  <a:pt x="5483" y="0"/>
                </a:lnTo>
                <a:close/>
              </a:path>
            </a:pathLst>
          </a:custGeom>
          <a:noFill/>
          <a:ln>
            <a:noFill/>
          </a:ln>
        </p:spPr>
      </p:pic>
      <p:pic>
        <p:nvPicPr>
          <p:cNvPr descr="Imagen 51" id="344" name="Google Shape;344;p14"/>
          <p:cNvPicPr preferRelativeResize="0"/>
          <p:nvPr/>
        </p:nvPicPr>
        <p:blipFill rotWithShape="1">
          <a:blip r:embed="rId4">
            <a:alphaModFix/>
          </a:blip>
          <a:srcRect b="7654" l="0" r="3" t="0"/>
          <a:stretch/>
        </p:blipFill>
        <p:spPr>
          <a:xfrm flipH="1">
            <a:off x="7170368" y="5016984"/>
            <a:ext cx="2078833" cy="2257426"/>
          </a:xfrm>
          <a:custGeom>
            <a:rect b="b" l="l" r="r" t="t"/>
            <a:pathLst>
              <a:path extrusionOk="0" h="21600" w="21600">
                <a:moveTo>
                  <a:pt x="5146" y="0"/>
                </a:moveTo>
                <a:lnTo>
                  <a:pt x="4779" y="205"/>
                </a:lnTo>
                <a:cubicBezTo>
                  <a:pt x="2752" y="1466"/>
                  <a:pt x="1141" y="3252"/>
                  <a:pt x="177" y="5351"/>
                </a:cubicBezTo>
                <a:lnTo>
                  <a:pt x="0" y="5799"/>
                </a:lnTo>
                <a:lnTo>
                  <a:pt x="0" y="14009"/>
                </a:lnTo>
                <a:lnTo>
                  <a:pt x="177" y="14457"/>
                </a:lnTo>
                <a:cubicBezTo>
                  <a:pt x="2105" y="18655"/>
                  <a:pt x="6620" y="21600"/>
                  <a:pt x="11880" y="21600"/>
                </a:cubicBezTo>
                <a:cubicBezTo>
                  <a:pt x="15387" y="21600"/>
                  <a:pt x="18564" y="20291"/>
                  <a:pt x="20862" y="18175"/>
                </a:cubicBezTo>
                <a:lnTo>
                  <a:pt x="21600" y="17423"/>
                </a:lnTo>
                <a:lnTo>
                  <a:pt x="21600" y="2385"/>
                </a:lnTo>
                <a:lnTo>
                  <a:pt x="20862" y="1633"/>
                </a:lnTo>
                <a:cubicBezTo>
                  <a:pt x="20287" y="1104"/>
                  <a:pt x="19657" y="625"/>
                  <a:pt x="18981" y="205"/>
                </a:cubicBezTo>
                <a:lnTo>
                  <a:pt x="18610" y="0"/>
                </a:lnTo>
                <a:lnTo>
                  <a:pt x="5146" y="0"/>
                </a:lnTo>
                <a:close/>
              </a:path>
            </a:pathLst>
          </a:cu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50" name="Google Shape;350;p15"/>
          <p:cNvSpPr/>
          <p:nvPr/>
        </p:nvSpPr>
        <p:spPr>
          <a:xfrm>
            <a:off x="636004" y="4136156"/>
            <a:ext cx="4045710" cy="1941371"/>
          </a:xfrm>
          <a:prstGeom prst="roundRect">
            <a:avLst>
              <a:gd fmla="val 9535" name="adj"/>
            </a:avLst>
          </a:prstGeom>
          <a:solidFill>
            <a:srgbClr val="F2F2F2"/>
          </a:solidFill>
          <a:ln cap="flat" cmpd="sng" w="25400">
            <a:solidFill>
              <a:srgbClr val="FFFFFF"/>
            </a:solidFill>
            <a:prstDash val="solid"/>
            <a:round/>
            <a:headEnd len="sm" w="sm" type="none"/>
            <a:tailEnd len="sm" w="sm" type="none"/>
          </a:ln>
          <a:effectLst>
            <a:outerShdw blurRad="38100" rotWithShape="0">
              <a:srgbClr val="000000">
                <a:alpha val="13725"/>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51" name="Google Shape;351;p15"/>
          <p:cNvSpPr/>
          <p:nvPr/>
        </p:nvSpPr>
        <p:spPr>
          <a:xfrm>
            <a:off x="636004" y="2546363"/>
            <a:ext cx="4045710" cy="1429941"/>
          </a:xfrm>
          <a:prstGeom prst="roundRect">
            <a:avLst>
              <a:gd fmla="val 9535" name="adj"/>
            </a:avLst>
          </a:prstGeom>
          <a:solidFill>
            <a:srgbClr val="F2F2F2"/>
          </a:solidFill>
          <a:ln cap="flat" cmpd="sng" w="25400">
            <a:solidFill>
              <a:srgbClr val="FFFFFF"/>
            </a:solidFill>
            <a:prstDash val="solid"/>
            <a:round/>
            <a:headEnd len="sm" w="sm" type="none"/>
            <a:tailEnd len="sm" w="sm" type="none"/>
          </a:ln>
          <a:effectLst>
            <a:outerShdw blurRad="38100" rotWithShape="0">
              <a:srgbClr val="000000">
                <a:alpha val="13725"/>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52" name="Google Shape;352;p15"/>
          <p:cNvSpPr/>
          <p:nvPr/>
        </p:nvSpPr>
        <p:spPr>
          <a:xfrm>
            <a:off x="5038549" y="2546363"/>
            <a:ext cx="4045709" cy="1429941"/>
          </a:xfrm>
          <a:prstGeom prst="roundRect">
            <a:avLst>
              <a:gd fmla="val 9535" name="adj"/>
            </a:avLst>
          </a:prstGeom>
          <a:solidFill>
            <a:srgbClr val="F2F2F2"/>
          </a:solidFill>
          <a:ln cap="flat" cmpd="sng" w="25400">
            <a:solidFill>
              <a:srgbClr val="FFFFFF"/>
            </a:solidFill>
            <a:prstDash val="solid"/>
            <a:round/>
            <a:headEnd len="sm" w="sm" type="none"/>
            <a:tailEnd len="sm" w="sm" type="none"/>
          </a:ln>
          <a:effectLst>
            <a:outerShdw blurRad="38100" rotWithShape="0">
              <a:srgbClr val="000000">
                <a:alpha val="13725"/>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53" name="Google Shape;353;p15"/>
          <p:cNvSpPr txBox="1"/>
          <p:nvPr/>
        </p:nvSpPr>
        <p:spPr>
          <a:xfrm>
            <a:off x="452175" y="1089342"/>
            <a:ext cx="5676153" cy="89730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TEORÍA DE LAS TRES NECESIDADES </a:t>
            </a:r>
            <a:r>
              <a:rPr b="0" i="0" lang="en-US" sz="2800" u="none" cap="none" strike="noStrike">
                <a:solidFill>
                  <a:srgbClr val="A93501"/>
                </a:solidFill>
                <a:latin typeface="Calibri"/>
                <a:ea typeface="Calibri"/>
                <a:cs typeface="Calibri"/>
                <a:sym typeface="Calibri"/>
              </a:rPr>
              <a:t>DE MC CLELLAND</a:t>
            </a:r>
            <a:endParaRPr/>
          </a:p>
        </p:txBody>
      </p:sp>
      <p:sp>
        <p:nvSpPr>
          <p:cNvPr id="354" name="Google Shape;354;p15"/>
          <p:cNvSpPr txBox="1"/>
          <p:nvPr/>
        </p:nvSpPr>
        <p:spPr>
          <a:xfrm>
            <a:off x="858014" y="2655888"/>
            <a:ext cx="3567362" cy="1062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Necesidad de Logro (nL): </a:t>
            </a:r>
            <a:r>
              <a:rPr b="0" i="0" lang="en-US" sz="1600" u="none" cap="none" strike="noStrike">
                <a:solidFill>
                  <a:srgbClr val="000000"/>
                </a:solidFill>
                <a:latin typeface="Calibri"/>
                <a:ea typeface="Calibri"/>
                <a:cs typeface="Calibri"/>
                <a:sym typeface="Calibri"/>
              </a:rPr>
              <a:t>el impulso a sobresalir, a alcanzar algo en relación con un juego de normas, a luchar para distinguirse, de tener éxito.</a:t>
            </a:r>
            <a:endParaRPr/>
          </a:p>
        </p:txBody>
      </p:sp>
      <p:sp>
        <p:nvSpPr>
          <p:cNvPr id="355" name="Google Shape;355;p15"/>
          <p:cNvSpPr txBox="1"/>
          <p:nvPr/>
        </p:nvSpPr>
        <p:spPr>
          <a:xfrm>
            <a:off x="858014" y="4250854"/>
            <a:ext cx="3567362" cy="157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Necesidad de Poder (nP): </a:t>
            </a:r>
            <a:r>
              <a:rPr b="0" i="0" lang="en-US" sz="1600" u="none" cap="none" strike="noStrike">
                <a:solidFill>
                  <a:srgbClr val="000000"/>
                </a:solidFill>
                <a:latin typeface="Calibri"/>
                <a:ea typeface="Calibri"/>
                <a:cs typeface="Calibri"/>
                <a:sym typeface="Calibri"/>
              </a:rPr>
              <a:t>la necesidad de hacer que otros se comporten de manera particular, cosa que no hubieran hecho de otra manera. Son personas a quienes les gusta ejercer influencia y control sobre otros.</a:t>
            </a:r>
            <a:endParaRPr/>
          </a:p>
        </p:txBody>
      </p:sp>
      <p:sp>
        <p:nvSpPr>
          <p:cNvPr id="356" name="Google Shape;356;p15"/>
          <p:cNvSpPr txBox="1"/>
          <p:nvPr/>
        </p:nvSpPr>
        <p:spPr>
          <a:xfrm>
            <a:off x="5342269" y="2655888"/>
            <a:ext cx="3567361" cy="808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Necesidad de Afiliación (nA): </a:t>
            </a:r>
            <a:r>
              <a:rPr b="0" i="0" lang="en-US" sz="1600" u="none" cap="none" strike="noStrike">
                <a:solidFill>
                  <a:srgbClr val="000000"/>
                </a:solidFill>
                <a:latin typeface="Calibri"/>
                <a:ea typeface="Calibri"/>
                <a:cs typeface="Calibri"/>
                <a:sym typeface="Calibri"/>
              </a:rPr>
              <a:t>el deseo de relaciones amistosas y cercanas. No les gusta ser rechazados por el grupo social.</a:t>
            </a:r>
            <a:endParaRPr/>
          </a:p>
        </p:txBody>
      </p:sp>
      <p:pic>
        <p:nvPicPr>
          <p:cNvPr descr="Imagen 4" id="357" name="Google Shape;357;p15"/>
          <p:cNvPicPr preferRelativeResize="0"/>
          <p:nvPr/>
        </p:nvPicPr>
        <p:blipFill rotWithShape="1">
          <a:blip r:embed="rId3">
            <a:alphaModFix/>
          </a:blip>
          <a:srcRect b="0" l="0" r="0" t="0"/>
          <a:stretch/>
        </p:blipFill>
        <p:spPr>
          <a:xfrm flipH="1">
            <a:off x="5296544" y="4136156"/>
            <a:ext cx="3159265" cy="27576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pic>
        <p:nvPicPr>
          <p:cNvPr descr="Imagen 7" id="363" name="Google Shape;363;p16"/>
          <p:cNvPicPr preferRelativeResize="0"/>
          <p:nvPr/>
        </p:nvPicPr>
        <p:blipFill rotWithShape="1">
          <a:blip r:embed="rId3">
            <a:alphaModFix/>
          </a:blip>
          <a:srcRect b="0" l="0" r="0" t="0"/>
          <a:stretch/>
        </p:blipFill>
        <p:spPr>
          <a:xfrm rot="10800000">
            <a:off x="7442045" y="6442364"/>
            <a:ext cx="1710453" cy="261776"/>
          </a:xfrm>
          <a:prstGeom prst="rect">
            <a:avLst/>
          </a:prstGeom>
          <a:noFill/>
          <a:ln>
            <a:noFill/>
          </a:ln>
        </p:spPr>
      </p:pic>
      <p:sp>
        <p:nvSpPr>
          <p:cNvPr id="364" name="Google Shape;364;p16"/>
          <p:cNvSpPr txBox="1"/>
          <p:nvPr/>
        </p:nvSpPr>
        <p:spPr>
          <a:xfrm>
            <a:off x="452174" y="1269911"/>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DIRECCIÓN </a:t>
            </a:r>
            <a:r>
              <a:rPr b="0" i="0" lang="en-US" sz="2800" u="none" cap="none" strike="noStrike">
                <a:solidFill>
                  <a:srgbClr val="A93501"/>
                </a:solidFill>
                <a:latin typeface="Calibri"/>
                <a:ea typeface="Calibri"/>
                <a:cs typeface="Calibri"/>
                <a:sym typeface="Calibri"/>
              </a:rPr>
              <a:t>Y LIDERAZGO</a:t>
            </a:r>
            <a:endParaRPr/>
          </a:p>
        </p:txBody>
      </p:sp>
      <p:sp>
        <p:nvSpPr>
          <p:cNvPr id="365" name="Google Shape;365;p16"/>
          <p:cNvSpPr txBox="1"/>
          <p:nvPr/>
        </p:nvSpPr>
        <p:spPr>
          <a:xfrm>
            <a:off x="858015" y="2069264"/>
            <a:ext cx="6608163" cy="36533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define liderazgo como una influencia, es decir, el arte o proceso de influir sobre los demás (personas) para que intenten aportar y lograr los objetivos de una organización o grupo particular con una excelente disposición y entusiasmo.</a:t>
            </a:r>
            <a:endParaRPr/>
          </a:p>
          <a:p>
            <a:pPr indent="0" lvl="0" marL="0" marR="0" rtl="0" algn="l">
              <a:lnSpc>
                <a:spcPct val="100000"/>
              </a:lnSpc>
              <a:spcBef>
                <a:spcPts val="12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Los líderes actúan para ayudar a un grupo a lograr objetivos mediante la aplicación máxima de sus capacidades. Es por esto, que un buen administrador alcanzará sus metas laborales cuando logre obtener una habilidad directiva “efectiva”, es decir, que logre ser un real líder.</a:t>
            </a:r>
            <a:endParaRPr/>
          </a:p>
          <a:p>
            <a:pPr indent="0" lvl="0" marL="0" marR="0" rtl="0" algn="l">
              <a:lnSpc>
                <a:spcPct val="100000"/>
              </a:lnSpc>
              <a:spcBef>
                <a:spcPts val="12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esencia del liderazgo es el seguimiento; es decir, la disposición que tienen las personas para seguir a alguien. Además las personas tienden a seguir a quienes consideran que les proporciona medios para lograr sus propios deseos, aspiraciones y necesidades. Por lo tanto, el liderazgo y la motivación están interrelacionados.</a:t>
            </a:r>
            <a:endParaRPr/>
          </a:p>
        </p:txBody>
      </p:sp>
      <p:pic>
        <p:nvPicPr>
          <p:cNvPr descr="Imagen 6" id="366" name="Google Shape;366;p16"/>
          <p:cNvPicPr preferRelativeResize="0"/>
          <p:nvPr/>
        </p:nvPicPr>
        <p:blipFill rotWithShape="1">
          <a:blip r:embed="rId4">
            <a:alphaModFix/>
          </a:blip>
          <a:srcRect b="0" l="0" r="0" t="0"/>
          <a:stretch/>
        </p:blipFill>
        <p:spPr>
          <a:xfrm flipH="1">
            <a:off x="7511901" y="2316010"/>
            <a:ext cx="1570741" cy="447936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72" name="Google Shape;372;p17"/>
          <p:cNvGrpSpPr/>
          <p:nvPr/>
        </p:nvGrpSpPr>
        <p:grpSpPr>
          <a:xfrm>
            <a:off x="812290" y="5680364"/>
            <a:ext cx="7959571" cy="951209"/>
            <a:chOff x="0" y="0"/>
            <a:chExt cx="7959570" cy="951207"/>
          </a:xfrm>
        </p:grpSpPr>
        <p:sp>
          <p:nvSpPr>
            <p:cNvPr id="373" name="Google Shape;373;p17"/>
            <p:cNvSpPr/>
            <p:nvPr/>
          </p:nvSpPr>
          <p:spPr>
            <a:xfrm>
              <a:off x="0" y="0"/>
              <a:ext cx="6451982" cy="951207"/>
            </a:xfrm>
            <a:prstGeom prst="roundRect">
              <a:avLst>
                <a:gd fmla="val 10491"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374" name="Google Shape;374;p17"/>
            <p:cNvSpPr/>
            <p:nvPr/>
          </p:nvSpPr>
          <p:spPr>
            <a:xfrm>
              <a:off x="1507588" y="0"/>
              <a:ext cx="6451982" cy="951207"/>
            </a:xfrm>
            <a:prstGeom prst="roundRect">
              <a:avLst>
                <a:gd fmla="val 10491"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grpSp>
      <p:grpSp>
        <p:nvGrpSpPr>
          <p:cNvPr id="375" name="Google Shape;375;p17"/>
          <p:cNvGrpSpPr/>
          <p:nvPr/>
        </p:nvGrpSpPr>
        <p:grpSpPr>
          <a:xfrm>
            <a:off x="812290" y="4525207"/>
            <a:ext cx="7959571" cy="951209"/>
            <a:chOff x="0" y="0"/>
            <a:chExt cx="7959570" cy="951207"/>
          </a:xfrm>
        </p:grpSpPr>
        <p:sp>
          <p:nvSpPr>
            <p:cNvPr id="376" name="Google Shape;376;p17"/>
            <p:cNvSpPr/>
            <p:nvPr/>
          </p:nvSpPr>
          <p:spPr>
            <a:xfrm>
              <a:off x="0" y="0"/>
              <a:ext cx="6451982" cy="951207"/>
            </a:xfrm>
            <a:prstGeom prst="roundRect">
              <a:avLst>
                <a:gd fmla="val 10491"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377" name="Google Shape;377;p17"/>
            <p:cNvSpPr/>
            <p:nvPr/>
          </p:nvSpPr>
          <p:spPr>
            <a:xfrm>
              <a:off x="1507588" y="0"/>
              <a:ext cx="6451982" cy="951207"/>
            </a:xfrm>
            <a:prstGeom prst="roundRect">
              <a:avLst>
                <a:gd fmla="val 10491"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grpSp>
      <p:grpSp>
        <p:nvGrpSpPr>
          <p:cNvPr id="378" name="Google Shape;378;p17"/>
          <p:cNvGrpSpPr/>
          <p:nvPr/>
        </p:nvGrpSpPr>
        <p:grpSpPr>
          <a:xfrm>
            <a:off x="812290" y="3370050"/>
            <a:ext cx="7959571" cy="951209"/>
            <a:chOff x="0" y="0"/>
            <a:chExt cx="7959570" cy="951207"/>
          </a:xfrm>
        </p:grpSpPr>
        <p:sp>
          <p:nvSpPr>
            <p:cNvPr id="379" name="Google Shape;379;p17"/>
            <p:cNvSpPr/>
            <p:nvPr/>
          </p:nvSpPr>
          <p:spPr>
            <a:xfrm>
              <a:off x="0" y="0"/>
              <a:ext cx="6451982" cy="951207"/>
            </a:xfrm>
            <a:prstGeom prst="roundRect">
              <a:avLst>
                <a:gd fmla="val 10491"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380" name="Google Shape;380;p17"/>
            <p:cNvSpPr/>
            <p:nvPr/>
          </p:nvSpPr>
          <p:spPr>
            <a:xfrm>
              <a:off x="1507588" y="0"/>
              <a:ext cx="6451982" cy="951207"/>
            </a:xfrm>
            <a:prstGeom prst="roundRect">
              <a:avLst>
                <a:gd fmla="val 10491"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grpSp>
      <p:grpSp>
        <p:nvGrpSpPr>
          <p:cNvPr id="381" name="Google Shape;381;p17"/>
          <p:cNvGrpSpPr/>
          <p:nvPr/>
        </p:nvGrpSpPr>
        <p:grpSpPr>
          <a:xfrm>
            <a:off x="812290" y="2214894"/>
            <a:ext cx="7959571" cy="951209"/>
            <a:chOff x="0" y="0"/>
            <a:chExt cx="7959570" cy="951207"/>
          </a:xfrm>
        </p:grpSpPr>
        <p:sp>
          <p:nvSpPr>
            <p:cNvPr id="382" name="Google Shape;382;p17"/>
            <p:cNvSpPr/>
            <p:nvPr/>
          </p:nvSpPr>
          <p:spPr>
            <a:xfrm>
              <a:off x="0" y="0"/>
              <a:ext cx="6451982" cy="951207"/>
            </a:xfrm>
            <a:prstGeom prst="roundRect">
              <a:avLst>
                <a:gd fmla="val 10491"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383" name="Google Shape;383;p17"/>
            <p:cNvSpPr/>
            <p:nvPr/>
          </p:nvSpPr>
          <p:spPr>
            <a:xfrm>
              <a:off x="1507588" y="0"/>
              <a:ext cx="6451982" cy="951207"/>
            </a:xfrm>
            <a:prstGeom prst="roundRect">
              <a:avLst>
                <a:gd fmla="val 10491"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grpSp>
      <p:sp>
        <p:nvSpPr>
          <p:cNvPr id="384" name="Google Shape;384;p17"/>
          <p:cNvSpPr txBox="1"/>
          <p:nvPr/>
        </p:nvSpPr>
        <p:spPr>
          <a:xfrm>
            <a:off x="452175" y="1269911"/>
            <a:ext cx="6054951"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ESTILOS </a:t>
            </a:r>
            <a:r>
              <a:rPr b="0" i="0" lang="en-US" sz="2800" u="none" cap="none" strike="noStrike">
                <a:solidFill>
                  <a:srgbClr val="A93501"/>
                </a:solidFill>
                <a:latin typeface="Calibri"/>
                <a:ea typeface="Calibri"/>
                <a:cs typeface="Calibri"/>
                <a:sym typeface="Calibri"/>
              </a:rPr>
              <a:t>DE LIDERAZGO</a:t>
            </a:r>
            <a:endParaRPr/>
          </a:p>
        </p:txBody>
      </p:sp>
      <p:sp>
        <p:nvSpPr>
          <p:cNvPr id="385" name="Google Shape;385;p17"/>
          <p:cNvSpPr txBox="1"/>
          <p:nvPr/>
        </p:nvSpPr>
        <p:spPr>
          <a:xfrm>
            <a:off x="2559689" y="3499524"/>
            <a:ext cx="5438116" cy="5093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(participativo) Consulta con sus subordinados las acciones y las decisiones propuestas y promueve su participación.</a:t>
            </a:r>
            <a:endParaRPr/>
          </a:p>
        </p:txBody>
      </p:sp>
      <p:sp>
        <p:nvSpPr>
          <p:cNvPr id="386" name="Google Shape;386;p17"/>
          <p:cNvSpPr txBox="1"/>
          <p:nvPr/>
        </p:nvSpPr>
        <p:spPr>
          <a:xfrm>
            <a:off x="2559689" y="4651269"/>
            <a:ext cx="5438116" cy="5093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Utiliza muy poco su poder, si es que lo hace y da a sus subordinados una gran cantidad de independencia o rienda suelta en sus operaciones.</a:t>
            </a:r>
            <a:endParaRPr/>
          </a:p>
        </p:txBody>
      </p:sp>
      <p:sp>
        <p:nvSpPr>
          <p:cNvPr id="387" name="Google Shape;387;p17"/>
          <p:cNvSpPr txBox="1"/>
          <p:nvPr/>
        </p:nvSpPr>
        <p:spPr>
          <a:xfrm>
            <a:off x="2559689" y="5807476"/>
            <a:ext cx="5629502" cy="5093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Desarrolla el liderazgo de un capitán de equipo, un verdadero estratega que incentiva el trabajo en equipo.</a:t>
            </a:r>
            <a:endParaRPr/>
          </a:p>
        </p:txBody>
      </p:sp>
      <p:sp>
        <p:nvSpPr>
          <p:cNvPr id="388" name="Google Shape;388;p17"/>
          <p:cNvSpPr txBox="1"/>
          <p:nvPr/>
        </p:nvSpPr>
        <p:spPr>
          <a:xfrm>
            <a:off x="951967" y="3880025"/>
            <a:ext cx="1285092" cy="33308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Democrático</a:t>
            </a:r>
            <a:endParaRPr/>
          </a:p>
        </p:txBody>
      </p:sp>
      <p:sp>
        <p:nvSpPr>
          <p:cNvPr id="389" name="Google Shape;389;p17"/>
          <p:cNvSpPr txBox="1"/>
          <p:nvPr/>
        </p:nvSpPr>
        <p:spPr>
          <a:xfrm>
            <a:off x="1007611" y="5046781"/>
            <a:ext cx="1173805" cy="33308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Dejar hacer</a:t>
            </a:r>
            <a:endParaRPr/>
          </a:p>
        </p:txBody>
      </p:sp>
      <p:sp>
        <p:nvSpPr>
          <p:cNvPr id="390" name="Google Shape;390;p17"/>
          <p:cNvSpPr txBox="1"/>
          <p:nvPr/>
        </p:nvSpPr>
        <p:spPr>
          <a:xfrm>
            <a:off x="1258088" y="6195138"/>
            <a:ext cx="672850" cy="33308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Coach</a:t>
            </a:r>
            <a:endParaRPr/>
          </a:p>
        </p:txBody>
      </p:sp>
      <p:sp>
        <p:nvSpPr>
          <p:cNvPr id="391" name="Google Shape;391;p17"/>
          <p:cNvSpPr txBox="1"/>
          <p:nvPr/>
        </p:nvSpPr>
        <p:spPr>
          <a:xfrm>
            <a:off x="2559689" y="2355537"/>
            <a:ext cx="5781204" cy="5093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Una persona que da órdenes y espera su cumplimiento, es impositivo y dirige a través de la habilidad para restringir u otorgar recompensas y castigos.</a:t>
            </a:r>
            <a:endParaRPr/>
          </a:p>
        </p:txBody>
      </p:sp>
      <p:sp>
        <p:nvSpPr>
          <p:cNvPr id="392" name="Google Shape;392;p17"/>
          <p:cNvSpPr txBox="1"/>
          <p:nvPr/>
        </p:nvSpPr>
        <p:spPr>
          <a:xfrm>
            <a:off x="1007108" y="2737297"/>
            <a:ext cx="1174811" cy="33308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Autocrático</a:t>
            </a:r>
            <a:endParaRPr/>
          </a:p>
        </p:txBody>
      </p:sp>
      <p:pic>
        <p:nvPicPr>
          <p:cNvPr descr="Gráfico 36" id="393" name="Google Shape;393;p17"/>
          <p:cNvPicPr preferRelativeResize="0"/>
          <p:nvPr/>
        </p:nvPicPr>
        <p:blipFill rotWithShape="1">
          <a:blip r:embed="rId3">
            <a:alphaModFix/>
          </a:blip>
          <a:srcRect b="0" l="0" r="0" t="0"/>
          <a:stretch/>
        </p:blipFill>
        <p:spPr>
          <a:xfrm>
            <a:off x="1405498" y="2371723"/>
            <a:ext cx="378032" cy="401245"/>
          </a:xfrm>
          <a:prstGeom prst="rect">
            <a:avLst/>
          </a:prstGeom>
          <a:noFill/>
          <a:ln>
            <a:noFill/>
          </a:ln>
        </p:spPr>
      </p:pic>
      <p:pic>
        <p:nvPicPr>
          <p:cNvPr descr="Gráfico 38" id="394" name="Google Shape;394;p17"/>
          <p:cNvPicPr preferRelativeResize="0"/>
          <p:nvPr/>
        </p:nvPicPr>
        <p:blipFill rotWithShape="1">
          <a:blip r:embed="rId4">
            <a:alphaModFix/>
          </a:blip>
          <a:srcRect b="0" l="0" r="0" t="0"/>
          <a:stretch/>
        </p:blipFill>
        <p:spPr>
          <a:xfrm>
            <a:off x="1400524" y="5820300"/>
            <a:ext cx="387980" cy="387980"/>
          </a:xfrm>
          <a:prstGeom prst="rect">
            <a:avLst/>
          </a:prstGeom>
          <a:noFill/>
          <a:ln>
            <a:noFill/>
          </a:ln>
        </p:spPr>
      </p:pic>
      <p:pic>
        <p:nvPicPr>
          <p:cNvPr descr="Gráfico 39" id="395" name="Google Shape;395;p17"/>
          <p:cNvPicPr preferRelativeResize="0"/>
          <p:nvPr/>
        </p:nvPicPr>
        <p:blipFill rotWithShape="1">
          <a:blip r:embed="rId5">
            <a:alphaModFix/>
          </a:blip>
          <a:srcRect b="0" l="0" r="0" t="0"/>
          <a:stretch/>
        </p:blipFill>
        <p:spPr>
          <a:xfrm>
            <a:off x="1377311" y="4655484"/>
            <a:ext cx="434404" cy="391296"/>
          </a:xfrm>
          <a:prstGeom prst="rect">
            <a:avLst/>
          </a:prstGeom>
          <a:noFill/>
          <a:ln>
            <a:noFill/>
          </a:ln>
        </p:spPr>
      </p:pic>
      <p:pic>
        <p:nvPicPr>
          <p:cNvPr descr="Gráfico 40" id="396" name="Google Shape;396;p17"/>
          <p:cNvPicPr preferRelativeResize="0"/>
          <p:nvPr/>
        </p:nvPicPr>
        <p:blipFill rotWithShape="1">
          <a:blip r:embed="rId6">
            <a:alphaModFix/>
          </a:blip>
          <a:srcRect b="0" l="0" r="0" t="0"/>
          <a:stretch/>
        </p:blipFill>
        <p:spPr>
          <a:xfrm>
            <a:off x="1457755" y="3459901"/>
            <a:ext cx="273518" cy="4608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02" name="Google Shape;402;p18"/>
          <p:cNvGrpSpPr/>
          <p:nvPr/>
        </p:nvGrpSpPr>
        <p:grpSpPr>
          <a:xfrm>
            <a:off x="529395" y="2590433"/>
            <a:ext cx="7570898" cy="2614260"/>
            <a:chOff x="0" y="0"/>
            <a:chExt cx="7570897" cy="2614258"/>
          </a:xfrm>
        </p:grpSpPr>
        <p:sp>
          <p:nvSpPr>
            <p:cNvPr id="403" name="Google Shape;403;p18"/>
            <p:cNvSpPr/>
            <p:nvPr/>
          </p:nvSpPr>
          <p:spPr>
            <a:xfrm>
              <a:off x="0" y="0"/>
              <a:ext cx="7570897" cy="2614258"/>
            </a:xfrm>
            <a:prstGeom prst="roundRect">
              <a:avLst>
                <a:gd fmla="val 15578"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8"/>
            <p:cNvSpPr txBox="1"/>
            <p:nvPr/>
          </p:nvSpPr>
          <p:spPr>
            <a:xfrm>
              <a:off x="119278" y="1117011"/>
              <a:ext cx="7332340"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4" id="405" name="Google Shape;405;p18"/>
          <p:cNvPicPr preferRelativeResize="0"/>
          <p:nvPr/>
        </p:nvPicPr>
        <p:blipFill rotWithShape="1">
          <a:blip r:embed="rId3">
            <a:alphaModFix/>
          </a:blip>
          <a:srcRect b="0" l="0" r="0" t="0"/>
          <a:stretch/>
        </p:blipFill>
        <p:spPr>
          <a:xfrm>
            <a:off x="7850103" y="2470688"/>
            <a:ext cx="500375" cy="477101"/>
          </a:xfrm>
          <a:prstGeom prst="rect">
            <a:avLst/>
          </a:prstGeom>
          <a:noFill/>
          <a:ln>
            <a:noFill/>
          </a:ln>
        </p:spPr>
      </p:pic>
      <p:sp>
        <p:nvSpPr>
          <p:cNvPr id="406" name="Google Shape;406;p18"/>
          <p:cNvSpPr txBox="1"/>
          <p:nvPr/>
        </p:nvSpPr>
        <p:spPr>
          <a:xfrm>
            <a:off x="931905" y="2814142"/>
            <a:ext cx="5977353" cy="1976954"/>
          </a:xfrm>
          <a:prstGeom prst="rect">
            <a:avLst/>
          </a:prstGeom>
          <a:noFill/>
          <a:ln>
            <a:noFill/>
          </a:ln>
        </p:spPr>
        <p:txBody>
          <a:bodyPr anchorCtr="0" anchor="t" bIns="45675" lIns="45675" spcFirstLastPara="1" rIns="45675" wrap="square" tIns="4567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Dentro de la dirección es sumamente importante la motivación y el liderazgo.</a:t>
            </a:r>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Los colaboradores de una empresa deben ser tratados con dignidad y además, deben tener la oportunidad de satisfacer sus objetivos personales, para así, poder colaborar con el cumplimiento de las metas de la empresa.</a:t>
            </a:r>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La responsabilidad jamás es delegable.</a:t>
            </a:r>
            <a:endParaRPr/>
          </a:p>
        </p:txBody>
      </p:sp>
      <p:sp>
        <p:nvSpPr>
          <p:cNvPr id="407" name="Google Shape;407;p18"/>
          <p:cNvSpPr txBox="1"/>
          <p:nvPr/>
        </p:nvSpPr>
        <p:spPr>
          <a:xfrm>
            <a:off x="452175" y="1269911"/>
            <a:ext cx="6054951"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EN RESUMEN:</a:t>
            </a:r>
            <a:endParaRPr/>
          </a:p>
        </p:txBody>
      </p:sp>
      <p:pic>
        <p:nvPicPr>
          <p:cNvPr descr="Imagen 9" id="408" name="Google Shape;408;p18"/>
          <p:cNvPicPr preferRelativeResize="0"/>
          <p:nvPr/>
        </p:nvPicPr>
        <p:blipFill rotWithShape="1">
          <a:blip r:embed="rId4">
            <a:alphaModFix/>
          </a:blip>
          <a:srcRect b="0" l="0" r="0" t="0"/>
          <a:stretch/>
        </p:blipFill>
        <p:spPr>
          <a:xfrm>
            <a:off x="6937719" y="2884478"/>
            <a:ext cx="1824770" cy="36749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1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14" name="Google Shape;414;p19"/>
          <p:cNvGrpSpPr/>
          <p:nvPr/>
        </p:nvGrpSpPr>
        <p:grpSpPr>
          <a:xfrm>
            <a:off x="2035276" y="2557918"/>
            <a:ext cx="6999675" cy="3223265"/>
            <a:chOff x="0" y="-1"/>
            <a:chExt cx="6999673" cy="3223263"/>
          </a:xfrm>
        </p:grpSpPr>
        <p:grpSp>
          <p:nvGrpSpPr>
            <p:cNvPr id="415" name="Google Shape;415;p19"/>
            <p:cNvGrpSpPr/>
            <p:nvPr/>
          </p:nvGrpSpPr>
          <p:grpSpPr>
            <a:xfrm>
              <a:off x="0" y="-1"/>
              <a:ext cx="6999673" cy="3223263"/>
              <a:chOff x="0" y="0"/>
              <a:chExt cx="6999672" cy="3223261"/>
            </a:xfrm>
          </p:grpSpPr>
          <p:sp>
            <p:nvSpPr>
              <p:cNvPr id="416" name="Google Shape;416;p19"/>
              <p:cNvSpPr/>
              <p:nvPr/>
            </p:nvSpPr>
            <p:spPr>
              <a:xfrm>
                <a:off x="0" y="0"/>
                <a:ext cx="6999672" cy="3223261"/>
              </a:xfrm>
              <a:prstGeom prst="roundRect">
                <a:avLst>
                  <a:gd fmla="val 13483"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9"/>
              <p:cNvSpPr txBox="1"/>
              <p:nvPr/>
            </p:nvSpPr>
            <p:spPr>
              <a:xfrm>
                <a:off x="132050" y="1421513"/>
                <a:ext cx="6735571"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18" name="Google Shape;418;p19"/>
            <p:cNvSpPr txBox="1"/>
            <p:nvPr/>
          </p:nvSpPr>
          <p:spPr>
            <a:xfrm>
              <a:off x="1307688" y="259952"/>
              <a:ext cx="5191434" cy="2703356"/>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ETAPA DE </a:t>
              </a:r>
              <a:r>
                <a:rPr b="1" i="0" lang="en-US" sz="2000" u="none" cap="none" strike="noStrike">
                  <a:solidFill>
                    <a:srgbClr val="ED6B00"/>
                  </a:solidFill>
                  <a:latin typeface="Calibri"/>
                  <a:ea typeface="Calibri"/>
                  <a:cs typeface="Calibri"/>
                  <a:sym typeface="Calibri"/>
                </a:rPr>
                <a:t>DIRECCIÓN</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revisar los temas trabajados durante el desarrollo de la presentación, te invitamos a realizar la </a:t>
              </a:r>
              <a:r>
                <a:rPr b="1" i="0" lang="en-US" sz="1600" u="none" cap="none" strike="noStrike">
                  <a:solidFill>
                    <a:srgbClr val="ED6B00"/>
                  </a:solidFill>
                  <a:latin typeface="Calibri"/>
                  <a:ea typeface="Calibri"/>
                  <a:cs typeface="Calibri"/>
                  <a:sym typeface="Calibri"/>
                </a:rPr>
                <a:t>Actividad 6 Cuánto aprendimos.</a:t>
              </a:r>
              <a:r>
                <a:rPr b="0" i="0" lang="en-US" sz="1600" u="none" cap="none" strike="noStrike">
                  <a:solidFill>
                    <a:srgbClr val="000000"/>
                  </a:solidFill>
                  <a:latin typeface="Calibri"/>
                  <a:ea typeface="Calibri"/>
                  <a:cs typeface="Calibri"/>
                  <a:sym typeface="Calibri"/>
                </a:rPr>
                <a:t> Utiliza el archivo adjunto.</a:t>
              </a:r>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ello reúnete en parejas, realicen la actividad y luego compartan sus respuestas con el resto de los grupos.</a:t>
              </a:r>
              <a:endParaRPr/>
            </a:p>
            <a:p>
              <a:pPr indent="-184150" lvl="0" marL="2857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 </a:t>
              </a:r>
              <a:r>
                <a:rPr b="1" i="0" lang="en-US" sz="1600" u="none" cap="none" strike="noStrike">
                  <a:solidFill>
                    <a:srgbClr val="ED6B00"/>
                  </a:solidFill>
                  <a:latin typeface="Calibri"/>
                  <a:ea typeface="Calibri"/>
                  <a:cs typeface="Calibri"/>
                  <a:sym typeface="Calibri"/>
                </a:rPr>
                <a:t>¡Atentos!</a:t>
              </a:r>
              <a:endParaRPr/>
            </a:p>
          </p:txBody>
        </p:sp>
      </p:grpSp>
      <p:sp>
        <p:nvSpPr>
          <p:cNvPr id="419" name="Google Shape;419;p19"/>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¿CUÁNTO APRENDIMOS?</a:t>
            </a:r>
            <a:endParaRPr/>
          </a:p>
        </p:txBody>
      </p:sp>
      <p:sp>
        <p:nvSpPr>
          <p:cNvPr id="420" name="Google Shape;420;p19"/>
          <p:cNvSpPr txBox="1"/>
          <p:nvPr/>
        </p:nvSpPr>
        <p:spPr>
          <a:xfrm>
            <a:off x="366450" y="1006327"/>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REVISEMOS</a:t>
            </a:r>
            <a:endParaRPr/>
          </a:p>
        </p:txBody>
      </p:sp>
      <p:pic>
        <p:nvPicPr>
          <p:cNvPr descr="Imagen 17" id="421" name="Google Shape;421;p19"/>
          <p:cNvPicPr preferRelativeResize="0"/>
          <p:nvPr/>
        </p:nvPicPr>
        <p:blipFill rotWithShape="1">
          <a:blip r:embed="rId3">
            <a:alphaModFix/>
          </a:blip>
          <a:srcRect b="0" l="0" r="0" t="0"/>
          <a:stretch/>
        </p:blipFill>
        <p:spPr>
          <a:xfrm>
            <a:off x="530942" y="2874173"/>
            <a:ext cx="2812027" cy="3182574"/>
          </a:xfrm>
          <a:prstGeom prst="rect">
            <a:avLst/>
          </a:prstGeom>
          <a:noFill/>
          <a:ln>
            <a:noFill/>
          </a:ln>
        </p:spPr>
      </p:pic>
      <p:pic>
        <p:nvPicPr>
          <p:cNvPr descr="Imagen 4" id="422" name="Google Shape;422;p19"/>
          <p:cNvPicPr preferRelativeResize="0"/>
          <p:nvPr/>
        </p:nvPicPr>
        <p:blipFill rotWithShape="1">
          <a:blip r:embed="rId4">
            <a:alphaModFix/>
          </a:blip>
          <a:srcRect b="0" l="0" r="0" t="0"/>
          <a:stretch/>
        </p:blipFill>
        <p:spPr>
          <a:xfrm>
            <a:off x="7305599" y="5145056"/>
            <a:ext cx="1705020" cy="1272247"/>
          </a:xfrm>
          <a:prstGeom prst="rect">
            <a:avLst/>
          </a:prstGeom>
          <a:noFill/>
          <a:ln>
            <a:noFill/>
          </a:ln>
        </p:spPr>
      </p:pic>
      <p:pic>
        <p:nvPicPr>
          <p:cNvPr descr="Imagen 5" id="423" name="Google Shape;423;p19"/>
          <p:cNvPicPr preferRelativeResize="0"/>
          <p:nvPr/>
        </p:nvPicPr>
        <p:blipFill rotWithShape="1">
          <a:blip r:embed="rId5">
            <a:alphaModFix/>
          </a:blip>
          <a:srcRect b="0" l="0" r="0" t="0"/>
          <a:stretch/>
        </p:blipFill>
        <p:spPr>
          <a:xfrm>
            <a:off x="5551920" y="5470466"/>
            <a:ext cx="1651874" cy="884515"/>
          </a:xfrm>
          <a:prstGeom prst="rect">
            <a:avLst/>
          </a:prstGeom>
          <a:noFill/>
          <a:ln>
            <a:noFill/>
          </a:ln>
        </p:spPr>
      </p:pic>
      <p:sp>
        <p:nvSpPr>
          <p:cNvPr id="424" name="Google Shape;424;p19"/>
          <p:cNvSpPr txBox="1"/>
          <p:nvPr/>
        </p:nvSpPr>
        <p:spPr>
          <a:xfrm>
            <a:off x="4125174" y="1029694"/>
            <a:ext cx="466493" cy="83010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6</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nvSpPr>
        <p:spPr>
          <a:xfrm>
            <a:off x="365424" y="1934836"/>
            <a:ext cx="1444327" cy="59800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6</a:t>
            </a:r>
            <a:endParaRPr/>
          </a:p>
        </p:txBody>
      </p:sp>
      <p:sp>
        <p:nvSpPr>
          <p:cNvPr id="117" name="Google Shape;117;p2"/>
          <p:cNvSpPr txBox="1"/>
          <p:nvPr/>
        </p:nvSpPr>
        <p:spPr>
          <a:xfrm>
            <a:off x="1139099" y="834800"/>
            <a:ext cx="4156802" cy="33971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MÓDULO 3 </a:t>
            </a:r>
            <a:r>
              <a:rPr b="0" i="0" lang="en-US" sz="1200" u="none" cap="none" strike="noStrike">
                <a:solidFill>
                  <a:srgbClr val="ED6B00"/>
                </a:solidFill>
                <a:latin typeface="Calibri"/>
                <a:ea typeface="Calibri"/>
                <a:cs typeface="Calibri"/>
                <a:sym typeface="Calibri"/>
              </a:rPr>
              <a:t>| PROCESOS ADMINISTRATIVOS</a:t>
            </a:r>
            <a:endParaRPr/>
          </a:p>
        </p:txBody>
      </p:sp>
      <p:sp>
        <p:nvSpPr>
          <p:cNvPr id="118" name="Google Shape;118;p2"/>
          <p:cNvSpPr txBox="1"/>
          <p:nvPr/>
        </p:nvSpPr>
        <p:spPr>
          <a:xfrm>
            <a:off x="365425" y="2168247"/>
            <a:ext cx="3959687" cy="1666766"/>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ETAPA DE DIRECCIÓN</a:t>
            </a:r>
            <a:endParaRPr/>
          </a:p>
        </p:txBody>
      </p:sp>
      <p:pic>
        <p:nvPicPr>
          <p:cNvPr descr="Imagen 4" id="119" name="Google Shape;119;p2"/>
          <p:cNvPicPr preferRelativeResize="0"/>
          <p:nvPr/>
        </p:nvPicPr>
        <p:blipFill rotWithShape="1">
          <a:blip r:embed="rId3">
            <a:alphaModFix/>
          </a:blip>
          <a:srcRect b="0" l="0" r="0" t="0"/>
          <a:stretch/>
        </p:blipFill>
        <p:spPr>
          <a:xfrm>
            <a:off x="3593303" y="2323029"/>
            <a:ext cx="5352929" cy="493336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0"/>
          <p:cNvSpPr txBox="1"/>
          <p:nvPr>
            <p:ph idx="12" type="sldNum"/>
          </p:nvPr>
        </p:nvSpPr>
        <p:spPr>
          <a:xfrm>
            <a:off x="371685" y="6881800"/>
            <a:ext cx="337200" cy="354000"/>
          </a:xfrm>
          <a:prstGeom prst="rect">
            <a:avLst/>
          </a:prstGeom>
          <a:noFill/>
          <a:ln>
            <a:noFill/>
          </a:ln>
        </p:spPr>
        <p:txBody>
          <a:bodyPr anchorCtr="0" anchor="t" bIns="91400" lIns="91400" spcFirstLastPara="1" rIns="91400" wrap="square" tIns="91400">
            <a:spAutoFit/>
          </a:bodyPr>
          <a:lstStyle/>
          <a:p>
            <a:pPr indent="0" lvl="0" marL="0" rtl="0" algn="r">
              <a:spcBef>
                <a:spcPts val="0"/>
              </a:spcBef>
              <a:spcAft>
                <a:spcPts val="0"/>
              </a:spcAft>
              <a:buClr>
                <a:srgbClr val="000000"/>
              </a:buClr>
              <a:buSzPts val="1100"/>
              <a:buFont typeface="Calibri"/>
              <a:buNone/>
            </a:pPr>
            <a:fld id="{00000000-1234-1234-1234-123412341234}" type="slidenum">
              <a:rPr lang="en-US"/>
              <a:t>‹#›</a:t>
            </a:fld>
            <a:endParaRPr sz="1200">
              <a:latin typeface="Arial"/>
              <a:ea typeface="Arial"/>
              <a:cs typeface="Arial"/>
              <a:sym typeface="Arial"/>
            </a:endParaRPr>
          </a:p>
        </p:txBody>
      </p:sp>
      <p:sp>
        <p:nvSpPr>
          <p:cNvPr id="430" name="Google Shape;430;p20"/>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a:p>
        </p:txBody>
      </p:sp>
      <p:sp>
        <p:nvSpPr>
          <p:cNvPr id="431" name="Google Shape;431;p20"/>
          <p:cNvSpPr txBox="1"/>
          <p:nvPr/>
        </p:nvSpPr>
        <p:spPr>
          <a:xfrm>
            <a:off x="375977" y="1283910"/>
            <a:ext cx="7017881" cy="536168"/>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a:p>
        </p:txBody>
      </p:sp>
      <p:grpSp>
        <p:nvGrpSpPr>
          <p:cNvPr id="432" name="Google Shape;432;p20"/>
          <p:cNvGrpSpPr/>
          <p:nvPr/>
        </p:nvGrpSpPr>
        <p:grpSpPr>
          <a:xfrm>
            <a:off x="-4656" y="4568181"/>
            <a:ext cx="9109185" cy="783009"/>
            <a:chOff x="-1" y="-2"/>
            <a:chExt cx="9109184" cy="783008"/>
          </a:xfrm>
        </p:grpSpPr>
        <p:sp>
          <p:nvSpPr>
            <p:cNvPr id="433" name="Google Shape;433;p20"/>
            <p:cNvSpPr txBox="1"/>
            <p:nvPr/>
          </p:nvSpPr>
          <p:spPr>
            <a:xfrm>
              <a:off x="1334833" y="222245"/>
              <a:ext cx="7774350"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a:p>
          </p:txBody>
        </p:sp>
        <p:grpSp>
          <p:nvGrpSpPr>
            <p:cNvPr id="434" name="Google Shape;434;p20"/>
            <p:cNvGrpSpPr/>
            <p:nvPr/>
          </p:nvGrpSpPr>
          <p:grpSpPr>
            <a:xfrm>
              <a:off x="-1" y="-2"/>
              <a:ext cx="1135369" cy="783008"/>
              <a:chOff x="0" y="0"/>
              <a:chExt cx="1135367" cy="783006"/>
            </a:xfrm>
          </p:grpSpPr>
          <p:sp>
            <p:nvSpPr>
              <p:cNvPr id="435" name="Google Shape;435;p20"/>
              <p:cNvSpPr/>
              <p:nvPr/>
            </p:nvSpPr>
            <p:spPr>
              <a:xfrm rot="5400000">
                <a:off x="176180" y="-176181"/>
                <a:ext cx="783006" cy="1135367"/>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3" id="436" name="Google Shape;436;p20"/>
              <p:cNvPicPr preferRelativeResize="0"/>
              <p:nvPr/>
            </p:nvPicPr>
            <p:blipFill rotWithShape="1">
              <a:blip r:embed="rId3">
                <a:alphaModFix/>
              </a:blip>
              <a:srcRect b="0" l="0" r="0" t="0"/>
              <a:stretch/>
            </p:blipFill>
            <p:spPr>
              <a:xfrm>
                <a:off x="286450" y="103502"/>
                <a:ext cx="683387" cy="576001"/>
              </a:xfrm>
              <a:prstGeom prst="rect">
                <a:avLst/>
              </a:prstGeom>
              <a:noFill/>
              <a:ln>
                <a:noFill/>
              </a:ln>
            </p:spPr>
          </p:pic>
        </p:grpSp>
      </p:grpSp>
      <p:grpSp>
        <p:nvGrpSpPr>
          <p:cNvPr id="437" name="Google Shape;437;p20"/>
          <p:cNvGrpSpPr/>
          <p:nvPr/>
        </p:nvGrpSpPr>
        <p:grpSpPr>
          <a:xfrm>
            <a:off x="-4657" y="3697445"/>
            <a:ext cx="6615372" cy="783009"/>
            <a:chOff x="-2" y="-2"/>
            <a:chExt cx="6615372" cy="783008"/>
          </a:xfrm>
        </p:grpSpPr>
        <p:sp>
          <p:nvSpPr>
            <p:cNvPr id="438" name="Google Shape;438;p20"/>
            <p:cNvSpPr txBox="1"/>
            <p:nvPr/>
          </p:nvSpPr>
          <p:spPr>
            <a:xfrm>
              <a:off x="1334834" y="94428"/>
              <a:ext cx="5280536"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a:p>
          </p:txBody>
        </p:sp>
        <p:grpSp>
          <p:nvGrpSpPr>
            <p:cNvPr id="439" name="Google Shape;439;p20"/>
            <p:cNvGrpSpPr/>
            <p:nvPr/>
          </p:nvGrpSpPr>
          <p:grpSpPr>
            <a:xfrm>
              <a:off x="-2" y="-2"/>
              <a:ext cx="1135371" cy="783008"/>
              <a:chOff x="-1" y="0"/>
              <a:chExt cx="1135369" cy="783006"/>
            </a:xfrm>
          </p:grpSpPr>
          <p:sp>
            <p:nvSpPr>
              <p:cNvPr id="440" name="Google Shape;440;p20"/>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4" id="441" name="Google Shape;441;p20"/>
              <p:cNvPicPr preferRelativeResize="0"/>
              <p:nvPr/>
            </p:nvPicPr>
            <p:blipFill rotWithShape="1">
              <a:blip r:embed="rId4">
                <a:alphaModFix/>
              </a:blip>
              <a:srcRect b="0" l="0" r="0" t="0"/>
              <a:stretch/>
            </p:blipFill>
            <p:spPr>
              <a:xfrm>
                <a:off x="286451" y="103502"/>
                <a:ext cx="683387" cy="576001"/>
              </a:xfrm>
              <a:prstGeom prst="rect">
                <a:avLst/>
              </a:prstGeom>
              <a:noFill/>
              <a:ln>
                <a:noFill/>
              </a:ln>
            </p:spPr>
          </p:pic>
        </p:grpSp>
      </p:grpSp>
      <p:grpSp>
        <p:nvGrpSpPr>
          <p:cNvPr id="442" name="Google Shape;442;p20"/>
          <p:cNvGrpSpPr/>
          <p:nvPr/>
        </p:nvGrpSpPr>
        <p:grpSpPr>
          <a:xfrm>
            <a:off x="-4656" y="1955976"/>
            <a:ext cx="9178012" cy="783009"/>
            <a:chOff x="-1" y="-2"/>
            <a:chExt cx="9178011" cy="783008"/>
          </a:xfrm>
        </p:grpSpPr>
        <p:sp>
          <p:nvSpPr>
            <p:cNvPr id="443" name="Google Shape;443;p20"/>
            <p:cNvSpPr txBox="1"/>
            <p:nvPr/>
          </p:nvSpPr>
          <p:spPr>
            <a:xfrm>
              <a:off x="1334833" y="222245"/>
              <a:ext cx="784317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a:p>
          </p:txBody>
        </p:sp>
        <p:grpSp>
          <p:nvGrpSpPr>
            <p:cNvPr id="444" name="Google Shape;444;p20"/>
            <p:cNvGrpSpPr/>
            <p:nvPr/>
          </p:nvGrpSpPr>
          <p:grpSpPr>
            <a:xfrm>
              <a:off x="-1" y="-2"/>
              <a:ext cx="1135369" cy="783008"/>
              <a:chOff x="0" y="0"/>
              <a:chExt cx="1135367" cy="783006"/>
            </a:xfrm>
          </p:grpSpPr>
          <p:sp>
            <p:nvSpPr>
              <p:cNvPr id="445" name="Google Shape;445;p20"/>
              <p:cNvSpPr/>
              <p:nvPr/>
            </p:nvSpPr>
            <p:spPr>
              <a:xfrm rot="5400000">
                <a:off x="176180" y="-176181"/>
                <a:ext cx="783006" cy="1135367"/>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5" id="446" name="Google Shape;446;p20"/>
              <p:cNvPicPr preferRelativeResize="0"/>
              <p:nvPr/>
            </p:nvPicPr>
            <p:blipFill rotWithShape="1">
              <a:blip r:embed="rId5">
                <a:alphaModFix/>
              </a:blip>
              <a:srcRect b="0" l="0" r="0" t="0"/>
              <a:stretch/>
            </p:blipFill>
            <p:spPr>
              <a:xfrm>
                <a:off x="262214" y="83074"/>
                <a:ext cx="731860" cy="616857"/>
              </a:xfrm>
              <a:prstGeom prst="rect">
                <a:avLst/>
              </a:prstGeom>
              <a:noFill/>
              <a:ln>
                <a:noFill/>
              </a:ln>
            </p:spPr>
          </p:pic>
        </p:grpSp>
      </p:grpSp>
      <p:grpSp>
        <p:nvGrpSpPr>
          <p:cNvPr id="447" name="Google Shape;447;p20"/>
          <p:cNvGrpSpPr/>
          <p:nvPr/>
        </p:nvGrpSpPr>
        <p:grpSpPr>
          <a:xfrm>
            <a:off x="-4658" y="2826710"/>
            <a:ext cx="8912544" cy="783009"/>
            <a:chOff x="-2" y="-2"/>
            <a:chExt cx="8912541" cy="783008"/>
          </a:xfrm>
        </p:grpSpPr>
        <p:sp>
          <p:nvSpPr>
            <p:cNvPr id="448" name="Google Shape;448;p20"/>
            <p:cNvSpPr txBox="1"/>
            <p:nvPr/>
          </p:nvSpPr>
          <p:spPr>
            <a:xfrm>
              <a:off x="1334833" y="222245"/>
              <a:ext cx="757770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a:p>
          </p:txBody>
        </p:sp>
        <p:grpSp>
          <p:nvGrpSpPr>
            <p:cNvPr id="449" name="Google Shape;449;p20"/>
            <p:cNvGrpSpPr/>
            <p:nvPr/>
          </p:nvGrpSpPr>
          <p:grpSpPr>
            <a:xfrm>
              <a:off x="-2" y="-2"/>
              <a:ext cx="1135371" cy="783008"/>
              <a:chOff x="-1" y="0"/>
              <a:chExt cx="1135369" cy="783006"/>
            </a:xfrm>
          </p:grpSpPr>
          <p:sp>
            <p:nvSpPr>
              <p:cNvPr id="450" name="Google Shape;450;p20"/>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6" id="451" name="Google Shape;451;p20"/>
              <p:cNvPicPr preferRelativeResize="0"/>
              <p:nvPr/>
            </p:nvPicPr>
            <p:blipFill rotWithShape="1">
              <a:blip r:embed="rId6">
                <a:alphaModFix/>
              </a:blip>
              <a:srcRect b="0" l="0" r="0" t="0"/>
              <a:stretch/>
            </p:blipFill>
            <p:spPr>
              <a:xfrm>
                <a:off x="286451" y="103502"/>
                <a:ext cx="683387" cy="576001"/>
              </a:xfrm>
              <a:prstGeom prst="rect">
                <a:avLst/>
              </a:prstGeom>
              <a:noFill/>
              <a:ln>
                <a:noFill/>
              </a:ln>
            </p:spPr>
          </p:pic>
        </p:grpSp>
      </p:grpSp>
      <p:grpSp>
        <p:nvGrpSpPr>
          <p:cNvPr id="452" name="Google Shape;452;p20"/>
          <p:cNvGrpSpPr/>
          <p:nvPr/>
        </p:nvGrpSpPr>
        <p:grpSpPr>
          <a:xfrm>
            <a:off x="-4657" y="5438915"/>
            <a:ext cx="6861177" cy="783009"/>
            <a:chOff x="-2" y="-2"/>
            <a:chExt cx="6861177" cy="783008"/>
          </a:xfrm>
        </p:grpSpPr>
        <p:sp>
          <p:nvSpPr>
            <p:cNvPr id="453" name="Google Shape;453;p20"/>
            <p:cNvSpPr txBox="1"/>
            <p:nvPr/>
          </p:nvSpPr>
          <p:spPr>
            <a:xfrm>
              <a:off x="1334832" y="123924"/>
              <a:ext cx="5526343"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454" name="Google Shape;454;p20"/>
            <p:cNvGrpSpPr/>
            <p:nvPr/>
          </p:nvGrpSpPr>
          <p:grpSpPr>
            <a:xfrm>
              <a:off x="-2" y="-2"/>
              <a:ext cx="1135371" cy="783008"/>
              <a:chOff x="-1" y="0"/>
              <a:chExt cx="1135369" cy="783006"/>
            </a:xfrm>
          </p:grpSpPr>
          <p:sp>
            <p:nvSpPr>
              <p:cNvPr id="455" name="Google Shape;455;p20"/>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8" id="456" name="Google Shape;456;p20"/>
              <p:cNvPicPr preferRelativeResize="0"/>
              <p:nvPr/>
            </p:nvPicPr>
            <p:blipFill rotWithShape="1">
              <a:blip r:embed="rId7">
                <a:alphaModFix/>
              </a:blip>
              <a:srcRect b="0" l="0" r="0" t="0"/>
              <a:stretch/>
            </p:blipFill>
            <p:spPr>
              <a:xfrm>
                <a:off x="286450" y="103502"/>
                <a:ext cx="683390" cy="576001"/>
              </a:xfrm>
              <a:prstGeom prst="rect">
                <a:avLst/>
              </a:prstGeom>
              <a:noFill/>
              <a:ln>
                <a:noFill/>
              </a:ln>
            </p:spPr>
          </p:pic>
        </p:grpSp>
      </p:grpSp>
      <p:pic>
        <p:nvPicPr>
          <p:cNvPr descr="Imagen 1" id="457" name="Google Shape;457;p20"/>
          <p:cNvPicPr preferRelativeResize="0"/>
          <p:nvPr/>
        </p:nvPicPr>
        <p:blipFill rotWithShape="1">
          <a:blip r:embed="rId8">
            <a:alphaModFix/>
          </a:blip>
          <a:srcRect b="0" l="0" r="0" t="0"/>
          <a:stretch/>
        </p:blipFill>
        <p:spPr>
          <a:xfrm>
            <a:off x="5639332" y="1565094"/>
            <a:ext cx="3816534" cy="60061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63" name="Google Shape;463;p21"/>
          <p:cNvGrpSpPr/>
          <p:nvPr/>
        </p:nvGrpSpPr>
        <p:grpSpPr>
          <a:xfrm>
            <a:off x="431623" y="2285848"/>
            <a:ext cx="8839203" cy="3238194"/>
            <a:chOff x="0" y="0"/>
            <a:chExt cx="8839201" cy="3238193"/>
          </a:xfrm>
        </p:grpSpPr>
        <p:sp>
          <p:nvSpPr>
            <p:cNvPr id="464" name="Google Shape;464;p21"/>
            <p:cNvSpPr/>
            <p:nvPr/>
          </p:nvSpPr>
          <p:spPr>
            <a:xfrm>
              <a:off x="0" y="0"/>
              <a:ext cx="8839201" cy="323819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21"/>
            <p:cNvSpPr txBox="1"/>
            <p:nvPr/>
          </p:nvSpPr>
          <p:spPr>
            <a:xfrm>
              <a:off x="162838" y="1428979"/>
              <a:ext cx="8513525"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66" name="Google Shape;466;p21"/>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a:p>
        </p:txBody>
      </p:sp>
      <p:sp>
        <p:nvSpPr>
          <p:cNvPr id="467" name="Google Shape;467;p21"/>
          <p:cNvSpPr/>
          <p:nvPr/>
        </p:nvSpPr>
        <p:spPr>
          <a:xfrm>
            <a:off x="5279923" y="7354529"/>
            <a:ext cx="2723536" cy="20514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68" name="Google Shape;468;p21"/>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a:p>
        </p:txBody>
      </p:sp>
      <p:sp>
        <p:nvSpPr>
          <p:cNvPr id="469" name="Google Shape;469;p21"/>
          <p:cNvSpPr txBox="1"/>
          <p:nvPr/>
        </p:nvSpPr>
        <p:spPr>
          <a:xfrm>
            <a:off x="3670560" y="943280"/>
            <a:ext cx="559357" cy="941776"/>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6000"/>
              <a:buFont typeface="Calibri"/>
              <a:buNone/>
            </a:pPr>
            <a:r>
              <a:rPr b="0" i="0" lang="en-US" sz="6000" u="none" cap="none" strike="noStrike">
                <a:solidFill>
                  <a:srgbClr val="FFB375"/>
                </a:solidFill>
                <a:latin typeface="Calibri"/>
                <a:ea typeface="Calibri"/>
                <a:cs typeface="Calibri"/>
                <a:sym typeface="Calibri"/>
              </a:rPr>
              <a:t>6</a:t>
            </a:r>
            <a:endParaRPr/>
          </a:p>
        </p:txBody>
      </p:sp>
      <p:pic>
        <p:nvPicPr>
          <p:cNvPr descr="Imagen 2" id="470" name="Google Shape;470;p21"/>
          <p:cNvPicPr preferRelativeResize="0"/>
          <p:nvPr/>
        </p:nvPicPr>
        <p:blipFill rotWithShape="1">
          <a:blip r:embed="rId3">
            <a:alphaModFix/>
          </a:blip>
          <a:srcRect b="0" l="0" r="0" t="0"/>
          <a:stretch/>
        </p:blipFill>
        <p:spPr>
          <a:xfrm>
            <a:off x="2716055" y="3978569"/>
            <a:ext cx="6899893" cy="3974396"/>
          </a:xfrm>
          <a:prstGeom prst="rect">
            <a:avLst/>
          </a:prstGeom>
          <a:noFill/>
          <a:ln>
            <a:noFill/>
          </a:ln>
        </p:spPr>
      </p:pic>
      <p:sp>
        <p:nvSpPr>
          <p:cNvPr id="471" name="Google Shape;471;p21"/>
          <p:cNvSpPr txBox="1"/>
          <p:nvPr/>
        </p:nvSpPr>
        <p:spPr>
          <a:xfrm>
            <a:off x="2686559" y="6881800"/>
            <a:ext cx="1639637"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 Medio | Presentación</a:t>
            </a:r>
            <a:endParaRPr/>
          </a:p>
        </p:txBody>
      </p:sp>
      <p:sp>
        <p:nvSpPr>
          <p:cNvPr id="472" name="Google Shape;472;p21"/>
          <p:cNvSpPr txBox="1"/>
          <p:nvPr/>
        </p:nvSpPr>
        <p:spPr>
          <a:xfrm>
            <a:off x="958646" y="2716522"/>
            <a:ext cx="5107858" cy="2757945"/>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ETAPA DE </a:t>
            </a:r>
            <a:r>
              <a:rPr b="1" i="0" lang="en-US" sz="2000" u="none" cap="none" strike="noStrike">
                <a:solidFill>
                  <a:srgbClr val="ED6B00"/>
                </a:solidFill>
                <a:latin typeface="Calibri"/>
                <a:ea typeface="Calibri"/>
                <a:cs typeface="Calibri"/>
                <a:sym typeface="Calibri"/>
              </a:rPr>
              <a:t>DIRECCIÓN</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ED6B00"/>
              </a:buClr>
              <a:buSzPts val="1400"/>
              <a:buFont typeface="Calibri"/>
              <a:buNone/>
            </a:pPr>
            <a:r>
              <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práctica. Para el desarrollo de la actividad, utiliza el archivo </a:t>
            </a:r>
            <a:r>
              <a:rPr b="1" i="0" lang="en-US" sz="1600" u="none" cap="none" strike="noStrike">
                <a:solidFill>
                  <a:srgbClr val="ED6B00"/>
                </a:solidFill>
                <a:latin typeface="Calibri"/>
                <a:ea typeface="Calibri"/>
                <a:cs typeface="Calibri"/>
                <a:sym typeface="Calibri"/>
              </a:rPr>
              <a:t>Actividad Práctica 6 </a:t>
            </a:r>
            <a:r>
              <a:rPr b="0" i="0" lang="en-US" sz="1600" u="none" cap="none" strike="noStrike">
                <a:solidFill>
                  <a:srgbClr val="000000"/>
                </a:solidFill>
                <a:latin typeface="Calibri"/>
                <a:ea typeface="Calibri"/>
                <a:cs typeface="Calibri"/>
                <a:sym typeface="Calibri"/>
              </a:rPr>
              <a:t>y sigue las instrucciones señaladas.</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78" name="Google Shape;478;p22"/>
          <p:cNvGrpSpPr/>
          <p:nvPr/>
        </p:nvGrpSpPr>
        <p:grpSpPr>
          <a:xfrm>
            <a:off x="431623" y="2285848"/>
            <a:ext cx="8839203" cy="3238194"/>
            <a:chOff x="0" y="0"/>
            <a:chExt cx="8839201" cy="3238193"/>
          </a:xfrm>
        </p:grpSpPr>
        <p:sp>
          <p:nvSpPr>
            <p:cNvPr id="479" name="Google Shape;479;p22"/>
            <p:cNvSpPr/>
            <p:nvPr/>
          </p:nvSpPr>
          <p:spPr>
            <a:xfrm>
              <a:off x="0" y="0"/>
              <a:ext cx="8839201" cy="323819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22"/>
            <p:cNvSpPr txBox="1"/>
            <p:nvPr/>
          </p:nvSpPr>
          <p:spPr>
            <a:xfrm>
              <a:off x="162838" y="1428979"/>
              <a:ext cx="8513525"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81" name="Google Shape;481;p22"/>
          <p:cNvSpPr/>
          <p:nvPr/>
        </p:nvSpPr>
        <p:spPr>
          <a:xfrm>
            <a:off x="5279923" y="7354529"/>
            <a:ext cx="2723536" cy="20514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2" name="Google Shape;482;p22"/>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TICKET DE SALIDA</a:t>
            </a:r>
            <a:endParaRPr/>
          </a:p>
        </p:txBody>
      </p:sp>
      <p:sp>
        <p:nvSpPr>
          <p:cNvPr id="483" name="Google Shape;483;p22"/>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TERMINAR:</a:t>
            </a:r>
            <a:endParaRPr/>
          </a:p>
        </p:txBody>
      </p:sp>
      <p:pic>
        <p:nvPicPr>
          <p:cNvPr descr="Imagen 8" id="484" name="Google Shape;484;p22"/>
          <p:cNvPicPr preferRelativeResize="0"/>
          <p:nvPr/>
        </p:nvPicPr>
        <p:blipFill rotWithShape="1">
          <a:blip r:embed="rId3">
            <a:alphaModFix/>
          </a:blip>
          <a:srcRect b="0" l="0" r="0" t="0"/>
          <a:stretch/>
        </p:blipFill>
        <p:spPr>
          <a:xfrm>
            <a:off x="5830530" y="2890682"/>
            <a:ext cx="2963595" cy="4629223"/>
          </a:xfrm>
          <a:prstGeom prst="rect">
            <a:avLst/>
          </a:prstGeom>
          <a:noFill/>
          <a:ln>
            <a:noFill/>
          </a:ln>
        </p:spPr>
      </p:pic>
      <p:sp>
        <p:nvSpPr>
          <p:cNvPr id="485" name="Google Shape;485;p22"/>
          <p:cNvSpPr txBox="1"/>
          <p:nvPr/>
        </p:nvSpPr>
        <p:spPr>
          <a:xfrm>
            <a:off x="958646" y="2868777"/>
            <a:ext cx="5048961" cy="2614749"/>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ETAPA DE </a:t>
            </a:r>
            <a:r>
              <a:rPr b="1" i="0" lang="en-US" sz="2000" u="none" cap="none" strike="noStrike">
                <a:solidFill>
                  <a:srgbClr val="ED6B00"/>
                </a:solidFill>
                <a:latin typeface="Calibri"/>
                <a:ea typeface="Calibri"/>
                <a:cs typeface="Calibri"/>
                <a:sym typeface="Calibri"/>
              </a:rPr>
              <a:t>DIRECCIÓN</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a:p>
        </p:txBody>
      </p:sp>
      <p:pic>
        <p:nvPicPr>
          <p:cNvPr descr="Imagen 16" id="486" name="Google Shape;486;p22"/>
          <p:cNvPicPr preferRelativeResize="0"/>
          <p:nvPr/>
        </p:nvPicPr>
        <p:blipFill rotWithShape="1">
          <a:blip r:embed="rId4">
            <a:alphaModFix/>
          </a:blip>
          <a:srcRect b="0" l="0" r="0" t="0"/>
          <a:stretch/>
        </p:blipFill>
        <p:spPr>
          <a:xfrm>
            <a:off x="3210792" y="4159041"/>
            <a:ext cx="673177" cy="6037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25" name="Google Shape;125;p3"/>
          <p:cNvSpPr/>
          <p:nvPr/>
        </p:nvSpPr>
        <p:spPr>
          <a:xfrm>
            <a:off x="252573" y="1472660"/>
            <a:ext cx="2980514" cy="4543829"/>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a:off x="358670" y="2033504"/>
            <a:ext cx="2768319"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OBJETIVO DE APRENDIZAJE</a:t>
            </a:r>
            <a:endParaRPr/>
          </a:p>
        </p:txBody>
      </p:sp>
      <p:pic>
        <p:nvPicPr>
          <p:cNvPr descr="Imagen 27" id="127" name="Google Shape;127;p3"/>
          <p:cNvPicPr preferRelativeResize="0"/>
          <p:nvPr/>
        </p:nvPicPr>
        <p:blipFill rotWithShape="1">
          <a:blip r:embed="rId3">
            <a:alphaModFix/>
          </a:blip>
          <a:srcRect b="0" l="0" r="0" t="0"/>
          <a:stretch/>
        </p:blipFill>
        <p:spPr>
          <a:xfrm>
            <a:off x="1410121" y="1203013"/>
            <a:ext cx="702377" cy="669709"/>
          </a:xfrm>
          <a:prstGeom prst="rect">
            <a:avLst/>
          </a:prstGeom>
          <a:noFill/>
          <a:ln>
            <a:noFill/>
          </a:ln>
        </p:spPr>
      </p:pic>
      <p:grpSp>
        <p:nvGrpSpPr>
          <p:cNvPr id="128" name="Google Shape;128;p3"/>
          <p:cNvGrpSpPr/>
          <p:nvPr/>
        </p:nvGrpSpPr>
        <p:grpSpPr>
          <a:xfrm>
            <a:off x="3362219" y="1472660"/>
            <a:ext cx="2980515" cy="4543828"/>
            <a:chOff x="0" y="0"/>
            <a:chExt cx="2980514" cy="4543827"/>
          </a:xfrm>
        </p:grpSpPr>
        <p:sp>
          <p:nvSpPr>
            <p:cNvPr id="129" name="Google Shape;129;p3"/>
            <p:cNvSpPr/>
            <p:nvPr/>
          </p:nvSpPr>
          <p:spPr>
            <a:xfrm>
              <a:off x="0" y="0"/>
              <a:ext cx="2980514" cy="4543827"/>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
            <p:cNvSpPr txBox="1"/>
            <p:nvPr/>
          </p:nvSpPr>
          <p:spPr>
            <a:xfrm>
              <a:off x="78265" y="2081796"/>
              <a:ext cx="282398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31" name="Google Shape;131;p3"/>
          <p:cNvSpPr txBox="1"/>
          <p:nvPr/>
        </p:nvSpPr>
        <p:spPr>
          <a:xfrm>
            <a:off x="3561636" y="2033504"/>
            <a:ext cx="2609185"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APRENDIZAJE ESPERADO</a:t>
            </a:r>
            <a:endParaRPr/>
          </a:p>
        </p:txBody>
      </p:sp>
      <p:pic>
        <p:nvPicPr>
          <p:cNvPr descr="Imagen 35" id="132" name="Google Shape;132;p3"/>
          <p:cNvPicPr preferRelativeResize="0"/>
          <p:nvPr/>
        </p:nvPicPr>
        <p:blipFill rotWithShape="1">
          <a:blip r:embed="rId4">
            <a:alphaModFix/>
          </a:blip>
          <a:srcRect b="0" l="0" r="0" t="0"/>
          <a:stretch/>
        </p:blipFill>
        <p:spPr>
          <a:xfrm>
            <a:off x="4539905" y="1203013"/>
            <a:ext cx="702377" cy="669709"/>
          </a:xfrm>
          <a:prstGeom prst="rect">
            <a:avLst/>
          </a:prstGeom>
          <a:noFill/>
          <a:ln>
            <a:noFill/>
          </a:ln>
        </p:spPr>
      </p:pic>
      <p:grpSp>
        <p:nvGrpSpPr>
          <p:cNvPr id="133" name="Google Shape;133;p3"/>
          <p:cNvGrpSpPr/>
          <p:nvPr/>
        </p:nvGrpSpPr>
        <p:grpSpPr>
          <a:xfrm>
            <a:off x="6473042" y="1472660"/>
            <a:ext cx="2980515" cy="5663580"/>
            <a:chOff x="0" y="0"/>
            <a:chExt cx="2980514" cy="5663580"/>
          </a:xfrm>
        </p:grpSpPr>
        <p:sp>
          <p:nvSpPr>
            <p:cNvPr id="134" name="Google Shape;134;p3"/>
            <p:cNvSpPr/>
            <p:nvPr/>
          </p:nvSpPr>
          <p:spPr>
            <a:xfrm>
              <a:off x="0" y="0"/>
              <a:ext cx="2980514" cy="5663580"/>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
            <p:cNvSpPr txBox="1"/>
            <p:nvPr/>
          </p:nvSpPr>
          <p:spPr>
            <a:xfrm>
              <a:off x="78265" y="2641673"/>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36" name="Google Shape;136;p3"/>
          <p:cNvSpPr txBox="1"/>
          <p:nvPr/>
        </p:nvSpPr>
        <p:spPr>
          <a:xfrm>
            <a:off x="6554516" y="2033504"/>
            <a:ext cx="2862261"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CRITERIOS DE EVALUACIÓN</a:t>
            </a:r>
            <a:endParaRPr/>
          </a:p>
        </p:txBody>
      </p:sp>
      <p:pic>
        <p:nvPicPr>
          <p:cNvPr descr="Imagen 39" id="137" name="Google Shape;137;p3"/>
          <p:cNvPicPr preferRelativeResize="0"/>
          <p:nvPr/>
        </p:nvPicPr>
        <p:blipFill rotWithShape="1">
          <a:blip r:embed="rId5">
            <a:alphaModFix/>
          </a:blip>
          <a:srcRect b="0" l="0" r="0" t="0"/>
          <a:stretch/>
        </p:blipFill>
        <p:spPr>
          <a:xfrm>
            <a:off x="7649551" y="1203013"/>
            <a:ext cx="702377" cy="669709"/>
          </a:xfrm>
          <a:prstGeom prst="rect">
            <a:avLst/>
          </a:prstGeom>
          <a:noFill/>
          <a:ln>
            <a:noFill/>
          </a:ln>
        </p:spPr>
      </p:pic>
      <p:pic>
        <p:nvPicPr>
          <p:cNvPr descr="Imagen 43" id="138" name="Google Shape;138;p3"/>
          <p:cNvPicPr preferRelativeResize="0"/>
          <p:nvPr/>
        </p:nvPicPr>
        <p:blipFill rotWithShape="1">
          <a:blip r:embed="rId6">
            <a:alphaModFix/>
          </a:blip>
          <a:srcRect b="0" l="0" r="0" t="0"/>
          <a:stretch/>
        </p:blipFill>
        <p:spPr>
          <a:xfrm flipH="1">
            <a:off x="4151196" y="3902715"/>
            <a:ext cx="3025212" cy="4082384"/>
          </a:xfrm>
          <a:prstGeom prst="rect">
            <a:avLst/>
          </a:prstGeom>
          <a:noFill/>
          <a:ln>
            <a:noFill/>
          </a:ln>
        </p:spPr>
      </p:pic>
      <p:sp>
        <p:nvSpPr>
          <p:cNvPr id="139" name="Google Shape;139;p3"/>
          <p:cNvSpPr txBox="1"/>
          <p:nvPr/>
        </p:nvSpPr>
        <p:spPr>
          <a:xfrm>
            <a:off x="440693" y="2353200"/>
            <a:ext cx="2604273" cy="3829613"/>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OA2</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Elaborar un programa de actividades operativas de un departamento o área de una empresa, de acuerdo a orientaciones de la jefatura y/o del plan estratégico de gestión, considerando recursos humanos, insumos, equipamiento, distribución temporal y proyección de resultados.</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Genérico</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 - B - H</a:t>
            </a:r>
            <a:endParaRPr/>
          </a:p>
          <a:p>
            <a:pPr indent="0" lvl="0" marL="0" marR="0" rtl="0" algn="l">
              <a:lnSpc>
                <a:spcPct val="100000"/>
              </a:lnSpc>
              <a:spcBef>
                <a:spcPts val="0"/>
              </a:spcBef>
              <a:spcAft>
                <a:spcPts val="0"/>
              </a:spcAft>
              <a:buClr>
                <a:srgbClr val="000000"/>
              </a:buClr>
              <a:buSzPts val="1400"/>
              <a:buFont typeface="Calibri"/>
              <a:buNone/>
            </a:pPr>
            <a:br>
              <a:rPr b="0" i="0" lang="en-US" sz="1400" u="none" cap="none" strike="noStrike">
                <a:solidFill>
                  <a:srgbClr val="000000"/>
                </a:solidFill>
                <a:latin typeface="Calibri"/>
                <a:ea typeface="Calibri"/>
                <a:cs typeface="Calibri"/>
                <a:sym typeface="Calibri"/>
              </a:rPr>
            </a:br>
            <a:endParaRPr/>
          </a:p>
        </p:txBody>
      </p:sp>
      <p:sp>
        <p:nvSpPr>
          <p:cNvPr id="140" name="Google Shape;140;p3"/>
          <p:cNvSpPr txBox="1"/>
          <p:nvPr/>
        </p:nvSpPr>
        <p:spPr>
          <a:xfrm>
            <a:off x="3469049" y="2430625"/>
            <a:ext cx="2853219" cy="19724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2.</a:t>
            </a:r>
            <a:r>
              <a:rPr b="0" i="0" lang="en-US" sz="1400" u="none" cap="none" strike="noStrike">
                <a:solidFill>
                  <a:srgbClr val="000000"/>
                </a:solidFill>
                <a:latin typeface="Calibri"/>
                <a:ea typeface="Calibri"/>
                <a:cs typeface="Calibri"/>
                <a:sym typeface="Calibri"/>
              </a:rPr>
              <a:t> Programa las actividades necesarias para alcanzar el objetivo planteado de un departamento o área, según orientaciones superiores y considerando los recursos disponibles y el plan estratégico de la organización.</a:t>
            </a:r>
            <a:endParaRPr/>
          </a:p>
        </p:txBody>
      </p:sp>
      <p:sp>
        <p:nvSpPr>
          <p:cNvPr id="141" name="Google Shape;141;p3"/>
          <p:cNvSpPr txBox="1"/>
          <p:nvPr/>
        </p:nvSpPr>
        <p:spPr>
          <a:xfrm>
            <a:off x="6563541" y="2430625"/>
            <a:ext cx="2872171" cy="15152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2.3</a:t>
            </a:r>
            <a:r>
              <a:rPr b="0" i="0" lang="en-US" sz="1400" u="none" cap="none" strike="noStrike">
                <a:solidFill>
                  <a:srgbClr val="000000"/>
                </a:solidFill>
                <a:latin typeface="Calibri"/>
                <a:ea typeface="Calibri"/>
                <a:cs typeface="Calibri"/>
                <a:sym typeface="Calibri"/>
              </a:rPr>
              <a:t> Elabora informe escrito y presentación sobre programación realizada, considerando los recursos y el plan estratégico para informar a sus jefaturas.</a:t>
            </a:r>
            <a:br>
              <a:rPr b="0" i="0" lang="en-US" sz="1400" u="none" cap="none" strike="noStrike">
                <a:solidFill>
                  <a:srgbClr val="000000"/>
                </a:solidFill>
                <a:latin typeface="Calibri"/>
                <a:ea typeface="Calibri"/>
                <a:cs typeface="Calibri"/>
                <a:sym typeface="Calibri"/>
              </a:rPr>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4"/>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47" name="Google Shape;147;p4"/>
          <p:cNvGrpSpPr/>
          <p:nvPr/>
        </p:nvGrpSpPr>
        <p:grpSpPr>
          <a:xfrm>
            <a:off x="386550" y="3816227"/>
            <a:ext cx="4845903" cy="883653"/>
            <a:chOff x="-1" y="0"/>
            <a:chExt cx="4845903" cy="883652"/>
          </a:xfrm>
        </p:grpSpPr>
        <p:grpSp>
          <p:nvGrpSpPr>
            <p:cNvPr id="148" name="Google Shape;148;p4"/>
            <p:cNvGrpSpPr/>
            <p:nvPr/>
          </p:nvGrpSpPr>
          <p:grpSpPr>
            <a:xfrm>
              <a:off x="188099" y="0"/>
              <a:ext cx="4657803" cy="883652"/>
              <a:chOff x="0" y="0"/>
              <a:chExt cx="4657801" cy="883651"/>
            </a:xfrm>
          </p:grpSpPr>
          <p:sp>
            <p:nvSpPr>
              <p:cNvPr id="149" name="Google Shape;149;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51" name="Google Shape;151;p4"/>
            <p:cNvGrpSpPr/>
            <p:nvPr/>
          </p:nvGrpSpPr>
          <p:grpSpPr>
            <a:xfrm>
              <a:off x="-1" y="168979"/>
              <a:ext cx="391112" cy="536169"/>
              <a:chOff x="0" y="0"/>
              <a:chExt cx="391111" cy="536168"/>
            </a:xfrm>
          </p:grpSpPr>
          <p:sp>
            <p:nvSpPr>
              <p:cNvPr id="152" name="Google Shape;152;p4"/>
              <p:cNvSpPr/>
              <p:nvPr/>
            </p:nvSpPr>
            <p:spPr>
              <a:xfrm>
                <a:off x="0" y="84708"/>
                <a:ext cx="39111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4"/>
              <p:cNvSpPr txBox="1"/>
              <p:nvPr/>
            </p:nvSpPr>
            <p:spPr>
              <a:xfrm>
                <a:off x="9902" y="0"/>
                <a:ext cx="3122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grpSp>
      <p:grpSp>
        <p:nvGrpSpPr>
          <p:cNvPr id="154" name="Google Shape;154;p4"/>
          <p:cNvGrpSpPr/>
          <p:nvPr/>
        </p:nvGrpSpPr>
        <p:grpSpPr>
          <a:xfrm>
            <a:off x="375974" y="2843141"/>
            <a:ext cx="4845903" cy="883653"/>
            <a:chOff x="-1" y="0"/>
            <a:chExt cx="4845903" cy="883652"/>
          </a:xfrm>
        </p:grpSpPr>
        <p:grpSp>
          <p:nvGrpSpPr>
            <p:cNvPr id="155" name="Google Shape;155;p4"/>
            <p:cNvGrpSpPr/>
            <p:nvPr/>
          </p:nvGrpSpPr>
          <p:grpSpPr>
            <a:xfrm>
              <a:off x="188099" y="0"/>
              <a:ext cx="4657803" cy="883652"/>
              <a:chOff x="0" y="0"/>
              <a:chExt cx="4657801" cy="883651"/>
            </a:xfrm>
          </p:grpSpPr>
          <p:sp>
            <p:nvSpPr>
              <p:cNvPr id="156" name="Google Shape;156;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58" name="Google Shape;158;p4"/>
            <p:cNvGrpSpPr/>
            <p:nvPr/>
          </p:nvGrpSpPr>
          <p:grpSpPr>
            <a:xfrm>
              <a:off x="-1" y="168979"/>
              <a:ext cx="376202" cy="536169"/>
              <a:chOff x="0" y="0"/>
              <a:chExt cx="376201" cy="536168"/>
            </a:xfrm>
          </p:grpSpPr>
          <p:sp>
            <p:nvSpPr>
              <p:cNvPr id="159" name="Google Shape;159;p4"/>
              <p:cNvSpPr/>
              <p:nvPr/>
            </p:nvSpPr>
            <p:spPr>
              <a:xfrm>
                <a:off x="0" y="84708"/>
                <a:ext cx="37620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4"/>
              <p:cNvSpPr txBox="1"/>
              <p:nvPr/>
            </p:nvSpPr>
            <p:spPr>
              <a:xfrm>
                <a:off x="9524" y="0"/>
                <a:ext cx="3003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grpSp>
      <p:sp>
        <p:nvSpPr>
          <p:cNvPr id="161" name="Google Shape;161;p4"/>
          <p:cNvSpPr/>
          <p:nvPr/>
        </p:nvSpPr>
        <p:spPr>
          <a:xfrm>
            <a:off x="5026616" y="3630159"/>
            <a:ext cx="696537" cy="696535"/>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2" name="Google Shape;162;p4"/>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a:p>
        </p:txBody>
      </p:sp>
      <p:sp>
        <p:nvSpPr>
          <p:cNvPr id="163" name="Google Shape;163;p4"/>
          <p:cNvSpPr txBox="1"/>
          <p:nvPr/>
        </p:nvSpPr>
        <p:spPr>
          <a:xfrm>
            <a:off x="574650" y="2253630"/>
            <a:ext cx="6607962" cy="424498"/>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ETAPA DE ORGANIZACIÓN</a:t>
            </a:r>
            <a:r>
              <a:rPr b="0" i="0" lang="en-US" sz="1800" u="none" cap="none" strike="noStrike">
                <a:solidFill>
                  <a:srgbClr val="ED6B00"/>
                </a:solidFill>
                <a:latin typeface="Calibri"/>
                <a:ea typeface="Calibri"/>
                <a:cs typeface="Calibri"/>
                <a:sym typeface="Calibri"/>
              </a:rPr>
              <a:t>:</a:t>
            </a:r>
            <a:endParaRPr/>
          </a:p>
        </p:txBody>
      </p:sp>
      <p:sp>
        <p:nvSpPr>
          <p:cNvPr id="164" name="Google Shape;164;p4"/>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RECORDEMOS</a:t>
            </a:r>
            <a:endParaRPr/>
          </a:p>
        </p:txBody>
      </p:sp>
      <p:pic>
        <p:nvPicPr>
          <p:cNvPr descr="Imagen 43" id="165" name="Google Shape;165;p4"/>
          <p:cNvPicPr preferRelativeResize="0"/>
          <p:nvPr/>
        </p:nvPicPr>
        <p:blipFill rotWithShape="1">
          <a:blip r:embed="rId3">
            <a:alphaModFix/>
          </a:blip>
          <a:srcRect b="0" l="0" r="0" t="0"/>
          <a:stretch/>
        </p:blipFill>
        <p:spPr>
          <a:xfrm>
            <a:off x="4891935" y="2508534"/>
            <a:ext cx="4828329" cy="4574479"/>
          </a:xfrm>
          <a:prstGeom prst="rect">
            <a:avLst/>
          </a:prstGeom>
          <a:noFill/>
          <a:ln>
            <a:noFill/>
          </a:ln>
        </p:spPr>
      </p:pic>
      <p:sp>
        <p:nvSpPr>
          <p:cNvPr id="166" name="Google Shape;166;p4"/>
          <p:cNvSpPr txBox="1"/>
          <p:nvPr/>
        </p:nvSpPr>
        <p:spPr>
          <a:xfrm>
            <a:off x="979816" y="2987837"/>
            <a:ext cx="4041308"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Conocimos la organización como etapa fundamental del proceso administrativo. </a:t>
            </a:r>
            <a:endParaRPr/>
          </a:p>
        </p:txBody>
      </p:sp>
      <p:sp>
        <p:nvSpPr>
          <p:cNvPr id="167" name="Google Shape;167;p4"/>
          <p:cNvSpPr txBox="1"/>
          <p:nvPr/>
        </p:nvSpPr>
        <p:spPr>
          <a:xfrm>
            <a:off x="979816" y="3952926"/>
            <a:ext cx="3923026"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Identificamos los requisitos para la funcionalidad de una organización.</a:t>
            </a:r>
            <a:endParaRPr/>
          </a:p>
        </p:txBody>
      </p:sp>
      <p:grpSp>
        <p:nvGrpSpPr>
          <p:cNvPr id="168" name="Google Shape;168;p4"/>
          <p:cNvGrpSpPr/>
          <p:nvPr/>
        </p:nvGrpSpPr>
        <p:grpSpPr>
          <a:xfrm>
            <a:off x="386550" y="4785066"/>
            <a:ext cx="4845903" cy="883653"/>
            <a:chOff x="-1" y="0"/>
            <a:chExt cx="4845903" cy="883652"/>
          </a:xfrm>
        </p:grpSpPr>
        <p:grpSp>
          <p:nvGrpSpPr>
            <p:cNvPr id="169" name="Google Shape;169;p4"/>
            <p:cNvGrpSpPr/>
            <p:nvPr/>
          </p:nvGrpSpPr>
          <p:grpSpPr>
            <a:xfrm>
              <a:off x="188099" y="0"/>
              <a:ext cx="4657803" cy="883652"/>
              <a:chOff x="0" y="0"/>
              <a:chExt cx="4657801" cy="883651"/>
            </a:xfrm>
          </p:grpSpPr>
          <p:sp>
            <p:nvSpPr>
              <p:cNvPr id="170" name="Google Shape;170;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72" name="Google Shape;172;p4"/>
            <p:cNvGrpSpPr/>
            <p:nvPr/>
          </p:nvGrpSpPr>
          <p:grpSpPr>
            <a:xfrm>
              <a:off x="-1" y="168979"/>
              <a:ext cx="391112" cy="536169"/>
              <a:chOff x="0" y="0"/>
              <a:chExt cx="391111" cy="536168"/>
            </a:xfrm>
          </p:grpSpPr>
          <p:sp>
            <p:nvSpPr>
              <p:cNvPr id="173" name="Google Shape;173;p4"/>
              <p:cNvSpPr/>
              <p:nvPr/>
            </p:nvSpPr>
            <p:spPr>
              <a:xfrm>
                <a:off x="0" y="84708"/>
                <a:ext cx="39111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
              <p:cNvSpPr txBox="1"/>
              <p:nvPr/>
            </p:nvSpPr>
            <p:spPr>
              <a:xfrm>
                <a:off x="9902" y="0"/>
                <a:ext cx="3122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grpSp>
      <p:sp>
        <p:nvSpPr>
          <p:cNvPr id="175" name="Google Shape;175;p4"/>
          <p:cNvSpPr txBox="1"/>
          <p:nvPr/>
        </p:nvSpPr>
        <p:spPr>
          <a:xfrm>
            <a:off x="979816" y="4921003"/>
            <a:ext cx="3923026"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Conocimos factores que inciden en el proceso de organización.</a:t>
            </a:r>
            <a:endParaRPr/>
          </a:p>
        </p:txBody>
      </p:sp>
      <p:grpSp>
        <p:nvGrpSpPr>
          <p:cNvPr id="176" name="Google Shape;176;p4"/>
          <p:cNvGrpSpPr/>
          <p:nvPr/>
        </p:nvGrpSpPr>
        <p:grpSpPr>
          <a:xfrm>
            <a:off x="386550" y="5744150"/>
            <a:ext cx="4845903" cy="883653"/>
            <a:chOff x="-1" y="0"/>
            <a:chExt cx="4845903" cy="883652"/>
          </a:xfrm>
        </p:grpSpPr>
        <p:grpSp>
          <p:nvGrpSpPr>
            <p:cNvPr id="177" name="Google Shape;177;p4"/>
            <p:cNvGrpSpPr/>
            <p:nvPr/>
          </p:nvGrpSpPr>
          <p:grpSpPr>
            <a:xfrm>
              <a:off x="188099" y="0"/>
              <a:ext cx="4657803" cy="883652"/>
              <a:chOff x="0" y="0"/>
              <a:chExt cx="4657801" cy="883651"/>
            </a:xfrm>
          </p:grpSpPr>
          <p:sp>
            <p:nvSpPr>
              <p:cNvPr id="178" name="Google Shape;178;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80" name="Google Shape;180;p4"/>
            <p:cNvGrpSpPr/>
            <p:nvPr/>
          </p:nvGrpSpPr>
          <p:grpSpPr>
            <a:xfrm>
              <a:off x="-1" y="168979"/>
              <a:ext cx="391112" cy="536169"/>
              <a:chOff x="0" y="0"/>
              <a:chExt cx="391111" cy="536168"/>
            </a:xfrm>
          </p:grpSpPr>
          <p:sp>
            <p:nvSpPr>
              <p:cNvPr id="181" name="Google Shape;181;p4"/>
              <p:cNvSpPr/>
              <p:nvPr/>
            </p:nvSpPr>
            <p:spPr>
              <a:xfrm>
                <a:off x="0" y="84708"/>
                <a:ext cx="39111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4"/>
              <p:cNvSpPr txBox="1"/>
              <p:nvPr/>
            </p:nvSpPr>
            <p:spPr>
              <a:xfrm>
                <a:off x="9902" y="0"/>
                <a:ext cx="3122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4</a:t>
                </a:r>
                <a:endParaRPr/>
              </a:p>
            </p:txBody>
          </p:sp>
        </p:grpSp>
      </p:grpSp>
      <p:sp>
        <p:nvSpPr>
          <p:cNvPr id="183" name="Google Shape;183;p4"/>
          <p:cNvSpPr txBox="1"/>
          <p:nvPr/>
        </p:nvSpPr>
        <p:spPr>
          <a:xfrm>
            <a:off x="979816" y="6007729"/>
            <a:ext cx="3923026"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Identificamos estructura organizacional.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5"/>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89" name="Google Shape;189;p5"/>
          <p:cNvGrpSpPr/>
          <p:nvPr/>
        </p:nvGrpSpPr>
        <p:grpSpPr>
          <a:xfrm>
            <a:off x="536221" y="2440018"/>
            <a:ext cx="5802256" cy="2838567"/>
            <a:chOff x="0" y="0"/>
            <a:chExt cx="5802255" cy="2838565"/>
          </a:xfrm>
        </p:grpSpPr>
        <p:grpSp>
          <p:nvGrpSpPr>
            <p:cNvPr id="190" name="Google Shape;190;p5"/>
            <p:cNvGrpSpPr/>
            <p:nvPr/>
          </p:nvGrpSpPr>
          <p:grpSpPr>
            <a:xfrm>
              <a:off x="0" y="0"/>
              <a:ext cx="5259597" cy="2838565"/>
              <a:chOff x="0" y="0"/>
              <a:chExt cx="5259596" cy="2838564"/>
            </a:xfrm>
          </p:grpSpPr>
          <p:sp>
            <p:nvSpPr>
              <p:cNvPr id="191" name="Google Shape;191;p5"/>
              <p:cNvSpPr/>
              <p:nvPr/>
            </p:nvSpPr>
            <p:spPr>
              <a:xfrm flipH="1">
                <a:off x="0" y="0"/>
                <a:ext cx="5259596" cy="2838564"/>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5"/>
              <p:cNvSpPr txBox="1"/>
              <p:nvPr/>
            </p:nvSpPr>
            <p:spPr>
              <a:xfrm>
                <a:off x="138567" y="1229164"/>
                <a:ext cx="4982462"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93" name="Google Shape;193;p5"/>
            <p:cNvSpPr/>
            <p:nvPr/>
          </p:nvSpPr>
          <p:spPr>
            <a:xfrm flipH="1" rot="7028957">
              <a:off x="4964536" y="1817785"/>
              <a:ext cx="478278" cy="1100129"/>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194" name="Google Shape;194;p5"/>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DE CONOCIMIENTOS PREVIOS</a:t>
            </a:r>
            <a:endParaRPr/>
          </a:p>
        </p:txBody>
      </p:sp>
      <p:sp>
        <p:nvSpPr>
          <p:cNvPr id="195" name="Google Shape;195;p5"/>
          <p:cNvSpPr txBox="1"/>
          <p:nvPr/>
        </p:nvSpPr>
        <p:spPr>
          <a:xfrm>
            <a:off x="802304" y="2673991"/>
            <a:ext cx="4745070" cy="2464326"/>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revisar los aprendizajes trabajados en la actividad anterior, te invito a recordar, </a:t>
            </a:r>
            <a:endParaRPr/>
          </a:p>
          <a:p>
            <a:pPr indent="0" lvl="0" marL="0" marR="0" rtl="0" algn="l">
              <a:lnSpc>
                <a:spcPct val="115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¿Qué es la departamentalización y para qué sirve? </a:t>
            </a:r>
            <a:r>
              <a:rPr b="0" i="0" lang="en-US" sz="1600" u="none" cap="none" strike="noStrike">
                <a:solidFill>
                  <a:srgbClr val="000000"/>
                </a:solidFill>
                <a:latin typeface="Calibri"/>
                <a:ea typeface="Calibri"/>
                <a:cs typeface="Calibri"/>
                <a:sym typeface="Calibri"/>
              </a:rPr>
              <a:t>Revisaremos el siguiente video y posteriormente comentaremos en plenario la definición de departamentalización.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1600"/>
              <a:buFont typeface="Calibri"/>
              <a:buNone/>
            </a:pPr>
            <a:r>
              <a:rPr b="1" i="0" lang="en-US" sz="1600" u="sng" cap="none" strike="noStrike">
                <a:solidFill>
                  <a:srgbClr val="C00000"/>
                </a:solidFill>
                <a:latin typeface="Calibri"/>
                <a:ea typeface="Calibri"/>
                <a:cs typeface="Calibri"/>
                <a:sym typeface="Calibri"/>
                <a:hlinkClick r:id="rId3">
                  <a:extLst>
                    <a:ext uri="{A12FA001-AC4F-418D-AE19-62706E023703}">
                      <ahyp:hlinkClr val="tx"/>
                    </a:ext>
                  </a:extLst>
                </a:hlinkClick>
              </a:rPr>
              <a:t>https://www.youtube.com/watch?v=RVmoEupGvsg</a:t>
            </a:r>
            <a:endParaRPr/>
          </a:p>
        </p:txBody>
      </p:sp>
      <p:sp>
        <p:nvSpPr>
          <p:cNvPr id="196" name="Google Shape;196;p5"/>
          <p:cNvSpPr txBox="1"/>
          <p:nvPr/>
        </p:nvSpPr>
        <p:spPr>
          <a:xfrm>
            <a:off x="856787" y="5416932"/>
            <a:ext cx="4995616" cy="111459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profundizar revisando</a:t>
            </a:r>
            <a:endParaRPr/>
          </a:p>
          <a:p>
            <a:pPr indent="0" lvl="0" marL="0" marR="0" rtl="0" algn="l">
              <a:lnSpc>
                <a:spcPct val="100000"/>
              </a:lnSpc>
              <a:spcBef>
                <a:spcPts val="0"/>
              </a:spcBef>
              <a:spcAft>
                <a:spcPts val="0"/>
              </a:spcAft>
              <a:buClr>
                <a:srgbClr val="A93501"/>
              </a:buClr>
              <a:buSzPts val="2100"/>
              <a:buFont typeface="Calibri"/>
              <a:buNone/>
            </a:pPr>
            <a:r>
              <a:rPr b="0" i="0" lang="en-US" sz="2100" u="none" cap="none" strike="noStrike">
                <a:solidFill>
                  <a:srgbClr val="A93501"/>
                </a:solidFill>
                <a:latin typeface="Calibri"/>
                <a:ea typeface="Calibri"/>
                <a:cs typeface="Calibri"/>
                <a:sym typeface="Calibri"/>
              </a:rPr>
              <a:t>la siguiente presentación</a:t>
            </a:r>
            <a:endParaRPr/>
          </a:p>
        </p:txBody>
      </p:sp>
      <p:pic>
        <p:nvPicPr>
          <p:cNvPr descr="Imagen 14" id="197" name="Google Shape;197;p5"/>
          <p:cNvPicPr preferRelativeResize="0"/>
          <p:nvPr/>
        </p:nvPicPr>
        <p:blipFill rotWithShape="1">
          <a:blip r:embed="rId4">
            <a:alphaModFix/>
          </a:blip>
          <a:srcRect b="0" l="0" r="0" t="0"/>
          <a:stretch/>
        </p:blipFill>
        <p:spPr>
          <a:xfrm>
            <a:off x="5588706" y="3542145"/>
            <a:ext cx="4369880" cy="41401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6"/>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03" name="Google Shape;203;p6"/>
          <p:cNvSpPr txBox="1"/>
          <p:nvPr/>
        </p:nvSpPr>
        <p:spPr>
          <a:xfrm>
            <a:off x="4109576" y="2390040"/>
            <a:ext cx="4840957" cy="300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Al término de la actividad estarás en condiciones de:</a:t>
            </a:r>
            <a:endParaRPr/>
          </a:p>
        </p:txBody>
      </p:sp>
      <p:grpSp>
        <p:nvGrpSpPr>
          <p:cNvPr id="204" name="Google Shape;204;p6"/>
          <p:cNvGrpSpPr/>
          <p:nvPr/>
        </p:nvGrpSpPr>
        <p:grpSpPr>
          <a:xfrm>
            <a:off x="4063851" y="2993064"/>
            <a:ext cx="5081311" cy="3382414"/>
            <a:chOff x="0" y="0"/>
            <a:chExt cx="5081309" cy="3382413"/>
          </a:xfrm>
        </p:grpSpPr>
        <p:sp>
          <p:nvSpPr>
            <p:cNvPr id="205" name="Google Shape;205;p6"/>
            <p:cNvSpPr/>
            <p:nvPr/>
          </p:nvSpPr>
          <p:spPr>
            <a:xfrm>
              <a:off x="0" y="0"/>
              <a:ext cx="5081309" cy="3382413"/>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6"/>
            <p:cNvSpPr txBox="1"/>
            <p:nvPr/>
          </p:nvSpPr>
          <p:spPr>
            <a:xfrm>
              <a:off x="71543" y="1501089"/>
              <a:ext cx="4938222"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07" name="Google Shape;207;p6"/>
          <p:cNvSpPr txBox="1"/>
          <p:nvPr/>
        </p:nvSpPr>
        <p:spPr>
          <a:xfrm>
            <a:off x="4624638" y="3373820"/>
            <a:ext cx="392302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Conocer las características de la dirección. </a:t>
            </a:r>
            <a:endParaRPr/>
          </a:p>
        </p:txBody>
      </p:sp>
      <p:grpSp>
        <p:nvGrpSpPr>
          <p:cNvPr id="208" name="Google Shape;208;p6"/>
          <p:cNvGrpSpPr/>
          <p:nvPr/>
        </p:nvGrpSpPr>
        <p:grpSpPr>
          <a:xfrm>
            <a:off x="3867322" y="3286814"/>
            <a:ext cx="375440" cy="536170"/>
            <a:chOff x="0" y="0"/>
            <a:chExt cx="375439" cy="536168"/>
          </a:xfrm>
        </p:grpSpPr>
        <p:sp>
          <p:nvSpPr>
            <p:cNvPr id="209" name="Google Shape;209;p6"/>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6"/>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grpSp>
        <p:nvGrpSpPr>
          <p:cNvPr id="211" name="Google Shape;211;p6"/>
          <p:cNvGrpSpPr/>
          <p:nvPr/>
        </p:nvGrpSpPr>
        <p:grpSpPr>
          <a:xfrm>
            <a:off x="3867322" y="4024768"/>
            <a:ext cx="375440" cy="536170"/>
            <a:chOff x="0" y="0"/>
            <a:chExt cx="375439" cy="536168"/>
          </a:xfrm>
        </p:grpSpPr>
        <p:sp>
          <p:nvSpPr>
            <p:cNvPr id="212" name="Google Shape;212;p6"/>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6"/>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214" name="Google Shape;214;p6"/>
          <p:cNvSpPr txBox="1"/>
          <p:nvPr/>
        </p:nvSpPr>
        <p:spPr>
          <a:xfrm>
            <a:off x="375973" y="1760907"/>
            <a:ext cx="6380427" cy="431592"/>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ETAPA DE </a:t>
            </a:r>
            <a:r>
              <a:rPr b="1" i="0" lang="en-US" sz="2000" u="none" cap="none" strike="noStrike">
                <a:solidFill>
                  <a:srgbClr val="ED6B00"/>
                </a:solidFill>
                <a:latin typeface="Calibri"/>
                <a:ea typeface="Calibri"/>
                <a:cs typeface="Calibri"/>
                <a:sym typeface="Calibri"/>
              </a:rPr>
              <a:t>DIRECCIÓN</a:t>
            </a:r>
            <a:endParaRPr/>
          </a:p>
        </p:txBody>
      </p:sp>
      <p:sp>
        <p:nvSpPr>
          <p:cNvPr id="215" name="Google Shape;215;p6"/>
          <p:cNvSpPr txBox="1"/>
          <p:nvPr/>
        </p:nvSpPr>
        <p:spPr>
          <a:xfrm>
            <a:off x="4017017" y="1029694"/>
            <a:ext cx="466493" cy="83010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6</a:t>
            </a:r>
            <a:endParaRPr/>
          </a:p>
        </p:txBody>
      </p:sp>
      <p:pic>
        <p:nvPicPr>
          <p:cNvPr descr="Imagen 20" id="216" name="Google Shape;216;p6"/>
          <p:cNvPicPr preferRelativeResize="0"/>
          <p:nvPr/>
        </p:nvPicPr>
        <p:blipFill rotWithShape="1">
          <a:blip r:embed="rId3">
            <a:alphaModFix/>
          </a:blip>
          <a:srcRect b="0" l="0" r="0" t="0"/>
          <a:stretch/>
        </p:blipFill>
        <p:spPr>
          <a:xfrm>
            <a:off x="678383" y="2382978"/>
            <a:ext cx="2950556" cy="4313789"/>
          </a:xfrm>
          <a:prstGeom prst="rect">
            <a:avLst/>
          </a:prstGeom>
          <a:noFill/>
          <a:ln>
            <a:noFill/>
          </a:ln>
        </p:spPr>
      </p:pic>
      <p:sp>
        <p:nvSpPr>
          <p:cNvPr id="217" name="Google Shape;217;p6"/>
          <p:cNvSpPr txBox="1"/>
          <p:nvPr/>
        </p:nvSpPr>
        <p:spPr>
          <a:xfrm>
            <a:off x="375975" y="1265365"/>
            <a:ext cx="410753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MENÚ DE LA ACTIVIDAD</a:t>
            </a:r>
            <a:endParaRPr/>
          </a:p>
        </p:txBody>
      </p:sp>
      <p:sp>
        <p:nvSpPr>
          <p:cNvPr id="218" name="Google Shape;218;p6"/>
          <p:cNvSpPr txBox="1"/>
          <p:nvPr/>
        </p:nvSpPr>
        <p:spPr>
          <a:xfrm>
            <a:off x="4624638" y="4000486"/>
            <a:ext cx="3923027"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la importancia del factor humano en la empresa.</a:t>
            </a:r>
            <a:endParaRPr/>
          </a:p>
        </p:txBody>
      </p:sp>
      <p:sp>
        <p:nvSpPr>
          <p:cNvPr id="219" name="Google Shape;219;p6"/>
          <p:cNvSpPr txBox="1"/>
          <p:nvPr/>
        </p:nvSpPr>
        <p:spPr>
          <a:xfrm>
            <a:off x="4624638" y="4790185"/>
            <a:ext cx="3923027"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Conocer las características de la motivación en la Dirección y sus teorías.</a:t>
            </a:r>
            <a:endParaRPr/>
          </a:p>
        </p:txBody>
      </p:sp>
      <p:sp>
        <p:nvSpPr>
          <p:cNvPr id="220" name="Google Shape;220;p6"/>
          <p:cNvSpPr txBox="1"/>
          <p:nvPr/>
        </p:nvSpPr>
        <p:spPr>
          <a:xfrm>
            <a:off x="4624638" y="5507175"/>
            <a:ext cx="3923027"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Conocer las características del Liderazgo en la Dirección y los estilos del Liderazgo.</a:t>
            </a:r>
            <a:endParaRPr/>
          </a:p>
        </p:txBody>
      </p:sp>
      <p:grpSp>
        <p:nvGrpSpPr>
          <p:cNvPr id="221" name="Google Shape;221;p6"/>
          <p:cNvGrpSpPr/>
          <p:nvPr/>
        </p:nvGrpSpPr>
        <p:grpSpPr>
          <a:xfrm>
            <a:off x="3867322" y="4834801"/>
            <a:ext cx="375440" cy="536170"/>
            <a:chOff x="0" y="0"/>
            <a:chExt cx="375439" cy="536168"/>
          </a:xfrm>
        </p:grpSpPr>
        <p:sp>
          <p:nvSpPr>
            <p:cNvPr id="222" name="Google Shape;222;p6"/>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6"/>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grpSp>
        <p:nvGrpSpPr>
          <p:cNvPr id="224" name="Google Shape;224;p6"/>
          <p:cNvGrpSpPr/>
          <p:nvPr/>
        </p:nvGrpSpPr>
        <p:grpSpPr>
          <a:xfrm>
            <a:off x="3867322" y="5531459"/>
            <a:ext cx="375440" cy="536170"/>
            <a:chOff x="0" y="0"/>
            <a:chExt cx="375439" cy="536168"/>
          </a:xfrm>
        </p:grpSpPr>
        <p:sp>
          <p:nvSpPr>
            <p:cNvPr id="225" name="Google Shape;225;p6"/>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6"/>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4</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7"/>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32" name="Google Shape;232;p7"/>
          <p:cNvSpPr txBox="1"/>
          <p:nvPr/>
        </p:nvSpPr>
        <p:spPr>
          <a:xfrm>
            <a:off x="452174" y="1269911"/>
            <a:ext cx="83672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PROCESO </a:t>
            </a:r>
            <a:r>
              <a:rPr b="0" i="0" lang="en-US" sz="2800" u="none" cap="none" strike="noStrike">
                <a:solidFill>
                  <a:srgbClr val="A93501"/>
                </a:solidFill>
                <a:latin typeface="Calibri"/>
                <a:ea typeface="Calibri"/>
                <a:cs typeface="Calibri"/>
                <a:sym typeface="Calibri"/>
              </a:rPr>
              <a:t>ADMINISTRATIVO</a:t>
            </a:r>
            <a:endParaRPr/>
          </a:p>
        </p:txBody>
      </p:sp>
      <p:sp>
        <p:nvSpPr>
          <p:cNvPr id="233" name="Google Shape;233;p7"/>
          <p:cNvSpPr/>
          <p:nvPr/>
        </p:nvSpPr>
        <p:spPr>
          <a:xfrm>
            <a:off x="1418873" y="3965149"/>
            <a:ext cx="2706623" cy="1199909"/>
          </a:xfrm>
          <a:custGeom>
            <a:rect b="b" l="l" r="r" t="t"/>
            <a:pathLst>
              <a:path extrusionOk="0" h="21600" w="21600">
                <a:moveTo>
                  <a:pt x="0" y="0"/>
                </a:moveTo>
                <a:lnTo>
                  <a:pt x="16240" y="0"/>
                </a:lnTo>
                <a:lnTo>
                  <a:pt x="21600" y="10800"/>
                </a:lnTo>
                <a:lnTo>
                  <a:pt x="16240" y="21600"/>
                </a:lnTo>
                <a:lnTo>
                  <a:pt x="0" y="21600"/>
                </a:lnTo>
                <a:close/>
              </a:path>
            </a:pathLst>
          </a:custGeom>
          <a:solidFill>
            <a:srgbClr val="A935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4" name="Google Shape;234;p7"/>
          <p:cNvSpPr/>
          <p:nvPr/>
        </p:nvSpPr>
        <p:spPr>
          <a:xfrm>
            <a:off x="4181188" y="3868112"/>
            <a:ext cx="1367201" cy="1367326"/>
          </a:xfrm>
          <a:custGeom>
            <a:rect b="b" l="l" r="r" t="t"/>
            <a:pathLst>
              <a:path extrusionOk="0" h="19691" w="20040">
                <a:moveTo>
                  <a:pt x="7809" y="244"/>
                </a:moveTo>
                <a:lnTo>
                  <a:pt x="7809" y="244"/>
                </a:lnTo>
                <a:cubicBezTo>
                  <a:pt x="13206" y="-955"/>
                  <a:pt x="18571" y="2371"/>
                  <a:pt x="19791" y="7674"/>
                </a:cubicBezTo>
                <a:cubicBezTo>
                  <a:pt x="21012" y="12976"/>
                  <a:pt x="17626" y="18247"/>
                  <a:pt x="12229" y="19446"/>
                </a:cubicBezTo>
                <a:cubicBezTo>
                  <a:pt x="6832" y="20645"/>
                  <a:pt x="1468" y="17319"/>
                  <a:pt x="247" y="12016"/>
                </a:cubicBezTo>
                <a:cubicBezTo>
                  <a:pt x="-588" y="8388"/>
                  <a:pt x="730" y="4607"/>
                  <a:pt x="3654" y="2244"/>
                </a:cubicBezTo>
              </a:path>
            </a:pathLst>
          </a:custGeom>
          <a:noFill/>
          <a:ln cap="flat" cmpd="sng" w="76200">
            <a:solidFill>
              <a:srgbClr val="D4743B"/>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7"/>
          <p:cNvSpPr/>
          <p:nvPr/>
        </p:nvSpPr>
        <p:spPr>
          <a:xfrm rot="2700000">
            <a:off x="4012343" y="4336979"/>
            <a:ext cx="429593" cy="429593"/>
          </a:xfrm>
          <a:prstGeom prst="roundRect">
            <a:avLst>
              <a:gd fmla="val 16667" name="adj"/>
            </a:avLst>
          </a:prstGeom>
          <a:solidFill>
            <a:srgbClr val="A935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6" name="Google Shape;236;p7"/>
          <p:cNvSpPr txBox="1"/>
          <p:nvPr/>
        </p:nvSpPr>
        <p:spPr>
          <a:xfrm>
            <a:off x="4088541" y="4259386"/>
            <a:ext cx="218651" cy="49704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4</a:t>
            </a:r>
            <a:endParaRPr/>
          </a:p>
        </p:txBody>
      </p:sp>
      <p:sp>
        <p:nvSpPr>
          <p:cNvPr id="237" name="Google Shape;237;p7"/>
          <p:cNvSpPr txBox="1"/>
          <p:nvPr/>
        </p:nvSpPr>
        <p:spPr>
          <a:xfrm>
            <a:off x="1545499" y="4023466"/>
            <a:ext cx="2273607" cy="1240791"/>
          </a:xfrm>
          <a:prstGeom prst="rect">
            <a:avLst/>
          </a:prstGeom>
          <a:noFill/>
          <a:ln>
            <a:noFill/>
          </a:ln>
        </p:spPr>
        <p:txBody>
          <a:bodyPr anchorCtr="0" anchor="t" bIns="45700" lIns="45700" spcFirstLastPara="1" rIns="45700" wrap="square" tIns="45700">
            <a:spAutoFit/>
          </a:bodyPr>
          <a:lstStyle/>
          <a:p>
            <a:pPr indent="0" lvl="0" marL="0" marR="0" rtl="0" algn="l">
              <a:lnSpc>
                <a:spcPct val="107142"/>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Control.</a:t>
            </a:r>
            <a:endParaRPr/>
          </a:p>
          <a:p>
            <a:pPr indent="0" lvl="0" marL="0" marR="0" rtl="0" algn="l">
              <a:lnSpc>
                <a:spcPct val="107142"/>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Es el proceso de producir información para tomar decisiones sobre la realización de objetivos</a:t>
            </a:r>
            <a:endParaRPr/>
          </a:p>
        </p:txBody>
      </p:sp>
      <p:sp>
        <p:nvSpPr>
          <p:cNvPr id="238" name="Google Shape;238;p7"/>
          <p:cNvSpPr/>
          <p:nvPr/>
        </p:nvSpPr>
        <p:spPr>
          <a:xfrm rot="5400000">
            <a:off x="4319225" y="1782197"/>
            <a:ext cx="1017844" cy="2885829"/>
          </a:xfrm>
          <a:custGeom>
            <a:rect b="b" l="l" r="r" t="t"/>
            <a:pathLst>
              <a:path extrusionOk="0" h="21600" w="21600">
                <a:moveTo>
                  <a:pt x="0" y="0"/>
                </a:moveTo>
                <a:lnTo>
                  <a:pt x="13471" y="0"/>
                </a:lnTo>
                <a:lnTo>
                  <a:pt x="21600" y="10800"/>
                </a:lnTo>
                <a:lnTo>
                  <a:pt x="13471" y="21600"/>
                </a:lnTo>
                <a:lnTo>
                  <a:pt x="0" y="21600"/>
                </a:lnTo>
                <a:close/>
              </a:path>
            </a:pathLst>
          </a:cu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9" name="Google Shape;239;p7"/>
          <p:cNvSpPr/>
          <p:nvPr/>
        </p:nvSpPr>
        <p:spPr>
          <a:xfrm rot="2700000">
            <a:off x="4649928" y="3698699"/>
            <a:ext cx="429593" cy="429593"/>
          </a:xfrm>
          <a:prstGeom prst="roundRect">
            <a:avLst>
              <a:gd fmla="val 16667"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0" name="Google Shape;240;p7"/>
          <p:cNvSpPr txBox="1"/>
          <p:nvPr/>
        </p:nvSpPr>
        <p:spPr>
          <a:xfrm>
            <a:off x="4755399" y="3621108"/>
            <a:ext cx="218651" cy="4970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1</a:t>
            </a:r>
            <a:endParaRPr/>
          </a:p>
        </p:txBody>
      </p:sp>
      <p:sp>
        <p:nvSpPr>
          <p:cNvPr id="241" name="Google Shape;241;p7"/>
          <p:cNvSpPr txBox="1"/>
          <p:nvPr/>
        </p:nvSpPr>
        <p:spPr>
          <a:xfrm>
            <a:off x="3472553" y="2730246"/>
            <a:ext cx="2693802" cy="9666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Planificación.</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Es la herramienta para administrar las relaciones con el futuro</a:t>
            </a:r>
            <a:endParaRPr/>
          </a:p>
        </p:txBody>
      </p:sp>
      <p:sp>
        <p:nvSpPr>
          <p:cNvPr id="242" name="Google Shape;242;p7"/>
          <p:cNvSpPr/>
          <p:nvPr/>
        </p:nvSpPr>
        <p:spPr>
          <a:xfrm rot="10800000">
            <a:off x="5594766" y="3965149"/>
            <a:ext cx="2706624" cy="1199908"/>
          </a:xfrm>
          <a:custGeom>
            <a:rect b="b" l="l" r="r" t="t"/>
            <a:pathLst>
              <a:path extrusionOk="0" h="21600" w="21600">
                <a:moveTo>
                  <a:pt x="0" y="0"/>
                </a:moveTo>
                <a:lnTo>
                  <a:pt x="16240" y="0"/>
                </a:lnTo>
                <a:lnTo>
                  <a:pt x="21600" y="10800"/>
                </a:lnTo>
                <a:lnTo>
                  <a:pt x="16240" y="21600"/>
                </a:lnTo>
                <a:lnTo>
                  <a:pt x="0" y="21600"/>
                </a:lnTo>
                <a:close/>
              </a:path>
            </a:pathLst>
          </a:cu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3" name="Google Shape;243;p7"/>
          <p:cNvSpPr/>
          <p:nvPr/>
        </p:nvSpPr>
        <p:spPr>
          <a:xfrm rot="2700000">
            <a:off x="5281674" y="4336979"/>
            <a:ext cx="429593" cy="42959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4" name="Google Shape;244;p7"/>
          <p:cNvSpPr txBox="1"/>
          <p:nvPr/>
        </p:nvSpPr>
        <p:spPr>
          <a:xfrm>
            <a:off x="5387145" y="4247307"/>
            <a:ext cx="218651" cy="4970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2</a:t>
            </a:r>
            <a:endParaRPr/>
          </a:p>
        </p:txBody>
      </p:sp>
      <p:sp>
        <p:nvSpPr>
          <p:cNvPr id="245" name="Google Shape;245;p7"/>
          <p:cNvSpPr txBox="1"/>
          <p:nvPr/>
        </p:nvSpPr>
        <p:spPr>
          <a:xfrm>
            <a:off x="6244707" y="4068622"/>
            <a:ext cx="2007110" cy="1195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Organización.</a:t>
            </a:r>
            <a:endParaRPr/>
          </a:p>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Dividir el trabajo y atribuir responsabilidades y autoridad a las personas</a:t>
            </a:r>
            <a:endParaRPr/>
          </a:p>
        </p:txBody>
      </p:sp>
      <p:sp>
        <p:nvSpPr>
          <p:cNvPr id="246" name="Google Shape;246;p7"/>
          <p:cNvSpPr/>
          <p:nvPr/>
        </p:nvSpPr>
        <p:spPr>
          <a:xfrm>
            <a:off x="3215364" y="4833241"/>
            <a:ext cx="3371874" cy="1690178"/>
          </a:xfrm>
          <a:prstGeom prst="roundRect">
            <a:avLst>
              <a:gd fmla="val 9544" name="adj"/>
            </a:avLst>
          </a:prstGeom>
          <a:solidFill>
            <a:srgbClr val="FFFFFF">
              <a:alpha val="77647"/>
            </a:srgbClr>
          </a:solidFill>
          <a:ln cap="flat" cmpd="sng" w="19050">
            <a:solidFill>
              <a:srgbClr val="ED6B00"/>
            </a:solidFill>
            <a:prstDash val="solid"/>
            <a:round/>
            <a:headEnd len="sm" w="sm" type="none"/>
            <a:tailEnd len="sm" w="sm" type="none"/>
          </a:ln>
          <a:effectLst>
            <a:outerShdw blurRad="114300" rotWithShape="0">
              <a:srgbClr val="000000">
                <a:alpha val="23921"/>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7" name="Google Shape;247;p7"/>
          <p:cNvSpPr/>
          <p:nvPr/>
        </p:nvSpPr>
        <p:spPr>
          <a:xfrm rot="2700000">
            <a:off x="4686506" y="4973928"/>
            <a:ext cx="429593" cy="429593"/>
          </a:xfrm>
          <a:prstGeom prst="roundRect">
            <a:avLst>
              <a:gd fmla="val 16667" name="adj"/>
            </a:avLst>
          </a:prstGeom>
          <a:solidFill>
            <a:srgbClr val="C640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8" name="Google Shape;248;p7"/>
          <p:cNvSpPr txBox="1"/>
          <p:nvPr/>
        </p:nvSpPr>
        <p:spPr>
          <a:xfrm>
            <a:off x="4791977" y="4897666"/>
            <a:ext cx="218651" cy="49704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3</a:t>
            </a:r>
            <a:endParaRPr/>
          </a:p>
        </p:txBody>
      </p:sp>
      <p:sp>
        <p:nvSpPr>
          <p:cNvPr id="249" name="Google Shape;249;p7"/>
          <p:cNvSpPr/>
          <p:nvPr/>
        </p:nvSpPr>
        <p:spPr>
          <a:xfrm rot="-5400000">
            <a:off x="4378214" y="4436004"/>
            <a:ext cx="1017844" cy="2885829"/>
          </a:xfrm>
          <a:custGeom>
            <a:rect b="b" l="l" r="r" t="t"/>
            <a:pathLst>
              <a:path extrusionOk="0" h="21600" w="21600">
                <a:moveTo>
                  <a:pt x="0" y="0"/>
                </a:moveTo>
                <a:lnTo>
                  <a:pt x="13471" y="0"/>
                </a:lnTo>
                <a:lnTo>
                  <a:pt x="21600" y="10800"/>
                </a:lnTo>
                <a:lnTo>
                  <a:pt x="13471" y="21600"/>
                </a:lnTo>
                <a:lnTo>
                  <a:pt x="0" y="21600"/>
                </a:lnTo>
                <a:close/>
              </a:path>
            </a:pathLst>
          </a:custGeom>
          <a:solidFill>
            <a:srgbClr val="C640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0" name="Google Shape;250;p7"/>
          <p:cNvSpPr txBox="1"/>
          <p:nvPr/>
        </p:nvSpPr>
        <p:spPr>
          <a:xfrm>
            <a:off x="3531542" y="5544103"/>
            <a:ext cx="2693802" cy="1013461"/>
          </a:xfrm>
          <a:prstGeom prst="rect">
            <a:avLst/>
          </a:prstGeom>
          <a:noFill/>
          <a:ln>
            <a:noFill/>
          </a:ln>
        </p:spPr>
        <p:txBody>
          <a:bodyPr anchorCtr="0" anchor="t" bIns="45700" lIns="45700" spcFirstLastPara="1" rIns="45700" wrap="square" tIns="45700">
            <a:spAutoFit/>
          </a:bodyPr>
          <a:lstStyle/>
          <a:p>
            <a:pPr indent="0" lvl="0" marL="0" marR="0" rtl="0" algn="ctr">
              <a:lnSpc>
                <a:spcPct val="85714"/>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Dirección</a:t>
            </a:r>
            <a:r>
              <a:rPr b="1" i="0" lang="en-US" sz="1200" u="none" cap="none" strike="noStrike">
                <a:solidFill>
                  <a:srgbClr val="FFFFFF"/>
                </a:solidFill>
                <a:latin typeface="Calibri"/>
                <a:ea typeface="Calibri"/>
                <a:cs typeface="Calibri"/>
                <a:sym typeface="Calibri"/>
              </a:rPr>
              <a:t>.</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Consiste en realizar actividades mediante la aplicación de energía física, intelectual e interpersonal para ofrecer productos, servicios e ideas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8"/>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pic>
        <p:nvPicPr>
          <p:cNvPr descr="Imagen 2" id="256" name="Google Shape;256;p8"/>
          <p:cNvPicPr preferRelativeResize="0"/>
          <p:nvPr/>
        </p:nvPicPr>
        <p:blipFill rotWithShape="1">
          <a:blip r:embed="rId3">
            <a:alphaModFix/>
          </a:blip>
          <a:srcRect b="0" l="0" r="0" t="0"/>
          <a:stretch/>
        </p:blipFill>
        <p:spPr>
          <a:xfrm>
            <a:off x="7581175" y="6913418"/>
            <a:ext cx="1710453" cy="261776"/>
          </a:xfrm>
          <a:prstGeom prst="rect">
            <a:avLst/>
          </a:prstGeom>
          <a:noFill/>
          <a:ln>
            <a:noFill/>
          </a:ln>
        </p:spPr>
      </p:pic>
      <p:sp>
        <p:nvSpPr>
          <p:cNvPr id="257" name="Google Shape;257;p8"/>
          <p:cNvSpPr txBox="1"/>
          <p:nvPr/>
        </p:nvSpPr>
        <p:spPr>
          <a:xfrm>
            <a:off x="858015" y="2334262"/>
            <a:ext cx="6608163" cy="37549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Dirección se define como el proceso de influir o influenciar (positivamente) a las personas para que realicen su trabajo de manera correcta y entusiasta, aportando así al logro de las metas de la organización. Para que la Dirección sea efectiva, es necesario lograr que las personas contribuyan en forma efectiva al logro de los objetivos organizacionales y al mismo tiempo, sean capaces de satisfacer sus propias necesidades individuales.</a:t>
            </a:r>
            <a:endParaRPr/>
          </a:p>
          <a:p>
            <a:pPr indent="0" lvl="0" marL="0" marR="0" rtl="0" algn="l">
              <a:lnSpc>
                <a:spcPct val="100000"/>
              </a:lnSpc>
              <a:spcBef>
                <a:spcPts val="12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función Dirección es importante, entre otras cosas, porque permite a los Administradores ayudar a sus colaboradores a darse cuenta que a través de su trabajo pueden aplicar su máximo potencial para contribuir al logro de los objetivos, pero es de suma importancia, que al mismo tiempo, los administradores comprendan todos aquellos factores humanos de cada participante de la organización y en base a ello puedan determinar cuál sería el mejor estilo para liderar en su empresa, consiguiendo la motivación constante de sus colaboradores.</a:t>
            </a:r>
            <a:endParaRPr/>
          </a:p>
        </p:txBody>
      </p:sp>
      <p:sp>
        <p:nvSpPr>
          <p:cNvPr id="258" name="Google Shape;258;p8"/>
          <p:cNvSpPr txBox="1"/>
          <p:nvPr/>
        </p:nvSpPr>
        <p:spPr>
          <a:xfrm>
            <a:off x="452174" y="1269911"/>
            <a:ext cx="83672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DIRECCIÓN</a:t>
            </a:r>
            <a:endParaRPr/>
          </a:p>
        </p:txBody>
      </p:sp>
      <p:pic>
        <p:nvPicPr>
          <p:cNvPr descr="Imagen 3" id="259" name="Google Shape;259;p8"/>
          <p:cNvPicPr preferRelativeResize="0"/>
          <p:nvPr/>
        </p:nvPicPr>
        <p:blipFill rotWithShape="1">
          <a:blip r:embed="rId4">
            <a:alphaModFix/>
          </a:blip>
          <a:srcRect b="0" l="0" r="0" t="0"/>
          <a:stretch/>
        </p:blipFill>
        <p:spPr>
          <a:xfrm>
            <a:off x="7581175" y="3278606"/>
            <a:ext cx="1830351" cy="39974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9"/>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65" name="Google Shape;265;p9"/>
          <p:cNvSpPr txBox="1"/>
          <p:nvPr/>
        </p:nvSpPr>
        <p:spPr>
          <a:xfrm>
            <a:off x="858015" y="2380032"/>
            <a:ext cx="6608100" cy="29553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Hoy por hoy podemos ver que muchos profesionales ligados a la Administración de una organización, fracasan al momento de ejercer la Dirección, pues desconocen o no entienden las características humanas de los colaboradores, lo que no aporta a darle un sentido ético y motivacional al ambiente laboral. Es por esto, que jamás debiera pasarse por alto la dignidad de los individuos, independiente de su cargo o lugar en la escala jerárquica.</a:t>
            </a:r>
            <a:endParaRPr/>
          </a:p>
          <a:p>
            <a:pPr indent="0" lvl="0" marL="0" marR="0" rtl="0" algn="just">
              <a:lnSpc>
                <a:spcPct val="100000"/>
              </a:lnSpc>
              <a:spcBef>
                <a:spcPts val="12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Otro factor importante en la administración de personal es la creatividad. Los administradores deben incentivar la creatividad de los subordinados ya que ésta se traduce en nuevos productos o servicios y en formas más eficientes de realizar las tareas. Las buenas ideas pueden provenir de cualquier persona, sólo hay que aprender y saber escuchar.</a:t>
            </a:r>
            <a:endParaRPr/>
          </a:p>
        </p:txBody>
      </p:sp>
      <p:sp>
        <p:nvSpPr>
          <p:cNvPr id="266" name="Google Shape;266;p9"/>
          <p:cNvSpPr txBox="1"/>
          <p:nvPr/>
        </p:nvSpPr>
        <p:spPr>
          <a:xfrm>
            <a:off x="452175" y="1269911"/>
            <a:ext cx="6054951"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EL FACTOR HUMANO </a:t>
            </a:r>
            <a:r>
              <a:rPr b="0" i="0" lang="en-US" sz="2800" u="none" cap="none" strike="noStrike">
                <a:solidFill>
                  <a:srgbClr val="A93501"/>
                </a:solidFill>
                <a:latin typeface="Calibri"/>
                <a:ea typeface="Calibri"/>
                <a:cs typeface="Calibri"/>
                <a:sym typeface="Calibri"/>
              </a:rPr>
              <a:t>EN LA EMPRESA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