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7556500" cx="97155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hv+rNSyH+PoR2quZzXpnCu3h/C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 name="Google Shape;75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7" name="Google Shape;76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3" name="Google Shape;78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6" name="Google Shape;81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 name="Google Shape;83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type="title">
  <p:cSld name="TITLE">
    <p:spTree>
      <p:nvGrpSpPr>
        <p:cNvPr id="18" name="Shape 18"/>
        <p:cNvGrpSpPr/>
        <p:nvPr/>
      </p:nvGrpSpPr>
      <p:grpSpPr>
        <a:xfrm>
          <a:off x="0" y="0"/>
          <a:ext cx="0" cy="0"/>
          <a:chOff x="0" y="0"/>
          <a:chExt cx="0" cy="0"/>
        </a:xfrm>
      </p:grpSpPr>
      <p:sp>
        <p:nvSpPr>
          <p:cNvPr id="19" name="Google Shape;19;p34"/>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tx">
  <p:cSld name="TITLE_AND_BODY">
    <p:spTree>
      <p:nvGrpSpPr>
        <p:cNvPr id="20" name="Shape 20"/>
        <p:cNvGrpSpPr/>
        <p:nvPr/>
      </p:nvGrpSpPr>
      <p:grpSpPr>
        <a:xfrm>
          <a:off x="0" y="0"/>
          <a:ext cx="0" cy="0"/>
          <a:chOff x="0" y="0"/>
          <a:chExt cx="0" cy="0"/>
        </a:xfrm>
      </p:grpSpPr>
      <p:grpSp>
        <p:nvGrpSpPr>
          <p:cNvPr id="21" name="Google Shape;21;p35"/>
          <p:cNvGrpSpPr/>
          <p:nvPr/>
        </p:nvGrpSpPr>
        <p:grpSpPr>
          <a:xfrm>
            <a:off x="242855" y="1756548"/>
            <a:ext cx="9346503" cy="5675925"/>
            <a:chOff x="-1" y="-1"/>
            <a:chExt cx="9346502" cy="5675924"/>
          </a:xfrm>
        </p:grpSpPr>
        <p:sp>
          <p:nvSpPr>
            <p:cNvPr id="22" name="Google Shape;22;p35"/>
            <p:cNvSpPr/>
            <p:nvPr/>
          </p:nvSpPr>
          <p:spPr>
            <a:xfrm>
              <a:off x="-1" y="-1"/>
              <a:ext cx="9346502" cy="5675924"/>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5"/>
            <p:cNvSpPr txBox="1"/>
            <p:nvPr/>
          </p:nvSpPr>
          <p:spPr>
            <a:xfrm>
              <a:off x="0" y="2647844"/>
              <a:ext cx="9091318"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9" id="24" name="Google Shape;24;p35"/>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pic>
        <p:nvPicPr>
          <p:cNvPr descr="Imagen 4" id="25" name="Google Shape;25;p35"/>
          <p:cNvPicPr preferRelativeResize="0"/>
          <p:nvPr/>
        </p:nvPicPr>
        <p:blipFill rotWithShape="1">
          <a:blip r:embed="rId3">
            <a:alphaModFix/>
          </a:blip>
          <a:srcRect b="0" l="0" r="0" t="0"/>
          <a:stretch/>
        </p:blipFill>
        <p:spPr>
          <a:xfrm>
            <a:off x="8272364" y="1222172"/>
            <a:ext cx="1080001" cy="241875"/>
          </a:xfrm>
          <a:prstGeom prst="rect">
            <a:avLst/>
          </a:prstGeom>
          <a:noFill/>
          <a:ln>
            <a:noFill/>
          </a:ln>
        </p:spPr>
      </p:pic>
      <p:pic>
        <p:nvPicPr>
          <p:cNvPr descr="Imagen 5" id="26" name="Google Shape;26;p35"/>
          <p:cNvPicPr preferRelativeResize="0"/>
          <p:nvPr/>
        </p:nvPicPr>
        <p:blipFill rotWithShape="1">
          <a:blip r:embed="rId4">
            <a:alphaModFix/>
          </a:blip>
          <a:srcRect b="0" l="0" r="0" t="0"/>
          <a:stretch/>
        </p:blipFill>
        <p:spPr>
          <a:xfrm>
            <a:off x="8272364" y="418596"/>
            <a:ext cx="1080001" cy="664778"/>
          </a:xfrm>
          <a:prstGeom prst="rect">
            <a:avLst/>
          </a:prstGeom>
          <a:noFill/>
          <a:ln>
            <a:noFill/>
          </a:ln>
        </p:spPr>
      </p:pic>
      <p:sp>
        <p:nvSpPr>
          <p:cNvPr id="27" name="Google Shape;27;p35"/>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spTree>
      <p:nvGrpSpPr>
        <p:cNvPr id="28" name="Shape 28"/>
        <p:cNvGrpSpPr/>
        <p:nvPr/>
      </p:nvGrpSpPr>
      <p:grpSpPr>
        <a:xfrm>
          <a:off x="0" y="0"/>
          <a:ext cx="0" cy="0"/>
          <a:chOff x="0" y="0"/>
          <a:chExt cx="0" cy="0"/>
        </a:xfrm>
      </p:grpSpPr>
      <p:sp>
        <p:nvSpPr>
          <p:cNvPr id="29" name="Google Shape;29;p36"/>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 name="Google Shape;30;p36"/>
          <p:cNvGrpSpPr/>
          <p:nvPr/>
        </p:nvGrpSpPr>
        <p:grpSpPr>
          <a:xfrm>
            <a:off x="8091899" y="451666"/>
            <a:ext cx="662102" cy="380236"/>
            <a:chOff x="0" y="0"/>
            <a:chExt cx="662100" cy="380234"/>
          </a:xfrm>
        </p:grpSpPr>
        <p:sp>
          <p:nvSpPr>
            <p:cNvPr id="31" name="Google Shape;31;p36"/>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6"/>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33" name="Google Shape;33;p36"/>
          <p:cNvGrpSpPr/>
          <p:nvPr/>
        </p:nvGrpSpPr>
        <p:grpSpPr>
          <a:xfrm>
            <a:off x="8753999" y="451666"/>
            <a:ext cx="785402" cy="380236"/>
            <a:chOff x="0" y="0"/>
            <a:chExt cx="785401" cy="380234"/>
          </a:xfrm>
        </p:grpSpPr>
        <p:sp>
          <p:nvSpPr>
            <p:cNvPr id="34" name="Google Shape;34;p36"/>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6"/>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6" name="Google Shape;36;p36"/>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37" name="Google Shape;37;p36"/>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ED6B00"/>
                </a:solidFill>
                <a:latin typeface="Calibri"/>
                <a:ea typeface="Calibri"/>
                <a:cs typeface="Calibri"/>
                <a:sym typeface="Calibri"/>
              </a:rPr>
              <a:t>3</a:t>
            </a:r>
            <a:endParaRPr/>
          </a:p>
        </p:txBody>
      </p:sp>
      <p:sp>
        <p:nvSpPr>
          <p:cNvPr id="38" name="Google Shape;38;p3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39" name="Google Shape;39;p36"/>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40" name="Shape 40"/>
        <p:cNvGrpSpPr/>
        <p:nvPr/>
      </p:nvGrpSpPr>
      <p:grpSpPr>
        <a:xfrm>
          <a:off x="0" y="0"/>
          <a:ext cx="0" cy="0"/>
          <a:chOff x="0" y="0"/>
          <a:chExt cx="0" cy="0"/>
        </a:xfrm>
      </p:grpSpPr>
      <p:sp>
        <p:nvSpPr>
          <p:cNvPr id="41" name="Google Shape;41;p37"/>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7"/>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 name="Google Shape;43;p37"/>
          <p:cNvGrpSpPr/>
          <p:nvPr/>
        </p:nvGrpSpPr>
        <p:grpSpPr>
          <a:xfrm>
            <a:off x="8091899" y="451666"/>
            <a:ext cx="662102" cy="380236"/>
            <a:chOff x="0" y="0"/>
            <a:chExt cx="662100" cy="380234"/>
          </a:xfrm>
        </p:grpSpPr>
        <p:sp>
          <p:nvSpPr>
            <p:cNvPr id="44" name="Google Shape;44;p37"/>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7"/>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46" name="Google Shape;46;p37"/>
          <p:cNvGrpSpPr/>
          <p:nvPr/>
        </p:nvGrpSpPr>
        <p:grpSpPr>
          <a:xfrm>
            <a:off x="8753999" y="451666"/>
            <a:ext cx="785402" cy="380236"/>
            <a:chOff x="0" y="0"/>
            <a:chExt cx="785401" cy="380234"/>
          </a:xfrm>
        </p:grpSpPr>
        <p:sp>
          <p:nvSpPr>
            <p:cNvPr id="47" name="Google Shape;47;p37"/>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7"/>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9" name="Google Shape;49;p37"/>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ED6B00"/>
                </a:solidFill>
                <a:latin typeface="Calibri"/>
                <a:ea typeface="Calibri"/>
                <a:cs typeface="Calibri"/>
                <a:sym typeface="Calibri"/>
              </a:rPr>
              <a:t>3</a:t>
            </a:r>
            <a:endParaRPr/>
          </a:p>
        </p:txBody>
      </p:sp>
      <p:sp>
        <p:nvSpPr>
          <p:cNvPr id="50" name="Google Shape;50;p37"/>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51" name="Google Shape;51;p37"/>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52" name="Google Shape;52;p3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53" name="Shape 53"/>
        <p:cNvGrpSpPr/>
        <p:nvPr/>
      </p:nvGrpSpPr>
      <p:grpSpPr>
        <a:xfrm>
          <a:off x="0" y="0"/>
          <a:ext cx="0" cy="0"/>
          <a:chOff x="0" y="0"/>
          <a:chExt cx="0" cy="0"/>
        </a:xfrm>
      </p:grpSpPr>
      <p:sp>
        <p:nvSpPr>
          <p:cNvPr id="54" name="Google Shape;54;p38"/>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8"/>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38"/>
          <p:cNvGrpSpPr/>
          <p:nvPr/>
        </p:nvGrpSpPr>
        <p:grpSpPr>
          <a:xfrm>
            <a:off x="8091899" y="451666"/>
            <a:ext cx="662102" cy="380236"/>
            <a:chOff x="0" y="0"/>
            <a:chExt cx="662100" cy="380234"/>
          </a:xfrm>
        </p:grpSpPr>
        <p:sp>
          <p:nvSpPr>
            <p:cNvPr id="57" name="Google Shape;57;p38"/>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8"/>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59" name="Google Shape;59;p38"/>
          <p:cNvGrpSpPr/>
          <p:nvPr/>
        </p:nvGrpSpPr>
        <p:grpSpPr>
          <a:xfrm>
            <a:off x="8753999" y="451666"/>
            <a:ext cx="785402" cy="380236"/>
            <a:chOff x="0" y="0"/>
            <a:chExt cx="785401" cy="380234"/>
          </a:xfrm>
        </p:grpSpPr>
        <p:sp>
          <p:nvSpPr>
            <p:cNvPr id="60" name="Google Shape;60;p38"/>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8"/>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62" name="Google Shape;62;p38"/>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63" name="Google Shape;63;p38"/>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ED6B00"/>
                </a:solidFill>
                <a:latin typeface="Calibri"/>
                <a:ea typeface="Calibri"/>
                <a:cs typeface="Calibri"/>
                <a:sym typeface="Calibri"/>
              </a:rPr>
              <a:t>3</a:t>
            </a:r>
            <a:endParaRPr/>
          </a:p>
        </p:txBody>
      </p:sp>
      <p:sp>
        <p:nvSpPr>
          <p:cNvPr id="64" name="Google Shape;64;p38"/>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65" name="Google Shape;65;p38"/>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66" name="Shape 66"/>
        <p:cNvGrpSpPr/>
        <p:nvPr/>
      </p:nvGrpSpPr>
      <p:grpSpPr>
        <a:xfrm>
          <a:off x="0" y="0"/>
          <a:ext cx="0" cy="0"/>
          <a:chOff x="0" y="0"/>
          <a:chExt cx="0" cy="0"/>
        </a:xfrm>
      </p:grpSpPr>
      <p:sp>
        <p:nvSpPr>
          <p:cNvPr id="67" name="Google Shape;67;p39"/>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9"/>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 name="Google Shape;69;p39"/>
          <p:cNvGrpSpPr/>
          <p:nvPr/>
        </p:nvGrpSpPr>
        <p:grpSpPr>
          <a:xfrm>
            <a:off x="8091899" y="451666"/>
            <a:ext cx="662102" cy="380236"/>
            <a:chOff x="0" y="0"/>
            <a:chExt cx="662100" cy="380234"/>
          </a:xfrm>
        </p:grpSpPr>
        <p:sp>
          <p:nvSpPr>
            <p:cNvPr id="70" name="Google Shape;70;p39"/>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9"/>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72" name="Google Shape;72;p39"/>
          <p:cNvGrpSpPr/>
          <p:nvPr/>
        </p:nvGrpSpPr>
        <p:grpSpPr>
          <a:xfrm>
            <a:off x="8753999" y="451666"/>
            <a:ext cx="785402" cy="380236"/>
            <a:chOff x="0" y="0"/>
            <a:chExt cx="785401" cy="380234"/>
          </a:xfrm>
        </p:grpSpPr>
        <p:sp>
          <p:nvSpPr>
            <p:cNvPr id="73" name="Google Shape;73;p39"/>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9"/>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75" name="Google Shape;75;p39"/>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76" name="Google Shape;76;p39"/>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ED6B00"/>
                </a:solidFill>
                <a:latin typeface="Calibri"/>
                <a:ea typeface="Calibri"/>
                <a:cs typeface="Calibri"/>
                <a:sym typeface="Calibri"/>
              </a:rPr>
              <a:t>3</a:t>
            </a:r>
            <a:endParaRPr/>
          </a:p>
        </p:txBody>
      </p:sp>
      <p:sp>
        <p:nvSpPr>
          <p:cNvPr id="77" name="Google Shape;77;p39"/>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78" name="Google Shape;78;p39"/>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79" name="Shape 79"/>
        <p:cNvGrpSpPr/>
        <p:nvPr/>
      </p:nvGrpSpPr>
      <p:grpSpPr>
        <a:xfrm>
          <a:off x="0" y="0"/>
          <a:ext cx="0" cy="0"/>
          <a:chOff x="0" y="0"/>
          <a:chExt cx="0" cy="0"/>
        </a:xfrm>
      </p:grpSpPr>
      <p:sp>
        <p:nvSpPr>
          <p:cNvPr id="80" name="Google Shape;80;p40"/>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 name="Google Shape;81;p40"/>
          <p:cNvGrpSpPr/>
          <p:nvPr/>
        </p:nvGrpSpPr>
        <p:grpSpPr>
          <a:xfrm>
            <a:off x="8091899" y="451666"/>
            <a:ext cx="662102" cy="380236"/>
            <a:chOff x="0" y="0"/>
            <a:chExt cx="662100" cy="380234"/>
          </a:xfrm>
        </p:grpSpPr>
        <p:sp>
          <p:nvSpPr>
            <p:cNvPr id="82" name="Google Shape;82;p40"/>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40"/>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84" name="Google Shape;84;p40"/>
          <p:cNvGrpSpPr/>
          <p:nvPr/>
        </p:nvGrpSpPr>
        <p:grpSpPr>
          <a:xfrm>
            <a:off x="8753999" y="451666"/>
            <a:ext cx="785402" cy="380236"/>
            <a:chOff x="0" y="0"/>
            <a:chExt cx="785401" cy="380234"/>
          </a:xfrm>
        </p:grpSpPr>
        <p:sp>
          <p:nvSpPr>
            <p:cNvPr id="85" name="Google Shape;85;p40"/>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40"/>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87" name="Google Shape;87;p40"/>
          <p:cNvSpPr/>
          <p:nvPr/>
        </p:nvSpPr>
        <p:spPr>
          <a:xfrm>
            <a:off x="181650" y="180900"/>
            <a:ext cx="79092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b="0" l="0" r="0" t="0"/>
            </a:stretch>
          </a:blip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4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89" name="Google Shape;89;p40"/>
          <p:cNvSpPr txBox="1"/>
          <p:nvPr/>
        </p:nvSpPr>
        <p:spPr>
          <a:xfrm>
            <a:off x="8170651" y="288449"/>
            <a:ext cx="1166701" cy="372209"/>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¡Atención!</a:t>
            </a:r>
            <a:endParaRPr/>
          </a:p>
        </p:txBody>
      </p:sp>
      <p:sp>
        <p:nvSpPr>
          <p:cNvPr id="90" name="Google Shape;90;p40"/>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p:cSld name="SECTION_HEADER 2">
    <p:spTree>
      <p:nvGrpSpPr>
        <p:cNvPr id="91" name="Shape 91"/>
        <p:cNvGrpSpPr/>
        <p:nvPr/>
      </p:nvGrpSpPr>
      <p:grpSpPr>
        <a:xfrm>
          <a:off x="0" y="0"/>
          <a:ext cx="0" cy="0"/>
          <a:chOff x="0" y="0"/>
          <a:chExt cx="0" cy="0"/>
        </a:xfrm>
      </p:grpSpPr>
      <p:sp>
        <p:nvSpPr>
          <p:cNvPr id="92" name="Google Shape;92;p41"/>
          <p:cNvSpPr/>
          <p:nvPr/>
        </p:nvSpPr>
        <p:spPr>
          <a:xfrm>
            <a:off x="180898" y="180900"/>
            <a:ext cx="7911003" cy="651002"/>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 name="Google Shape;93;p41"/>
          <p:cNvGrpSpPr/>
          <p:nvPr/>
        </p:nvGrpSpPr>
        <p:grpSpPr>
          <a:xfrm>
            <a:off x="8091898" y="451665"/>
            <a:ext cx="662105" cy="380238"/>
            <a:chOff x="-1" y="0"/>
            <a:chExt cx="662104" cy="380236"/>
          </a:xfrm>
        </p:grpSpPr>
        <p:sp>
          <p:nvSpPr>
            <p:cNvPr id="94" name="Google Shape;94;p41"/>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41"/>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96" name="Google Shape;96;p41"/>
          <p:cNvGrpSpPr/>
          <p:nvPr/>
        </p:nvGrpSpPr>
        <p:grpSpPr>
          <a:xfrm>
            <a:off x="8753997" y="451665"/>
            <a:ext cx="785404" cy="380238"/>
            <a:chOff x="-1" y="0"/>
            <a:chExt cx="785403" cy="380236"/>
          </a:xfrm>
        </p:grpSpPr>
        <p:sp>
          <p:nvSpPr>
            <p:cNvPr id="97" name="Google Shape;97;p41"/>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41"/>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99" name="Google Shape;99;p41"/>
          <p:cNvSpPr txBox="1"/>
          <p:nvPr/>
        </p:nvSpPr>
        <p:spPr>
          <a:xfrm>
            <a:off x="442650" y="350325"/>
            <a:ext cx="7441801" cy="372207"/>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Nombre del Módulo</a:t>
            </a:r>
            <a:endParaRPr/>
          </a:p>
        </p:txBody>
      </p:sp>
      <p:sp>
        <p:nvSpPr>
          <p:cNvPr id="100" name="Google Shape;100;p41"/>
          <p:cNvSpPr txBox="1"/>
          <p:nvPr/>
        </p:nvSpPr>
        <p:spPr>
          <a:xfrm>
            <a:off x="8443617" y="271142"/>
            <a:ext cx="1166702" cy="39200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3</a:t>
            </a:r>
            <a:endParaRPr/>
          </a:p>
        </p:txBody>
      </p:sp>
      <p:sp>
        <p:nvSpPr>
          <p:cNvPr id="101" name="Google Shape;101;p41"/>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a:p>
        </p:txBody>
      </p:sp>
      <p:sp>
        <p:nvSpPr>
          <p:cNvPr id="102" name="Google Shape;102;p41"/>
          <p:cNvSpPr txBox="1"/>
          <p:nvPr>
            <p:ph idx="12" type="sldNum"/>
          </p:nvPr>
        </p:nvSpPr>
        <p:spPr>
          <a:xfrm>
            <a:off x="371688" y="6881800"/>
            <a:ext cx="337158" cy="317116"/>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6.xml"/><Relationship Id="rId10" Type="http://schemas.openxmlformats.org/officeDocument/2006/relationships/slideLayout" Target="../slideLayouts/slideLayout5.xml"/><Relationship Id="rId13" Type="http://schemas.openxmlformats.org/officeDocument/2006/relationships/slideLayout" Target="../slideLayouts/slideLayout8.xml"/><Relationship Id="rId12" Type="http://schemas.openxmlformats.org/officeDocument/2006/relationships/slideLayout" Target="../slideLayouts/slideLayout7.xml"/><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slideLayout" Target="../slideLayouts/slideLayout4.xml"/><Relationship Id="rId14" Type="http://schemas.openxmlformats.org/officeDocument/2006/relationships/theme" Target="../theme/theme2.xml"/><Relationship Id="rId5" Type="http://schemas.openxmlformats.org/officeDocument/2006/relationships/image" Target="../media/image1.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Imagen 24" id="6" name="Google Shape;6;p33"/>
          <p:cNvPicPr preferRelativeResize="0"/>
          <p:nvPr/>
        </p:nvPicPr>
        <p:blipFill rotWithShape="1">
          <a:blip r:embed="rId1">
            <a:alphaModFix/>
          </a:blip>
          <a:srcRect b="0" l="0" r="0" t="0"/>
          <a:stretch/>
        </p:blipFill>
        <p:spPr>
          <a:xfrm>
            <a:off x="433440" y="418596"/>
            <a:ext cx="2897435" cy="680400"/>
          </a:xfrm>
          <a:prstGeom prst="rect">
            <a:avLst/>
          </a:prstGeom>
          <a:noFill/>
          <a:ln>
            <a:noFill/>
          </a:ln>
        </p:spPr>
      </p:pic>
      <p:grpSp>
        <p:nvGrpSpPr>
          <p:cNvPr id="7" name="Google Shape;7;p33"/>
          <p:cNvGrpSpPr/>
          <p:nvPr/>
        </p:nvGrpSpPr>
        <p:grpSpPr>
          <a:xfrm>
            <a:off x="242855" y="1756548"/>
            <a:ext cx="9346503" cy="5675925"/>
            <a:chOff x="-1" y="-1"/>
            <a:chExt cx="9346502" cy="5675924"/>
          </a:xfrm>
        </p:grpSpPr>
        <p:sp>
          <p:nvSpPr>
            <p:cNvPr id="8" name="Google Shape;8;p33"/>
            <p:cNvSpPr/>
            <p:nvPr/>
          </p:nvSpPr>
          <p:spPr>
            <a:xfrm>
              <a:off x="-1" y="-1"/>
              <a:ext cx="9346502" cy="5675924"/>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33"/>
            <p:cNvSpPr txBox="1"/>
            <p:nvPr/>
          </p:nvSpPr>
          <p:spPr>
            <a:xfrm>
              <a:off x="0" y="2647844"/>
              <a:ext cx="9091318"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12;p23" id="10" name="Google Shape;10;p33"/>
          <p:cNvPicPr preferRelativeResize="0"/>
          <p:nvPr/>
        </p:nvPicPr>
        <p:blipFill rotWithShape="1">
          <a:blip r:embed="rId2">
            <a:alphaModFix/>
          </a:blip>
          <a:srcRect b="0" l="0" r="0" t="0"/>
          <a:stretch/>
        </p:blipFill>
        <p:spPr>
          <a:xfrm>
            <a:off x="8521706" y="6387272"/>
            <a:ext cx="830660" cy="756001"/>
          </a:xfrm>
          <a:prstGeom prst="rect">
            <a:avLst/>
          </a:prstGeom>
          <a:noFill/>
          <a:ln>
            <a:noFill/>
          </a:ln>
        </p:spPr>
      </p:pic>
      <p:sp>
        <p:nvSpPr>
          <p:cNvPr id="11" name="Google Shape;11;p33"/>
          <p:cNvSpPr/>
          <p:nvPr/>
        </p:nvSpPr>
        <p:spPr>
          <a:xfrm>
            <a:off x="436350" y="6464001"/>
            <a:ext cx="7891862" cy="680475"/>
          </a:xfrm>
          <a:prstGeom prst="roundRect">
            <a:avLst>
              <a:gd fmla="val 19335"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baseline="-25000" i="0" sz="1400" u="none" cap="none" strike="noStrike">
              <a:solidFill>
                <a:srgbClr val="FFFFFF"/>
              </a:solidFill>
              <a:latin typeface="Arial"/>
              <a:ea typeface="Arial"/>
              <a:cs typeface="Arial"/>
              <a:sym typeface="Arial"/>
            </a:endParaRPr>
          </a:p>
        </p:txBody>
      </p:sp>
      <p:pic>
        <p:nvPicPr>
          <p:cNvPr descr="Imagen 17" id="12" name="Google Shape;12;p33"/>
          <p:cNvPicPr preferRelativeResize="0"/>
          <p:nvPr/>
        </p:nvPicPr>
        <p:blipFill rotWithShape="1">
          <a:blip r:embed="rId3">
            <a:alphaModFix/>
          </a:blip>
          <a:srcRect b="0" l="0" r="0" t="0"/>
          <a:stretch/>
        </p:blipFill>
        <p:spPr>
          <a:xfrm>
            <a:off x="433440" y="6462796"/>
            <a:ext cx="690483" cy="680476"/>
          </a:xfrm>
          <a:prstGeom prst="rect">
            <a:avLst/>
          </a:prstGeom>
          <a:noFill/>
          <a:ln>
            <a:noFill/>
          </a:ln>
        </p:spPr>
      </p:pic>
      <p:pic>
        <p:nvPicPr>
          <p:cNvPr descr="Imagen 1" id="13" name="Google Shape;13;p33"/>
          <p:cNvPicPr preferRelativeResize="0"/>
          <p:nvPr/>
        </p:nvPicPr>
        <p:blipFill rotWithShape="1">
          <a:blip r:embed="rId4">
            <a:alphaModFix/>
          </a:blip>
          <a:srcRect b="0" l="0" r="0" t="0"/>
          <a:stretch/>
        </p:blipFill>
        <p:spPr>
          <a:xfrm>
            <a:off x="8272364" y="1222172"/>
            <a:ext cx="1080001" cy="241875"/>
          </a:xfrm>
          <a:prstGeom prst="rect">
            <a:avLst/>
          </a:prstGeom>
          <a:noFill/>
          <a:ln>
            <a:noFill/>
          </a:ln>
        </p:spPr>
      </p:pic>
      <p:pic>
        <p:nvPicPr>
          <p:cNvPr descr="Imagen 2" id="14" name="Google Shape;14;p33"/>
          <p:cNvPicPr preferRelativeResize="0"/>
          <p:nvPr/>
        </p:nvPicPr>
        <p:blipFill rotWithShape="1">
          <a:blip r:embed="rId5">
            <a:alphaModFix/>
          </a:blip>
          <a:srcRect b="0" l="0" r="0" t="0"/>
          <a:stretch/>
        </p:blipFill>
        <p:spPr>
          <a:xfrm>
            <a:off x="8272364" y="418596"/>
            <a:ext cx="1080001" cy="664778"/>
          </a:xfrm>
          <a:prstGeom prst="rect">
            <a:avLst/>
          </a:prstGeom>
          <a:noFill/>
          <a:ln>
            <a:noFill/>
          </a:ln>
        </p:spPr>
      </p:pic>
      <p:sp>
        <p:nvSpPr>
          <p:cNvPr id="15" name="Google Shape;15;p33"/>
          <p:cNvSpPr txBox="1"/>
          <p:nvPr>
            <p:ph type="title"/>
          </p:nvPr>
        </p:nvSpPr>
        <p:spPr>
          <a:xfrm>
            <a:off x="485775" y="101453"/>
            <a:ext cx="8743950" cy="1661731"/>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33"/>
          <p:cNvSpPr txBox="1"/>
          <p:nvPr>
            <p:ph idx="1" type="body"/>
          </p:nvPr>
        </p:nvSpPr>
        <p:spPr>
          <a:xfrm>
            <a:off x="485775" y="1763183"/>
            <a:ext cx="8743950" cy="5793317"/>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33"/>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hyperlink" Target="https://www.youtube.com/watch?v=MAO2KW81aVY&amp;t=34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youtube.com/watch?v=S4KdOPejF4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youtube.com/watch?v=8Dnw5Mmxzc8" TargetMode="Externa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3.png"/><Relationship Id="rId4" Type="http://schemas.openxmlformats.org/officeDocument/2006/relationships/image" Target="../media/image35.png"/><Relationship Id="rId5"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25.png"/><Relationship Id="rId6"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9.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41.png"/><Relationship Id="rId7" Type="http://schemas.openxmlformats.org/officeDocument/2006/relationships/image" Target="../media/image39.png"/><Relationship Id="rId8"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8.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23.png"/><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
          <p:cNvSpPr txBox="1"/>
          <p:nvPr/>
        </p:nvSpPr>
        <p:spPr>
          <a:xfrm>
            <a:off x="1176618" y="6563127"/>
            <a:ext cx="7012135" cy="482219"/>
          </a:xfrm>
          <a:prstGeom prst="rect">
            <a:avLst/>
          </a:prstGeom>
          <a:noFill/>
          <a:ln>
            <a:noFill/>
          </a:ln>
        </p:spPr>
        <p:txBody>
          <a:bodyPr anchorCtr="0" anchor="ctr" bIns="91400" lIns="91400" spcFirstLastPara="1" rIns="91400" wrap="square" tIns="91400">
            <a:spAutoFit/>
          </a:bodyPr>
          <a:lstStyle/>
          <a:p>
            <a:pPr indent="0" lvl="1" marL="0" marR="0" rtl="0" algn="just">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108" name="Google Shape;108;p1"/>
          <p:cNvSpPr txBox="1"/>
          <p:nvPr/>
        </p:nvSpPr>
        <p:spPr>
          <a:xfrm>
            <a:off x="374949" y="1934836"/>
            <a:ext cx="1444327" cy="59800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MÓDULO 3</a:t>
            </a:r>
            <a:endParaRPr/>
          </a:p>
        </p:txBody>
      </p:sp>
      <p:sp>
        <p:nvSpPr>
          <p:cNvPr id="109" name="Google Shape;109;p1"/>
          <p:cNvSpPr txBox="1"/>
          <p:nvPr/>
        </p:nvSpPr>
        <p:spPr>
          <a:xfrm>
            <a:off x="1139099" y="834800"/>
            <a:ext cx="4156802" cy="33971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a:p>
        </p:txBody>
      </p:sp>
      <p:sp>
        <p:nvSpPr>
          <p:cNvPr id="110" name="Google Shape;110;p1"/>
          <p:cNvSpPr txBox="1"/>
          <p:nvPr/>
        </p:nvSpPr>
        <p:spPr>
          <a:xfrm>
            <a:off x="325273" y="2168247"/>
            <a:ext cx="4118086" cy="1666766"/>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PROCESOS ADMINISTRATIVOS</a:t>
            </a:r>
            <a:endParaRPr/>
          </a:p>
        </p:txBody>
      </p:sp>
      <p:pic>
        <p:nvPicPr>
          <p:cNvPr descr="Imagen 6" id="111" name="Google Shape;111;p1"/>
          <p:cNvPicPr preferRelativeResize="0"/>
          <p:nvPr/>
        </p:nvPicPr>
        <p:blipFill rotWithShape="1">
          <a:blip r:embed="rId3">
            <a:alphaModFix/>
          </a:blip>
          <a:srcRect b="0" l="0" r="0" t="0"/>
          <a:stretch/>
        </p:blipFill>
        <p:spPr>
          <a:xfrm>
            <a:off x="4341667" y="2017722"/>
            <a:ext cx="4298643" cy="43253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95" name="Google Shape;295;p10"/>
          <p:cNvSpPr/>
          <p:nvPr/>
        </p:nvSpPr>
        <p:spPr>
          <a:xfrm>
            <a:off x="262463" y="2828259"/>
            <a:ext cx="9005625" cy="2169042"/>
          </a:xfrm>
          <a:prstGeom prst="roundRect">
            <a:avLst>
              <a:gd fmla="val 9544" name="adj"/>
            </a:avLst>
          </a:prstGeom>
          <a:solidFill>
            <a:srgbClr val="FFFFFF">
              <a:alpha val="77647"/>
            </a:srgbClr>
          </a:solidFill>
          <a:ln cap="flat" cmpd="sng" w="19050">
            <a:solidFill>
              <a:srgbClr val="ED6B00"/>
            </a:solidFill>
            <a:prstDash val="solid"/>
            <a:round/>
            <a:headEnd len="sm" w="sm" type="none"/>
            <a:tailEnd len="sm" w="sm" type="none"/>
          </a:ln>
          <a:effectLst>
            <a:outerShdw blurRad="114300" rotWithShape="0">
              <a:srgbClr val="000000">
                <a:alpha val="23921"/>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6" name="Google Shape;296;p10"/>
          <p:cNvSpPr txBox="1"/>
          <p:nvPr/>
        </p:nvSpPr>
        <p:spPr>
          <a:xfrm>
            <a:off x="452174" y="1269911"/>
            <a:ext cx="83672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ETAPAS DE </a:t>
            </a:r>
            <a:r>
              <a:rPr b="0" i="0" lang="en-US" sz="2800" u="none" cap="none" strike="noStrike">
                <a:solidFill>
                  <a:srgbClr val="A93501"/>
                </a:solidFill>
                <a:latin typeface="Calibri"/>
                <a:ea typeface="Calibri"/>
                <a:cs typeface="Calibri"/>
                <a:sym typeface="Calibri"/>
              </a:rPr>
              <a:t>LA</a:t>
            </a:r>
            <a:r>
              <a:rPr b="1" i="0" lang="en-US" sz="2800" u="none" cap="none" strike="noStrike">
                <a:solidFill>
                  <a:srgbClr val="ED6B00"/>
                </a:solidFill>
                <a:latin typeface="Calibri"/>
                <a:ea typeface="Calibri"/>
                <a:cs typeface="Calibri"/>
                <a:sym typeface="Calibri"/>
              </a:rPr>
              <a:t> </a:t>
            </a:r>
            <a:r>
              <a:rPr b="0" i="0" lang="en-US" sz="2800" u="none" cap="none" strike="noStrike">
                <a:solidFill>
                  <a:srgbClr val="A93501"/>
                </a:solidFill>
                <a:latin typeface="Calibri"/>
                <a:ea typeface="Calibri"/>
                <a:cs typeface="Calibri"/>
                <a:sym typeface="Calibri"/>
              </a:rPr>
              <a:t>PLANIFICACIÓN</a:t>
            </a:r>
            <a:endParaRPr/>
          </a:p>
        </p:txBody>
      </p:sp>
      <p:grpSp>
        <p:nvGrpSpPr>
          <p:cNvPr id="297" name="Google Shape;297;p10"/>
          <p:cNvGrpSpPr/>
          <p:nvPr/>
        </p:nvGrpSpPr>
        <p:grpSpPr>
          <a:xfrm>
            <a:off x="452175" y="3562820"/>
            <a:ext cx="1287508" cy="812477"/>
            <a:chOff x="0" y="0"/>
            <a:chExt cx="1287507" cy="812476"/>
          </a:xfrm>
        </p:grpSpPr>
        <p:sp>
          <p:nvSpPr>
            <p:cNvPr id="298" name="Google Shape;298;p10"/>
            <p:cNvSpPr/>
            <p:nvPr/>
          </p:nvSpPr>
          <p:spPr>
            <a:xfrm>
              <a:off x="0" y="0"/>
              <a:ext cx="1287507" cy="812476"/>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9" name="Google Shape;299;p10"/>
            <p:cNvSpPr txBox="1"/>
            <p:nvPr/>
          </p:nvSpPr>
          <p:spPr>
            <a:xfrm>
              <a:off x="85381" y="71592"/>
              <a:ext cx="1116745" cy="669291"/>
            </a:xfrm>
            <a:prstGeom prst="rect">
              <a:avLst/>
            </a:prstGeom>
            <a:noFill/>
            <a:ln>
              <a:noFill/>
            </a:ln>
          </p:spPr>
          <p:txBody>
            <a:bodyPr anchorCtr="0" anchor="ctr" bIns="45700" lIns="45700" spcFirstLastPara="1" rIns="45700" wrap="square" tIns="45700">
              <a:spAutoFit/>
            </a:bodyPr>
            <a:lstStyle/>
            <a:p>
              <a:pPr indent="0" lvl="0" marL="0" marR="0" rtl="0" algn="ctr">
                <a:lnSpc>
                  <a:spcPct val="107142"/>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Determinar actividades a realizar</a:t>
              </a:r>
              <a:endParaRPr/>
            </a:p>
          </p:txBody>
        </p:sp>
      </p:grpSp>
      <p:grpSp>
        <p:nvGrpSpPr>
          <p:cNvPr id="300" name="Google Shape;300;p10"/>
          <p:cNvGrpSpPr/>
          <p:nvPr/>
        </p:nvGrpSpPr>
        <p:grpSpPr>
          <a:xfrm>
            <a:off x="2035815" y="3562820"/>
            <a:ext cx="1096719" cy="812477"/>
            <a:chOff x="0" y="0"/>
            <a:chExt cx="1096717" cy="812476"/>
          </a:xfrm>
        </p:grpSpPr>
        <p:sp>
          <p:nvSpPr>
            <p:cNvPr id="301" name="Google Shape;301;p10"/>
            <p:cNvSpPr/>
            <p:nvPr/>
          </p:nvSpPr>
          <p:spPr>
            <a:xfrm>
              <a:off x="0" y="0"/>
              <a:ext cx="1096717" cy="812476"/>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2" name="Google Shape;302;p10"/>
            <p:cNvSpPr txBox="1"/>
            <p:nvPr/>
          </p:nvSpPr>
          <p:spPr>
            <a:xfrm>
              <a:off x="85381" y="166842"/>
              <a:ext cx="925955" cy="478791"/>
            </a:xfrm>
            <a:prstGeom prst="rect">
              <a:avLst/>
            </a:prstGeom>
            <a:noFill/>
            <a:ln>
              <a:noFill/>
            </a:ln>
          </p:spPr>
          <p:txBody>
            <a:bodyPr anchorCtr="0" anchor="ctr" bIns="45700" lIns="45700" spcFirstLastPara="1" rIns="45700" wrap="square" tIns="45700">
              <a:spAutoFit/>
            </a:bodyPr>
            <a:lstStyle/>
            <a:p>
              <a:pPr indent="0" lvl="0" marL="0" marR="0" rtl="0" algn="ctr">
                <a:lnSpc>
                  <a:spcPct val="107142"/>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Formular premisas</a:t>
              </a:r>
              <a:endParaRPr/>
            </a:p>
          </p:txBody>
        </p:sp>
      </p:grpSp>
      <p:grpSp>
        <p:nvGrpSpPr>
          <p:cNvPr id="303" name="Google Shape;303;p10"/>
          <p:cNvGrpSpPr/>
          <p:nvPr/>
        </p:nvGrpSpPr>
        <p:grpSpPr>
          <a:xfrm>
            <a:off x="3428665" y="3562820"/>
            <a:ext cx="1240854" cy="812477"/>
            <a:chOff x="0" y="0"/>
            <a:chExt cx="1240852" cy="812476"/>
          </a:xfrm>
        </p:grpSpPr>
        <p:sp>
          <p:nvSpPr>
            <p:cNvPr id="304" name="Google Shape;304;p10"/>
            <p:cNvSpPr/>
            <p:nvPr/>
          </p:nvSpPr>
          <p:spPr>
            <a:xfrm>
              <a:off x="0" y="0"/>
              <a:ext cx="1240852" cy="812476"/>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5" name="Google Shape;305;p10"/>
            <p:cNvSpPr txBox="1"/>
            <p:nvPr/>
          </p:nvSpPr>
          <p:spPr>
            <a:xfrm>
              <a:off x="85381" y="71592"/>
              <a:ext cx="1070090" cy="669291"/>
            </a:xfrm>
            <a:prstGeom prst="rect">
              <a:avLst/>
            </a:prstGeom>
            <a:noFill/>
            <a:ln>
              <a:noFill/>
            </a:ln>
          </p:spPr>
          <p:txBody>
            <a:bodyPr anchorCtr="0" anchor="ctr" bIns="45700" lIns="45700" spcFirstLastPara="1" rIns="45700" wrap="square" tIns="45700">
              <a:spAutoFit/>
            </a:bodyPr>
            <a:lstStyle/>
            <a:p>
              <a:pPr indent="0" lvl="0" marL="0" marR="0" rtl="0" algn="ctr">
                <a:lnSpc>
                  <a:spcPct val="107142"/>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Formular planes alternativos</a:t>
              </a:r>
              <a:endParaRPr/>
            </a:p>
          </p:txBody>
        </p:sp>
      </p:grpSp>
      <p:grpSp>
        <p:nvGrpSpPr>
          <p:cNvPr id="306" name="Google Shape;306;p10"/>
          <p:cNvGrpSpPr/>
          <p:nvPr/>
        </p:nvGrpSpPr>
        <p:grpSpPr>
          <a:xfrm>
            <a:off x="4965650" y="3562820"/>
            <a:ext cx="1096166" cy="812477"/>
            <a:chOff x="0" y="0"/>
            <a:chExt cx="1096165" cy="812476"/>
          </a:xfrm>
        </p:grpSpPr>
        <p:sp>
          <p:nvSpPr>
            <p:cNvPr id="307" name="Google Shape;307;p10"/>
            <p:cNvSpPr/>
            <p:nvPr/>
          </p:nvSpPr>
          <p:spPr>
            <a:xfrm>
              <a:off x="0" y="0"/>
              <a:ext cx="1096165" cy="812476"/>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8" name="Google Shape;308;p10"/>
            <p:cNvSpPr txBox="1"/>
            <p:nvPr/>
          </p:nvSpPr>
          <p:spPr>
            <a:xfrm>
              <a:off x="85381" y="166842"/>
              <a:ext cx="925403" cy="478791"/>
            </a:xfrm>
            <a:prstGeom prst="rect">
              <a:avLst/>
            </a:prstGeom>
            <a:noFill/>
            <a:ln>
              <a:noFill/>
            </a:ln>
          </p:spPr>
          <p:txBody>
            <a:bodyPr anchorCtr="0" anchor="ctr" bIns="45700" lIns="45700" spcFirstLastPara="1" rIns="45700" wrap="square" tIns="45700">
              <a:spAutoFit/>
            </a:bodyPr>
            <a:lstStyle/>
            <a:p>
              <a:pPr indent="0" lvl="0" marL="0" marR="0" rtl="0" algn="ctr">
                <a:lnSpc>
                  <a:spcPct val="107142"/>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Elegir el plan</a:t>
              </a:r>
              <a:endParaRPr/>
            </a:p>
          </p:txBody>
        </p:sp>
      </p:grpSp>
      <p:grpSp>
        <p:nvGrpSpPr>
          <p:cNvPr id="309" name="Google Shape;309;p10"/>
          <p:cNvGrpSpPr/>
          <p:nvPr/>
        </p:nvGrpSpPr>
        <p:grpSpPr>
          <a:xfrm>
            <a:off x="6357947" y="3562820"/>
            <a:ext cx="1178209" cy="812477"/>
            <a:chOff x="0" y="0"/>
            <a:chExt cx="1178207" cy="812476"/>
          </a:xfrm>
        </p:grpSpPr>
        <p:sp>
          <p:nvSpPr>
            <p:cNvPr id="310" name="Google Shape;310;p10"/>
            <p:cNvSpPr/>
            <p:nvPr/>
          </p:nvSpPr>
          <p:spPr>
            <a:xfrm>
              <a:off x="0" y="0"/>
              <a:ext cx="1178207" cy="812476"/>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1" name="Google Shape;311;p10"/>
            <p:cNvSpPr txBox="1"/>
            <p:nvPr/>
          </p:nvSpPr>
          <p:spPr>
            <a:xfrm>
              <a:off x="85382" y="166842"/>
              <a:ext cx="1007443" cy="478791"/>
            </a:xfrm>
            <a:prstGeom prst="rect">
              <a:avLst/>
            </a:prstGeom>
            <a:noFill/>
            <a:ln>
              <a:noFill/>
            </a:ln>
          </p:spPr>
          <p:txBody>
            <a:bodyPr anchorCtr="0" anchor="ctr" bIns="45700" lIns="45700" spcFirstLastPara="1" rIns="45700" wrap="square" tIns="45700">
              <a:spAutoFit/>
            </a:bodyPr>
            <a:lstStyle/>
            <a:p>
              <a:pPr indent="0" lvl="0" marL="0" marR="0" rtl="0" algn="ctr">
                <a:lnSpc>
                  <a:spcPct val="107142"/>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Determinar el objetivo</a:t>
              </a:r>
              <a:endParaRPr/>
            </a:p>
          </p:txBody>
        </p:sp>
      </p:grpSp>
      <p:grpSp>
        <p:nvGrpSpPr>
          <p:cNvPr id="312" name="Google Shape;312;p10"/>
          <p:cNvGrpSpPr/>
          <p:nvPr/>
        </p:nvGrpSpPr>
        <p:grpSpPr>
          <a:xfrm>
            <a:off x="7832289" y="3562820"/>
            <a:ext cx="1221336" cy="812477"/>
            <a:chOff x="0" y="0"/>
            <a:chExt cx="1221334" cy="812476"/>
          </a:xfrm>
        </p:grpSpPr>
        <p:sp>
          <p:nvSpPr>
            <p:cNvPr id="313" name="Google Shape;313;p10"/>
            <p:cNvSpPr/>
            <p:nvPr/>
          </p:nvSpPr>
          <p:spPr>
            <a:xfrm>
              <a:off x="0" y="0"/>
              <a:ext cx="1221334" cy="812476"/>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4" name="Google Shape;314;p10"/>
            <p:cNvSpPr txBox="1"/>
            <p:nvPr/>
          </p:nvSpPr>
          <p:spPr>
            <a:xfrm>
              <a:off x="85381" y="166842"/>
              <a:ext cx="1050572" cy="478791"/>
            </a:xfrm>
            <a:prstGeom prst="rect">
              <a:avLst/>
            </a:prstGeom>
            <a:noFill/>
            <a:ln>
              <a:noFill/>
            </a:ln>
          </p:spPr>
          <p:txBody>
            <a:bodyPr anchorCtr="0" anchor="ctr" bIns="45700" lIns="45700" spcFirstLastPara="1" rIns="45700" wrap="square" tIns="45700">
              <a:spAutoFit/>
            </a:bodyPr>
            <a:lstStyle/>
            <a:p>
              <a:pPr indent="0" lvl="0" marL="0" marR="0" rtl="0" algn="ctr">
                <a:lnSpc>
                  <a:spcPct val="107142"/>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Clasificar las actividades</a:t>
              </a:r>
              <a:endParaRPr/>
            </a:p>
          </p:txBody>
        </p:sp>
      </p:grpSp>
      <p:sp>
        <p:nvSpPr>
          <p:cNvPr id="315" name="Google Shape;315;p10"/>
          <p:cNvSpPr/>
          <p:nvPr/>
        </p:nvSpPr>
        <p:spPr>
          <a:xfrm>
            <a:off x="1760946" y="3832709"/>
            <a:ext cx="225168" cy="272696"/>
          </a:xfrm>
          <a:prstGeom prst="chevron">
            <a:avLst>
              <a:gd fmla="val 50000"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0"/>
          <p:cNvSpPr/>
          <p:nvPr/>
        </p:nvSpPr>
        <p:spPr>
          <a:xfrm>
            <a:off x="3165838" y="3832709"/>
            <a:ext cx="225169" cy="272696"/>
          </a:xfrm>
          <a:prstGeom prst="chevron">
            <a:avLst>
              <a:gd fmla="val 50000"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0"/>
          <p:cNvSpPr/>
          <p:nvPr/>
        </p:nvSpPr>
        <p:spPr>
          <a:xfrm>
            <a:off x="4702824" y="3832709"/>
            <a:ext cx="225169" cy="272696"/>
          </a:xfrm>
          <a:prstGeom prst="chevron">
            <a:avLst>
              <a:gd fmla="val 50000"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0"/>
          <p:cNvSpPr/>
          <p:nvPr/>
        </p:nvSpPr>
        <p:spPr>
          <a:xfrm>
            <a:off x="6095122" y="3832709"/>
            <a:ext cx="225169" cy="272696"/>
          </a:xfrm>
          <a:prstGeom prst="chevron">
            <a:avLst>
              <a:gd fmla="val 50000"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0"/>
          <p:cNvSpPr/>
          <p:nvPr/>
        </p:nvSpPr>
        <p:spPr>
          <a:xfrm>
            <a:off x="7569462" y="3832709"/>
            <a:ext cx="225169" cy="272696"/>
          </a:xfrm>
          <a:prstGeom prst="chevron">
            <a:avLst>
              <a:gd fmla="val 50000"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0" name="Google Shape;320;p10"/>
          <p:cNvGrpSpPr/>
          <p:nvPr/>
        </p:nvGrpSpPr>
        <p:grpSpPr>
          <a:xfrm>
            <a:off x="933779" y="3400672"/>
            <a:ext cx="324297" cy="324297"/>
            <a:chOff x="-1" y="-1"/>
            <a:chExt cx="324296" cy="324296"/>
          </a:xfrm>
        </p:grpSpPr>
        <p:sp>
          <p:nvSpPr>
            <p:cNvPr id="321" name="Google Shape;321;p10"/>
            <p:cNvSpPr/>
            <p:nvPr/>
          </p:nvSpPr>
          <p:spPr>
            <a:xfrm>
              <a:off x="-1" y="-1"/>
              <a:ext cx="324296" cy="324296"/>
            </a:xfrm>
            <a:prstGeom prst="ellipse">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322" name="Google Shape;322;p10"/>
            <p:cNvSpPr txBox="1"/>
            <p:nvPr/>
          </p:nvSpPr>
          <p:spPr>
            <a:xfrm>
              <a:off x="93212" y="11849"/>
              <a:ext cx="137869" cy="300595"/>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1</a:t>
              </a:r>
              <a:endParaRPr/>
            </a:p>
          </p:txBody>
        </p:sp>
      </p:grpSp>
      <p:grpSp>
        <p:nvGrpSpPr>
          <p:cNvPr id="323" name="Google Shape;323;p10"/>
          <p:cNvGrpSpPr/>
          <p:nvPr/>
        </p:nvGrpSpPr>
        <p:grpSpPr>
          <a:xfrm>
            <a:off x="2422024" y="3400672"/>
            <a:ext cx="324298" cy="324297"/>
            <a:chOff x="-1" y="-1"/>
            <a:chExt cx="324296" cy="324296"/>
          </a:xfrm>
        </p:grpSpPr>
        <p:sp>
          <p:nvSpPr>
            <p:cNvPr id="324" name="Google Shape;324;p10"/>
            <p:cNvSpPr/>
            <p:nvPr/>
          </p:nvSpPr>
          <p:spPr>
            <a:xfrm>
              <a:off x="-1" y="-1"/>
              <a:ext cx="324296" cy="324296"/>
            </a:xfrm>
            <a:prstGeom prst="ellipse">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325" name="Google Shape;325;p10"/>
            <p:cNvSpPr txBox="1"/>
            <p:nvPr/>
          </p:nvSpPr>
          <p:spPr>
            <a:xfrm>
              <a:off x="93212" y="11849"/>
              <a:ext cx="137869" cy="300595"/>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2</a:t>
              </a:r>
              <a:endParaRPr/>
            </a:p>
          </p:txBody>
        </p:sp>
      </p:grpSp>
      <p:grpSp>
        <p:nvGrpSpPr>
          <p:cNvPr id="326" name="Google Shape;326;p10"/>
          <p:cNvGrpSpPr/>
          <p:nvPr/>
        </p:nvGrpSpPr>
        <p:grpSpPr>
          <a:xfrm>
            <a:off x="3886943" y="3400672"/>
            <a:ext cx="324297" cy="324297"/>
            <a:chOff x="-1" y="-1"/>
            <a:chExt cx="324296" cy="324296"/>
          </a:xfrm>
        </p:grpSpPr>
        <p:sp>
          <p:nvSpPr>
            <p:cNvPr id="327" name="Google Shape;327;p10"/>
            <p:cNvSpPr/>
            <p:nvPr/>
          </p:nvSpPr>
          <p:spPr>
            <a:xfrm>
              <a:off x="-1" y="-1"/>
              <a:ext cx="324296" cy="324296"/>
            </a:xfrm>
            <a:prstGeom prst="ellipse">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328" name="Google Shape;328;p10"/>
            <p:cNvSpPr txBox="1"/>
            <p:nvPr/>
          </p:nvSpPr>
          <p:spPr>
            <a:xfrm>
              <a:off x="93212" y="11849"/>
              <a:ext cx="137869" cy="300595"/>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3</a:t>
              </a:r>
              <a:endParaRPr/>
            </a:p>
          </p:txBody>
        </p:sp>
      </p:grpSp>
      <p:grpSp>
        <p:nvGrpSpPr>
          <p:cNvPr id="329" name="Google Shape;329;p10"/>
          <p:cNvGrpSpPr/>
          <p:nvPr/>
        </p:nvGrpSpPr>
        <p:grpSpPr>
          <a:xfrm>
            <a:off x="5351861" y="3400672"/>
            <a:ext cx="324297" cy="324297"/>
            <a:chOff x="-1" y="-1"/>
            <a:chExt cx="324296" cy="324296"/>
          </a:xfrm>
        </p:grpSpPr>
        <p:sp>
          <p:nvSpPr>
            <p:cNvPr id="330" name="Google Shape;330;p10"/>
            <p:cNvSpPr/>
            <p:nvPr/>
          </p:nvSpPr>
          <p:spPr>
            <a:xfrm>
              <a:off x="-1" y="-1"/>
              <a:ext cx="324296" cy="324296"/>
            </a:xfrm>
            <a:prstGeom prst="ellipse">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331" name="Google Shape;331;p10"/>
            <p:cNvSpPr txBox="1"/>
            <p:nvPr/>
          </p:nvSpPr>
          <p:spPr>
            <a:xfrm>
              <a:off x="93212" y="11849"/>
              <a:ext cx="137869" cy="300595"/>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4</a:t>
              </a:r>
              <a:endParaRPr/>
            </a:p>
          </p:txBody>
        </p:sp>
      </p:grpSp>
      <p:grpSp>
        <p:nvGrpSpPr>
          <p:cNvPr id="332" name="Google Shape;332;p10"/>
          <p:cNvGrpSpPr/>
          <p:nvPr/>
        </p:nvGrpSpPr>
        <p:grpSpPr>
          <a:xfrm>
            <a:off x="6784902" y="3400672"/>
            <a:ext cx="324297" cy="324297"/>
            <a:chOff x="-1" y="-1"/>
            <a:chExt cx="324296" cy="324296"/>
          </a:xfrm>
        </p:grpSpPr>
        <p:sp>
          <p:nvSpPr>
            <p:cNvPr id="333" name="Google Shape;333;p10"/>
            <p:cNvSpPr/>
            <p:nvPr/>
          </p:nvSpPr>
          <p:spPr>
            <a:xfrm>
              <a:off x="-1" y="-1"/>
              <a:ext cx="324296" cy="324296"/>
            </a:xfrm>
            <a:prstGeom prst="ellipse">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334" name="Google Shape;334;p10"/>
            <p:cNvSpPr txBox="1"/>
            <p:nvPr/>
          </p:nvSpPr>
          <p:spPr>
            <a:xfrm>
              <a:off x="93212" y="11849"/>
              <a:ext cx="137869" cy="300595"/>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5</a:t>
              </a:r>
              <a:endParaRPr/>
            </a:p>
          </p:txBody>
        </p:sp>
      </p:grpSp>
      <p:grpSp>
        <p:nvGrpSpPr>
          <p:cNvPr id="335" name="Google Shape;335;p10"/>
          <p:cNvGrpSpPr/>
          <p:nvPr/>
        </p:nvGrpSpPr>
        <p:grpSpPr>
          <a:xfrm>
            <a:off x="8280808" y="3400672"/>
            <a:ext cx="324297" cy="324297"/>
            <a:chOff x="-1" y="-1"/>
            <a:chExt cx="324296" cy="324296"/>
          </a:xfrm>
        </p:grpSpPr>
        <p:sp>
          <p:nvSpPr>
            <p:cNvPr id="336" name="Google Shape;336;p10"/>
            <p:cNvSpPr/>
            <p:nvPr/>
          </p:nvSpPr>
          <p:spPr>
            <a:xfrm>
              <a:off x="-1" y="-1"/>
              <a:ext cx="324296" cy="324296"/>
            </a:xfrm>
            <a:prstGeom prst="ellipse">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337" name="Google Shape;337;p10"/>
            <p:cNvSpPr txBox="1"/>
            <p:nvPr/>
          </p:nvSpPr>
          <p:spPr>
            <a:xfrm>
              <a:off x="93212" y="11849"/>
              <a:ext cx="137869" cy="300595"/>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6</a:t>
              </a:r>
              <a:endParaRPr/>
            </a:p>
          </p:txBody>
        </p:sp>
      </p:grpSp>
      <p:pic>
        <p:nvPicPr>
          <p:cNvPr descr="Imagen 5" id="338" name="Google Shape;338;p10"/>
          <p:cNvPicPr preferRelativeResize="0"/>
          <p:nvPr/>
        </p:nvPicPr>
        <p:blipFill rotWithShape="1">
          <a:blip r:embed="rId3">
            <a:alphaModFix/>
          </a:blip>
          <a:srcRect b="0" l="0" r="0" t="0"/>
          <a:stretch/>
        </p:blipFill>
        <p:spPr>
          <a:xfrm flipH="1">
            <a:off x="7639491" y="4607681"/>
            <a:ext cx="1653078" cy="29609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44" name="Google Shape;344;p11"/>
          <p:cNvSpPr/>
          <p:nvPr/>
        </p:nvSpPr>
        <p:spPr>
          <a:xfrm>
            <a:off x="584471" y="2796364"/>
            <a:ext cx="2456121" cy="2419820"/>
          </a:xfrm>
          <a:prstGeom prst="roundRect">
            <a:avLst>
              <a:gd fmla="val 5462"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345" name="Google Shape;345;p11"/>
          <p:cNvSpPr txBox="1"/>
          <p:nvPr/>
        </p:nvSpPr>
        <p:spPr>
          <a:xfrm>
            <a:off x="452175" y="1089342"/>
            <a:ext cx="5937994" cy="89730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LOS PLANES DE UNA ORGANIZACIÓN </a:t>
            </a:r>
            <a:r>
              <a:rPr b="0" i="0" lang="en-US" sz="2800" u="none" cap="none" strike="noStrike">
                <a:solidFill>
                  <a:srgbClr val="A93501"/>
                </a:solidFill>
                <a:latin typeface="Calibri"/>
                <a:ea typeface="Calibri"/>
                <a:cs typeface="Calibri"/>
                <a:sym typeface="Calibri"/>
              </a:rPr>
              <a:t>SE PUEDEN CLASIFICAR SEGÚN:</a:t>
            </a:r>
            <a:endParaRPr/>
          </a:p>
        </p:txBody>
      </p:sp>
      <p:grpSp>
        <p:nvGrpSpPr>
          <p:cNvPr id="346" name="Google Shape;346;p11"/>
          <p:cNvGrpSpPr/>
          <p:nvPr/>
        </p:nvGrpSpPr>
        <p:grpSpPr>
          <a:xfrm>
            <a:off x="584471" y="4914072"/>
            <a:ext cx="2456122" cy="812477"/>
            <a:chOff x="0" y="0"/>
            <a:chExt cx="2456121" cy="812476"/>
          </a:xfrm>
        </p:grpSpPr>
        <p:sp>
          <p:nvSpPr>
            <p:cNvPr id="347" name="Google Shape;347;p11"/>
            <p:cNvSpPr/>
            <p:nvPr/>
          </p:nvSpPr>
          <p:spPr>
            <a:xfrm>
              <a:off x="0" y="0"/>
              <a:ext cx="2456121" cy="812476"/>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8" name="Google Shape;348;p11"/>
            <p:cNvSpPr txBox="1"/>
            <p:nvPr/>
          </p:nvSpPr>
          <p:spPr>
            <a:xfrm>
              <a:off x="85381" y="255742"/>
              <a:ext cx="2285358" cy="300991"/>
            </a:xfrm>
            <a:prstGeom prst="rect">
              <a:avLst/>
            </a:prstGeom>
            <a:noFill/>
            <a:ln>
              <a:noFill/>
            </a:ln>
          </p:spPr>
          <p:txBody>
            <a:bodyPr anchorCtr="0" anchor="ctr" bIns="45700" lIns="45700" spcFirstLastPara="1" rIns="45700" wrap="square" tIns="45700">
              <a:spAutoFit/>
            </a:bodyPr>
            <a:lstStyle/>
            <a:p>
              <a:pPr indent="0" lvl="0" marL="0" marR="0" rtl="0" algn="ctr">
                <a:lnSpc>
                  <a:spcPct val="83333"/>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Extensión</a:t>
              </a:r>
              <a:endParaRPr/>
            </a:p>
          </p:txBody>
        </p:sp>
      </p:grpSp>
      <p:grpSp>
        <p:nvGrpSpPr>
          <p:cNvPr id="349" name="Google Shape;349;p11"/>
          <p:cNvGrpSpPr/>
          <p:nvPr/>
        </p:nvGrpSpPr>
        <p:grpSpPr>
          <a:xfrm>
            <a:off x="6390168" y="2796362"/>
            <a:ext cx="2456123" cy="2930186"/>
            <a:chOff x="0" y="-1"/>
            <a:chExt cx="2456122" cy="2930185"/>
          </a:xfrm>
        </p:grpSpPr>
        <p:sp>
          <p:nvSpPr>
            <p:cNvPr id="350" name="Google Shape;350;p11"/>
            <p:cNvSpPr/>
            <p:nvPr/>
          </p:nvSpPr>
          <p:spPr>
            <a:xfrm>
              <a:off x="0" y="-1"/>
              <a:ext cx="2456121" cy="2419822"/>
            </a:xfrm>
            <a:prstGeom prst="roundRect">
              <a:avLst>
                <a:gd fmla="val 5462"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grpSp>
          <p:nvGrpSpPr>
            <p:cNvPr id="351" name="Google Shape;351;p11"/>
            <p:cNvGrpSpPr/>
            <p:nvPr/>
          </p:nvGrpSpPr>
          <p:grpSpPr>
            <a:xfrm>
              <a:off x="0" y="2117707"/>
              <a:ext cx="2456122" cy="812477"/>
              <a:chOff x="0" y="0"/>
              <a:chExt cx="2456121" cy="812476"/>
            </a:xfrm>
          </p:grpSpPr>
          <p:sp>
            <p:nvSpPr>
              <p:cNvPr id="352" name="Google Shape;352;p11"/>
              <p:cNvSpPr/>
              <p:nvPr/>
            </p:nvSpPr>
            <p:spPr>
              <a:xfrm>
                <a:off x="0" y="0"/>
                <a:ext cx="2456121" cy="812476"/>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53" name="Google Shape;353;p11"/>
              <p:cNvSpPr txBox="1"/>
              <p:nvPr/>
            </p:nvSpPr>
            <p:spPr>
              <a:xfrm>
                <a:off x="85381" y="255742"/>
                <a:ext cx="2285358" cy="300991"/>
              </a:xfrm>
              <a:prstGeom prst="rect">
                <a:avLst/>
              </a:prstGeom>
              <a:noFill/>
              <a:ln>
                <a:noFill/>
              </a:ln>
            </p:spPr>
            <p:txBody>
              <a:bodyPr anchorCtr="0" anchor="ctr" bIns="45700" lIns="45700" spcFirstLastPara="1" rIns="45700" wrap="square" tIns="45700">
                <a:spAutoFit/>
              </a:bodyPr>
              <a:lstStyle/>
              <a:p>
                <a:pPr indent="0" lvl="0" marL="0" marR="0" rtl="0" algn="ctr">
                  <a:lnSpc>
                    <a:spcPct val="83333"/>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Carácter Específico</a:t>
                </a:r>
                <a:endParaRPr/>
              </a:p>
            </p:txBody>
          </p:sp>
        </p:grpSp>
        <p:pic>
          <p:nvPicPr>
            <p:cNvPr descr="Imagen 9" id="354" name="Google Shape;354;p11"/>
            <p:cNvPicPr preferRelativeResize="0"/>
            <p:nvPr/>
          </p:nvPicPr>
          <p:blipFill rotWithShape="1">
            <a:blip r:embed="rId3">
              <a:alphaModFix/>
            </a:blip>
            <a:srcRect b="0" l="0" r="0" t="0"/>
            <a:stretch/>
          </p:blipFill>
          <p:spPr>
            <a:xfrm>
              <a:off x="493667" y="368133"/>
              <a:ext cx="1468787" cy="1389154"/>
            </a:xfrm>
            <a:prstGeom prst="rect">
              <a:avLst/>
            </a:prstGeom>
            <a:noFill/>
            <a:ln>
              <a:noFill/>
            </a:ln>
          </p:spPr>
        </p:pic>
      </p:grpSp>
      <p:pic>
        <p:nvPicPr>
          <p:cNvPr descr="Imagen 11" id="355" name="Google Shape;355;p11"/>
          <p:cNvPicPr preferRelativeResize="0"/>
          <p:nvPr/>
        </p:nvPicPr>
        <p:blipFill rotWithShape="1">
          <a:blip r:embed="rId4">
            <a:alphaModFix/>
          </a:blip>
          <a:srcRect b="0" l="0" r="0" t="0"/>
          <a:stretch/>
        </p:blipFill>
        <p:spPr>
          <a:xfrm>
            <a:off x="994635" y="3184962"/>
            <a:ext cx="1635793" cy="1348223"/>
          </a:xfrm>
          <a:prstGeom prst="rect">
            <a:avLst/>
          </a:prstGeom>
          <a:noFill/>
          <a:ln>
            <a:noFill/>
          </a:ln>
        </p:spPr>
      </p:pic>
      <p:grpSp>
        <p:nvGrpSpPr>
          <p:cNvPr id="356" name="Google Shape;356;p11"/>
          <p:cNvGrpSpPr/>
          <p:nvPr/>
        </p:nvGrpSpPr>
        <p:grpSpPr>
          <a:xfrm>
            <a:off x="3487318" y="2796362"/>
            <a:ext cx="2456123" cy="2930186"/>
            <a:chOff x="0" y="-1"/>
            <a:chExt cx="2456122" cy="2930185"/>
          </a:xfrm>
        </p:grpSpPr>
        <p:sp>
          <p:nvSpPr>
            <p:cNvPr id="357" name="Google Shape;357;p11"/>
            <p:cNvSpPr/>
            <p:nvPr/>
          </p:nvSpPr>
          <p:spPr>
            <a:xfrm>
              <a:off x="0" y="-1"/>
              <a:ext cx="2456121" cy="2419822"/>
            </a:xfrm>
            <a:prstGeom prst="roundRect">
              <a:avLst>
                <a:gd fmla="val 5462"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grpSp>
          <p:nvGrpSpPr>
            <p:cNvPr id="358" name="Google Shape;358;p11"/>
            <p:cNvGrpSpPr/>
            <p:nvPr/>
          </p:nvGrpSpPr>
          <p:grpSpPr>
            <a:xfrm>
              <a:off x="0" y="2117707"/>
              <a:ext cx="2456122" cy="812477"/>
              <a:chOff x="0" y="0"/>
              <a:chExt cx="2456121" cy="812476"/>
            </a:xfrm>
          </p:grpSpPr>
          <p:sp>
            <p:nvSpPr>
              <p:cNvPr id="359" name="Google Shape;359;p11"/>
              <p:cNvSpPr/>
              <p:nvPr/>
            </p:nvSpPr>
            <p:spPr>
              <a:xfrm>
                <a:off x="0" y="0"/>
                <a:ext cx="2456121" cy="812476"/>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60" name="Google Shape;360;p11"/>
              <p:cNvSpPr txBox="1"/>
              <p:nvPr/>
            </p:nvSpPr>
            <p:spPr>
              <a:xfrm>
                <a:off x="85381" y="255742"/>
                <a:ext cx="2285358" cy="300991"/>
              </a:xfrm>
              <a:prstGeom prst="rect">
                <a:avLst/>
              </a:prstGeom>
              <a:noFill/>
              <a:ln>
                <a:noFill/>
              </a:ln>
            </p:spPr>
            <p:txBody>
              <a:bodyPr anchorCtr="0" anchor="ctr" bIns="45700" lIns="45700" spcFirstLastPara="1" rIns="45700" wrap="square" tIns="45700">
                <a:spAutoFit/>
              </a:bodyPr>
              <a:lstStyle/>
              <a:p>
                <a:pPr indent="0" lvl="0" marL="0" marR="0" rtl="0" algn="ctr">
                  <a:lnSpc>
                    <a:spcPct val="83333"/>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Tiempo</a:t>
                </a:r>
                <a:endParaRPr/>
              </a:p>
            </p:txBody>
          </p:sp>
        </p:grpSp>
        <p:pic>
          <p:nvPicPr>
            <p:cNvPr descr="Imagen 17" id="361" name="Google Shape;361;p11"/>
            <p:cNvPicPr preferRelativeResize="0"/>
            <p:nvPr/>
          </p:nvPicPr>
          <p:blipFill rotWithShape="1">
            <a:blip r:embed="rId5">
              <a:alphaModFix/>
            </a:blip>
            <a:srcRect b="0" l="0" r="0" t="0"/>
            <a:stretch/>
          </p:blipFill>
          <p:spPr>
            <a:xfrm>
              <a:off x="582406" y="353548"/>
              <a:ext cx="1291310" cy="141832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67" name="Google Shape;367;p12"/>
          <p:cNvSpPr/>
          <p:nvPr/>
        </p:nvSpPr>
        <p:spPr>
          <a:xfrm>
            <a:off x="5486079" y="4303984"/>
            <a:ext cx="3686414" cy="1408224"/>
          </a:xfrm>
          <a:prstGeom prst="roundRect">
            <a:avLst>
              <a:gd fmla="val 5462"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368" name="Google Shape;368;p12"/>
          <p:cNvSpPr/>
          <p:nvPr/>
        </p:nvSpPr>
        <p:spPr>
          <a:xfrm>
            <a:off x="5486079" y="2796364"/>
            <a:ext cx="3686414" cy="1406023"/>
          </a:xfrm>
          <a:prstGeom prst="roundRect">
            <a:avLst>
              <a:gd fmla="val 5462"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369" name="Google Shape;369;p12"/>
          <p:cNvSpPr/>
          <p:nvPr/>
        </p:nvSpPr>
        <p:spPr>
          <a:xfrm>
            <a:off x="3431497" y="2796363"/>
            <a:ext cx="2694304" cy="1408224"/>
          </a:xfrm>
          <a:custGeom>
            <a:rect b="b" l="l" r="r" t="t"/>
            <a:pathLst>
              <a:path extrusionOk="0" h="21600" w="21600">
                <a:moveTo>
                  <a:pt x="0" y="0"/>
                </a:moveTo>
                <a:lnTo>
                  <a:pt x="17460" y="0"/>
                </a:lnTo>
                <a:lnTo>
                  <a:pt x="21600" y="10800"/>
                </a:lnTo>
                <a:lnTo>
                  <a:pt x="17460" y="21600"/>
                </a:lnTo>
                <a:lnTo>
                  <a:pt x="0" y="21600"/>
                </a:lnTo>
                <a:close/>
              </a:path>
            </a:pathLst>
          </a:custGeom>
          <a:solidFill>
            <a:srgbClr val="FFB375"/>
          </a:solidFill>
          <a:ln>
            <a:noFill/>
          </a:ln>
          <a:effectLst>
            <a:outerShdw blurRad="1143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70" name="Google Shape;370;p12"/>
          <p:cNvSpPr/>
          <p:nvPr/>
        </p:nvSpPr>
        <p:spPr>
          <a:xfrm>
            <a:off x="3431497" y="4306185"/>
            <a:ext cx="2675046" cy="1408224"/>
          </a:xfrm>
          <a:custGeom>
            <a:rect b="b" l="l" r="r" t="t"/>
            <a:pathLst>
              <a:path extrusionOk="0" h="21600" w="21600">
                <a:moveTo>
                  <a:pt x="0" y="0"/>
                </a:moveTo>
                <a:lnTo>
                  <a:pt x="17431" y="0"/>
                </a:lnTo>
                <a:lnTo>
                  <a:pt x="21600" y="10800"/>
                </a:lnTo>
                <a:lnTo>
                  <a:pt x="17431" y="21600"/>
                </a:lnTo>
                <a:lnTo>
                  <a:pt x="0" y="21600"/>
                </a:lnTo>
                <a:close/>
              </a:path>
            </a:pathLst>
          </a:custGeom>
          <a:solidFill>
            <a:srgbClr val="FFB375"/>
          </a:solidFill>
          <a:ln>
            <a:noFill/>
          </a:ln>
          <a:effectLst>
            <a:outerShdw blurRad="1143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71" name="Google Shape;371;p12"/>
          <p:cNvSpPr txBox="1"/>
          <p:nvPr/>
        </p:nvSpPr>
        <p:spPr>
          <a:xfrm>
            <a:off x="3696869" y="3222102"/>
            <a:ext cx="1936632" cy="300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Planes Estratégicos</a:t>
            </a:r>
            <a:endParaRPr/>
          </a:p>
        </p:txBody>
      </p:sp>
      <p:sp>
        <p:nvSpPr>
          <p:cNvPr id="372" name="Google Shape;372;p12"/>
          <p:cNvSpPr txBox="1"/>
          <p:nvPr/>
        </p:nvSpPr>
        <p:spPr>
          <a:xfrm>
            <a:off x="452174" y="1269911"/>
            <a:ext cx="83672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EXTENSIÓN</a:t>
            </a:r>
            <a:endParaRPr/>
          </a:p>
        </p:txBody>
      </p:sp>
      <p:sp>
        <p:nvSpPr>
          <p:cNvPr id="373" name="Google Shape;373;p12"/>
          <p:cNvSpPr/>
          <p:nvPr/>
        </p:nvSpPr>
        <p:spPr>
          <a:xfrm>
            <a:off x="584471" y="2796364"/>
            <a:ext cx="2456121" cy="2419820"/>
          </a:xfrm>
          <a:prstGeom prst="roundRect">
            <a:avLst>
              <a:gd fmla="val 5462"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grpSp>
        <p:nvGrpSpPr>
          <p:cNvPr id="374" name="Google Shape;374;p12"/>
          <p:cNvGrpSpPr/>
          <p:nvPr/>
        </p:nvGrpSpPr>
        <p:grpSpPr>
          <a:xfrm>
            <a:off x="584471" y="4914072"/>
            <a:ext cx="2456122" cy="812477"/>
            <a:chOff x="0" y="0"/>
            <a:chExt cx="2456121" cy="812476"/>
          </a:xfrm>
        </p:grpSpPr>
        <p:sp>
          <p:nvSpPr>
            <p:cNvPr id="375" name="Google Shape;375;p12"/>
            <p:cNvSpPr/>
            <p:nvPr/>
          </p:nvSpPr>
          <p:spPr>
            <a:xfrm>
              <a:off x="0" y="0"/>
              <a:ext cx="2456121" cy="812476"/>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76" name="Google Shape;376;p12"/>
            <p:cNvSpPr txBox="1"/>
            <p:nvPr/>
          </p:nvSpPr>
          <p:spPr>
            <a:xfrm>
              <a:off x="85381" y="255742"/>
              <a:ext cx="2285358" cy="300991"/>
            </a:xfrm>
            <a:prstGeom prst="rect">
              <a:avLst/>
            </a:prstGeom>
            <a:noFill/>
            <a:ln>
              <a:noFill/>
            </a:ln>
          </p:spPr>
          <p:txBody>
            <a:bodyPr anchorCtr="0" anchor="ctr" bIns="45700" lIns="45700" spcFirstLastPara="1" rIns="45700" wrap="square" tIns="45700">
              <a:spAutoFit/>
            </a:bodyPr>
            <a:lstStyle/>
            <a:p>
              <a:pPr indent="0" lvl="0" marL="0" marR="0" rtl="0" algn="ctr">
                <a:lnSpc>
                  <a:spcPct val="83333"/>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Extensión</a:t>
              </a:r>
              <a:endParaRPr/>
            </a:p>
          </p:txBody>
        </p:sp>
      </p:grpSp>
      <p:pic>
        <p:nvPicPr>
          <p:cNvPr descr="Imagen 5" id="377" name="Google Shape;377;p12"/>
          <p:cNvPicPr preferRelativeResize="0"/>
          <p:nvPr/>
        </p:nvPicPr>
        <p:blipFill rotWithShape="1">
          <a:blip r:embed="rId3">
            <a:alphaModFix/>
          </a:blip>
          <a:srcRect b="0" l="0" r="0" t="0"/>
          <a:stretch/>
        </p:blipFill>
        <p:spPr>
          <a:xfrm>
            <a:off x="994635" y="3184962"/>
            <a:ext cx="1635793" cy="1348223"/>
          </a:xfrm>
          <a:prstGeom prst="rect">
            <a:avLst/>
          </a:prstGeom>
          <a:noFill/>
          <a:ln>
            <a:noFill/>
          </a:ln>
        </p:spPr>
      </p:pic>
      <p:sp>
        <p:nvSpPr>
          <p:cNvPr id="378" name="Google Shape;378;p12"/>
          <p:cNvSpPr txBox="1"/>
          <p:nvPr/>
        </p:nvSpPr>
        <p:spPr>
          <a:xfrm>
            <a:off x="3696869" y="4752595"/>
            <a:ext cx="1936632"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Planes Operacionales</a:t>
            </a:r>
            <a:endParaRPr/>
          </a:p>
        </p:txBody>
      </p:sp>
      <p:sp>
        <p:nvSpPr>
          <p:cNvPr id="379" name="Google Shape;379;p12"/>
          <p:cNvSpPr txBox="1"/>
          <p:nvPr/>
        </p:nvSpPr>
        <p:spPr>
          <a:xfrm>
            <a:off x="6244505" y="2865515"/>
            <a:ext cx="2882264" cy="1195159"/>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Incluye todos los objetivos de la organización, establece los objetivos generales y buscan determinar la posición de la organización en términos de su ambiente.</a:t>
            </a:r>
            <a:endParaRPr/>
          </a:p>
        </p:txBody>
      </p:sp>
      <p:sp>
        <p:nvSpPr>
          <p:cNvPr id="380" name="Google Shape;380;p12"/>
          <p:cNvSpPr txBox="1"/>
          <p:nvPr/>
        </p:nvSpPr>
        <p:spPr>
          <a:xfrm>
            <a:off x="6244505" y="4552467"/>
            <a:ext cx="2583596" cy="73796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Son los planes que especifican la manera en que se van a lograr los objetivos generales.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386" name="Google Shape;386;p13"/>
          <p:cNvGrpSpPr/>
          <p:nvPr/>
        </p:nvGrpSpPr>
        <p:grpSpPr>
          <a:xfrm>
            <a:off x="584471" y="2796362"/>
            <a:ext cx="2456123" cy="2930186"/>
            <a:chOff x="0" y="-1"/>
            <a:chExt cx="2456122" cy="2930185"/>
          </a:xfrm>
        </p:grpSpPr>
        <p:sp>
          <p:nvSpPr>
            <p:cNvPr id="387" name="Google Shape;387;p13"/>
            <p:cNvSpPr/>
            <p:nvPr/>
          </p:nvSpPr>
          <p:spPr>
            <a:xfrm>
              <a:off x="0" y="-1"/>
              <a:ext cx="2456121" cy="2419822"/>
            </a:xfrm>
            <a:prstGeom prst="roundRect">
              <a:avLst>
                <a:gd fmla="val 5462"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grpSp>
          <p:nvGrpSpPr>
            <p:cNvPr id="388" name="Google Shape;388;p13"/>
            <p:cNvGrpSpPr/>
            <p:nvPr/>
          </p:nvGrpSpPr>
          <p:grpSpPr>
            <a:xfrm>
              <a:off x="0" y="2117707"/>
              <a:ext cx="2456122" cy="812477"/>
              <a:chOff x="0" y="0"/>
              <a:chExt cx="2456121" cy="812476"/>
            </a:xfrm>
          </p:grpSpPr>
          <p:sp>
            <p:nvSpPr>
              <p:cNvPr id="389" name="Google Shape;389;p13"/>
              <p:cNvSpPr/>
              <p:nvPr/>
            </p:nvSpPr>
            <p:spPr>
              <a:xfrm>
                <a:off x="0" y="0"/>
                <a:ext cx="2456121" cy="812476"/>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90" name="Google Shape;390;p13"/>
              <p:cNvSpPr txBox="1"/>
              <p:nvPr/>
            </p:nvSpPr>
            <p:spPr>
              <a:xfrm>
                <a:off x="85381" y="255742"/>
                <a:ext cx="2285358" cy="300991"/>
              </a:xfrm>
              <a:prstGeom prst="rect">
                <a:avLst/>
              </a:prstGeom>
              <a:noFill/>
              <a:ln>
                <a:noFill/>
              </a:ln>
            </p:spPr>
            <p:txBody>
              <a:bodyPr anchorCtr="0" anchor="ctr" bIns="45700" lIns="45700" spcFirstLastPara="1" rIns="45700" wrap="square" tIns="45700">
                <a:spAutoFit/>
              </a:bodyPr>
              <a:lstStyle/>
              <a:p>
                <a:pPr indent="0" lvl="0" marL="0" marR="0" rtl="0" algn="ctr">
                  <a:lnSpc>
                    <a:spcPct val="83333"/>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Tiempo</a:t>
                </a:r>
                <a:endParaRPr/>
              </a:p>
            </p:txBody>
          </p:sp>
        </p:grpSp>
        <p:pic>
          <p:nvPicPr>
            <p:cNvPr descr="Imagen 16" id="391" name="Google Shape;391;p13"/>
            <p:cNvPicPr preferRelativeResize="0"/>
            <p:nvPr/>
          </p:nvPicPr>
          <p:blipFill rotWithShape="1">
            <a:blip r:embed="rId3">
              <a:alphaModFix/>
            </a:blip>
            <a:srcRect b="0" l="0" r="0" t="0"/>
            <a:stretch/>
          </p:blipFill>
          <p:spPr>
            <a:xfrm>
              <a:off x="582406" y="353548"/>
              <a:ext cx="1291310" cy="1418325"/>
            </a:xfrm>
            <a:prstGeom prst="rect">
              <a:avLst/>
            </a:prstGeom>
            <a:noFill/>
            <a:ln>
              <a:noFill/>
            </a:ln>
          </p:spPr>
        </p:pic>
      </p:grpSp>
      <p:sp>
        <p:nvSpPr>
          <p:cNvPr id="392" name="Google Shape;392;p13"/>
          <p:cNvSpPr/>
          <p:nvPr/>
        </p:nvSpPr>
        <p:spPr>
          <a:xfrm>
            <a:off x="5486079" y="4303984"/>
            <a:ext cx="3686414" cy="1408224"/>
          </a:xfrm>
          <a:prstGeom prst="roundRect">
            <a:avLst>
              <a:gd fmla="val 5462"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393" name="Google Shape;393;p13"/>
          <p:cNvSpPr/>
          <p:nvPr/>
        </p:nvSpPr>
        <p:spPr>
          <a:xfrm>
            <a:off x="5486079" y="2796364"/>
            <a:ext cx="3686414" cy="1406023"/>
          </a:xfrm>
          <a:prstGeom prst="roundRect">
            <a:avLst>
              <a:gd fmla="val 5462"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394" name="Google Shape;394;p13"/>
          <p:cNvSpPr/>
          <p:nvPr/>
        </p:nvSpPr>
        <p:spPr>
          <a:xfrm>
            <a:off x="3431497" y="2796363"/>
            <a:ext cx="2694304" cy="1408224"/>
          </a:xfrm>
          <a:custGeom>
            <a:rect b="b" l="l" r="r" t="t"/>
            <a:pathLst>
              <a:path extrusionOk="0" h="21600" w="21600">
                <a:moveTo>
                  <a:pt x="0" y="0"/>
                </a:moveTo>
                <a:lnTo>
                  <a:pt x="17460" y="0"/>
                </a:lnTo>
                <a:lnTo>
                  <a:pt x="21600" y="10800"/>
                </a:lnTo>
                <a:lnTo>
                  <a:pt x="17460" y="21600"/>
                </a:lnTo>
                <a:lnTo>
                  <a:pt x="0" y="21600"/>
                </a:lnTo>
                <a:close/>
              </a:path>
            </a:pathLst>
          </a:custGeom>
          <a:solidFill>
            <a:srgbClr val="FFB375"/>
          </a:solidFill>
          <a:ln>
            <a:noFill/>
          </a:ln>
          <a:effectLst>
            <a:outerShdw blurRad="1143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95" name="Google Shape;395;p13"/>
          <p:cNvSpPr/>
          <p:nvPr/>
        </p:nvSpPr>
        <p:spPr>
          <a:xfrm>
            <a:off x="3431497" y="4306185"/>
            <a:ext cx="2675046" cy="1408224"/>
          </a:xfrm>
          <a:custGeom>
            <a:rect b="b" l="l" r="r" t="t"/>
            <a:pathLst>
              <a:path extrusionOk="0" h="21600" w="21600">
                <a:moveTo>
                  <a:pt x="0" y="0"/>
                </a:moveTo>
                <a:lnTo>
                  <a:pt x="17431" y="0"/>
                </a:lnTo>
                <a:lnTo>
                  <a:pt x="21600" y="10800"/>
                </a:lnTo>
                <a:lnTo>
                  <a:pt x="17431" y="21600"/>
                </a:lnTo>
                <a:lnTo>
                  <a:pt x="0" y="21600"/>
                </a:lnTo>
                <a:close/>
              </a:path>
            </a:pathLst>
          </a:custGeom>
          <a:solidFill>
            <a:srgbClr val="FFB375"/>
          </a:solidFill>
          <a:ln>
            <a:noFill/>
          </a:ln>
          <a:effectLst>
            <a:outerShdw blurRad="1143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96" name="Google Shape;396;p13"/>
          <p:cNvSpPr txBox="1"/>
          <p:nvPr/>
        </p:nvSpPr>
        <p:spPr>
          <a:xfrm>
            <a:off x="3696869" y="3222102"/>
            <a:ext cx="1936632" cy="300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Corto Plazo</a:t>
            </a:r>
            <a:endParaRPr/>
          </a:p>
        </p:txBody>
      </p:sp>
      <p:sp>
        <p:nvSpPr>
          <p:cNvPr id="397" name="Google Shape;397;p13"/>
          <p:cNvSpPr txBox="1"/>
          <p:nvPr/>
        </p:nvSpPr>
        <p:spPr>
          <a:xfrm>
            <a:off x="452174" y="1269911"/>
            <a:ext cx="83672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TIEMPO</a:t>
            </a:r>
            <a:endParaRPr/>
          </a:p>
        </p:txBody>
      </p:sp>
      <p:sp>
        <p:nvSpPr>
          <p:cNvPr id="398" name="Google Shape;398;p13"/>
          <p:cNvSpPr txBox="1"/>
          <p:nvPr/>
        </p:nvSpPr>
        <p:spPr>
          <a:xfrm>
            <a:off x="3696869" y="4752595"/>
            <a:ext cx="1936632"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Largo Plazo</a:t>
            </a:r>
            <a:endParaRPr/>
          </a:p>
        </p:txBody>
      </p:sp>
      <p:sp>
        <p:nvSpPr>
          <p:cNvPr id="399" name="Google Shape;399;p13"/>
          <p:cNvSpPr txBox="1"/>
          <p:nvPr/>
        </p:nvSpPr>
        <p:spPr>
          <a:xfrm>
            <a:off x="6244505" y="3252880"/>
            <a:ext cx="2882264" cy="28076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Planes que cubren menos de un año.</a:t>
            </a:r>
            <a:endParaRPr/>
          </a:p>
        </p:txBody>
      </p:sp>
      <p:sp>
        <p:nvSpPr>
          <p:cNvPr id="400" name="Google Shape;400;p13"/>
          <p:cNvSpPr txBox="1"/>
          <p:nvPr/>
        </p:nvSpPr>
        <p:spPr>
          <a:xfrm>
            <a:off x="6244505" y="4671088"/>
            <a:ext cx="2449734" cy="50936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Planes que se extienden a más de cinco años.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1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406" name="Google Shape;406;p14"/>
          <p:cNvGrpSpPr/>
          <p:nvPr/>
        </p:nvGrpSpPr>
        <p:grpSpPr>
          <a:xfrm>
            <a:off x="584471" y="2796362"/>
            <a:ext cx="2456123" cy="2930186"/>
            <a:chOff x="0" y="-1"/>
            <a:chExt cx="2456122" cy="2930185"/>
          </a:xfrm>
        </p:grpSpPr>
        <p:sp>
          <p:nvSpPr>
            <p:cNvPr id="407" name="Google Shape;407;p14"/>
            <p:cNvSpPr/>
            <p:nvPr/>
          </p:nvSpPr>
          <p:spPr>
            <a:xfrm>
              <a:off x="0" y="-1"/>
              <a:ext cx="2456121" cy="2419822"/>
            </a:xfrm>
            <a:prstGeom prst="roundRect">
              <a:avLst>
                <a:gd fmla="val 5462"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grpSp>
          <p:nvGrpSpPr>
            <p:cNvPr id="408" name="Google Shape;408;p14"/>
            <p:cNvGrpSpPr/>
            <p:nvPr/>
          </p:nvGrpSpPr>
          <p:grpSpPr>
            <a:xfrm>
              <a:off x="0" y="2117707"/>
              <a:ext cx="2456122" cy="812477"/>
              <a:chOff x="0" y="0"/>
              <a:chExt cx="2456121" cy="812476"/>
            </a:xfrm>
          </p:grpSpPr>
          <p:sp>
            <p:nvSpPr>
              <p:cNvPr id="409" name="Google Shape;409;p14"/>
              <p:cNvSpPr/>
              <p:nvPr/>
            </p:nvSpPr>
            <p:spPr>
              <a:xfrm>
                <a:off x="0" y="0"/>
                <a:ext cx="2456121" cy="812476"/>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10" name="Google Shape;410;p14"/>
              <p:cNvSpPr txBox="1"/>
              <p:nvPr/>
            </p:nvSpPr>
            <p:spPr>
              <a:xfrm>
                <a:off x="85381" y="255742"/>
                <a:ext cx="2285358" cy="300991"/>
              </a:xfrm>
              <a:prstGeom prst="rect">
                <a:avLst/>
              </a:prstGeom>
              <a:noFill/>
              <a:ln>
                <a:noFill/>
              </a:ln>
            </p:spPr>
            <p:txBody>
              <a:bodyPr anchorCtr="0" anchor="ctr" bIns="45700" lIns="45700" spcFirstLastPara="1" rIns="45700" wrap="square" tIns="45700">
                <a:spAutoFit/>
              </a:bodyPr>
              <a:lstStyle/>
              <a:p>
                <a:pPr indent="0" lvl="0" marL="0" marR="0" rtl="0" algn="ctr">
                  <a:lnSpc>
                    <a:spcPct val="83333"/>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Carácter Específico</a:t>
                </a:r>
                <a:endParaRPr/>
              </a:p>
            </p:txBody>
          </p:sp>
        </p:grpSp>
        <p:pic>
          <p:nvPicPr>
            <p:cNvPr descr="Imagen 20" id="411" name="Google Shape;411;p14"/>
            <p:cNvPicPr preferRelativeResize="0"/>
            <p:nvPr/>
          </p:nvPicPr>
          <p:blipFill rotWithShape="1">
            <a:blip r:embed="rId3">
              <a:alphaModFix/>
            </a:blip>
            <a:srcRect b="0" l="0" r="0" t="0"/>
            <a:stretch/>
          </p:blipFill>
          <p:spPr>
            <a:xfrm>
              <a:off x="493667" y="368133"/>
              <a:ext cx="1468787" cy="1389154"/>
            </a:xfrm>
            <a:prstGeom prst="rect">
              <a:avLst/>
            </a:prstGeom>
            <a:noFill/>
            <a:ln>
              <a:noFill/>
            </a:ln>
          </p:spPr>
        </p:pic>
      </p:grpSp>
      <p:sp>
        <p:nvSpPr>
          <p:cNvPr id="412" name="Google Shape;412;p14"/>
          <p:cNvSpPr/>
          <p:nvPr/>
        </p:nvSpPr>
        <p:spPr>
          <a:xfrm>
            <a:off x="5486079" y="4303984"/>
            <a:ext cx="3686414" cy="1408224"/>
          </a:xfrm>
          <a:prstGeom prst="roundRect">
            <a:avLst>
              <a:gd fmla="val 5462"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413" name="Google Shape;413;p14"/>
          <p:cNvSpPr/>
          <p:nvPr/>
        </p:nvSpPr>
        <p:spPr>
          <a:xfrm>
            <a:off x="5486079" y="2796364"/>
            <a:ext cx="3686414" cy="1406023"/>
          </a:xfrm>
          <a:prstGeom prst="roundRect">
            <a:avLst>
              <a:gd fmla="val 5462"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414" name="Google Shape;414;p14"/>
          <p:cNvSpPr/>
          <p:nvPr/>
        </p:nvSpPr>
        <p:spPr>
          <a:xfrm>
            <a:off x="3431497" y="2796363"/>
            <a:ext cx="2694304" cy="1408224"/>
          </a:xfrm>
          <a:custGeom>
            <a:rect b="b" l="l" r="r" t="t"/>
            <a:pathLst>
              <a:path extrusionOk="0" h="21600" w="21600">
                <a:moveTo>
                  <a:pt x="0" y="0"/>
                </a:moveTo>
                <a:lnTo>
                  <a:pt x="17460" y="0"/>
                </a:lnTo>
                <a:lnTo>
                  <a:pt x="21600" y="10800"/>
                </a:lnTo>
                <a:lnTo>
                  <a:pt x="17460" y="21600"/>
                </a:lnTo>
                <a:lnTo>
                  <a:pt x="0" y="21600"/>
                </a:lnTo>
                <a:close/>
              </a:path>
            </a:pathLst>
          </a:custGeom>
          <a:solidFill>
            <a:srgbClr val="FFB375"/>
          </a:solidFill>
          <a:ln>
            <a:noFill/>
          </a:ln>
          <a:effectLst>
            <a:outerShdw blurRad="1143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15" name="Google Shape;415;p14"/>
          <p:cNvSpPr/>
          <p:nvPr/>
        </p:nvSpPr>
        <p:spPr>
          <a:xfrm>
            <a:off x="3431497" y="4306185"/>
            <a:ext cx="2675046" cy="1408224"/>
          </a:xfrm>
          <a:custGeom>
            <a:rect b="b" l="l" r="r" t="t"/>
            <a:pathLst>
              <a:path extrusionOk="0" h="21600" w="21600">
                <a:moveTo>
                  <a:pt x="0" y="0"/>
                </a:moveTo>
                <a:lnTo>
                  <a:pt x="17431" y="0"/>
                </a:lnTo>
                <a:lnTo>
                  <a:pt x="21600" y="10800"/>
                </a:lnTo>
                <a:lnTo>
                  <a:pt x="17431" y="21600"/>
                </a:lnTo>
                <a:lnTo>
                  <a:pt x="0" y="21600"/>
                </a:lnTo>
                <a:close/>
              </a:path>
            </a:pathLst>
          </a:custGeom>
          <a:solidFill>
            <a:srgbClr val="FFB375"/>
          </a:solidFill>
          <a:ln>
            <a:noFill/>
          </a:ln>
          <a:effectLst>
            <a:outerShdw blurRad="1143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16" name="Google Shape;416;p14"/>
          <p:cNvSpPr txBox="1"/>
          <p:nvPr/>
        </p:nvSpPr>
        <p:spPr>
          <a:xfrm>
            <a:off x="3696869" y="3222102"/>
            <a:ext cx="1936632" cy="300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Planes Específicos</a:t>
            </a:r>
            <a:endParaRPr/>
          </a:p>
        </p:txBody>
      </p:sp>
      <p:sp>
        <p:nvSpPr>
          <p:cNvPr id="417" name="Google Shape;417;p14"/>
          <p:cNvSpPr txBox="1"/>
          <p:nvPr/>
        </p:nvSpPr>
        <p:spPr>
          <a:xfrm>
            <a:off x="452174" y="1269911"/>
            <a:ext cx="83672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TIEMPO</a:t>
            </a:r>
            <a:endParaRPr/>
          </a:p>
        </p:txBody>
      </p:sp>
      <p:sp>
        <p:nvSpPr>
          <p:cNvPr id="418" name="Google Shape;418;p14"/>
          <p:cNvSpPr txBox="1"/>
          <p:nvPr/>
        </p:nvSpPr>
        <p:spPr>
          <a:xfrm>
            <a:off x="3696869" y="4752595"/>
            <a:ext cx="1936632"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Planes Direccionales</a:t>
            </a:r>
            <a:endParaRPr/>
          </a:p>
        </p:txBody>
      </p:sp>
      <p:sp>
        <p:nvSpPr>
          <p:cNvPr id="419" name="Google Shape;419;p14"/>
          <p:cNvSpPr txBox="1"/>
          <p:nvPr/>
        </p:nvSpPr>
        <p:spPr>
          <a:xfrm>
            <a:off x="6244505" y="3043506"/>
            <a:ext cx="2651752" cy="73796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Planes cuyos objetivos son claramente definidos y no dan lugar a la interpretación.</a:t>
            </a:r>
            <a:endParaRPr/>
          </a:p>
        </p:txBody>
      </p:sp>
      <p:sp>
        <p:nvSpPr>
          <p:cNvPr id="420" name="Google Shape;420;p14"/>
          <p:cNvSpPr txBox="1"/>
          <p:nvPr/>
        </p:nvSpPr>
        <p:spPr>
          <a:xfrm>
            <a:off x="6244505" y="4671088"/>
            <a:ext cx="2583596" cy="50936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Son planes flexibles que se utilizan como patrones generales.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15"/>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26" name="Google Shape;426;p15"/>
          <p:cNvSpPr/>
          <p:nvPr/>
        </p:nvSpPr>
        <p:spPr>
          <a:xfrm>
            <a:off x="4531061" y="3328263"/>
            <a:ext cx="441253" cy="2849527"/>
          </a:xfrm>
          <a:custGeom>
            <a:rect b="b" l="l" r="r" t="t"/>
            <a:pathLst>
              <a:path extrusionOk="0" h="21600" w="21600">
                <a:moveTo>
                  <a:pt x="0" y="21600"/>
                </a:moveTo>
                <a:lnTo>
                  <a:pt x="9146" y="21600"/>
                </a:lnTo>
                <a:lnTo>
                  <a:pt x="9146" y="0"/>
                </a:lnTo>
                <a:lnTo>
                  <a:pt x="21600" y="0"/>
                </a:lnTo>
              </a:path>
            </a:pathLst>
          </a:custGeom>
          <a:noFill/>
          <a:ln cap="flat" cmpd="sng" w="25400">
            <a:solidFill>
              <a:srgbClr val="A93501"/>
            </a:solidFill>
            <a:prstDash val="solid"/>
            <a:round/>
            <a:headEnd len="sm" w="sm" type="none"/>
            <a:tailEnd len="med" w="med" type="triangl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27" name="Google Shape;427;p15"/>
          <p:cNvSpPr txBox="1"/>
          <p:nvPr/>
        </p:nvSpPr>
        <p:spPr>
          <a:xfrm>
            <a:off x="452174" y="1269911"/>
            <a:ext cx="83672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PLANES </a:t>
            </a:r>
            <a:r>
              <a:rPr b="0" i="0" lang="en-US" sz="2800" u="none" cap="none" strike="noStrike">
                <a:solidFill>
                  <a:srgbClr val="A93501"/>
                </a:solidFill>
                <a:latin typeface="Calibri"/>
                <a:ea typeface="Calibri"/>
                <a:cs typeface="Calibri"/>
                <a:sym typeface="Calibri"/>
              </a:rPr>
              <a:t>ESPECÍFICOS</a:t>
            </a:r>
            <a:endParaRPr/>
          </a:p>
        </p:txBody>
      </p:sp>
      <p:grpSp>
        <p:nvGrpSpPr>
          <p:cNvPr id="428" name="Google Shape;428;p15"/>
          <p:cNvGrpSpPr/>
          <p:nvPr/>
        </p:nvGrpSpPr>
        <p:grpSpPr>
          <a:xfrm>
            <a:off x="480956" y="2967362"/>
            <a:ext cx="4138507" cy="812477"/>
            <a:chOff x="0" y="0"/>
            <a:chExt cx="4138506" cy="812476"/>
          </a:xfrm>
        </p:grpSpPr>
        <p:sp>
          <p:nvSpPr>
            <p:cNvPr id="429" name="Google Shape;429;p15"/>
            <p:cNvSpPr/>
            <p:nvPr/>
          </p:nvSpPr>
          <p:spPr>
            <a:xfrm>
              <a:off x="0" y="0"/>
              <a:ext cx="4138506" cy="812476"/>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30" name="Google Shape;430;p15"/>
            <p:cNvSpPr txBox="1"/>
            <p:nvPr/>
          </p:nvSpPr>
          <p:spPr>
            <a:xfrm>
              <a:off x="85382" y="73179"/>
              <a:ext cx="3967741" cy="666116"/>
            </a:xfrm>
            <a:prstGeom prst="rect">
              <a:avLst/>
            </a:prstGeom>
            <a:noFill/>
            <a:ln>
              <a:noFill/>
            </a:ln>
          </p:spPr>
          <p:txBody>
            <a:bodyPr anchorCtr="0" anchor="ctr" bIns="45700" lIns="45700" spcFirstLastPara="1" rIns="45700" wrap="square" tIns="45700">
              <a:spAutoFit/>
            </a:bodyPr>
            <a:lstStyle/>
            <a:p>
              <a:pPr indent="0" lvl="0" marL="0" marR="0" rtl="0" algn="l">
                <a:lnSpc>
                  <a:spcPct val="115384"/>
                </a:lnSpc>
                <a:spcBef>
                  <a:spcPts val="0"/>
                </a:spcBef>
                <a:spcAft>
                  <a:spcPts val="0"/>
                </a:spcAft>
                <a:buClr>
                  <a:srgbClr val="FFFFFF"/>
                </a:buClr>
                <a:buSzPts val="1300"/>
                <a:buFont typeface="Calibri"/>
                <a:buNone/>
              </a:pPr>
              <a:r>
                <a:rPr b="1" i="0" lang="en-US" sz="1300" u="none" cap="none" strike="noStrike">
                  <a:solidFill>
                    <a:srgbClr val="FFFFFF"/>
                  </a:solidFill>
                  <a:latin typeface="Calibri"/>
                  <a:ea typeface="Calibri"/>
                  <a:cs typeface="Calibri"/>
                  <a:sym typeface="Calibri"/>
                </a:rPr>
                <a:t>Estar consciente de la oportunidad </a:t>
              </a:r>
              <a:r>
                <a:rPr b="0" i="0" lang="en-US" sz="1300" u="none" cap="none" strike="noStrike">
                  <a:solidFill>
                    <a:srgbClr val="FFFFFF"/>
                  </a:solidFill>
                  <a:latin typeface="Calibri"/>
                  <a:ea typeface="Calibri"/>
                  <a:cs typeface="Calibri"/>
                  <a:sym typeface="Calibri"/>
                </a:rPr>
                <a:t>según: el mercado, competencia, lo que los clientes quieren, nuestros puntos fuertes y débiles.</a:t>
              </a:r>
              <a:endParaRPr/>
            </a:p>
          </p:txBody>
        </p:sp>
      </p:grpSp>
      <p:sp>
        <p:nvSpPr>
          <p:cNvPr id="431" name="Google Shape;431;p15"/>
          <p:cNvSpPr/>
          <p:nvPr/>
        </p:nvSpPr>
        <p:spPr>
          <a:xfrm rot="5400000">
            <a:off x="397168" y="3796950"/>
            <a:ext cx="167575" cy="202945"/>
          </a:xfrm>
          <a:prstGeom prst="chevron">
            <a:avLst>
              <a:gd fmla="val 50000" name="adj"/>
            </a:avLst>
          </a:prstGeom>
          <a:solidFill>
            <a:srgbClr val="A9350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5"/>
          <p:cNvSpPr txBox="1"/>
          <p:nvPr/>
        </p:nvSpPr>
        <p:spPr>
          <a:xfrm>
            <a:off x="855286" y="2161840"/>
            <a:ext cx="6387608" cy="554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Existirá entonces mayor flexibilidad pero menor claridad frente a los planes específicos. Para eso el siguiente esquema:</a:t>
            </a:r>
            <a:endParaRPr/>
          </a:p>
        </p:txBody>
      </p:sp>
      <p:grpSp>
        <p:nvGrpSpPr>
          <p:cNvPr id="433" name="Google Shape;433;p15"/>
          <p:cNvGrpSpPr/>
          <p:nvPr/>
        </p:nvGrpSpPr>
        <p:grpSpPr>
          <a:xfrm>
            <a:off x="480956" y="3970935"/>
            <a:ext cx="4138507" cy="722137"/>
            <a:chOff x="0" y="0"/>
            <a:chExt cx="4138506" cy="722135"/>
          </a:xfrm>
        </p:grpSpPr>
        <p:sp>
          <p:nvSpPr>
            <p:cNvPr id="434" name="Google Shape;434;p15"/>
            <p:cNvSpPr/>
            <p:nvPr/>
          </p:nvSpPr>
          <p:spPr>
            <a:xfrm>
              <a:off x="0" y="0"/>
              <a:ext cx="4138506" cy="722135"/>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35" name="Google Shape;435;p15"/>
            <p:cNvSpPr txBox="1"/>
            <p:nvPr/>
          </p:nvSpPr>
          <p:spPr>
            <a:xfrm>
              <a:off x="80972" y="123260"/>
              <a:ext cx="3976561" cy="475616"/>
            </a:xfrm>
            <a:prstGeom prst="rect">
              <a:avLst/>
            </a:prstGeom>
            <a:noFill/>
            <a:ln>
              <a:noFill/>
            </a:ln>
          </p:spPr>
          <p:txBody>
            <a:bodyPr anchorCtr="0" anchor="ctr" bIns="45700" lIns="45700" spcFirstLastPara="1" rIns="45700" wrap="square" tIns="45700">
              <a:spAutoFit/>
            </a:bodyPr>
            <a:lstStyle/>
            <a:p>
              <a:pPr indent="0" lvl="0" marL="0" marR="0" rtl="0" algn="l">
                <a:lnSpc>
                  <a:spcPct val="115384"/>
                </a:lnSpc>
                <a:spcBef>
                  <a:spcPts val="0"/>
                </a:spcBef>
                <a:spcAft>
                  <a:spcPts val="0"/>
                </a:spcAft>
                <a:buClr>
                  <a:srgbClr val="FFFFFF"/>
                </a:buClr>
                <a:buSzPts val="1300"/>
                <a:buFont typeface="Calibri"/>
                <a:buNone/>
              </a:pPr>
              <a:r>
                <a:rPr b="1" i="0" lang="en-US" sz="1300" u="none" cap="none" strike="noStrike">
                  <a:solidFill>
                    <a:srgbClr val="FFFFFF"/>
                  </a:solidFill>
                  <a:latin typeface="Calibri"/>
                  <a:ea typeface="Calibri"/>
                  <a:cs typeface="Calibri"/>
                  <a:sym typeface="Calibri"/>
                </a:rPr>
                <a:t>Objetivos o Metas: </a:t>
              </a:r>
              <a:r>
                <a:rPr b="0" i="0" lang="en-US" sz="1300" u="none" cap="none" strike="noStrike">
                  <a:solidFill>
                    <a:srgbClr val="FFFFFF"/>
                  </a:solidFill>
                  <a:latin typeface="Calibri"/>
                  <a:ea typeface="Calibri"/>
                  <a:cs typeface="Calibri"/>
                  <a:sym typeface="Calibri"/>
                </a:rPr>
                <a:t>Dónde queremos estar, qué queremos lograr y cuándo.</a:t>
              </a:r>
              <a:endParaRPr/>
            </a:p>
          </p:txBody>
        </p:sp>
      </p:grpSp>
      <p:grpSp>
        <p:nvGrpSpPr>
          <p:cNvPr id="436" name="Google Shape;436;p15"/>
          <p:cNvGrpSpPr/>
          <p:nvPr/>
        </p:nvGrpSpPr>
        <p:grpSpPr>
          <a:xfrm>
            <a:off x="480956" y="4884168"/>
            <a:ext cx="4138507" cy="722137"/>
            <a:chOff x="0" y="0"/>
            <a:chExt cx="4138506" cy="722135"/>
          </a:xfrm>
        </p:grpSpPr>
        <p:sp>
          <p:nvSpPr>
            <p:cNvPr id="437" name="Google Shape;437;p15"/>
            <p:cNvSpPr/>
            <p:nvPr/>
          </p:nvSpPr>
          <p:spPr>
            <a:xfrm>
              <a:off x="0" y="0"/>
              <a:ext cx="4138506" cy="722135"/>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38" name="Google Shape;438;p15"/>
            <p:cNvSpPr txBox="1"/>
            <p:nvPr/>
          </p:nvSpPr>
          <p:spPr>
            <a:xfrm>
              <a:off x="80972" y="123260"/>
              <a:ext cx="3976561" cy="475616"/>
            </a:xfrm>
            <a:prstGeom prst="rect">
              <a:avLst/>
            </a:prstGeom>
            <a:noFill/>
            <a:ln>
              <a:noFill/>
            </a:ln>
          </p:spPr>
          <p:txBody>
            <a:bodyPr anchorCtr="0" anchor="ctr" bIns="45700" lIns="45700" spcFirstLastPara="1" rIns="45700" wrap="square" tIns="45700">
              <a:spAutoFit/>
            </a:bodyPr>
            <a:lstStyle/>
            <a:p>
              <a:pPr indent="0" lvl="0" marL="0" marR="0" rtl="0" algn="l">
                <a:lnSpc>
                  <a:spcPct val="115384"/>
                </a:lnSpc>
                <a:spcBef>
                  <a:spcPts val="0"/>
                </a:spcBef>
                <a:spcAft>
                  <a:spcPts val="0"/>
                </a:spcAft>
                <a:buClr>
                  <a:srgbClr val="FFFFFF"/>
                </a:buClr>
                <a:buSzPts val="1300"/>
                <a:buFont typeface="Calibri"/>
                <a:buNone/>
              </a:pPr>
              <a:r>
                <a:rPr b="1" i="0" lang="en-US" sz="1300" u="none" cap="none" strike="noStrike">
                  <a:solidFill>
                    <a:srgbClr val="FFFFFF"/>
                  </a:solidFill>
                  <a:latin typeface="Calibri"/>
                  <a:ea typeface="Calibri"/>
                  <a:cs typeface="Calibri"/>
                  <a:sym typeface="Calibri"/>
                </a:rPr>
                <a:t>Considerar las premisas de la planeación: </a:t>
              </a:r>
              <a:r>
                <a:rPr b="0" i="0" lang="en-US" sz="1300" u="none" cap="none" strike="noStrike">
                  <a:solidFill>
                    <a:srgbClr val="FFFFFF"/>
                  </a:solidFill>
                  <a:latin typeface="Calibri"/>
                  <a:ea typeface="Calibri"/>
                  <a:cs typeface="Calibri"/>
                  <a:sym typeface="Calibri"/>
                </a:rPr>
                <a:t>En qué medio (interno o externo) operarán nuestros planes.</a:t>
              </a:r>
              <a:endParaRPr/>
            </a:p>
          </p:txBody>
        </p:sp>
      </p:grpSp>
      <p:grpSp>
        <p:nvGrpSpPr>
          <p:cNvPr id="439" name="Google Shape;439;p15"/>
          <p:cNvGrpSpPr/>
          <p:nvPr/>
        </p:nvGrpSpPr>
        <p:grpSpPr>
          <a:xfrm>
            <a:off x="480956" y="5797401"/>
            <a:ext cx="4138507" cy="764666"/>
            <a:chOff x="0" y="0"/>
            <a:chExt cx="4138506" cy="764664"/>
          </a:xfrm>
        </p:grpSpPr>
        <p:sp>
          <p:nvSpPr>
            <p:cNvPr id="440" name="Google Shape;440;p15"/>
            <p:cNvSpPr/>
            <p:nvPr/>
          </p:nvSpPr>
          <p:spPr>
            <a:xfrm>
              <a:off x="0" y="0"/>
              <a:ext cx="4138506" cy="764664"/>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41" name="Google Shape;441;p15"/>
            <p:cNvSpPr txBox="1"/>
            <p:nvPr/>
          </p:nvSpPr>
          <p:spPr>
            <a:xfrm>
              <a:off x="83047" y="144524"/>
              <a:ext cx="3972411" cy="475616"/>
            </a:xfrm>
            <a:prstGeom prst="rect">
              <a:avLst/>
            </a:prstGeom>
            <a:noFill/>
            <a:ln>
              <a:noFill/>
            </a:ln>
          </p:spPr>
          <p:txBody>
            <a:bodyPr anchorCtr="0" anchor="ctr" bIns="45700" lIns="45700" spcFirstLastPara="1" rIns="45700" wrap="square" tIns="45700">
              <a:spAutoFit/>
            </a:bodyPr>
            <a:lstStyle/>
            <a:p>
              <a:pPr indent="0" lvl="0" marL="0" marR="0" rtl="0" algn="l">
                <a:lnSpc>
                  <a:spcPct val="115384"/>
                </a:lnSpc>
                <a:spcBef>
                  <a:spcPts val="0"/>
                </a:spcBef>
                <a:spcAft>
                  <a:spcPts val="0"/>
                </a:spcAft>
                <a:buClr>
                  <a:srgbClr val="FFFFFF"/>
                </a:buClr>
                <a:buSzPts val="1300"/>
                <a:buFont typeface="Calibri"/>
                <a:buNone/>
              </a:pPr>
              <a:r>
                <a:rPr b="1" i="0" lang="en-US" sz="1300" u="none" cap="none" strike="noStrike">
                  <a:solidFill>
                    <a:srgbClr val="FFFFFF"/>
                  </a:solidFill>
                  <a:latin typeface="Calibri"/>
                  <a:ea typeface="Calibri"/>
                  <a:cs typeface="Calibri"/>
                  <a:sym typeface="Calibri"/>
                </a:rPr>
                <a:t>Identificar Opciones: </a:t>
              </a:r>
              <a:r>
                <a:rPr b="0" i="0" lang="en-US" sz="1300" u="none" cap="none" strike="noStrike">
                  <a:solidFill>
                    <a:srgbClr val="FFFFFF"/>
                  </a:solidFill>
                  <a:latin typeface="Calibri"/>
                  <a:ea typeface="Calibri"/>
                  <a:cs typeface="Calibri"/>
                  <a:sym typeface="Calibri"/>
                </a:rPr>
                <a:t>Cuales son las opciones más promisorias en cuanto al logro de nuestros objetivos.</a:t>
              </a:r>
              <a:endParaRPr/>
            </a:p>
          </p:txBody>
        </p:sp>
      </p:grpSp>
      <p:grpSp>
        <p:nvGrpSpPr>
          <p:cNvPr id="442" name="Google Shape;442;p15"/>
          <p:cNvGrpSpPr/>
          <p:nvPr/>
        </p:nvGrpSpPr>
        <p:grpSpPr>
          <a:xfrm>
            <a:off x="5037006" y="2967362"/>
            <a:ext cx="4138508" cy="812477"/>
            <a:chOff x="0" y="0"/>
            <a:chExt cx="4138506" cy="812476"/>
          </a:xfrm>
        </p:grpSpPr>
        <p:sp>
          <p:nvSpPr>
            <p:cNvPr id="443" name="Google Shape;443;p15"/>
            <p:cNvSpPr/>
            <p:nvPr/>
          </p:nvSpPr>
          <p:spPr>
            <a:xfrm>
              <a:off x="0" y="0"/>
              <a:ext cx="4138506" cy="812476"/>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44" name="Google Shape;444;p15"/>
            <p:cNvSpPr txBox="1"/>
            <p:nvPr/>
          </p:nvSpPr>
          <p:spPr>
            <a:xfrm>
              <a:off x="85382" y="73179"/>
              <a:ext cx="3967741" cy="666116"/>
            </a:xfrm>
            <a:prstGeom prst="rect">
              <a:avLst/>
            </a:prstGeom>
            <a:noFill/>
            <a:ln>
              <a:noFill/>
            </a:ln>
          </p:spPr>
          <p:txBody>
            <a:bodyPr anchorCtr="0" anchor="ctr" bIns="45700" lIns="45700" spcFirstLastPara="1" rIns="45700" wrap="square" tIns="45700">
              <a:spAutoFit/>
            </a:bodyPr>
            <a:lstStyle/>
            <a:p>
              <a:pPr indent="0" lvl="0" marL="0" marR="0" rtl="0" algn="l">
                <a:lnSpc>
                  <a:spcPct val="115384"/>
                </a:lnSpc>
                <a:spcBef>
                  <a:spcPts val="0"/>
                </a:spcBef>
                <a:spcAft>
                  <a:spcPts val="0"/>
                </a:spcAft>
                <a:buClr>
                  <a:srgbClr val="FFFFFF"/>
                </a:buClr>
                <a:buSzPts val="1300"/>
                <a:buFont typeface="Calibri"/>
                <a:buNone/>
              </a:pPr>
              <a:r>
                <a:rPr b="1" i="0" lang="en-US" sz="1300" u="none" cap="none" strike="noStrike">
                  <a:solidFill>
                    <a:srgbClr val="FFFFFF"/>
                  </a:solidFill>
                  <a:latin typeface="Calibri"/>
                  <a:ea typeface="Calibri"/>
                  <a:cs typeface="Calibri"/>
                  <a:sym typeface="Calibri"/>
                </a:rPr>
                <a:t>Comparan las opciones según las metas buscadas:</a:t>
              </a:r>
              <a:r>
                <a:rPr b="0" i="0" lang="en-US" sz="1300" u="none" cap="none" strike="noStrike">
                  <a:solidFill>
                    <a:srgbClr val="FFFFFF"/>
                  </a:solidFill>
                  <a:latin typeface="Calibri"/>
                  <a:ea typeface="Calibri"/>
                  <a:cs typeface="Calibri"/>
                  <a:sym typeface="Calibri"/>
                </a:rPr>
                <a:t> Qué alternativa nos dará la mejor oportunidad de alcanzar nuestras metas al costo más bajo y al mejor beneficio.</a:t>
              </a:r>
              <a:endParaRPr/>
            </a:p>
          </p:txBody>
        </p:sp>
      </p:grpSp>
      <p:grpSp>
        <p:nvGrpSpPr>
          <p:cNvPr id="445" name="Google Shape;445;p15"/>
          <p:cNvGrpSpPr/>
          <p:nvPr/>
        </p:nvGrpSpPr>
        <p:grpSpPr>
          <a:xfrm>
            <a:off x="5037006" y="3905363"/>
            <a:ext cx="4138508" cy="722137"/>
            <a:chOff x="0" y="0"/>
            <a:chExt cx="4138506" cy="722135"/>
          </a:xfrm>
        </p:grpSpPr>
        <p:sp>
          <p:nvSpPr>
            <p:cNvPr id="446" name="Google Shape;446;p15"/>
            <p:cNvSpPr/>
            <p:nvPr/>
          </p:nvSpPr>
          <p:spPr>
            <a:xfrm>
              <a:off x="0" y="0"/>
              <a:ext cx="4138506" cy="722135"/>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47" name="Google Shape;447;p15"/>
            <p:cNvSpPr txBox="1"/>
            <p:nvPr/>
          </p:nvSpPr>
          <p:spPr>
            <a:xfrm>
              <a:off x="80972" y="123260"/>
              <a:ext cx="3976561" cy="475616"/>
            </a:xfrm>
            <a:prstGeom prst="rect">
              <a:avLst/>
            </a:prstGeom>
            <a:noFill/>
            <a:ln>
              <a:noFill/>
            </a:ln>
          </p:spPr>
          <p:txBody>
            <a:bodyPr anchorCtr="0" anchor="ctr" bIns="45700" lIns="45700" spcFirstLastPara="1" rIns="45700" wrap="square" tIns="45700">
              <a:spAutoFit/>
            </a:bodyPr>
            <a:lstStyle/>
            <a:p>
              <a:pPr indent="0" lvl="0" marL="0" marR="0" rtl="0" algn="l">
                <a:lnSpc>
                  <a:spcPct val="115384"/>
                </a:lnSpc>
                <a:spcBef>
                  <a:spcPts val="0"/>
                </a:spcBef>
                <a:spcAft>
                  <a:spcPts val="0"/>
                </a:spcAft>
                <a:buClr>
                  <a:srgbClr val="FFFFFF"/>
                </a:buClr>
                <a:buSzPts val="1300"/>
                <a:buFont typeface="Calibri"/>
                <a:buNone/>
              </a:pPr>
              <a:r>
                <a:rPr b="1" i="0" lang="en-US" sz="1300" u="none" cap="none" strike="noStrike">
                  <a:solidFill>
                    <a:srgbClr val="FFFFFF"/>
                  </a:solidFill>
                  <a:latin typeface="Calibri"/>
                  <a:ea typeface="Calibri"/>
                  <a:cs typeface="Calibri"/>
                  <a:sym typeface="Calibri"/>
                </a:rPr>
                <a:t>Seleccionar una alternativa:</a:t>
              </a:r>
              <a:r>
                <a:rPr b="0" i="0" lang="en-US" sz="1300" u="none" cap="none" strike="noStrike">
                  <a:solidFill>
                    <a:srgbClr val="FFFFFF"/>
                  </a:solidFill>
                  <a:latin typeface="Calibri"/>
                  <a:ea typeface="Calibri"/>
                  <a:cs typeface="Calibri"/>
                  <a:sym typeface="Calibri"/>
                </a:rPr>
                <a:t> Seleccionar el curso de acción que seguiremos.</a:t>
              </a:r>
              <a:endParaRPr/>
            </a:p>
          </p:txBody>
        </p:sp>
      </p:grpSp>
      <p:grpSp>
        <p:nvGrpSpPr>
          <p:cNvPr id="448" name="Google Shape;448;p15"/>
          <p:cNvGrpSpPr/>
          <p:nvPr/>
        </p:nvGrpSpPr>
        <p:grpSpPr>
          <a:xfrm>
            <a:off x="5037006" y="4753026"/>
            <a:ext cx="4138508" cy="918852"/>
            <a:chOff x="0" y="0"/>
            <a:chExt cx="4138506" cy="918851"/>
          </a:xfrm>
        </p:grpSpPr>
        <p:sp>
          <p:nvSpPr>
            <p:cNvPr id="449" name="Google Shape;449;p15"/>
            <p:cNvSpPr/>
            <p:nvPr/>
          </p:nvSpPr>
          <p:spPr>
            <a:xfrm>
              <a:off x="0" y="0"/>
              <a:ext cx="4138506" cy="91885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50" name="Google Shape;450;p15"/>
            <p:cNvSpPr txBox="1"/>
            <p:nvPr/>
          </p:nvSpPr>
          <p:spPr>
            <a:xfrm>
              <a:off x="90574" y="31117"/>
              <a:ext cx="3957357" cy="856616"/>
            </a:xfrm>
            <a:prstGeom prst="rect">
              <a:avLst/>
            </a:prstGeom>
            <a:noFill/>
            <a:ln>
              <a:noFill/>
            </a:ln>
          </p:spPr>
          <p:txBody>
            <a:bodyPr anchorCtr="0" anchor="ctr" bIns="45700" lIns="45700" spcFirstLastPara="1" rIns="45700" wrap="square" tIns="45700">
              <a:spAutoFit/>
            </a:bodyPr>
            <a:lstStyle/>
            <a:p>
              <a:pPr indent="0" lvl="0" marL="0" marR="0" rtl="0" algn="l">
                <a:lnSpc>
                  <a:spcPct val="115384"/>
                </a:lnSpc>
                <a:spcBef>
                  <a:spcPts val="0"/>
                </a:spcBef>
                <a:spcAft>
                  <a:spcPts val="0"/>
                </a:spcAft>
                <a:buClr>
                  <a:srgbClr val="FFFFFF"/>
                </a:buClr>
                <a:buSzPts val="1300"/>
                <a:buFont typeface="Calibri"/>
                <a:buNone/>
              </a:pPr>
              <a:r>
                <a:rPr b="1" i="0" lang="en-US" sz="1300" u="none" cap="none" strike="noStrike">
                  <a:solidFill>
                    <a:srgbClr val="FFFFFF"/>
                  </a:solidFill>
                  <a:latin typeface="Calibri"/>
                  <a:ea typeface="Calibri"/>
                  <a:cs typeface="Calibri"/>
                  <a:sym typeface="Calibri"/>
                </a:rPr>
                <a:t>Formular los planes de apoyo:</a:t>
              </a:r>
              <a:r>
                <a:rPr b="0" i="0" lang="en-US" sz="1300" u="none" cap="none" strike="noStrike">
                  <a:solidFill>
                    <a:srgbClr val="FFFFFF"/>
                  </a:solidFill>
                  <a:latin typeface="Calibri"/>
                  <a:ea typeface="Calibri"/>
                  <a:cs typeface="Calibri"/>
                  <a:sym typeface="Calibri"/>
                </a:rPr>
                <a:t> Como los planes para la compra de equipos, compra de materiales, contratación y entrenamiento de empleados, desarrollo de un nuevo producto.</a:t>
              </a:r>
              <a:endParaRPr/>
            </a:p>
          </p:txBody>
        </p:sp>
      </p:grpSp>
      <p:grpSp>
        <p:nvGrpSpPr>
          <p:cNvPr id="451" name="Google Shape;451;p15"/>
          <p:cNvGrpSpPr/>
          <p:nvPr/>
        </p:nvGrpSpPr>
        <p:grpSpPr>
          <a:xfrm>
            <a:off x="5037006" y="5797401"/>
            <a:ext cx="4138508" cy="1182873"/>
            <a:chOff x="0" y="0"/>
            <a:chExt cx="4138506" cy="1182872"/>
          </a:xfrm>
        </p:grpSpPr>
        <p:sp>
          <p:nvSpPr>
            <p:cNvPr id="452" name="Google Shape;452;p15"/>
            <p:cNvSpPr/>
            <p:nvPr/>
          </p:nvSpPr>
          <p:spPr>
            <a:xfrm>
              <a:off x="0" y="0"/>
              <a:ext cx="4138506" cy="118287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53" name="Google Shape;453;p15"/>
            <p:cNvSpPr txBox="1"/>
            <p:nvPr/>
          </p:nvSpPr>
          <p:spPr>
            <a:xfrm>
              <a:off x="103462" y="163128"/>
              <a:ext cx="3931581" cy="856616"/>
            </a:xfrm>
            <a:prstGeom prst="rect">
              <a:avLst/>
            </a:prstGeom>
            <a:noFill/>
            <a:ln>
              <a:noFill/>
            </a:ln>
          </p:spPr>
          <p:txBody>
            <a:bodyPr anchorCtr="0" anchor="ctr" bIns="45700" lIns="45700" spcFirstLastPara="1" rIns="45700" wrap="square" tIns="45700">
              <a:spAutoFit/>
            </a:bodyPr>
            <a:lstStyle/>
            <a:p>
              <a:pPr indent="0" lvl="0" marL="0" marR="0" rtl="0" algn="l">
                <a:lnSpc>
                  <a:spcPct val="115384"/>
                </a:lnSpc>
                <a:spcBef>
                  <a:spcPts val="0"/>
                </a:spcBef>
                <a:spcAft>
                  <a:spcPts val="0"/>
                </a:spcAft>
                <a:buClr>
                  <a:srgbClr val="FFFFFF"/>
                </a:buClr>
                <a:buSzPts val="1300"/>
                <a:buFont typeface="Calibri"/>
                <a:buNone/>
              </a:pPr>
              <a:r>
                <a:rPr b="1" i="0" lang="en-US" sz="1300" u="none" cap="none" strike="noStrike">
                  <a:solidFill>
                    <a:srgbClr val="FFFFFF"/>
                  </a:solidFill>
                  <a:latin typeface="Calibri"/>
                  <a:ea typeface="Calibri"/>
                  <a:cs typeface="Calibri"/>
                  <a:sym typeface="Calibri"/>
                </a:rPr>
                <a:t>Expresar en números los planes al elaborar los presupuestos:</a:t>
              </a:r>
              <a:r>
                <a:rPr b="0" i="0" lang="en-US" sz="1300" u="none" cap="none" strike="noStrike">
                  <a:solidFill>
                    <a:srgbClr val="FFFFFF"/>
                  </a:solidFill>
                  <a:latin typeface="Calibri"/>
                  <a:ea typeface="Calibri"/>
                  <a:cs typeface="Calibri"/>
                  <a:sym typeface="Calibri"/>
                </a:rPr>
                <a:t> Desarrollar presupuestos como volumen, precio y costo de ventas. Gastos de operación necesarios para los planes, gastos de capital para equipos.</a:t>
              </a:r>
              <a:endParaRPr/>
            </a:p>
          </p:txBody>
        </p:sp>
      </p:grpSp>
      <p:sp>
        <p:nvSpPr>
          <p:cNvPr id="454" name="Google Shape;454;p15"/>
          <p:cNvSpPr/>
          <p:nvPr/>
        </p:nvSpPr>
        <p:spPr>
          <a:xfrm rot="5400000">
            <a:off x="397168" y="4702206"/>
            <a:ext cx="167575" cy="202945"/>
          </a:xfrm>
          <a:prstGeom prst="chevron">
            <a:avLst>
              <a:gd fmla="val 50000" name="adj"/>
            </a:avLst>
          </a:prstGeom>
          <a:solidFill>
            <a:srgbClr val="A9350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15"/>
          <p:cNvSpPr/>
          <p:nvPr/>
        </p:nvSpPr>
        <p:spPr>
          <a:xfrm rot="5400000">
            <a:off x="397168" y="5622773"/>
            <a:ext cx="167575" cy="202945"/>
          </a:xfrm>
          <a:prstGeom prst="chevron">
            <a:avLst>
              <a:gd fmla="val 50000" name="adj"/>
            </a:avLst>
          </a:prstGeom>
          <a:solidFill>
            <a:srgbClr val="A9350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5"/>
          <p:cNvSpPr/>
          <p:nvPr/>
        </p:nvSpPr>
        <p:spPr>
          <a:xfrm rot="5400000">
            <a:off x="4877815" y="3770369"/>
            <a:ext cx="167575" cy="202945"/>
          </a:xfrm>
          <a:prstGeom prst="chevron">
            <a:avLst>
              <a:gd fmla="val 50000" name="adj"/>
            </a:avLst>
          </a:prstGeom>
          <a:solidFill>
            <a:srgbClr val="A9350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5"/>
          <p:cNvSpPr/>
          <p:nvPr/>
        </p:nvSpPr>
        <p:spPr>
          <a:xfrm rot="5400000">
            <a:off x="4877815" y="4622465"/>
            <a:ext cx="167575" cy="202945"/>
          </a:xfrm>
          <a:prstGeom prst="chevron">
            <a:avLst>
              <a:gd fmla="val 50000" name="adj"/>
            </a:avLst>
          </a:prstGeom>
          <a:solidFill>
            <a:srgbClr val="A9350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5"/>
          <p:cNvSpPr/>
          <p:nvPr/>
        </p:nvSpPr>
        <p:spPr>
          <a:xfrm rot="5400000">
            <a:off x="4877815" y="5675496"/>
            <a:ext cx="167575" cy="202945"/>
          </a:xfrm>
          <a:prstGeom prst="chevron">
            <a:avLst>
              <a:gd fmla="val 50000" name="adj"/>
            </a:avLst>
          </a:prstGeom>
          <a:solidFill>
            <a:srgbClr val="A9350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64" name="Google Shape;464;p16"/>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REALICEMOS </a:t>
            </a:r>
            <a:r>
              <a:rPr b="0" i="0" lang="en-US" sz="2800" u="none" cap="none" strike="noStrike">
                <a:solidFill>
                  <a:srgbClr val="A93501"/>
                </a:solidFill>
                <a:latin typeface="Calibri"/>
                <a:ea typeface="Calibri"/>
                <a:cs typeface="Calibri"/>
                <a:sym typeface="Calibri"/>
              </a:rPr>
              <a:t>UNA PAUSA…</a:t>
            </a:r>
            <a:endParaRPr/>
          </a:p>
        </p:txBody>
      </p:sp>
      <p:sp>
        <p:nvSpPr>
          <p:cNvPr id="465" name="Google Shape;465;p16"/>
          <p:cNvSpPr txBox="1"/>
          <p:nvPr/>
        </p:nvSpPr>
        <p:spPr>
          <a:xfrm>
            <a:off x="697575" y="2080855"/>
            <a:ext cx="5280001" cy="1390855"/>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Reúnete en parejas y resuelve la siguiente actividad:</a:t>
            </a:r>
            <a:endParaRPr b="0" i="0" sz="1600" u="none" cap="none" strike="noStrike">
              <a:solidFill>
                <a:srgbClr val="000000"/>
              </a:solidFill>
              <a:latin typeface="Arial"/>
              <a:ea typeface="Arial"/>
              <a:cs typeface="Arial"/>
              <a:sym typeface="Arial"/>
            </a:endParaRPr>
          </a:p>
          <a:p>
            <a:pPr indent="0" lvl="0" marL="0" marR="0" rtl="0" algn="just">
              <a:lnSpc>
                <a:spcPct val="90000"/>
              </a:lnSpc>
              <a:spcBef>
                <a:spcPts val="0"/>
              </a:spcBef>
              <a:spcAft>
                <a:spcPts val="0"/>
              </a:spcAft>
              <a:buClr>
                <a:srgbClr val="000000"/>
              </a:buClr>
              <a:buSzPts val="1600"/>
              <a:buFont typeface="Calibri"/>
              <a:buNone/>
            </a:pPr>
            <a:r>
              <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Ordena las etapas de la planificación.</a:t>
            </a:r>
            <a:endParaRPr/>
          </a:p>
        </p:txBody>
      </p:sp>
      <p:sp>
        <p:nvSpPr>
          <p:cNvPr id="466" name="Google Shape;466;p16"/>
          <p:cNvSpPr txBox="1"/>
          <p:nvPr/>
        </p:nvSpPr>
        <p:spPr>
          <a:xfrm>
            <a:off x="651851" y="4714136"/>
            <a:ext cx="4278737" cy="144479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invito a compartir tus respuestas a través </a:t>
            </a:r>
            <a:r>
              <a:rPr b="0" i="0" lang="en-US" sz="2100" u="none" cap="none" strike="noStrike">
                <a:solidFill>
                  <a:srgbClr val="A93501"/>
                </a:solidFill>
                <a:latin typeface="Calibri"/>
                <a:ea typeface="Calibri"/>
                <a:cs typeface="Calibri"/>
                <a:sym typeface="Calibri"/>
              </a:rPr>
              <a:t>de un plenario con los demás grupos.</a:t>
            </a:r>
            <a:endParaRPr/>
          </a:p>
        </p:txBody>
      </p:sp>
      <p:pic>
        <p:nvPicPr>
          <p:cNvPr descr="Imagen 29" id="467" name="Google Shape;467;p16"/>
          <p:cNvPicPr preferRelativeResize="0"/>
          <p:nvPr/>
        </p:nvPicPr>
        <p:blipFill rotWithShape="1">
          <a:blip r:embed="rId3">
            <a:alphaModFix/>
          </a:blip>
          <a:srcRect b="0" l="0" r="0" t="0"/>
          <a:stretch/>
        </p:blipFill>
        <p:spPr>
          <a:xfrm>
            <a:off x="6097770" y="4170874"/>
            <a:ext cx="3216558" cy="3184392"/>
          </a:xfrm>
          <a:prstGeom prst="rect">
            <a:avLst/>
          </a:prstGeom>
          <a:noFill/>
          <a:ln>
            <a:noFill/>
          </a:ln>
        </p:spPr>
      </p:pic>
      <p:grpSp>
        <p:nvGrpSpPr>
          <p:cNvPr id="468" name="Google Shape;468;p16"/>
          <p:cNvGrpSpPr/>
          <p:nvPr/>
        </p:nvGrpSpPr>
        <p:grpSpPr>
          <a:xfrm>
            <a:off x="727363" y="3370881"/>
            <a:ext cx="1516110" cy="669291"/>
            <a:chOff x="0" y="0"/>
            <a:chExt cx="1516109" cy="669290"/>
          </a:xfrm>
        </p:grpSpPr>
        <p:sp>
          <p:nvSpPr>
            <p:cNvPr id="469" name="Google Shape;469;p16"/>
            <p:cNvSpPr/>
            <p:nvPr/>
          </p:nvSpPr>
          <p:spPr>
            <a:xfrm>
              <a:off x="0" y="32453"/>
              <a:ext cx="1516109" cy="604384"/>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70" name="Google Shape;470;p16"/>
            <p:cNvSpPr txBox="1"/>
            <p:nvPr/>
          </p:nvSpPr>
          <p:spPr>
            <a:xfrm>
              <a:off x="75223" y="0"/>
              <a:ext cx="1365662" cy="669290"/>
            </a:xfrm>
            <a:prstGeom prst="rect">
              <a:avLst/>
            </a:prstGeom>
            <a:noFill/>
            <a:ln>
              <a:noFill/>
            </a:ln>
          </p:spPr>
          <p:txBody>
            <a:bodyPr anchorCtr="0" anchor="ctr" bIns="45700" lIns="45700" spcFirstLastPara="1" rIns="45700" wrap="square" tIns="45700">
              <a:spAutoFit/>
            </a:bodyPr>
            <a:lstStyle/>
            <a:p>
              <a:pPr indent="0" lvl="0" marL="0" marR="0" rtl="0" algn="ctr">
                <a:lnSpc>
                  <a:spcPct val="107142"/>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a) Determinar actividades a realizar</a:t>
              </a:r>
              <a:endParaRPr/>
            </a:p>
          </p:txBody>
        </p:sp>
      </p:grpSp>
      <p:grpSp>
        <p:nvGrpSpPr>
          <p:cNvPr id="471" name="Google Shape;471;p16"/>
          <p:cNvGrpSpPr/>
          <p:nvPr/>
        </p:nvGrpSpPr>
        <p:grpSpPr>
          <a:xfrm>
            <a:off x="2348232" y="3403334"/>
            <a:ext cx="1223715" cy="604386"/>
            <a:chOff x="0" y="0"/>
            <a:chExt cx="1223713" cy="604384"/>
          </a:xfrm>
        </p:grpSpPr>
        <p:sp>
          <p:nvSpPr>
            <p:cNvPr id="472" name="Google Shape;472;p16"/>
            <p:cNvSpPr/>
            <p:nvPr/>
          </p:nvSpPr>
          <p:spPr>
            <a:xfrm>
              <a:off x="0" y="0"/>
              <a:ext cx="1223713" cy="604384"/>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73" name="Google Shape;473;p16"/>
            <p:cNvSpPr txBox="1"/>
            <p:nvPr/>
          </p:nvSpPr>
          <p:spPr>
            <a:xfrm>
              <a:off x="75224" y="62797"/>
              <a:ext cx="1073265" cy="478791"/>
            </a:xfrm>
            <a:prstGeom prst="rect">
              <a:avLst/>
            </a:prstGeom>
            <a:noFill/>
            <a:ln>
              <a:noFill/>
            </a:ln>
          </p:spPr>
          <p:txBody>
            <a:bodyPr anchorCtr="0" anchor="ctr" bIns="45700" lIns="45700" spcFirstLastPara="1" rIns="45700" wrap="square" tIns="45700">
              <a:spAutoFit/>
            </a:bodyPr>
            <a:lstStyle/>
            <a:p>
              <a:pPr indent="0" lvl="0" marL="0" marR="0" rtl="0" algn="ctr">
                <a:lnSpc>
                  <a:spcPct val="107142"/>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b) Formular premisas</a:t>
              </a:r>
              <a:endParaRPr/>
            </a:p>
          </p:txBody>
        </p:sp>
      </p:grpSp>
      <p:grpSp>
        <p:nvGrpSpPr>
          <p:cNvPr id="474" name="Google Shape;474;p16"/>
          <p:cNvGrpSpPr/>
          <p:nvPr/>
        </p:nvGrpSpPr>
        <p:grpSpPr>
          <a:xfrm>
            <a:off x="3676705" y="3370881"/>
            <a:ext cx="1324723" cy="669291"/>
            <a:chOff x="0" y="0"/>
            <a:chExt cx="1324721" cy="669290"/>
          </a:xfrm>
        </p:grpSpPr>
        <p:sp>
          <p:nvSpPr>
            <p:cNvPr id="475" name="Google Shape;475;p16"/>
            <p:cNvSpPr/>
            <p:nvPr/>
          </p:nvSpPr>
          <p:spPr>
            <a:xfrm>
              <a:off x="0" y="32453"/>
              <a:ext cx="1324721" cy="604384"/>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76" name="Google Shape;476;p16"/>
            <p:cNvSpPr txBox="1"/>
            <p:nvPr/>
          </p:nvSpPr>
          <p:spPr>
            <a:xfrm>
              <a:off x="75223" y="0"/>
              <a:ext cx="1174275" cy="669290"/>
            </a:xfrm>
            <a:prstGeom prst="rect">
              <a:avLst/>
            </a:prstGeom>
            <a:noFill/>
            <a:ln>
              <a:noFill/>
            </a:ln>
          </p:spPr>
          <p:txBody>
            <a:bodyPr anchorCtr="0" anchor="ctr" bIns="45700" lIns="45700" spcFirstLastPara="1" rIns="45700" wrap="square" tIns="45700">
              <a:spAutoFit/>
            </a:bodyPr>
            <a:lstStyle/>
            <a:p>
              <a:pPr indent="0" lvl="0" marL="0" marR="0" rtl="0" algn="ctr">
                <a:lnSpc>
                  <a:spcPct val="107142"/>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c) Formular planes alternativos</a:t>
              </a:r>
              <a:endParaRPr/>
            </a:p>
          </p:txBody>
        </p:sp>
      </p:grpSp>
      <p:grpSp>
        <p:nvGrpSpPr>
          <p:cNvPr id="477" name="Google Shape;477;p16"/>
          <p:cNvGrpSpPr/>
          <p:nvPr/>
        </p:nvGrpSpPr>
        <p:grpSpPr>
          <a:xfrm>
            <a:off x="5106187" y="3403334"/>
            <a:ext cx="1096167" cy="604386"/>
            <a:chOff x="0" y="0"/>
            <a:chExt cx="1096165" cy="604384"/>
          </a:xfrm>
        </p:grpSpPr>
        <p:sp>
          <p:nvSpPr>
            <p:cNvPr id="478" name="Google Shape;478;p16"/>
            <p:cNvSpPr/>
            <p:nvPr/>
          </p:nvSpPr>
          <p:spPr>
            <a:xfrm>
              <a:off x="0" y="0"/>
              <a:ext cx="1096165" cy="604384"/>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79" name="Google Shape;479;p16"/>
            <p:cNvSpPr txBox="1"/>
            <p:nvPr/>
          </p:nvSpPr>
          <p:spPr>
            <a:xfrm>
              <a:off x="75223" y="62797"/>
              <a:ext cx="945719" cy="478791"/>
            </a:xfrm>
            <a:prstGeom prst="rect">
              <a:avLst/>
            </a:prstGeom>
            <a:noFill/>
            <a:ln>
              <a:noFill/>
            </a:ln>
          </p:spPr>
          <p:txBody>
            <a:bodyPr anchorCtr="0" anchor="ctr" bIns="45700" lIns="45700" spcFirstLastPara="1" rIns="45700" wrap="square" tIns="45700">
              <a:spAutoFit/>
            </a:bodyPr>
            <a:lstStyle/>
            <a:p>
              <a:pPr indent="0" lvl="0" marL="0" marR="0" rtl="0" algn="ctr">
                <a:lnSpc>
                  <a:spcPct val="107142"/>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d) Elegir el plan</a:t>
              </a:r>
              <a:endParaRPr/>
            </a:p>
          </p:txBody>
        </p:sp>
      </p:grpSp>
      <p:grpSp>
        <p:nvGrpSpPr>
          <p:cNvPr id="480" name="Google Shape;480;p16"/>
          <p:cNvGrpSpPr/>
          <p:nvPr/>
        </p:nvGrpSpPr>
        <p:grpSpPr>
          <a:xfrm>
            <a:off x="6307113" y="3403334"/>
            <a:ext cx="1271560" cy="604386"/>
            <a:chOff x="0" y="0"/>
            <a:chExt cx="1271559" cy="604384"/>
          </a:xfrm>
        </p:grpSpPr>
        <p:sp>
          <p:nvSpPr>
            <p:cNvPr id="481" name="Google Shape;481;p16"/>
            <p:cNvSpPr/>
            <p:nvPr/>
          </p:nvSpPr>
          <p:spPr>
            <a:xfrm>
              <a:off x="0" y="0"/>
              <a:ext cx="1271559" cy="604384"/>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82" name="Google Shape;482;p16"/>
            <p:cNvSpPr txBox="1"/>
            <p:nvPr/>
          </p:nvSpPr>
          <p:spPr>
            <a:xfrm>
              <a:off x="75223" y="62797"/>
              <a:ext cx="1121112" cy="478791"/>
            </a:xfrm>
            <a:prstGeom prst="rect">
              <a:avLst/>
            </a:prstGeom>
            <a:noFill/>
            <a:ln>
              <a:noFill/>
            </a:ln>
          </p:spPr>
          <p:txBody>
            <a:bodyPr anchorCtr="0" anchor="ctr" bIns="45700" lIns="45700" spcFirstLastPara="1" rIns="45700" wrap="square" tIns="45700">
              <a:spAutoFit/>
            </a:bodyPr>
            <a:lstStyle/>
            <a:p>
              <a:pPr indent="0" lvl="0" marL="0" marR="0" rtl="0" algn="ctr">
                <a:lnSpc>
                  <a:spcPct val="107142"/>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e) Determinar el objetivo</a:t>
              </a:r>
              <a:endParaRPr/>
            </a:p>
          </p:txBody>
        </p:sp>
      </p:grpSp>
      <p:grpSp>
        <p:nvGrpSpPr>
          <p:cNvPr id="483" name="Google Shape;483;p16"/>
          <p:cNvGrpSpPr/>
          <p:nvPr/>
        </p:nvGrpSpPr>
        <p:grpSpPr>
          <a:xfrm>
            <a:off x="7683433" y="3403334"/>
            <a:ext cx="1345020" cy="604386"/>
            <a:chOff x="0" y="0"/>
            <a:chExt cx="1345018" cy="604384"/>
          </a:xfrm>
        </p:grpSpPr>
        <p:sp>
          <p:nvSpPr>
            <p:cNvPr id="484" name="Google Shape;484;p16"/>
            <p:cNvSpPr/>
            <p:nvPr/>
          </p:nvSpPr>
          <p:spPr>
            <a:xfrm>
              <a:off x="0" y="0"/>
              <a:ext cx="1345018" cy="604384"/>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85" name="Google Shape;485;p16"/>
            <p:cNvSpPr txBox="1"/>
            <p:nvPr/>
          </p:nvSpPr>
          <p:spPr>
            <a:xfrm>
              <a:off x="75224" y="62797"/>
              <a:ext cx="1194570" cy="478791"/>
            </a:xfrm>
            <a:prstGeom prst="rect">
              <a:avLst/>
            </a:prstGeom>
            <a:noFill/>
            <a:ln>
              <a:noFill/>
            </a:ln>
          </p:spPr>
          <p:txBody>
            <a:bodyPr anchorCtr="0" anchor="ctr" bIns="45700" lIns="45700" spcFirstLastPara="1" rIns="45700" wrap="square" tIns="45700">
              <a:spAutoFit/>
            </a:bodyPr>
            <a:lstStyle/>
            <a:p>
              <a:pPr indent="0" lvl="0" marL="0" marR="0" rtl="0" algn="ctr">
                <a:lnSpc>
                  <a:spcPct val="107142"/>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f) Clasificar las actividades</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1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91" name="Google Shape;491;p17"/>
          <p:cNvSpPr txBox="1"/>
          <p:nvPr/>
        </p:nvSpPr>
        <p:spPr>
          <a:xfrm>
            <a:off x="858014" y="2403554"/>
            <a:ext cx="5620506" cy="3602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orden correcto de las etapas de la planificación es:</a:t>
            </a:r>
            <a:endParaRPr/>
          </a:p>
          <a:p>
            <a:pPr indent="0" lvl="0" marL="0" marR="0" rtl="0" algn="l">
              <a:lnSpc>
                <a:spcPct val="100000"/>
              </a:lnSpc>
              <a:spcBef>
                <a:spcPts val="6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E-A-F-B-C-D</a:t>
            </a:r>
            <a:endParaRPr/>
          </a:p>
          <a:p>
            <a:pPr indent="0" lvl="0" marL="0" marR="0" rtl="0" algn="l">
              <a:lnSpc>
                <a:spcPct val="100000"/>
              </a:lnSpc>
              <a:spcBef>
                <a:spcPts val="600"/>
              </a:spcBef>
              <a:spcAft>
                <a:spcPts val="0"/>
              </a:spcAft>
              <a:buClr>
                <a:srgbClr val="ED6B00"/>
              </a:buClr>
              <a:buSzPts val="1600"/>
              <a:buFont typeface="Calibri"/>
              <a:buNone/>
            </a:pPr>
            <a:r>
              <a:t/>
            </a:r>
            <a:endParaRPr b="1" i="0" sz="1600" u="none" cap="none" strike="noStrike">
              <a:solidFill>
                <a:srgbClr val="ED6B00"/>
              </a:solidFill>
              <a:latin typeface="Calibri"/>
              <a:ea typeface="Calibri"/>
              <a:cs typeface="Calibri"/>
              <a:sym typeface="Calibri"/>
            </a:endParaRPr>
          </a:p>
          <a:p>
            <a:pPr indent="0" lvl="0" marL="0" marR="0" rtl="0" algn="l">
              <a:lnSpc>
                <a:spcPct val="100000"/>
              </a:lnSpc>
              <a:spcBef>
                <a:spcPts val="6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Letra E: </a:t>
            </a:r>
            <a:r>
              <a:rPr b="0" i="0" lang="en-US" sz="1600" u="none" cap="none" strike="noStrike">
                <a:solidFill>
                  <a:srgbClr val="000000"/>
                </a:solidFill>
                <a:latin typeface="Calibri"/>
                <a:ea typeface="Calibri"/>
                <a:cs typeface="Calibri"/>
                <a:sym typeface="Calibri"/>
              </a:rPr>
              <a:t>Elegir el plan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Letra A: </a:t>
            </a:r>
            <a:r>
              <a:rPr b="0" i="0" lang="en-US" sz="1600" u="none" cap="none" strike="noStrike">
                <a:solidFill>
                  <a:srgbClr val="000000"/>
                </a:solidFill>
                <a:latin typeface="Calibri"/>
                <a:ea typeface="Calibri"/>
                <a:cs typeface="Calibri"/>
                <a:sym typeface="Calibri"/>
              </a:rPr>
              <a:t>Determinar actividades a realizar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Letra F: </a:t>
            </a:r>
            <a:r>
              <a:rPr b="0" i="0" lang="en-US" sz="1600" u="none" cap="none" strike="noStrike">
                <a:solidFill>
                  <a:srgbClr val="000000"/>
                </a:solidFill>
                <a:latin typeface="Calibri"/>
                <a:ea typeface="Calibri"/>
                <a:cs typeface="Calibri"/>
                <a:sym typeface="Calibri"/>
              </a:rPr>
              <a:t>Clasificar las actividades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Letra B: </a:t>
            </a:r>
            <a:r>
              <a:rPr b="0" i="0" lang="en-US" sz="1600" u="none" cap="none" strike="noStrike">
                <a:solidFill>
                  <a:srgbClr val="000000"/>
                </a:solidFill>
                <a:latin typeface="Calibri"/>
                <a:ea typeface="Calibri"/>
                <a:cs typeface="Calibri"/>
                <a:sym typeface="Calibri"/>
              </a:rPr>
              <a:t>Formular premisas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Letra C: </a:t>
            </a:r>
            <a:r>
              <a:rPr b="0" i="0" lang="en-US" sz="1600" u="none" cap="none" strike="noStrike">
                <a:solidFill>
                  <a:srgbClr val="000000"/>
                </a:solidFill>
                <a:latin typeface="Calibri"/>
                <a:ea typeface="Calibri"/>
                <a:cs typeface="Calibri"/>
                <a:sym typeface="Calibri"/>
              </a:rPr>
              <a:t>Formular planes alternativos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Letra D: </a:t>
            </a:r>
            <a:r>
              <a:rPr b="0" i="0" lang="en-US" sz="1600" u="none" cap="none" strike="noStrike">
                <a:solidFill>
                  <a:srgbClr val="000000"/>
                </a:solidFill>
                <a:latin typeface="Calibri"/>
                <a:ea typeface="Calibri"/>
                <a:cs typeface="Calibri"/>
                <a:sym typeface="Calibri"/>
              </a:rPr>
              <a:t>Elegir el plan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ED6B00"/>
              </a:buClr>
              <a:buSzPts val="1600"/>
              <a:buFont typeface="Calibri"/>
              <a:buNone/>
            </a:pPr>
            <a:r>
              <a:rPr b="1" i="1" lang="en-US" sz="1600" u="none" cap="none" strike="noStrike">
                <a:solidFill>
                  <a:srgbClr val="ED6B00"/>
                </a:solidFill>
                <a:latin typeface="Calibri"/>
                <a:ea typeface="Calibri"/>
                <a:cs typeface="Calibri"/>
                <a:sym typeface="Calibri"/>
              </a:rPr>
              <a:t>La alternativa correcta sería D</a:t>
            </a:r>
            <a:endParaRPr/>
          </a:p>
        </p:txBody>
      </p:sp>
      <p:sp>
        <p:nvSpPr>
          <p:cNvPr id="492" name="Google Shape;492;p17"/>
          <p:cNvSpPr txBox="1"/>
          <p:nvPr/>
        </p:nvSpPr>
        <p:spPr>
          <a:xfrm>
            <a:off x="452174" y="1269911"/>
            <a:ext cx="83672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REFLEXIÓN </a:t>
            </a:r>
            <a:r>
              <a:rPr b="0" i="0" lang="en-US" sz="2800" u="none" cap="none" strike="noStrike">
                <a:solidFill>
                  <a:srgbClr val="A93501"/>
                </a:solidFill>
                <a:latin typeface="Calibri"/>
                <a:ea typeface="Calibri"/>
                <a:cs typeface="Calibri"/>
                <a:sym typeface="Calibri"/>
              </a:rPr>
              <a:t>DEL DOCENTE</a:t>
            </a:r>
            <a:endParaRPr/>
          </a:p>
        </p:txBody>
      </p:sp>
      <p:pic>
        <p:nvPicPr>
          <p:cNvPr descr="Imagen 5" id="493" name="Google Shape;493;p17"/>
          <p:cNvPicPr preferRelativeResize="0"/>
          <p:nvPr/>
        </p:nvPicPr>
        <p:blipFill rotWithShape="1">
          <a:blip r:embed="rId3">
            <a:alphaModFix/>
          </a:blip>
          <a:srcRect b="0" l="0" r="0" t="0"/>
          <a:stretch/>
        </p:blipFill>
        <p:spPr>
          <a:xfrm>
            <a:off x="5630376" y="3708153"/>
            <a:ext cx="3683952" cy="36471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18"/>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499" name="Google Shape;499;p18"/>
          <p:cNvGrpSpPr/>
          <p:nvPr/>
        </p:nvGrpSpPr>
        <p:grpSpPr>
          <a:xfrm>
            <a:off x="529395" y="1827789"/>
            <a:ext cx="7932421" cy="2026514"/>
            <a:chOff x="0" y="0"/>
            <a:chExt cx="7932420" cy="2026513"/>
          </a:xfrm>
        </p:grpSpPr>
        <p:sp>
          <p:nvSpPr>
            <p:cNvPr id="500" name="Google Shape;500;p18"/>
            <p:cNvSpPr/>
            <p:nvPr/>
          </p:nvSpPr>
          <p:spPr>
            <a:xfrm>
              <a:off x="0" y="0"/>
              <a:ext cx="7932420" cy="2026513"/>
            </a:xfrm>
            <a:prstGeom prst="roundRect">
              <a:avLst>
                <a:gd fmla="val 15578"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8"/>
            <p:cNvSpPr txBox="1"/>
            <p:nvPr/>
          </p:nvSpPr>
          <p:spPr>
            <a:xfrm>
              <a:off x="92461" y="823139"/>
              <a:ext cx="7747497"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10" id="502" name="Google Shape;502;p18"/>
          <p:cNvPicPr preferRelativeResize="0"/>
          <p:nvPr/>
        </p:nvPicPr>
        <p:blipFill rotWithShape="1">
          <a:blip r:embed="rId3">
            <a:alphaModFix/>
          </a:blip>
          <a:srcRect b="0" l="0" r="0" t="0"/>
          <a:stretch/>
        </p:blipFill>
        <p:spPr>
          <a:xfrm>
            <a:off x="8148893" y="1762974"/>
            <a:ext cx="500375" cy="477101"/>
          </a:xfrm>
          <a:prstGeom prst="rect">
            <a:avLst/>
          </a:prstGeom>
          <a:noFill/>
          <a:ln>
            <a:noFill/>
          </a:ln>
        </p:spPr>
      </p:pic>
      <p:sp>
        <p:nvSpPr>
          <p:cNvPr id="503" name="Google Shape;503;p18"/>
          <p:cNvSpPr txBox="1"/>
          <p:nvPr/>
        </p:nvSpPr>
        <p:spPr>
          <a:xfrm>
            <a:off x="1031307" y="2226066"/>
            <a:ext cx="6615674" cy="13927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 la razón de existir de una empresa. Representa la función que cumple en la sociedad, constituye el plan más general y está directamente relacionado con la satisfacción de necesidades de los clientes de la organización. Ejemplo de empresa con su misión claramente definida: </a:t>
            </a:r>
            <a:endParaRPr/>
          </a:p>
          <a:p>
            <a:pPr indent="0" lvl="0" marL="0" marR="0" rtl="0" algn="l">
              <a:lnSpc>
                <a:spcPct val="100000"/>
              </a:lnSpc>
              <a:spcBef>
                <a:spcPts val="6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“Alimentar con gusto cada día a la familia”</a:t>
            </a:r>
            <a:endParaRPr/>
          </a:p>
        </p:txBody>
      </p:sp>
      <p:sp>
        <p:nvSpPr>
          <p:cNvPr id="504" name="Google Shape;504;p18"/>
          <p:cNvSpPr txBox="1"/>
          <p:nvPr/>
        </p:nvSpPr>
        <p:spPr>
          <a:xfrm>
            <a:off x="452174" y="1269911"/>
            <a:ext cx="84815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TIPOS DE PLANES</a:t>
            </a:r>
            <a:endParaRPr/>
          </a:p>
        </p:txBody>
      </p:sp>
      <p:sp>
        <p:nvSpPr>
          <p:cNvPr id="505" name="Google Shape;505;p18"/>
          <p:cNvSpPr txBox="1"/>
          <p:nvPr/>
        </p:nvSpPr>
        <p:spPr>
          <a:xfrm>
            <a:off x="985582" y="1966114"/>
            <a:ext cx="1017947" cy="389861"/>
          </a:xfrm>
          <a:prstGeom prst="rect">
            <a:avLst/>
          </a:prstGeom>
          <a:noFill/>
          <a:ln>
            <a:noFill/>
          </a:ln>
        </p:spPr>
        <p:txBody>
          <a:bodyPr anchorCtr="0" anchor="ctr" bIns="91400" lIns="91400" spcFirstLastPara="1" rIns="91400" wrap="square" tIns="91400">
            <a:spAutoFit/>
          </a:bodyPr>
          <a:lstStyle/>
          <a:p>
            <a:pPr indent="0" lvl="0" marL="0" marR="0" rtl="0" algn="l">
              <a:lnSpc>
                <a:spcPct val="114285"/>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MISIÓN</a:t>
            </a:r>
            <a:endParaRPr/>
          </a:p>
        </p:txBody>
      </p:sp>
      <p:sp>
        <p:nvSpPr>
          <p:cNvPr id="506" name="Google Shape;506;p18"/>
          <p:cNvSpPr txBox="1"/>
          <p:nvPr/>
        </p:nvSpPr>
        <p:spPr>
          <a:xfrm>
            <a:off x="452174" y="3979116"/>
            <a:ext cx="84815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OBJETIVOS</a:t>
            </a:r>
            <a:endParaRPr/>
          </a:p>
        </p:txBody>
      </p:sp>
      <p:grpSp>
        <p:nvGrpSpPr>
          <p:cNvPr id="507" name="Google Shape;507;p18"/>
          <p:cNvGrpSpPr/>
          <p:nvPr/>
        </p:nvGrpSpPr>
        <p:grpSpPr>
          <a:xfrm>
            <a:off x="529395" y="4549723"/>
            <a:ext cx="7932421" cy="2191320"/>
            <a:chOff x="0" y="0"/>
            <a:chExt cx="7932420" cy="2191318"/>
          </a:xfrm>
        </p:grpSpPr>
        <p:sp>
          <p:nvSpPr>
            <p:cNvPr id="508" name="Google Shape;508;p18"/>
            <p:cNvSpPr/>
            <p:nvPr/>
          </p:nvSpPr>
          <p:spPr>
            <a:xfrm>
              <a:off x="0" y="0"/>
              <a:ext cx="7932420" cy="2191318"/>
            </a:xfrm>
            <a:prstGeom prst="roundRect">
              <a:avLst>
                <a:gd fmla="val 15578"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8"/>
            <p:cNvSpPr txBox="1"/>
            <p:nvPr/>
          </p:nvSpPr>
          <p:spPr>
            <a:xfrm>
              <a:off x="99981" y="905542"/>
              <a:ext cx="7732457"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13" id="510" name="Google Shape;510;p18"/>
          <p:cNvPicPr preferRelativeResize="0"/>
          <p:nvPr/>
        </p:nvPicPr>
        <p:blipFill rotWithShape="1">
          <a:blip r:embed="rId3">
            <a:alphaModFix/>
          </a:blip>
          <a:srcRect b="0" l="0" r="0" t="0"/>
          <a:stretch/>
        </p:blipFill>
        <p:spPr>
          <a:xfrm>
            <a:off x="8148893" y="4484909"/>
            <a:ext cx="500375" cy="477101"/>
          </a:xfrm>
          <a:prstGeom prst="rect">
            <a:avLst/>
          </a:prstGeom>
          <a:noFill/>
          <a:ln>
            <a:noFill/>
          </a:ln>
        </p:spPr>
      </p:pic>
      <p:sp>
        <p:nvSpPr>
          <p:cNvPr id="511" name="Google Shape;511;p18"/>
          <p:cNvSpPr txBox="1"/>
          <p:nvPr/>
        </p:nvSpPr>
        <p:spPr>
          <a:xfrm>
            <a:off x="1031307" y="4747021"/>
            <a:ext cx="6615674" cy="19007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Corresponden a las metas que trata de alcanzar la organización por medio de su existencia y sus operaciones. Constituyen el plan básico de la organización. Son resultados que se desean para personas, grupos, o para la empresa.</a:t>
            </a:r>
            <a:endParaRPr/>
          </a:p>
          <a:p>
            <a:pPr indent="0" lvl="0" marL="0" marR="0" rtl="0" algn="l">
              <a:lnSpc>
                <a:spcPct val="100000"/>
              </a:lnSpc>
              <a:spcBef>
                <a:spcPts val="6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Los objetivos forman una jerarquía, que abarca desde lo más amplio, los de la empresa en su conjunto, por ejemplo: porcentaje de participación de mercado, monto de utilidades, nivel de ventas, crecimiento, etc. Hasta los específicos de cada empleado.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19"/>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517" name="Google Shape;517;p19"/>
          <p:cNvGrpSpPr/>
          <p:nvPr/>
        </p:nvGrpSpPr>
        <p:grpSpPr>
          <a:xfrm>
            <a:off x="529395" y="1827789"/>
            <a:ext cx="7932421" cy="1845762"/>
            <a:chOff x="0" y="0"/>
            <a:chExt cx="7932420" cy="1845761"/>
          </a:xfrm>
        </p:grpSpPr>
        <p:sp>
          <p:nvSpPr>
            <p:cNvPr id="518" name="Google Shape;518;p19"/>
            <p:cNvSpPr/>
            <p:nvPr/>
          </p:nvSpPr>
          <p:spPr>
            <a:xfrm>
              <a:off x="0" y="0"/>
              <a:ext cx="7932420" cy="1845761"/>
            </a:xfrm>
            <a:prstGeom prst="roundRect">
              <a:avLst>
                <a:gd fmla="val 15578"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19"/>
            <p:cNvSpPr txBox="1"/>
            <p:nvPr/>
          </p:nvSpPr>
          <p:spPr>
            <a:xfrm>
              <a:off x="84215" y="732763"/>
              <a:ext cx="7763989"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10" id="520" name="Google Shape;520;p19"/>
          <p:cNvPicPr preferRelativeResize="0"/>
          <p:nvPr/>
        </p:nvPicPr>
        <p:blipFill rotWithShape="1">
          <a:blip r:embed="rId3">
            <a:alphaModFix/>
          </a:blip>
          <a:srcRect b="0" l="0" r="0" t="0"/>
          <a:stretch/>
        </p:blipFill>
        <p:spPr>
          <a:xfrm>
            <a:off x="8148893" y="1708044"/>
            <a:ext cx="500375" cy="477101"/>
          </a:xfrm>
          <a:prstGeom prst="rect">
            <a:avLst/>
          </a:prstGeom>
          <a:noFill/>
          <a:ln>
            <a:noFill/>
          </a:ln>
        </p:spPr>
      </p:pic>
      <p:sp>
        <p:nvSpPr>
          <p:cNvPr id="521" name="Google Shape;521;p19"/>
          <p:cNvSpPr txBox="1"/>
          <p:nvPr/>
        </p:nvSpPr>
        <p:spPr>
          <a:xfrm>
            <a:off x="1031307" y="2088969"/>
            <a:ext cx="6615674" cy="1316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propósito de la estrategia es determinar y comunicar a través de un sistema de objetivos y políticas, una descripción del tipo de empresa que se desea. No tratan de delinear exactamente cómo la empresa debe cumplir sus objetivos, ya que, para eso existen otros planes, pero son una referencia útil para guiar el pensamiento y la acción en la empresa.</a:t>
            </a:r>
            <a:endParaRPr/>
          </a:p>
        </p:txBody>
      </p:sp>
      <p:sp>
        <p:nvSpPr>
          <p:cNvPr id="522" name="Google Shape;522;p19"/>
          <p:cNvSpPr txBox="1"/>
          <p:nvPr/>
        </p:nvSpPr>
        <p:spPr>
          <a:xfrm>
            <a:off x="452174" y="1269911"/>
            <a:ext cx="84815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ESTRATEGIA</a:t>
            </a:r>
            <a:endParaRPr/>
          </a:p>
        </p:txBody>
      </p:sp>
      <p:sp>
        <p:nvSpPr>
          <p:cNvPr id="523" name="Google Shape;523;p19"/>
          <p:cNvSpPr txBox="1"/>
          <p:nvPr/>
        </p:nvSpPr>
        <p:spPr>
          <a:xfrm>
            <a:off x="452174" y="3925953"/>
            <a:ext cx="84815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POLÍTICAS</a:t>
            </a:r>
            <a:endParaRPr/>
          </a:p>
        </p:txBody>
      </p:sp>
      <p:grpSp>
        <p:nvGrpSpPr>
          <p:cNvPr id="524" name="Google Shape;524;p19"/>
          <p:cNvGrpSpPr/>
          <p:nvPr/>
        </p:nvGrpSpPr>
        <p:grpSpPr>
          <a:xfrm>
            <a:off x="529395" y="4496560"/>
            <a:ext cx="7932421" cy="2191320"/>
            <a:chOff x="0" y="0"/>
            <a:chExt cx="7932420" cy="2191318"/>
          </a:xfrm>
        </p:grpSpPr>
        <p:sp>
          <p:nvSpPr>
            <p:cNvPr id="525" name="Google Shape;525;p19"/>
            <p:cNvSpPr/>
            <p:nvPr/>
          </p:nvSpPr>
          <p:spPr>
            <a:xfrm>
              <a:off x="0" y="0"/>
              <a:ext cx="7932420" cy="2191318"/>
            </a:xfrm>
            <a:prstGeom prst="roundRect">
              <a:avLst>
                <a:gd fmla="val 15578"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9"/>
            <p:cNvSpPr txBox="1"/>
            <p:nvPr/>
          </p:nvSpPr>
          <p:spPr>
            <a:xfrm>
              <a:off x="99981" y="905542"/>
              <a:ext cx="7732457"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13" id="527" name="Google Shape;527;p19"/>
          <p:cNvPicPr preferRelativeResize="0"/>
          <p:nvPr/>
        </p:nvPicPr>
        <p:blipFill rotWithShape="1">
          <a:blip r:embed="rId3">
            <a:alphaModFix/>
          </a:blip>
          <a:srcRect b="0" l="0" r="0" t="0"/>
          <a:stretch/>
        </p:blipFill>
        <p:spPr>
          <a:xfrm>
            <a:off x="8148893" y="4361636"/>
            <a:ext cx="500375" cy="477101"/>
          </a:xfrm>
          <a:prstGeom prst="rect">
            <a:avLst/>
          </a:prstGeom>
          <a:noFill/>
          <a:ln>
            <a:noFill/>
          </a:ln>
        </p:spPr>
      </p:pic>
      <p:sp>
        <p:nvSpPr>
          <p:cNvPr id="528" name="Google Shape;528;p19"/>
          <p:cNvSpPr txBox="1"/>
          <p:nvPr/>
        </p:nvSpPr>
        <p:spPr>
          <a:xfrm>
            <a:off x="1031307" y="4702121"/>
            <a:ext cx="6615674" cy="1824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Son planes que limitan la toma de decisiones, porque canalizan o guían el pensamiento y la acción. Son pautas para la toma de decisiones y gracias a ellas se da la posibilidad de que distintos empleados o ejecutivos tomen decisiones semejantes cuando afrontan en forma independiente situaciones parecidas, por lo tanto, permiten delegar sin perder el control. Delimitan un área dentro de la cual debe decidirse y aseguran que las decisiones sean consistentes y contribuyan al logro de las metas.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txBox="1"/>
          <p:nvPr/>
        </p:nvSpPr>
        <p:spPr>
          <a:xfrm>
            <a:off x="365424" y="1934836"/>
            <a:ext cx="1444327" cy="59800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ACTIVIDAD 4</a:t>
            </a:r>
            <a:endParaRPr/>
          </a:p>
        </p:txBody>
      </p:sp>
      <p:sp>
        <p:nvSpPr>
          <p:cNvPr id="117" name="Google Shape;117;p2"/>
          <p:cNvSpPr txBox="1"/>
          <p:nvPr/>
        </p:nvSpPr>
        <p:spPr>
          <a:xfrm>
            <a:off x="1139099" y="834800"/>
            <a:ext cx="4156802" cy="33971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MÓDULO 3 </a:t>
            </a:r>
            <a:r>
              <a:rPr b="0" i="0" lang="en-US" sz="1200" u="none" cap="none" strike="noStrike">
                <a:solidFill>
                  <a:srgbClr val="ED6B00"/>
                </a:solidFill>
                <a:latin typeface="Calibri"/>
                <a:ea typeface="Calibri"/>
                <a:cs typeface="Calibri"/>
                <a:sym typeface="Calibri"/>
              </a:rPr>
              <a:t>| PROCESOS ADMINISTRATIVOS</a:t>
            </a:r>
            <a:endParaRPr/>
          </a:p>
        </p:txBody>
      </p:sp>
      <p:sp>
        <p:nvSpPr>
          <p:cNvPr id="118" name="Google Shape;118;p2"/>
          <p:cNvSpPr txBox="1"/>
          <p:nvPr/>
        </p:nvSpPr>
        <p:spPr>
          <a:xfrm>
            <a:off x="325273" y="2184307"/>
            <a:ext cx="3959688" cy="1666767"/>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ETAPA DE PLANIFICACIÓN</a:t>
            </a:r>
            <a:endParaRPr/>
          </a:p>
        </p:txBody>
      </p:sp>
      <p:pic>
        <p:nvPicPr>
          <p:cNvPr descr="Imagen 4" id="119" name="Google Shape;119;p2"/>
          <p:cNvPicPr preferRelativeResize="0"/>
          <p:nvPr/>
        </p:nvPicPr>
        <p:blipFill rotWithShape="1">
          <a:blip r:embed="rId3">
            <a:alphaModFix/>
          </a:blip>
          <a:srcRect b="0" l="0" r="0" t="0"/>
          <a:stretch/>
        </p:blipFill>
        <p:spPr>
          <a:xfrm>
            <a:off x="3751360" y="2286000"/>
            <a:ext cx="5329228" cy="486336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2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534" name="Google Shape;534;p20"/>
          <p:cNvGrpSpPr/>
          <p:nvPr/>
        </p:nvGrpSpPr>
        <p:grpSpPr>
          <a:xfrm>
            <a:off x="529395" y="1827789"/>
            <a:ext cx="7932421" cy="1845762"/>
            <a:chOff x="0" y="0"/>
            <a:chExt cx="7932420" cy="1845761"/>
          </a:xfrm>
        </p:grpSpPr>
        <p:sp>
          <p:nvSpPr>
            <p:cNvPr id="535" name="Google Shape;535;p20"/>
            <p:cNvSpPr/>
            <p:nvPr/>
          </p:nvSpPr>
          <p:spPr>
            <a:xfrm>
              <a:off x="0" y="0"/>
              <a:ext cx="7932420" cy="1845761"/>
            </a:xfrm>
            <a:prstGeom prst="roundRect">
              <a:avLst>
                <a:gd fmla="val 15578"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20"/>
            <p:cNvSpPr txBox="1"/>
            <p:nvPr/>
          </p:nvSpPr>
          <p:spPr>
            <a:xfrm>
              <a:off x="84215" y="732763"/>
              <a:ext cx="7763989"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10" id="537" name="Google Shape;537;p20"/>
          <p:cNvPicPr preferRelativeResize="0"/>
          <p:nvPr/>
        </p:nvPicPr>
        <p:blipFill rotWithShape="1">
          <a:blip r:embed="rId3">
            <a:alphaModFix/>
          </a:blip>
          <a:srcRect b="0" l="0" r="0" t="0"/>
          <a:stretch/>
        </p:blipFill>
        <p:spPr>
          <a:xfrm>
            <a:off x="8148893" y="1708044"/>
            <a:ext cx="500375" cy="477101"/>
          </a:xfrm>
          <a:prstGeom prst="rect">
            <a:avLst/>
          </a:prstGeom>
          <a:noFill/>
          <a:ln>
            <a:noFill/>
          </a:ln>
        </p:spPr>
      </p:pic>
      <p:sp>
        <p:nvSpPr>
          <p:cNvPr id="538" name="Google Shape;538;p20"/>
          <p:cNvSpPr txBox="1"/>
          <p:nvPr/>
        </p:nvSpPr>
        <p:spPr>
          <a:xfrm>
            <a:off x="1031307" y="2058483"/>
            <a:ext cx="6615674" cy="1392754"/>
          </a:xfrm>
          <a:prstGeom prst="rect">
            <a:avLst/>
          </a:prstGeom>
          <a:noFill/>
          <a:ln>
            <a:noFill/>
          </a:ln>
        </p:spPr>
        <p:txBody>
          <a:bodyPr anchorCtr="0" anchor="t" bIns="45675" lIns="45675" spcFirstLastPara="1" rIns="45675" wrap="square" tIns="45675">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Son planes porque se establece cómo deben realizarse actividades futuras. Son guías para actuar, ya que son métodos para llevar a cabo ciertas tareas. Describen una secuencia de acciones requeridas.</a:t>
            </a:r>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Existen en todos los niveles organizacionales, pero son más rigurosos en los niveles inferiores para facilitar el control.</a:t>
            </a:r>
            <a:endParaRPr/>
          </a:p>
        </p:txBody>
      </p:sp>
      <p:sp>
        <p:nvSpPr>
          <p:cNvPr id="539" name="Google Shape;539;p20"/>
          <p:cNvSpPr txBox="1"/>
          <p:nvPr/>
        </p:nvSpPr>
        <p:spPr>
          <a:xfrm>
            <a:off x="452174" y="1269911"/>
            <a:ext cx="84815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PROCEDIMIENTOS</a:t>
            </a:r>
            <a:endParaRPr/>
          </a:p>
        </p:txBody>
      </p:sp>
      <p:sp>
        <p:nvSpPr>
          <p:cNvPr id="540" name="Google Shape;540;p20"/>
          <p:cNvSpPr txBox="1"/>
          <p:nvPr/>
        </p:nvSpPr>
        <p:spPr>
          <a:xfrm>
            <a:off x="452174" y="3925953"/>
            <a:ext cx="84815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REGLAS</a:t>
            </a:r>
            <a:endParaRPr/>
          </a:p>
        </p:txBody>
      </p:sp>
      <p:grpSp>
        <p:nvGrpSpPr>
          <p:cNvPr id="541" name="Google Shape;541;p20"/>
          <p:cNvGrpSpPr/>
          <p:nvPr/>
        </p:nvGrpSpPr>
        <p:grpSpPr>
          <a:xfrm>
            <a:off x="529395" y="4496560"/>
            <a:ext cx="7932421" cy="1633111"/>
            <a:chOff x="0" y="0"/>
            <a:chExt cx="7932420" cy="1633110"/>
          </a:xfrm>
        </p:grpSpPr>
        <p:sp>
          <p:nvSpPr>
            <p:cNvPr id="542" name="Google Shape;542;p20"/>
            <p:cNvSpPr/>
            <p:nvPr/>
          </p:nvSpPr>
          <p:spPr>
            <a:xfrm>
              <a:off x="0" y="0"/>
              <a:ext cx="7932420" cy="1633110"/>
            </a:xfrm>
            <a:prstGeom prst="roundRect">
              <a:avLst>
                <a:gd fmla="val 15578"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20"/>
            <p:cNvSpPr txBox="1"/>
            <p:nvPr/>
          </p:nvSpPr>
          <p:spPr>
            <a:xfrm>
              <a:off x="74512" y="626437"/>
              <a:ext cx="7783395"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13" id="544" name="Google Shape;544;p20"/>
          <p:cNvPicPr preferRelativeResize="0"/>
          <p:nvPr/>
        </p:nvPicPr>
        <p:blipFill rotWithShape="1">
          <a:blip r:embed="rId3">
            <a:alphaModFix/>
          </a:blip>
          <a:srcRect b="0" l="0" r="0" t="0"/>
          <a:stretch/>
        </p:blipFill>
        <p:spPr>
          <a:xfrm>
            <a:off x="8148893" y="4361636"/>
            <a:ext cx="500375" cy="477101"/>
          </a:xfrm>
          <a:prstGeom prst="rect">
            <a:avLst/>
          </a:prstGeom>
          <a:noFill/>
          <a:ln>
            <a:noFill/>
          </a:ln>
        </p:spPr>
      </p:pic>
      <p:sp>
        <p:nvSpPr>
          <p:cNvPr id="545" name="Google Shape;545;p20"/>
          <p:cNvSpPr txBox="1"/>
          <p:nvPr/>
        </p:nvSpPr>
        <p:spPr>
          <a:xfrm>
            <a:off x="1031307" y="4859165"/>
            <a:ext cx="6615674" cy="808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Son la forma más simple de un plan. Generalmente son parte de procedimientos. Ordenan que se realice o no una determinada acción en una situación determinada.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2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551" name="Google Shape;551;p21"/>
          <p:cNvGrpSpPr/>
          <p:nvPr/>
        </p:nvGrpSpPr>
        <p:grpSpPr>
          <a:xfrm>
            <a:off x="699516" y="1992594"/>
            <a:ext cx="7932421" cy="3892529"/>
            <a:chOff x="0" y="0"/>
            <a:chExt cx="7932420" cy="3892528"/>
          </a:xfrm>
        </p:grpSpPr>
        <p:sp>
          <p:nvSpPr>
            <p:cNvPr id="552" name="Google Shape;552;p21"/>
            <p:cNvSpPr/>
            <p:nvPr/>
          </p:nvSpPr>
          <p:spPr>
            <a:xfrm>
              <a:off x="0" y="0"/>
              <a:ext cx="7932420" cy="3892528"/>
            </a:xfrm>
            <a:prstGeom prst="roundRect">
              <a:avLst>
                <a:gd fmla="val 10483"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1"/>
            <p:cNvSpPr txBox="1"/>
            <p:nvPr/>
          </p:nvSpPr>
          <p:spPr>
            <a:xfrm>
              <a:off x="119514" y="1756147"/>
              <a:ext cx="7693391"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4" id="554" name="Google Shape;554;p21"/>
          <p:cNvPicPr preferRelativeResize="0"/>
          <p:nvPr/>
        </p:nvPicPr>
        <p:blipFill rotWithShape="1">
          <a:blip r:embed="rId3">
            <a:alphaModFix/>
          </a:blip>
          <a:srcRect b="0" l="0" r="0" t="0"/>
          <a:stretch/>
        </p:blipFill>
        <p:spPr>
          <a:xfrm>
            <a:off x="8319013" y="1927780"/>
            <a:ext cx="500375" cy="477101"/>
          </a:xfrm>
          <a:prstGeom prst="rect">
            <a:avLst/>
          </a:prstGeom>
          <a:noFill/>
          <a:ln>
            <a:noFill/>
          </a:ln>
        </p:spPr>
      </p:pic>
      <p:sp>
        <p:nvSpPr>
          <p:cNvPr id="555" name="Google Shape;555;p21"/>
          <p:cNvSpPr txBox="1"/>
          <p:nvPr/>
        </p:nvSpPr>
        <p:spPr>
          <a:xfrm>
            <a:off x="1201428" y="2390870"/>
            <a:ext cx="6615674" cy="3602554"/>
          </a:xfrm>
          <a:prstGeom prst="rect">
            <a:avLst/>
          </a:prstGeom>
          <a:noFill/>
          <a:ln>
            <a:noFill/>
          </a:ln>
        </p:spPr>
        <p:txBody>
          <a:bodyPr anchorCtr="0" anchor="t" bIns="45675" lIns="45675" spcFirstLastPara="1" rIns="45675" wrap="square" tIns="45675">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Es un conjunto de metas, políticas, procedimientos, reglas, tareas, recursos, etc., para seguir un curso de acción determinado.</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El programa deberá contener:</a:t>
            </a:r>
            <a:endParaRPr/>
          </a:p>
          <a:p>
            <a:pPr indent="-271463" lvl="0" marL="536575" marR="0" rtl="0" algn="l">
              <a:lnSpc>
                <a:spcPct val="10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Lo que debe hacerse (actividades).</a:t>
            </a:r>
            <a:endParaRPr/>
          </a:p>
          <a:p>
            <a:pPr indent="-271463" lvl="0" marL="536575" marR="0" rtl="0" algn="l">
              <a:lnSpc>
                <a:spcPct val="10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Cuándo debe llevarse a cabo (tiempo).</a:t>
            </a:r>
            <a:endParaRPr/>
          </a:p>
          <a:p>
            <a:pPr indent="-271463" lvl="0" marL="536575" marR="0" rtl="0" algn="l">
              <a:lnSpc>
                <a:spcPct val="10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Qué políticas se deben respetar.</a:t>
            </a:r>
            <a:endParaRPr/>
          </a:p>
          <a:p>
            <a:pPr indent="-271463" lvl="0" marL="536575" marR="0" rtl="0" algn="l">
              <a:lnSpc>
                <a:spcPct val="10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Cuántas personas llevarán a cabo el trabajo, horarios de trabajo y cuánto será el costo.</a:t>
            </a:r>
            <a:endParaRPr/>
          </a:p>
          <a:p>
            <a:pPr indent="-169863" lvl="0" marL="536575"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Una de las herramientas para programar actividades es la carta Gantt. ¿En qué consiste y cómo se hace? ¡veamos el siguiente video!</a:t>
            </a:r>
            <a:endParaRPr/>
          </a:p>
          <a:p>
            <a:pPr indent="0" lvl="2"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266700" lvl="3" marL="0" marR="0" rtl="0" algn="l">
              <a:lnSpc>
                <a:spcPct val="100000"/>
              </a:lnSpc>
              <a:spcBef>
                <a:spcPts val="0"/>
              </a:spcBef>
              <a:spcAft>
                <a:spcPts val="0"/>
              </a:spcAft>
              <a:buClr>
                <a:srgbClr val="C00000"/>
              </a:buClr>
              <a:buSzPts val="1600"/>
              <a:buFont typeface="Calibri"/>
              <a:buNone/>
            </a:pPr>
            <a:r>
              <a:rPr b="1" i="0" lang="en-US" sz="1600" u="sng" cap="none" strike="noStrike">
                <a:solidFill>
                  <a:srgbClr val="C00000"/>
                </a:solidFill>
                <a:latin typeface="Calibri"/>
                <a:ea typeface="Calibri"/>
                <a:cs typeface="Calibri"/>
                <a:sym typeface="Calibri"/>
                <a:hlinkClick r:id="rId4">
                  <a:extLst>
                    <a:ext uri="{A12FA001-AC4F-418D-AE19-62706E023703}">
                      <ahyp:hlinkClr val="tx"/>
                    </a:ext>
                  </a:extLst>
                </a:hlinkClick>
              </a:rPr>
              <a:t>https://www.youtube.com/watch?v=MAO2KW81aVY&amp;t=34s</a:t>
            </a:r>
            <a:endParaRPr/>
          </a:p>
        </p:txBody>
      </p:sp>
      <p:sp>
        <p:nvSpPr>
          <p:cNvPr id="556" name="Google Shape;556;p21"/>
          <p:cNvSpPr txBox="1"/>
          <p:nvPr/>
        </p:nvSpPr>
        <p:spPr>
          <a:xfrm>
            <a:off x="452174" y="1269911"/>
            <a:ext cx="84815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PROGRAMA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2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562" name="Google Shape;562;p22"/>
          <p:cNvGrpSpPr/>
          <p:nvPr/>
        </p:nvGrpSpPr>
        <p:grpSpPr>
          <a:xfrm>
            <a:off x="529395" y="1827789"/>
            <a:ext cx="7932421" cy="1287552"/>
            <a:chOff x="0" y="0"/>
            <a:chExt cx="7932420" cy="1287550"/>
          </a:xfrm>
        </p:grpSpPr>
        <p:sp>
          <p:nvSpPr>
            <p:cNvPr id="563" name="Google Shape;563;p22"/>
            <p:cNvSpPr/>
            <p:nvPr/>
          </p:nvSpPr>
          <p:spPr>
            <a:xfrm>
              <a:off x="0" y="0"/>
              <a:ext cx="7932420" cy="1287550"/>
            </a:xfrm>
            <a:prstGeom prst="roundRect">
              <a:avLst>
                <a:gd fmla="val 15578"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22"/>
            <p:cNvSpPr txBox="1"/>
            <p:nvPr/>
          </p:nvSpPr>
          <p:spPr>
            <a:xfrm>
              <a:off x="58746" y="453658"/>
              <a:ext cx="7814927"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10" id="565" name="Google Shape;565;p22"/>
          <p:cNvPicPr preferRelativeResize="0"/>
          <p:nvPr/>
        </p:nvPicPr>
        <p:blipFill rotWithShape="1">
          <a:blip r:embed="rId3">
            <a:alphaModFix/>
          </a:blip>
          <a:srcRect b="0" l="0" r="0" t="0"/>
          <a:stretch/>
        </p:blipFill>
        <p:spPr>
          <a:xfrm>
            <a:off x="8148893" y="1708044"/>
            <a:ext cx="500375" cy="477101"/>
          </a:xfrm>
          <a:prstGeom prst="rect">
            <a:avLst/>
          </a:prstGeom>
          <a:noFill/>
          <a:ln>
            <a:noFill/>
          </a:ln>
        </p:spPr>
      </p:pic>
      <p:sp>
        <p:nvSpPr>
          <p:cNvPr id="566" name="Google Shape;566;p22"/>
          <p:cNvSpPr txBox="1"/>
          <p:nvPr/>
        </p:nvSpPr>
        <p:spPr>
          <a:xfrm>
            <a:off x="1031307" y="2140724"/>
            <a:ext cx="6615674" cy="554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Están relacionados con aspectos financieros, de gastos o ingresos. Son metas, objetivos, programas o planes expresados en números.</a:t>
            </a:r>
            <a:endParaRPr/>
          </a:p>
        </p:txBody>
      </p:sp>
      <p:sp>
        <p:nvSpPr>
          <p:cNvPr id="567" name="Google Shape;567;p22"/>
          <p:cNvSpPr txBox="1"/>
          <p:nvPr/>
        </p:nvSpPr>
        <p:spPr>
          <a:xfrm>
            <a:off x="452174" y="1269911"/>
            <a:ext cx="84815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PRESUPUESTOS</a:t>
            </a:r>
            <a:endParaRPr/>
          </a:p>
        </p:txBody>
      </p:sp>
      <p:sp>
        <p:nvSpPr>
          <p:cNvPr id="568" name="Google Shape;568;p22"/>
          <p:cNvSpPr txBox="1"/>
          <p:nvPr/>
        </p:nvSpPr>
        <p:spPr>
          <a:xfrm>
            <a:off x="452174" y="3458032"/>
            <a:ext cx="84815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PROYECTO</a:t>
            </a:r>
            <a:endParaRPr/>
          </a:p>
        </p:txBody>
      </p:sp>
      <p:grpSp>
        <p:nvGrpSpPr>
          <p:cNvPr id="569" name="Google Shape;569;p22"/>
          <p:cNvGrpSpPr/>
          <p:nvPr/>
        </p:nvGrpSpPr>
        <p:grpSpPr>
          <a:xfrm>
            <a:off x="529395" y="4141380"/>
            <a:ext cx="7932421" cy="1710252"/>
            <a:chOff x="0" y="0"/>
            <a:chExt cx="7932420" cy="1710250"/>
          </a:xfrm>
        </p:grpSpPr>
        <p:sp>
          <p:nvSpPr>
            <p:cNvPr id="570" name="Google Shape;570;p22"/>
            <p:cNvSpPr/>
            <p:nvPr/>
          </p:nvSpPr>
          <p:spPr>
            <a:xfrm>
              <a:off x="0" y="0"/>
              <a:ext cx="7932420" cy="1710250"/>
            </a:xfrm>
            <a:prstGeom prst="roundRect">
              <a:avLst>
                <a:gd fmla="val 15578"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22"/>
            <p:cNvSpPr txBox="1"/>
            <p:nvPr/>
          </p:nvSpPr>
          <p:spPr>
            <a:xfrm>
              <a:off x="78032" y="665007"/>
              <a:ext cx="7776355"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13" id="572" name="Google Shape;572;p22"/>
          <p:cNvPicPr preferRelativeResize="0"/>
          <p:nvPr/>
        </p:nvPicPr>
        <p:blipFill rotWithShape="1">
          <a:blip r:embed="rId3">
            <a:alphaModFix/>
          </a:blip>
          <a:srcRect b="0" l="0" r="0" t="0"/>
          <a:stretch/>
        </p:blipFill>
        <p:spPr>
          <a:xfrm>
            <a:off x="8148893" y="3968231"/>
            <a:ext cx="500375" cy="477101"/>
          </a:xfrm>
          <a:prstGeom prst="rect">
            <a:avLst/>
          </a:prstGeom>
          <a:noFill/>
          <a:ln>
            <a:noFill/>
          </a:ln>
        </p:spPr>
      </p:pic>
      <p:sp>
        <p:nvSpPr>
          <p:cNvPr id="573" name="Google Shape;573;p22"/>
          <p:cNvSpPr txBox="1"/>
          <p:nvPr/>
        </p:nvSpPr>
        <p:spPr>
          <a:xfrm>
            <a:off x="1031307" y="4445330"/>
            <a:ext cx="6615674" cy="1138755"/>
          </a:xfrm>
          <a:prstGeom prst="rect">
            <a:avLst/>
          </a:prstGeom>
          <a:noFill/>
          <a:ln>
            <a:noFill/>
          </a:ln>
        </p:spPr>
        <p:txBody>
          <a:bodyPr anchorCtr="0" anchor="t" bIns="45675" lIns="45675" spcFirstLastPara="1" rIns="45675" wrap="square" tIns="45675">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Es un plan, el cual consta de estrategias, procedimientos, metas, políticas y presupuesto. Existen proyectos privados y sociales.</a:t>
            </a:r>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En un proyecto privado, se deben tener en cuenta los aspectos: de comercialización, localización, técnicos, financieros y organizacionales.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2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579" name="Google Shape;579;p23"/>
          <p:cNvSpPr txBox="1"/>
          <p:nvPr/>
        </p:nvSpPr>
        <p:spPr>
          <a:xfrm>
            <a:off x="918977" y="2085405"/>
            <a:ext cx="6616312" cy="157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Dentro de la función de planificación, existen ciertos análisis que nos ayudan a implementar de mejor forma nuestros planes, para así, llegar de una mejor forma al logro de los objetivos organizacionales. Dentro de éstos análisis, los más importantes que encontramos son:</a:t>
            </a:r>
            <a:endParaRPr/>
          </a:p>
          <a:p>
            <a:pPr indent="-265113" lvl="0" marL="446087"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Análisis Pestel</a:t>
            </a:r>
            <a:endParaRPr/>
          </a:p>
          <a:p>
            <a:pPr indent="-265113" lvl="0" marL="446087"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Análisis FODA</a:t>
            </a:r>
            <a:endParaRPr/>
          </a:p>
        </p:txBody>
      </p:sp>
      <p:sp>
        <p:nvSpPr>
          <p:cNvPr id="580" name="Google Shape;580;p23"/>
          <p:cNvSpPr txBox="1"/>
          <p:nvPr/>
        </p:nvSpPr>
        <p:spPr>
          <a:xfrm>
            <a:off x="452174" y="1269911"/>
            <a:ext cx="84815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HERRAMIENTAS DE ANÁLISIS </a:t>
            </a:r>
            <a:r>
              <a:rPr b="0" i="0" lang="en-US" sz="2800" u="none" cap="none" strike="noStrike">
                <a:solidFill>
                  <a:srgbClr val="A93501"/>
                </a:solidFill>
                <a:latin typeface="Calibri"/>
                <a:ea typeface="Calibri"/>
                <a:cs typeface="Calibri"/>
                <a:sym typeface="Calibri"/>
              </a:rPr>
              <a:t>DE LA PLANIFICACIÓN</a:t>
            </a:r>
            <a:endParaRPr/>
          </a:p>
        </p:txBody>
      </p:sp>
      <p:grpSp>
        <p:nvGrpSpPr>
          <p:cNvPr id="581" name="Google Shape;581;p23"/>
          <p:cNvGrpSpPr/>
          <p:nvPr/>
        </p:nvGrpSpPr>
        <p:grpSpPr>
          <a:xfrm>
            <a:off x="2132116" y="3893501"/>
            <a:ext cx="1770035" cy="2601108"/>
            <a:chOff x="-1" y="0"/>
            <a:chExt cx="1770033" cy="2601106"/>
          </a:xfrm>
        </p:grpSpPr>
        <p:grpSp>
          <p:nvGrpSpPr>
            <p:cNvPr id="582" name="Google Shape;582;p23"/>
            <p:cNvGrpSpPr/>
            <p:nvPr/>
          </p:nvGrpSpPr>
          <p:grpSpPr>
            <a:xfrm>
              <a:off x="-1" y="452925"/>
              <a:ext cx="1444985" cy="394703"/>
              <a:chOff x="0" y="0"/>
              <a:chExt cx="1444983" cy="394702"/>
            </a:xfrm>
          </p:grpSpPr>
          <p:sp>
            <p:nvSpPr>
              <p:cNvPr id="583" name="Google Shape;583;p23"/>
              <p:cNvSpPr/>
              <p:nvPr/>
            </p:nvSpPr>
            <p:spPr>
              <a:xfrm>
                <a:off x="0" y="0"/>
                <a:ext cx="1444983" cy="39470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4" name="Google Shape;584;p23"/>
              <p:cNvSpPr txBox="1"/>
              <p:nvPr/>
            </p:nvSpPr>
            <p:spPr>
              <a:xfrm>
                <a:off x="64987" y="50030"/>
                <a:ext cx="1315008" cy="294641"/>
              </a:xfrm>
              <a:prstGeom prst="rect">
                <a:avLst/>
              </a:prstGeom>
              <a:noFill/>
              <a:ln>
                <a:noFill/>
              </a:ln>
            </p:spPr>
            <p:txBody>
              <a:bodyPr anchorCtr="0" anchor="ctr" bIns="45700" lIns="45700" spcFirstLastPara="1" rIns="45700" wrap="square" tIns="45700">
                <a:spAutoFit/>
              </a:bodyPr>
              <a:lstStyle/>
              <a:p>
                <a:pPr indent="0" lvl="0" marL="0" marR="0" rtl="0" algn="l">
                  <a:lnSpc>
                    <a:spcPct val="9375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E</a:t>
                </a:r>
                <a:endParaRPr/>
              </a:p>
            </p:txBody>
          </p:sp>
        </p:grpSp>
        <p:grpSp>
          <p:nvGrpSpPr>
            <p:cNvPr id="585" name="Google Shape;585;p23"/>
            <p:cNvGrpSpPr/>
            <p:nvPr/>
          </p:nvGrpSpPr>
          <p:grpSpPr>
            <a:xfrm>
              <a:off x="-1" y="905850"/>
              <a:ext cx="1444985" cy="394703"/>
              <a:chOff x="0" y="0"/>
              <a:chExt cx="1444983" cy="394702"/>
            </a:xfrm>
          </p:grpSpPr>
          <p:sp>
            <p:nvSpPr>
              <p:cNvPr id="586" name="Google Shape;586;p23"/>
              <p:cNvSpPr/>
              <p:nvPr/>
            </p:nvSpPr>
            <p:spPr>
              <a:xfrm>
                <a:off x="0" y="0"/>
                <a:ext cx="1444983" cy="39470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7" name="Google Shape;587;p23"/>
              <p:cNvSpPr txBox="1"/>
              <p:nvPr/>
            </p:nvSpPr>
            <p:spPr>
              <a:xfrm>
                <a:off x="64987" y="50030"/>
                <a:ext cx="1315008" cy="294641"/>
              </a:xfrm>
              <a:prstGeom prst="rect">
                <a:avLst/>
              </a:prstGeom>
              <a:noFill/>
              <a:ln>
                <a:noFill/>
              </a:ln>
            </p:spPr>
            <p:txBody>
              <a:bodyPr anchorCtr="0" anchor="ctr" bIns="45700" lIns="45700" spcFirstLastPara="1" rIns="45700" wrap="square" tIns="45700">
                <a:spAutoFit/>
              </a:bodyPr>
              <a:lstStyle/>
              <a:p>
                <a:pPr indent="0" lvl="0" marL="0" marR="0" rtl="0" algn="l">
                  <a:lnSpc>
                    <a:spcPct val="9375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S</a:t>
                </a:r>
                <a:endParaRPr/>
              </a:p>
            </p:txBody>
          </p:sp>
        </p:grpSp>
        <p:grpSp>
          <p:nvGrpSpPr>
            <p:cNvPr id="588" name="Google Shape;588;p23"/>
            <p:cNvGrpSpPr/>
            <p:nvPr/>
          </p:nvGrpSpPr>
          <p:grpSpPr>
            <a:xfrm>
              <a:off x="-1" y="1347863"/>
              <a:ext cx="1444985" cy="394703"/>
              <a:chOff x="0" y="0"/>
              <a:chExt cx="1444983" cy="394702"/>
            </a:xfrm>
          </p:grpSpPr>
          <p:sp>
            <p:nvSpPr>
              <p:cNvPr id="589" name="Google Shape;589;p23"/>
              <p:cNvSpPr/>
              <p:nvPr/>
            </p:nvSpPr>
            <p:spPr>
              <a:xfrm>
                <a:off x="0" y="0"/>
                <a:ext cx="1444983" cy="39470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0" name="Google Shape;590;p23"/>
              <p:cNvSpPr txBox="1"/>
              <p:nvPr/>
            </p:nvSpPr>
            <p:spPr>
              <a:xfrm>
                <a:off x="64987" y="50030"/>
                <a:ext cx="1315008" cy="294641"/>
              </a:xfrm>
              <a:prstGeom prst="rect">
                <a:avLst/>
              </a:prstGeom>
              <a:noFill/>
              <a:ln>
                <a:noFill/>
              </a:ln>
            </p:spPr>
            <p:txBody>
              <a:bodyPr anchorCtr="0" anchor="ctr" bIns="45700" lIns="45700" spcFirstLastPara="1" rIns="45700" wrap="square" tIns="45700">
                <a:spAutoFit/>
              </a:bodyPr>
              <a:lstStyle/>
              <a:p>
                <a:pPr indent="0" lvl="0" marL="0" marR="0" rtl="0" algn="l">
                  <a:lnSpc>
                    <a:spcPct val="9375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T</a:t>
                </a:r>
                <a:endParaRPr/>
              </a:p>
            </p:txBody>
          </p:sp>
        </p:grpSp>
        <p:grpSp>
          <p:nvGrpSpPr>
            <p:cNvPr id="591" name="Google Shape;591;p23"/>
            <p:cNvGrpSpPr/>
            <p:nvPr/>
          </p:nvGrpSpPr>
          <p:grpSpPr>
            <a:xfrm>
              <a:off x="-1" y="1766219"/>
              <a:ext cx="1444985" cy="394703"/>
              <a:chOff x="0" y="0"/>
              <a:chExt cx="1444983" cy="394702"/>
            </a:xfrm>
          </p:grpSpPr>
          <p:sp>
            <p:nvSpPr>
              <p:cNvPr id="592" name="Google Shape;592;p23"/>
              <p:cNvSpPr/>
              <p:nvPr/>
            </p:nvSpPr>
            <p:spPr>
              <a:xfrm>
                <a:off x="0" y="0"/>
                <a:ext cx="1444983" cy="39470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3" name="Google Shape;593;p23"/>
              <p:cNvSpPr txBox="1"/>
              <p:nvPr/>
            </p:nvSpPr>
            <p:spPr>
              <a:xfrm>
                <a:off x="64987" y="50030"/>
                <a:ext cx="1315008" cy="294641"/>
              </a:xfrm>
              <a:prstGeom prst="rect">
                <a:avLst/>
              </a:prstGeom>
              <a:noFill/>
              <a:ln>
                <a:noFill/>
              </a:ln>
            </p:spPr>
            <p:txBody>
              <a:bodyPr anchorCtr="0" anchor="ctr" bIns="45700" lIns="45700" spcFirstLastPara="1" rIns="45700" wrap="square" tIns="45700">
                <a:spAutoFit/>
              </a:bodyPr>
              <a:lstStyle/>
              <a:p>
                <a:pPr indent="0" lvl="0" marL="0" marR="0" rtl="0" algn="l">
                  <a:lnSpc>
                    <a:spcPct val="9375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E</a:t>
                </a:r>
                <a:endParaRPr/>
              </a:p>
            </p:txBody>
          </p:sp>
        </p:grpSp>
        <p:grpSp>
          <p:nvGrpSpPr>
            <p:cNvPr id="594" name="Google Shape;594;p23"/>
            <p:cNvGrpSpPr/>
            <p:nvPr/>
          </p:nvGrpSpPr>
          <p:grpSpPr>
            <a:xfrm>
              <a:off x="-1" y="2206403"/>
              <a:ext cx="1444985" cy="394703"/>
              <a:chOff x="0" y="0"/>
              <a:chExt cx="1444983" cy="394702"/>
            </a:xfrm>
          </p:grpSpPr>
          <p:sp>
            <p:nvSpPr>
              <p:cNvPr id="595" name="Google Shape;595;p23"/>
              <p:cNvSpPr/>
              <p:nvPr/>
            </p:nvSpPr>
            <p:spPr>
              <a:xfrm>
                <a:off x="0" y="0"/>
                <a:ext cx="1444983" cy="39470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6" name="Google Shape;596;p23"/>
              <p:cNvSpPr txBox="1"/>
              <p:nvPr/>
            </p:nvSpPr>
            <p:spPr>
              <a:xfrm>
                <a:off x="64987" y="50030"/>
                <a:ext cx="1315008" cy="294641"/>
              </a:xfrm>
              <a:prstGeom prst="rect">
                <a:avLst/>
              </a:prstGeom>
              <a:noFill/>
              <a:ln>
                <a:noFill/>
              </a:ln>
            </p:spPr>
            <p:txBody>
              <a:bodyPr anchorCtr="0" anchor="ctr" bIns="45700" lIns="45700" spcFirstLastPara="1" rIns="45700" wrap="square" tIns="45700">
                <a:spAutoFit/>
              </a:bodyPr>
              <a:lstStyle/>
              <a:p>
                <a:pPr indent="0" lvl="0" marL="0" marR="0" rtl="0" algn="l">
                  <a:lnSpc>
                    <a:spcPct val="9375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a:t>
                </a:r>
                <a:endParaRPr/>
              </a:p>
            </p:txBody>
          </p:sp>
        </p:grpSp>
        <p:grpSp>
          <p:nvGrpSpPr>
            <p:cNvPr id="597" name="Google Shape;597;p23"/>
            <p:cNvGrpSpPr/>
            <p:nvPr/>
          </p:nvGrpSpPr>
          <p:grpSpPr>
            <a:xfrm>
              <a:off x="-1" y="0"/>
              <a:ext cx="1444985" cy="394703"/>
              <a:chOff x="0" y="0"/>
              <a:chExt cx="1444983" cy="394702"/>
            </a:xfrm>
          </p:grpSpPr>
          <p:sp>
            <p:nvSpPr>
              <p:cNvPr id="598" name="Google Shape;598;p23"/>
              <p:cNvSpPr/>
              <p:nvPr/>
            </p:nvSpPr>
            <p:spPr>
              <a:xfrm>
                <a:off x="0" y="0"/>
                <a:ext cx="1444983" cy="39470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9" name="Google Shape;599;p23"/>
              <p:cNvSpPr txBox="1"/>
              <p:nvPr/>
            </p:nvSpPr>
            <p:spPr>
              <a:xfrm>
                <a:off x="64987" y="50030"/>
                <a:ext cx="1315008" cy="294641"/>
              </a:xfrm>
              <a:prstGeom prst="rect">
                <a:avLst/>
              </a:prstGeom>
              <a:noFill/>
              <a:ln>
                <a:noFill/>
              </a:ln>
            </p:spPr>
            <p:txBody>
              <a:bodyPr anchorCtr="0" anchor="ctr" bIns="45700" lIns="45700" spcFirstLastPara="1" rIns="45700" wrap="square" tIns="45700">
                <a:spAutoFit/>
              </a:bodyPr>
              <a:lstStyle/>
              <a:p>
                <a:pPr indent="0" lvl="0" marL="0" marR="0" rtl="0" algn="l">
                  <a:lnSpc>
                    <a:spcPct val="9375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P</a:t>
                </a:r>
                <a:endParaRPr/>
              </a:p>
            </p:txBody>
          </p:sp>
        </p:grpSp>
        <p:grpSp>
          <p:nvGrpSpPr>
            <p:cNvPr id="600" name="Google Shape;600;p23"/>
            <p:cNvGrpSpPr/>
            <p:nvPr/>
          </p:nvGrpSpPr>
          <p:grpSpPr>
            <a:xfrm>
              <a:off x="325047" y="0"/>
              <a:ext cx="1444984" cy="394703"/>
              <a:chOff x="0" y="0"/>
              <a:chExt cx="1444983" cy="394702"/>
            </a:xfrm>
          </p:grpSpPr>
          <p:sp>
            <p:nvSpPr>
              <p:cNvPr id="601" name="Google Shape;601;p23"/>
              <p:cNvSpPr/>
              <p:nvPr/>
            </p:nvSpPr>
            <p:spPr>
              <a:xfrm>
                <a:off x="0" y="0"/>
                <a:ext cx="1444983" cy="394702"/>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ED6B00"/>
                  </a:buClr>
                  <a:buSzPts val="1400"/>
                  <a:buFont typeface="Calibri"/>
                  <a:buNone/>
                </a:pPr>
                <a:r>
                  <a:t/>
                </a:r>
                <a:endParaRPr b="1" i="0" sz="1400" u="none" cap="none" strike="noStrike">
                  <a:solidFill>
                    <a:srgbClr val="ED6B00"/>
                  </a:solidFill>
                  <a:latin typeface="Calibri"/>
                  <a:ea typeface="Calibri"/>
                  <a:cs typeface="Calibri"/>
                  <a:sym typeface="Calibri"/>
                </a:endParaRPr>
              </a:p>
            </p:txBody>
          </p:sp>
          <p:sp>
            <p:nvSpPr>
              <p:cNvPr id="602" name="Google Shape;602;p23"/>
              <p:cNvSpPr txBox="1"/>
              <p:nvPr/>
            </p:nvSpPr>
            <p:spPr>
              <a:xfrm>
                <a:off x="64987" y="53205"/>
                <a:ext cx="1315008" cy="2882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Political</a:t>
                </a:r>
                <a:endParaRPr/>
              </a:p>
            </p:txBody>
          </p:sp>
        </p:grpSp>
        <p:grpSp>
          <p:nvGrpSpPr>
            <p:cNvPr id="603" name="Google Shape;603;p23"/>
            <p:cNvGrpSpPr/>
            <p:nvPr/>
          </p:nvGrpSpPr>
          <p:grpSpPr>
            <a:xfrm>
              <a:off x="325047" y="452924"/>
              <a:ext cx="1444985" cy="394703"/>
              <a:chOff x="0" y="0"/>
              <a:chExt cx="1444984" cy="394702"/>
            </a:xfrm>
          </p:grpSpPr>
          <p:sp>
            <p:nvSpPr>
              <p:cNvPr id="604" name="Google Shape;604;p23"/>
              <p:cNvSpPr/>
              <p:nvPr/>
            </p:nvSpPr>
            <p:spPr>
              <a:xfrm>
                <a:off x="0" y="0"/>
                <a:ext cx="1444984" cy="394702"/>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ED6B00"/>
                  </a:buClr>
                  <a:buSzPts val="1400"/>
                  <a:buFont typeface="Calibri"/>
                  <a:buNone/>
                </a:pPr>
                <a:r>
                  <a:t/>
                </a:r>
                <a:endParaRPr b="1" i="0" sz="1400" u="none" cap="none" strike="noStrike">
                  <a:solidFill>
                    <a:srgbClr val="ED6B00"/>
                  </a:solidFill>
                  <a:latin typeface="Calibri"/>
                  <a:ea typeface="Calibri"/>
                  <a:cs typeface="Calibri"/>
                  <a:sym typeface="Calibri"/>
                </a:endParaRPr>
              </a:p>
            </p:txBody>
          </p:sp>
          <p:sp>
            <p:nvSpPr>
              <p:cNvPr id="605" name="Google Shape;605;p23"/>
              <p:cNvSpPr txBox="1"/>
              <p:nvPr/>
            </p:nvSpPr>
            <p:spPr>
              <a:xfrm>
                <a:off x="64987" y="53205"/>
                <a:ext cx="1315009" cy="2882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Economic</a:t>
                </a:r>
                <a:endParaRPr/>
              </a:p>
            </p:txBody>
          </p:sp>
        </p:grpSp>
        <p:grpSp>
          <p:nvGrpSpPr>
            <p:cNvPr id="606" name="Google Shape;606;p23"/>
            <p:cNvGrpSpPr/>
            <p:nvPr/>
          </p:nvGrpSpPr>
          <p:grpSpPr>
            <a:xfrm>
              <a:off x="325047" y="905851"/>
              <a:ext cx="1444984" cy="394703"/>
              <a:chOff x="0" y="0"/>
              <a:chExt cx="1444983" cy="394702"/>
            </a:xfrm>
          </p:grpSpPr>
          <p:sp>
            <p:nvSpPr>
              <p:cNvPr id="607" name="Google Shape;607;p23"/>
              <p:cNvSpPr/>
              <p:nvPr/>
            </p:nvSpPr>
            <p:spPr>
              <a:xfrm>
                <a:off x="0" y="0"/>
                <a:ext cx="1444983" cy="394702"/>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8" name="Google Shape;608;p23"/>
              <p:cNvSpPr txBox="1"/>
              <p:nvPr/>
            </p:nvSpPr>
            <p:spPr>
              <a:xfrm>
                <a:off x="64987" y="53205"/>
                <a:ext cx="1315008" cy="2882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Social</a:t>
                </a:r>
                <a:endParaRPr/>
              </a:p>
            </p:txBody>
          </p:sp>
        </p:grpSp>
        <p:grpSp>
          <p:nvGrpSpPr>
            <p:cNvPr id="609" name="Google Shape;609;p23"/>
            <p:cNvGrpSpPr/>
            <p:nvPr/>
          </p:nvGrpSpPr>
          <p:grpSpPr>
            <a:xfrm>
              <a:off x="325047" y="1347863"/>
              <a:ext cx="1444984" cy="394703"/>
              <a:chOff x="0" y="0"/>
              <a:chExt cx="1444983" cy="394702"/>
            </a:xfrm>
          </p:grpSpPr>
          <p:sp>
            <p:nvSpPr>
              <p:cNvPr id="610" name="Google Shape;610;p23"/>
              <p:cNvSpPr/>
              <p:nvPr/>
            </p:nvSpPr>
            <p:spPr>
              <a:xfrm>
                <a:off x="0" y="0"/>
                <a:ext cx="1444983" cy="394702"/>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ED6B00"/>
                  </a:buClr>
                  <a:buSzPts val="1400"/>
                  <a:buFont typeface="Calibri"/>
                  <a:buNone/>
                </a:pPr>
                <a:r>
                  <a:t/>
                </a:r>
                <a:endParaRPr b="1" i="0" sz="1400" u="none" cap="none" strike="noStrike">
                  <a:solidFill>
                    <a:srgbClr val="ED6B00"/>
                  </a:solidFill>
                  <a:latin typeface="Calibri"/>
                  <a:ea typeface="Calibri"/>
                  <a:cs typeface="Calibri"/>
                  <a:sym typeface="Calibri"/>
                </a:endParaRPr>
              </a:p>
            </p:txBody>
          </p:sp>
          <p:sp>
            <p:nvSpPr>
              <p:cNvPr id="611" name="Google Shape;611;p23"/>
              <p:cNvSpPr txBox="1"/>
              <p:nvPr/>
            </p:nvSpPr>
            <p:spPr>
              <a:xfrm>
                <a:off x="64987" y="53205"/>
                <a:ext cx="1315008" cy="2882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Technological</a:t>
                </a:r>
                <a:endParaRPr/>
              </a:p>
            </p:txBody>
          </p:sp>
        </p:grpSp>
        <p:grpSp>
          <p:nvGrpSpPr>
            <p:cNvPr id="612" name="Google Shape;612;p23"/>
            <p:cNvGrpSpPr/>
            <p:nvPr/>
          </p:nvGrpSpPr>
          <p:grpSpPr>
            <a:xfrm>
              <a:off x="325047" y="1766219"/>
              <a:ext cx="1444985" cy="394703"/>
              <a:chOff x="0" y="0"/>
              <a:chExt cx="1444984" cy="394702"/>
            </a:xfrm>
          </p:grpSpPr>
          <p:sp>
            <p:nvSpPr>
              <p:cNvPr id="613" name="Google Shape;613;p23"/>
              <p:cNvSpPr/>
              <p:nvPr/>
            </p:nvSpPr>
            <p:spPr>
              <a:xfrm>
                <a:off x="0" y="0"/>
                <a:ext cx="1444984" cy="394702"/>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ED6B00"/>
                  </a:buClr>
                  <a:buSzPts val="1400"/>
                  <a:buFont typeface="Calibri"/>
                  <a:buNone/>
                </a:pPr>
                <a:r>
                  <a:t/>
                </a:r>
                <a:endParaRPr b="1" i="0" sz="1400" u="none" cap="none" strike="noStrike">
                  <a:solidFill>
                    <a:srgbClr val="ED6B00"/>
                  </a:solidFill>
                  <a:latin typeface="Calibri"/>
                  <a:ea typeface="Calibri"/>
                  <a:cs typeface="Calibri"/>
                  <a:sym typeface="Calibri"/>
                </a:endParaRPr>
              </a:p>
            </p:txBody>
          </p:sp>
          <p:sp>
            <p:nvSpPr>
              <p:cNvPr id="614" name="Google Shape;614;p23"/>
              <p:cNvSpPr txBox="1"/>
              <p:nvPr/>
            </p:nvSpPr>
            <p:spPr>
              <a:xfrm>
                <a:off x="64987" y="53205"/>
                <a:ext cx="1315009" cy="2882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Environmental</a:t>
                </a:r>
                <a:endParaRPr/>
              </a:p>
            </p:txBody>
          </p:sp>
        </p:grpSp>
        <p:grpSp>
          <p:nvGrpSpPr>
            <p:cNvPr id="615" name="Google Shape;615;p23"/>
            <p:cNvGrpSpPr/>
            <p:nvPr/>
          </p:nvGrpSpPr>
          <p:grpSpPr>
            <a:xfrm>
              <a:off x="325047" y="2206403"/>
              <a:ext cx="1444985" cy="394703"/>
              <a:chOff x="0" y="0"/>
              <a:chExt cx="1444984" cy="394702"/>
            </a:xfrm>
          </p:grpSpPr>
          <p:sp>
            <p:nvSpPr>
              <p:cNvPr id="616" name="Google Shape;616;p23"/>
              <p:cNvSpPr/>
              <p:nvPr/>
            </p:nvSpPr>
            <p:spPr>
              <a:xfrm>
                <a:off x="0" y="0"/>
                <a:ext cx="1444984" cy="394702"/>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7" name="Google Shape;617;p23"/>
              <p:cNvSpPr txBox="1"/>
              <p:nvPr/>
            </p:nvSpPr>
            <p:spPr>
              <a:xfrm>
                <a:off x="64987" y="53205"/>
                <a:ext cx="1315009" cy="2882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Legal</a:t>
                </a:r>
                <a:endParaRPr/>
              </a:p>
            </p:txBody>
          </p:sp>
        </p:grpSp>
      </p:grpSp>
      <p:grpSp>
        <p:nvGrpSpPr>
          <p:cNvPr id="618" name="Google Shape;618;p23"/>
          <p:cNvGrpSpPr/>
          <p:nvPr/>
        </p:nvGrpSpPr>
        <p:grpSpPr>
          <a:xfrm>
            <a:off x="5972434" y="3893501"/>
            <a:ext cx="1700923" cy="591839"/>
            <a:chOff x="-1" y="0"/>
            <a:chExt cx="1700922" cy="591838"/>
          </a:xfrm>
        </p:grpSpPr>
        <p:grpSp>
          <p:nvGrpSpPr>
            <p:cNvPr id="619" name="Google Shape;619;p23"/>
            <p:cNvGrpSpPr/>
            <p:nvPr/>
          </p:nvGrpSpPr>
          <p:grpSpPr>
            <a:xfrm>
              <a:off x="-1" y="0"/>
              <a:ext cx="1403211" cy="591838"/>
              <a:chOff x="0" y="0"/>
              <a:chExt cx="1403209" cy="591837"/>
            </a:xfrm>
          </p:grpSpPr>
          <p:sp>
            <p:nvSpPr>
              <p:cNvPr id="620" name="Google Shape;620;p23"/>
              <p:cNvSpPr/>
              <p:nvPr/>
            </p:nvSpPr>
            <p:spPr>
              <a:xfrm>
                <a:off x="0" y="0"/>
                <a:ext cx="1403209" cy="591837"/>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1" name="Google Shape;621;p23"/>
              <p:cNvSpPr txBox="1"/>
              <p:nvPr/>
            </p:nvSpPr>
            <p:spPr>
              <a:xfrm>
                <a:off x="74610" y="148598"/>
                <a:ext cx="1253988" cy="294641"/>
              </a:xfrm>
              <a:prstGeom prst="rect">
                <a:avLst/>
              </a:prstGeom>
              <a:noFill/>
              <a:ln>
                <a:noFill/>
              </a:ln>
            </p:spPr>
            <p:txBody>
              <a:bodyPr anchorCtr="0" anchor="ctr" bIns="45700" lIns="45700" spcFirstLastPara="1" rIns="45700" wrap="square" tIns="45700">
                <a:spAutoFit/>
              </a:bodyPr>
              <a:lstStyle/>
              <a:p>
                <a:pPr indent="0" lvl="0" marL="0" marR="0" rtl="0" algn="l">
                  <a:lnSpc>
                    <a:spcPct val="9375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F</a:t>
                </a:r>
                <a:endParaRPr/>
              </a:p>
            </p:txBody>
          </p:sp>
        </p:grpSp>
        <p:grpSp>
          <p:nvGrpSpPr>
            <p:cNvPr id="622" name="Google Shape;622;p23"/>
            <p:cNvGrpSpPr/>
            <p:nvPr/>
          </p:nvGrpSpPr>
          <p:grpSpPr>
            <a:xfrm>
              <a:off x="297710" y="0"/>
              <a:ext cx="1403211" cy="591838"/>
              <a:chOff x="0" y="0"/>
              <a:chExt cx="1403209" cy="591837"/>
            </a:xfrm>
          </p:grpSpPr>
          <p:sp>
            <p:nvSpPr>
              <p:cNvPr id="623" name="Google Shape;623;p23"/>
              <p:cNvSpPr/>
              <p:nvPr/>
            </p:nvSpPr>
            <p:spPr>
              <a:xfrm>
                <a:off x="0" y="0"/>
                <a:ext cx="1403209" cy="591837"/>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4" name="Google Shape;624;p23"/>
              <p:cNvSpPr txBox="1"/>
              <p:nvPr/>
            </p:nvSpPr>
            <p:spPr>
              <a:xfrm>
                <a:off x="74610" y="151773"/>
                <a:ext cx="1253988" cy="2882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Fortalezas</a:t>
                </a:r>
                <a:endParaRPr/>
              </a:p>
            </p:txBody>
          </p:sp>
        </p:grpSp>
      </p:grpSp>
      <p:grpSp>
        <p:nvGrpSpPr>
          <p:cNvPr id="625" name="Google Shape;625;p23"/>
          <p:cNvGrpSpPr/>
          <p:nvPr/>
        </p:nvGrpSpPr>
        <p:grpSpPr>
          <a:xfrm>
            <a:off x="5972434" y="4568465"/>
            <a:ext cx="1700923" cy="591841"/>
            <a:chOff x="-1" y="-1"/>
            <a:chExt cx="1700922" cy="591840"/>
          </a:xfrm>
        </p:grpSpPr>
        <p:grpSp>
          <p:nvGrpSpPr>
            <p:cNvPr id="626" name="Google Shape;626;p23"/>
            <p:cNvGrpSpPr/>
            <p:nvPr/>
          </p:nvGrpSpPr>
          <p:grpSpPr>
            <a:xfrm>
              <a:off x="-1" y="0"/>
              <a:ext cx="1403211" cy="591839"/>
              <a:chOff x="0" y="0"/>
              <a:chExt cx="1403209" cy="591837"/>
            </a:xfrm>
          </p:grpSpPr>
          <p:sp>
            <p:nvSpPr>
              <p:cNvPr id="627" name="Google Shape;627;p23"/>
              <p:cNvSpPr/>
              <p:nvPr/>
            </p:nvSpPr>
            <p:spPr>
              <a:xfrm>
                <a:off x="0" y="0"/>
                <a:ext cx="1403209" cy="591837"/>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8" name="Google Shape;628;p23"/>
              <p:cNvSpPr txBox="1"/>
              <p:nvPr/>
            </p:nvSpPr>
            <p:spPr>
              <a:xfrm>
                <a:off x="74610" y="148598"/>
                <a:ext cx="1253988" cy="294641"/>
              </a:xfrm>
              <a:prstGeom prst="rect">
                <a:avLst/>
              </a:prstGeom>
              <a:noFill/>
              <a:ln>
                <a:noFill/>
              </a:ln>
            </p:spPr>
            <p:txBody>
              <a:bodyPr anchorCtr="0" anchor="ctr" bIns="45700" lIns="45700" spcFirstLastPara="1" rIns="45700" wrap="square" tIns="45700">
                <a:spAutoFit/>
              </a:bodyPr>
              <a:lstStyle/>
              <a:p>
                <a:pPr indent="0" lvl="0" marL="0" marR="0" rtl="0" algn="l">
                  <a:lnSpc>
                    <a:spcPct val="9375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O</a:t>
                </a:r>
                <a:endParaRPr/>
              </a:p>
            </p:txBody>
          </p:sp>
        </p:grpSp>
        <p:grpSp>
          <p:nvGrpSpPr>
            <p:cNvPr id="629" name="Google Shape;629;p23"/>
            <p:cNvGrpSpPr/>
            <p:nvPr/>
          </p:nvGrpSpPr>
          <p:grpSpPr>
            <a:xfrm>
              <a:off x="297710" y="-1"/>
              <a:ext cx="1403211" cy="591839"/>
              <a:chOff x="0" y="0"/>
              <a:chExt cx="1403210" cy="591837"/>
            </a:xfrm>
          </p:grpSpPr>
          <p:sp>
            <p:nvSpPr>
              <p:cNvPr id="630" name="Google Shape;630;p23"/>
              <p:cNvSpPr/>
              <p:nvPr/>
            </p:nvSpPr>
            <p:spPr>
              <a:xfrm>
                <a:off x="0" y="0"/>
                <a:ext cx="1403210" cy="591837"/>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1" name="Google Shape;631;p23"/>
              <p:cNvSpPr txBox="1"/>
              <p:nvPr/>
            </p:nvSpPr>
            <p:spPr>
              <a:xfrm>
                <a:off x="74611" y="151773"/>
                <a:ext cx="1253987" cy="2882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Oportunidades</a:t>
                </a:r>
                <a:endParaRPr/>
              </a:p>
            </p:txBody>
          </p:sp>
        </p:grpSp>
      </p:grpSp>
      <p:grpSp>
        <p:nvGrpSpPr>
          <p:cNvPr id="632" name="Google Shape;632;p23"/>
          <p:cNvGrpSpPr/>
          <p:nvPr/>
        </p:nvGrpSpPr>
        <p:grpSpPr>
          <a:xfrm>
            <a:off x="5972434" y="5243430"/>
            <a:ext cx="1700923" cy="591841"/>
            <a:chOff x="-1" y="-1"/>
            <a:chExt cx="1700922" cy="591840"/>
          </a:xfrm>
        </p:grpSpPr>
        <p:grpSp>
          <p:nvGrpSpPr>
            <p:cNvPr id="633" name="Google Shape;633;p23"/>
            <p:cNvGrpSpPr/>
            <p:nvPr/>
          </p:nvGrpSpPr>
          <p:grpSpPr>
            <a:xfrm>
              <a:off x="-1" y="-1"/>
              <a:ext cx="1403211" cy="591839"/>
              <a:chOff x="0" y="0"/>
              <a:chExt cx="1403209" cy="591837"/>
            </a:xfrm>
          </p:grpSpPr>
          <p:sp>
            <p:nvSpPr>
              <p:cNvPr id="634" name="Google Shape;634;p23"/>
              <p:cNvSpPr/>
              <p:nvPr/>
            </p:nvSpPr>
            <p:spPr>
              <a:xfrm>
                <a:off x="0" y="0"/>
                <a:ext cx="1403209" cy="591837"/>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5" name="Google Shape;635;p23"/>
              <p:cNvSpPr txBox="1"/>
              <p:nvPr/>
            </p:nvSpPr>
            <p:spPr>
              <a:xfrm>
                <a:off x="74610" y="148598"/>
                <a:ext cx="1253988" cy="294641"/>
              </a:xfrm>
              <a:prstGeom prst="rect">
                <a:avLst/>
              </a:prstGeom>
              <a:noFill/>
              <a:ln>
                <a:noFill/>
              </a:ln>
            </p:spPr>
            <p:txBody>
              <a:bodyPr anchorCtr="0" anchor="ctr" bIns="45700" lIns="45700" spcFirstLastPara="1" rIns="45700" wrap="square" tIns="45700">
                <a:spAutoFit/>
              </a:bodyPr>
              <a:lstStyle/>
              <a:p>
                <a:pPr indent="0" lvl="0" marL="0" marR="0" rtl="0" algn="l">
                  <a:lnSpc>
                    <a:spcPct val="9375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D</a:t>
                </a:r>
                <a:endParaRPr/>
              </a:p>
            </p:txBody>
          </p:sp>
        </p:grpSp>
        <p:grpSp>
          <p:nvGrpSpPr>
            <p:cNvPr id="636" name="Google Shape;636;p23"/>
            <p:cNvGrpSpPr/>
            <p:nvPr/>
          </p:nvGrpSpPr>
          <p:grpSpPr>
            <a:xfrm>
              <a:off x="297710" y="0"/>
              <a:ext cx="1403211" cy="591839"/>
              <a:chOff x="0" y="0"/>
              <a:chExt cx="1403209" cy="591837"/>
            </a:xfrm>
          </p:grpSpPr>
          <p:sp>
            <p:nvSpPr>
              <p:cNvPr id="637" name="Google Shape;637;p23"/>
              <p:cNvSpPr/>
              <p:nvPr/>
            </p:nvSpPr>
            <p:spPr>
              <a:xfrm>
                <a:off x="0" y="0"/>
                <a:ext cx="1403209" cy="591837"/>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8" name="Google Shape;638;p23"/>
              <p:cNvSpPr txBox="1"/>
              <p:nvPr/>
            </p:nvSpPr>
            <p:spPr>
              <a:xfrm>
                <a:off x="74610" y="151773"/>
                <a:ext cx="1253988" cy="2882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Debilidades</a:t>
                </a:r>
                <a:endParaRPr/>
              </a:p>
            </p:txBody>
          </p:sp>
        </p:grpSp>
      </p:grpSp>
      <p:grpSp>
        <p:nvGrpSpPr>
          <p:cNvPr id="639" name="Google Shape;639;p23"/>
          <p:cNvGrpSpPr/>
          <p:nvPr/>
        </p:nvGrpSpPr>
        <p:grpSpPr>
          <a:xfrm>
            <a:off x="5972434" y="5918398"/>
            <a:ext cx="1700923" cy="532799"/>
            <a:chOff x="-1" y="0"/>
            <a:chExt cx="1700922" cy="532798"/>
          </a:xfrm>
        </p:grpSpPr>
        <p:grpSp>
          <p:nvGrpSpPr>
            <p:cNvPr id="640" name="Google Shape;640;p23"/>
            <p:cNvGrpSpPr/>
            <p:nvPr/>
          </p:nvGrpSpPr>
          <p:grpSpPr>
            <a:xfrm>
              <a:off x="-1" y="0"/>
              <a:ext cx="1403211" cy="532798"/>
              <a:chOff x="0" y="0"/>
              <a:chExt cx="1403209" cy="532797"/>
            </a:xfrm>
          </p:grpSpPr>
          <p:sp>
            <p:nvSpPr>
              <p:cNvPr id="641" name="Google Shape;641;p23"/>
              <p:cNvSpPr/>
              <p:nvPr/>
            </p:nvSpPr>
            <p:spPr>
              <a:xfrm>
                <a:off x="0" y="0"/>
                <a:ext cx="1403209" cy="532797"/>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2" name="Google Shape;642;p23"/>
              <p:cNvSpPr txBox="1"/>
              <p:nvPr/>
            </p:nvSpPr>
            <p:spPr>
              <a:xfrm>
                <a:off x="71728" y="119078"/>
                <a:ext cx="1259752" cy="294641"/>
              </a:xfrm>
              <a:prstGeom prst="rect">
                <a:avLst/>
              </a:prstGeom>
              <a:noFill/>
              <a:ln>
                <a:noFill/>
              </a:ln>
            </p:spPr>
            <p:txBody>
              <a:bodyPr anchorCtr="0" anchor="ctr" bIns="45700" lIns="45700" spcFirstLastPara="1" rIns="45700" wrap="square" tIns="45700">
                <a:spAutoFit/>
              </a:bodyPr>
              <a:lstStyle/>
              <a:p>
                <a:pPr indent="0" lvl="0" marL="0" marR="0" rtl="0" algn="l">
                  <a:lnSpc>
                    <a:spcPct val="9375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A</a:t>
                </a:r>
                <a:endParaRPr/>
              </a:p>
            </p:txBody>
          </p:sp>
        </p:grpSp>
        <p:grpSp>
          <p:nvGrpSpPr>
            <p:cNvPr id="643" name="Google Shape;643;p23"/>
            <p:cNvGrpSpPr/>
            <p:nvPr/>
          </p:nvGrpSpPr>
          <p:grpSpPr>
            <a:xfrm>
              <a:off x="297710" y="0"/>
              <a:ext cx="1403211" cy="532798"/>
              <a:chOff x="0" y="0"/>
              <a:chExt cx="1403209" cy="532797"/>
            </a:xfrm>
          </p:grpSpPr>
          <p:sp>
            <p:nvSpPr>
              <p:cNvPr id="644" name="Google Shape;644;p23"/>
              <p:cNvSpPr/>
              <p:nvPr/>
            </p:nvSpPr>
            <p:spPr>
              <a:xfrm>
                <a:off x="0" y="0"/>
                <a:ext cx="1403209" cy="532797"/>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5" name="Google Shape;645;p23"/>
              <p:cNvSpPr txBox="1"/>
              <p:nvPr/>
            </p:nvSpPr>
            <p:spPr>
              <a:xfrm>
                <a:off x="71728" y="27003"/>
                <a:ext cx="1259752" cy="4787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Amenazas del exterior</a:t>
                </a:r>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2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651" name="Google Shape;651;p24"/>
          <p:cNvSpPr txBox="1"/>
          <p:nvPr/>
        </p:nvSpPr>
        <p:spPr>
          <a:xfrm>
            <a:off x="918977" y="2085405"/>
            <a:ext cx="5579639" cy="2946638"/>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análisis Pestel, nos entrega información de diversas variables externas, las cuales rodean a la empresa o proyecto que quiero analizar y que la pueden afectar tanto positiva como negativamente. Este análisis contempla las siguientes variables: políticas, económicas, sociales, tecnológicas, ecológicas y legales. </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entender mejor qué es y para qué sirve el análisis Pestel, ¡veamos el siguiente video!</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C00000"/>
              </a:buClr>
              <a:buSzPts val="1600"/>
              <a:buFont typeface="Calibri"/>
              <a:buNone/>
            </a:pPr>
            <a:r>
              <a:rPr b="1" i="0" lang="en-US" sz="1600" u="sng" cap="none" strike="noStrike">
                <a:solidFill>
                  <a:srgbClr val="C00000"/>
                </a:solidFill>
                <a:latin typeface="Calibri"/>
                <a:ea typeface="Calibri"/>
                <a:cs typeface="Calibri"/>
                <a:sym typeface="Calibri"/>
                <a:hlinkClick r:id="rId3">
                  <a:extLst>
                    <a:ext uri="{A12FA001-AC4F-418D-AE19-62706E023703}">
                      <ahyp:hlinkClr val="tx"/>
                    </a:ext>
                  </a:extLst>
                </a:hlinkClick>
              </a:rPr>
              <a:t>https://www.youtube.com/watch?v=S4KdOPejF4s</a:t>
            </a:r>
            <a:endParaRPr/>
          </a:p>
        </p:txBody>
      </p:sp>
      <p:sp>
        <p:nvSpPr>
          <p:cNvPr id="652" name="Google Shape;652;p24"/>
          <p:cNvSpPr txBox="1"/>
          <p:nvPr/>
        </p:nvSpPr>
        <p:spPr>
          <a:xfrm>
            <a:off x="452174" y="1269911"/>
            <a:ext cx="84815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ANÁLISIS </a:t>
            </a:r>
            <a:r>
              <a:rPr b="0" i="0" lang="en-US" sz="2800" u="none" cap="none" strike="noStrike">
                <a:solidFill>
                  <a:srgbClr val="A93501"/>
                </a:solidFill>
                <a:latin typeface="Calibri"/>
                <a:ea typeface="Calibri"/>
                <a:cs typeface="Calibri"/>
                <a:sym typeface="Calibri"/>
              </a:rPr>
              <a:t>PESTEL</a:t>
            </a:r>
            <a:endParaRPr/>
          </a:p>
        </p:txBody>
      </p:sp>
      <p:grpSp>
        <p:nvGrpSpPr>
          <p:cNvPr id="653" name="Google Shape;653;p24"/>
          <p:cNvGrpSpPr/>
          <p:nvPr/>
        </p:nvGrpSpPr>
        <p:grpSpPr>
          <a:xfrm>
            <a:off x="6913501" y="2208239"/>
            <a:ext cx="2020190" cy="3411069"/>
            <a:chOff x="-1" y="-1"/>
            <a:chExt cx="2020188" cy="3411068"/>
          </a:xfrm>
        </p:grpSpPr>
        <p:grpSp>
          <p:nvGrpSpPr>
            <p:cNvPr id="654" name="Google Shape;654;p24"/>
            <p:cNvGrpSpPr/>
            <p:nvPr/>
          </p:nvGrpSpPr>
          <p:grpSpPr>
            <a:xfrm>
              <a:off x="-1" y="593962"/>
              <a:ext cx="1649202" cy="517610"/>
              <a:chOff x="0" y="0"/>
              <a:chExt cx="1649200" cy="517608"/>
            </a:xfrm>
          </p:grpSpPr>
          <p:sp>
            <p:nvSpPr>
              <p:cNvPr id="655" name="Google Shape;655;p24"/>
              <p:cNvSpPr/>
              <p:nvPr/>
            </p:nvSpPr>
            <p:spPr>
              <a:xfrm>
                <a:off x="0" y="0"/>
                <a:ext cx="1649200" cy="51760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6" name="Google Shape;656;p24"/>
              <p:cNvSpPr txBox="1"/>
              <p:nvPr/>
            </p:nvSpPr>
            <p:spPr>
              <a:xfrm>
                <a:off x="70986" y="111483"/>
                <a:ext cx="1507227" cy="294641"/>
              </a:xfrm>
              <a:prstGeom prst="rect">
                <a:avLst/>
              </a:prstGeom>
              <a:noFill/>
              <a:ln>
                <a:noFill/>
              </a:ln>
            </p:spPr>
            <p:txBody>
              <a:bodyPr anchorCtr="0" anchor="ctr" bIns="45700" lIns="45700" spcFirstLastPara="1" rIns="45700" wrap="square" tIns="45700">
                <a:spAutoFit/>
              </a:bodyPr>
              <a:lstStyle/>
              <a:p>
                <a:pPr indent="0" lvl="0" marL="0" marR="0" rtl="0" algn="l">
                  <a:lnSpc>
                    <a:spcPct val="9375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E</a:t>
                </a:r>
                <a:endParaRPr/>
              </a:p>
            </p:txBody>
          </p:sp>
        </p:grpSp>
        <p:grpSp>
          <p:nvGrpSpPr>
            <p:cNvPr id="657" name="Google Shape;657;p24"/>
            <p:cNvGrpSpPr/>
            <p:nvPr/>
          </p:nvGrpSpPr>
          <p:grpSpPr>
            <a:xfrm>
              <a:off x="-1" y="1187924"/>
              <a:ext cx="1649202" cy="517609"/>
              <a:chOff x="0" y="0"/>
              <a:chExt cx="1649200" cy="517608"/>
            </a:xfrm>
          </p:grpSpPr>
          <p:sp>
            <p:nvSpPr>
              <p:cNvPr id="658" name="Google Shape;658;p24"/>
              <p:cNvSpPr/>
              <p:nvPr/>
            </p:nvSpPr>
            <p:spPr>
              <a:xfrm>
                <a:off x="0" y="0"/>
                <a:ext cx="1649200" cy="51760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9" name="Google Shape;659;p24"/>
              <p:cNvSpPr txBox="1"/>
              <p:nvPr/>
            </p:nvSpPr>
            <p:spPr>
              <a:xfrm>
                <a:off x="70986" y="111483"/>
                <a:ext cx="1507227" cy="294641"/>
              </a:xfrm>
              <a:prstGeom prst="rect">
                <a:avLst/>
              </a:prstGeom>
              <a:noFill/>
              <a:ln>
                <a:noFill/>
              </a:ln>
            </p:spPr>
            <p:txBody>
              <a:bodyPr anchorCtr="0" anchor="ctr" bIns="45700" lIns="45700" spcFirstLastPara="1" rIns="45700" wrap="square" tIns="45700">
                <a:spAutoFit/>
              </a:bodyPr>
              <a:lstStyle/>
              <a:p>
                <a:pPr indent="0" lvl="0" marL="0" marR="0" rtl="0" algn="l">
                  <a:lnSpc>
                    <a:spcPct val="9375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S</a:t>
                </a:r>
                <a:endParaRPr/>
              </a:p>
            </p:txBody>
          </p:sp>
        </p:grpSp>
        <p:grpSp>
          <p:nvGrpSpPr>
            <p:cNvPr id="660" name="Google Shape;660;p24"/>
            <p:cNvGrpSpPr/>
            <p:nvPr/>
          </p:nvGrpSpPr>
          <p:grpSpPr>
            <a:xfrm>
              <a:off x="-1" y="1767575"/>
              <a:ext cx="1649202" cy="517610"/>
              <a:chOff x="0" y="0"/>
              <a:chExt cx="1649200" cy="517608"/>
            </a:xfrm>
          </p:grpSpPr>
          <p:sp>
            <p:nvSpPr>
              <p:cNvPr id="661" name="Google Shape;661;p24"/>
              <p:cNvSpPr/>
              <p:nvPr/>
            </p:nvSpPr>
            <p:spPr>
              <a:xfrm>
                <a:off x="0" y="0"/>
                <a:ext cx="1649200" cy="51760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2" name="Google Shape;662;p24"/>
              <p:cNvSpPr txBox="1"/>
              <p:nvPr/>
            </p:nvSpPr>
            <p:spPr>
              <a:xfrm>
                <a:off x="70986" y="111483"/>
                <a:ext cx="1507227" cy="294641"/>
              </a:xfrm>
              <a:prstGeom prst="rect">
                <a:avLst/>
              </a:prstGeom>
              <a:noFill/>
              <a:ln>
                <a:noFill/>
              </a:ln>
            </p:spPr>
            <p:txBody>
              <a:bodyPr anchorCtr="0" anchor="ctr" bIns="45700" lIns="45700" spcFirstLastPara="1" rIns="45700" wrap="square" tIns="45700">
                <a:spAutoFit/>
              </a:bodyPr>
              <a:lstStyle/>
              <a:p>
                <a:pPr indent="0" lvl="0" marL="0" marR="0" rtl="0" algn="l">
                  <a:lnSpc>
                    <a:spcPct val="9375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T</a:t>
                </a:r>
                <a:endParaRPr/>
              </a:p>
            </p:txBody>
          </p:sp>
        </p:grpSp>
        <p:grpSp>
          <p:nvGrpSpPr>
            <p:cNvPr id="663" name="Google Shape;663;p24"/>
            <p:cNvGrpSpPr/>
            <p:nvPr/>
          </p:nvGrpSpPr>
          <p:grpSpPr>
            <a:xfrm>
              <a:off x="-1" y="2316204"/>
              <a:ext cx="1649202" cy="517610"/>
              <a:chOff x="0" y="0"/>
              <a:chExt cx="1649200" cy="517608"/>
            </a:xfrm>
          </p:grpSpPr>
          <p:sp>
            <p:nvSpPr>
              <p:cNvPr id="664" name="Google Shape;664;p24"/>
              <p:cNvSpPr/>
              <p:nvPr/>
            </p:nvSpPr>
            <p:spPr>
              <a:xfrm>
                <a:off x="0" y="0"/>
                <a:ext cx="1649200" cy="51760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5" name="Google Shape;665;p24"/>
              <p:cNvSpPr txBox="1"/>
              <p:nvPr/>
            </p:nvSpPr>
            <p:spPr>
              <a:xfrm>
                <a:off x="70986" y="111483"/>
                <a:ext cx="1507227" cy="294641"/>
              </a:xfrm>
              <a:prstGeom prst="rect">
                <a:avLst/>
              </a:prstGeom>
              <a:noFill/>
              <a:ln>
                <a:noFill/>
              </a:ln>
            </p:spPr>
            <p:txBody>
              <a:bodyPr anchorCtr="0" anchor="ctr" bIns="45700" lIns="45700" spcFirstLastPara="1" rIns="45700" wrap="square" tIns="45700">
                <a:spAutoFit/>
              </a:bodyPr>
              <a:lstStyle/>
              <a:p>
                <a:pPr indent="0" lvl="0" marL="0" marR="0" rtl="0" algn="l">
                  <a:lnSpc>
                    <a:spcPct val="9375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E</a:t>
                </a:r>
                <a:endParaRPr/>
              </a:p>
            </p:txBody>
          </p:sp>
        </p:grpSp>
        <p:grpSp>
          <p:nvGrpSpPr>
            <p:cNvPr id="666" name="Google Shape;666;p24"/>
            <p:cNvGrpSpPr/>
            <p:nvPr/>
          </p:nvGrpSpPr>
          <p:grpSpPr>
            <a:xfrm>
              <a:off x="-1" y="2893458"/>
              <a:ext cx="1649202" cy="517609"/>
              <a:chOff x="0" y="0"/>
              <a:chExt cx="1649200" cy="517608"/>
            </a:xfrm>
          </p:grpSpPr>
          <p:sp>
            <p:nvSpPr>
              <p:cNvPr id="667" name="Google Shape;667;p24"/>
              <p:cNvSpPr/>
              <p:nvPr/>
            </p:nvSpPr>
            <p:spPr>
              <a:xfrm>
                <a:off x="0" y="0"/>
                <a:ext cx="1649200" cy="51760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8" name="Google Shape;668;p24"/>
              <p:cNvSpPr txBox="1"/>
              <p:nvPr/>
            </p:nvSpPr>
            <p:spPr>
              <a:xfrm>
                <a:off x="70986" y="111483"/>
                <a:ext cx="1507227" cy="294641"/>
              </a:xfrm>
              <a:prstGeom prst="rect">
                <a:avLst/>
              </a:prstGeom>
              <a:noFill/>
              <a:ln>
                <a:noFill/>
              </a:ln>
            </p:spPr>
            <p:txBody>
              <a:bodyPr anchorCtr="0" anchor="ctr" bIns="45700" lIns="45700" spcFirstLastPara="1" rIns="45700" wrap="square" tIns="45700">
                <a:spAutoFit/>
              </a:bodyPr>
              <a:lstStyle/>
              <a:p>
                <a:pPr indent="0" lvl="0" marL="0" marR="0" rtl="0" algn="l">
                  <a:lnSpc>
                    <a:spcPct val="9375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a:t>
                </a:r>
                <a:endParaRPr/>
              </a:p>
            </p:txBody>
          </p:sp>
        </p:grpSp>
        <p:grpSp>
          <p:nvGrpSpPr>
            <p:cNvPr id="669" name="Google Shape;669;p24"/>
            <p:cNvGrpSpPr/>
            <p:nvPr/>
          </p:nvGrpSpPr>
          <p:grpSpPr>
            <a:xfrm>
              <a:off x="-1" y="-1"/>
              <a:ext cx="1649202" cy="517610"/>
              <a:chOff x="0" y="0"/>
              <a:chExt cx="1649200" cy="517608"/>
            </a:xfrm>
          </p:grpSpPr>
          <p:sp>
            <p:nvSpPr>
              <p:cNvPr id="670" name="Google Shape;670;p24"/>
              <p:cNvSpPr/>
              <p:nvPr/>
            </p:nvSpPr>
            <p:spPr>
              <a:xfrm>
                <a:off x="0" y="0"/>
                <a:ext cx="1649200" cy="51760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1" name="Google Shape;671;p24"/>
              <p:cNvSpPr txBox="1"/>
              <p:nvPr/>
            </p:nvSpPr>
            <p:spPr>
              <a:xfrm>
                <a:off x="70986" y="111483"/>
                <a:ext cx="1507227" cy="294641"/>
              </a:xfrm>
              <a:prstGeom prst="rect">
                <a:avLst/>
              </a:prstGeom>
              <a:noFill/>
              <a:ln>
                <a:noFill/>
              </a:ln>
            </p:spPr>
            <p:txBody>
              <a:bodyPr anchorCtr="0" anchor="ctr" bIns="45700" lIns="45700" spcFirstLastPara="1" rIns="45700" wrap="square" tIns="45700">
                <a:spAutoFit/>
              </a:bodyPr>
              <a:lstStyle/>
              <a:p>
                <a:pPr indent="0" lvl="0" marL="0" marR="0" rtl="0" algn="l">
                  <a:lnSpc>
                    <a:spcPct val="9375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P</a:t>
                </a:r>
                <a:endParaRPr/>
              </a:p>
            </p:txBody>
          </p:sp>
        </p:grpSp>
        <p:grpSp>
          <p:nvGrpSpPr>
            <p:cNvPr id="672" name="Google Shape;672;p24"/>
            <p:cNvGrpSpPr/>
            <p:nvPr/>
          </p:nvGrpSpPr>
          <p:grpSpPr>
            <a:xfrm>
              <a:off x="370985" y="-1"/>
              <a:ext cx="1649201" cy="517610"/>
              <a:chOff x="0" y="0"/>
              <a:chExt cx="1649200" cy="517608"/>
            </a:xfrm>
          </p:grpSpPr>
          <p:sp>
            <p:nvSpPr>
              <p:cNvPr id="673" name="Google Shape;673;p24"/>
              <p:cNvSpPr/>
              <p:nvPr/>
            </p:nvSpPr>
            <p:spPr>
              <a:xfrm>
                <a:off x="0" y="0"/>
                <a:ext cx="1649200" cy="517608"/>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ED6B00"/>
                  </a:buClr>
                  <a:buSzPts val="1400"/>
                  <a:buFont typeface="Calibri"/>
                  <a:buNone/>
                </a:pPr>
                <a:r>
                  <a:t/>
                </a:r>
                <a:endParaRPr b="1" i="0" sz="1400" u="none" cap="none" strike="noStrike">
                  <a:solidFill>
                    <a:srgbClr val="ED6B00"/>
                  </a:solidFill>
                  <a:latin typeface="Calibri"/>
                  <a:ea typeface="Calibri"/>
                  <a:cs typeface="Calibri"/>
                  <a:sym typeface="Calibri"/>
                </a:endParaRPr>
              </a:p>
            </p:txBody>
          </p:sp>
          <p:sp>
            <p:nvSpPr>
              <p:cNvPr id="674" name="Google Shape;674;p24"/>
              <p:cNvSpPr txBox="1"/>
              <p:nvPr/>
            </p:nvSpPr>
            <p:spPr>
              <a:xfrm>
                <a:off x="70986" y="114658"/>
                <a:ext cx="1507227" cy="2882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Political</a:t>
                </a:r>
                <a:endParaRPr/>
              </a:p>
            </p:txBody>
          </p:sp>
        </p:grpSp>
        <p:grpSp>
          <p:nvGrpSpPr>
            <p:cNvPr id="675" name="Google Shape;675;p24"/>
            <p:cNvGrpSpPr/>
            <p:nvPr/>
          </p:nvGrpSpPr>
          <p:grpSpPr>
            <a:xfrm>
              <a:off x="370985" y="593961"/>
              <a:ext cx="1649202" cy="517609"/>
              <a:chOff x="0" y="0"/>
              <a:chExt cx="1649201" cy="517608"/>
            </a:xfrm>
          </p:grpSpPr>
          <p:sp>
            <p:nvSpPr>
              <p:cNvPr id="676" name="Google Shape;676;p24"/>
              <p:cNvSpPr/>
              <p:nvPr/>
            </p:nvSpPr>
            <p:spPr>
              <a:xfrm>
                <a:off x="0" y="0"/>
                <a:ext cx="1649201" cy="517608"/>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ED6B00"/>
                  </a:buClr>
                  <a:buSzPts val="1400"/>
                  <a:buFont typeface="Calibri"/>
                  <a:buNone/>
                </a:pPr>
                <a:r>
                  <a:t/>
                </a:r>
                <a:endParaRPr b="1" i="0" sz="1400" u="none" cap="none" strike="noStrike">
                  <a:solidFill>
                    <a:srgbClr val="ED6B00"/>
                  </a:solidFill>
                  <a:latin typeface="Calibri"/>
                  <a:ea typeface="Calibri"/>
                  <a:cs typeface="Calibri"/>
                  <a:sym typeface="Calibri"/>
                </a:endParaRPr>
              </a:p>
            </p:txBody>
          </p:sp>
          <p:sp>
            <p:nvSpPr>
              <p:cNvPr id="677" name="Google Shape;677;p24"/>
              <p:cNvSpPr txBox="1"/>
              <p:nvPr/>
            </p:nvSpPr>
            <p:spPr>
              <a:xfrm>
                <a:off x="70987" y="114658"/>
                <a:ext cx="1507226" cy="2882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Economic</a:t>
                </a:r>
                <a:endParaRPr/>
              </a:p>
            </p:txBody>
          </p:sp>
        </p:grpSp>
        <p:grpSp>
          <p:nvGrpSpPr>
            <p:cNvPr id="678" name="Google Shape;678;p24"/>
            <p:cNvGrpSpPr/>
            <p:nvPr/>
          </p:nvGrpSpPr>
          <p:grpSpPr>
            <a:xfrm>
              <a:off x="370985" y="1187925"/>
              <a:ext cx="1649201" cy="517609"/>
              <a:chOff x="0" y="0"/>
              <a:chExt cx="1649200" cy="517608"/>
            </a:xfrm>
          </p:grpSpPr>
          <p:sp>
            <p:nvSpPr>
              <p:cNvPr id="679" name="Google Shape;679;p24"/>
              <p:cNvSpPr/>
              <p:nvPr/>
            </p:nvSpPr>
            <p:spPr>
              <a:xfrm>
                <a:off x="0" y="0"/>
                <a:ext cx="1649200" cy="517608"/>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0" name="Google Shape;680;p24"/>
              <p:cNvSpPr txBox="1"/>
              <p:nvPr/>
            </p:nvSpPr>
            <p:spPr>
              <a:xfrm>
                <a:off x="70986" y="114658"/>
                <a:ext cx="1507227" cy="2882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Social</a:t>
                </a:r>
                <a:endParaRPr/>
              </a:p>
            </p:txBody>
          </p:sp>
        </p:grpSp>
        <p:grpSp>
          <p:nvGrpSpPr>
            <p:cNvPr id="681" name="Google Shape;681;p24"/>
            <p:cNvGrpSpPr/>
            <p:nvPr/>
          </p:nvGrpSpPr>
          <p:grpSpPr>
            <a:xfrm>
              <a:off x="370985" y="1767575"/>
              <a:ext cx="1649201" cy="517610"/>
              <a:chOff x="0" y="0"/>
              <a:chExt cx="1649200" cy="517608"/>
            </a:xfrm>
          </p:grpSpPr>
          <p:sp>
            <p:nvSpPr>
              <p:cNvPr id="682" name="Google Shape;682;p24"/>
              <p:cNvSpPr/>
              <p:nvPr/>
            </p:nvSpPr>
            <p:spPr>
              <a:xfrm>
                <a:off x="0" y="0"/>
                <a:ext cx="1649200" cy="517608"/>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ED6B00"/>
                  </a:buClr>
                  <a:buSzPts val="1400"/>
                  <a:buFont typeface="Calibri"/>
                  <a:buNone/>
                </a:pPr>
                <a:r>
                  <a:t/>
                </a:r>
                <a:endParaRPr b="1" i="0" sz="1400" u="none" cap="none" strike="noStrike">
                  <a:solidFill>
                    <a:srgbClr val="ED6B00"/>
                  </a:solidFill>
                  <a:latin typeface="Calibri"/>
                  <a:ea typeface="Calibri"/>
                  <a:cs typeface="Calibri"/>
                  <a:sym typeface="Calibri"/>
                </a:endParaRPr>
              </a:p>
            </p:txBody>
          </p:sp>
          <p:sp>
            <p:nvSpPr>
              <p:cNvPr id="683" name="Google Shape;683;p24"/>
              <p:cNvSpPr txBox="1"/>
              <p:nvPr/>
            </p:nvSpPr>
            <p:spPr>
              <a:xfrm>
                <a:off x="70986" y="114658"/>
                <a:ext cx="1507227" cy="2882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Technological</a:t>
                </a:r>
                <a:endParaRPr/>
              </a:p>
            </p:txBody>
          </p:sp>
        </p:grpSp>
        <p:grpSp>
          <p:nvGrpSpPr>
            <p:cNvPr id="684" name="Google Shape;684;p24"/>
            <p:cNvGrpSpPr/>
            <p:nvPr/>
          </p:nvGrpSpPr>
          <p:grpSpPr>
            <a:xfrm>
              <a:off x="370985" y="2316204"/>
              <a:ext cx="1649202" cy="517610"/>
              <a:chOff x="0" y="0"/>
              <a:chExt cx="1649201" cy="517608"/>
            </a:xfrm>
          </p:grpSpPr>
          <p:sp>
            <p:nvSpPr>
              <p:cNvPr id="685" name="Google Shape;685;p24"/>
              <p:cNvSpPr/>
              <p:nvPr/>
            </p:nvSpPr>
            <p:spPr>
              <a:xfrm>
                <a:off x="0" y="0"/>
                <a:ext cx="1649201" cy="517608"/>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ED6B00"/>
                  </a:buClr>
                  <a:buSzPts val="1400"/>
                  <a:buFont typeface="Calibri"/>
                  <a:buNone/>
                </a:pPr>
                <a:r>
                  <a:t/>
                </a:r>
                <a:endParaRPr b="1" i="0" sz="1400" u="none" cap="none" strike="noStrike">
                  <a:solidFill>
                    <a:srgbClr val="ED6B00"/>
                  </a:solidFill>
                  <a:latin typeface="Calibri"/>
                  <a:ea typeface="Calibri"/>
                  <a:cs typeface="Calibri"/>
                  <a:sym typeface="Calibri"/>
                </a:endParaRPr>
              </a:p>
            </p:txBody>
          </p:sp>
          <p:sp>
            <p:nvSpPr>
              <p:cNvPr id="686" name="Google Shape;686;p24"/>
              <p:cNvSpPr txBox="1"/>
              <p:nvPr/>
            </p:nvSpPr>
            <p:spPr>
              <a:xfrm>
                <a:off x="70987" y="114658"/>
                <a:ext cx="1507226" cy="2882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Environmental</a:t>
                </a:r>
                <a:endParaRPr/>
              </a:p>
            </p:txBody>
          </p:sp>
        </p:grpSp>
        <p:grpSp>
          <p:nvGrpSpPr>
            <p:cNvPr id="687" name="Google Shape;687;p24"/>
            <p:cNvGrpSpPr/>
            <p:nvPr/>
          </p:nvGrpSpPr>
          <p:grpSpPr>
            <a:xfrm>
              <a:off x="370985" y="2893458"/>
              <a:ext cx="1649202" cy="517609"/>
              <a:chOff x="0" y="0"/>
              <a:chExt cx="1649201" cy="517608"/>
            </a:xfrm>
          </p:grpSpPr>
          <p:sp>
            <p:nvSpPr>
              <p:cNvPr id="688" name="Google Shape;688;p24"/>
              <p:cNvSpPr/>
              <p:nvPr/>
            </p:nvSpPr>
            <p:spPr>
              <a:xfrm>
                <a:off x="0" y="0"/>
                <a:ext cx="1649201" cy="517608"/>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9" name="Google Shape;689;p24"/>
              <p:cNvSpPr txBox="1"/>
              <p:nvPr/>
            </p:nvSpPr>
            <p:spPr>
              <a:xfrm>
                <a:off x="70987" y="114658"/>
                <a:ext cx="1507226" cy="2882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Legal</a:t>
                </a:r>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25"/>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695" name="Google Shape;695;p25"/>
          <p:cNvSpPr txBox="1"/>
          <p:nvPr/>
        </p:nvSpPr>
        <p:spPr>
          <a:xfrm>
            <a:off x="918977" y="2085405"/>
            <a:ext cx="5579639" cy="19007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análisis FODA es un método utilizado para estudiar la situación de un proyecto determinado o una empresa, analizando sus características internas y las variables externas que la afectan tanto negativa como positivamente.</a:t>
            </a:r>
            <a:endParaRPr/>
          </a:p>
          <a:p>
            <a:pPr indent="0" lvl="0" marL="0" marR="0" rtl="0" algn="l">
              <a:lnSpc>
                <a:spcPct val="100000"/>
              </a:lnSpc>
              <a:spcBef>
                <a:spcPts val="6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análisis FODA por tanto, sirve para diagnosticar la situación real de una organización o proyecto con el objeto de poder crear una estrategia a futuro.</a:t>
            </a:r>
            <a:endParaRPr/>
          </a:p>
        </p:txBody>
      </p:sp>
      <p:sp>
        <p:nvSpPr>
          <p:cNvPr id="696" name="Google Shape;696;p25"/>
          <p:cNvSpPr txBox="1"/>
          <p:nvPr/>
        </p:nvSpPr>
        <p:spPr>
          <a:xfrm>
            <a:off x="452174" y="1269911"/>
            <a:ext cx="84815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ANÁLISIS </a:t>
            </a:r>
            <a:r>
              <a:rPr b="0" i="0" lang="en-US" sz="2800" u="none" cap="none" strike="noStrike">
                <a:solidFill>
                  <a:srgbClr val="A93501"/>
                </a:solidFill>
                <a:latin typeface="Calibri"/>
                <a:ea typeface="Calibri"/>
                <a:cs typeface="Calibri"/>
                <a:sym typeface="Calibri"/>
              </a:rPr>
              <a:t>FODA</a:t>
            </a:r>
            <a:endParaRPr/>
          </a:p>
        </p:txBody>
      </p:sp>
      <p:grpSp>
        <p:nvGrpSpPr>
          <p:cNvPr id="697" name="Google Shape;697;p25"/>
          <p:cNvGrpSpPr/>
          <p:nvPr/>
        </p:nvGrpSpPr>
        <p:grpSpPr>
          <a:xfrm>
            <a:off x="6869006" y="2171025"/>
            <a:ext cx="2064685" cy="3320695"/>
            <a:chOff x="-2" y="-1"/>
            <a:chExt cx="2064684" cy="3320694"/>
          </a:xfrm>
        </p:grpSpPr>
        <p:grpSp>
          <p:nvGrpSpPr>
            <p:cNvPr id="698" name="Google Shape;698;p25"/>
            <p:cNvGrpSpPr/>
            <p:nvPr/>
          </p:nvGrpSpPr>
          <p:grpSpPr>
            <a:xfrm>
              <a:off x="-1" y="-1"/>
              <a:ext cx="2064683" cy="768392"/>
              <a:chOff x="-1" y="0"/>
              <a:chExt cx="2064682" cy="768390"/>
            </a:xfrm>
          </p:grpSpPr>
          <p:grpSp>
            <p:nvGrpSpPr>
              <p:cNvPr id="699" name="Google Shape;699;p25"/>
              <p:cNvGrpSpPr/>
              <p:nvPr/>
            </p:nvGrpSpPr>
            <p:grpSpPr>
              <a:xfrm>
                <a:off x="-1" y="0"/>
                <a:ext cx="1703302" cy="768390"/>
                <a:chOff x="0" y="0"/>
                <a:chExt cx="1703300" cy="768389"/>
              </a:xfrm>
            </p:grpSpPr>
            <p:sp>
              <p:nvSpPr>
                <p:cNvPr id="700" name="Google Shape;700;p25"/>
                <p:cNvSpPr/>
                <p:nvPr/>
              </p:nvSpPr>
              <p:spPr>
                <a:xfrm>
                  <a:off x="0" y="0"/>
                  <a:ext cx="1703300" cy="768389"/>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01" name="Google Shape;701;p25"/>
                <p:cNvSpPr txBox="1"/>
                <p:nvPr/>
              </p:nvSpPr>
              <p:spPr>
                <a:xfrm>
                  <a:off x="83229" y="236874"/>
                  <a:ext cx="1536841" cy="294641"/>
                </a:xfrm>
                <a:prstGeom prst="rect">
                  <a:avLst/>
                </a:prstGeom>
                <a:noFill/>
                <a:ln>
                  <a:noFill/>
                </a:ln>
              </p:spPr>
              <p:txBody>
                <a:bodyPr anchorCtr="0" anchor="ctr" bIns="45700" lIns="45700" spcFirstLastPara="1" rIns="45700" wrap="square" tIns="45700">
                  <a:spAutoFit/>
                </a:bodyPr>
                <a:lstStyle/>
                <a:p>
                  <a:pPr indent="0" lvl="0" marL="0" marR="0" rtl="0" algn="l">
                    <a:lnSpc>
                      <a:spcPct val="9375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F</a:t>
                  </a:r>
                  <a:endParaRPr/>
                </a:p>
              </p:txBody>
            </p:sp>
          </p:grpSp>
          <p:grpSp>
            <p:nvGrpSpPr>
              <p:cNvPr id="702" name="Google Shape;702;p25"/>
              <p:cNvGrpSpPr/>
              <p:nvPr/>
            </p:nvGrpSpPr>
            <p:grpSpPr>
              <a:xfrm>
                <a:off x="361379" y="0"/>
                <a:ext cx="1703302" cy="768390"/>
                <a:chOff x="0" y="0"/>
                <a:chExt cx="1703300" cy="768389"/>
              </a:xfrm>
            </p:grpSpPr>
            <p:sp>
              <p:nvSpPr>
                <p:cNvPr id="703" name="Google Shape;703;p25"/>
                <p:cNvSpPr/>
                <p:nvPr/>
              </p:nvSpPr>
              <p:spPr>
                <a:xfrm>
                  <a:off x="0" y="0"/>
                  <a:ext cx="1703300" cy="768389"/>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04" name="Google Shape;704;p25"/>
                <p:cNvSpPr txBox="1"/>
                <p:nvPr/>
              </p:nvSpPr>
              <p:spPr>
                <a:xfrm>
                  <a:off x="83229" y="240049"/>
                  <a:ext cx="1536841" cy="2882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Fortalezas</a:t>
                  </a:r>
                  <a:endParaRPr/>
                </a:p>
              </p:txBody>
            </p:sp>
          </p:grpSp>
        </p:grpSp>
        <p:grpSp>
          <p:nvGrpSpPr>
            <p:cNvPr id="705" name="Google Shape;705;p25"/>
            <p:cNvGrpSpPr/>
            <p:nvPr/>
          </p:nvGrpSpPr>
          <p:grpSpPr>
            <a:xfrm>
              <a:off x="-2" y="876316"/>
              <a:ext cx="2064684" cy="768393"/>
              <a:chOff x="-1" y="0"/>
              <a:chExt cx="2064682" cy="768392"/>
            </a:xfrm>
          </p:grpSpPr>
          <p:grpSp>
            <p:nvGrpSpPr>
              <p:cNvPr id="706" name="Google Shape;706;p25"/>
              <p:cNvGrpSpPr/>
              <p:nvPr/>
            </p:nvGrpSpPr>
            <p:grpSpPr>
              <a:xfrm>
                <a:off x="-1" y="1"/>
                <a:ext cx="1703302" cy="768391"/>
                <a:chOff x="0" y="0"/>
                <a:chExt cx="1703300" cy="768389"/>
              </a:xfrm>
            </p:grpSpPr>
            <p:sp>
              <p:nvSpPr>
                <p:cNvPr id="707" name="Google Shape;707;p25"/>
                <p:cNvSpPr/>
                <p:nvPr/>
              </p:nvSpPr>
              <p:spPr>
                <a:xfrm>
                  <a:off x="0" y="0"/>
                  <a:ext cx="1703300" cy="768389"/>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08" name="Google Shape;708;p25"/>
                <p:cNvSpPr txBox="1"/>
                <p:nvPr/>
              </p:nvSpPr>
              <p:spPr>
                <a:xfrm>
                  <a:off x="83229" y="236874"/>
                  <a:ext cx="1536841" cy="294641"/>
                </a:xfrm>
                <a:prstGeom prst="rect">
                  <a:avLst/>
                </a:prstGeom>
                <a:noFill/>
                <a:ln>
                  <a:noFill/>
                </a:ln>
              </p:spPr>
              <p:txBody>
                <a:bodyPr anchorCtr="0" anchor="ctr" bIns="45700" lIns="45700" spcFirstLastPara="1" rIns="45700" wrap="square" tIns="45700">
                  <a:spAutoFit/>
                </a:bodyPr>
                <a:lstStyle/>
                <a:p>
                  <a:pPr indent="0" lvl="0" marL="0" marR="0" rtl="0" algn="l">
                    <a:lnSpc>
                      <a:spcPct val="9375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O</a:t>
                  </a:r>
                  <a:endParaRPr/>
                </a:p>
              </p:txBody>
            </p:sp>
          </p:grpSp>
          <p:grpSp>
            <p:nvGrpSpPr>
              <p:cNvPr id="709" name="Google Shape;709;p25"/>
              <p:cNvGrpSpPr/>
              <p:nvPr/>
            </p:nvGrpSpPr>
            <p:grpSpPr>
              <a:xfrm>
                <a:off x="361378" y="0"/>
                <a:ext cx="1703303" cy="768391"/>
                <a:chOff x="0" y="0"/>
                <a:chExt cx="1703301" cy="768389"/>
              </a:xfrm>
            </p:grpSpPr>
            <p:sp>
              <p:nvSpPr>
                <p:cNvPr id="710" name="Google Shape;710;p25"/>
                <p:cNvSpPr/>
                <p:nvPr/>
              </p:nvSpPr>
              <p:spPr>
                <a:xfrm>
                  <a:off x="0" y="0"/>
                  <a:ext cx="1703301" cy="768389"/>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1" name="Google Shape;711;p25"/>
                <p:cNvSpPr txBox="1"/>
                <p:nvPr/>
              </p:nvSpPr>
              <p:spPr>
                <a:xfrm>
                  <a:off x="83229" y="240049"/>
                  <a:ext cx="1536842" cy="2882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Oportunidades</a:t>
                  </a:r>
                  <a:endParaRPr/>
                </a:p>
              </p:txBody>
            </p:sp>
          </p:grpSp>
        </p:grpSp>
        <p:grpSp>
          <p:nvGrpSpPr>
            <p:cNvPr id="712" name="Google Shape;712;p25"/>
            <p:cNvGrpSpPr/>
            <p:nvPr/>
          </p:nvGrpSpPr>
          <p:grpSpPr>
            <a:xfrm>
              <a:off x="-1" y="1752634"/>
              <a:ext cx="2064683" cy="768393"/>
              <a:chOff x="-1" y="0"/>
              <a:chExt cx="2064682" cy="768392"/>
            </a:xfrm>
          </p:grpSpPr>
          <p:grpSp>
            <p:nvGrpSpPr>
              <p:cNvPr id="713" name="Google Shape;713;p25"/>
              <p:cNvGrpSpPr/>
              <p:nvPr/>
            </p:nvGrpSpPr>
            <p:grpSpPr>
              <a:xfrm>
                <a:off x="-1" y="0"/>
                <a:ext cx="1703302" cy="768391"/>
                <a:chOff x="0" y="0"/>
                <a:chExt cx="1703300" cy="768389"/>
              </a:xfrm>
            </p:grpSpPr>
            <p:sp>
              <p:nvSpPr>
                <p:cNvPr id="714" name="Google Shape;714;p25"/>
                <p:cNvSpPr/>
                <p:nvPr/>
              </p:nvSpPr>
              <p:spPr>
                <a:xfrm>
                  <a:off x="0" y="0"/>
                  <a:ext cx="1703300" cy="768389"/>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5" name="Google Shape;715;p25"/>
                <p:cNvSpPr txBox="1"/>
                <p:nvPr/>
              </p:nvSpPr>
              <p:spPr>
                <a:xfrm>
                  <a:off x="83229" y="236874"/>
                  <a:ext cx="1536841" cy="294641"/>
                </a:xfrm>
                <a:prstGeom prst="rect">
                  <a:avLst/>
                </a:prstGeom>
                <a:noFill/>
                <a:ln>
                  <a:noFill/>
                </a:ln>
              </p:spPr>
              <p:txBody>
                <a:bodyPr anchorCtr="0" anchor="ctr" bIns="45700" lIns="45700" spcFirstLastPara="1" rIns="45700" wrap="square" tIns="45700">
                  <a:spAutoFit/>
                </a:bodyPr>
                <a:lstStyle/>
                <a:p>
                  <a:pPr indent="0" lvl="0" marL="0" marR="0" rtl="0" algn="l">
                    <a:lnSpc>
                      <a:spcPct val="9375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D</a:t>
                  </a:r>
                  <a:endParaRPr/>
                </a:p>
              </p:txBody>
            </p:sp>
          </p:grpSp>
          <p:grpSp>
            <p:nvGrpSpPr>
              <p:cNvPr id="716" name="Google Shape;716;p25"/>
              <p:cNvGrpSpPr/>
              <p:nvPr/>
            </p:nvGrpSpPr>
            <p:grpSpPr>
              <a:xfrm>
                <a:off x="361379" y="1"/>
                <a:ext cx="1703302" cy="768391"/>
                <a:chOff x="0" y="0"/>
                <a:chExt cx="1703300" cy="768389"/>
              </a:xfrm>
            </p:grpSpPr>
            <p:sp>
              <p:nvSpPr>
                <p:cNvPr id="717" name="Google Shape;717;p25"/>
                <p:cNvSpPr/>
                <p:nvPr/>
              </p:nvSpPr>
              <p:spPr>
                <a:xfrm>
                  <a:off x="0" y="0"/>
                  <a:ext cx="1703300" cy="768389"/>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8" name="Google Shape;718;p25"/>
                <p:cNvSpPr txBox="1"/>
                <p:nvPr/>
              </p:nvSpPr>
              <p:spPr>
                <a:xfrm>
                  <a:off x="83229" y="240049"/>
                  <a:ext cx="1536841" cy="2882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Debilidades</a:t>
                  </a:r>
                  <a:endParaRPr/>
                </a:p>
              </p:txBody>
            </p:sp>
          </p:grpSp>
        </p:grpSp>
        <p:grpSp>
          <p:nvGrpSpPr>
            <p:cNvPr id="719" name="Google Shape;719;p25"/>
            <p:cNvGrpSpPr/>
            <p:nvPr/>
          </p:nvGrpSpPr>
          <p:grpSpPr>
            <a:xfrm>
              <a:off x="-1" y="2628953"/>
              <a:ext cx="2064683" cy="691740"/>
              <a:chOff x="-1" y="0"/>
              <a:chExt cx="2064682" cy="691738"/>
            </a:xfrm>
          </p:grpSpPr>
          <p:grpSp>
            <p:nvGrpSpPr>
              <p:cNvPr id="720" name="Google Shape;720;p25"/>
              <p:cNvGrpSpPr/>
              <p:nvPr/>
            </p:nvGrpSpPr>
            <p:grpSpPr>
              <a:xfrm>
                <a:off x="-1" y="0"/>
                <a:ext cx="1703302" cy="691738"/>
                <a:chOff x="0" y="0"/>
                <a:chExt cx="1703300" cy="691737"/>
              </a:xfrm>
            </p:grpSpPr>
            <p:sp>
              <p:nvSpPr>
                <p:cNvPr id="721" name="Google Shape;721;p25"/>
                <p:cNvSpPr/>
                <p:nvPr/>
              </p:nvSpPr>
              <p:spPr>
                <a:xfrm>
                  <a:off x="0" y="0"/>
                  <a:ext cx="1703300" cy="691737"/>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2" name="Google Shape;722;p25"/>
                <p:cNvSpPr txBox="1"/>
                <p:nvPr/>
              </p:nvSpPr>
              <p:spPr>
                <a:xfrm>
                  <a:off x="79488" y="198548"/>
                  <a:ext cx="1544323" cy="294641"/>
                </a:xfrm>
                <a:prstGeom prst="rect">
                  <a:avLst/>
                </a:prstGeom>
                <a:noFill/>
                <a:ln>
                  <a:noFill/>
                </a:ln>
              </p:spPr>
              <p:txBody>
                <a:bodyPr anchorCtr="0" anchor="ctr" bIns="45700" lIns="45700" spcFirstLastPara="1" rIns="45700" wrap="square" tIns="45700">
                  <a:spAutoFit/>
                </a:bodyPr>
                <a:lstStyle/>
                <a:p>
                  <a:pPr indent="0" lvl="0" marL="0" marR="0" rtl="0" algn="l">
                    <a:lnSpc>
                      <a:spcPct val="9375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A</a:t>
                  </a:r>
                  <a:endParaRPr/>
                </a:p>
              </p:txBody>
            </p:sp>
          </p:grpSp>
          <p:grpSp>
            <p:nvGrpSpPr>
              <p:cNvPr id="723" name="Google Shape;723;p25"/>
              <p:cNvGrpSpPr/>
              <p:nvPr/>
            </p:nvGrpSpPr>
            <p:grpSpPr>
              <a:xfrm>
                <a:off x="361379" y="0"/>
                <a:ext cx="1703302" cy="691738"/>
                <a:chOff x="0" y="0"/>
                <a:chExt cx="1703300" cy="691737"/>
              </a:xfrm>
            </p:grpSpPr>
            <p:sp>
              <p:nvSpPr>
                <p:cNvPr id="724" name="Google Shape;724;p25"/>
                <p:cNvSpPr/>
                <p:nvPr/>
              </p:nvSpPr>
              <p:spPr>
                <a:xfrm>
                  <a:off x="0" y="0"/>
                  <a:ext cx="1703300" cy="691737"/>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5" name="Google Shape;725;p25"/>
                <p:cNvSpPr txBox="1"/>
                <p:nvPr/>
              </p:nvSpPr>
              <p:spPr>
                <a:xfrm>
                  <a:off x="79488" y="106472"/>
                  <a:ext cx="1544323" cy="4787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Amenazas del exterior</a:t>
                  </a:r>
                  <a:endParaRPr/>
                </a:p>
              </p:txBody>
            </p:sp>
          </p:grpSp>
        </p:grpSp>
      </p:grpSp>
      <p:sp>
        <p:nvSpPr>
          <p:cNvPr id="726" name="Google Shape;726;p25"/>
          <p:cNvSpPr txBox="1"/>
          <p:nvPr/>
        </p:nvSpPr>
        <p:spPr>
          <a:xfrm>
            <a:off x="873252" y="4320535"/>
            <a:ext cx="4762004" cy="431592"/>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2000"/>
              <a:buFont typeface="Calibri"/>
              <a:buNone/>
            </a:pPr>
            <a:r>
              <a:rPr b="0" i="0" lang="en-US" sz="2000" u="none" cap="none" strike="noStrike">
                <a:solidFill>
                  <a:srgbClr val="ED6B00"/>
                </a:solidFill>
                <a:latin typeface="Calibri"/>
                <a:ea typeface="Calibri"/>
                <a:cs typeface="Calibri"/>
                <a:sym typeface="Calibri"/>
              </a:rPr>
              <a:t>¿CÓMO SE REALIZA </a:t>
            </a:r>
            <a:r>
              <a:rPr b="1" i="0" lang="en-US" sz="2000" u="none" cap="none" strike="noStrike">
                <a:solidFill>
                  <a:srgbClr val="A93501"/>
                </a:solidFill>
                <a:latin typeface="Calibri"/>
                <a:ea typeface="Calibri"/>
                <a:cs typeface="Calibri"/>
                <a:sym typeface="Calibri"/>
              </a:rPr>
              <a:t>UN ANÁLISIS FODA?</a:t>
            </a:r>
            <a:endParaRPr/>
          </a:p>
        </p:txBody>
      </p:sp>
      <p:sp>
        <p:nvSpPr>
          <p:cNvPr id="727" name="Google Shape;727;p25"/>
          <p:cNvSpPr txBox="1"/>
          <p:nvPr/>
        </p:nvSpPr>
        <p:spPr>
          <a:xfrm>
            <a:off x="918977" y="4783297"/>
            <a:ext cx="5579639" cy="808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Usualmente, usando una plantilla de análisis FODA con 4 cuadros, lo primordial es que se haga sencillo y práctico para poder entender los resultados.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2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733" name="Google Shape;733;p26"/>
          <p:cNvSpPr/>
          <p:nvPr/>
        </p:nvSpPr>
        <p:spPr>
          <a:xfrm>
            <a:off x="257734" y="1121698"/>
            <a:ext cx="4493308" cy="2792235"/>
          </a:xfrm>
          <a:prstGeom prst="roundRect">
            <a:avLst>
              <a:gd fmla="val 4267" name="adj"/>
            </a:avLst>
          </a:prstGeom>
          <a:solidFill>
            <a:srgbClr val="F2F2F2"/>
          </a:solidFill>
          <a:ln cap="flat" cmpd="sng" w="1270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4" name="Google Shape;734;p26"/>
          <p:cNvSpPr/>
          <p:nvPr/>
        </p:nvSpPr>
        <p:spPr>
          <a:xfrm>
            <a:off x="4805586" y="1121698"/>
            <a:ext cx="4493309" cy="2792235"/>
          </a:xfrm>
          <a:prstGeom prst="roundRect">
            <a:avLst>
              <a:gd fmla="val 4267" name="adj"/>
            </a:avLst>
          </a:prstGeom>
          <a:solidFill>
            <a:srgbClr val="F2F2F2"/>
          </a:solidFill>
          <a:ln cap="flat" cmpd="sng" w="1270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5" name="Google Shape;735;p26"/>
          <p:cNvSpPr/>
          <p:nvPr/>
        </p:nvSpPr>
        <p:spPr>
          <a:xfrm>
            <a:off x="257734" y="3980705"/>
            <a:ext cx="4493308" cy="2884331"/>
          </a:xfrm>
          <a:prstGeom prst="roundRect">
            <a:avLst>
              <a:gd fmla="val 4267" name="adj"/>
            </a:avLst>
          </a:prstGeom>
          <a:solidFill>
            <a:srgbClr val="F2F2F2"/>
          </a:solidFill>
          <a:ln cap="flat" cmpd="sng" w="1270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6" name="Google Shape;736;p26"/>
          <p:cNvSpPr/>
          <p:nvPr/>
        </p:nvSpPr>
        <p:spPr>
          <a:xfrm>
            <a:off x="4805586" y="3980705"/>
            <a:ext cx="4493309" cy="2884331"/>
          </a:xfrm>
          <a:prstGeom prst="roundRect">
            <a:avLst>
              <a:gd fmla="val 4267" name="adj"/>
            </a:avLst>
          </a:prstGeom>
          <a:solidFill>
            <a:srgbClr val="F2F2F2"/>
          </a:solidFill>
          <a:ln cap="flat" cmpd="sng" w="1270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7" name="Google Shape;737;p26"/>
          <p:cNvSpPr txBox="1"/>
          <p:nvPr/>
        </p:nvSpPr>
        <p:spPr>
          <a:xfrm>
            <a:off x="5035898" y="1232229"/>
            <a:ext cx="1588186" cy="431592"/>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b="1" i="0" lang="en-US" sz="2000" u="none" cap="none" strike="noStrike">
                <a:solidFill>
                  <a:srgbClr val="A93501"/>
                </a:solidFill>
                <a:latin typeface="Calibri"/>
                <a:ea typeface="Calibri"/>
                <a:cs typeface="Calibri"/>
                <a:sym typeface="Calibri"/>
              </a:rPr>
              <a:t>FORTALEZAS</a:t>
            </a:r>
            <a:endParaRPr/>
          </a:p>
        </p:txBody>
      </p:sp>
      <p:sp>
        <p:nvSpPr>
          <p:cNvPr id="738" name="Google Shape;738;p26"/>
          <p:cNvSpPr txBox="1"/>
          <p:nvPr/>
        </p:nvSpPr>
        <p:spPr>
          <a:xfrm>
            <a:off x="445556" y="1659854"/>
            <a:ext cx="4117800" cy="2208600"/>
          </a:xfrm>
          <a:prstGeom prst="rect">
            <a:avLst/>
          </a:prstGeom>
          <a:noFill/>
          <a:ln>
            <a:noFill/>
          </a:ln>
        </p:spPr>
        <p:txBody>
          <a:bodyPr anchorCtr="0" anchor="t" bIns="45675" lIns="45675" spcFirstLastPara="1" rIns="45675" wrap="square" tIns="45675">
            <a:spAutoFit/>
          </a:bodyPr>
          <a:lstStyle/>
          <a:p>
            <a:pPr indent="-180975" lvl="0" marL="180975" marR="0" rtl="0" algn="l">
              <a:lnSpc>
                <a:spcPct val="107692"/>
              </a:lnSpc>
              <a:spcBef>
                <a:spcPts val="0"/>
              </a:spcBef>
              <a:spcAft>
                <a:spcPts val="0"/>
              </a:spcAft>
              <a:buClr>
                <a:srgbClr val="000000"/>
              </a:buClr>
              <a:buSzPts val="1300"/>
              <a:buFont typeface="Arial"/>
              <a:buChar char="•"/>
            </a:pPr>
            <a:r>
              <a:rPr b="0" i="0" lang="en-US" sz="1300" u="none" cap="none" strike="noStrike">
                <a:solidFill>
                  <a:srgbClr val="000000"/>
                </a:solidFill>
                <a:latin typeface="Calibri"/>
                <a:ea typeface="Calibri"/>
                <a:cs typeface="Calibri"/>
                <a:sym typeface="Calibri"/>
              </a:rPr>
              <a:t>Estas se encuentran fuera, o sea, en lo exterior de una organización.</a:t>
            </a:r>
            <a:endParaRPr/>
          </a:p>
          <a:p>
            <a:pPr indent="-180975" lvl="0" marL="180975" marR="0" rtl="0" algn="l">
              <a:lnSpc>
                <a:spcPct val="107692"/>
              </a:lnSpc>
              <a:spcBef>
                <a:spcPts val="300"/>
              </a:spcBef>
              <a:spcAft>
                <a:spcPts val="0"/>
              </a:spcAft>
              <a:buClr>
                <a:srgbClr val="000000"/>
              </a:buClr>
              <a:buSzPts val="1300"/>
              <a:buFont typeface="Arial"/>
              <a:buChar char="•"/>
            </a:pPr>
            <a:r>
              <a:rPr b="0" i="0" lang="en-US" sz="1300" u="none" cap="none" strike="noStrike">
                <a:solidFill>
                  <a:srgbClr val="000000"/>
                </a:solidFill>
                <a:latin typeface="Calibri"/>
                <a:ea typeface="Calibri"/>
                <a:cs typeface="Calibri"/>
                <a:sym typeface="Calibri"/>
              </a:rPr>
              <a:t>Estar atento a los nuevos productos en el mercado.</a:t>
            </a:r>
            <a:endParaRPr/>
          </a:p>
          <a:p>
            <a:pPr indent="-180975" lvl="0" marL="180975" marR="0" rtl="0" algn="l">
              <a:lnSpc>
                <a:spcPct val="107692"/>
              </a:lnSpc>
              <a:spcBef>
                <a:spcPts val="300"/>
              </a:spcBef>
              <a:spcAft>
                <a:spcPts val="0"/>
              </a:spcAft>
              <a:buClr>
                <a:srgbClr val="000000"/>
              </a:buClr>
              <a:buSzPts val="1300"/>
              <a:buFont typeface="Arial"/>
              <a:buChar char="•"/>
            </a:pPr>
            <a:r>
              <a:rPr b="0" i="0" lang="en-US" sz="1300" u="none" cap="none" strike="noStrike">
                <a:solidFill>
                  <a:srgbClr val="000000"/>
                </a:solidFill>
                <a:latin typeface="Calibri"/>
                <a:ea typeface="Calibri"/>
                <a:cs typeface="Calibri"/>
                <a:sym typeface="Calibri"/>
              </a:rPr>
              <a:t>La competencia es poderosa y está constantemente innovando.</a:t>
            </a:r>
            <a:endParaRPr/>
          </a:p>
          <a:p>
            <a:pPr indent="-180975" lvl="0" marL="180975" marR="0" rtl="0" algn="l">
              <a:lnSpc>
                <a:spcPct val="107692"/>
              </a:lnSpc>
              <a:spcBef>
                <a:spcPts val="300"/>
              </a:spcBef>
              <a:spcAft>
                <a:spcPts val="0"/>
              </a:spcAft>
              <a:buClr>
                <a:srgbClr val="000000"/>
              </a:buClr>
              <a:buSzPts val="1300"/>
              <a:buFont typeface="Arial"/>
              <a:buChar char="•"/>
            </a:pPr>
            <a:r>
              <a:rPr b="0" i="0" lang="en-US" sz="1300" u="none" cap="none" strike="noStrike">
                <a:solidFill>
                  <a:srgbClr val="000000"/>
                </a:solidFill>
                <a:latin typeface="Calibri"/>
                <a:ea typeface="Calibri"/>
                <a:cs typeface="Calibri"/>
                <a:sym typeface="Calibri"/>
              </a:rPr>
              <a:t>El gobierno puede ser un detonante para que la amenaza se haga aún más fuerte.</a:t>
            </a:r>
            <a:endParaRPr/>
          </a:p>
          <a:p>
            <a:pPr indent="-180975" lvl="0" marL="180975" marR="0" rtl="0" algn="l">
              <a:lnSpc>
                <a:spcPct val="107692"/>
              </a:lnSpc>
              <a:spcBef>
                <a:spcPts val="300"/>
              </a:spcBef>
              <a:spcAft>
                <a:spcPts val="0"/>
              </a:spcAft>
              <a:buClr>
                <a:srgbClr val="000000"/>
              </a:buClr>
              <a:buSzPts val="1300"/>
              <a:buFont typeface="Arial"/>
              <a:buChar char="•"/>
            </a:pPr>
            <a:r>
              <a:rPr b="0" i="0" lang="en-US" sz="1300" u="none" cap="none" strike="noStrike">
                <a:solidFill>
                  <a:srgbClr val="000000"/>
                </a:solidFill>
                <a:latin typeface="Calibri"/>
                <a:ea typeface="Calibri"/>
                <a:cs typeface="Calibri"/>
                <a:sym typeface="Calibri"/>
              </a:rPr>
              <a:t>Competidores con una estructura de costo menor.</a:t>
            </a:r>
            <a:endParaRPr/>
          </a:p>
          <a:p>
            <a:pPr indent="-180975" lvl="0" marL="180975" marR="0" rtl="0" algn="l">
              <a:lnSpc>
                <a:spcPct val="107692"/>
              </a:lnSpc>
              <a:spcBef>
                <a:spcPts val="300"/>
              </a:spcBef>
              <a:spcAft>
                <a:spcPts val="0"/>
              </a:spcAft>
              <a:buClr>
                <a:srgbClr val="000000"/>
              </a:buClr>
              <a:buSzPts val="1300"/>
              <a:buFont typeface="Arial"/>
              <a:buChar char="•"/>
            </a:pPr>
            <a:r>
              <a:rPr b="0" i="0" lang="en-US" sz="1300" u="none" cap="none" strike="noStrike">
                <a:solidFill>
                  <a:srgbClr val="000000"/>
                </a:solidFill>
                <a:latin typeface="Calibri"/>
                <a:ea typeface="Calibri"/>
                <a:cs typeface="Calibri"/>
                <a:sym typeface="Calibri"/>
              </a:rPr>
              <a:t>Bajo crecimiento industrial.</a:t>
            </a:r>
            <a:endParaRPr/>
          </a:p>
        </p:txBody>
      </p:sp>
      <p:sp>
        <p:nvSpPr>
          <p:cNvPr id="739" name="Google Shape;739;p26"/>
          <p:cNvSpPr txBox="1"/>
          <p:nvPr/>
        </p:nvSpPr>
        <p:spPr>
          <a:xfrm>
            <a:off x="421367" y="1228255"/>
            <a:ext cx="1705144" cy="431592"/>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2000"/>
              <a:buFont typeface="Calibri"/>
              <a:buNone/>
            </a:pPr>
            <a:r>
              <a:rPr b="0" i="0" lang="en-US" sz="2000" u="none" cap="none" strike="noStrike">
                <a:solidFill>
                  <a:srgbClr val="ED6B00"/>
                </a:solidFill>
                <a:latin typeface="Calibri"/>
                <a:ea typeface="Calibri"/>
                <a:cs typeface="Calibri"/>
                <a:sym typeface="Calibri"/>
              </a:rPr>
              <a:t>AMENAZAS</a:t>
            </a:r>
            <a:endParaRPr/>
          </a:p>
        </p:txBody>
      </p:sp>
      <p:sp>
        <p:nvSpPr>
          <p:cNvPr id="740" name="Google Shape;740;p26"/>
          <p:cNvSpPr txBox="1"/>
          <p:nvPr/>
        </p:nvSpPr>
        <p:spPr>
          <a:xfrm>
            <a:off x="5355383" y="4118204"/>
            <a:ext cx="2200611" cy="431592"/>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b="1" i="0" lang="en-US" sz="2000" u="none" cap="none" strike="noStrike">
                <a:solidFill>
                  <a:srgbClr val="A93501"/>
                </a:solidFill>
                <a:latin typeface="Calibri"/>
                <a:ea typeface="Calibri"/>
                <a:cs typeface="Calibri"/>
                <a:sym typeface="Calibri"/>
              </a:rPr>
              <a:t>OPORTUNIDADES</a:t>
            </a:r>
            <a:endParaRPr/>
          </a:p>
        </p:txBody>
      </p:sp>
      <p:sp>
        <p:nvSpPr>
          <p:cNvPr id="741" name="Google Shape;741;p26"/>
          <p:cNvSpPr txBox="1"/>
          <p:nvPr/>
        </p:nvSpPr>
        <p:spPr>
          <a:xfrm>
            <a:off x="421367" y="4118204"/>
            <a:ext cx="1705144" cy="431592"/>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2000"/>
              <a:buFont typeface="Calibri"/>
              <a:buNone/>
            </a:pPr>
            <a:r>
              <a:rPr b="0" i="0" lang="en-US" sz="2000" u="none" cap="none" strike="noStrike">
                <a:solidFill>
                  <a:srgbClr val="ED6B00"/>
                </a:solidFill>
                <a:latin typeface="Calibri"/>
                <a:ea typeface="Calibri"/>
                <a:cs typeface="Calibri"/>
                <a:sym typeface="Calibri"/>
              </a:rPr>
              <a:t>DEBILIDADES</a:t>
            </a:r>
            <a:endParaRPr/>
          </a:p>
        </p:txBody>
      </p:sp>
      <p:sp>
        <p:nvSpPr>
          <p:cNvPr id="742" name="Google Shape;742;p26"/>
          <p:cNvSpPr txBox="1"/>
          <p:nvPr/>
        </p:nvSpPr>
        <p:spPr>
          <a:xfrm>
            <a:off x="5081623" y="1766403"/>
            <a:ext cx="4117661" cy="1570316"/>
          </a:xfrm>
          <a:prstGeom prst="rect">
            <a:avLst/>
          </a:prstGeom>
          <a:noFill/>
          <a:ln>
            <a:noFill/>
          </a:ln>
        </p:spPr>
        <p:txBody>
          <a:bodyPr anchorCtr="0" anchor="t" bIns="45675" lIns="45675" spcFirstLastPara="1" rIns="45675" wrap="square" tIns="45675">
            <a:spAutoFit/>
          </a:bodyPr>
          <a:lstStyle/>
          <a:p>
            <a:pPr indent="-180975" lvl="0" marL="180975" marR="0" rtl="0" algn="l">
              <a:lnSpc>
                <a:spcPct val="107692"/>
              </a:lnSpc>
              <a:spcBef>
                <a:spcPts val="0"/>
              </a:spcBef>
              <a:spcAft>
                <a:spcPts val="0"/>
              </a:spcAft>
              <a:buClr>
                <a:srgbClr val="000000"/>
              </a:buClr>
              <a:buSzPts val="1300"/>
              <a:buFont typeface="Arial"/>
              <a:buChar char="•"/>
            </a:pPr>
            <a:r>
              <a:rPr b="0" i="0" lang="en-US" sz="1300" u="none" cap="none" strike="noStrike">
                <a:solidFill>
                  <a:srgbClr val="000000"/>
                </a:solidFill>
                <a:latin typeface="Calibri"/>
                <a:ea typeface="Calibri"/>
                <a:cs typeface="Calibri"/>
                <a:sym typeface="Calibri"/>
              </a:rPr>
              <a:t>Capacidad para fundamentar en innovar en áreas claves.</a:t>
            </a:r>
            <a:endParaRPr/>
          </a:p>
          <a:p>
            <a:pPr indent="-180975" lvl="0" marL="180975" marR="0" rtl="0" algn="l">
              <a:lnSpc>
                <a:spcPct val="107692"/>
              </a:lnSpc>
              <a:spcBef>
                <a:spcPts val="300"/>
              </a:spcBef>
              <a:spcAft>
                <a:spcPts val="0"/>
              </a:spcAft>
              <a:buClr>
                <a:srgbClr val="000000"/>
              </a:buClr>
              <a:buSzPts val="1300"/>
              <a:buFont typeface="Arial"/>
              <a:buChar char="•"/>
            </a:pPr>
            <a:r>
              <a:rPr b="0" i="0" lang="en-US" sz="1300" u="none" cap="none" strike="noStrike">
                <a:solidFill>
                  <a:srgbClr val="000000"/>
                </a:solidFill>
                <a:latin typeface="Calibri"/>
                <a:ea typeface="Calibri"/>
                <a:cs typeface="Calibri"/>
                <a:sym typeface="Calibri"/>
              </a:rPr>
              <a:t>Presencia en mercados al mayor y detalle.</a:t>
            </a:r>
            <a:endParaRPr/>
          </a:p>
          <a:p>
            <a:pPr indent="-180975" lvl="0" marL="180975" marR="0" rtl="0" algn="l">
              <a:lnSpc>
                <a:spcPct val="107692"/>
              </a:lnSpc>
              <a:spcBef>
                <a:spcPts val="300"/>
              </a:spcBef>
              <a:spcAft>
                <a:spcPts val="0"/>
              </a:spcAft>
              <a:buClr>
                <a:srgbClr val="000000"/>
              </a:buClr>
              <a:buSzPts val="1300"/>
              <a:buFont typeface="Arial"/>
              <a:buChar char="•"/>
            </a:pPr>
            <a:r>
              <a:rPr b="0" i="0" lang="en-US" sz="1300" u="none" cap="none" strike="noStrike">
                <a:solidFill>
                  <a:srgbClr val="000000"/>
                </a:solidFill>
                <a:latin typeface="Calibri"/>
                <a:ea typeface="Calibri"/>
                <a:cs typeface="Calibri"/>
                <a:sym typeface="Calibri"/>
              </a:rPr>
              <a:t>Cultura de la empresa.</a:t>
            </a:r>
            <a:endParaRPr/>
          </a:p>
          <a:p>
            <a:pPr indent="-180975" lvl="0" marL="180975" marR="0" rtl="0" algn="l">
              <a:lnSpc>
                <a:spcPct val="107692"/>
              </a:lnSpc>
              <a:spcBef>
                <a:spcPts val="300"/>
              </a:spcBef>
              <a:spcAft>
                <a:spcPts val="0"/>
              </a:spcAft>
              <a:buClr>
                <a:srgbClr val="000000"/>
              </a:buClr>
              <a:buSzPts val="1300"/>
              <a:buFont typeface="Arial"/>
              <a:buChar char="•"/>
            </a:pPr>
            <a:r>
              <a:rPr b="0" i="0" lang="en-US" sz="1300" u="none" cap="none" strike="noStrike">
                <a:solidFill>
                  <a:srgbClr val="000000"/>
                </a:solidFill>
                <a:latin typeface="Calibri"/>
                <a:ea typeface="Calibri"/>
                <a:cs typeface="Calibri"/>
                <a:sym typeface="Calibri"/>
              </a:rPr>
              <a:t>Dotación del personal.</a:t>
            </a:r>
            <a:endParaRPr/>
          </a:p>
          <a:p>
            <a:pPr indent="-180975" lvl="0" marL="180975" marR="0" rtl="0" algn="l">
              <a:lnSpc>
                <a:spcPct val="107692"/>
              </a:lnSpc>
              <a:spcBef>
                <a:spcPts val="300"/>
              </a:spcBef>
              <a:spcAft>
                <a:spcPts val="0"/>
              </a:spcAft>
              <a:buClr>
                <a:srgbClr val="000000"/>
              </a:buClr>
              <a:buSzPts val="1300"/>
              <a:buFont typeface="Arial"/>
              <a:buChar char="•"/>
            </a:pPr>
            <a:r>
              <a:rPr b="0" i="0" lang="en-US" sz="1300" u="none" cap="none" strike="noStrike">
                <a:solidFill>
                  <a:srgbClr val="000000"/>
                </a:solidFill>
                <a:latin typeface="Calibri"/>
                <a:ea typeface="Calibri"/>
                <a:cs typeface="Calibri"/>
                <a:sym typeface="Calibri"/>
              </a:rPr>
              <a:t>Recursos financieros adecuados.</a:t>
            </a:r>
            <a:endParaRPr/>
          </a:p>
          <a:p>
            <a:pPr indent="-180975" lvl="0" marL="180975" marR="0" rtl="0" algn="l">
              <a:lnSpc>
                <a:spcPct val="107692"/>
              </a:lnSpc>
              <a:spcBef>
                <a:spcPts val="300"/>
              </a:spcBef>
              <a:spcAft>
                <a:spcPts val="0"/>
              </a:spcAft>
              <a:buClr>
                <a:srgbClr val="000000"/>
              </a:buClr>
              <a:buSzPts val="1300"/>
              <a:buFont typeface="Arial"/>
              <a:buChar char="•"/>
            </a:pPr>
            <a:r>
              <a:rPr b="0" i="0" lang="en-US" sz="1300" u="none" cap="none" strike="noStrike">
                <a:solidFill>
                  <a:srgbClr val="000000"/>
                </a:solidFill>
                <a:latin typeface="Calibri"/>
                <a:ea typeface="Calibri"/>
                <a:cs typeface="Calibri"/>
                <a:sym typeface="Calibri"/>
              </a:rPr>
              <a:t>Formación del personal.</a:t>
            </a:r>
            <a:endParaRPr/>
          </a:p>
          <a:p>
            <a:pPr indent="-180975" lvl="0" marL="180975" marR="0" rtl="0" algn="l">
              <a:lnSpc>
                <a:spcPct val="107692"/>
              </a:lnSpc>
              <a:spcBef>
                <a:spcPts val="300"/>
              </a:spcBef>
              <a:spcAft>
                <a:spcPts val="0"/>
              </a:spcAft>
              <a:buClr>
                <a:srgbClr val="000000"/>
              </a:buClr>
              <a:buSzPts val="1300"/>
              <a:buFont typeface="Arial"/>
              <a:buChar char="•"/>
            </a:pPr>
            <a:r>
              <a:rPr b="0" i="0" lang="en-US" sz="1300" u="none" cap="none" strike="noStrike">
                <a:solidFill>
                  <a:srgbClr val="000000"/>
                </a:solidFill>
                <a:latin typeface="Calibri"/>
                <a:ea typeface="Calibri"/>
                <a:cs typeface="Calibri"/>
                <a:sym typeface="Calibri"/>
              </a:rPr>
              <a:t>Calidad de gestores.</a:t>
            </a:r>
            <a:endParaRPr/>
          </a:p>
        </p:txBody>
      </p:sp>
      <p:sp>
        <p:nvSpPr>
          <p:cNvPr id="743" name="Google Shape;743;p26"/>
          <p:cNvSpPr txBox="1"/>
          <p:nvPr/>
        </p:nvSpPr>
        <p:spPr>
          <a:xfrm>
            <a:off x="467093" y="4568594"/>
            <a:ext cx="4117800" cy="2087400"/>
          </a:xfrm>
          <a:prstGeom prst="rect">
            <a:avLst/>
          </a:prstGeom>
          <a:noFill/>
          <a:ln>
            <a:noFill/>
          </a:ln>
        </p:spPr>
        <p:txBody>
          <a:bodyPr anchorCtr="0" anchor="t" bIns="45675" lIns="45675" spcFirstLastPara="1" rIns="45675" wrap="square" tIns="45675">
            <a:spAutoFit/>
          </a:bodyPr>
          <a:lstStyle/>
          <a:p>
            <a:pPr indent="-168275" lvl="0" marL="180975" marR="0" rtl="0" algn="l">
              <a:lnSpc>
                <a:spcPct val="107692"/>
              </a:lnSpc>
              <a:spcBef>
                <a:spcPts val="0"/>
              </a:spcBef>
              <a:spcAft>
                <a:spcPts val="0"/>
              </a:spcAft>
              <a:buClr>
                <a:srgbClr val="000000"/>
              </a:buClr>
              <a:buSzPts val="1100"/>
              <a:buFont typeface="Arial"/>
              <a:buChar char="•"/>
            </a:pPr>
            <a:r>
              <a:rPr b="0" i="0" lang="en-US" sz="1100" u="none" cap="none" strike="noStrike">
                <a:solidFill>
                  <a:srgbClr val="000000"/>
                </a:solidFill>
                <a:latin typeface="Calibri"/>
                <a:ea typeface="Calibri"/>
                <a:cs typeface="Calibri"/>
                <a:sym typeface="Calibri"/>
              </a:rPr>
              <a:t>Cuando una empresa empieza con escasez de sus productos, es una señal a la que no se debe dejar de prestar atención, ya que de lo contrario </a:t>
            </a:r>
            <a:r>
              <a:rPr lang="en-US" sz="1100">
                <a:latin typeface="Calibri"/>
                <a:ea typeface="Calibri"/>
                <a:cs typeface="Calibri"/>
                <a:sym typeface="Calibri"/>
              </a:rPr>
              <a:t>conlleva</a:t>
            </a:r>
            <a:r>
              <a:rPr b="0" i="0" lang="en-US" sz="1100" u="none" cap="none" strike="noStrike">
                <a:solidFill>
                  <a:srgbClr val="000000"/>
                </a:solidFill>
                <a:latin typeface="Calibri"/>
                <a:ea typeface="Calibri"/>
                <a:cs typeface="Calibri"/>
                <a:sym typeface="Calibri"/>
              </a:rPr>
              <a:t> al cierre de la empresa.</a:t>
            </a:r>
            <a:endParaRPr sz="1200"/>
          </a:p>
          <a:p>
            <a:pPr indent="-168275" lvl="0" marL="180975" marR="0" rtl="0" algn="l">
              <a:lnSpc>
                <a:spcPct val="107692"/>
              </a:lnSpc>
              <a:spcBef>
                <a:spcPts val="300"/>
              </a:spcBef>
              <a:spcAft>
                <a:spcPts val="0"/>
              </a:spcAft>
              <a:buClr>
                <a:srgbClr val="000000"/>
              </a:buClr>
              <a:buSzPts val="1100"/>
              <a:buFont typeface="Arial"/>
              <a:buChar char="•"/>
            </a:pPr>
            <a:r>
              <a:rPr b="0" i="0" lang="en-US" sz="1100" u="none" cap="none" strike="noStrike">
                <a:solidFill>
                  <a:srgbClr val="000000"/>
                </a:solidFill>
                <a:latin typeface="Calibri"/>
                <a:ea typeface="Calibri"/>
                <a:cs typeface="Calibri"/>
                <a:sym typeface="Calibri"/>
              </a:rPr>
              <a:t>No tener capacidad para poder enfrentarse a la competencia, es una característica que comúnmente hace que se debilite paulatinamente.</a:t>
            </a:r>
            <a:endParaRPr sz="1200"/>
          </a:p>
          <a:p>
            <a:pPr indent="-168275" lvl="0" marL="180975" marR="0" rtl="0" algn="l">
              <a:lnSpc>
                <a:spcPct val="107692"/>
              </a:lnSpc>
              <a:spcBef>
                <a:spcPts val="300"/>
              </a:spcBef>
              <a:spcAft>
                <a:spcPts val="0"/>
              </a:spcAft>
              <a:buClr>
                <a:srgbClr val="000000"/>
              </a:buClr>
              <a:buSzPts val="1100"/>
              <a:buFont typeface="Arial"/>
              <a:buChar char="•"/>
            </a:pPr>
            <a:r>
              <a:rPr b="0" i="0" lang="en-US" sz="1100" u="none" cap="none" strike="noStrike">
                <a:solidFill>
                  <a:srgbClr val="000000"/>
                </a:solidFill>
                <a:latin typeface="Calibri"/>
                <a:ea typeface="Calibri"/>
                <a:cs typeface="Calibri"/>
                <a:sym typeface="Calibri"/>
              </a:rPr>
              <a:t>Si no maneja bien las características de una empresa se transformará en una debilidad.</a:t>
            </a:r>
            <a:endParaRPr sz="1200"/>
          </a:p>
          <a:p>
            <a:pPr indent="-168275" lvl="0" marL="180975" marR="0" rtl="0" algn="l">
              <a:lnSpc>
                <a:spcPct val="107692"/>
              </a:lnSpc>
              <a:spcBef>
                <a:spcPts val="300"/>
              </a:spcBef>
              <a:spcAft>
                <a:spcPts val="0"/>
              </a:spcAft>
              <a:buClr>
                <a:srgbClr val="000000"/>
              </a:buClr>
              <a:buSzPts val="1100"/>
              <a:buFont typeface="Arial"/>
              <a:buChar char="•"/>
            </a:pPr>
            <a:r>
              <a:rPr b="0" i="0" lang="en-US" sz="1100" u="none" cap="none" strike="noStrike">
                <a:solidFill>
                  <a:srgbClr val="000000"/>
                </a:solidFill>
                <a:latin typeface="Calibri"/>
                <a:ea typeface="Calibri"/>
                <a:cs typeface="Calibri"/>
                <a:sym typeface="Calibri"/>
              </a:rPr>
              <a:t>No hay una dirección estratégica clave.</a:t>
            </a:r>
            <a:endParaRPr sz="1200"/>
          </a:p>
          <a:p>
            <a:pPr indent="-180975" lvl="0" marL="180975" marR="0" rtl="0" algn="l">
              <a:lnSpc>
                <a:spcPct val="107692"/>
              </a:lnSpc>
              <a:spcBef>
                <a:spcPts val="300"/>
              </a:spcBef>
              <a:spcAft>
                <a:spcPts val="0"/>
              </a:spcAft>
              <a:buClr>
                <a:srgbClr val="000000"/>
              </a:buClr>
              <a:buSzPts val="1300"/>
              <a:buFont typeface="Arial"/>
              <a:buChar char="•"/>
            </a:pPr>
            <a:r>
              <a:rPr b="0" i="0" lang="en-US" sz="1100" u="none" cap="none" strike="noStrike">
                <a:solidFill>
                  <a:srgbClr val="000000"/>
                </a:solidFill>
                <a:latin typeface="Calibri"/>
                <a:ea typeface="Calibri"/>
                <a:cs typeface="Calibri"/>
                <a:sym typeface="Calibri"/>
              </a:rPr>
              <a:t>Falta de talento gerencial</a:t>
            </a:r>
            <a:r>
              <a:rPr b="0" i="0" lang="en-US" sz="1300" u="none" cap="none" strike="noStrike">
                <a:solidFill>
                  <a:srgbClr val="000000"/>
                </a:solidFill>
                <a:latin typeface="Calibri"/>
                <a:ea typeface="Calibri"/>
                <a:cs typeface="Calibri"/>
                <a:sym typeface="Calibri"/>
              </a:rPr>
              <a:t>.</a:t>
            </a:r>
            <a:endParaRPr/>
          </a:p>
        </p:txBody>
      </p:sp>
      <p:sp>
        <p:nvSpPr>
          <p:cNvPr id="744" name="Google Shape;744;p26"/>
          <p:cNvSpPr txBox="1"/>
          <p:nvPr/>
        </p:nvSpPr>
        <p:spPr>
          <a:xfrm>
            <a:off x="5081623" y="4568593"/>
            <a:ext cx="4117800" cy="2060700"/>
          </a:xfrm>
          <a:prstGeom prst="rect">
            <a:avLst/>
          </a:prstGeom>
          <a:noFill/>
          <a:ln>
            <a:noFill/>
          </a:ln>
        </p:spPr>
        <p:txBody>
          <a:bodyPr anchorCtr="0" anchor="t" bIns="45675" lIns="45675" spcFirstLastPara="1" rIns="45675" wrap="square" tIns="45675">
            <a:spAutoFit/>
          </a:bodyPr>
          <a:lstStyle/>
          <a:p>
            <a:pPr indent="-174625" lvl="0" marL="180975" marR="0" rtl="0" algn="l">
              <a:lnSpc>
                <a:spcPct val="107692"/>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Son las que proporcionan a una organización seguir avanzando, mejorar en cada paso y ser capaz de enfrentar a la competencia.</a:t>
            </a:r>
            <a:endParaRPr sz="1300"/>
          </a:p>
          <a:p>
            <a:pPr indent="-174625" lvl="0" marL="180975" marR="0" rtl="0" algn="l">
              <a:lnSpc>
                <a:spcPct val="107692"/>
              </a:lnSpc>
              <a:spcBef>
                <a:spcPts val="30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Saber aprovechar los nuevos nichos.</a:t>
            </a:r>
            <a:endParaRPr sz="1300"/>
          </a:p>
          <a:p>
            <a:pPr indent="-174625" lvl="0" marL="180975" marR="0" rtl="0" algn="l">
              <a:lnSpc>
                <a:spcPct val="107692"/>
              </a:lnSpc>
              <a:spcBef>
                <a:spcPts val="30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Estar al corriente para saber cuándo es el momento de actuar.</a:t>
            </a:r>
            <a:endParaRPr sz="1300"/>
          </a:p>
          <a:p>
            <a:pPr indent="-174625" lvl="0" marL="180975" marR="0" rtl="0" algn="l">
              <a:lnSpc>
                <a:spcPct val="107692"/>
              </a:lnSpc>
              <a:spcBef>
                <a:spcPts val="30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Mejorar ante su competencia.</a:t>
            </a:r>
            <a:endParaRPr sz="1300"/>
          </a:p>
          <a:p>
            <a:pPr indent="-174625" lvl="0" marL="180975" marR="0" rtl="0" algn="l">
              <a:lnSpc>
                <a:spcPct val="107692"/>
              </a:lnSpc>
              <a:spcBef>
                <a:spcPts val="30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Ofrecer servicios o productos en otros lugares con sucursales.</a:t>
            </a:r>
            <a:endParaRPr sz="1300"/>
          </a:p>
          <a:p>
            <a:pPr indent="-174625" lvl="0" marL="180975" marR="0" rtl="0" algn="l">
              <a:lnSpc>
                <a:spcPct val="107692"/>
              </a:lnSpc>
              <a:spcBef>
                <a:spcPts val="30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No dejar de lado la tecnología para promocionar sus productos.</a:t>
            </a:r>
            <a:endParaRPr sz="1300"/>
          </a:p>
        </p:txBody>
      </p:sp>
      <p:grpSp>
        <p:nvGrpSpPr>
          <p:cNvPr id="745" name="Google Shape;745;p26"/>
          <p:cNvGrpSpPr/>
          <p:nvPr/>
        </p:nvGrpSpPr>
        <p:grpSpPr>
          <a:xfrm>
            <a:off x="4146698" y="3561534"/>
            <a:ext cx="1208688" cy="681892"/>
            <a:chOff x="0" y="0"/>
            <a:chExt cx="1208687" cy="681891"/>
          </a:xfrm>
        </p:grpSpPr>
        <p:sp>
          <p:nvSpPr>
            <p:cNvPr id="746" name="Google Shape;746;p26"/>
            <p:cNvSpPr/>
            <p:nvPr/>
          </p:nvSpPr>
          <p:spPr>
            <a:xfrm>
              <a:off x="0" y="0"/>
              <a:ext cx="1208687" cy="681891"/>
            </a:xfrm>
            <a:prstGeom prst="roundRect">
              <a:avLst>
                <a:gd fmla="val 16667" name="adj"/>
              </a:avLst>
            </a:prstGeom>
            <a:solidFill>
              <a:srgbClr val="ED6B00"/>
            </a:solidFill>
            <a:ln cap="flat" cmpd="sng" w="9525">
              <a:solidFill>
                <a:srgbClr val="FFFFFF"/>
              </a:solidFill>
              <a:prstDash val="solid"/>
              <a:round/>
              <a:headEnd len="sm" w="sm" type="none"/>
              <a:tailEnd len="sm" w="sm" type="none"/>
            </a:ln>
            <a:effectLst>
              <a:outerShdw blurRad="63500" rotWithShape="0">
                <a:srgbClr val="000000">
                  <a:alpha val="4000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47" name="Google Shape;747;p26"/>
            <p:cNvSpPr txBox="1"/>
            <p:nvPr/>
          </p:nvSpPr>
          <p:spPr>
            <a:xfrm>
              <a:off x="83769" y="118566"/>
              <a:ext cx="1041148" cy="444758"/>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FODA</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2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753" name="Google Shape;753;p27"/>
          <p:cNvSpPr txBox="1"/>
          <p:nvPr/>
        </p:nvSpPr>
        <p:spPr>
          <a:xfrm>
            <a:off x="918977" y="2143094"/>
            <a:ext cx="6047472" cy="19769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Fortalezas: </a:t>
            </a:r>
            <a:r>
              <a:rPr b="0" i="0" lang="en-US" sz="1600" u="none" cap="none" strike="noStrike">
                <a:solidFill>
                  <a:srgbClr val="000000"/>
                </a:solidFill>
                <a:latin typeface="Calibri"/>
                <a:ea typeface="Calibri"/>
                <a:cs typeface="Calibri"/>
                <a:sym typeface="Calibri"/>
              </a:rPr>
              <a:t>los atributos o destrezas que una industria o empresa contiene para alcanzar los objetivos.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Debilidades: </a:t>
            </a:r>
            <a:r>
              <a:rPr b="0" i="0" lang="en-US" sz="1600" u="none" cap="none" strike="noStrike">
                <a:solidFill>
                  <a:srgbClr val="000000"/>
                </a:solidFill>
                <a:latin typeface="Calibri"/>
                <a:ea typeface="Calibri"/>
                <a:cs typeface="Calibri"/>
                <a:sym typeface="Calibri"/>
              </a:rPr>
              <a:t>lo que es perjudicial o factores desfavorables para la ejecución del objetivo.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Oportunidades: </a:t>
            </a:r>
            <a:r>
              <a:rPr b="0" i="0" lang="en-US" sz="1600" u="none" cap="none" strike="noStrike">
                <a:solidFill>
                  <a:srgbClr val="000000"/>
                </a:solidFill>
                <a:latin typeface="Calibri"/>
                <a:ea typeface="Calibri"/>
                <a:cs typeface="Calibri"/>
                <a:sym typeface="Calibri"/>
              </a:rPr>
              <a:t>las condiciones externas, lo que está a la vista por todos o la popularidad y competitividad que tenga la industria u organización útiles para alcanzar el objetivo.</a:t>
            </a:r>
            <a:endParaRPr/>
          </a:p>
        </p:txBody>
      </p:sp>
      <p:sp>
        <p:nvSpPr>
          <p:cNvPr id="754" name="Google Shape;754;p27"/>
          <p:cNvSpPr txBox="1"/>
          <p:nvPr/>
        </p:nvSpPr>
        <p:spPr>
          <a:xfrm>
            <a:off x="452174" y="1269911"/>
            <a:ext cx="84815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EL OBJETIVO DE LA </a:t>
            </a:r>
            <a:r>
              <a:rPr b="0" i="0" lang="en-US" sz="2800" u="none" cap="none" strike="noStrike">
                <a:solidFill>
                  <a:srgbClr val="A93501"/>
                </a:solidFill>
                <a:latin typeface="Calibri"/>
                <a:ea typeface="Calibri"/>
                <a:cs typeface="Calibri"/>
                <a:sym typeface="Calibri"/>
              </a:rPr>
              <a:t>MATRIZ FODA</a:t>
            </a:r>
            <a:endParaRPr/>
          </a:p>
        </p:txBody>
      </p:sp>
      <p:pic>
        <p:nvPicPr>
          <p:cNvPr descr="Imagen 8" id="755" name="Google Shape;755;p27"/>
          <p:cNvPicPr preferRelativeResize="0"/>
          <p:nvPr/>
        </p:nvPicPr>
        <p:blipFill rotWithShape="1">
          <a:blip r:embed="rId3">
            <a:alphaModFix/>
          </a:blip>
          <a:srcRect b="0" l="0" r="0" t="0"/>
          <a:stretch/>
        </p:blipFill>
        <p:spPr>
          <a:xfrm>
            <a:off x="5252251" y="4120115"/>
            <a:ext cx="3778083" cy="3044690"/>
          </a:xfrm>
          <a:prstGeom prst="rect">
            <a:avLst/>
          </a:prstGeom>
          <a:noFill/>
          <a:ln>
            <a:noFill/>
          </a:ln>
        </p:spPr>
      </p:pic>
      <p:sp>
        <p:nvSpPr>
          <p:cNvPr id="756" name="Google Shape;756;p27"/>
          <p:cNvSpPr txBox="1"/>
          <p:nvPr/>
        </p:nvSpPr>
        <p:spPr>
          <a:xfrm>
            <a:off x="918978" y="4189769"/>
            <a:ext cx="4372842" cy="1316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Amenazas: </a:t>
            </a:r>
            <a:r>
              <a:rPr b="0" i="0" lang="en-US" sz="1600" u="none" cap="none" strike="noStrike">
                <a:solidFill>
                  <a:srgbClr val="000000"/>
                </a:solidFill>
                <a:latin typeface="Calibri"/>
                <a:ea typeface="Calibri"/>
                <a:cs typeface="Calibri"/>
                <a:sym typeface="Calibri"/>
              </a:rPr>
              <a:t>lo perjudicial, lo que amenaza la supervivencia de la industria o empresa qué se encuentran externamente, las cuales, pudieran convertirse en oportunidades, para alcanzar el objetivo.</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28"/>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762" name="Google Shape;762;p28"/>
          <p:cNvSpPr txBox="1"/>
          <p:nvPr/>
        </p:nvSpPr>
        <p:spPr>
          <a:xfrm>
            <a:off x="935614" y="2125057"/>
            <a:ext cx="6615674" cy="2413238"/>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En primer lugar, el análisis FODA analiza las variables internas que son: Fortalezas y Debilidades que presenta la empresa o proyecto.</a:t>
            </a:r>
            <a:endParaRPr/>
          </a:p>
          <a:p>
            <a:pPr indent="0" lvl="0" marL="0" marR="0" rtl="0" algn="l">
              <a:lnSpc>
                <a:spcPct val="100000"/>
              </a:lnSpc>
              <a:spcBef>
                <a:spcPts val="6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Una vez detectadas dichas variables, se deben analizar aquellas del entorno que también pueden afectar a lo estudiado, es decir: Oportunidades y Amenazas.</a:t>
            </a:r>
            <a:endParaRPr/>
          </a:p>
          <a:p>
            <a:pPr indent="0" lvl="0" marL="0" marR="0" rtl="0" algn="l">
              <a:lnSpc>
                <a:spcPct val="100000"/>
              </a:lnSpc>
              <a:spcBef>
                <a:spcPts val="6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entender mejor el análisis FODA, ¡veamos el siguiente video!</a:t>
            </a:r>
            <a:endParaRPr/>
          </a:p>
          <a:p>
            <a:pPr indent="0" lvl="0" marL="0" marR="0" rtl="0" algn="l">
              <a:lnSpc>
                <a:spcPct val="90000"/>
              </a:lnSpc>
              <a:spcBef>
                <a:spcPts val="1000"/>
              </a:spcBef>
              <a:spcAft>
                <a:spcPts val="0"/>
              </a:spcAft>
              <a:buClr>
                <a:srgbClr val="C00000"/>
              </a:buClr>
              <a:buSzPts val="1600"/>
              <a:buFont typeface="Calibri"/>
              <a:buNone/>
            </a:pPr>
            <a:r>
              <a:rPr b="0" i="0" lang="en-US" sz="1600" u="sng" cap="none" strike="noStrike">
                <a:solidFill>
                  <a:srgbClr val="C00000"/>
                </a:solidFill>
                <a:latin typeface="Calibri"/>
                <a:ea typeface="Calibri"/>
                <a:cs typeface="Calibri"/>
                <a:sym typeface="Calibri"/>
                <a:hlinkClick r:id="rId3">
                  <a:extLst>
                    <a:ext uri="{A12FA001-AC4F-418D-AE19-62706E023703}">
                      <ahyp:hlinkClr val="tx"/>
                    </a:ext>
                  </a:extLst>
                </a:hlinkClick>
              </a:rPr>
              <a:t>https://www.youtube.com/watch?v=8Dnw5Mmxzc8</a:t>
            </a:r>
            <a:endParaRPr/>
          </a:p>
        </p:txBody>
      </p:sp>
      <p:sp>
        <p:nvSpPr>
          <p:cNvPr id="763" name="Google Shape;763;p28"/>
          <p:cNvSpPr txBox="1"/>
          <p:nvPr/>
        </p:nvSpPr>
        <p:spPr>
          <a:xfrm>
            <a:off x="452174" y="1269911"/>
            <a:ext cx="84815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¿CÓMO SE ESTRUCTURA UN </a:t>
            </a:r>
            <a:r>
              <a:rPr b="0" i="0" lang="en-US" sz="2800" u="none" cap="none" strike="noStrike">
                <a:solidFill>
                  <a:srgbClr val="A93501"/>
                </a:solidFill>
                <a:latin typeface="Calibri"/>
                <a:ea typeface="Calibri"/>
                <a:cs typeface="Calibri"/>
                <a:sym typeface="Calibri"/>
              </a:rPr>
              <a:t>ANÁLISIS FODA?</a:t>
            </a:r>
            <a:endParaRPr/>
          </a:p>
        </p:txBody>
      </p:sp>
      <p:pic>
        <p:nvPicPr>
          <p:cNvPr descr="Imagen 7" id="764" name="Google Shape;764;p28"/>
          <p:cNvPicPr preferRelativeResize="0"/>
          <p:nvPr/>
        </p:nvPicPr>
        <p:blipFill rotWithShape="1">
          <a:blip r:embed="rId4">
            <a:alphaModFix/>
          </a:blip>
          <a:srcRect b="0" l="0" r="0" t="0"/>
          <a:stretch/>
        </p:blipFill>
        <p:spPr>
          <a:xfrm flipH="1">
            <a:off x="5869652" y="4114800"/>
            <a:ext cx="3064037" cy="285483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29"/>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770" name="Google Shape;770;p29"/>
          <p:cNvGrpSpPr/>
          <p:nvPr/>
        </p:nvGrpSpPr>
        <p:grpSpPr>
          <a:xfrm>
            <a:off x="2035276" y="2557918"/>
            <a:ext cx="6999675" cy="3223265"/>
            <a:chOff x="0" y="-1"/>
            <a:chExt cx="6999673" cy="3223263"/>
          </a:xfrm>
        </p:grpSpPr>
        <p:grpSp>
          <p:nvGrpSpPr>
            <p:cNvPr id="771" name="Google Shape;771;p29"/>
            <p:cNvGrpSpPr/>
            <p:nvPr/>
          </p:nvGrpSpPr>
          <p:grpSpPr>
            <a:xfrm>
              <a:off x="0" y="-1"/>
              <a:ext cx="6999673" cy="3223263"/>
              <a:chOff x="0" y="0"/>
              <a:chExt cx="6999672" cy="3223261"/>
            </a:xfrm>
          </p:grpSpPr>
          <p:sp>
            <p:nvSpPr>
              <p:cNvPr id="772" name="Google Shape;772;p29"/>
              <p:cNvSpPr/>
              <p:nvPr/>
            </p:nvSpPr>
            <p:spPr>
              <a:xfrm>
                <a:off x="0" y="0"/>
                <a:ext cx="6999672" cy="3223261"/>
              </a:xfrm>
              <a:prstGeom prst="roundRect">
                <a:avLst>
                  <a:gd fmla="val 13483"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29"/>
              <p:cNvSpPr txBox="1"/>
              <p:nvPr/>
            </p:nvSpPr>
            <p:spPr>
              <a:xfrm>
                <a:off x="132050" y="1421513"/>
                <a:ext cx="6735571"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774" name="Google Shape;774;p29"/>
            <p:cNvSpPr txBox="1"/>
            <p:nvPr/>
          </p:nvSpPr>
          <p:spPr>
            <a:xfrm>
              <a:off x="1307688" y="545324"/>
              <a:ext cx="5191434" cy="2132611"/>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ETAPA DE </a:t>
              </a:r>
              <a:r>
                <a:rPr b="1" i="0" lang="en-US" sz="2000" u="none" cap="none" strike="noStrike">
                  <a:solidFill>
                    <a:srgbClr val="ED6B00"/>
                  </a:solidFill>
                  <a:latin typeface="Calibri"/>
                  <a:ea typeface="Calibri"/>
                  <a:cs typeface="Calibri"/>
                  <a:sym typeface="Calibri"/>
                </a:rPr>
                <a:t>PLANIFICACIÓN</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recordar los aprendizajes trabajados durante el desarrollo de la presentación, te invitamos a realizar la </a:t>
              </a:r>
              <a:r>
                <a:rPr b="1" i="0" lang="en-US" sz="1600" u="none" cap="none" strike="noStrike">
                  <a:solidFill>
                    <a:srgbClr val="ED6B00"/>
                  </a:solidFill>
                  <a:latin typeface="Calibri"/>
                  <a:ea typeface="Calibri"/>
                  <a:cs typeface="Calibri"/>
                  <a:sym typeface="Calibri"/>
                </a:rPr>
                <a:t>Actividad 4 Cuánto aprendimos.</a:t>
              </a:r>
              <a:r>
                <a:rPr b="0" i="0" lang="en-US" sz="1600" u="none" cap="none" strike="noStrike">
                  <a:solidFill>
                    <a:srgbClr val="000000"/>
                  </a:solidFill>
                  <a:latin typeface="Calibri"/>
                  <a:ea typeface="Calibri"/>
                  <a:cs typeface="Calibri"/>
                  <a:sym typeface="Calibri"/>
                </a:rPr>
                <a:t> Utiliza el archivo adjunto.</a:t>
              </a:r>
              <a:endParaRPr/>
            </a:p>
            <a:p>
              <a:pPr indent="-184150" lvl="0" marL="2857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 </a:t>
              </a:r>
              <a:r>
                <a:rPr b="1" i="0" lang="en-US" sz="1600" u="none" cap="none" strike="noStrike">
                  <a:solidFill>
                    <a:srgbClr val="ED6B00"/>
                  </a:solidFill>
                  <a:latin typeface="Calibri"/>
                  <a:ea typeface="Calibri"/>
                  <a:cs typeface="Calibri"/>
                  <a:sym typeface="Calibri"/>
                </a:rPr>
                <a:t>¡Atentos!</a:t>
              </a:r>
              <a:endParaRPr/>
            </a:p>
          </p:txBody>
        </p:sp>
      </p:grpSp>
      <p:sp>
        <p:nvSpPr>
          <p:cNvPr id="775" name="Google Shape;775;p29"/>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¿CUÁNTO APRENDIMOS?</a:t>
            </a:r>
            <a:endParaRPr/>
          </a:p>
        </p:txBody>
      </p:sp>
      <p:sp>
        <p:nvSpPr>
          <p:cNvPr id="776" name="Google Shape;776;p29"/>
          <p:cNvSpPr txBox="1"/>
          <p:nvPr/>
        </p:nvSpPr>
        <p:spPr>
          <a:xfrm>
            <a:off x="366450" y="1006327"/>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REVISEMOS</a:t>
            </a:r>
            <a:endParaRPr/>
          </a:p>
        </p:txBody>
      </p:sp>
      <p:pic>
        <p:nvPicPr>
          <p:cNvPr descr="Imagen 17" id="777" name="Google Shape;777;p29"/>
          <p:cNvPicPr preferRelativeResize="0"/>
          <p:nvPr/>
        </p:nvPicPr>
        <p:blipFill rotWithShape="1">
          <a:blip r:embed="rId3">
            <a:alphaModFix/>
          </a:blip>
          <a:srcRect b="0" l="0" r="0" t="0"/>
          <a:stretch/>
        </p:blipFill>
        <p:spPr>
          <a:xfrm>
            <a:off x="530942" y="2874173"/>
            <a:ext cx="2812027" cy="3182574"/>
          </a:xfrm>
          <a:prstGeom prst="rect">
            <a:avLst/>
          </a:prstGeom>
          <a:noFill/>
          <a:ln>
            <a:noFill/>
          </a:ln>
        </p:spPr>
      </p:pic>
      <p:pic>
        <p:nvPicPr>
          <p:cNvPr descr="Imagen 4" id="778" name="Google Shape;778;p29"/>
          <p:cNvPicPr preferRelativeResize="0"/>
          <p:nvPr/>
        </p:nvPicPr>
        <p:blipFill rotWithShape="1">
          <a:blip r:embed="rId4">
            <a:alphaModFix/>
          </a:blip>
          <a:srcRect b="0" l="0" r="0" t="0"/>
          <a:stretch/>
        </p:blipFill>
        <p:spPr>
          <a:xfrm>
            <a:off x="7305599" y="5145056"/>
            <a:ext cx="1705020" cy="1272247"/>
          </a:xfrm>
          <a:prstGeom prst="rect">
            <a:avLst/>
          </a:prstGeom>
          <a:noFill/>
          <a:ln>
            <a:noFill/>
          </a:ln>
        </p:spPr>
      </p:pic>
      <p:pic>
        <p:nvPicPr>
          <p:cNvPr descr="Imagen 5" id="779" name="Google Shape;779;p29"/>
          <p:cNvPicPr preferRelativeResize="0"/>
          <p:nvPr/>
        </p:nvPicPr>
        <p:blipFill rotWithShape="1">
          <a:blip r:embed="rId5">
            <a:alphaModFix/>
          </a:blip>
          <a:srcRect b="0" l="0" r="0" t="0"/>
          <a:stretch/>
        </p:blipFill>
        <p:spPr>
          <a:xfrm>
            <a:off x="5551920" y="5470466"/>
            <a:ext cx="1651874" cy="884515"/>
          </a:xfrm>
          <a:prstGeom prst="rect">
            <a:avLst/>
          </a:prstGeom>
          <a:noFill/>
          <a:ln>
            <a:noFill/>
          </a:ln>
        </p:spPr>
      </p:pic>
      <p:sp>
        <p:nvSpPr>
          <p:cNvPr id="780" name="Google Shape;780;p29"/>
          <p:cNvSpPr txBox="1"/>
          <p:nvPr/>
        </p:nvSpPr>
        <p:spPr>
          <a:xfrm>
            <a:off x="4125174" y="1029694"/>
            <a:ext cx="466493" cy="830104"/>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25" name="Google Shape;125;p3"/>
          <p:cNvSpPr/>
          <p:nvPr/>
        </p:nvSpPr>
        <p:spPr>
          <a:xfrm>
            <a:off x="252573" y="1472660"/>
            <a:ext cx="2980514" cy="4543829"/>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3"/>
          <p:cNvSpPr txBox="1"/>
          <p:nvPr/>
        </p:nvSpPr>
        <p:spPr>
          <a:xfrm>
            <a:off x="358670" y="2033504"/>
            <a:ext cx="2768319"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OBJETIVO DE APRENDIZAJE</a:t>
            </a:r>
            <a:endParaRPr/>
          </a:p>
        </p:txBody>
      </p:sp>
      <p:pic>
        <p:nvPicPr>
          <p:cNvPr descr="Imagen 27" id="127" name="Google Shape;127;p3"/>
          <p:cNvPicPr preferRelativeResize="0"/>
          <p:nvPr/>
        </p:nvPicPr>
        <p:blipFill rotWithShape="1">
          <a:blip r:embed="rId3">
            <a:alphaModFix/>
          </a:blip>
          <a:srcRect b="0" l="0" r="0" t="0"/>
          <a:stretch/>
        </p:blipFill>
        <p:spPr>
          <a:xfrm>
            <a:off x="1410121" y="1203013"/>
            <a:ext cx="702377" cy="669709"/>
          </a:xfrm>
          <a:prstGeom prst="rect">
            <a:avLst/>
          </a:prstGeom>
          <a:noFill/>
          <a:ln>
            <a:noFill/>
          </a:ln>
        </p:spPr>
      </p:pic>
      <p:grpSp>
        <p:nvGrpSpPr>
          <p:cNvPr id="128" name="Google Shape;128;p3"/>
          <p:cNvGrpSpPr/>
          <p:nvPr/>
        </p:nvGrpSpPr>
        <p:grpSpPr>
          <a:xfrm>
            <a:off x="3362219" y="1472660"/>
            <a:ext cx="2980515" cy="4543828"/>
            <a:chOff x="0" y="0"/>
            <a:chExt cx="2980514" cy="4543827"/>
          </a:xfrm>
        </p:grpSpPr>
        <p:sp>
          <p:nvSpPr>
            <p:cNvPr id="129" name="Google Shape;129;p3"/>
            <p:cNvSpPr/>
            <p:nvPr/>
          </p:nvSpPr>
          <p:spPr>
            <a:xfrm>
              <a:off x="0" y="0"/>
              <a:ext cx="2980514" cy="4543827"/>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
            <p:cNvSpPr txBox="1"/>
            <p:nvPr/>
          </p:nvSpPr>
          <p:spPr>
            <a:xfrm>
              <a:off x="78265" y="2081796"/>
              <a:ext cx="2823983"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31" name="Google Shape;131;p3"/>
          <p:cNvSpPr txBox="1"/>
          <p:nvPr/>
        </p:nvSpPr>
        <p:spPr>
          <a:xfrm>
            <a:off x="3561636" y="2033504"/>
            <a:ext cx="2609185"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APRENDIZAJE ESPERADO</a:t>
            </a:r>
            <a:endParaRPr/>
          </a:p>
        </p:txBody>
      </p:sp>
      <p:pic>
        <p:nvPicPr>
          <p:cNvPr descr="Imagen 35" id="132" name="Google Shape;132;p3"/>
          <p:cNvPicPr preferRelativeResize="0"/>
          <p:nvPr/>
        </p:nvPicPr>
        <p:blipFill rotWithShape="1">
          <a:blip r:embed="rId4">
            <a:alphaModFix/>
          </a:blip>
          <a:srcRect b="0" l="0" r="0" t="0"/>
          <a:stretch/>
        </p:blipFill>
        <p:spPr>
          <a:xfrm>
            <a:off x="4539905" y="1203013"/>
            <a:ext cx="702377" cy="669709"/>
          </a:xfrm>
          <a:prstGeom prst="rect">
            <a:avLst/>
          </a:prstGeom>
          <a:noFill/>
          <a:ln>
            <a:noFill/>
          </a:ln>
        </p:spPr>
      </p:pic>
      <p:grpSp>
        <p:nvGrpSpPr>
          <p:cNvPr id="133" name="Google Shape;133;p3"/>
          <p:cNvGrpSpPr/>
          <p:nvPr/>
        </p:nvGrpSpPr>
        <p:grpSpPr>
          <a:xfrm>
            <a:off x="6473042" y="1472660"/>
            <a:ext cx="2980515" cy="5663580"/>
            <a:chOff x="0" y="0"/>
            <a:chExt cx="2980514" cy="5663580"/>
          </a:xfrm>
        </p:grpSpPr>
        <p:sp>
          <p:nvSpPr>
            <p:cNvPr id="134" name="Google Shape;134;p3"/>
            <p:cNvSpPr/>
            <p:nvPr/>
          </p:nvSpPr>
          <p:spPr>
            <a:xfrm>
              <a:off x="0" y="0"/>
              <a:ext cx="2980514" cy="5663580"/>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
            <p:cNvSpPr txBox="1"/>
            <p:nvPr/>
          </p:nvSpPr>
          <p:spPr>
            <a:xfrm>
              <a:off x="78265" y="2641673"/>
              <a:ext cx="282398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36" name="Google Shape;136;p3"/>
          <p:cNvSpPr txBox="1"/>
          <p:nvPr/>
        </p:nvSpPr>
        <p:spPr>
          <a:xfrm>
            <a:off x="6554516" y="2033504"/>
            <a:ext cx="2862261"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CRITERIOS DE EVALUACIÓN</a:t>
            </a:r>
            <a:endParaRPr/>
          </a:p>
        </p:txBody>
      </p:sp>
      <p:pic>
        <p:nvPicPr>
          <p:cNvPr descr="Imagen 39" id="137" name="Google Shape;137;p3"/>
          <p:cNvPicPr preferRelativeResize="0"/>
          <p:nvPr/>
        </p:nvPicPr>
        <p:blipFill rotWithShape="1">
          <a:blip r:embed="rId5">
            <a:alphaModFix/>
          </a:blip>
          <a:srcRect b="0" l="0" r="0" t="0"/>
          <a:stretch/>
        </p:blipFill>
        <p:spPr>
          <a:xfrm>
            <a:off x="7649551" y="1203013"/>
            <a:ext cx="702377" cy="669709"/>
          </a:xfrm>
          <a:prstGeom prst="rect">
            <a:avLst/>
          </a:prstGeom>
          <a:noFill/>
          <a:ln>
            <a:noFill/>
          </a:ln>
        </p:spPr>
      </p:pic>
      <p:pic>
        <p:nvPicPr>
          <p:cNvPr descr="Imagen 43" id="138" name="Google Shape;138;p3"/>
          <p:cNvPicPr preferRelativeResize="0"/>
          <p:nvPr/>
        </p:nvPicPr>
        <p:blipFill rotWithShape="1">
          <a:blip r:embed="rId6">
            <a:alphaModFix/>
          </a:blip>
          <a:srcRect b="0" l="0" r="0" t="0"/>
          <a:stretch/>
        </p:blipFill>
        <p:spPr>
          <a:xfrm flipH="1">
            <a:off x="3636478" y="4078937"/>
            <a:ext cx="3025212" cy="4082384"/>
          </a:xfrm>
          <a:prstGeom prst="rect">
            <a:avLst/>
          </a:prstGeom>
          <a:noFill/>
          <a:ln>
            <a:noFill/>
          </a:ln>
        </p:spPr>
      </p:pic>
      <p:sp>
        <p:nvSpPr>
          <p:cNvPr id="139" name="Google Shape;139;p3"/>
          <p:cNvSpPr txBox="1"/>
          <p:nvPr/>
        </p:nvSpPr>
        <p:spPr>
          <a:xfrm>
            <a:off x="378872" y="2353200"/>
            <a:ext cx="2604272" cy="3829613"/>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OA2</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Elaborar un programa de actividades operativas de un departamento o área de una empresa, de acuerdo a orientaciones de la jefatura y/o del plan estratégico de gestión, considerando recursos humanos, insumos, equipamiento, distribución temporal y proyección de resultados.</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Genérico</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 - B - C - D - H</a:t>
            </a:r>
            <a:endParaRPr/>
          </a:p>
          <a:p>
            <a:pPr indent="0" lvl="0" marL="0" marR="0" rtl="0" algn="l">
              <a:lnSpc>
                <a:spcPct val="100000"/>
              </a:lnSpc>
              <a:spcBef>
                <a:spcPts val="0"/>
              </a:spcBef>
              <a:spcAft>
                <a:spcPts val="0"/>
              </a:spcAft>
              <a:buClr>
                <a:srgbClr val="000000"/>
              </a:buClr>
              <a:buSzPts val="1400"/>
              <a:buFont typeface="Calibri"/>
              <a:buNone/>
            </a:pPr>
            <a:br>
              <a:rPr b="0" i="0" lang="en-US" sz="1400" u="none" cap="none" strike="noStrike">
                <a:solidFill>
                  <a:srgbClr val="000000"/>
                </a:solidFill>
                <a:latin typeface="Calibri"/>
                <a:ea typeface="Calibri"/>
                <a:cs typeface="Calibri"/>
                <a:sym typeface="Calibri"/>
              </a:rPr>
            </a:br>
            <a:endParaRPr/>
          </a:p>
        </p:txBody>
      </p:sp>
      <p:sp>
        <p:nvSpPr>
          <p:cNvPr id="140" name="Google Shape;140;p3"/>
          <p:cNvSpPr txBox="1"/>
          <p:nvPr/>
        </p:nvSpPr>
        <p:spPr>
          <a:xfrm>
            <a:off x="3469049" y="2430625"/>
            <a:ext cx="2853219" cy="19724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2.</a:t>
            </a:r>
            <a:r>
              <a:rPr b="0" i="0" lang="en-US" sz="1400" u="none" cap="none" strike="noStrike">
                <a:solidFill>
                  <a:srgbClr val="000000"/>
                </a:solidFill>
                <a:latin typeface="Calibri"/>
                <a:ea typeface="Calibri"/>
                <a:cs typeface="Calibri"/>
                <a:sym typeface="Calibri"/>
              </a:rPr>
              <a:t> Programa las actividades necesarias para alcanzar el objetivo planteado de un departamento o área, según orientaciones superiores y considerando los recursos disponibles y el plan estratégico de la organización.</a:t>
            </a:r>
            <a:endParaRPr/>
          </a:p>
        </p:txBody>
      </p:sp>
      <p:sp>
        <p:nvSpPr>
          <p:cNvPr id="141" name="Google Shape;141;p3"/>
          <p:cNvSpPr txBox="1"/>
          <p:nvPr/>
        </p:nvSpPr>
        <p:spPr>
          <a:xfrm>
            <a:off x="6563541" y="2430625"/>
            <a:ext cx="2872171" cy="17438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2.1</a:t>
            </a:r>
            <a:r>
              <a:rPr b="0" i="0" lang="en-US" sz="1400" u="none" cap="none" strike="noStrike">
                <a:solidFill>
                  <a:srgbClr val="000000"/>
                </a:solidFill>
                <a:latin typeface="Calibri"/>
                <a:ea typeface="Calibri"/>
                <a:cs typeface="Calibri"/>
                <a:sym typeface="Calibri"/>
              </a:rPr>
              <a:t> Redacta detalladamente el programa, indicando las tareas necesarias para el logro de las actividades, considerando los recursos disponibles y las indicaciones superiores.</a:t>
            </a:r>
            <a:br>
              <a:rPr b="0" i="0" lang="en-US" sz="1400" u="none" cap="none" strike="noStrike">
                <a:solidFill>
                  <a:srgbClr val="000000"/>
                </a:solidFill>
                <a:latin typeface="Calibri"/>
                <a:ea typeface="Calibri"/>
                <a:cs typeface="Calibri"/>
                <a:sym typeface="Calibri"/>
              </a:rPr>
            </a:b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30"/>
          <p:cNvSpPr txBox="1"/>
          <p:nvPr>
            <p:ph idx="12" type="sldNum"/>
          </p:nvPr>
        </p:nvSpPr>
        <p:spPr>
          <a:xfrm>
            <a:off x="371685" y="6881800"/>
            <a:ext cx="337200" cy="354000"/>
          </a:xfrm>
          <a:prstGeom prst="rect">
            <a:avLst/>
          </a:prstGeom>
          <a:noFill/>
          <a:ln>
            <a:noFill/>
          </a:ln>
        </p:spPr>
        <p:txBody>
          <a:bodyPr anchorCtr="0" anchor="t" bIns="91400" lIns="91400" spcFirstLastPara="1" rIns="91400" wrap="square" tIns="91400">
            <a:spAutoFit/>
          </a:bodyPr>
          <a:lstStyle/>
          <a:p>
            <a:pPr indent="0" lvl="0" marL="0" rtl="0" algn="r">
              <a:spcBef>
                <a:spcPts val="0"/>
              </a:spcBef>
              <a:spcAft>
                <a:spcPts val="0"/>
              </a:spcAft>
              <a:buClr>
                <a:srgbClr val="000000"/>
              </a:buClr>
              <a:buSzPts val="1100"/>
              <a:buFont typeface="Calibri"/>
              <a:buNone/>
            </a:pPr>
            <a:fld id="{00000000-1234-1234-1234-123412341234}" type="slidenum">
              <a:rPr lang="en-US"/>
              <a:t>‹#›</a:t>
            </a:fld>
            <a:endParaRPr sz="1200">
              <a:latin typeface="Arial"/>
              <a:ea typeface="Arial"/>
              <a:cs typeface="Arial"/>
              <a:sym typeface="Arial"/>
            </a:endParaRPr>
          </a:p>
        </p:txBody>
      </p:sp>
      <p:sp>
        <p:nvSpPr>
          <p:cNvPr id="786" name="Google Shape;786;p30"/>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a:p>
        </p:txBody>
      </p:sp>
      <p:sp>
        <p:nvSpPr>
          <p:cNvPr id="787" name="Google Shape;787;p30"/>
          <p:cNvSpPr txBox="1"/>
          <p:nvPr/>
        </p:nvSpPr>
        <p:spPr>
          <a:xfrm>
            <a:off x="375977" y="1283910"/>
            <a:ext cx="7017881" cy="536168"/>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a:p>
        </p:txBody>
      </p:sp>
      <p:grpSp>
        <p:nvGrpSpPr>
          <p:cNvPr id="788" name="Google Shape;788;p30"/>
          <p:cNvGrpSpPr/>
          <p:nvPr/>
        </p:nvGrpSpPr>
        <p:grpSpPr>
          <a:xfrm>
            <a:off x="-4656" y="4568181"/>
            <a:ext cx="9109185" cy="783009"/>
            <a:chOff x="-1" y="-2"/>
            <a:chExt cx="9109184" cy="783008"/>
          </a:xfrm>
        </p:grpSpPr>
        <p:sp>
          <p:nvSpPr>
            <p:cNvPr id="789" name="Google Shape;789;p30"/>
            <p:cNvSpPr txBox="1"/>
            <p:nvPr/>
          </p:nvSpPr>
          <p:spPr>
            <a:xfrm>
              <a:off x="1334833" y="222245"/>
              <a:ext cx="7774350"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a:p>
          </p:txBody>
        </p:sp>
        <p:grpSp>
          <p:nvGrpSpPr>
            <p:cNvPr id="790" name="Google Shape;790;p30"/>
            <p:cNvGrpSpPr/>
            <p:nvPr/>
          </p:nvGrpSpPr>
          <p:grpSpPr>
            <a:xfrm>
              <a:off x="-1" y="-2"/>
              <a:ext cx="1135369" cy="783008"/>
              <a:chOff x="0" y="0"/>
              <a:chExt cx="1135367" cy="783006"/>
            </a:xfrm>
          </p:grpSpPr>
          <p:sp>
            <p:nvSpPr>
              <p:cNvPr id="791" name="Google Shape;791;p30"/>
              <p:cNvSpPr/>
              <p:nvPr/>
            </p:nvSpPr>
            <p:spPr>
              <a:xfrm rot="5400000">
                <a:off x="176180" y="-176181"/>
                <a:ext cx="783006" cy="1135367"/>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3" id="792" name="Google Shape;792;p30"/>
              <p:cNvPicPr preferRelativeResize="0"/>
              <p:nvPr/>
            </p:nvPicPr>
            <p:blipFill rotWithShape="1">
              <a:blip r:embed="rId3">
                <a:alphaModFix/>
              </a:blip>
              <a:srcRect b="0" l="0" r="0" t="0"/>
              <a:stretch/>
            </p:blipFill>
            <p:spPr>
              <a:xfrm>
                <a:off x="286450" y="103502"/>
                <a:ext cx="683387" cy="576001"/>
              </a:xfrm>
              <a:prstGeom prst="rect">
                <a:avLst/>
              </a:prstGeom>
              <a:noFill/>
              <a:ln>
                <a:noFill/>
              </a:ln>
            </p:spPr>
          </p:pic>
        </p:grpSp>
      </p:grpSp>
      <p:grpSp>
        <p:nvGrpSpPr>
          <p:cNvPr id="793" name="Google Shape;793;p30"/>
          <p:cNvGrpSpPr/>
          <p:nvPr/>
        </p:nvGrpSpPr>
        <p:grpSpPr>
          <a:xfrm>
            <a:off x="-4657" y="3697445"/>
            <a:ext cx="6615372" cy="783009"/>
            <a:chOff x="-2" y="-2"/>
            <a:chExt cx="6615372" cy="783008"/>
          </a:xfrm>
        </p:grpSpPr>
        <p:sp>
          <p:nvSpPr>
            <p:cNvPr id="794" name="Google Shape;794;p30"/>
            <p:cNvSpPr txBox="1"/>
            <p:nvPr/>
          </p:nvSpPr>
          <p:spPr>
            <a:xfrm>
              <a:off x="1334834" y="94428"/>
              <a:ext cx="5280536"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a:p>
          </p:txBody>
        </p:sp>
        <p:grpSp>
          <p:nvGrpSpPr>
            <p:cNvPr id="795" name="Google Shape;795;p30"/>
            <p:cNvGrpSpPr/>
            <p:nvPr/>
          </p:nvGrpSpPr>
          <p:grpSpPr>
            <a:xfrm>
              <a:off x="-2" y="-2"/>
              <a:ext cx="1135371" cy="783008"/>
              <a:chOff x="-1" y="0"/>
              <a:chExt cx="1135369" cy="783006"/>
            </a:xfrm>
          </p:grpSpPr>
          <p:sp>
            <p:nvSpPr>
              <p:cNvPr id="796" name="Google Shape;796;p30"/>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4" id="797" name="Google Shape;797;p30"/>
              <p:cNvPicPr preferRelativeResize="0"/>
              <p:nvPr/>
            </p:nvPicPr>
            <p:blipFill rotWithShape="1">
              <a:blip r:embed="rId4">
                <a:alphaModFix/>
              </a:blip>
              <a:srcRect b="0" l="0" r="0" t="0"/>
              <a:stretch/>
            </p:blipFill>
            <p:spPr>
              <a:xfrm>
                <a:off x="286451" y="103502"/>
                <a:ext cx="683387" cy="576001"/>
              </a:xfrm>
              <a:prstGeom prst="rect">
                <a:avLst/>
              </a:prstGeom>
              <a:noFill/>
              <a:ln>
                <a:noFill/>
              </a:ln>
            </p:spPr>
          </p:pic>
        </p:grpSp>
      </p:grpSp>
      <p:grpSp>
        <p:nvGrpSpPr>
          <p:cNvPr id="798" name="Google Shape;798;p30"/>
          <p:cNvGrpSpPr/>
          <p:nvPr/>
        </p:nvGrpSpPr>
        <p:grpSpPr>
          <a:xfrm>
            <a:off x="-4656" y="1955976"/>
            <a:ext cx="9178012" cy="783009"/>
            <a:chOff x="-1" y="-2"/>
            <a:chExt cx="9178011" cy="783008"/>
          </a:xfrm>
        </p:grpSpPr>
        <p:sp>
          <p:nvSpPr>
            <p:cNvPr id="799" name="Google Shape;799;p30"/>
            <p:cNvSpPr txBox="1"/>
            <p:nvPr/>
          </p:nvSpPr>
          <p:spPr>
            <a:xfrm>
              <a:off x="1334833" y="222245"/>
              <a:ext cx="784317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a:p>
          </p:txBody>
        </p:sp>
        <p:grpSp>
          <p:nvGrpSpPr>
            <p:cNvPr id="800" name="Google Shape;800;p30"/>
            <p:cNvGrpSpPr/>
            <p:nvPr/>
          </p:nvGrpSpPr>
          <p:grpSpPr>
            <a:xfrm>
              <a:off x="-1" y="-2"/>
              <a:ext cx="1135369" cy="783008"/>
              <a:chOff x="0" y="0"/>
              <a:chExt cx="1135367" cy="783006"/>
            </a:xfrm>
          </p:grpSpPr>
          <p:sp>
            <p:nvSpPr>
              <p:cNvPr id="801" name="Google Shape;801;p30"/>
              <p:cNvSpPr/>
              <p:nvPr/>
            </p:nvSpPr>
            <p:spPr>
              <a:xfrm rot="5400000">
                <a:off x="176180" y="-176181"/>
                <a:ext cx="783006" cy="1135367"/>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5" id="802" name="Google Shape;802;p30"/>
              <p:cNvPicPr preferRelativeResize="0"/>
              <p:nvPr/>
            </p:nvPicPr>
            <p:blipFill rotWithShape="1">
              <a:blip r:embed="rId5">
                <a:alphaModFix/>
              </a:blip>
              <a:srcRect b="0" l="0" r="0" t="0"/>
              <a:stretch/>
            </p:blipFill>
            <p:spPr>
              <a:xfrm>
                <a:off x="262214" y="83074"/>
                <a:ext cx="731860" cy="616857"/>
              </a:xfrm>
              <a:prstGeom prst="rect">
                <a:avLst/>
              </a:prstGeom>
              <a:noFill/>
              <a:ln>
                <a:noFill/>
              </a:ln>
            </p:spPr>
          </p:pic>
        </p:grpSp>
      </p:grpSp>
      <p:grpSp>
        <p:nvGrpSpPr>
          <p:cNvPr id="803" name="Google Shape;803;p30"/>
          <p:cNvGrpSpPr/>
          <p:nvPr/>
        </p:nvGrpSpPr>
        <p:grpSpPr>
          <a:xfrm>
            <a:off x="-4658" y="2826710"/>
            <a:ext cx="8912544" cy="783009"/>
            <a:chOff x="-2" y="-2"/>
            <a:chExt cx="8912541" cy="783008"/>
          </a:xfrm>
        </p:grpSpPr>
        <p:sp>
          <p:nvSpPr>
            <p:cNvPr id="804" name="Google Shape;804;p30"/>
            <p:cNvSpPr txBox="1"/>
            <p:nvPr/>
          </p:nvSpPr>
          <p:spPr>
            <a:xfrm>
              <a:off x="1334833" y="222245"/>
              <a:ext cx="757770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a:p>
          </p:txBody>
        </p:sp>
        <p:grpSp>
          <p:nvGrpSpPr>
            <p:cNvPr id="805" name="Google Shape;805;p30"/>
            <p:cNvGrpSpPr/>
            <p:nvPr/>
          </p:nvGrpSpPr>
          <p:grpSpPr>
            <a:xfrm>
              <a:off x="-2" y="-2"/>
              <a:ext cx="1135371" cy="783008"/>
              <a:chOff x="-1" y="0"/>
              <a:chExt cx="1135369" cy="783006"/>
            </a:xfrm>
          </p:grpSpPr>
          <p:sp>
            <p:nvSpPr>
              <p:cNvPr id="806" name="Google Shape;806;p30"/>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6" id="807" name="Google Shape;807;p30"/>
              <p:cNvPicPr preferRelativeResize="0"/>
              <p:nvPr/>
            </p:nvPicPr>
            <p:blipFill rotWithShape="1">
              <a:blip r:embed="rId6">
                <a:alphaModFix/>
              </a:blip>
              <a:srcRect b="0" l="0" r="0" t="0"/>
              <a:stretch/>
            </p:blipFill>
            <p:spPr>
              <a:xfrm>
                <a:off x="286451" y="103502"/>
                <a:ext cx="683387" cy="576001"/>
              </a:xfrm>
              <a:prstGeom prst="rect">
                <a:avLst/>
              </a:prstGeom>
              <a:noFill/>
              <a:ln>
                <a:noFill/>
              </a:ln>
            </p:spPr>
          </p:pic>
        </p:grpSp>
      </p:grpSp>
      <p:grpSp>
        <p:nvGrpSpPr>
          <p:cNvPr id="808" name="Google Shape;808;p30"/>
          <p:cNvGrpSpPr/>
          <p:nvPr/>
        </p:nvGrpSpPr>
        <p:grpSpPr>
          <a:xfrm>
            <a:off x="-4657" y="5438915"/>
            <a:ext cx="6861177" cy="783009"/>
            <a:chOff x="-2" y="-2"/>
            <a:chExt cx="6861177" cy="783008"/>
          </a:xfrm>
        </p:grpSpPr>
        <p:sp>
          <p:nvSpPr>
            <p:cNvPr id="809" name="Google Shape;809;p30"/>
            <p:cNvSpPr txBox="1"/>
            <p:nvPr/>
          </p:nvSpPr>
          <p:spPr>
            <a:xfrm>
              <a:off x="1334832" y="123924"/>
              <a:ext cx="5526343"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810" name="Google Shape;810;p30"/>
            <p:cNvGrpSpPr/>
            <p:nvPr/>
          </p:nvGrpSpPr>
          <p:grpSpPr>
            <a:xfrm>
              <a:off x="-2" y="-2"/>
              <a:ext cx="1135371" cy="783008"/>
              <a:chOff x="-1" y="0"/>
              <a:chExt cx="1135369" cy="783006"/>
            </a:xfrm>
          </p:grpSpPr>
          <p:sp>
            <p:nvSpPr>
              <p:cNvPr id="811" name="Google Shape;811;p30"/>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8" id="812" name="Google Shape;812;p30"/>
              <p:cNvPicPr preferRelativeResize="0"/>
              <p:nvPr/>
            </p:nvPicPr>
            <p:blipFill rotWithShape="1">
              <a:blip r:embed="rId7">
                <a:alphaModFix/>
              </a:blip>
              <a:srcRect b="0" l="0" r="0" t="0"/>
              <a:stretch/>
            </p:blipFill>
            <p:spPr>
              <a:xfrm>
                <a:off x="286450" y="103502"/>
                <a:ext cx="683390" cy="576001"/>
              </a:xfrm>
              <a:prstGeom prst="rect">
                <a:avLst/>
              </a:prstGeom>
              <a:noFill/>
              <a:ln>
                <a:noFill/>
              </a:ln>
            </p:spPr>
          </p:pic>
        </p:grpSp>
      </p:grpSp>
      <p:pic>
        <p:nvPicPr>
          <p:cNvPr descr="Imagen 1" id="813" name="Google Shape;813;p30"/>
          <p:cNvPicPr preferRelativeResize="0"/>
          <p:nvPr/>
        </p:nvPicPr>
        <p:blipFill rotWithShape="1">
          <a:blip r:embed="rId8">
            <a:alphaModFix/>
          </a:blip>
          <a:srcRect b="0" l="0" r="0" t="0"/>
          <a:stretch/>
        </p:blipFill>
        <p:spPr>
          <a:xfrm>
            <a:off x="5639332" y="1565094"/>
            <a:ext cx="3816534" cy="600617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3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819" name="Google Shape;819;p31"/>
          <p:cNvGrpSpPr/>
          <p:nvPr/>
        </p:nvGrpSpPr>
        <p:grpSpPr>
          <a:xfrm>
            <a:off x="431623" y="2285848"/>
            <a:ext cx="8839203" cy="3238194"/>
            <a:chOff x="0" y="0"/>
            <a:chExt cx="8839201" cy="3238193"/>
          </a:xfrm>
        </p:grpSpPr>
        <p:sp>
          <p:nvSpPr>
            <p:cNvPr id="820" name="Google Shape;820;p31"/>
            <p:cNvSpPr/>
            <p:nvPr/>
          </p:nvSpPr>
          <p:spPr>
            <a:xfrm>
              <a:off x="0" y="0"/>
              <a:ext cx="8839201" cy="3238193"/>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31"/>
            <p:cNvSpPr txBox="1"/>
            <p:nvPr/>
          </p:nvSpPr>
          <p:spPr>
            <a:xfrm>
              <a:off x="162838" y="1428979"/>
              <a:ext cx="8513525"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822" name="Google Shape;822;p31"/>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PRÁCTICA</a:t>
            </a:r>
            <a:endParaRPr/>
          </a:p>
        </p:txBody>
      </p:sp>
      <p:sp>
        <p:nvSpPr>
          <p:cNvPr id="823" name="Google Shape;823;p31"/>
          <p:cNvSpPr/>
          <p:nvPr/>
        </p:nvSpPr>
        <p:spPr>
          <a:xfrm>
            <a:off x="5279923" y="7354529"/>
            <a:ext cx="2723536" cy="20514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4" name="Google Shape;824;p31"/>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¡PRACTIQUEMOS!</a:t>
            </a:r>
            <a:endParaRPr/>
          </a:p>
        </p:txBody>
      </p:sp>
      <p:sp>
        <p:nvSpPr>
          <p:cNvPr id="825" name="Google Shape;825;p31"/>
          <p:cNvSpPr txBox="1"/>
          <p:nvPr/>
        </p:nvSpPr>
        <p:spPr>
          <a:xfrm>
            <a:off x="3670560" y="943280"/>
            <a:ext cx="559357" cy="941776"/>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6000"/>
              <a:buFont typeface="Calibri"/>
              <a:buNone/>
            </a:pPr>
            <a:r>
              <a:rPr b="0" i="0" lang="en-US" sz="6000" u="none" cap="none" strike="noStrike">
                <a:solidFill>
                  <a:srgbClr val="FFB375"/>
                </a:solidFill>
                <a:latin typeface="Calibri"/>
                <a:ea typeface="Calibri"/>
                <a:cs typeface="Calibri"/>
                <a:sym typeface="Calibri"/>
              </a:rPr>
              <a:t>4</a:t>
            </a:r>
            <a:endParaRPr/>
          </a:p>
        </p:txBody>
      </p:sp>
      <p:pic>
        <p:nvPicPr>
          <p:cNvPr descr="Imagen 2" id="826" name="Google Shape;826;p31"/>
          <p:cNvPicPr preferRelativeResize="0"/>
          <p:nvPr/>
        </p:nvPicPr>
        <p:blipFill rotWithShape="1">
          <a:blip r:embed="rId3">
            <a:alphaModFix/>
          </a:blip>
          <a:srcRect b="0" l="0" r="0" t="0"/>
          <a:stretch/>
        </p:blipFill>
        <p:spPr>
          <a:xfrm>
            <a:off x="2716055" y="3978569"/>
            <a:ext cx="6899893" cy="3974396"/>
          </a:xfrm>
          <a:prstGeom prst="rect">
            <a:avLst/>
          </a:prstGeom>
          <a:noFill/>
          <a:ln>
            <a:noFill/>
          </a:ln>
        </p:spPr>
      </p:pic>
      <p:sp>
        <p:nvSpPr>
          <p:cNvPr id="827" name="Google Shape;827;p31"/>
          <p:cNvSpPr txBox="1"/>
          <p:nvPr/>
        </p:nvSpPr>
        <p:spPr>
          <a:xfrm>
            <a:off x="2686559" y="6881800"/>
            <a:ext cx="1639637"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 Medio | Presentación</a:t>
            </a:r>
            <a:endParaRPr/>
          </a:p>
        </p:txBody>
      </p:sp>
      <p:sp>
        <p:nvSpPr>
          <p:cNvPr id="828" name="Google Shape;828;p31"/>
          <p:cNvSpPr txBox="1"/>
          <p:nvPr/>
        </p:nvSpPr>
        <p:spPr>
          <a:xfrm>
            <a:off x="958646" y="2859209"/>
            <a:ext cx="5107858" cy="2472571"/>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ETAPA DE </a:t>
            </a:r>
            <a:r>
              <a:rPr b="1" i="0" lang="en-US" sz="2000" u="none" cap="none" strike="noStrike">
                <a:solidFill>
                  <a:srgbClr val="ED6B00"/>
                </a:solidFill>
                <a:latin typeface="Calibri"/>
                <a:ea typeface="Calibri"/>
                <a:cs typeface="Calibri"/>
                <a:sym typeface="Calibri"/>
              </a:rPr>
              <a:t>PLANIFICACIÓN</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ED6B00"/>
              </a:buClr>
              <a:buSzPts val="1400"/>
              <a:buFont typeface="Calibri"/>
              <a:buNone/>
            </a:pPr>
            <a:r>
              <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Ahora realizaremos una actividad práctica. Utiliza el archivo </a:t>
            </a:r>
            <a:r>
              <a:rPr b="1" i="0" lang="en-US" sz="1600" u="none" cap="none" strike="noStrike">
                <a:solidFill>
                  <a:srgbClr val="ED6B00"/>
                </a:solidFill>
                <a:latin typeface="Calibri"/>
                <a:ea typeface="Calibri"/>
                <a:cs typeface="Calibri"/>
                <a:sym typeface="Calibri"/>
              </a:rPr>
              <a:t>Actividad Práctica 4 </a:t>
            </a:r>
            <a:r>
              <a:rPr b="0" i="0" lang="en-US" sz="1600" u="none" cap="none" strike="noStrike">
                <a:solidFill>
                  <a:srgbClr val="000000"/>
                </a:solidFill>
                <a:latin typeface="Calibri"/>
                <a:ea typeface="Calibri"/>
                <a:cs typeface="Calibri"/>
                <a:sym typeface="Calibri"/>
              </a:rPr>
              <a:t>y sigue las instrucciones señaladas.</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Arial"/>
                <a:ea typeface="Arial"/>
                <a:cs typeface="Arial"/>
                <a:sym typeface="Arial"/>
              </a:rPr>
            </a:b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3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834" name="Google Shape;834;p32"/>
          <p:cNvGrpSpPr/>
          <p:nvPr/>
        </p:nvGrpSpPr>
        <p:grpSpPr>
          <a:xfrm>
            <a:off x="431623" y="2285848"/>
            <a:ext cx="8839203" cy="3238194"/>
            <a:chOff x="0" y="0"/>
            <a:chExt cx="8839201" cy="3238193"/>
          </a:xfrm>
        </p:grpSpPr>
        <p:sp>
          <p:nvSpPr>
            <p:cNvPr id="835" name="Google Shape;835;p32"/>
            <p:cNvSpPr/>
            <p:nvPr/>
          </p:nvSpPr>
          <p:spPr>
            <a:xfrm>
              <a:off x="0" y="0"/>
              <a:ext cx="8839201" cy="3238193"/>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32"/>
            <p:cNvSpPr txBox="1"/>
            <p:nvPr/>
          </p:nvSpPr>
          <p:spPr>
            <a:xfrm>
              <a:off x="162838" y="1428979"/>
              <a:ext cx="8513525"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837" name="Google Shape;837;p32"/>
          <p:cNvSpPr/>
          <p:nvPr/>
        </p:nvSpPr>
        <p:spPr>
          <a:xfrm>
            <a:off x="5279923" y="7354529"/>
            <a:ext cx="2723536" cy="20514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8" name="Google Shape;838;p32"/>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TICKET DE SALIDA</a:t>
            </a:r>
            <a:endParaRPr/>
          </a:p>
        </p:txBody>
      </p:sp>
      <p:sp>
        <p:nvSpPr>
          <p:cNvPr id="839" name="Google Shape;839;p32"/>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TERMINAR:</a:t>
            </a:r>
            <a:endParaRPr/>
          </a:p>
        </p:txBody>
      </p:sp>
      <p:pic>
        <p:nvPicPr>
          <p:cNvPr descr="Imagen 8" id="840" name="Google Shape;840;p32"/>
          <p:cNvPicPr preferRelativeResize="0"/>
          <p:nvPr/>
        </p:nvPicPr>
        <p:blipFill rotWithShape="1">
          <a:blip r:embed="rId3">
            <a:alphaModFix/>
          </a:blip>
          <a:srcRect b="0" l="0" r="0" t="0"/>
          <a:stretch/>
        </p:blipFill>
        <p:spPr>
          <a:xfrm>
            <a:off x="5830530" y="2890682"/>
            <a:ext cx="2963595" cy="4629223"/>
          </a:xfrm>
          <a:prstGeom prst="rect">
            <a:avLst/>
          </a:prstGeom>
          <a:noFill/>
          <a:ln>
            <a:noFill/>
          </a:ln>
        </p:spPr>
      </p:pic>
      <p:sp>
        <p:nvSpPr>
          <p:cNvPr id="841" name="Google Shape;841;p32"/>
          <p:cNvSpPr txBox="1"/>
          <p:nvPr/>
        </p:nvSpPr>
        <p:spPr>
          <a:xfrm>
            <a:off x="958646" y="2868777"/>
            <a:ext cx="5048961" cy="2614749"/>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ETAPA DE </a:t>
            </a:r>
            <a:r>
              <a:rPr b="1" i="0" lang="en-US" sz="2000" u="none" cap="none" strike="noStrike">
                <a:solidFill>
                  <a:srgbClr val="ED6B00"/>
                </a:solidFill>
                <a:latin typeface="Calibri"/>
                <a:ea typeface="Calibri"/>
                <a:cs typeface="Calibri"/>
                <a:sym typeface="Calibri"/>
              </a:rPr>
              <a:t>PLANIFICACIÓN</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¡Hasta la próxima!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Arial"/>
              <a:buNone/>
            </a:pPr>
            <a:br>
              <a:rPr b="1" i="0" lang="en-US" sz="2100" u="none" cap="none" strike="noStrike">
                <a:solidFill>
                  <a:srgbClr val="ED6B00"/>
                </a:solidFill>
                <a:latin typeface="Arial"/>
                <a:ea typeface="Arial"/>
                <a:cs typeface="Arial"/>
                <a:sym typeface="Arial"/>
              </a:rPr>
            </a:br>
            <a:endParaRPr/>
          </a:p>
        </p:txBody>
      </p:sp>
      <p:pic>
        <p:nvPicPr>
          <p:cNvPr descr="Imagen 16" id="842" name="Google Shape;842;p32"/>
          <p:cNvPicPr preferRelativeResize="0"/>
          <p:nvPr/>
        </p:nvPicPr>
        <p:blipFill rotWithShape="1">
          <a:blip r:embed="rId4">
            <a:alphaModFix/>
          </a:blip>
          <a:srcRect b="0" l="0" r="0" t="0"/>
          <a:stretch/>
        </p:blipFill>
        <p:spPr>
          <a:xfrm>
            <a:off x="3210792" y="4159041"/>
            <a:ext cx="673177" cy="6037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4"/>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47" name="Google Shape;147;p4"/>
          <p:cNvGrpSpPr/>
          <p:nvPr/>
        </p:nvGrpSpPr>
        <p:grpSpPr>
          <a:xfrm>
            <a:off x="386550" y="3816227"/>
            <a:ext cx="4845903" cy="883653"/>
            <a:chOff x="-1" y="0"/>
            <a:chExt cx="4845903" cy="883652"/>
          </a:xfrm>
        </p:grpSpPr>
        <p:grpSp>
          <p:nvGrpSpPr>
            <p:cNvPr id="148" name="Google Shape;148;p4"/>
            <p:cNvGrpSpPr/>
            <p:nvPr/>
          </p:nvGrpSpPr>
          <p:grpSpPr>
            <a:xfrm>
              <a:off x="188099" y="0"/>
              <a:ext cx="4657803" cy="883652"/>
              <a:chOff x="0" y="0"/>
              <a:chExt cx="4657801" cy="883651"/>
            </a:xfrm>
          </p:grpSpPr>
          <p:sp>
            <p:nvSpPr>
              <p:cNvPr id="149" name="Google Shape;149;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51" name="Google Shape;151;p4"/>
            <p:cNvGrpSpPr/>
            <p:nvPr/>
          </p:nvGrpSpPr>
          <p:grpSpPr>
            <a:xfrm>
              <a:off x="-1" y="168979"/>
              <a:ext cx="391112" cy="536169"/>
              <a:chOff x="0" y="0"/>
              <a:chExt cx="391111" cy="536168"/>
            </a:xfrm>
          </p:grpSpPr>
          <p:sp>
            <p:nvSpPr>
              <p:cNvPr id="152" name="Google Shape;152;p4"/>
              <p:cNvSpPr/>
              <p:nvPr/>
            </p:nvSpPr>
            <p:spPr>
              <a:xfrm>
                <a:off x="0" y="84708"/>
                <a:ext cx="391111" cy="38580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4"/>
              <p:cNvSpPr txBox="1"/>
              <p:nvPr/>
            </p:nvSpPr>
            <p:spPr>
              <a:xfrm>
                <a:off x="9902" y="0"/>
                <a:ext cx="3122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grpSp>
      <p:grpSp>
        <p:nvGrpSpPr>
          <p:cNvPr id="154" name="Google Shape;154;p4"/>
          <p:cNvGrpSpPr/>
          <p:nvPr/>
        </p:nvGrpSpPr>
        <p:grpSpPr>
          <a:xfrm>
            <a:off x="375974" y="2843141"/>
            <a:ext cx="4845903" cy="883653"/>
            <a:chOff x="-1" y="0"/>
            <a:chExt cx="4845903" cy="883652"/>
          </a:xfrm>
        </p:grpSpPr>
        <p:grpSp>
          <p:nvGrpSpPr>
            <p:cNvPr id="155" name="Google Shape;155;p4"/>
            <p:cNvGrpSpPr/>
            <p:nvPr/>
          </p:nvGrpSpPr>
          <p:grpSpPr>
            <a:xfrm>
              <a:off x="188099" y="0"/>
              <a:ext cx="4657803" cy="883652"/>
              <a:chOff x="0" y="0"/>
              <a:chExt cx="4657801" cy="883651"/>
            </a:xfrm>
          </p:grpSpPr>
          <p:sp>
            <p:nvSpPr>
              <p:cNvPr id="156" name="Google Shape;156;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58" name="Google Shape;158;p4"/>
            <p:cNvGrpSpPr/>
            <p:nvPr/>
          </p:nvGrpSpPr>
          <p:grpSpPr>
            <a:xfrm>
              <a:off x="-1" y="168979"/>
              <a:ext cx="376202" cy="536169"/>
              <a:chOff x="0" y="0"/>
              <a:chExt cx="376201" cy="536168"/>
            </a:xfrm>
          </p:grpSpPr>
          <p:sp>
            <p:nvSpPr>
              <p:cNvPr id="159" name="Google Shape;159;p4"/>
              <p:cNvSpPr/>
              <p:nvPr/>
            </p:nvSpPr>
            <p:spPr>
              <a:xfrm>
                <a:off x="0" y="84708"/>
                <a:ext cx="376201" cy="38580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4"/>
              <p:cNvSpPr txBox="1"/>
              <p:nvPr/>
            </p:nvSpPr>
            <p:spPr>
              <a:xfrm>
                <a:off x="9524" y="0"/>
                <a:ext cx="3003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grpSp>
      <p:sp>
        <p:nvSpPr>
          <p:cNvPr id="161" name="Google Shape;161;p4"/>
          <p:cNvSpPr/>
          <p:nvPr/>
        </p:nvSpPr>
        <p:spPr>
          <a:xfrm>
            <a:off x="5026616" y="3630159"/>
            <a:ext cx="696537" cy="696535"/>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2" name="Google Shape;162;p4"/>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¿QUÉ APRENDIMOS LA ACTIVIDAD ANTERIOR?</a:t>
            </a:r>
            <a:endParaRPr/>
          </a:p>
        </p:txBody>
      </p:sp>
      <p:sp>
        <p:nvSpPr>
          <p:cNvPr id="163" name="Google Shape;163;p4"/>
          <p:cNvSpPr txBox="1"/>
          <p:nvPr/>
        </p:nvSpPr>
        <p:spPr>
          <a:xfrm>
            <a:off x="574650" y="2253630"/>
            <a:ext cx="6607962" cy="424498"/>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PROCESO ADMINISTRATIVO</a:t>
            </a:r>
            <a:r>
              <a:rPr b="0" i="0" lang="en-US" sz="1800" u="none" cap="none" strike="noStrike">
                <a:solidFill>
                  <a:srgbClr val="ED6B00"/>
                </a:solidFill>
                <a:latin typeface="Calibri"/>
                <a:ea typeface="Calibri"/>
                <a:cs typeface="Calibri"/>
                <a:sym typeface="Calibri"/>
              </a:rPr>
              <a:t>:</a:t>
            </a:r>
            <a:endParaRPr/>
          </a:p>
        </p:txBody>
      </p:sp>
      <p:sp>
        <p:nvSpPr>
          <p:cNvPr id="164" name="Google Shape;164;p4"/>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RECORDEMOS</a:t>
            </a:r>
            <a:endParaRPr/>
          </a:p>
        </p:txBody>
      </p:sp>
      <p:pic>
        <p:nvPicPr>
          <p:cNvPr descr="Imagen 43" id="165" name="Google Shape;165;p4"/>
          <p:cNvPicPr preferRelativeResize="0"/>
          <p:nvPr/>
        </p:nvPicPr>
        <p:blipFill rotWithShape="1">
          <a:blip r:embed="rId3">
            <a:alphaModFix/>
          </a:blip>
          <a:srcRect b="0" l="0" r="0" t="0"/>
          <a:stretch/>
        </p:blipFill>
        <p:spPr>
          <a:xfrm>
            <a:off x="4870517" y="2513152"/>
            <a:ext cx="4828329" cy="4574479"/>
          </a:xfrm>
          <a:prstGeom prst="rect">
            <a:avLst/>
          </a:prstGeom>
          <a:noFill/>
          <a:ln>
            <a:noFill/>
          </a:ln>
        </p:spPr>
      </p:pic>
      <p:sp>
        <p:nvSpPr>
          <p:cNvPr id="166" name="Google Shape;166;p4"/>
          <p:cNvSpPr txBox="1"/>
          <p:nvPr/>
        </p:nvSpPr>
        <p:spPr>
          <a:xfrm>
            <a:off x="979816" y="2870448"/>
            <a:ext cx="4041308" cy="808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Reconocer el proceso administrativo de una organización y su aporte para el logro de los objetivos institucionales. </a:t>
            </a:r>
            <a:endParaRPr/>
          </a:p>
        </p:txBody>
      </p:sp>
      <p:sp>
        <p:nvSpPr>
          <p:cNvPr id="167" name="Google Shape;167;p4"/>
          <p:cNvSpPr txBox="1"/>
          <p:nvPr/>
        </p:nvSpPr>
        <p:spPr>
          <a:xfrm>
            <a:off x="979816" y="4077615"/>
            <a:ext cx="3923026"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Identificar etapas del proceso administrativo.</a:t>
            </a:r>
            <a:endParaRPr/>
          </a:p>
        </p:txBody>
      </p:sp>
      <p:sp>
        <p:nvSpPr>
          <p:cNvPr id="168" name="Google Shape;168;p4"/>
          <p:cNvSpPr txBox="1"/>
          <p:nvPr/>
        </p:nvSpPr>
        <p:spPr>
          <a:xfrm>
            <a:off x="979816" y="4951900"/>
            <a:ext cx="3923026"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Reconocer e identificar las fases del proceso administrativo.</a:t>
            </a:r>
            <a:endParaRPr/>
          </a:p>
        </p:txBody>
      </p:sp>
      <p:grpSp>
        <p:nvGrpSpPr>
          <p:cNvPr id="169" name="Google Shape;169;p4"/>
          <p:cNvGrpSpPr/>
          <p:nvPr/>
        </p:nvGrpSpPr>
        <p:grpSpPr>
          <a:xfrm>
            <a:off x="386550" y="4789973"/>
            <a:ext cx="4845903" cy="883653"/>
            <a:chOff x="-1" y="0"/>
            <a:chExt cx="4845903" cy="883652"/>
          </a:xfrm>
        </p:grpSpPr>
        <p:grpSp>
          <p:nvGrpSpPr>
            <p:cNvPr id="170" name="Google Shape;170;p4"/>
            <p:cNvGrpSpPr/>
            <p:nvPr/>
          </p:nvGrpSpPr>
          <p:grpSpPr>
            <a:xfrm>
              <a:off x="188099" y="0"/>
              <a:ext cx="4657803" cy="883652"/>
              <a:chOff x="0" y="0"/>
              <a:chExt cx="4657801" cy="883651"/>
            </a:xfrm>
          </p:grpSpPr>
          <p:sp>
            <p:nvSpPr>
              <p:cNvPr id="171" name="Google Shape;171;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73" name="Google Shape;173;p4"/>
            <p:cNvGrpSpPr/>
            <p:nvPr/>
          </p:nvGrpSpPr>
          <p:grpSpPr>
            <a:xfrm>
              <a:off x="-1" y="168979"/>
              <a:ext cx="391112" cy="536169"/>
              <a:chOff x="0" y="0"/>
              <a:chExt cx="391111" cy="536168"/>
            </a:xfrm>
          </p:grpSpPr>
          <p:sp>
            <p:nvSpPr>
              <p:cNvPr id="174" name="Google Shape;174;p4"/>
              <p:cNvSpPr/>
              <p:nvPr/>
            </p:nvSpPr>
            <p:spPr>
              <a:xfrm>
                <a:off x="0" y="84708"/>
                <a:ext cx="391111" cy="38580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4"/>
              <p:cNvSpPr txBox="1"/>
              <p:nvPr/>
            </p:nvSpPr>
            <p:spPr>
              <a:xfrm>
                <a:off x="9902" y="0"/>
                <a:ext cx="3122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5"/>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81" name="Google Shape;181;p5"/>
          <p:cNvGrpSpPr/>
          <p:nvPr/>
        </p:nvGrpSpPr>
        <p:grpSpPr>
          <a:xfrm>
            <a:off x="536224" y="2440019"/>
            <a:ext cx="5390401" cy="2567592"/>
            <a:chOff x="0" y="0"/>
            <a:chExt cx="5390399" cy="2567591"/>
          </a:xfrm>
        </p:grpSpPr>
        <p:grpSp>
          <p:nvGrpSpPr>
            <p:cNvPr id="182" name="Google Shape;182;p5"/>
            <p:cNvGrpSpPr/>
            <p:nvPr/>
          </p:nvGrpSpPr>
          <p:grpSpPr>
            <a:xfrm>
              <a:off x="0" y="0"/>
              <a:ext cx="4657802" cy="2567591"/>
              <a:chOff x="0" y="0"/>
              <a:chExt cx="4657801" cy="2567590"/>
            </a:xfrm>
          </p:grpSpPr>
          <p:sp>
            <p:nvSpPr>
              <p:cNvPr id="183" name="Google Shape;183;p5"/>
              <p:cNvSpPr/>
              <p:nvPr/>
            </p:nvSpPr>
            <p:spPr>
              <a:xfrm flipH="1">
                <a:off x="0" y="0"/>
                <a:ext cx="4657801" cy="2567590"/>
              </a:xfrm>
              <a:prstGeom prst="roundRect">
                <a:avLst>
                  <a:gd fmla="val 166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5"/>
              <p:cNvSpPr txBox="1"/>
              <p:nvPr/>
            </p:nvSpPr>
            <p:spPr>
              <a:xfrm>
                <a:off x="125339" y="1093677"/>
                <a:ext cx="4407123"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85" name="Google Shape;185;p5"/>
            <p:cNvSpPr/>
            <p:nvPr/>
          </p:nvSpPr>
          <p:spPr>
            <a:xfrm flipH="1" rot="7028957">
              <a:off x="4620439" y="1630533"/>
              <a:ext cx="432620" cy="1022556"/>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186" name="Google Shape;186;p5"/>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DE CONOCIMIENTOS PREVIOS</a:t>
            </a:r>
            <a:endParaRPr/>
          </a:p>
        </p:txBody>
      </p:sp>
      <p:sp>
        <p:nvSpPr>
          <p:cNvPr id="187" name="Google Shape;187;p5"/>
          <p:cNvSpPr txBox="1"/>
          <p:nvPr/>
        </p:nvSpPr>
        <p:spPr>
          <a:xfrm>
            <a:off x="856787" y="2798138"/>
            <a:ext cx="4056004" cy="1818869"/>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revisar los aprendizajes trabajados en actividad anterior, te invitamos a reunirse en parejas para ordenar, y luego definir cada una de las etapas del proceso administrativo. Utiliza el archivo y sigue las instrucciones señaladas.</a:t>
            </a:r>
            <a:endParaRPr/>
          </a:p>
        </p:txBody>
      </p:sp>
      <p:sp>
        <p:nvSpPr>
          <p:cNvPr id="188" name="Google Shape;188;p5"/>
          <p:cNvSpPr txBox="1"/>
          <p:nvPr/>
        </p:nvSpPr>
        <p:spPr>
          <a:xfrm>
            <a:off x="856787" y="5416932"/>
            <a:ext cx="4995616" cy="111459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profundizar revisando</a:t>
            </a:r>
            <a:endParaRPr/>
          </a:p>
          <a:p>
            <a:pPr indent="0" lvl="0" marL="0" marR="0" rtl="0" algn="l">
              <a:lnSpc>
                <a:spcPct val="100000"/>
              </a:lnSpc>
              <a:spcBef>
                <a:spcPts val="0"/>
              </a:spcBef>
              <a:spcAft>
                <a:spcPts val="0"/>
              </a:spcAft>
              <a:buClr>
                <a:srgbClr val="A93501"/>
              </a:buClr>
              <a:buSzPts val="2100"/>
              <a:buFont typeface="Calibri"/>
              <a:buNone/>
            </a:pPr>
            <a:r>
              <a:rPr b="0" i="0" lang="en-US" sz="2100" u="none" cap="none" strike="noStrike">
                <a:solidFill>
                  <a:srgbClr val="A93501"/>
                </a:solidFill>
                <a:latin typeface="Calibri"/>
                <a:ea typeface="Calibri"/>
                <a:cs typeface="Calibri"/>
                <a:sym typeface="Calibri"/>
              </a:rPr>
              <a:t>la siguiente presentación</a:t>
            </a:r>
            <a:endParaRPr/>
          </a:p>
        </p:txBody>
      </p:sp>
      <p:pic>
        <p:nvPicPr>
          <p:cNvPr descr="Imagen 14" id="189" name="Google Shape;189;p5"/>
          <p:cNvPicPr preferRelativeResize="0"/>
          <p:nvPr/>
        </p:nvPicPr>
        <p:blipFill rotWithShape="1">
          <a:blip r:embed="rId3">
            <a:alphaModFix/>
          </a:blip>
          <a:srcRect b="0" l="0" r="0" t="0"/>
          <a:stretch/>
        </p:blipFill>
        <p:spPr>
          <a:xfrm>
            <a:off x="5135674" y="3333134"/>
            <a:ext cx="4585615" cy="4344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6"/>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95" name="Google Shape;195;p6"/>
          <p:cNvSpPr txBox="1"/>
          <p:nvPr/>
        </p:nvSpPr>
        <p:spPr>
          <a:xfrm>
            <a:off x="4109576" y="2390040"/>
            <a:ext cx="4840957" cy="300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Al término de la actividad estarás en condiciones de:</a:t>
            </a:r>
            <a:endParaRPr/>
          </a:p>
        </p:txBody>
      </p:sp>
      <p:grpSp>
        <p:nvGrpSpPr>
          <p:cNvPr id="196" name="Google Shape;196;p6"/>
          <p:cNvGrpSpPr/>
          <p:nvPr/>
        </p:nvGrpSpPr>
        <p:grpSpPr>
          <a:xfrm>
            <a:off x="4063851" y="2993064"/>
            <a:ext cx="5081311" cy="1897915"/>
            <a:chOff x="0" y="0"/>
            <a:chExt cx="5081309" cy="1897913"/>
          </a:xfrm>
        </p:grpSpPr>
        <p:sp>
          <p:nvSpPr>
            <p:cNvPr id="197" name="Google Shape;197;p6"/>
            <p:cNvSpPr/>
            <p:nvPr/>
          </p:nvSpPr>
          <p:spPr>
            <a:xfrm>
              <a:off x="0" y="0"/>
              <a:ext cx="5081309" cy="1897913"/>
            </a:xfrm>
            <a:prstGeom prst="roundRect">
              <a:avLst>
                <a:gd fmla="val 6741"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6"/>
            <p:cNvSpPr txBox="1"/>
            <p:nvPr/>
          </p:nvSpPr>
          <p:spPr>
            <a:xfrm>
              <a:off x="42234" y="758839"/>
              <a:ext cx="4996840"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99" name="Google Shape;199;p6"/>
          <p:cNvSpPr txBox="1"/>
          <p:nvPr/>
        </p:nvSpPr>
        <p:spPr>
          <a:xfrm>
            <a:off x="4624638" y="3241339"/>
            <a:ext cx="3923027" cy="554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Identificar la planificación como etapa inicial del proceso administrativo. </a:t>
            </a:r>
            <a:endParaRPr/>
          </a:p>
        </p:txBody>
      </p:sp>
      <p:grpSp>
        <p:nvGrpSpPr>
          <p:cNvPr id="200" name="Google Shape;200;p6"/>
          <p:cNvGrpSpPr/>
          <p:nvPr/>
        </p:nvGrpSpPr>
        <p:grpSpPr>
          <a:xfrm>
            <a:off x="3867322" y="3286814"/>
            <a:ext cx="375440" cy="536170"/>
            <a:chOff x="0" y="0"/>
            <a:chExt cx="375439" cy="536168"/>
          </a:xfrm>
        </p:grpSpPr>
        <p:sp>
          <p:nvSpPr>
            <p:cNvPr id="201" name="Google Shape;201;p6"/>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6"/>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grpSp>
        <p:nvGrpSpPr>
          <p:cNvPr id="203" name="Google Shape;203;p6"/>
          <p:cNvGrpSpPr/>
          <p:nvPr/>
        </p:nvGrpSpPr>
        <p:grpSpPr>
          <a:xfrm>
            <a:off x="3867322" y="4073825"/>
            <a:ext cx="375440" cy="536170"/>
            <a:chOff x="0" y="0"/>
            <a:chExt cx="375439" cy="536168"/>
          </a:xfrm>
        </p:grpSpPr>
        <p:sp>
          <p:nvSpPr>
            <p:cNvPr id="204" name="Google Shape;204;p6"/>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6"/>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sp>
        <p:nvSpPr>
          <p:cNvPr id="206" name="Google Shape;206;p6"/>
          <p:cNvSpPr txBox="1"/>
          <p:nvPr/>
        </p:nvSpPr>
        <p:spPr>
          <a:xfrm>
            <a:off x="375973" y="1760907"/>
            <a:ext cx="6380427" cy="431592"/>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ETAPA DE </a:t>
            </a:r>
            <a:r>
              <a:rPr b="1" i="0" lang="en-US" sz="2000" u="none" cap="none" strike="noStrike">
                <a:solidFill>
                  <a:srgbClr val="ED6B00"/>
                </a:solidFill>
                <a:latin typeface="Calibri"/>
                <a:ea typeface="Calibri"/>
                <a:cs typeface="Calibri"/>
                <a:sym typeface="Calibri"/>
              </a:rPr>
              <a:t>PLANIFICACIÓN</a:t>
            </a:r>
            <a:endParaRPr/>
          </a:p>
        </p:txBody>
      </p:sp>
      <p:sp>
        <p:nvSpPr>
          <p:cNvPr id="207" name="Google Shape;207;p6"/>
          <p:cNvSpPr txBox="1"/>
          <p:nvPr/>
        </p:nvSpPr>
        <p:spPr>
          <a:xfrm>
            <a:off x="4017017" y="1029694"/>
            <a:ext cx="466493" cy="830104"/>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4</a:t>
            </a:r>
            <a:endParaRPr/>
          </a:p>
        </p:txBody>
      </p:sp>
      <p:pic>
        <p:nvPicPr>
          <p:cNvPr descr="Imagen 20" id="208" name="Google Shape;208;p6"/>
          <p:cNvPicPr preferRelativeResize="0"/>
          <p:nvPr/>
        </p:nvPicPr>
        <p:blipFill rotWithShape="1">
          <a:blip r:embed="rId3">
            <a:alphaModFix/>
          </a:blip>
          <a:srcRect b="0" l="0" r="0" t="0"/>
          <a:stretch/>
        </p:blipFill>
        <p:spPr>
          <a:xfrm>
            <a:off x="678383" y="2382978"/>
            <a:ext cx="2950556" cy="4313789"/>
          </a:xfrm>
          <a:prstGeom prst="rect">
            <a:avLst/>
          </a:prstGeom>
          <a:noFill/>
          <a:ln>
            <a:noFill/>
          </a:ln>
        </p:spPr>
      </p:pic>
      <p:sp>
        <p:nvSpPr>
          <p:cNvPr id="209" name="Google Shape;209;p6"/>
          <p:cNvSpPr txBox="1"/>
          <p:nvPr/>
        </p:nvSpPr>
        <p:spPr>
          <a:xfrm>
            <a:off x="375975" y="1265365"/>
            <a:ext cx="410753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MENÚ DE LA ACTIVIDAD</a:t>
            </a:r>
            <a:endParaRPr/>
          </a:p>
        </p:txBody>
      </p:sp>
      <p:sp>
        <p:nvSpPr>
          <p:cNvPr id="210" name="Google Shape;210;p6"/>
          <p:cNvSpPr txBox="1"/>
          <p:nvPr/>
        </p:nvSpPr>
        <p:spPr>
          <a:xfrm>
            <a:off x="4624638" y="4172653"/>
            <a:ext cx="392302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Conocer los tipos de planes.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7"/>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16" name="Google Shape;216;p7"/>
          <p:cNvSpPr txBox="1"/>
          <p:nvPr/>
        </p:nvSpPr>
        <p:spPr>
          <a:xfrm>
            <a:off x="452174" y="1269911"/>
            <a:ext cx="83672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PROCESO </a:t>
            </a:r>
            <a:r>
              <a:rPr b="0" i="0" lang="en-US" sz="2800" u="none" cap="none" strike="noStrike">
                <a:solidFill>
                  <a:srgbClr val="A93501"/>
                </a:solidFill>
                <a:latin typeface="Calibri"/>
                <a:ea typeface="Calibri"/>
                <a:cs typeface="Calibri"/>
                <a:sym typeface="Calibri"/>
              </a:rPr>
              <a:t>ADMINISTRATIVO</a:t>
            </a:r>
            <a:endParaRPr/>
          </a:p>
        </p:txBody>
      </p:sp>
      <p:sp>
        <p:nvSpPr>
          <p:cNvPr id="217" name="Google Shape;217;p7"/>
          <p:cNvSpPr/>
          <p:nvPr/>
        </p:nvSpPr>
        <p:spPr>
          <a:xfrm>
            <a:off x="1418873" y="3965149"/>
            <a:ext cx="2706623" cy="1199909"/>
          </a:xfrm>
          <a:custGeom>
            <a:rect b="b" l="l" r="r" t="t"/>
            <a:pathLst>
              <a:path extrusionOk="0" h="21600" w="21600">
                <a:moveTo>
                  <a:pt x="0" y="0"/>
                </a:moveTo>
                <a:lnTo>
                  <a:pt x="16240" y="0"/>
                </a:lnTo>
                <a:lnTo>
                  <a:pt x="21600" y="10800"/>
                </a:lnTo>
                <a:lnTo>
                  <a:pt x="16240" y="21600"/>
                </a:lnTo>
                <a:lnTo>
                  <a:pt x="0" y="21600"/>
                </a:lnTo>
                <a:close/>
              </a:path>
            </a:pathLst>
          </a:custGeom>
          <a:solidFill>
            <a:srgbClr val="A9350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18" name="Google Shape;218;p7"/>
          <p:cNvSpPr/>
          <p:nvPr/>
        </p:nvSpPr>
        <p:spPr>
          <a:xfrm rot="10800000">
            <a:off x="5594766" y="3965149"/>
            <a:ext cx="2706624" cy="1199908"/>
          </a:xfrm>
          <a:custGeom>
            <a:rect b="b" l="l" r="r" t="t"/>
            <a:pathLst>
              <a:path extrusionOk="0" h="21600" w="21600">
                <a:moveTo>
                  <a:pt x="0" y="0"/>
                </a:moveTo>
                <a:lnTo>
                  <a:pt x="16240" y="0"/>
                </a:lnTo>
                <a:lnTo>
                  <a:pt x="21600" y="10800"/>
                </a:lnTo>
                <a:lnTo>
                  <a:pt x="16240" y="21600"/>
                </a:lnTo>
                <a:lnTo>
                  <a:pt x="0" y="21600"/>
                </a:lnTo>
                <a:close/>
              </a:path>
            </a:pathLst>
          </a:cu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19" name="Google Shape;219;p7"/>
          <p:cNvSpPr/>
          <p:nvPr/>
        </p:nvSpPr>
        <p:spPr>
          <a:xfrm>
            <a:off x="4181188" y="3868112"/>
            <a:ext cx="1367201" cy="1367326"/>
          </a:xfrm>
          <a:custGeom>
            <a:rect b="b" l="l" r="r" t="t"/>
            <a:pathLst>
              <a:path extrusionOk="0" h="19691" w="20040">
                <a:moveTo>
                  <a:pt x="7809" y="244"/>
                </a:moveTo>
                <a:lnTo>
                  <a:pt x="7809" y="244"/>
                </a:lnTo>
                <a:cubicBezTo>
                  <a:pt x="13206" y="-955"/>
                  <a:pt x="18571" y="2371"/>
                  <a:pt x="19791" y="7674"/>
                </a:cubicBezTo>
                <a:cubicBezTo>
                  <a:pt x="21012" y="12976"/>
                  <a:pt x="17626" y="18247"/>
                  <a:pt x="12229" y="19446"/>
                </a:cubicBezTo>
                <a:cubicBezTo>
                  <a:pt x="6832" y="20645"/>
                  <a:pt x="1468" y="17319"/>
                  <a:pt x="247" y="12016"/>
                </a:cubicBezTo>
                <a:cubicBezTo>
                  <a:pt x="-588" y="8388"/>
                  <a:pt x="730" y="4607"/>
                  <a:pt x="3654" y="2244"/>
                </a:cubicBezTo>
              </a:path>
            </a:pathLst>
          </a:custGeom>
          <a:noFill/>
          <a:ln cap="flat" cmpd="sng" w="76200">
            <a:solidFill>
              <a:srgbClr val="D4743B"/>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7"/>
          <p:cNvSpPr/>
          <p:nvPr/>
        </p:nvSpPr>
        <p:spPr>
          <a:xfrm rot="2700000">
            <a:off x="5281674" y="4336979"/>
            <a:ext cx="429593" cy="42959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1" name="Google Shape;221;p7"/>
          <p:cNvSpPr/>
          <p:nvPr/>
        </p:nvSpPr>
        <p:spPr>
          <a:xfrm rot="2700000">
            <a:off x="4012343" y="4336979"/>
            <a:ext cx="429593" cy="429593"/>
          </a:xfrm>
          <a:prstGeom prst="roundRect">
            <a:avLst>
              <a:gd fmla="val 16667" name="adj"/>
            </a:avLst>
          </a:prstGeom>
          <a:solidFill>
            <a:srgbClr val="A9350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2" name="Google Shape;222;p7"/>
          <p:cNvSpPr/>
          <p:nvPr/>
        </p:nvSpPr>
        <p:spPr>
          <a:xfrm rot="2700000">
            <a:off x="4686506" y="4973928"/>
            <a:ext cx="429593" cy="429593"/>
          </a:xfrm>
          <a:prstGeom prst="roundRect">
            <a:avLst>
              <a:gd fmla="val 16667" name="adj"/>
            </a:avLst>
          </a:prstGeom>
          <a:solidFill>
            <a:srgbClr val="C640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3" name="Google Shape;223;p7"/>
          <p:cNvSpPr txBox="1"/>
          <p:nvPr/>
        </p:nvSpPr>
        <p:spPr>
          <a:xfrm>
            <a:off x="5387145" y="4247307"/>
            <a:ext cx="218651" cy="49704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2</a:t>
            </a:r>
            <a:endParaRPr/>
          </a:p>
        </p:txBody>
      </p:sp>
      <p:sp>
        <p:nvSpPr>
          <p:cNvPr id="224" name="Google Shape;224;p7"/>
          <p:cNvSpPr txBox="1"/>
          <p:nvPr/>
        </p:nvSpPr>
        <p:spPr>
          <a:xfrm>
            <a:off x="4088541" y="4259386"/>
            <a:ext cx="218651" cy="49704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4</a:t>
            </a:r>
            <a:endParaRPr/>
          </a:p>
        </p:txBody>
      </p:sp>
      <p:sp>
        <p:nvSpPr>
          <p:cNvPr id="225" name="Google Shape;225;p7"/>
          <p:cNvSpPr txBox="1"/>
          <p:nvPr/>
        </p:nvSpPr>
        <p:spPr>
          <a:xfrm>
            <a:off x="4791977" y="4897666"/>
            <a:ext cx="218651" cy="49704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3</a:t>
            </a:r>
            <a:endParaRPr/>
          </a:p>
        </p:txBody>
      </p:sp>
      <p:sp>
        <p:nvSpPr>
          <p:cNvPr id="226" name="Google Shape;226;p7"/>
          <p:cNvSpPr txBox="1"/>
          <p:nvPr/>
        </p:nvSpPr>
        <p:spPr>
          <a:xfrm>
            <a:off x="6244707" y="4068622"/>
            <a:ext cx="2007110" cy="1195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Organización.</a:t>
            </a:r>
            <a:endParaRPr/>
          </a:p>
          <a:p>
            <a:pPr indent="0" lvl="0" marL="0" marR="0" rtl="0" algn="l">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Dividir el trabajo y atribuir responsabilidades y autoridad a las personas</a:t>
            </a:r>
            <a:endParaRPr/>
          </a:p>
        </p:txBody>
      </p:sp>
      <p:sp>
        <p:nvSpPr>
          <p:cNvPr id="227" name="Google Shape;227;p7"/>
          <p:cNvSpPr txBox="1"/>
          <p:nvPr/>
        </p:nvSpPr>
        <p:spPr>
          <a:xfrm>
            <a:off x="1545499" y="4023466"/>
            <a:ext cx="2273607" cy="1240791"/>
          </a:xfrm>
          <a:prstGeom prst="rect">
            <a:avLst/>
          </a:prstGeom>
          <a:noFill/>
          <a:ln>
            <a:noFill/>
          </a:ln>
        </p:spPr>
        <p:txBody>
          <a:bodyPr anchorCtr="0" anchor="t" bIns="45700" lIns="45700" spcFirstLastPara="1" rIns="45700" wrap="square" tIns="45700">
            <a:spAutoFit/>
          </a:bodyPr>
          <a:lstStyle/>
          <a:p>
            <a:pPr indent="0" lvl="0" marL="0" marR="0" rtl="0" algn="l">
              <a:lnSpc>
                <a:spcPct val="107142"/>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Control.</a:t>
            </a:r>
            <a:endParaRPr/>
          </a:p>
          <a:p>
            <a:pPr indent="0" lvl="0" marL="0" marR="0" rtl="0" algn="l">
              <a:lnSpc>
                <a:spcPct val="107142"/>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Es el proceso de producir información para tomar decisiones sobre la realización de objetivos</a:t>
            </a:r>
            <a:endParaRPr/>
          </a:p>
        </p:txBody>
      </p:sp>
      <p:sp>
        <p:nvSpPr>
          <p:cNvPr id="228" name="Google Shape;228;p7"/>
          <p:cNvSpPr/>
          <p:nvPr/>
        </p:nvSpPr>
        <p:spPr>
          <a:xfrm rot="-5400000">
            <a:off x="4378214" y="4436004"/>
            <a:ext cx="1017844" cy="2885829"/>
          </a:xfrm>
          <a:custGeom>
            <a:rect b="b" l="l" r="r" t="t"/>
            <a:pathLst>
              <a:path extrusionOk="0" h="21600" w="21600">
                <a:moveTo>
                  <a:pt x="0" y="0"/>
                </a:moveTo>
                <a:lnTo>
                  <a:pt x="13471" y="0"/>
                </a:lnTo>
                <a:lnTo>
                  <a:pt x="21600" y="10800"/>
                </a:lnTo>
                <a:lnTo>
                  <a:pt x="13471" y="21600"/>
                </a:lnTo>
                <a:lnTo>
                  <a:pt x="0" y="21600"/>
                </a:lnTo>
                <a:close/>
              </a:path>
            </a:pathLst>
          </a:custGeom>
          <a:solidFill>
            <a:srgbClr val="C640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9" name="Google Shape;229;p7"/>
          <p:cNvSpPr txBox="1"/>
          <p:nvPr/>
        </p:nvSpPr>
        <p:spPr>
          <a:xfrm>
            <a:off x="3531542" y="5544103"/>
            <a:ext cx="2693802" cy="1013461"/>
          </a:xfrm>
          <a:prstGeom prst="rect">
            <a:avLst/>
          </a:prstGeom>
          <a:noFill/>
          <a:ln>
            <a:noFill/>
          </a:ln>
        </p:spPr>
        <p:txBody>
          <a:bodyPr anchorCtr="0" anchor="t" bIns="45700" lIns="45700" spcFirstLastPara="1" rIns="45700" wrap="square" tIns="45700">
            <a:spAutoFit/>
          </a:bodyPr>
          <a:lstStyle/>
          <a:p>
            <a:pPr indent="0" lvl="0" marL="0" marR="0" rtl="0" algn="ctr">
              <a:lnSpc>
                <a:spcPct val="85714"/>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Dirección</a:t>
            </a:r>
            <a:r>
              <a:rPr b="1" i="0" lang="en-US" sz="1200" u="none" cap="none" strike="noStrike">
                <a:solidFill>
                  <a:srgbClr val="FFFFFF"/>
                </a:solidFill>
                <a:latin typeface="Calibri"/>
                <a:ea typeface="Calibri"/>
                <a:cs typeface="Calibri"/>
                <a:sym typeface="Calibri"/>
              </a:rPr>
              <a:t>.</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Consiste en realizar actividades mediante la aplicación de energía física, intelectual e interpersonal para ofrecer productos, servicios e ideas</a:t>
            </a:r>
            <a:endParaRPr/>
          </a:p>
        </p:txBody>
      </p:sp>
      <p:sp>
        <p:nvSpPr>
          <p:cNvPr id="230" name="Google Shape;230;p7"/>
          <p:cNvSpPr/>
          <p:nvPr/>
        </p:nvSpPr>
        <p:spPr>
          <a:xfrm>
            <a:off x="3200400" y="2557128"/>
            <a:ext cx="3264195" cy="1690179"/>
          </a:xfrm>
          <a:prstGeom prst="roundRect">
            <a:avLst>
              <a:gd fmla="val 9544" name="adj"/>
            </a:avLst>
          </a:prstGeom>
          <a:solidFill>
            <a:srgbClr val="FFFFFF">
              <a:alpha val="77647"/>
            </a:srgbClr>
          </a:solidFill>
          <a:ln cap="flat" cmpd="sng" w="19050">
            <a:solidFill>
              <a:srgbClr val="ED6B00"/>
            </a:solidFill>
            <a:prstDash val="solid"/>
            <a:round/>
            <a:headEnd len="sm" w="sm" type="none"/>
            <a:tailEnd len="sm" w="sm" type="none"/>
          </a:ln>
          <a:effectLst>
            <a:outerShdw blurRad="114300" rotWithShape="0">
              <a:srgbClr val="000000">
                <a:alpha val="23921"/>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1" name="Google Shape;231;p7"/>
          <p:cNvSpPr/>
          <p:nvPr/>
        </p:nvSpPr>
        <p:spPr>
          <a:xfrm rot="5400000">
            <a:off x="4319225" y="1782197"/>
            <a:ext cx="1017844" cy="2885829"/>
          </a:xfrm>
          <a:custGeom>
            <a:rect b="b" l="l" r="r" t="t"/>
            <a:pathLst>
              <a:path extrusionOk="0" h="21600" w="21600">
                <a:moveTo>
                  <a:pt x="0" y="0"/>
                </a:moveTo>
                <a:lnTo>
                  <a:pt x="13471" y="0"/>
                </a:lnTo>
                <a:lnTo>
                  <a:pt x="21600" y="10800"/>
                </a:lnTo>
                <a:lnTo>
                  <a:pt x="13471" y="21600"/>
                </a:lnTo>
                <a:lnTo>
                  <a:pt x="0" y="21600"/>
                </a:lnTo>
                <a:close/>
              </a:path>
            </a:pathLst>
          </a:cu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2" name="Google Shape;232;p7"/>
          <p:cNvSpPr/>
          <p:nvPr/>
        </p:nvSpPr>
        <p:spPr>
          <a:xfrm rot="2700000">
            <a:off x="4649928" y="3698699"/>
            <a:ext cx="429593" cy="429593"/>
          </a:xfrm>
          <a:prstGeom prst="roundRect">
            <a:avLst>
              <a:gd fmla="val 16667"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3" name="Google Shape;233;p7"/>
          <p:cNvSpPr txBox="1"/>
          <p:nvPr/>
        </p:nvSpPr>
        <p:spPr>
          <a:xfrm>
            <a:off x="4755399" y="3621108"/>
            <a:ext cx="218651" cy="49704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1</a:t>
            </a:r>
            <a:endParaRPr/>
          </a:p>
        </p:txBody>
      </p:sp>
      <p:sp>
        <p:nvSpPr>
          <p:cNvPr id="234" name="Google Shape;234;p7"/>
          <p:cNvSpPr txBox="1"/>
          <p:nvPr/>
        </p:nvSpPr>
        <p:spPr>
          <a:xfrm>
            <a:off x="3472553" y="2730246"/>
            <a:ext cx="2693802" cy="9666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Planificación.</a:t>
            </a:r>
            <a:endParaRPr/>
          </a:p>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Es la herramienta para administrar las relaciones con el futuro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8"/>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40" name="Google Shape;240;p8"/>
          <p:cNvSpPr txBox="1"/>
          <p:nvPr/>
        </p:nvSpPr>
        <p:spPr>
          <a:xfrm>
            <a:off x="849984" y="2353456"/>
            <a:ext cx="6387600" cy="4548300"/>
          </a:xfrm>
          <a:prstGeom prst="rect">
            <a:avLst/>
          </a:prstGeom>
          <a:noFill/>
          <a:ln>
            <a:noFill/>
          </a:ln>
        </p:spPr>
        <p:txBody>
          <a:bodyPr anchorCtr="0" anchor="t" bIns="45675" lIns="45675" spcFirstLastPara="1" rIns="45675" wrap="square" tIns="45675">
            <a:spAutoFit/>
          </a:bodyPr>
          <a:lstStyle/>
          <a:p>
            <a:pPr indent="0" lvl="0" marL="0" marR="0" rtl="0" algn="l">
              <a:lnSpc>
                <a:spcPct val="11875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planificación es aquel proceso que nos permite mirar al futuro, </a:t>
            </a:r>
            <a:r>
              <a:rPr lang="en-US" sz="1600">
                <a:latin typeface="Calibri"/>
                <a:ea typeface="Calibri"/>
                <a:cs typeface="Calibri"/>
                <a:sym typeface="Calibri"/>
              </a:rPr>
              <a:t>anteponerse</a:t>
            </a:r>
            <a:r>
              <a:rPr b="0" i="0" lang="en-US" sz="1600" u="none" cap="none" strike="noStrike">
                <a:solidFill>
                  <a:srgbClr val="000000"/>
                </a:solidFill>
                <a:latin typeface="Calibri"/>
                <a:ea typeface="Calibri"/>
                <a:cs typeface="Calibri"/>
                <a:sym typeface="Calibri"/>
              </a:rPr>
              <a:t> a situaciones y al lugar donde queremos y necesitamos llegar. Lo anterior justifica su existencia en que las organizaciones operan en ambientes cambiantes e inciertos, razón por la cual, la planeación busca ayudar a adaptarse a los cambios permanentes, minimizando el riesgo al que nos vemos expuestos, aprovechar las oportunidades que se presenten, y por supuesto, en base a la experiencia que se va adquiriendo, pronosticar en la medida que sea posible el futuro.</a:t>
            </a:r>
            <a:endParaRPr/>
          </a:p>
          <a:p>
            <a:pPr indent="0" lvl="0" marL="0" marR="0" rtl="0" algn="l">
              <a:lnSpc>
                <a:spcPct val="118750"/>
              </a:lnSpc>
              <a:spcBef>
                <a:spcPts val="9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Si la planificación no existiese, viviríamos en constante incertidumbre y dependientes en lo absoluto del azar, sin embargo, al llevarse a cabo este proceso, ha permitido a las organizaciones lograr resultados basados en coordinación, excelencia y también en la capacidad de adaptación al cambio que con el tiempo se debe ir internalizando. Dicho lo anterior, es que la planificación entonces nos sirve como guía para poder focalizar nuestros esfuerzos en el cumplimiento de los objetivos propuestos.</a:t>
            </a:r>
            <a:endParaRPr/>
          </a:p>
        </p:txBody>
      </p:sp>
      <p:sp>
        <p:nvSpPr>
          <p:cNvPr id="241" name="Google Shape;241;p8"/>
          <p:cNvSpPr txBox="1"/>
          <p:nvPr/>
        </p:nvSpPr>
        <p:spPr>
          <a:xfrm>
            <a:off x="452174" y="1269911"/>
            <a:ext cx="83672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PLANIFICACIÓN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9"/>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247" name="Google Shape;247;p9"/>
          <p:cNvGrpSpPr/>
          <p:nvPr/>
        </p:nvGrpSpPr>
        <p:grpSpPr>
          <a:xfrm>
            <a:off x="538911" y="3797427"/>
            <a:ext cx="2855648" cy="944266"/>
            <a:chOff x="0" y="0"/>
            <a:chExt cx="2855647" cy="944264"/>
          </a:xfrm>
        </p:grpSpPr>
        <p:sp>
          <p:nvSpPr>
            <p:cNvPr id="248" name="Google Shape;248;p9"/>
            <p:cNvSpPr/>
            <p:nvPr/>
          </p:nvSpPr>
          <p:spPr>
            <a:xfrm>
              <a:off x="0" y="0"/>
              <a:ext cx="2855647" cy="944264"/>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9" name="Google Shape;249;p9"/>
            <p:cNvSpPr txBox="1"/>
            <p:nvPr/>
          </p:nvSpPr>
          <p:spPr>
            <a:xfrm>
              <a:off x="91814" y="321835"/>
              <a:ext cx="2672018" cy="300594"/>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 </a:t>
              </a:r>
              <a:endParaRPr/>
            </a:p>
          </p:txBody>
        </p:sp>
      </p:grpSp>
      <p:grpSp>
        <p:nvGrpSpPr>
          <p:cNvPr id="250" name="Google Shape;250;p9"/>
          <p:cNvGrpSpPr/>
          <p:nvPr/>
        </p:nvGrpSpPr>
        <p:grpSpPr>
          <a:xfrm>
            <a:off x="538911" y="5146807"/>
            <a:ext cx="2855648" cy="944266"/>
            <a:chOff x="0" y="0"/>
            <a:chExt cx="2855647" cy="944264"/>
          </a:xfrm>
        </p:grpSpPr>
        <p:sp>
          <p:nvSpPr>
            <p:cNvPr id="251" name="Google Shape;251;p9"/>
            <p:cNvSpPr/>
            <p:nvPr/>
          </p:nvSpPr>
          <p:spPr>
            <a:xfrm>
              <a:off x="0" y="0"/>
              <a:ext cx="2855647" cy="944264"/>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2" name="Google Shape;252;p9"/>
            <p:cNvSpPr txBox="1"/>
            <p:nvPr/>
          </p:nvSpPr>
          <p:spPr>
            <a:xfrm>
              <a:off x="91814" y="321835"/>
              <a:ext cx="2672018" cy="300594"/>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 </a:t>
              </a:r>
              <a:endParaRPr/>
            </a:p>
          </p:txBody>
        </p:sp>
      </p:grpSp>
      <p:grpSp>
        <p:nvGrpSpPr>
          <p:cNvPr id="253" name="Google Shape;253;p9"/>
          <p:cNvGrpSpPr/>
          <p:nvPr/>
        </p:nvGrpSpPr>
        <p:grpSpPr>
          <a:xfrm>
            <a:off x="538911" y="2448047"/>
            <a:ext cx="2855648" cy="944266"/>
            <a:chOff x="0" y="0"/>
            <a:chExt cx="2855647" cy="944264"/>
          </a:xfrm>
        </p:grpSpPr>
        <p:sp>
          <p:nvSpPr>
            <p:cNvPr id="254" name="Google Shape;254;p9"/>
            <p:cNvSpPr/>
            <p:nvPr/>
          </p:nvSpPr>
          <p:spPr>
            <a:xfrm>
              <a:off x="0" y="0"/>
              <a:ext cx="2855647" cy="944264"/>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5" name="Google Shape;255;p9"/>
            <p:cNvSpPr txBox="1"/>
            <p:nvPr/>
          </p:nvSpPr>
          <p:spPr>
            <a:xfrm>
              <a:off x="91814" y="321835"/>
              <a:ext cx="2672018" cy="300594"/>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 </a:t>
              </a:r>
              <a:endParaRPr/>
            </a:p>
          </p:txBody>
        </p:sp>
      </p:grpSp>
      <p:grpSp>
        <p:nvGrpSpPr>
          <p:cNvPr id="256" name="Google Shape;256;p9"/>
          <p:cNvGrpSpPr/>
          <p:nvPr/>
        </p:nvGrpSpPr>
        <p:grpSpPr>
          <a:xfrm>
            <a:off x="5011487" y="3797427"/>
            <a:ext cx="2855648" cy="944266"/>
            <a:chOff x="0" y="0"/>
            <a:chExt cx="2855647" cy="944264"/>
          </a:xfrm>
        </p:grpSpPr>
        <p:sp>
          <p:nvSpPr>
            <p:cNvPr id="257" name="Google Shape;257;p9"/>
            <p:cNvSpPr/>
            <p:nvPr/>
          </p:nvSpPr>
          <p:spPr>
            <a:xfrm>
              <a:off x="0" y="0"/>
              <a:ext cx="2855647" cy="944264"/>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8" name="Google Shape;258;p9"/>
            <p:cNvSpPr txBox="1"/>
            <p:nvPr/>
          </p:nvSpPr>
          <p:spPr>
            <a:xfrm>
              <a:off x="91814" y="321835"/>
              <a:ext cx="2672018" cy="300594"/>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 </a:t>
              </a:r>
              <a:endParaRPr/>
            </a:p>
          </p:txBody>
        </p:sp>
      </p:grpSp>
      <p:grpSp>
        <p:nvGrpSpPr>
          <p:cNvPr id="259" name="Google Shape;259;p9"/>
          <p:cNvGrpSpPr/>
          <p:nvPr/>
        </p:nvGrpSpPr>
        <p:grpSpPr>
          <a:xfrm>
            <a:off x="5011487" y="5146807"/>
            <a:ext cx="2855648" cy="944266"/>
            <a:chOff x="0" y="0"/>
            <a:chExt cx="2855647" cy="944264"/>
          </a:xfrm>
        </p:grpSpPr>
        <p:sp>
          <p:nvSpPr>
            <p:cNvPr id="260" name="Google Shape;260;p9"/>
            <p:cNvSpPr/>
            <p:nvPr/>
          </p:nvSpPr>
          <p:spPr>
            <a:xfrm>
              <a:off x="0" y="0"/>
              <a:ext cx="2855647" cy="944264"/>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1" name="Google Shape;261;p9"/>
            <p:cNvSpPr txBox="1"/>
            <p:nvPr/>
          </p:nvSpPr>
          <p:spPr>
            <a:xfrm>
              <a:off x="91814" y="321835"/>
              <a:ext cx="2672018" cy="300594"/>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 </a:t>
              </a:r>
              <a:endParaRPr/>
            </a:p>
          </p:txBody>
        </p:sp>
      </p:grpSp>
      <p:grpSp>
        <p:nvGrpSpPr>
          <p:cNvPr id="262" name="Google Shape;262;p9"/>
          <p:cNvGrpSpPr/>
          <p:nvPr/>
        </p:nvGrpSpPr>
        <p:grpSpPr>
          <a:xfrm>
            <a:off x="5011487" y="2448047"/>
            <a:ext cx="2855648" cy="944266"/>
            <a:chOff x="0" y="0"/>
            <a:chExt cx="2855647" cy="944264"/>
          </a:xfrm>
        </p:grpSpPr>
        <p:sp>
          <p:nvSpPr>
            <p:cNvPr id="263" name="Google Shape;263;p9"/>
            <p:cNvSpPr/>
            <p:nvPr/>
          </p:nvSpPr>
          <p:spPr>
            <a:xfrm>
              <a:off x="0" y="0"/>
              <a:ext cx="2855647" cy="944264"/>
            </a:xfrm>
            <a:prstGeom prst="roundRect">
              <a:avLst>
                <a:gd fmla="val 16667"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4" name="Google Shape;264;p9"/>
            <p:cNvSpPr txBox="1"/>
            <p:nvPr/>
          </p:nvSpPr>
          <p:spPr>
            <a:xfrm>
              <a:off x="91814" y="321835"/>
              <a:ext cx="2672018" cy="300594"/>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 </a:t>
              </a:r>
              <a:endParaRPr/>
            </a:p>
          </p:txBody>
        </p:sp>
      </p:grpSp>
      <p:sp>
        <p:nvSpPr>
          <p:cNvPr id="265" name="Google Shape;265;p9"/>
          <p:cNvSpPr txBox="1"/>
          <p:nvPr/>
        </p:nvSpPr>
        <p:spPr>
          <a:xfrm>
            <a:off x="452174" y="1269911"/>
            <a:ext cx="83672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CARACTERÍSTICAS DE </a:t>
            </a:r>
            <a:r>
              <a:rPr b="0" i="0" lang="en-US" sz="2800" u="none" cap="none" strike="noStrike">
                <a:solidFill>
                  <a:srgbClr val="A93501"/>
                </a:solidFill>
                <a:latin typeface="Calibri"/>
                <a:ea typeface="Calibri"/>
                <a:cs typeface="Calibri"/>
                <a:sym typeface="Calibri"/>
              </a:rPr>
              <a:t>LA</a:t>
            </a:r>
            <a:r>
              <a:rPr b="1" i="0" lang="en-US" sz="2800" u="none" cap="none" strike="noStrike">
                <a:solidFill>
                  <a:srgbClr val="ED6B00"/>
                </a:solidFill>
                <a:latin typeface="Calibri"/>
                <a:ea typeface="Calibri"/>
                <a:cs typeface="Calibri"/>
                <a:sym typeface="Calibri"/>
              </a:rPr>
              <a:t> </a:t>
            </a:r>
            <a:r>
              <a:rPr b="0" i="0" lang="en-US" sz="2800" u="none" cap="none" strike="noStrike">
                <a:solidFill>
                  <a:srgbClr val="A93501"/>
                </a:solidFill>
                <a:latin typeface="Calibri"/>
                <a:ea typeface="Calibri"/>
                <a:cs typeface="Calibri"/>
                <a:sym typeface="Calibri"/>
              </a:rPr>
              <a:t>PLANIFICACIÓN</a:t>
            </a:r>
            <a:endParaRPr/>
          </a:p>
        </p:txBody>
      </p:sp>
      <p:grpSp>
        <p:nvGrpSpPr>
          <p:cNvPr id="266" name="Google Shape;266;p9"/>
          <p:cNvGrpSpPr/>
          <p:nvPr/>
        </p:nvGrpSpPr>
        <p:grpSpPr>
          <a:xfrm>
            <a:off x="1534014" y="2448047"/>
            <a:ext cx="2855648" cy="944266"/>
            <a:chOff x="0" y="0"/>
            <a:chExt cx="2855647" cy="944264"/>
          </a:xfrm>
        </p:grpSpPr>
        <p:sp>
          <p:nvSpPr>
            <p:cNvPr id="267" name="Google Shape;267;p9"/>
            <p:cNvSpPr/>
            <p:nvPr/>
          </p:nvSpPr>
          <p:spPr>
            <a:xfrm>
              <a:off x="0" y="0"/>
              <a:ext cx="2855647" cy="944264"/>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8" name="Google Shape;268;p9"/>
            <p:cNvSpPr txBox="1"/>
            <p:nvPr/>
          </p:nvSpPr>
          <p:spPr>
            <a:xfrm>
              <a:off x="91814" y="321835"/>
              <a:ext cx="2672018" cy="300594"/>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Flexible: adaptarse al plan</a:t>
              </a:r>
              <a:endParaRPr/>
            </a:p>
          </p:txBody>
        </p:sp>
      </p:grpSp>
      <p:grpSp>
        <p:nvGrpSpPr>
          <p:cNvPr id="269" name="Google Shape;269;p9"/>
          <p:cNvGrpSpPr/>
          <p:nvPr/>
        </p:nvGrpSpPr>
        <p:grpSpPr>
          <a:xfrm>
            <a:off x="1534014" y="3797427"/>
            <a:ext cx="2855649" cy="944266"/>
            <a:chOff x="0" y="0"/>
            <a:chExt cx="2855647" cy="944264"/>
          </a:xfrm>
        </p:grpSpPr>
        <p:sp>
          <p:nvSpPr>
            <p:cNvPr id="270" name="Google Shape;270;p9"/>
            <p:cNvSpPr/>
            <p:nvPr/>
          </p:nvSpPr>
          <p:spPr>
            <a:xfrm>
              <a:off x="0" y="0"/>
              <a:ext cx="2855647" cy="944264"/>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71" name="Google Shape;271;p9"/>
            <p:cNvSpPr txBox="1"/>
            <p:nvPr/>
          </p:nvSpPr>
          <p:spPr>
            <a:xfrm>
              <a:off x="91814" y="67835"/>
              <a:ext cx="2672018" cy="808594"/>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Uniforme en cuanto a los sistemas de medidas que se utilizarán</a:t>
              </a:r>
              <a:endParaRPr/>
            </a:p>
          </p:txBody>
        </p:sp>
      </p:grpSp>
      <p:grpSp>
        <p:nvGrpSpPr>
          <p:cNvPr id="272" name="Google Shape;272;p9"/>
          <p:cNvGrpSpPr/>
          <p:nvPr/>
        </p:nvGrpSpPr>
        <p:grpSpPr>
          <a:xfrm>
            <a:off x="1534014" y="5146807"/>
            <a:ext cx="2855649" cy="944266"/>
            <a:chOff x="0" y="0"/>
            <a:chExt cx="2855647" cy="944264"/>
          </a:xfrm>
        </p:grpSpPr>
        <p:sp>
          <p:nvSpPr>
            <p:cNvPr id="273" name="Google Shape;273;p9"/>
            <p:cNvSpPr/>
            <p:nvPr/>
          </p:nvSpPr>
          <p:spPr>
            <a:xfrm>
              <a:off x="0" y="0"/>
              <a:ext cx="2855647" cy="944264"/>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74" name="Google Shape;274;p9"/>
            <p:cNvSpPr txBox="1"/>
            <p:nvPr/>
          </p:nvSpPr>
          <p:spPr>
            <a:xfrm>
              <a:off x="91814" y="194835"/>
              <a:ext cx="2672018" cy="554594"/>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Se debe utilizar al máximo en la elaboración de los planes</a:t>
              </a:r>
              <a:endParaRPr/>
            </a:p>
          </p:txBody>
        </p:sp>
      </p:grpSp>
      <p:grpSp>
        <p:nvGrpSpPr>
          <p:cNvPr id="275" name="Google Shape;275;p9"/>
          <p:cNvGrpSpPr/>
          <p:nvPr/>
        </p:nvGrpSpPr>
        <p:grpSpPr>
          <a:xfrm>
            <a:off x="5963101" y="2448047"/>
            <a:ext cx="2855648" cy="944266"/>
            <a:chOff x="0" y="0"/>
            <a:chExt cx="2855647" cy="944264"/>
          </a:xfrm>
        </p:grpSpPr>
        <p:sp>
          <p:nvSpPr>
            <p:cNvPr id="276" name="Google Shape;276;p9"/>
            <p:cNvSpPr/>
            <p:nvPr/>
          </p:nvSpPr>
          <p:spPr>
            <a:xfrm>
              <a:off x="0" y="0"/>
              <a:ext cx="2855647" cy="944264"/>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77" name="Google Shape;277;p9"/>
            <p:cNvSpPr txBox="1"/>
            <p:nvPr/>
          </p:nvSpPr>
          <p:spPr>
            <a:xfrm>
              <a:off x="91814" y="321835"/>
              <a:ext cx="2672018" cy="300594"/>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Equilibrada </a:t>
              </a:r>
              <a:endParaRPr/>
            </a:p>
          </p:txBody>
        </p:sp>
      </p:grpSp>
      <p:grpSp>
        <p:nvGrpSpPr>
          <p:cNvPr id="278" name="Google Shape;278;p9"/>
          <p:cNvGrpSpPr/>
          <p:nvPr/>
        </p:nvGrpSpPr>
        <p:grpSpPr>
          <a:xfrm>
            <a:off x="5963103" y="3797427"/>
            <a:ext cx="2855647" cy="944266"/>
            <a:chOff x="0" y="0"/>
            <a:chExt cx="2855646" cy="944264"/>
          </a:xfrm>
        </p:grpSpPr>
        <p:sp>
          <p:nvSpPr>
            <p:cNvPr id="279" name="Google Shape;279;p9"/>
            <p:cNvSpPr/>
            <p:nvPr/>
          </p:nvSpPr>
          <p:spPr>
            <a:xfrm>
              <a:off x="0" y="0"/>
              <a:ext cx="2855646" cy="944264"/>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0" name="Google Shape;280;p9"/>
            <p:cNvSpPr txBox="1"/>
            <p:nvPr/>
          </p:nvSpPr>
          <p:spPr>
            <a:xfrm>
              <a:off x="91815" y="321835"/>
              <a:ext cx="2672015" cy="300594"/>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Lenguaje comprensible</a:t>
              </a:r>
              <a:endParaRPr/>
            </a:p>
          </p:txBody>
        </p:sp>
      </p:grpSp>
      <p:grpSp>
        <p:nvGrpSpPr>
          <p:cNvPr id="281" name="Google Shape;281;p9"/>
          <p:cNvGrpSpPr/>
          <p:nvPr/>
        </p:nvGrpSpPr>
        <p:grpSpPr>
          <a:xfrm>
            <a:off x="5963101" y="5146807"/>
            <a:ext cx="2855647" cy="944266"/>
            <a:chOff x="0" y="0"/>
            <a:chExt cx="2855646" cy="944264"/>
          </a:xfrm>
        </p:grpSpPr>
        <p:sp>
          <p:nvSpPr>
            <p:cNvPr id="282" name="Google Shape;282;p9"/>
            <p:cNvSpPr/>
            <p:nvPr/>
          </p:nvSpPr>
          <p:spPr>
            <a:xfrm>
              <a:off x="0" y="0"/>
              <a:ext cx="2855646" cy="944264"/>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3" name="Google Shape;283;p9"/>
            <p:cNvSpPr txBox="1"/>
            <p:nvPr/>
          </p:nvSpPr>
          <p:spPr>
            <a:xfrm>
              <a:off x="91815" y="67835"/>
              <a:ext cx="2672015" cy="808594"/>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Contribuir al logro de los objetivos con un mínimo costo de materiales</a:t>
              </a:r>
              <a:endParaRPr/>
            </a:p>
          </p:txBody>
        </p:sp>
      </p:grpSp>
      <p:pic>
        <p:nvPicPr>
          <p:cNvPr descr="Gráfico 19" id="284" name="Google Shape;284;p9"/>
          <p:cNvPicPr preferRelativeResize="0"/>
          <p:nvPr/>
        </p:nvPicPr>
        <p:blipFill rotWithShape="1">
          <a:blip r:embed="rId3">
            <a:alphaModFix/>
          </a:blip>
          <a:srcRect b="0" l="0" r="0" t="0"/>
          <a:stretch/>
        </p:blipFill>
        <p:spPr>
          <a:xfrm>
            <a:off x="761379" y="3989761"/>
            <a:ext cx="593657" cy="559597"/>
          </a:xfrm>
          <a:prstGeom prst="rect">
            <a:avLst/>
          </a:prstGeom>
          <a:noFill/>
          <a:ln>
            <a:noFill/>
          </a:ln>
        </p:spPr>
      </p:pic>
      <p:pic>
        <p:nvPicPr>
          <p:cNvPr descr="Gráfico 54" id="285" name="Google Shape;285;p9"/>
          <p:cNvPicPr preferRelativeResize="0"/>
          <p:nvPr/>
        </p:nvPicPr>
        <p:blipFill rotWithShape="1">
          <a:blip r:embed="rId4">
            <a:alphaModFix/>
          </a:blip>
          <a:srcRect b="0" l="0" r="0" t="0"/>
          <a:stretch/>
        </p:blipFill>
        <p:spPr>
          <a:xfrm>
            <a:off x="712717" y="2645050"/>
            <a:ext cx="690979" cy="481740"/>
          </a:xfrm>
          <a:prstGeom prst="rect">
            <a:avLst/>
          </a:prstGeom>
          <a:noFill/>
          <a:ln>
            <a:noFill/>
          </a:ln>
        </p:spPr>
      </p:pic>
      <p:pic>
        <p:nvPicPr>
          <p:cNvPr descr="Gráfico 58" id="286" name="Google Shape;286;p9"/>
          <p:cNvPicPr preferRelativeResize="0"/>
          <p:nvPr/>
        </p:nvPicPr>
        <p:blipFill rotWithShape="1">
          <a:blip r:embed="rId5">
            <a:alphaModFix/>
          </a:blip>
          <a:srcRect b="0" l="0" r="0" t="0"/>
          <a:stretch/>
        </p:blipFill>
        <p:spPr>
          <a:xfrm>
            <a:off x="5161269" y="2708310"/>
            <a:ext cx="652052" cy="418481"/>
          </a:xfrm>
          <a:prstGeom prst="rect">
            <a:avLst/>
          </a:prstGeom>
          <a:noFill/>
          <a:ln>
            <a:noFill/>
          </a:ln>
        </p:spPr>
      </p:pic>
      <p:pic>
        <p:nvPicPr>
          <p:cNvPr descr="Gráfico 132" id="287" name="Google Shape;287;p9"/>
          <p:cNvPicPr preferRelativeResize="0"/>
          <p:nvPr/>
        </p:nvPicPr>
        <p:blipFill rotWithShape="1">
          <a:blip r:embed="rId6">
            <a:alphaModFix/>
          </a:blip>
          <a:srcRect b="0" l="0" r="0" t="0"/>
          <a:stretch/>
        </p:blipFill>
        <p:spPr>
          <a:xfrm>
            <a:off x="5183166" y="5329409"/>
            <a:ext cx="608257" cy="579061"/>
          </a:xfrm>
          <a:prstGeom prst="rect">
            <a:avLst/>
          </a:prstGeom>
          <a:noFill/>
          <a:ln>
            <a:noFill/>
          </a:ln>
        </p:spPr>
      </p:pic>
      <p:pic>
        <p:nvPicPr>
          <p:cNvPr descr="Gráfico 140" id="288" name="Google Shape;288;p9"/>
          <p:cNvPicPr preferRelativeResize="0"/>
          <p:nvPr/>
        </p:nvPicPr>
        <p:blipFill rotWithShape="1">
          <a:blip r:embed="rId7">
            <a:alphaModFix/>
          </a:blip>
          <a:srcRect b="0" l="0" r="0" t="0"/>
          <a:stretch/>
        </p:blipFill>
        <p:spPr>
          <a:xfrm>
            <a:off x="780842" y="5336709"/>
            <a:ext cx="554731" cy="564463"/>
          </a:xfrm>
          <a:prstGeom prst="rect">
            <a:avLst/>
          </a:prstGeom>
          <a:noFill/>
          <a:ln>
            <a:noFill/>
          </a:ln>
        </p:spPr>
      </p:pic>
      <p:pic>
        <p:nvPicPr>
          <p:cNvPr descr="Gráfico 146" id="289" name="Google Shape;289;p9"/>
          <p:cNvPicPr preferRelativeResize="0"/>
          <p:nvPr/>
        </p:nvPicPr>
        <p:blipFill rotWithShape="1">
          <a:blip r:embed="rId8">
            <a:alphaModFix/>
          </a:blip>
          <a:srcRect b="0" l="0" r="0" t="0"/>
          <a:stretch/>
        </p:blipFill>
        <p:spPr>
          <a:xfrm>
            <a:off x="5241557" y="4035988"/>
            <a:ext cx="491473" cy="46714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