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9" r:id="rId4"/>
    <p:sldId id="260" r:id="rId5"/>
    <p:sldId id="258" r:id="rId6"/>
    <p:sldId id="286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273" r:id="rId20"/>
    <p:sldId id="310" r:id="rId21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="" xmlns:p15="http://schemas.microsoft.com/office/powerpoint/2012/main" xmlns:go="http://customooxmlschemas.google.com/" roundtripDataSignature="AMtx7mj6ho7Wgmz/U05Ubv55I2SHPNkWeA==" r:id="rId29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a Tol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54D"/>
    <a:srgbClr val="EFEFEF"/>
    <a:srgbClr val="D7E3DC"/>
    <a:srgbClr val="C73E32"/>
    <a:srgbClr val="8EB99F"/>
    <a:srgbClr val="B99F2F"/>
    <a:srgbClr val="C4D7CD"/>
    <a:srgbClr val="741B47"/>
    <a:srgbClr val="FF0000"/>
    <a:srgbClr val="BA9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8"/>
    <p:restoredTop sz="94643"/>
  </p:normalViewPr>
  <p:slideViewPr>
    <p:cSldViewPr snapToGrid="0">
      <p:cViewPr varScale="1">
        <p:scale>
          <a:sx n="100" d="100"/>
          <a:sy n="100" d="100"/>
        </p:scale>
        <p:origin x="1704" y="84"/>
      </p:cViewPr>
      <p:guideLst>
        <p:guide orient="horz" pos="238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12T13:21:52.104" idx="1">
    <p:pos x="5312" y="191"/>
    <p:text>Recordar cambiar el número de la actividad. El número verde no cambia.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p15="http://schemas.microsoft.com/office/powerpoint/2012/main" xmlns:go="http://customooxmlschemas.google.com/" commentPostId="AAAAHQMen-Q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25550" y="685800"/>
            <a:ext cx="4408488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1555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C4D7CD">
              <a:alpha val="6509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18" name="Google Shape;12;p23"/>
          <p:cNvPicPr preferRelativeResize="0">
            <a:picLocks noChangeAspect="1"/>
          </p:cNvPicPr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4037"/>
            <a:ext cx="690406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3" y="419875"/>
            <a:ext cx="4210917" cy="6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3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0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1;p27"/>
          <p:cNvSpPr/>
          <p:nvPr userDrawn="1"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3|</a:t>
            </a:r>
            <a:r>
              <a:rPr lang="en-US" sz="16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Automatización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sistemas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eléctricos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industriales</a:t>
            </a:r>
            <a:endParaRPr lang="en-US"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3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1;p30"/>
          <p:cNvSpPr/>
          <p:nvPr userDrawn="1"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62;p30"/>
          <p:cNvSpPr/>
          <p:nvPr userDrawn="1"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3;p30"/>
          <p:cNvSpPr/>
          <p:nvPr userDrawn="1"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2;p3"/>
          <p:cNvSpPr txBox="1"/>
          <p:nvPr userDrawn="1"/>
        </p:nvSpPr>
        <p:spPr>
          <a:xfrm>
            <a:off x="8170652" y="288449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43;p14"/>
          <p:cNvSpPr txBox="1"/>
          <p:nvPr userDrawn="1"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F8D837FA-7D10-4FEB-9DD5-99DA87700FA3}" type="slidenum">
              <a:rPr lang="en-U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11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|4° Medio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4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localhost/Users/ivangonzalez/Desktop/IVAN%20G%202020/2020/DUOC/ARTES/OVNI-01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lang="en-US" sz="1200" b="0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61;p13"/>
          <p:cNvSpPr txBox="1">
            <a:spLocks/>
          </p:cNvSpPr>
          <p:nvPr/>
        </p:nvSpPr>
        <p:spPr>
          <a:xfrm>
            <a:off x="365425" y="2451145"/>
            <a:ext cx="3948668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AUTOMATIZACIÓN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DE SISTEMAS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ELÉCTRICOS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INDUSTRIALES		</a:t>
            </a:r>
            <a:endParaRPr lang="x-none" sz="3600" b="1" dirty="0">
              <a:solidFill>
                <a:srgbClr val="29754D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5835254F-3D86-0647-BE1C-75E4A430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70" y="2687071"/>
            <a:ext cx="5707068" cy="3725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4935417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4360984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sensar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posición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373432" y="3032059"/>
            <a:ext cx="2190384" cy="27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Ascensores</a:t>
            </a:r>
          </a:p>
        </p:txBody>
      </p:sp>
      <p:sp>
        <p:nvSpPr>
          <p:cNvPr id="16" name="Google Shape;223;p13">
            <a:extLst>
              <a:ext uri="{FF2B5EF4-FFF2-40B4-BE49-F238E27FC236}">
                <a16:creationId xmlns="" xmlns:a16="http://schemas.microsoft.com/office/drawing/2014/main" id="{917438A1-6DE0-A74E-967B-2C61337F88A3}"/>
              </a:ext>
            </a:extLst>
          </p:cNvPr>
          <p:cNvSpPr txBox="1"/>
          <p:nvPr/>
        </p:nvSpPr>
        <p:spPr>
          <a:xfrm>
            <a:off x="1453752" y="4164540"/>
            <a:ext cx="166449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Final de Carrera</a:t>
            </a:r>
            <a:endParaRPr sz="1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24;p13">
            <a:extLst>
              <a:ext uri="{FF2B5EF4-FFF2-40B4-BE49-F238E27FC236}">
                <a16:creationId xmlns="" xmlns:a16="http://schemas.microsoft.com/office/drawing/2014/main" id="{9204A243-63F1-244A-B6F2-6F26F636FF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5877" y="3302418"/>
            <a:ext cx="4267199" cy="30243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25;p13">
            <a:extLst>
              <a:ext uri="{FF2B5EF4-FFF2-40B4-BE49-F238E27FC236}">
                <a16:creationId xmlns="" xmlns:a16="http://schemas.microsoft.com/office/drawing/2014/main" id="{5CE20312-8AB5-154D-8BA4-260B6AD0A184}"/>
              </a:ext>
            </a:extLst>
          </p:cNvPr>
          <p:cNvCxnSpPr>
            <a:cxnSpLocks/>
          </p:cNvCxnSpPr>
          <p:nvPr/>
        </p:nvCxnSpPr>
        <p:spPr>
          <a:xfrm flipV="1">
            <a:off x="2956415" y="3734466"/>
            <a:ext cx="1985606" cy="547495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1" name="Google Shape;226;p13">
            <a:extLst>
              <a:ext uri="{FF2B5EF4-FFF2-40B4-BE49-F238E27FC236}">
                <a16:creationId xmlns="" xmlns:a16="http://schemas.microsoft.com/office/drawing/2014/main" id="{4B6C82B3-482B-6548-A497-B538F09F226F}"/>
              </a:ext>
            </a:extLst>
          </p:cNvPr>
          <p:cNvCxnSpPr>
            <a:cxnSpLocks/>
          </p:cNvCxnSpPr>
          <p:nvPr/>
        </p:nvCxnSpPr>
        <p:spPr>
          <a:xfrm>
            <a:off x="2956415" y="4466627"/>
            <a:ext cx="2201630" cy="1572095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6625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4935417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4360984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sensar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posición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373432" y="3032059"/>
            <a:ext cx="1979368" cy="121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Control de Motores: podemos sensar la posición angular en un motor.</a:t>
            </a:r>
          </a:p>
        </p:txBody>
      </p:sp>
      <p:pic>
        <p:nvPicPr>
          <p:cNvPr id="11" name="Google Shape;233;p14">
            <a:extLst>
              <a:ext uri="{FF2B5EF4-FFF2-40B4-BE49-F238E27FC236}">
                <a16:creationId xmlns="" xmlns:a16="http://schemas.microsoft.com/office/drawing/2014/main" id="{E5576CAA-637E-8240-B062-FD54FB877F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782" t="6149" r="6484" b="5457"/>
          <a:stretch/>
        </p:blipFill>
        <p:spPr>
          <a:xfrm>
            <a:off x="3987452" y="3032059"/>
            <a:ext cx="4169299" cy="3359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57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4935417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4360984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sensar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posición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349081" y="3173989"/>
            <a:ext cx="6939133" cy="24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Robot Móvil: Podemos medir la posición de la línea y generar un desplazamiento</a:t>
            </a:r>
          </a:p>
        </p:txBody>
      </p:sp>
      <p:pic>
        <p:nvPicPr>
          <p:cNvPr id="10" name="Google Shape;240;p15">
            <a:extLst>
              <a:ext uri="{FF2B5EF4-FFF2-40B4-BE49-F238E27FC236}">
                <a16:creationId xmlns="" xmlns:a16="http://schemas.microsoft.com/office/drawing/2014/main" id="{163EBFB7-E165-1645-93F9-E586379F871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3788" y="4234572"/>
            <a:ext cx="5897768" cy="175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45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5517803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8" y="1789736"/>
            <a:ext cx="5517803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funciona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 sensor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óptico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Infrarrojo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(IR)?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215685" y="3406428"/>
            <a:ext cx="2528205" cy="2139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 su interior se encuentra un diodo led y un fototransistor.</a:t>
            </a:r>
          </a:p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Este led emite una luz infrarroja que se refleja en los objetos. Esta luz reflejada es detectada por el fototransistor.</a:t>
            </a:r>
          </a:p>
        </p:txBody>
      </p:sp>
      <p:pic>
        <p:nvPicPr>
          <p:cNvPr id="11" name="Google Shape;247;p16">
            <a:extLst>
              <a:ext uri="{FF2B5EF4-FFF2-40B4-BE49-F238E27FC236}">
                <a16:creationId xmlns="" xmlns:a16="http://schemas.microsoft.com/office/drawing/2014/main" id="{F261CC22-AD00-F84F-9665-6A62A23505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722" b="7317"/>
          <a:stretch/>
        </p:blipFill>
        <p:spPr>
          <a:xfrm>
            <a:off x="4115515" y="3189300"/>
            <a:ext cx="4465766" cy="2908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3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3502309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8" y="1789736"/>
            <a:ext cx="3033227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Modelos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IR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137933" y="2952164"/>
            <a:ext cx="3644446" cy="35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Sensor infrarrojos modelos industriales.</a:t>
            </a:r>
          </a:p>
        </p:txBody>
      </p:sp>
      <p:pic>
        <p:nvPicPr>
          <p:cNvPr id="10" name="Google Shape;254;p17">
            <a:extLst>
              <a:ext uri="{FF2B5EF4-FFF2-40B4-BE49-F238E27FC236}">
                <a16:creationId xmlns="" xmlns:a16="http://schemas.microsoft.com/office/drawing/2014/main" id="{99446979-85AB-F54B-9A98-D07D1ABE87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435" r="2546" b="12021"/>
          <a:stretch/>
        </p:blipFill>
        <p:spPr>
          <a:xfrm>
            <a:off x="3135259" y="4609368"/>
            <a:ext cx="2683477" cy="2025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55;p17" descr="Sensor fotoeléctrico retrorreflector - GR18V series - SICK - de ...">
            <a:extLst>
              <a:ext uri="{FF2B5EF4-FFF2-40B4-BE49-F238E27FC236}">
                <a16:creationId xmlns="" xmlns:a16="http://schemas.microsoft.com/office/drawing/2014/main" id="{1D4C896D-C2EF-E24E-B881-DBCBBB670C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6050" b="16679"/>
          <a:stretch/>
        </p:blipFill>
        <p:spPr>
          <a:xfrm>
            <a:off x="1082288" y="3526297"/>
            <a:ext cx="2552951" cy="17173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56;p17">
            <a:extLst>
              <a:ext uri="{FF2B5EF4-FFF2-40B4-BE49-F238E27FC236}">
                <a16:creationId xmlns="" xmlns:a16="http://schemas.microsoft.com/office/drawing/2014/main" id="{BABF4AAC-ED1A-3446-9644-6BAC8A3CE40A}"/>
              </a:ext>
            </a:extLst>
          </p:cNvPr>
          <p:cNvSpPr txBox="1"/>
          <p:nvPr/>
        </p:nvSpPr>
        <p:spPr>
          <a:xfrm>
            <a:off x="5649352" y="3629492"/>
            <a:ext cx="305593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CARACTERÍSTICAS</a:t>
            </a:r>
            <a:endParaRPr sz="1600" b="1" dirty="0">
              <a:solidFill>
                <a:srgbClr val="2975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CL" sz="1600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TENSIÓN ALIMENTACIÓN </a:t>
            </a:r>
            <a:r>
              <a:rPr lang="es-CL" sz="1600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24V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CL" sz="1600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CORRIENTE CONSUMO </a:t>
            </a:r>
            <a:r>
              <a:rPr lang="es-CL" sz="1600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0,01A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s-CL" sz="1600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SALIDA </a:t>
            </a:r>
            <a:r>
              <a:rPr lang="es-CL" sz="1600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NPN</a:t>
            </a:r>
            <a:r>
              <a:rPr lang="es-CL" sz="1600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 </a:t>
            </a:r>
            <a:r>
              <a:rPr lang="es-CL" sz="1600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PNP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064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3502309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8" y="1789736"/>
            <a:ext cx="3033227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Modelos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IR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137932" y="3035289"/>
            <a:ext cx="5761631" cy="35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A continuación se presenta un sensor modelo CNY70 para prototipos  y su esquema eléctrico.</a:t>
            </a:r>
          </a:p>
        </p:txBody>
      </p:sp>
      <p:pic>
        <p:nvPicPr>
          <p:cNvPr id="11" name="Google Shape;263;p18">
            <a:extLst>
              <a:ext uri="{FF2B5EF4-FFF2-40B4-BE49-F238E27FC236}">
                <a16:creationId xmlns="" xmlns:a16="http://schemas.microsoft.com/office/drawing/2014/main" id="{1C4481F1-6B70-E940-929B-26ACE635C08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29065" y="3665906"/>
            <a:ext cx="3550992" cy="291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64;p18">
            <a:extLst>
              <a:ext uri="{FF2B5EF4-FFF2-40B4-BE49-F238E27FC236}">
                <a16:creationId xmlns="" xmlns:a16="http://schemas.microsoft.com/office/drawing/2014/main" id="{B80B776B-A0DD-DC4F-8CB6-24521F902D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770" y="3948304"/>
            <a:ext cx="3001516" cy="2353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18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5188605" cy="710627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8" y="1789736"/>
            <a:ext cx="4772247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funciona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 sensor  final de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carrera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137932" y="3035289"/>
            <a:ext cx="5761631" cy="35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 su interior se encuentran dos interruptores, uno normal cerrado y otro normal abierto. Ambos con un punto en común.</a:t>
            </a:r>
          </a:p>
        </p:txBody>
      </p:sp>
      <p:pic>
        <p:nvPicPr>
          <p:cNvPr id="10" name="Google Shape;271;p19">
            <a:extLst>
              <a:ext uri="{FF2B5EF4-FFF2-40B4-BE49-F238E27FC236}">
                <a16:creationId xmlns="" xmlns:a16="http://schemas.microsoft.com/office/drawing/2014/main" id="{099F85AE-DCB2-C941-99AD-81DEFC483F7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9851" y="4051073"/>
            <a:ext cx="5040560" cy="206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5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5188605" cy="710627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8" y="1789736"/>
            <a:ext cx="4772247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Modelos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IR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137932" y="3035289"/>
            <a:ext cx="5761631" cy="35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Sensor final de carreras modelos industriales.</a:t>
            </a:r>
          </a:p>
        </p:txBody>
      </p:sp>
      <p:pic>
        <p:nvPicPr>
          <p:cNvPr id="11" name="Google Shape;278;p20">
            <a:extLst>
              <a:ext uri="{FF2B5EF4-FFF2-40B4-BE49-F238E27FC236}">
                <a16:creationId xmlns="" xmlns:a16="http://schemas.microsoft.com/office/drawing/2014/main" id="{1206459F-F94A-6142-A76D-699D19B94A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1779" y="3854768"/>
            <a:ext cx="2823968" cy="2112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56;p17">
            <a:extLst>
              <a:ext uri="{FF2B5EF4-FFF2-40B4-BE49-F238E27FC236}">
                <a16:creationId xmlns="" xmlns:a16="http://schemas.microsoft.com/office/drawing/2014/main" id="{7B3DC71C-A64E-8D4F-9006-FB2FA98E9889}"/>
              </a:ext>
            </a:extLst>
          </p:cNvPr>
          <p:cNvSpPr txBox="1"/>
          <p:nvPr/>
        </p:nvSpPr>
        <p:spPr>
          <a:xfrm>
            <a:off x="5399313" y="3933728"/>
            <a:ext cx="305593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dirty="0">
                <a:solidFill>
                  <a:srgbClr val="29754D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CARACTERÍSTICAS</a:t>
            </a:r>
            <a:endParaRPr sz="1600" b="1" dirty="0">
              <a:solidFill>
                <a:srgbClr val="29754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800"/>
              <a:buFont typeface="Calibri"/>
              <a:buChar char="-"/>
            </a:pP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PALANCA HORIZONTAL CON ROLDANA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800"/>
              <a:buFont typeface="Calibri"/>
              <a:buChar char="-"/>
            </a:pP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TENSIÓN ADMISIBLE 250VAC 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800"/>
              <a:buFont typeface="Calibri"/>
              <a:buChar char="-"/>
            </a:pPr>
            <a:r>
              <a:rPr lang="es-CL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CORRIENTE ADMISIBLE 15A</a:t>
            </a:r>
          </a:p>
        </p:txBody>
      </p:sp>
    </p:spTree>
    <p:extLst>
      <p:ext uri="{BB962C8B-B14F-4D97-AF65-F5344CB8AC3E}">
        <p14:creationId xmlns:p14="http://schemas.microsoft.com/office/powerpoint/2010/main" val="217013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24834" y="2868469"/>
            <a:ext cx="5835185" cy="798022"/>
            <a:chOff x="-4655" y="2763069"/>
            <a:chExt cx="5835185" cy="798022"/>
          </a:xfrm>
        </p:grpSpPr>
        <p:sp>
          <p:nvSpPr>
            <p:cNvPr id="405" name="Google Shape;405;p19"/>
            <p:cNvSpPr txBox="1"/>
            <p:nvPr/>
          </p:nvSpPr>
          <p:spPr>
            <a:xfrm>
              <a:off x="1238190" y="2992823"/>
              <a:ext cx="4592340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1600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cuidadosamente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herramientas</a:t>
              </a:r>
              <a:r>
                <a:rPr lang="en-US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-4655" y="2763069"/>
              <a:ext cx="1135367" cy="798022"/>
              <a:chOff x="-4655" y="5280123"/>
              <a:chExt cx="1135367" cy="798022"/>
            </a:xfrm>
          </p:grpSpPr>
          <p:sp>
            <p:nvSpPr>
              <p:cNvPr id="428" name="Google Shape;428;p19"/>
              <p:cNvSpPr/>
              <p:nvPr/>
            </p:nvSpPr>
            <p:spPr>
              <a:xfrm rot="5400000">
                <a:off x="171526" y="5103942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9" name="Google Shape;429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19406134">
                <a:off x="141403" y="5312405"/>
                <a:ext cx="908505" cy="76574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7" name="Grupo 16"/>
          <p:cNvGrpSpPr/>
          <p:nvPr/>
        </p:nvGrpSpPr>
        <p:grpSpPr>
          <a:xfrm>
            <a:off x="24834" y="5827421"/>
            <a:ext cx="5833478" cy="783005"/>
            <a:chOff x="-4655" y="5414468"/>
            <a:chExt cx="5833478" cy="783005"/>
          </a:xfrm>
        </p:grpSpPr>
        <p:grpSp>
          <p:nvGrpSpPr>
            <p:cNvPr id="9" name="Grupo 8"/>
            <p:cNvGrpSpPr/>
            <p:nvPr/>
          </p:nvGrpSpPr>
          <p:grpSpPr>
            <a:xfrm>
              <a:off x="-4655" y="5414468"/>
              <a:ext cx="1135367" cy="783005"/>
              <a:chOff x="-4655" y="6167965"/>
              <a:chExt cx="1135367" cy="783005"/>
            </a:xfrm>
          </p:grpSpPr>
          <p:sp>
            <p:nvSpPr>
              <p:cNvPr id="425" name="Google Shape;425;p19"/>
              <p:cNvSpPr/>
              <p:nvPr/>
            </p:nvSpPr>
            <p:spPr>
              <a:xfrm rot="5400000">
                <a:off x="171526" y="5991784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26" name="Google Shape;426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18928" y="6295340"/>
                <a:ext cx="666001" cy="56134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7" name="Google Shape;410;p19"/>
            <p:cNvSpPr txBox="1"/>
            <p:nvPr/>
          </p:nvSpPr>
          <p:spPr>
            <a:xfrm>
              <a:off x="1267686" y="5513603"/>
              <a:ext cx="4561137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debe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desarrollarse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</a:t>
              </a:r>
              <a:r>
                <a:rPr lang="en-US" sz="1600" b="1" i="0" u="none" strike="noStrike" cap="none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1" i="0" u="none" strike="noStrike" cap="none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supervisión</a:t>
              </a:r>
              <a:r>
                <a:rPr lang="en-US" sz="1600" b="1" i="0" u="none" strike="noStrike" cap="none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laboratorio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-4662" y="1887157"/>
            <a:ext cx="9305977" cy="783005"/>
            <a:chOff x="-4662" y="1887157"/>
            <a:chExt cx="9305977" cy="783005"/>
          </a:xfrm>
        </p:grpSpPr>
        <p:sp>
          <p:nvSpPr>
            <p:cNvPr id="412" name="Google Shape;412;p19"/>
            <p:cNvSpPr/>
            <p:nvPr/>
          </p:nvSpPr>
          <p:spPr>
            <a:xfrm rot="5400000">
              <a:off x="4256824" y="-2374329"/>
              <a:ext cx="783005" cy="930597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 txBox="1"/>
            <p:nvPr/>
          </p:nvSpPr>
          <p:spPr>
            <a:xfrm>
              <a:off x="4015218" y="2109402"/>
              <a:ext cx="2975521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</a:t>
              </a:r>
              <a:r>
                <a:rPr lang="es-CL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EPPs</a:t>
              </a:r>
              <a:r>
                <a:rPr lang="es-CL" sz="16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40" y="2008659"/>
              <a:ext cx="640678" cy="540000"/>
            </a:xfrm>
            <a:prstGeom prst="rect">
              <a:avLst/>
            </a:prstGeom>
          </p:spPr>
        </p:pic>
        <p:pic>
          <p:nvPicPr>
            <p:cNvPr id="417" name="Google Shape;417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87737" y="2008960"/>
              <a:ext cx="639965" cy="53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0" name="Google Shape;420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30621" y="2024809"/>
              <a:ext cx="602356" cy="507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35897" y="2021535"/>
              <a:ext cx="610125" cy="51424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upo 13"/>
          <p:cNvGrpSpPr/>
          <p:nvPr/>
        </p:nvGrpSpPr>
        <p:grpSpPr>
          <a:xfrm>
            <a:off x="24834" y="4846110"/>
            <a:ext cx="5764508" cy="783005"/>
            <a:chOff x="-4655" y="3650215"/>
            <a:chExt cx="5764508" cy="783005"/>
          </a:xfrm>
        </p:grpSpPr>
        <p:sp>
          <p:nvSpPr>
            <p:cNvPr id="414" name="Google Shape;414;p19"/>
            <p:cNvSpPr txBox="1"/>
            <p:nvPr/>
          </p:nvSpPr>
          <p:spPr>
            <a:xfrm>
              <a:off x="1267686" y="3872460"/>
              <a:ext cx="4492167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-4655" y="3650215"/>
              <a:ext cx="1135367" cy="783005"/>
              <a:chOff x="-4655" y="4407300"/>
              <a:chExt cx="1135367" cy="783005"/>
            </a:xfrm>
          </p:grpSpPr>
          <p:sp>
            <p:nvSpPr>
              <p:cNvPr id="422" name="Google Shape;422;p19"/>
              <p:cNvSpPr/>
              <p:nvPr/>
            </p:nvSpPr>
            <p:spPr>
              <a:xfrm rot="5400000">
                <a:off x="171526" y="4231119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313" y="4517616"/>
                <a:ext cx="683390" cy="576000"/>
              </a:xfrm>
              <a:prstGeom prst="rect">
                <a:avLst/>
              </a:prstGeom>
            </p:spPr>
          </p:pic>
        </p:grpSp>
      </p:grpSp>
      <p:grpSp>
        <p:nvGrpSpPr>
          <p:cNvPr id="16" name="Grupo 15"/>
          <p:cNvGrpSpPr/>
          <p:nvPr/>
        </p:nvGrpSpPr>
        <p:grpSpPr>
          <a:xfrm>
            <a:off x="24834" y="3864798"/>
            <a:ext cx="6503786" cy="783005"/>
            <a:chOff x="2481" y="4582469"/>
            <a:chExt cx="6503786" cy="783005"/>
          </a:xfrm>
        </p:grpSpPr>
        <p:sp>
          <p:nvSpPr>
            <p:cNvPr id="406" name="Google Shape;406;p19"/>
            <p:cNvSpPr txBox="1"/>
            <p:nvPr/>
          </p:nvSpPr>
          <p:spPr>
            <a:xfrm>
              <a:off x="1267687" y="4681604"/>
              <a:ext cx="523858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lang="es-CL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lang="es-CL" sz="16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sz="16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2481" y="4582469"/>
              <a:ext cx="1135367" cy="783005"/>
              <a:chOff x="2481" y="5287632"/>
              <a:chExt cx="1135367" cy="783005"/>
            </a:xfrm>
          </p:grpSpPr>
          <p:sp>
            <p:nvSpPr>
              <p:cNvPr id="33" name="Google Shape;422;p19"/>
              <p:cNvSpPr/>
              <p:nvPr/>
            </p:nvSpPr>
            <p:spPr>
              <a:xfrm rot="5400000">
                <a:off x="178662" y="5111451"/>
                <a:ext cx="783005" cy="1135367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788" y="5365345"/>
                <a:ext cx="740725" cy="624325"/>
              </a:xfrm>
              <a:prstGeom prst="rect">
                <a:avLst/>
              </a:prstGeom>
            </p:spPr>
          </p:pic>
        </p:grp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97" y="3780266"/>
            <a:ext cx="3760094" cy="3779409"/>
          </a:xfrm>
          <a:prstGeom prst="rect">
            <a:avLst/>
          </a:prstGeom>
        </p:spPr>
      </p:pic>
      <p:sp>
        <p:nvSpPr>
          <p:cNvPr id="44" name="Google Shape;388;p18"/>
          <p:cNvSpPr txBox="1"/>
          <p:nvPr/>
        </p:nvSpPr>
        <p:spPr>
          <a:xfrm>
            <a:off x="375975" y="1373700"/>
            <a:ext cx="469087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2800" b="1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lang="en-US" sz="3100" b="1" dirty="0">
              <a:solidFill>
                <a:srgbClr val="C73E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b="1" dirty="0"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265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442536" y="3625505"/>
              <a:ext cx="3323687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CL" sz="20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SENSORES DE POSICIÓN Y DETECCIÓN</a:t>
              </a:r>
            </a:p>
            <a:p>
              <a:pPr lvl="0">
                <a:lnSpc>
                  <a:spcPct val="115000"/>
                </a:lnSpc>
              </a:pP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>
                <a:lnSpc>
                  <a:spcPct val="115000"/>
                </a:lnSpc>
              </a:pP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una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que resume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lo que </a:t>
              </a:r>
              <a:r>
                <a:rPr lang="en-US" sz="1600" dirty="0" err="1"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dirty="0">
                  <a:latin typeface="Calibri"/>
                  <a:ea typeface="Calibri"/>
                  <a:cs typeface="Calibri"/>
                  <a:sym typeface="Calibri"/>
                </a:rPr>
                <a:t> visto! </a:t>
              </a:r>
            </a:p>
            <a:p>
              <a:pPr lvl="0">
                <a:lnSpc>
                  <a:spcPct val="115000"/>
                </a:lnSpc>
              </a:pP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600" b="1" dirty="0" err="1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atentas</a:t>
              </a:r>
              <a:r>
                <a:rPr lang="en-US" sz="1600" b="1" dirty="0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</a:p>
          </p:txBody>
        </p:sp>
      </p:grpSp>
      <p:sp>
        <p:nvSpPr>
          <p:cNvPr id="392" name="Google Shape;392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8;p5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" y="2531975"/>
            <a:ext cx="3856770" cy="3654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17" y="5056194"/>
            <a:ext cx="1806825" cy="13482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;p23"/>
          <p:cNvSpPr txBox="1"/>
          <p:nvPr/>
        </p:nvSpPr>
        <p:spPr>
          <a:xfrm>
            <a:off x="1139100" y="834799"/>
            <a:ext cx="4809524" cy="34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200"/>
            </a:pPr>
            <a:r>
              <a:rPr lang="en-US" sz="12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8 </a:t>
            </a:r>
            <a:r>
              <a:rPr lang="en-US" sz="12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AUTOMATIZACIÓN DE SISTEMAS ELÉCTRICOS INDUSTRIALES</a:t>
            </a:r>
            <a:endParaRPr sz="1200" b="0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;p13"/>
          <p:cNvSpPr txBox="1">
            <a:spLocks/>
          </p:cNvSpPr>
          <p:nvPr/>
        </p:nvSpPr>
        <p:spPr>
          <a:xfrm>
            <a:off x="365425" y="2323029"/>
            <a:ext cx="3186667" cy="178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L" sz="3600" b="1" dirty="0">
                <a:solidFill>
                  <a:srgbClr val="29754D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SENSORES DE POSICIÓN Y DETECCIÓN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8330364-26D1-DA46-96B4-FBEB77419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879" y="2144650"/>
            <a:ext cx="4568507" cy="49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09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0;p21">
            <a:extLst>
              <a:ext uri="{FF2B5EF4-FFF2-40B4-BE49-F238E27FC236}">
                <a16:creationId xmlns="" xmlns:a16="http://schemas.microsoft.com/office/drawing/2014/main" id="{9EC9FF1E-E4E7-C546-9939-57D622DDAC9D}"/>
              </a:ext>
            </a:extLst>
          </p:cNvPr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455;p21">
            <a:extLst>
              <a:ext uri="{FF2B5EF4-FFF2-40B4-BE49-F238E27FC236}">
                <a16:creationId xmlns="" xmlns:a16="http://schemas.microsoft.com/office/drawing/2014/main" id="{9901C864-8A3C-DA4C-8E17-ECC5ACBFC231}"/>
              </a:ext>
            </a:extLst>
          </p:cNvPr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56;p21">
            <a:extLst>
              <a:ext uri="{FF2B5EF4-FFF2-40B4-BE49-F238E27FC236}">
                <a16:creationId xmlns="" xmlns:a16="http://schemas.microsoft.com/office/drawing/2014/main" id="{4A2FED31-4E41-8D45-927B-BE5136F22835}"/>
              </a:ext>
            </a:extLst>
          </p:cNvPr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45;p20">
            <a:extLst>
              <a:ext uri="{FF2B5EF4-FFF2-40B4-BE49-F238E27FC236}">
                <a16:creationId xmlns="" xmlns:a16="http://schemas.microsoft.com/office/drawing/2014/main" id="{DBF17464-F6CA-9D44-8B8C-4B518559DCEB}"/>
              </a:ext>
            </a:extLst>
          </p:cNvPr>
          <p:cNvSpPr txBox="1"/>
          <p:nvPr/>
        </p:nvSpPr>
        <p:spPr>
          <a:xfrm>
            <a:off x="958647" y="3788886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DE POSICIÓN Y DETECCIÓN</a:t>
            </a: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>
              <a:solidFill>
                <a:srgbClr val="29754D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06212F3D-2933-7D48-8EFB-A30E58796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18" y="3028336"/>
            <a:ext cx="2663305" cy="41688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86EC17F-9E95-F645-AEEF-E69372C72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55" y="4261017"/>
            <a:ext cx="674379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4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3;p38">
            <a:extLst>
              <a:ext uri="{FF2B5EF4-FFF2-40B4-BE49-F238E27FC236}">
                <a16:creationId xmlns="" xmlns:a16="http://schemas.microsoft.com/office/drawing/2014/main" id="{56FBD324-F19D-CA47-9D46-8DB02B0EF690}"/>
              </a:ext>
            </a:extLst>
          </p:cNvPr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4;p38">
            <a:extLst>
              <a:ext uri="{FF2B5EF4-FFF2-40B4-BE49-F238E27FC236}">
                <a16:creationId xmlns="" xmlns:a16="http://schemas.microsoft.com/office/drawing/2014/main" id="{F537EE7E-F404-FC4D-911B-EDF5C5E0BAB7}"/>
              </a:ext>
            </a:extLst>
          </p:cNvPr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85;p38">
            <a:extLst>
              <a:ext uri="{FF2B5EF4-FFF2-40B4-BE49-F238E27FC236}">
                <a16:creationId xmlns="" xmlns:a16="http://schemas.microsoft.com/office/drawing/2014/main" id="{BFA60D2E-6746-1D4A-8D39-048020C442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86;p38">
            <a:extLst>
              <a:ext uri="{FF2B5EF4-FFF2-40B4-BE49-F238E27FC236}">
                <a16:creationId xmlns="" xmlns:a16="http://schemas.microsoft.com/office/drawing/2014/main" id="{15425B1A-6C8B-7E4C-AAE7-0FAF157C7E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4105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87;p38">
            <a:extLst>
              <a:ext uri="{FF2B5EF4-FFF2-40B4-BE49-F238E27FC236}">
                <a16:creationId xmlns="" xmlns:a16="http://schemas.microsoft.com/office/drawing/2014/main" id="{BEFBDB36-F944-7642-AFEE-458348AF2B6F}"/>
              </a:ext>
            </a:extLst>
          </p:cNvPr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Maneja y ajusta los parámetros en los equipos y los sistemas eléctricos y electrónicos utilizados en el control de procesos, según los requerimientos operacionales del equipo o planta y la normativa eléctrica vigente.</a:t>
            </a:r>
          </a:p>
        </p:txBody>
      </p:sp>
      <p:sp>
        <p:nvSpPr>
          <p:cNvPr id="18" name="Google Shape;88;p38">
            <a:extLst>
              <a:ext uri="{FF2B5EF4-FFF2-40B4-BE49-F238E27FC236}">
                <a16:creationId xmlns="" xmlns:a16="http://schemas.microsoft.com/office/drawing/2014/main" id="{A34D8F5A-03F6-8B4D-A2F0-793C253E8628}"/>
              </a:ext>
            </a:extLst>
          </p:cNvPr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89;p38">
            <a:extLst>
              <a:ext uri="{FF2B5EF4-FFF2-40B4-BE49-F238E27FC236}">
                <a16:creationId xmlns="" xmlns:a16="http://schemas.microsoft.com/office/drawing/2014/main" id="{5883E71E-029E-3E45-B983-9ED03F3CF3C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90;p38">
            <a:extLst>
              <a:ext uri="{FF2B5EF4-FFF2-40B4-BE49-F238E27FC236}">
                <a16:creationId xmlns="" xmlns:a16="http://schemas.microsoft.com/office/drawing/2014/main" id="{62DC3FA6-1CC0-924E-9C5F-03B5FFA17DCA}"/>
              </a:ext>
            </a:extLst>
          </p:cNvPr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1;p38">
            <a:extLst>
              <a:ext uri="{FF2B5EF4-FFF2-40B4-BE49-F238E27FC236}">
                <a16:creationId xmlns="" xmlns:a16="http://schemas.microsoft.com/office/drawing/2014/main" id="{42651F69-AC2F-474F-A200-B98783FF9123}"/>
              </a:ext>
            </a:extLst>
          </p:cNvPr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Texto Guía</a:t>
            </a:r>
          </a:p>
        </p:txBody>
      </p:sp>
      <p:pic>
        <p:nvPicPr>
          <p:cNvPr id="22" name="Google Shape;92;p38">
            <a:extLst>
              <a:ext uri="{FF2B5EF4-FFF2-40B4-BE49-F238E27FC236}">
                <a16:creationId xmlns="" xmlns:a16="http://schemas.microsoft.com/office/drawing/2014/main" id="{522CCAD6-7A42-1247-A189-CD52CF6753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4139384" y="2497015"/>
            <a:ext cx="4892151" cy="3688960"/>
          </a:xfrm>
          <a:prstGeom prst="roundRect">
            <a:avLst>
              <a:gd name="adj" fmla="val 7468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4413638" y="2854692"/>
            <a:ext cx="4566385" cy="273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de conocimientos previos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Sensor de Posición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Cuánto Aprendimos</a:t>
            </a:r>
          </a:p>
          <a:p>
            <a:pPr fontAlgn="t">
              <a:lnSpc>
                <a:spcPct val="250000"/>
              </a:lnSpc>
              <a:spcBef>
                <a:spcPts val="400"/>
              </a:spcBef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Ticket de Salida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3993524" y="3129552"/>
            <a:ext cx="286654" cy="300747"/>
            <a:chOff x="4059878" y="2133326"/>
            <a:chExt cx="286654" cy="300747"/>
          </a:xfrm>
        </p:grpSpPr>
        <p:sp>
          <p:nvSpPr>
            <p:cNvPr id="160" name="Google Shape;160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4059878" y="2133326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3993524" y="3808966"/>
            <a:ext cx="286654" cy="300747"/>
            <a:chOff x="4055115" y="2797383"/>
            <a:chExt cx="286654" cy="300747"/>
          </a:xfrm>
        </p:grpSpPr>
        <p:sp>
          <p:nvSpPr>
            <p:cNvPr id="162" name="Google Shape;162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055115" y="279738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3993524" y="4442553"/>
            <a:ext cx="286654" cy="300747"/>
            <a:chOff x="4055115" y="3494301"/>
            <a:chExt cx="286654" cy="300747"/>
          </a:xfrm>
        </p:grpSpPr>
        <p:sp>
          <p:nvSpPr>
            <p:cNvPr id="164" name="Google Shape;164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4055115" y="3494301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167;p5"/>
          <p:cNvSpPr txBox="1"/>
          <p:nvPr/>
        </p:nvSpPr>
        <p:spPr>
          <a:xfrm>
            <a:off x="4076866" y="1309036"/>
            <a:ext cx="4563041" cy="4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en-US" sz="2000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DE POSICIÓN Y DETECCIÓN</a:t>
            </a:r>
          </a:p>
        </p:txBody>
      </p:sp>
      <p:sp>
        <p:nvSpPr>
          <p:cNvPr id="29" name="Google Shape;95;p3"/>
          <p:cNvSpPr txBox="1"/>
          <p:nvPr/>
        </p:nvSpPr>
        <p:spPr>
          <a:xfrm>
            <a:off x="375975" y="1373700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lang="en-US" sz="31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7" y="2347898"/>
            <a:ext cx="3019065" cy="4406861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993524" y="5141357"/>
            <a:ext cx="286654" cy="281357"/>
            <a:chOff x="4105402" y="4074233"/>
            <a:chExt cx="286654" cy="281357"/>
          </a:xfrm>
        </p:grpSpPr>
        <p:sp>
          <p:nvSpPr>
            <p:cNvPr id="23" name="Google Shape;164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5;p5"/>
            <p:cNvSpPr txBox="1"/>
            <p:nvPr/>
          </p:nvSpPr>
          <p:spPr>
            <a:xfrm>
              <a:off x="4105402" y="4074233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19;p12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100" b="1" i="0" u="none" strike="noStrike" cap="none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91;p18"/>
          <p:cNvSpPr txBox="1"/>
          <p:nvPr/>
        </p:nvSpPr>
        <p:spPr>
          <a:xfrm>
            <a:off x="816853" y="3218280"/>
            <a:ext cx="4491127" cy="152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 DE POSICIÓN </a:t>
            </a:r>
          </a:p>
          <a:p>
            <a:pPr lvl="0">
              <a:lnSpc>
                <a:spcPct val="115000"/>
              </a:lnSpc>
            </a:pPr>
            <a:r>
              <a:rPr lang="es-CL" sz="20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Y DETECCIÓN</a:t>
            </a:r>
          </a:p>
          <a:p>
            <a:pPr lvl="0">
              <a:lnSpc>
                <a:spcPct val="115000"/>
              </a:lnSpc>
            </a:pPr>
            <a:endParaRPr lang="es-CL" sz="2000" b="1" dirty="0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</a:p>
        </p:txBody>
      </p:sp>
      <p:sp>
        <p:nvSpPr>
          <p:cNvPr id="30" name="Google Shape;129;p4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8;p5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5000" b="0" i="0" u="none" strike="noStrike" cap="none" dirty="0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 b="0" i="0" u="none" strike="noStrike" cap="none" dirty="0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OVNI-01.png" descr="/Users/ivangonzalez/Desktop/IVAN G 2020/2020/DUOC/ARTES/OVNI-01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79" y="2233935"/>
            <a:ext cx="4400488" cy="45351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1" y="1761892"/>
            <a:ext cx="3716216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3610708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sensores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88;p9" descr="C:\Users\LENOVO\Desktop\Desktop\Proyecto Mineduc\Automatización de Sistemas Eléctricos Industriales\Actividad N°3\Infografías\Final de Carrera.png">
            <a:extLst>
              <a:ext uri="{FF2B5EF4-FFF2-40B4-BE49-F238E27FC236}">
                <a16:creationId xmlns="" xmlns:a16="http://schemas.microsoft.com/office/drawing/2014/main" id="{89E16F8D-6616-1D41-B3A0-42AC8E306E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314" t="4953" r="20056" b="-1"/>
          <a:stretch/>
        </p:blipFill>
        <p:spPr>
          <a:xfrm>
            <a:off x="1486706" y="3696604"/>
            <a:ext cx="2958177" cy="257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9;p9" descr="C:\Users\LENOVO\Desktop\Desktop\Proyecto Mineduc\Automatización de Sistemas Eléctricos Industriales\Actividad N°3\Infografías\Sensor IR Industrial_2.png">
            <a:extLst>
              <a:ext uri="{FF2B5EF4-FFF2-40B4-BE49-F238E27FC236}">
                <a16:creationId xmlns="" xmlns:a16="http://schemas.microsoft.com/office/drawing/2014/main" id="{4FD8A5BB-3AE6-074F-9F43-6F06CD5D34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755" r="7015" b="15155"/>
          <a:stretch/>
        </p:blipFill>
        <p:spPr>
          <a:xfrm>
            <a:off x="5357137" y="4258246"/>
            <a:ext cx="2958178" cy="212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1;p4">
            <a:extLst>
              <a:ext uri="{FF2B5EF4-FFF2-40B4-BE49-F238E27FC236}">
                <a16:creationId xmlns="" xmlns:a16="http://schemas.microsoft.com/office/drawing/2014/main" id="{3B0432AC-6BB7-B142-94D6-6A51334E95A8}"/>
              </a:ext>
            </a:extLst>
          </p:cNvPr>
          <p:cNvSpPr txBox="1"/>
          <p:nvPr/>
        </p:nvSpPr>
        <p:spPr>
          <a:xfrm>
            <a:off x="1865353" y="3013596"/>
            <a:ext cx="1673631" cy="68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SENSOR DE FINAL DE CARRERA</a:t>
            </a:r>
          </a:p>
        </p:txBody>
      </p:sp>
      <p:sp>
        <p:nvSpPr>
          <p:cNvPr id="13" name="Google Shape;131;p4">
            <a:extLst>
              <a:ext uri="{FF2B5EF4-FFF2-40B4-BE49-F238E27FC236}">
                <a16:creationId xmlns="" xmlns:a16="http://schemas.microsoft.com/office/drawing/2014/main" id="{758FE04F-7AE3-3643-BB05-57AACB2A59E0}"/>
              </a:ext>
            </a:extLst>
          </p:cNvPr>
          <p:cNvSpPr txBox="1"/>
          <p:nvPr/>
        </p:nvSpPr>
        <p:spPr>
          <a:xfrm>
            <a:off x="5999410" y="3013596"/>
            <a:ext cx="1673631" cy="68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SENSOR INFRARROJO</a:t>
            </a:r>
          </a:p>
        </p:txBody>
      </p:sp>
    </p:spTree>
    <p:extLst>
      <p:ext uri="{BB962C8B-B14F-4D97-AF65-F5344CB8AC3E}">
        <p14:creationId xmlns:p14="http://schemas.microsoft.com/office/powerpoint/2010/main" val="8550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4360985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3777842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crees que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506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88;p9" descr="C:\Users\LENOVO\Desktop\Desktop\Proyecto Mineduc\Automatización de Sistemas Eléctricos Industriales\Actividad N°3\Infografías\Final de Carrera.png">
            <a:extLst>
              <a:ext uri="{FF2B5EF4-FFF2-40B4-BE49-F238E27FC236}">
                <a16:creationId xmlns="" xmlns:a16="http://schemas.microsoft.com/office/drawing/2014/main" id="{89E16F8D-6616-1D41-B3A0-42AC8E306EB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314" t="4953" r="20056" b="-1"/>
          <a:stretch/>
        </p:blipFill>
        <p:spPr>
          <a:xfrm>
            <a:off x="1486706" y="3696604"/>
            <a:ext cx="2958177" cy="2573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9;p9" descr="C:\Users\LENOVO\Desktop\Desktop\Proyecto Mineduc\Automatización de Sistemas Eléctricos Industriales\Actividad N°3\Infografías\Sensor IR Industrial_2.png">
            <a:extLst>
              <a:ext uri="{FF2B5EF4-FFF2-40B4-BE49-F238E27FC236}">
                <a16:creationId xmlns="" xmlns:a16="http://schemas.microsoft.com/office/drawing/2014/main" id="{4FD8A5BB-3AE6-074F-9F43-6F06CD5D34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755" r="7015" b="15155"/>
          <a:stretch/>
        </p:blipFill>
        <p:spPr>
          <a:xfrm>
            <a:off x="5357137" y="4258246"/>
            <a:ext cx="2958178" cy="212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373431" y="3032058"/>
            <a:ext cx="6211399" cy="59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A pesar de que su funcionamiento es distinto, ambos pueden ser usados para medir posición.</a:t>
            </a:r>
          </a:p>
        </p:txBody>
      </p:sp>
    </p:spTree>
    <p:extLst>
      <p:ext uri="{BB962C8B-B14F-4D97-AF65-F5344CB8AC3E}">
        <p14:creationId xmlns:p14="http://schemas.microsoft.com/office/powerpoint/2010/main" val="233822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4360985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3777842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entendemos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por </a:t>
            </a:r>
            <a:r>
              <a:rPr lang="en-US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posición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493477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373431" y="3032059"/>
            <a:ext cx="6211399" cy="4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Manera de estar situado alguien o algo en el espacio. </a:t>
            </a:r>
          </a:p>
        </p:txBody>
      </p:sp>
      <p:pic>
        <p:nvPicPr>
          <p:cNvPr id="10" name="Google Shape;206;p11">
            <a:extLst>
              <a:ext uri="{FF2B5EF4-FFF2-40B4-BE49-F238E27FC236}">
                <a16:creationId xmlns="" xmlns:a16="http://schemas.microsoft.com/office/drawing/2014/main" id="{60CAF4CF-D689-FA4C-8BF8-777B1F3FC67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0153" y="3780879"/>
            <a:ext cx="7319955" cy="1989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64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4;p4">
            <a:extLst>
              <a:ext uri="{FF2B5EF4-FFF2-40B4-BE49-F238E27FC236}">
                <a16:creationId xmlns="" xmlns:a16="http://schemas.microsoft.com/office/drawing/2014/main" id="{10FD32A3-447C-EA42-ADEF-668F8FEE379D}"/>
              </a:ext>
            </a:extLst>
          </p:cNvPr>
          <p:cNvSpPr txBox="1"/>
          <p:nvPr/>
        </p:nvSpPr>
        <p:spPr>
          <a:xfrm>
            <a:off x="375974" y="1178092"/>
            <a:ext cx="5023339" cy="47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buSzPts val="2800"/>
            </a:pPr>
            <a:r>
              <a:rPr lang="en-US" sz="2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SENSOR DE POSICIÓN</a:t>
            </a:r>
          </a:p>
        </p:txBody>
      </p:sp>
      <p:sp>
        <p:nvSpPr>
          <p:cNvPr id="9" name="Google Shape;173;p6">
            <a:extLst>
              <a:ext uri="{FF2B5EF4-FFF2-40B4-BE49-F238E27FC236}">
                <a16:creationId xmlns="" xmlns:a16="http://schemas.microsoft.com/office/drawing/2014/main" id="{0AE8FCF9-4E1F-434F-B934-8D230967D2E3}"/>
              </a:ext>
            </a:extLst>
          </p:cNvPr>
          <p:cNvSpPr/>
          <p:nvPr/>
        </p:nvSpPr>
        <p:spPr>
          <a:xfrm>
            <a:off x="844060" y="1761892"/>
            <a:ext cx="4935417" cy="769143"/>
          </a:xfrm>
          <a:prstGeom prst="roundRect">
            <a:avLst>
              <a:gd name="adj" fmla="val 16792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31;p4">
            <a:extLst>
              <a:ext uri="{FF2B5EF4-FFF2-40B4-BE49-F238E27FC236}">
                <a16:creationId xmlns="" xmlns:a16="http://schemas.microsoft.com/office/drawing/2014/main" id="{DA30700A-7990-9F43-AD47-4928E60CC8DD}"/>
              </a:ext>
            </a:extLst>
          </p:cNvPr>
          <p:cNvSpPr txBox="1"/>
          <p:nvPr/>
        </p:nvSpPr>
        <p:spPr>
          <a:xfrm>
            <a:off x="1082289" y="1789736"/>
            <a:ext cx="4360984" cy="71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lnSpc>
                <a:spcPct val="115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sensar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posición</a:t>
            </a:r>
            <a:r>
              <a:rPr lang="en-US" sz="1800" b="1" dirty="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9" name="Google Shape;132;p4">
            <a:extLst>
              <a:ext uri="{FF2B5EF4-FFF2-40B4-BE49-F238E27FC236}">
                <a16:creationId xmlns="" xmlns:a16="http://schemas.microsoft.com/office/drawing/2014/main" id="{A2E51919-A97D-F746-9DED-BAC286698C6A}"/>
              </a:ext>
            </a:extLst>
          </p:cNvPr>
          <p:cNvSpPr/>
          <p:nvPr/>
        </p:nvSpPr>
        <p:spPr>
          <a:xfrm>
            <a:off x="844060" y="2754923"/>
            <a:ext cx="7971693" cy="3927231"/>
          </a:xfrm>
          <a:prstGeom prst="roundRect">
            <a:avLst>
              <a:gd name="adj" fmla="val 652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1;p4">
            <a:extLst>
              <a:ext uri="{FF2B5EF4-FFF2-40B4-BE49-F238E27FC236}">
                <a16:creationId xmlns="" xmlns:a16="http://schemas.microsoft.com/office/drawing/2014/main" id="{D76F5951-11F0-7140-B304-24F762EB4F72}"/>
              </a:ext>
            </a:extLst>
          </p:cNvPr>
          <p:cNvSpPr txBox="1"/>
          <p:nvPr/>
        </p:nvSpPr>
        <p:spPr>
          <a:xfrm>
            <a:off x="1373432" y="3032059"/>
            <a:ext cx="2190384" cy="27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800"/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Cintas Transportadoras</a:t>
            </a:r>
          </a:p>
        </p:txBody>
      </p:sp>
      <p:pic>
        <p:nvPicPr>
          <p:cNvPr id="11" name="Google Shape;213;p12">
            <a:extLst>
              <a:ext uri="{FF2B5EF4-FFF2-40B4-BE49-F238E27FC236}">
                <a16:creationId xmlns="" xmlns:a16="http://schemas.microsoft.com/office/drawing/2014/main" id="{F6658B24-3406-F34F-9604-7C2B2D00BD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4793" y="3544385"/>
            <a:ext cx="5950225" cy="2818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214;p12">
            <a:extLst>
              <a:ext uri="{FF2B5EF4-FFF2-40B4-BE49-F238E27FC236}">
                <a16:creationId xmlns="" xmlns:a16="http://schemas.microsoft.com/office/drawing/2014/main" id="{19DE795E-0788-A54E-BFC3-4DA8E56B6EAF}"/>
              </a:ext>
            </a:extLst>
          </p:cNvPr>
          <p:cNvCxnSpPr>
            <a:cxnSpLocks/>
          </p:cNvCxnSpPr>
          <p:nvPr/>
        </p:nvCxnSpPr>
        <p:spPr>
          <a:xfrm>
            <a:off x="6549078" y="3340676"/>
            <a:ext cx="396038" cy="98224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3" name="Google Shape;215;p12">
            <a:extLst>
              <a:ext uri="{FF2B5EF4-FFF2-40B4-BE49-F238E27FC236}">
                <a16:creationId xmlns="" xmlns:a16="http://schemas.microsoft.com/office/drawing/2014/main" id="{ED628EFE-9AB3-0643-AFEB-0564B9113BD7}"/>
              </a:ext>
            </a:extLst>
          </p:cNvPr>
          <p:cNvCxnSpPr>
            <a:cxnSpLocks/>
          </p:cNvCxnSpPr>
          <p:nvPr/>
        </p:nvCxnSpPr>
        <p:spPr>
          <a:xfrm flipH="1">
            <a:off x="4225361" y="3340676"/>
            <a:ext cx="1312984" cy="98224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" name="Google Shape;216;p12">
            <a:extLst>
              <a:ext uri="{FF2B5EF4-FFF2-40B4-BE49-F238E27FC236}">
                <a16:creationId xmlns="" xmlns:a16="http://schemas.microsoft.com/office/drawing/2014/main" id="{4AD1F1A0-B226-CD48-81D6-42764FF63E8A}"/>
              </a:ext>
            </a:extLst>
          </p:cNvPr>
          <p:cNvSpPr txBox="1"/>
          <p:nvPr/>
        </p:nvSpPr>
        <p:spPr>
          <a:xfrm>
            <a:off x="5436114" y="2971344"/>
            <a:ext cx="1257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Sensores IR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282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611</Words>
  <Application>Microsoft Office PowerPoint</Application>
  <PresentationFormat>Personalizado</PresentationFormat>
  <Paragraphs>131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homy</cp:lastModifiedBy>
  <cp:revision>155</cp:revision>
  <dcterms:modified xsi:type="dcterms:W3CDTF">2021-02-11T00:10:20Z</dcterms:modified>
</cp:coreProperties>
</file>