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jP3FCw6/X/l39MAFOXlUPVltCb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1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1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1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p1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8" name="Google Shape;288;p1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p1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3" name="Google Shape;323;p2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4" name="Google Shape;334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1" name="Google Shape;351;p2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4" name="Google Shape;364;p2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4" name="Google Shape;384;p25:notes"/>
          <p:cNvSpPr/>
          <p:nvPr>
            <p:ph idx="2" type="sldImg"/>
          </p:nvPr>
        </p:nvSpPr>
        <p:spPr>
          <a:xfrm>
            <a:off x="1225550" y="685800"/>
            <a:ext cx="440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8" name="Google Shape;418;p2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8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6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8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8"/>
          <p:cNvSpPr txBox="1"/>
          <p:nvPr/>
        </p:nvSpPr>
        <p:spPr>
          <a:xfrm>
            <a:off x="180900" y="6881800"/>
            <a:ext cx="5280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Proyectos de Electrónica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9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9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9"/>
          <p:cNvSpPr txBox="1"/>
          <p:nvPr/>
        </p:nvSpPr>
        <p:spPr>
          <a:xfrm>
            <a:off x="180900" y="6881800"/>
            <a:ext cx="5280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9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9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9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Proyectos de Electrónica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9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0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0"/>
          <p:cNvSpPr txBox="1"/>
          <p:nvPr/>
        </p:nvSpPr>
        <p:spPr>
          <a:xfrm>
            <a:off x="180900" y="6881800"/>
            <a:ext cx="5280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0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0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0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Proyectos de Electrónica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0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0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0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Instalación de sistemas de control eléctrico industrial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0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1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1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1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1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1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1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Instalación de sistemas de control eléctrico industrial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1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2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2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2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2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Instalación de sistemas de control eléctrico industrial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2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2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Instalación de sistemas de control eléctrico industrial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4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4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4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99995" ty="0" sy="99995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4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4"/>
          <p:cNvSpPr txBox="1"/>
          <p:nvPr/>
        </p:nvSpPr>
        <p:spPr>
          <a:xfrm>
            <a:off x="180900" y="6881800"/>
            <a:ext cx="5280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6"/>
          <p:cNvSpPr/>
          <p:nvPr/>
        </p:nvSpPr>
        <p:spPr>
          <a:xfrm>
            <a:off x="270565" y="1747314"/>
            <a:ext cx="9346500" cy="5676000"/>
          </a:xfrm>
          <a:prstGeom prst="round1Rect">
            <a:avLst>
              <a:gd fmla="val 15350" name="adj"/>
            </a:avLst>
          </a:prstGeom>
          <a:solidFill>
            <a:srgbClr val="29754D">
              <a:alpha val="290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6"/>
          <p:cNvSpPr/>
          <p:nvPr/>
        </p:nvSpPr>
        <p:spPr>
          <a:xfrm>
            <a:off x="436350" y="6464001"/>
            <a:ext cx="7891800" cy="680400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1" y="419875"/>
            <a:ext cx="4210921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419875"/>
            <a:ext cx="4210921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7"/>
          <p:cNvSpPr/>
          <p:nvPr/>
        </p:nvSpPr>
        <p:spPr>
          <a:xfrm>
            <a:off x="242856" y="1756550"/>
            <a:ext cx="9346500" cy="5676000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Relationship Id="rId4" Type="http://schemas.openxmlformats.org/officeDocument/2006/relationships/image" Target="../media/image36.png"/><Relationship Id="rId5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11" Type="http://schemas.openxmlformats.org/officeDocument/2006/relationships/image" Target="../media/image41.png"/><Relationship Id="rId10" Type="http://schemas.openxmlformats.org/officeDocument/2006/relationships/image" Target="../media/image42.png"/><Relationship Id="rId9" Type="http://schemas.openxmlformats.org/officeDocument/2006/relationships/image" Target="../media/image34.png"/><Relationship Id="rId5" Type="http://schemas.openxmlformats.org/officeDocument/2006/relationships/image" Target="../media/image32.png"/><Relationship Id="rId6" Type="http://schemas.openxmlformats.org/officeDocument/2006/relationships/image" Target="../media/image28.png"/><Relationship Id="rId7" Type="http://schemas.openxmlformats.org/officeDocument/2006/relationships/image" Target="../media/image33.png"/><Relationship Id="rId8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429725" y="1701150"/>
            <a:ext cx="8505900" cy="20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INSTALACIÓN DE SISTEMAS DE CONTROL ELÉCTRICO INDUSTRIAL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 b="5861" l="0" r="0" t="28695"/>
          <a:stretch/>
        </p:blipFill>
        <p:spPr>
          <a:xfrm>
            <a:off x="3024554" y="2894286"/>
            <a:ext cx="6601799" cy="348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/>
          <p:nvPr/>
        </p:nvSpPr>
        <p:spPr>
          <a:xfrm>
            <a:off x="375973" y="1178093"/>
            <a:ext cx="7970857" cy="355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TABLEROS ELÉCTRICOS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375974" y="1643606"/>
            <a:ext cx="8935294" cy="5011838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885572" y="1643606"/>
            <a:ext cx="7992210" cy="1508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Tableros eléctricos de control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Alojan todos los dispositivos de control y mando para un sistema de control automático como PLC, variadores de frecuencia, pantallas HMI e instrumentos de medición.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353" y="3283097"/>
            <a:ext cx="5100536" cy="302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/>
          <p:nvPr/>
        </p:nvSpPr>
        <p:spPr>
          <a:xfrm>
            <a:off x="375973" y="1178093"/>
            <a:ext cx="7970857" cy="355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CARACTERÍSTICAS DE DISEÑO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375974" y="1828800"/>
            <a:ext cx="8935294" cy="482664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862938" y="2030384"/>
            <a:ext cx="4485214" cy="3616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debemos considerar en el armado de un tablero eléctrico?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Voltaje nominal.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Corriente nominal.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Frecuencia nominal.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Temperatura de trabajo.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 de fases.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de protección IP.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2959" y="1062972"/>
            <a:ext cx="3390829" cy="53186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11"/>
          <p:cNvGrpSpPr/>
          <p:nvPr/>
        </p:nvGrpSpPr>
        <p:grpSpPr>
          <a:xfrm>
            <a:off x="4631695" y="3273079"/>
            <a:ext cx="1965434" cy="3108503"/>
            <a:chOff x="4122010" y="3226676"/>
            <a:chExt cx="1965434" cy="3108503"/>
          </a:xfrm>
        </p:grpSpPr>
        <p:sp>
          <p:nvSpPr>
            <p:cNvPr id="246" name="Google Shape;246;p11"/>
            <p:cNvSpPr/>
            <p:nvPr/>
          </p:nvSpPr>
          <p:spPr>
            <a:xfrm>
              <a:off x="4122010" y="3226676"/>
              <a:ext cx="1965434" cy="3108503"/>
            </a:xfrm>
            <a:prstGeom prst="roundRect">
              <a:avLst>
                <a:gd fmla="val 1025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7" name="Google Shape;247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62409" y="3474062"/>
              <a:ext cx="1484636" cy="26009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 txBox="1"/>
          <p:nvPr/>
        </p:nvSpPr>
        <p:spPr>
          <a:xfrm>
            <a:off x="375974" y="1178092"/>
            <a:ext cx="8857235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GRADO DE PROTECCIÓN 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375975" y="1761892"/>
            <a:ext cx="8857235" cy="1065391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585769" y="1761892"/>
            <a:ext cx="8312904" cy="886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grado de protección IP proporcionado por el estándar IEC60529 indica el grado de protección del envolvente contra el ingreso de objetos sólidos y contra agua.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735724" y="3138568"/>
            <a:ext cx="8050924" cy="3342289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2"/>
          <p:cNvPicPr preferRelativeResize="0"/>
          <p:nvPr/>
        </p:nvPicPr>
        <p:blipFill rotWithShape="1">
          <a:blip r:embed="rId3">
            <a:alphaModFix/>
          </a:blip>
          <a:srcRect b="50979" l="10845" r="6810" t="2609"/>
          <a:stretch/>
        </p:blipFill>
        <p:spPr>
          <a:xfrm>
            <a:off x="1114095" y="3576115"/>
            <a:ext cx="7294182" cy="23125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12"/>
          <p:cNvCxnSpPr/>
          <p:nvPr/>
        </p:nvCxnSpPr>
        <p:spPr>
          <a:xfrm flipH="1" rot="10800000">
            <a:off x="5667375" y="4538625"/>
            <a:ext cx="38100" cy="42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" name="Google Shape;258;p12"/>
          <p:cNvCxnSpPr/>
          <p:nvPr/>
        </p:nvCxnSpPr>
        <p:spPr>
          <a:xfrm flipH="1" rot="10800000">
            <a:off x="3567100" y="5491125"/>
            <a:ext cx="38100" cy="42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/>
        </p:nvSpPr>
        <p:spPr>
          <a:xfrm>
            <a:off x="375974" y="1178092"/>
            <a:ext cx="8857235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GRADO DE PROTECCIÓN 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611693" y="1710478"/>
            <a:ext cx="8050924" cy="4780890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b="46310" l="0" r="51944" t="18322"/>
          <a:stretch/>
        </p:blipFill>
        <p:spPr>
          <a:xfrm>
            <a:off x="1797908" y="2614243"/>
            <a:ext cx="2492406" cy="369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/>
          <p:cNvPicPr preferRelativeResize="0"/>
          <p:nvPr/>
        </p:nvPicPr>
        <p:blipFill rotWithShape="1">
          <a:blip r:embed="rId3">
            <a:alphaModFix/>
          </a:blip>
          <a:srcRect b="20559" l="1364" r="50578" t="53658"/>
          <a:stretch/>
        </p:blipFill>
        <p:spPr>
          <a:xfrm>
            <a:off x="5096352" y="2685447"/>
            <a:ext cx="2564176" cy="276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3"/>
          <p:cNvPicPr preferRelativeResize="0"/>
          <p:nvPr/>
        </p:nvPicPr>
        <p:blipFill rotWithShape="1">
          <a:blip r:embed="rId3">
            <a:alphaModFix/>
          </a:blip>
          <a:srcRect b="81847" l="4206" r="53363" t="13019"/>
          <a:stretch/>
        </p:blipFill>
        <p:spPr>
          <a:xfrm>
            <a:off x="840827" y="1741885"/>
            <a:ext cx="3366996" cy="81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/>
        </p:nvSpPr>
        <p:spPr>
          <a:xfrm>
            <a:off x="375974" y="1178092"/>
            <a:ext cx="8857235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GRADO DE PROTECCIÓN 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611693" y="1710478"/>
            <a:ext cx="8050924" cy="4780890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4"/>
          <p:cNvPicPr preferRelativeResize="0"/>
          <p:nvPr/>
        </p:nvPicPr>
        <p:blipFill rotWithShape="1">
          <a:blip r:embed="rId3">
            <a:alphaModFix/>
          </a:blip>
          <a:srcRect b="81785" l="54133" r="3882" t="13280"/>
          <a:stretch/>
        </p:blipFill>
        <p:spPr>
          <a:xfrm>
            <a:off x="980123" y="1763362"/>
            <a:ext cx="3456834" cy="81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4"/>
          <p:cNvPicPr preferRelativeResize="0"/>
          <p:nvPr/>
        </p:nvPicPr>
        <p:blipFill rotWithShape="1">
          <a:blip r:embed="rId3">
            <a:alphaModFix/>
          </a:blip>
          <a:srcRect b="46388" l="51117" r="827" t="18248"/>
          <a:stretch/>
        </p:blipFill>
        <p:spPr>
          <a:xfrm>
            <a:off x="1694203" y="2619783"/>
            <a:ext cx="2506595" cy="371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4"/>
          <p:cNvPicPr preferRelativeResize="0"/>
          <p:nvPr/>
        </p:nvPicPr>
        <p:blipFill rotWithShape="1">
          <a:blip r:embed="rId3">
            <a:alphaModFix/>
          </a:blip>
          <a:srcRect b="836" l="52630" r="-685" t="53426"/>
          <a:stretch/>
        </p:blipFill>
        <p:spPr>
          <a:xfrm>
            <a:off x="5283307" y="1795159"/>
            <a:ext cx="2406965" cy="4611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/>
          <p:nvPr/>
        </p:nvSpPr>
        <p:spPr>
          <a:xfrm>
            <a:off x="375974" y="1178092"/>
            <a:ext cx="8857235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GRADO DE PROTECCIÓN IK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375975" y="1761893"/>
            <a:ext cx="8857235" cy="991818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 txBox="1"/>
          <p:nvPr/>
        </p:nvSpPr>
        <p:spPr>
          <a:xfrm>
            <a:off x="585769" y="1761892"/>
            <a:ext cx="8312904" cy="784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código de protección IK indica el grado de protección del envolvente contra daños causados por impactos mecánicos según el estándar IEC62262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789710" y="3138569"/>
            <a:ext cx="8021782" cy="3094066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5"/>
          <p:cNvPicPr preferRelativeResize="0"/>
          <p:nvPr/>
        </p:nvPicPr>
        <p:blipFill rotWithShape="1">
          <a:blip r:embed="rId3">
            <a:alphaModFix/>
          </a:blip>
          <a:srcRect b="0" l="0" r="2950" t="0"/>
          <a:stretch/>
        </p:blipFill>
        <p:spPr>
          <a:xfrm>
            <a:off x="1252319" y="3558935"/>
            <a:ext cx="7043783" cy="180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 txBox="1"/>
          <p:nvPr/>
        </p:nvSpPr>
        <p:spPr>
          <a:xfrm>
            <a:off x="375974" y="1178092"/>
            <a:ext cx="8857235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GRADO DE PROTECCIÓN IK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375975" y="1761893"/>
            <a:ext cx="8857235" cy="991818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6"/>
          <p:cNvSpPr txBox="1"/>
          <p:nvPr/>
        </p:nvSpPr>
        <p:spPr>
          <a:xfrm>
            <a:off x="585769" y="1761892"/>
            <a:ext cx="8312904" cy="784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el tablero tiene un índice de protección IK 08 quiere decir que es capaz de soportar un impacto con un objeto de 1,7kg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1002632" y="3138569"/>
            <a:ext cx="7676147" cy="3094066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6045" y="3519367"/>
            <a:ext cx="6697090" cy="2332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/>
          <p:nvPr/>
        </p:nvSpPr>
        <p:spPr>
          <a:xfrm>
            <a:off x="1765739" y="2396358"/>
            <a:ext cx="5648246" cy="3061719"/>
          </a:xfrm>
          <a:prstGeom prst="roundRect">
            <a:avLst>
              <a:gd fmla="val 82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892" y="2005740"/>
            <a:ext cx="1827870" cy="325253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7"/>
          <p:cNvSpPr/>
          <p:nvPr/>
        </p:nvSpPr>
        <p:spPr>
          <a:xfrm>
            <a:off x="2085928" y="2460524"/>
            <a:ext cx="5113800" cy="24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Revisión de la contracción del tablero eléctrico.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Posicionamiento de los interruptores automáticos (breakers).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Posicionamiento de la barra repartidora.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Posicionamiento de los contactores.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Recomendaciones logísticas y prácticas.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Transporte e instalación.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7"/>
          <p:cNvSpPr txBox="1"/>
          <p:nvPr/>
        </p:nvSpPr>
        <p:spPr>
          <a:xfrm>
            <a:off x="375974" y="1178092"/>
            <a:ext cx="8857235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FACTORES A CONSIDERAR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18"/>
          <p:cNvGrpSpPr/>
          <p:nvPr/>
        </p:nvGrpSpPr>
        <p:grpSpPr>
          <a:xfrm>
            <a:off x="2970855" y="2139364"/>
            <a:ext cx="5153642" cy="3394293"/>
            <a:chOff x="3863508" y="2914267"/>
            <a:chExt cx="3716685" cy="2085732"/>
          </a:xfrm>
        </p:grpSpPr>
        <p:sp>
          <p:nvSpPr>
            <p:cNvPr id="308" name="Google Shape;308;p18"/>
            <p:cNvSpPr/>
            <p:nvPr/>
          </p:nvSpPr>
          <p:spPr>
            <a:xfrm>
              <a:off x="4506821" y="2914267"/>
              <a:ext cx="3073372" cy="2085732"/>
            </a:xfrm>
            <a:prstGeom prst="roundRect">
              <a:avLst>
                <a:gd fmla="val 10157" name="adj"/>
              </a:avLst>
            </a:prstGeom>
            <a:solidFill>
              <a:srgbClr val="D7E3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 rot="-7028957">
              <a:off x="4200848" y="3026502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D7E3D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0" name="Google Shape;3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62018" y="2730038"/>
            <a:ext cx="3023096" cy="317348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/>
          <p:cNvSpPr/>
          <p:nvPr/>
        </p:nvSpPr>
        <p:spPr>
          <a:xfrm>
            <a:off x="4270736" y="2363601"/>
            <a:ext cx="3307223" cy="3170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prestar atención a las recomendaciones del fabricante para cada equipo o elemento a instalar.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etapa debe prestar especial atención a las distancias mínimas de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aislamiento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tensión y las partes con conductor expuesto.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 txBox="1"/>
          <p:nvPr/>
        </p:nvSpPr>
        <p:spPr>
          <a:xfrm>
            <a:off x="375974" y="1178092"/>
            <a:ext cx="8857235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FACTORES A CONSIDERAR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/>
        </p:nvSpPr>
        <p:spPr>
          <a:xfrm>
            <a:off x="375974" y="1178092"/>
            <a:ext cx="8857235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POSICIONAMIENTO DE COMPONENTES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791737" y="1827948"/>
            <a:ext cx="7393258" cy="4282919"/>
          </a:xfrm>
          <a:prstGeom prst="roundRect">
            <a:avLst>
              <a:gd fmla="val 82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4901" y="2658529"/>
            <a:ext cx="1827870" cy="325253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9"/>
          <p:cNvSpPr txBox="1"/>
          <p:nvPr/>
        </p:nvSpPr>
        <p:spPr>
          <a:xfrm>
            <a:off x="1038480" y="2140590"/>
            <a:ext cx="6573835" cy="397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regla de diseño general es colocar los dispositivos de protección como breaker en la parte superior del tablero, a medida que disminuye el consumo de corriente se va bajando por secciones, quedando los dispositivos de menor carga en la parte de abajo más próximos a las borneras de salida.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barras repartidoras se deben posicionar lo más cercanas a la protección general a fin de que el tramo de conexión sea lo más corto posible.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contactores y otros componentes suelen ir en medio del tablero donde exista mayor cantidad de espacio para realizar las conexiones, también se suele dejar un 30% de espacio libre para futuras modificaciones que puedan ser necesarias.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/>
        </p:nvSpPr>
        <p:spPr>
          <a:xfrm>
            <a:off x="1139099" y="834799"/>
            <a:ext cx="5524459" cy="34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5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Instalación de sistemas de control eléctrico industrial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365425" y="2151200"/>
            <a:ext cx="4348089" cy="1987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DISEÑO DE TABLERO ELÉCTRICO PARA GALPÓN O FÁBRICA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5551" y="2683594"/>
            <a:ext cx="5185175" cy="454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 txBox="1"/>
          <p:nvPr/>
        </p:nvSpPr>
        <p:spPr>
          <a:xfrm>
            <a:off x="375974" y="1178092"/>
            <a:ext cx="8857235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POSICIONAMIENTO DE COMPONENTES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0"/>
          <p:cNvSpPr/>
          <p:nvPr/>
        </p:nvSpPr>
        <p:spPr>
          <a:xfrm>
            <a:off x="476427" y="1827948"/>
            <a:ext cx="8756782" cy="4282919"/>
          </a:xfrm>
          <a:prstGeom prst="roundRect">
            <a:avLst>
              <a:gd fmla="val 82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0"/>
          <p:cNvSpPr txBox="1"/>
          <p:nvPr/>
        </p:nvSpPr>
        <p:spPr>
          <a:xfrm>
            <a:off x="734223" y="2140590"/>
            <a:ext cx="3522468" cy="4247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debe tener encuentra el traslado de los tableros, en caso de ser muy grande el armario se debe disponer de una grúa para realizar el levante.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recomienda distribuir el peso de manera homogénea.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superar los valores de pesos dados por el fabricante.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 el centro de gravedad bajo.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realizar el izaje anclado desde puertas o tapas.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0"/>
          <p:cNvSpPr txBox="1"/>
          <p:nvPr/>
        </p:nvSpPr>
        <p:spPr>
          <a:xfrm>
            <a:off x="6145237" y="5076005"/>
            <a:ext cx="938735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 ABB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9" name="Google Shape;329;p20"/>
          <p:cNvGrpSpPr/>
          <p:nvPr/>
        </p:nvGrpSpPr>
        <p:grpSpPr>
          <a:xfrm>
            <a:off x="4418574" y="2437869"/>
            <a:ext cx="4592421" cy="2566393"/>
            <a:chOff x="4451826" y="2437869"/>
            <a:chExt cx="4592421" cy="2566393"/>
          </a:xfrm>
        </p:grpSpPr>
        <p:sp>
          <p:nvSpPr>
            <p:cNvPr id="330" name="Google Shape;330;p20"/>
            <p:cNvSpPr/>
            <p:nvPr/>
          </p:nvSpPr>
          <p:spPr>
            <a:xfrm>
              <a:off x="4451826" y="2437869"/>
              <a:ext cx="4592421" cy="2566393"/>
            </a:xfrm>
            <a:prstGeom prst="roundRect">
              <a:avLst>
                <a:gd fmla="val 49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1" name="Google Shape;331;p20"/>
            <p:cNvPicPr preferRelativeResize="0"/>
            <p:nvPr/>
          </p:nvPicPr>
          <p:blipFill rotWithShape="1">
            <a:blip r:embed="rId3">
              <a:alphaModFix/>
            </a:blip>
            <a:srcRect b="0" l="0" r="0" t="21514"/>
            <a:stretch/>
          </p:blipFill>
          <p:spPr>
            <a:xfrm>
              <a:off x="4580682" y="2559672"/>
              <a:ext cx="4301455" cy="23227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/>
          <p:nvPr/>
        </p:nvSpPr>
        <p:spPr>
          <a:xfrm>
            <a:off x="375974" y="1178092"/>
            <a:ext cx="8857235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POSICIONAMIENTO DE COMPONENTES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1"/>
          <p:cNvSpPr/>
          <p:nvPr/>
        </p:nvSpPr>
        <p:spPr>
          <a:xfrm>
            <a:off x="476427" y="1827948"/>
            <a:ext cx="8756782" cy="4888162"/>
          </a:xfrm>
          <a:prstGeom prst="roundRect">
            <a:avLst>
              <a:gd fmla="val 571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" name="Google Shape;338;p21"/>
          <p:cNvGrpSpPr/>
          <p:nvPr/>
        </p:nvGrpSpPr>
        <p:grpSpPr>
          <a:xfrm>
            <a:off x="602247" y="3737799"/>
            <a:ext cx="8515769" cy="834204"/>
            <a:chOff x="56081" y="3779837"/>
            <a:chExt cx="8515769" cy="834204"/>
          </a:xfrm>
        </p:grpSpPr>
        <p:sp>
          <p:nvSpPr>
            <p:cNvPr id="339" name="Google Shape;339;p21"/>
            <p:cNvSpPr/>
            <p:nvPr/>
          </p:nvSpPr>
          <p:spPr>
            <a:xfrm>
              <a:off x="56081" y="4004960"/>
              <a:ext cx="8432969" cy="609081"/>
            </a:xfrm>
            <a:prstGeom prst="roundRect">
              <a:avLst>
                <a:gd fmla="val 16792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0" name="Google Shape;340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88572" y="3779837"/>
              <a:ext cx="483278" cy="460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" name="Google Shape;341;p21"/>
          <p:cNvGrpSpPr/>
          <p:nvPr/>
        </p:nvGrpSpPr>
        <p:grpSpPr>
          <a:xfrm>
            <a:off x="602247" y="4673220"/>
            <a:ext cx="8515769" cy="834204"/>
            <a:chOff x="56081" y="3779837"/>
            <a:chExt cx="8515769" cy="834204"/>
          </a:xfrm>
        </p:grpSpPr>
        <p:sp>
          <p:nvSpPr>
            <p:cNvPr id="342" name="Google Shape;342;p21"/>
            <p:cNvSpPr/>
            <p:nvPr/>
          </p:nvSpPr>
          <p:spPr>
            <a:xfrm>
              <a:off x="56081" y="4004960"/>
              <a:ext cx="8432969" cy="609081"/>
            </a:xfrm>
            <a:prstGeom prst="roundRect">
              <a:avLst>
                <a:gd fmla="val 16792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3" name="Google Shape;343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88572" y="3779837"/>
              <a:ext cx="483278" cy="460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21"/>
          <p:cNvGrpSpPr/>
          <p:nvPr/>
        </p:nvGrpSpPr>
        <p:grpSpPr>
          <a:xfrm>
            <a:off x="602247" y="5556089"/>
            <a:ext cx="8515769" cy="834204"/>
            <a:chOff x="56081" y="3779837"/>
            <a:chExt cx="8515769" cy="834204"/>
          </a:xfrm>
        </p:grpSpPr>
        <p:sp>
          <p:nvSpPr>
            <p:cNvPr id="345" name="Google Shape;345;p21"/>
            <p:cNvSpPr/>
            <p:nvPr/>
          </p:nvSpPr>
          <p:spPr>
            <a:xfrm>
              <a:off x="56081" y="4004960"/>
              <a:ext cx="8432969" cy="609081"/>
            </a:xfrm>
            <a:prstGeom prst="roundRect">
              <a:avLst>
                <a:gd fmla="val 16792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6" name="Google Shape;346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88572" y="3779837"/>
              <a:ext cx="483278" cy="460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7" name="Google Shape;347;p21"/>
          <p:cNvSpPr txBox="1"/>
          <p:nvPr/>
        </p:nvSpPr>
        <p:spPr>
          <a:xfrm>
            <a:off x="734222" y="1998629"/>
            <a:ext cx="8300994" cy="1708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Actividad de cierre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 el diseño y distribución de un tablero eléctrico para una fábrica o galpón que comande 2 motores de 5HP y 2 motores de 3kw en AutoCAD o software similar, debe presentar la disposición de componentes, diagrama unilineal y diseño del tablero.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1"/>
          <p:cNvSpPr txBox="1"/>
          <p:nvPr/>
        </p:nvSpPr>
        <p:spPr>
          <a:xfrm>
            <a:off x="775622" y="4092060"/>
            <a:ext cx="8300994" cy="2439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emplear un formato estándar aprobado por el sec.(A3-A2-A1)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realizar el dimensionamiento de las protecciones eléctricas para cada circuito.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realizar el listado de materiales necesarios según su diseño.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"/>
          <p:cNvSpPr txBox="1"/>
          <p:nvPr/>
        </p:nvSpPr>
        <p:spPr>
          <a:xfrm>
            <a:off x="375974" y="1178092"/>
            <a:ext cx="8857235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POSICIONAMIENTO DE COMPONENTES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2"/>
          <p:cNvSpPr/>
          <p:nvPr/>
        </p:nvSpPr>
        <p:spPr>
          <a:xfrm>
            <a:off x="476427" y="1827948"/>
            <a:ext cx="8756782" cy="4888162"/>
          </a:xfrm>
          <a:prstGeom prst="roundRect">
            <a:avLst>
              <a:gd fmla="val 571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2"/>
          <p:cNvSpPr txBox="1"/>
          <p:nvPr/>
        </p:nvSpPr>
        <p:spPr>
          <a:xfrm>
            <a:off x="734222" y="1998629"/>
            <a:ext cx="8300994" cy="446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Actividad de cierre :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diagrama unilineal y diseño del tablero.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2"/>
          <p:cNvSpPr/>
          <p:nvPr/>
        </p:nvSpPr>
        <p:spPr>
          <a:xfrm>
            <a:off x="476427" y="1827948"/>
            <a:ext cx="8756782" cy="4888162"/>
          </a:xfrm>
          <a:prstGeom prst="roundRect">
            <a:avLst>
              <a:gd fmla="val 571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p22"/>
          <p:cNvGrpSpPr/>
          <p:nvPr/>
        </p:nvGrpSpPr>
        <p:grpSpPr>
          <a:xfrm>
            <a:off x="692182" y="4280606"/>
            <a:ext cx="8383794" cy="2296541"/>
            <a:chOff x="188056" y="3779837"/>
            <a:chExt cx="8383794" cy="2296541"/>
          </a:xfrm>
        </p:grpSpPr>
        <p:sp>
          <p:nvSpPr>
            <p:cNvPr id="358" name="Google Shape;358;p22"/>
            <p:cNvSpPr/>
            <p:nvPr/>
          </p:nvSpPr>
          <p:spPr>
            <a:xfrm>
              <a:off x="188056" y="4004960"/>
              <a:ext cx="8300994" cy="2071418"/>
            </a:xfrm>
            <a:prstGeom prst="roundRect">
              <a:avLst>
                <a:gd fmla="val 12225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9" name="Google Shape;359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88572" y="3779837"/>
              <a:ext cx="483278" cy="460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0" name="Google Shape;360;p22"/>
          <p:cNvSpPr txBox="1"/>
          <p:nvPr/>
        </p:nvSpPr>
        <p:spPr>
          <a:xfrm>
            <a:off x="734222" y="1946079"/>
            <a:ext cx="8383794" cy="292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Actividad de cierre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empresa SONREXING S.A se dedica la producción, empaquetado y secado de algas marinas para la exportación y fabricación de Nori donde su principal cliente es Japón y los países de Asia. Debido a la creciente demanda han añadido a su línea de producción 2 nuevos chancadores de 5hp y 2 cintas trasportadoras las cuales cuentan con un motor eléctrico de 3kw cada una.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método de operación es de manera manual mediante selectores rotativos de 2 posiciones, uno para cada motor eléctrico. Además, debe contemplar el uso de lámparas pilotos para indicar el estado de funcionamiento de cada motor eléctrico y lámparas para indicar la presencia de fase como lo establece la normativa.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2"/>
          <p:cNvSpPr/>
          <p:nvPr/>
        </p:nvSpPr>
        <p:spPr>
          <a:xfrm>
            <a:off x="1001055" y="4669928"/>
            <a:ext cx="7518489" cy="1826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emplear un formato estándar aprobado por el sec.(A3-A2-A1).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realizar el dimensionamiento de las protecciones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eléctricas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cada circuito.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realizar el listado de materiales necesarios según su diseño.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Diseño del tablero en AutoCAD.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Diseño del diagrama unilineal.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Armado del tablero en laboratorio.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/>
          <p:nvPr/>
        </p:nvSpPr>
        <p:spPr>
          <a:xfrm>
            <a:off x="791737" y="2284024"/>
            <a:ext cx="7393258" cy="3672467"/>
          </a:xfrm>
          <a:prstGeom prst="roundRect">
            <a:avLst>
              <a:gd fmla="val 82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3"/>
          <p:cNvSpPr txBox="1"/>
          <p:nvPr/>
        </p:nvSpPr>
        <p:spPr>
          <a:xfrm>
            <a:off x="1365662" y="2284024"/>
            <a:ext cx="6270172" cy="3590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uso de tableros eléctricos de distinto tipo y para aplicaciones 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específicas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tanto domiciliarias como industrial representa un gran desafío para los técnicos eléctricos, debido a que se debe mantener un alto estándar de seguridad y cumplimiento de las normas eléctricas vigentes.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eso existen estas pautas de diseño que se ajustan  y establecen los criterios de diseño para el diseño y construcción de tableros eléctricos.  Debemos recordar que cada tablero eléctrico se desarrolla de manera específica para  alimentar un sistema eléctrico en particular.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4901" y="2504154"/>
            <a:ext cx="1827870" cy="3252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" name="Google Shape;374;p24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75" name="Google Shape;375;p24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4"/>
            <p:cNvSpPr txBox="1"/>
            <p:nvPr/>
          </p:nvSpPr>
          <p:spPr>
            <a:xfrm>
              <a:off x="5442536" y="3212772"/>
              <a:ext cx="3323687" cy="1212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DISEÑO DE TABLERO ELÉCTRICO PARA GALPÓN O FÁBRICA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¡Atentos, atentas!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2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4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92" y="2531975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5"/>
          <p:cNvGrpSpPr/>
          <p:nvPr/>
        </p:nvGrpSpPr>
        <p:grpSpPr>
          <a:xfrm>
            <a:off x="24701" y="2705494"/>
            <a:ext cx="5835378" cy="1156253"/>
            <a:chOff x="-4788" y="2600094"/>
            <a:chExt cx="5835378" cy="1156253"/>
          </a:xfrm>
        </p:grpSpPr>
        <p:sp>
          <p:nvSpPr>
            <p:cNvPr id="387" name="Google Shape;387;p25"/>
            <p:cNvSpPr txBox="1"/>
            <p:nvPr/>
          </p:nvSpPr>
          <p:spPr>
            <a:xfrm>
              <a:off x="1238190" y="2992823"/>
              <a:ext cx="45924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8" name="Google Shape;388;p25"/>
            <p:cNvGrpSpPr/>
            <p:nvPr/>
          </p:nvGrpSpPr>
          <p:grpSpPr>
            <a:xfrm>
              <a:off x="-4788" y="2600094"/>
              <a:ext cx="1193379" cy="1156253"/>
              <a:chOff x="-4788" y="5117148"/>
              <a:chExt cx="1193379" cy="1156253"/>
            </a:xfrm>
          </p:grpSpPr>
          <p:sp>
            <p:nvSpPr>
              <p:cNvPr id="389" name="Google Shape;389;p25"/>
              <p:cNvSpPr/>
              <p:nvPr/>
            </p:nvSpPr>
            <p:spPr>
              <a:xfrm rot="5400000">
                <a:off x="171462" y="5103873"/>
                <a:ext cx="783000" cy="11355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90" name="Google Shape;390;p2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2193866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91" name="Google Shape;391;p25"/>
          <p:cNvGrpSpPr/>
          <p:nvPr/>
        </p:nvGrpSpPr>
        <p:grpSpPr>
          <a:xfrm>
            <a:off x="24701" y="5827421"/>
            <a:ext cx="5833674" cy="783000"/>
            <a:chOff x="-4788" y="5414468"/>
            <a:chExt cx="5833674" cy="783000"/>
          </a:xfrm>
        </p:grpSpPr>
        <p:grpSp>
          <p:nvGrpSpPr>
            <p:cNvPr id="392" name="Google Shape;392;p25"/>
            <p:cNvGrpSpPr/>
            <p:nvPr/>
          </p:nvGrpSpPr>
          <p:grpSpPr>
            <a:xfrm>
              <a:off x="-4788" y="5414468"/>
              <a:ext cx="1135500" cy="783000"/>
              <a:chOff x="-4788" y="6167965"/>
              <a:chExt cx="1135500" cy="783000"/>
            </a:xfrm>
          </p:grpSpPr>
          <p:sp>
            <p:nvSpPr>
              <p:cNvPr id="393" name="Google Shape;393;p25"/>
              <p:cNvSpPr/>
              <p:nvPr/>
            </p:nvSpPr>
            <p:spPr>
              <a:xfrm rot="5400000">
                <a:off x="171462" y="5991715"/>
                <a:ext cx="783000" cy="11355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94" name="Google Shape;394;p2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95" name="Google Shape;395;p25"/>
            <p:cNvSpPr txBox="1"/>
            <p:nvPr/>
          </p:nvSpPr>
          <p:spPr>
            <a:xfrm>
              <a:off x="1267686" y="5513603"/>
              <a:ext cx="45612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25"/>
          <p:cNvGrpSpPr/>
          <p:nvPr/>
        </p:nvGrpSpPr>
        <p:grpSpPr>
          <a:xfrm>
            <a:off x="-4685" y="1887157"/>
            <a:ext cx="9306000" cy="783000"/>
            <a:chOff x="-4685" y="1887157"/>
            <a:chExt cx="9306000" cy="783000"/>
          </a:xfrm>
        </p:grpSpPr>
        <p:sp>
          <p:nvSpPr>
            <p:cNvPr id="397" name="Google Shape;397;p25"/>
            <p:cNvSpPr/>
            <p:nvPr/>
          </p:nvSpPr>
          <p:spPr>
            <a:xfrm rot="5400000">
              <a:off x="4256815" y="-2374343"/>
              <a:ext cx="783000" cy="9306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5"/>
            <p:cNvSpPr txBox="1"/>
            <p:nvPr/>
          </p:nvSpPr>
          <p:spPr>
            <a:xfrm>
              <a:off x="4015218" y="2109402"/>
              <a:ext cx="29754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9" name="Google Shape;399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140" y="2008659"/>
              <a:ext cx="640678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3" name="Google Shape;403;p25"/>
          <p:cNvGrpSpPr/>
          <p:nvPr/>
        </p:nvGrpSpPr>
        <p:grpSpPr>
          <a:xfrm>
            <a:off x="24701" y="4846110"/>
            <a:ext cx="5764674" cy="783000"/>
            <a:chOff x="-4788" y="3650215"/>
            <a:chExt cx="5764674" cy="783000"/>
          </a:xfrm>
        </p:grpSpPr>
        <p:sp>
          <p:nvSpPr>
            <p:cNvPr id="404" name="Google Shape;404;p25"/>
            <p:cNvSpPr txBox="1"/>
            <p:nvPr/>
          </p:nvSpPr>
          <p:spPr>
            <a:xfrm>
              <a:off x="1267686" y="3872460"/>
              <a:ext cx="44922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5" name="Google Shape;405;p25"/>
            <p:cNvGrpSpPr/>
            <p:nvPr/>
          </p:nvGrpSpPr>
          <p:grpSpPr>
            <a:xfrm>
              <a:off x="-4788" y="3650215"/>
              <a:ext cx="1135500" cy="783000"/>
              <a:chOff x="-4788" y="4407300"/>
              <a:chExt cx="1135500" cy="783000"/>
            </a:xfrm>
          </p:grpSpPr>
          <p:sp>
            <p:nvSpPr>
              <p:cNvPr id="406" name="Google Shape;406;p25"/>
              <p:cNvSpPr/>
              <p:nvPr/>
            </p:nvSpPr>
            <p:spPr>
              <a:xfrm rot="5400000">
                <a:off x="171462" y="4231050"/>
                <a:ext cx="783000" cy="11355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07" name="Google Shape;407;p2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08" name="Google Shape;408;p25"/>
          <p:cNvGrpSpPr/>
          <p:nvPr/>
        </p:nvGrpSpPr>
        <p:grpSpPr>
          <a:xfrm>
            <a:off x="24701" y="3864798"/>
            <a:ext cx="6503939" cy="783000"/>
            <a:chOff x="2348" y="4582469"/>
            <a:chExt cx="6503939" cy="783000"/>
          </a:xfrm>
        </p:grpSpPr>
        <p:sp>
          <p:nvSpPr>
            <p:cNvPr id="409" name="Google Shape;409;p25"/>
            <p:cNvSpPr txBox="1"/>
            <p:nvPr/>
          </p:nvSpPr>
          <p:spPr>
            <a:xfrm>
              <a:off x="1267687" y="4681604"/>
              <a:ext cx="52386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0" name="Google Shape;410;p25"/>
            <p:cNvGrpSpPr/>
            <p:nvPr/>
          </p:nvGrpSpPr>
          <p:grpSpPr>
            <a:xfrm>
              <a:off x="2348" y="4582469"/>
              <a:ext cx="1135500" cy="783000"/>
              <a:chOff x="2348" y="5287632"/>
              <a:chExt cx="1135500" cy="783000"/>
            </a:xfrm>
          </p:grpSpPr>
          <p:sp>
            <p:nvSpPr>
              <p:cNvPr id="411" name="Google Shape;411;p25"/>
              <p:cNvSpPr/>
              <p:nvPr/>
            </p:nvSpPr>
            <p:spPr>
              <a:xfrm rot="5400000">
                <a:off x="178598" y="5111382"/>
                <a:ext cx="783000" cy="11355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12" name="Google Shape;412;p25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413" name="Google Shape;413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6197" y="3780266"/>
            <a:ext cx="3760094" cy="3779408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5"/>
          <p:cNvSpPr txBox="1"/>
          <p:nvPr/>
        </p:nvSpPr>
        <p:spPr>
          <a:xfrm>
            <a:off x="375975" y="1373700"/>
            <a:ext cx="4690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6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6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6"/>
          <p:cNvSpPr txBox="1"/>
          <p:nvPr/>
        </p:nvSpPr>
        <p:spPr>
          <a:xfrm>
            <a:off x="958647" y="2984142"/>
            <a:ext cx="5107856" cy="24769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DISEÑO DE TABLERO ELÉCTRICO PARA GALPÓN O FÁBRICA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793" y="4394152"/>
            <a:ext cx="674379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"/>
          <p:cNvGrpSpPr/>
          <p:nvPr/>
        </p:nvGrpSpPr>
        <p:grpSpPr>
          <a:xfrm>
            <a:off x="4917644" y="1631343"/>
            <a:ext cx="4122332" cy="4227328"/>
            <a:chOff x="1541397" y="1631343"/>
            <a:chExt cx="4122332" cy="4227328"/>
          </a:xfrm>
        </p:grpSpPr>
        <p:sp>
          <p:nvSpPr>
            <p:cNvPr id="125" name="Google Shape;125;p3"/>
            <p:cNvSpPr/>
            <p:nvPr/>
          </p:nvSpPr>
          <p:spPr>
            <a:xfrm>
              <a:off x="1541397" y="2041576"/>
              <a:ext cx="2980513" cy="3817095"/>
            </a:xfrm>
            <a:prstGeom prst="roundRect">
              <a:avLst>
                <a:gd fmla="val 5451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6" name="Google Shape;12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05009" y="1631343"/>
              <a:ext cx="853288" cy="81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75354" y="2432559"/>
              <a:ext cx="3288375" cy="30351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3"/>
            <p:cNvSpPr txBox="1"/>
            <p:nvPr/>
          </p:nvSpPr>
          <p:spPr>
            <a:xfrm>
              <a:off x="1681318" y="3395582"/>
              <a:ext cx="2840592" cy="2317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Instalar tablero eléctrico, sistemas y dispositivos de protección para proteger máquinas y usuarios de acuerdo a la normativa vigente.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1833297" y="2619751"/>
              <a:ext cx="2396712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APRENDIZAJE ESPERADO</a:t>
              </a:r>
              <a:endParaRPr b="0" i="0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3"/>
          <p:cNvGrpSpPr/>
          <p:nvPr/>
        </p:nvGrpSpPr>
        <p:grpSpPr>
          <a:xfrm>
            <a:off x="1775857" y="1631343"/>
            <a:ext cx="2980513" cy="4227328"/>
            <a:chOff x="4727195" y="1631343"/>
            <a:chExt cx="2980513" cy="4227328"/>
          </a:xfrm>
        </p:grpSpPr>
        <p:sp>
          <p:nvSpPr>
            <p:cNvPr id="131" name="Google Shape;131;p3"/>
            <p:cNvSpPr/>
            <p:nvPr/>
          </p:nvSpPr>
          <p:spPr>
            <a:xfrm>
              <a:off x="4727195" y="2041576"/>
              <a:ext cx="2980513" cy="3817095"/>
            </a:xfrm>
            <a:prstGeom prst="roundRect">
              <a:avLst>
                <a:gd fmla="val 5451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2" name="Google Shape;132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789940" y="1631343"/>
              <a:ext cx="853288" cy="81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3"/>
            <p:cNvSpPr txBox="1"/>
            <p:nvPr/>
          </p:nvSpPr>
          <p:spPr>
            <a:xfrm>
              <a:off x="4832426" y="2619751"/>
              <a:ext cx="2768317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METODOLOGÍA SELECCIONADA</a:t>
              </a:r>
              <a:endParaRPr b="0" i="0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4865415" y="3336967"/>
              <a:ext cx="2714922" cy="1991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Estudio de caso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5" name="Google Shape;13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-304796" y="2515210"/>
            <a:ext cx="3197631" cy="4419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4139385" y="2356687"/>
            <a:ext cx="4414306" cy="3619570"/>
          </a:xfrm>
          <a:prstGeom prst="roundRect">
            <a:avLst>
              <a:gd fmla="val 7468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4428998" y="2544118"/>
            <a:ext cx="3749805" cy="2799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Tableros eléctricos.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Armado de Tableros eléctricos.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Cuánto Aprendimos.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4"/>
          <p:cNvGrpSpPr/>
          <p:nvPr/>
        </p:nvGrpSpPr>
        <p:grpSpPr>
          <a:xfrm>
            <a:off x="4015276" y="2805752"/>
            <a:ext cx="264902" cy="271662"/>
            <a:chOff x="4081630" y="2162411"/>
            <a:chExt cx="264902" cy="271662"/>
          </a:xfrm>
        </p:grpSpPr>
        <p:sp>
          <p:nvSpPr>
            <p:cNvPr id="143" name="Google Shape;143;p4"/>
            <p:cNvSpPr/>
            <p:nvPr/>
          </p:nvSpPr>
          <p:spPr>
            <a:xfrm>
              <a:off x="4081630" y="216241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4108353" y="216241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4"/>
          <p:cNvGrpSpPr/>
          <p:nvPr/>
        </p:nvGrpSpPr>
        <p:grpSpPr>
          <a:xfrm>
            <a:off x="4010249" y="3390815"/>
            <a:ext cx="269929" cy="290712"/>
            <a:chOff x="4071840" y="2807418"/>
            <a:chExt cx="269929" cy="290712"/>
          </a:xfrm>
        </p:grpSpPr>
        <p:sp>
          <p:nvSpPr>
            <p:cNvPr id="146" name="Google Shape;146;p4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4071840" y="2807418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4"/>
          <p:cNvGrpSpPr/>
          <p:nvPr/>
        </p:nvGrpSpPr>
        <p:grpSpPr>
          <a:xfrm>
            <a:off x="4010249" y="3994928"/>
            <a:ext cx="269929" cy="290712"/>
            <a:chOff x="4071840" y="3504336"/>
            <a:chExt cx="269929" cy="290712"/>
          </a:xfrm>
        </p:grpSpPr>
        <p:sp>
          <p:nvSpPr>
            <p:cNvPr id="149" name="Google Shape;149;p4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4071840" y="3504336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4"/>
          <p:cNvSpPr txBox="1"/>
          <p:nvPr/>
        </p:nvSpPr>
        <p:spPr>
          <a:xfrm>
            <a:off x="4139385" y="1406298"/>
            <a:ext cx="3739076" cy="45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DISEÑO DE TABLERO ELÉCTRICO PARA GALPÓN O FÁBRICA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97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4"/>
          <p:cNvGrpSpPr/>
          <p:nvPr/>
        </p:nvGrpSpPr>
        <p:grpSpPr>
          <a:xfrm>
            <a:off x="4010249" y="4570220"/>
            <a:ext cx="269929" cy="290712"/>
            <a:chOff x="4122127" y="4064878"/>
            <a:chExt cx="269929" cy="290712"/>
          </a:xfrm>
        </p:grpSpPr>
        <p:sp>
          <p:nvSpPr>
            <p:cNvPr id="155" name="Google Shape;155;p4"/>
            <p:cNvSpPr/>
            <p:nvPr/>
          </p:nvSpPr>
          <p:spPr>
            <a:xfrm>
              <a:off x="4127154" y="408392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4122127" y="4064878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4"/>
          <p:cNvGrpSpPr/>
          <p:nvPr/>
        </p:nvGrpSpPr>
        <p:grpSpPr>
          <a:xfrm>
            <a:off x="3984794" y="5145172"/>
            <a:ext cx="295384" cy="305985"/>
            <a:chOff x="4156877" y="4693432"/>
            <a:chExt cx="295384" cy="305985"/>
          </a:xfrm>
        </p:grpSpPr>
        <p:sp>
          <p:nvSpPr>
            <p:cNvPr id="158" name="Google Shape;158;p4"/>
            <p:cNvSpPr/>
            <p:nvPr/>
          </p:nvSpPr>
          <p:spPr>
            <a:xfrm>
              <a:off x="4187359" y="4727755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4156877" y="4693432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816853" y="3218280"/>
            <a:ext cx="4542225" cy="1520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DISEÑO DE TABLERO ELÉCTRICO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PARA GALPÓN O FÁBRICA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veamos cómo lo que ya has aprendido refuerza y mejora lo que estás a punto de aprender.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TABLEROS ELÉCTRICOS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1180618" y="2488557"/>
            <a:ext cx="6667724" cy="3921345"/>
          </a:xfrm>
          <a:prstGeom prst="rect">
            <a:avLst/>
          </a:prstGeom>
          <a:solidFill>
            <a:srgbClr val="D7E3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3978" y="3238393"/>
            <a:ext cx="1827870" cy="325253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"/>
          <p:cNvSpPr txBox="1"/>
          <p:nvPr/>
        </p:nvSpPr>
        <p:spPr>
          <a:xfrm>
            <a:off x="1482229" y="2765504"/>
            <a:ext cx="5854390" cy="3447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Definición:</a:t>
            </a:r>
            <a:endParaRPr b="1" i="0" sz="18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Combinación de dispositivos interconectados dispuestos para proteger, controlar o albergar equipos electrónicos de trabajo.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Tipos de tableros :</a:t>
            </a:r>
            <a:endParaRPr b="1" i="0" sz="18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Tableros generales (TG).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Tableros generales auxiliares(TGaux).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Tablero de distribución (TD).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Tablero de interconexión.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Tablero eléctrico de control.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/>
        </p:nvSpPr>
        <p:spPr>
          <a:xfrm>
            <a:off x="375973" y="1178093"/>
            <a:ext cx="7970857" cy="355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TABLEROS ELÉCTRICOS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375974" y="1643606"/>
            <a:ext cx="8935294" cy="5011838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672814" y="1725162"/>
            <a:ext cx="3813211" cy="178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Tableros generales (TG)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estos tableros se instala los dispositivos de protección para alimentadores principales como breakes, disyuntores y diferenciales.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7"/>
          <p:cNvGrpSpPr/>
          <p:nvPr/>
        </p:nvGrpSpPr>
        <p:grpSpPr>
          <a:xfrm>
            <a:off x="985328" y="3954775"/>
            <a:ext cx="3251004" cy="2357331"/>
            <a:chOff x="823285" y="3273202"/>
            <a:chExt cx="4075608" cy="2955258"/>
          </a:xfrm>
        </p:grpSpPr>
        <p:sp>
          <p:nvSpPr>
            <p:cNvPr id="186" name="Google Shape;186;p7"/>
            <p:cNvSpPr/>
            <p:nvPr/>
          </p:nvSpPr>
          <p:spPr>
            <a:xfrm>
              <a:off x="2351638" y="3273202"/>
              <a:ext cx="1018902" cy="7663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351638" y="4351680"/>
              <a:ext cx="1018902" cy="7663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TG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823285" y="5430870"/>
              <a:ext cx="1018902" cy="7663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TD1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351638" y="5430158"/>
              <a:ext cx="1018902" cy="7663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TD2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3879991" y="5462106"/>
              <a:ext cx="1018902" cy="7663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TD3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1" name="Google Shape;191;p7"/>
            <p:cNvCxnSpPr>
              <a:stCxn id="186" idx="2"/>
            </p:cNvCxnSpPr>
            <p:nvPr/>
          </p:nvCxnSpPr>
          <p:spPr>
            <a:xfrm>
              <a:off x="2861089" y="4039556"/>
              <a:ext cx="0" cy="312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2" name="Google Shape;192;p7"/>
            <p:cNvCxnSpPr>
              <a:stCxn id="187" idx="2"/>
              <a:endCxn id="189" idx="0"/>
            </p:cNvCxnSpPr>
            <p:nvPr/>
          </p:nvCxnSpPr>
          <p:spPr>
            <a:xfrm>
              <a:off x="2861089" y="5118034"/>
              <a:ext cx="0" cy="312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3" name="Google Shape;193;p7"/>
            <p:cNvCxnSpPr>
              <a:stCxn id="187" idx="1"/>
            </p:cNvCxnSpPr>
            <p:nvPr/>
          </p:nvCxnSpPr>
          <p:spPr>
            <a:xfrm rot="10800000">
              <a:off x="1332838" y="4734857"/>
              <a:ext cx="1018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4" name="Google Shape;194;p7"/>
            <p:cNvCxnSpPr>
              <a:endCxn id="188" idx="0"/>
            </p:cNvCxnSpPr>
            <p:nvPr/>
          </p:nvCxnSpPr>
          <p:spPr>
            <a:xfrm>
              <a:off x="1332736" y="4734870"/>
              <a:ext cx="0" cy="696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5" name="Google Shape;195;p7"/>
            <p:cNvCxnSpPr>
              <a:stCxn id="190" idx="0"/>
            </p:cNvCxnSpPr>
            <p:nvPr/>
          </p:nvCxnSpPr>
          <p:spPr>
            <a:xfrm rot="10800000">
              <a:off x="4389442" y="4734906"/>
              <a:ext cx="0" cy="727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6" name="Google Shape;196;p7"/>
            <p:cNvCxnSpPr>
              <a:stCxn id="187" idx="3"/>
            </p:cNvCxnSpPr>
            <p:nvPr/>
          </p:nvCxnSpPr>
          <p:spPr>
            <a:xfrm>
              <a:off x="3370540" y="4734857"/>
              <a:ext cx="1018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97" name="Google Shape;197;p7"/>
          <p:cNvSpPr/>
          <p:nvPr/>
        </p:nvSpPr>
        <p:spPr>
          <a:xfrm>
            <a:off x="4892401" y="2097047"/>
            <a:ext cx="4155038" cy="4284536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7"/>
          <p:cNvPicPr preferRelativeResize="0"/>
          <p:nvPr/>
        </p:nvPicPr>
        <p:blipFill rotWithShape="1">
          <a:blip r:embed="rId3">
            <a:alphaModFix/>
          </a:blip>
          <a:srcRect b="0" l="2606" r="0" t="2225"/>
          <a:stretch/>
        </p:blipFill>
        <p:spPr>
          <a:xfrm>
            <a:off x="5149544" y="2279914"/>
            <a:ext cx="3721793" cy="387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/>
          <p:nvPr/>
        </p:nvSpPr>
        <p:spPr>
          <a:xfrm>
            <a:off x="375973" y="1178093"/>
            <a:ext cx="7970857" cy="355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TABLEROS ELÉCTRICOS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375974" y="1643606"/>
            <a:ext cx="8935294" cy="5011838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885572" y="1855180"/>
            <a:ext cx="3285728" cy="2769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Tableros generales auxiliar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tableros alimentados desde un tablero general y desde aquí se protege a conductores secundarios.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ubica por lo general a una larga distancia desde el tablero general.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8"/>
          <p:cNvGrpSpPr/>
          <p:nvPr/>
        </p:nvGrpSpPr>
        <p:grpSpPr>
          <a:xfrm>
            <a:off x="4613078" y="1964418"/>
            <a:ext cx="4075608" cy="4359289"/>
            <a:chOff x="7034951" y="1604783"/>
            <a:chExt cx="4075608" cy="4359289"/>
          </a:xfrm>
        </p:grpSpPr>
        <p:sp>
          <p:nvSpPr>
            <p:cNvPr id="207" name="Google Shape;207;p8"/>
            <p:cNvSpPr/>
            <p:nvPr/>
          </p:nvSpPr>
          <p:spPr>
            <a:xfrm>
              <a:off x="8563304" y="1604783"/>
              <a:ext cx="1018902" cy="7663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563304" y="4087292"/>
              <a:ext cx="1018902" cy="7663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TGaux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7034951" y="5166482"/>
              <a:ext cx="1018902" cy="7663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TD1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8563304" y="5165770"/>
              <a:ext cx="1018902" cy="7663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TD2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0091657" y="5197718"/>
              <a:ext cx="1018902" cy="7663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TD3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2" name="Google Shape;212;p8"/>
            <p:cNvCxnSpPr>
              <a:stCxn id="207" idx="2"/>
            </p:cNvCxnSpPr>
            <p:nvPr/>
          </p:nvCxnSpPr>
          <p:spPr>
            <a:xfrm>
              <a:off x="9072755" y="2371137"/>
              <a:ext cx="0" cy="312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3" name="Google Shape;213;p8"/>
            <p:cNvCxnSpPr>
              <a:stCxn id="208" idx="2"/>
              <a:endCxn id="210" idx="0"/>
            </p:cNvCxnSpPr>
            <p:nvPr/>
          </p:nvCxnSpPr>
          <p:spPr>
            <a:xfrm>
              <a:off x="9072755" y="4853646"/>
              <a:ext cx="0" cy="312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4" name="Google Shape;214;p8"/>
            <p:cNvCxnSpPr>
              <a:stCxn id="208" idx="1"/>
            </p:cNvCxnSpPr>
            <p:nvPr/>
          </p:nvCxnSpPr>
          <p:spPr>
            <a:xfrm rot="10800000">
              <a:off x="7544504" y="4470469"/>
              <a:ext cx="1018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5" name="Google Shape;215;p8"/>
            <p:cNvCxnSpPr>
              <a:endCxn id="209" idx="0"/>
            </p:cNvCxnSpPr>
            <p:nvPr/>
          </p:nvCxnSpPr>
          <p:spPr>
            <a:xfrm>
              <a:off x="7544402" y="4470482"/>
              <a:ext cx="0" cy="696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6" name="Google Shape;216;p8"/>
            <p:cNvCxnSpPr>
              <a:stCxn id="211" idx="0"/>
            </p:cNvCxnSpPr>
            <p:nvPr/>
          </p:nvCxnSpPr>
          <p:spPr>
            <a:xfrm rot="10800000">
              <a:off x="10601108" y="4470518"/>
              <a:ext cx="0" cy="727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7" name="Google Shape;217;p8"/>
            <p:cNvCxnSpPr>
              <a:stCxn id="208" idx="3"/>
            </p:cNvCxnSpPr>
            <p:nvPr/>
          </p:nvCxnSpPr>
          <p:spPr>
            <a:xfrm>
              <a:off x="9582206" y="4470469"/>
              <a:ext cx="1018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18" name="Google Shape;218;p8"/>
            <p:cNvSpPr/>
            <p:nvPr/>
          </p:nvSpPr>
          <p:spPr>
            <a:xfrm>
              <a:off x="8563304" y="2683261"/>
              <a:ext cx="1018902" cy="76635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TG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9" name="Google Shape;219;p8"/>
            <p:cNvCxnSpPr>
              <a:stCxn id="218" idx="2"/>
              <a:endCxn id="208" idx="0"/>
            </p:cNvCxnSpPr>
            <p:nvPr/>
          </p:nvCxnSpPr>
          <p:spPr>
            <a:xfrm>
              <a:off x="9072755" y="3449615"/>
              <a:ext cx="0" cy="637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/>
          <p:nvPr/>
        </p:nvSpPr>
        <p:spPr>
          <a:xfrm>
            <a:off x="375973" y="1178093"/>
            <a:ext cx="7970857" cy="355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TABLEROS ELÉCTRICOS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375974" y="1643606"/>
            <a:ext cx="8935294" cy="5011838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885572" y="1643606"/>
            <a:ext cx="7992210" cy="1508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Tableros de distribución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tableros que permiten alimentar a cada sub circuito en los cuales está dividida la instalación con su protección correspondiente, sea este de alumbrado, fuerza o calefacción.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1798320" y="3221437"/>
            <a:ext cx="6065520" cy="3288195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968" y="3423920"/>
            <a:ext cx="5336707" cy="2996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