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mKWccJPO5w87UTe5VFlrfTsUy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guide orient="horz" pos="2381"/>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https://www.youtube.com/watch?v=Zxdc1egljuI</a:t>
            </a:r>
            <a:endParaRPr/>
          </a:p>
        </p:txBody>
      </p:sp>
      <p:sp>
        <p:nvSpPr>
          <p:cNvPr id="247" name="Google Shape;247;p43: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44: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45: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46: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47: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48: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49: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50: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51: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52: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37: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53: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54: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55: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56: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57: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58: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59: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60: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39: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40: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41: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42: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6"/>
        <p:cNvGrpSpPr/>
        <p:nvPr/>
      </p:nvGrpSpPr>
      <p:grpSpPr>
        <a:xfrm>
          <a:off x="0" y="0"/>
          <a:ext cx="0" cy="0"/>
          <a:chOff x="0" y="0"/>
          <a:chExt cx="0" cy="0"/>
        </a:xfrm>
      </p:grpSpPr>
      <p:sp>
        <p:nvSpPr>
          <p:cNvPr id="7" name="Google Shape;7;p23"/>
          <p:cNvSpPr/>
          <p:nvPr/>
        </p:nvSpPr>
        <p:spPr>
          <a:xfrm>
            <a:off x="270565" y="1747314"/>
            <a:ext cx="9346500" cy="5675922"/>
          </a:xfrm>
          <a:prstGeom prst="round1Rect">
            <a:avLst>
              <a:gd name="adj" fmla="val 15350"/>
            </a:avLst>
          </a:prstGeom>
          <a:solidFill>
            <a:srgbClr val="C4D7CD">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 name="Google Shape;8;p23"/>
          <p:cNvSpPr/>
          <p:nvPr/>
        </p:nvSpPr>
        <p:spPr>
          <a:xfrm>
            <a:off x="436350" y="6464001"/>
            <a:ext cx="7891862" cy="680474"/>
          </a:xfrm>
          <a:prstGeom prst="roundRect">
            <a:avLst>
              <a:gd name="adj" fmla="val 19335"/>
            </a:avLst>
          </a:prstGeom>
          <a:solidFill>
            <a:srgbClr val="8EB9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 name="Google Shape;9;p23"/>
          <p:cNvPicPr preferRelativeResize="0"/>
          <p:nvPr/>
        </p:nvPicPr>
        <p:blipFill rotWithShape="1">
          <a:blip r:embed="rId2">
            <a:alphaModFix/>
          </a:blip>
          <a:srcRect/>
          <a:stretch/>
        </p:blipFill>
        <p:spPr>
          <a:xfrm>
            <a:off x="8272365" y="1222172"/>
            <a:ext cx="1080000" cy="241875"/>
          </a:xfrm>
          <a:prstGeom prst="rect">
            <a:avLst/>
          </a:prstGeom>
          <a:noFill/>
          <a:ln>
            <a:noFill/>
          </a:ln>
        </p:spPr>
      </p:pic>
      <p:pic>
        <p:nvPicPr>
          <p:cNvPr id="10" name="Google Shape;10;p23"/>
          <p:cNvPicPr preferRelativeResize="0"/>
          <p:nvPr/>
        </p:nvPicPr>
        <p:blipFill rotWithShape="1">
          <a:blip r:embed="rId3">
            <a:alphaModFix/>
          </a:blip>
          <a:srcRect/>
          <a:stretch/>
        </p:blipFill>
        <p:spPr>
          <a:xfrm>
            <a:off x="8272365" y="418596"/>
            <a:ext cx="1080000" cy="664778"/>
          </a:xfrm>
          <a:prstGeom prst="rect">
            <a:avLst/>
          </a:prstGeom>
          <a:noFill/>
          <a:ln>
            <a:noFill/>
          </a:ln>
        </p:spPr>
      </p:pic>
      <p:pic>
        <p:nvPicPr>
          <p:cNvPr id="11" name="Google Shape;11;p23"/>
          <p:cNvPicPr preferRelativeResize="0"/>
          <p:nvPr/>
        </p:nvPicPr>
        <p:blipFill rotWithShape="1">
          <a:blip r:embed="rId4">
            <a:alphaModFix/>
          </a:blip>
          <a:srcRect/>
          <a:stretch/>
        </p:blipFill>
        <p:spPr>
          <a:xfrm>
            <a:off x="8521706" y="6387272"/>
            <a:ext cx="830659" cy="756000"/>
          </a:xfrm>
          <a:prstGeom prst="rect">
            <a:avLst/>
          </a:prstGeom>
          <a:noFill/>
          <a:ln>
            <a:noFill/>
          </a:ln>
        </p:spPr>
      </p:pic>
      <p:pic>
        <p:nvPicPr>
          <p:cNvPr id="12" name="Google Shape;12;p23"/>
          <p:cNvPicPr preferRelativeResize="0"/>
          <p:nvPr/>
        </p:nvPicPr>
        <p:blipFill rotWithShape="1">
          <a:blip r:embed="rId5">
            <a:alphaModFix/>
          </a:blip>
          <a:srcRect/>
          <a:stretch/>
        </p:blipFill>
        <p:spPr>
          <a:xfrm>
            <a:off x="433443" y="419875"/>
            <a:ext cx="4210917" cy="680400"/>
          </a:xfrm>
          <a:prstGeom prst="rect">
            <a:avLst/>
          </a:prstGeom>
          <a:noFill/>
          <a:ln>
            <a:noFill/>
          </a:ln>
        </p:spPr>
      </p:pic>
      <p:pic>
        <p:nvPicPr>
          <p:cNvPr id="13" name="Google Shape;13;p23"/>
          <p:cNvPicPr preferRelativeResize="0"/>
          <p:nvPr/>
        </p:nvPicPr>
        <p:blipFill rotWithShape="1">
          <a:blip r:embed="rId6">
            <a:alphaModFix/>
          </a:blip>
          <a:srcRect/>
          <a:stretch/>
        </p:blipFill>
        <p:spPr>
          <a:xfrm>
            <a:off x="433441" y="6464037"/>
            <a:ext cx="690406" cy="68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6"/>
        <p:cNvGrpSpPr/>
        <p:nvPr/>
      </p:nvGrpSpPr>
      <p:grpSpPr>
        <a:xfrm>
          <a:off x="0" y="0"/>
          <a:ext cx="0" cy="0"/>
          <a:chOff x="0" y="0"/>
          <a:chExt cx="0" cy="0"/>
        </a:xfrm>
      </p:grpSpPr>
      <p:sp>
        <p:nvSpPr>
          <p:cNvPr id="77" name="Google Shape;77;p62"/>
          <p:cNvSpPr txBox="1">
            <a:spLocks noGrp="1"/>
          </p:cNvSpPr>
          <p:nvPr>
            <p:ph type="title"/>
          </p:nvPr>
        </p:nvSpPr>
        <p:spPr>
          <a:xfrm>
            <a:off x="669925" y="403225"/>
            <a:ext cx="8383588"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62"/>
          <p:cNvSpPr txBox="1">
            <a:spLocks noGrp="1"/>
          </p:cNvSpPr>
          <p:nvPr>
            <p:ph type="body" idx="1"/>
          </p:nvPr>
        </p:nvSpPr>
        <p:spPr>
          <a:xfrm>
            <a:off x="669925" y="1852613"/>
            <a:ext cx="4111625" cy="9080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62"/>
          <p:cNvSpPr txBox="1">
            <a:spLocks noGrp="1"/>
          </p:cNvSpPr>
          <p:nvPr>
            <p:ph type="body" idx="2"/>
          </p:nvPr>
        </p:nvSpPr>
        <p:spPr>
          <a:xfrm>
            <a:off x="669925" y="2760663"/>
            <a:ext cx="4111625" cy="40624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62"/>
          <p:cNvSpPr txBox="1">
            <a:spLocks noGrp="1"/>
          </p:cNvSpPr>
          <p:nvPr>
            <p:ph type="body" idx="3"/>
          </p:nvPr>
        </p:nvSpPr>
        <p:spPr>
          <a:xfrm>
            <a:off x="4921250" y="1852613"/>
            <a:ext cx="4132263" cy="9080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1" name="Google Shape;81;p62"/>
          <p:cNvSpPr txBox="1">
            <a:spLocks noGrp="1"/>
          </p:cNvSpPr>
          <p:nvPr>
            <p:ph type="body" idx="4"/>
          </p:nvPr>
        </p:nvSpPr>
        <p:spPr>
          <a:xfrm>
            <a:off x="4921250" y="2760663"/>
            <a:ext cx="4132263" cy="40624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2"/>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2"/>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2"/>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85"/>
        <p:cNvGrpSpPr/>
        <p:nvPr/>
      </p:nvGrpSpPr>
      <p:grpSpPr>
        <a:xfrm>
          <a:off x="0" y="0"/>
          <a:ext cx="0" cy="0"/>
          <a:chOff x="0" y="0"/>
          <a:chExt cx="0" cy="0"/>
        </a:xfrm>
      </p:grpSpPr>
      <p:sp>
        <p:nvSpPr>
          <p:cNvPr id="86" name="Google Shape;86;p31"/>
          <p:cNvSpPr txBox="1">
            <a:spLocks noGrp="1"/>
          </p:cNvSpPr>
          <p:nvPr>
            <p:ph type="title"/>
          </p:nvPr>
        </p:nvSpPr>
        <p:spPr>
          <a:xfrm>
            <a:off x="668338" y="403225"/>
            <a:ext cx="8383587"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1"/>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1"/>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1"/>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0"/>
        <p:cNvGrpSpPr/>
        <p:nvPr/>
      </p:nvGrpSpPr>
      <p:grpSpPr>
        <a:xfrm>
          <a:off x="0" y="0"/>
          <a:ext cx="0" cy="0"/>
          <a:chOff x="0" y="0"/>
          <a:chExt cx="0" cy="0"/>
        </a:xfrm>
      </p:grpSpPr>
      <p:sp>
        <p:nvSpPr>
          <p:cNvPr id="91" name="Google Shape;91;p63"/>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3"/>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3"/>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4"/>
        <p:cNvGrpSpPr/>
        <p:nvPr/>
      </p:nvGrpSpPr>
      <p:grpSpPr>
        <a:xfrm>
          <a:off x="0" y="0"/>
          <a:ext cx="0" cy="0"/>
          <a:chOff x="0" y="0"/>
          <a:chExt cx="0" cy="0"/>
        </a:xfrm>
      </p:grpSpPr>
      <p:sp>
        <p:nvSpPr>
          <p:cNvPr id="95" name="Google Shape;95;p64"/>
          <p:cNvSpPr txBox="1">
            <a:spLocks noGrp="1"/>
          </p:cNvSpPr>
          <p:nvPr>
            <p:ph type="title"/>
          </p:nvPr>
        </p:nvSpPr>
        <p:spPr>
          <a:xfrm>
            <a:off x="669925" y="503238"/>
            <a:ext cx="3135313" cy="176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64"/>
          <p:cNvSpPr txBox="1">
            <a:spLocks noGrp="1"/>
          </p:cNvSpPr>
          <p:nvPr>
            <p:ph type="body" idx="1"/>
          </p:nvPr>
        </p:nvSpPr>
        <p:spPr>
          <a:xfrm>
            <a:off x="4132263" y="1089025"/>
            <a:ext cx="4921250" cy="53721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7" name="Google Shape;97;p64"/>
          <p:cNvSpPr txBox="1">
            <a:spLocks noGrp="1"/>
          </p:cNvSpPr>
          <p:nvPr>
            <p:ph type="body" idx="2"/>
          </p:nvPr>
        </p:nvSpPr>
        <p:spPr>
          <a:xfrm>
            <a:off x="669925" y="2268538"/>
            <a:ext cx="3135313" cy="420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8" name="Google Shape;98;p64"/>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4"/>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64"/>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1"/>
        <p:cNvGrpSpPr/>
        <p:nvPr/>
      </p:nvGrpSpPr>
      <p:grpSpPr>
        <a:xfrm>
          <a:off x="0" y="0"/>
          <a:ext cx="0" cy="0"/>
          <a:chOff x="0" y="0"/>
          <a:chExt cx="0" cy="0"/>
        </a:xfrm>
      </p:grpSpPr>
      <p:sp>
        <p:nvSpPr>
          <p:cNvPr id="102" name="Google Shape;102;p65"/>
          <p:cNvSpPr txBox="1">
            <a:spLocks noGrp="1"/>
          </p:cNvSpPr>
          <p:nvPr>
            <p:ph type="title"/>
          </p:nvPr>
        </p:nvSpPr>
        <p:spPr>
          <a:xfrm>
            <a:off x="669925" y="503238"/>
            <a:ext cx="3135313" cy="1765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65"/>
          <p:cNvSpPr>
            <a:spLocks noGrp="1"/>
          </p:cNvSpPr>
          <p:nvPr>
            <p:ph type="pic" idx="2"/>
          </p:nvPr>
        </p:nvSpPr>
        <p:spPr>
          <a:xfrm>
            <a:off x="4132263" y="1089025"/>
            <a:ext cx="4921250" cy="53721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4" name="Google Shape;104;p65"/>
          <p:cNvSpPr txBox="1">
            <a:spLocks noGrp="1"/>
          </p:cNvSpPr>
          <p:nvPr>
            <p:ph type="body" idx="1"/>
          </p:nvPr>
        </p:nvSpPr>
        <p:spPr>
          <a:xfrm>
            <a:off x="669925" y="2268538"/>
            <a:ext cx="3135313" cy="420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65"/>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65"/>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5"/>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08"/>
        <p:cNvGrpSpPr/>
        <p:nvPr/>
      </p:nvGrpSpPr>
      <p:grpSpPr>
        <a:xfrm>
          <a:off x="0" y="0"/>
          <a:ext cx="0" cy="0"/>
          <a:chOff x="0" y="0"/>
          <a:chExt cx="0" cy="0"/>
        </a:xfrm>
      </p:grpSpPr>
      <p:sp>
        <p:nvSpPr>
          <p:cNvPr id="109" name="Google Shape;109;p66"/>
          <p:cNvSpPr txBox="1">
            <a:spLocks noGrp="1"/>
          </p:cNvSpPr>
          <p:nvPr>
            <p:ph type="title"/>
          </p:nvPr>
        </p:nvSpPr>
        <p:spPr>
          <a:xfrm>
            <a:off x="668338" y="403225"/>
            <a:ext cx="8383587"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6"/>
          <p:cNvSpPr txBox="1">
            <a:spLocks noGrp="1"/>
          </p:cNvSpPr>
          <p:nvPr>
            <p:ph type="body" idx="1"/>
          </p:nvPr>
        </p:nvSpPr>
        <p:spPr>
          <a:xfrm rot="5400000">
            <a:off x="2462213" y="219076"/>
            <a:ext cx="4795838" cy="83835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66"/>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6"/>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6"/>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4"/>
        <p:cNvGrpSpPr/>
        <p:nvPr/>
      </p:nvGrpSpPr>
      <p:grpSpPr>
        <a:xfrm>
          <a:off x="0" y="0"/>
          <a:ext cx="0" cy="0"/>
          <a:chOff x="0" y="0"/>
          <a:chExt cx="0" cy="0"/>
        </a:xfrm>
      </p:grpSpPr>
      <p:sp>
        <p:nvSpPr>
          <p:cNvPr id="115" name="Google Shape;115;p67"/>
          <p:cNvSpPr txBox="1">
            <a:spLocks noGrp="1"/>
          </p:cNvSpPr>
          <p:nvPr>
            <p:ph type="title"/>
          </p:nvPr>
        </p:nvSpPr>
        <p:spPr>
          <a:xfrm rot="5400000">
            <a:off x="4801394" y="2558256"/>
            <a:ext cx="6405563" cy="209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7"/>
          <p:cNvSpPr txBox="1">
            <a:spLocks noGrp="1"/>
          </p:cNvSpPr>
          <p:nvPr>
            <p:ph type="body" idx="1"/>
          </p:nvPr>
        </p:nvSpPr>
        <p:spPr>
          <a:xfrm rot="5400000">
            <a:off x="533400" y="538163"/>
            <a:ext cx="6405563" cy="61356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67"/>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67"/>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67"/>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a:stretch/>
        </p:blipFill>
        <p:spPr>
          <a:xfrm>
            <a:off x="8272365" y="1222172"/>
            <a:ext cx="1080000" cy="241875"/>
          </a:xfrm>
          <a:prstGeom prst="rect">
            <a:avLst/>
          </a:prstGeom>
          <a:noFill/>
          <a:ln>
            <a:noFill/>
          </a:ln>
        </p:spPr>
      </p:pic>
      <p:pic>
        <p:nvPicPr>
          <p:cNvPr id="17" name="Google Shape;17;p24"/>
          <p:cNvPicPr preferRelativeResize="0"/>
          <p:nvPr/>
        </p:nvPicPr>
        <p:blipFill rotWithShape="1">
          <a:blip r:embed="rId3">
            <a:alphaModFix/>
          </a:blip>
          <a:srcRect/>
          <a:stretch/>
        </p:blipFill>
        <p:spPr>
          <a:xfrm>
            <a:off x="8272365" y="418596"/>
            <a:ext cx="1080000" cy="664778"/>
          </a:xfrm>
          <a:prstGeom prst="rect">
            <a:avLst/>
          </a:prstGeom>
          <a:noFill/>
          <a:ln>
            <a:noFill/>
          </a:ln>
        </p:spPr>
      </p:pic>
      <p:pic>
        <p:nvPicPr>
          <p:cNvPr id="18" name="Google Shape;18;p24"/>
          <p:cNvPicPr preferRelativeResize="0"/>
          <p:nvPr/>
        </p:nvPicPr>
        <p:blipFill rotWithShape="1">
          <a:blip r:embed="rId4">
            <a:alphaModFix/>
          </a:blip>
          <a:srcRect/>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22;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3|</a:t>
            </a:r>
            <a:r>
              <a:rPr lang="en-US" sz="1600" b="0" i="0" u="none" strike="noStrike" cap="none">
                <a:solidFill>
                  <a:srgbClr val="29754D"/>
                </a:solidFill>
                <a:latin typeface="Calibri"/>
                <a:ea typeface="Calibri"/>
                <a:cs typeface="Calibri"/>
                <a:sym typeface="Calibri"/>
              </a:rPr>
              <a:t>3</a:t>
            </a:r>
            <a:endParaRPr sz="1600" b="0" i="0" u="none" strike="noStrike" cap="none">
              <a:solidFill>
                <a:srgbClr val="29754D"/>
              </a:solidFill>
              <a:latin typeface="Calibri"/>
              <a:ea typeface="Calibri"/>
              <a:cs typeface="Calibri"/>
              <a:sym typeface="Calibri"/>
            </a:endParaRPr>
          </a:p>
        </p:txBody>
      </p:sp>
      <p:sp>
        <p:nvSpPr>
          <p:cNvPr id="25" name="Google Shape;25;p26"/>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Instalación de motores eléctricos y equipos de calefacción</a:t>
            </a:r>
            <a:endParaRPr sz="1400" b="0" i="0" u="none" strike="noStrike" cap="none">
              <a:solidFill>
                <a:srgbClr val="FFFFFF"/>
              </a:solidFill>
              <a:latin typeface="Calibri"/>
              <a:ea typeface="Calibri"/>
              <a:cs typeface="Calibri"/>
              <a:sym typeface="Calibri"/>
            </a:endParaRPr>
          </a:p>
        </p:txBody>
      </p:sp>
      <p:sp>
        <p:nvSpPr>
          <p:cNvPr id="26" name="Google Shape;26;p26"/>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27" name="Google Shape;27;p26"/>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29754D"/>
                </a:solidFill>
                <a:latin typeface="Calibri"/>
                <a:ea typeface="Calibri"/>
                <a:cs typeface="Calibri"/>
                <a:sym typeface="Calibri"/>
              </a:rPr>
              <a:t> ELECTRICIDAD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7"/>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 name="Google Shape;31;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 name="Google Shape;32;p27"/>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3|</a:t>
            </a:r>
            <a:r>
              <a:rPr lang="en-US" sz="1600" b="0" i="0" u="none" strike="noStrike" cap="none">
                <a:solidFill>
                  <a:srgbClr val="29754D"/>
                </a:solidFill>
                <a:latin typeface="Calibri"/>
                <a:ea typeface="Calibri"/>
                <a:cs typeface="Calibri"/>
                <a:sym typeface="Calibri"/>
              </a:rPr>
              <a:t>3</a:t>
            </a:r>
            <a:endParaRPr sz="1600" b="0" i="0" u="none" strike="noStrike" cap="none">
              <a:solidFill>
                <a:srgbClr val="29754D"/>
              </a:solidFill>
              <a:latin typeface="Calibri"/>
              <a:ea typeface="Calibri"/>
              <a:cs typeface="Calibri"/>
              <a:sym typeface="Calibri"/>
            </a:endParaRPr>
          </a:p>
        </p:txBody>
      </p:sp>
      <p:sp>
        <p:nvSpPr>
          <p:cNvPr id="33" name="Google Shape;33;p27"/>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Instalación de motores eléctricos y equipos de calefacción</a:t>
            </a:r>
            <a:endParaRPr sz="1400" b="0" i="0" u="none" strike="noStrike" cap="none">
              <a:solidFill>
                <a:srgbClr val="FFFFFF"/>
              </a:solidFill>
              <a:latin typeface="Calibri"/>
              <a:ea typeface="Calibri"/>
              <a:cs typeface="Calibri"/>
              <a:sym typeface="Calibri"/>
            </a:endParaRPr>
          </a:p>
        </p:txBody>
      </p:sp>
      <p:sp>
        <p:nvSpPr>
          <p:cNvPr id="34" name="Google Shape;34;p27"/>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35" name="Google Shape;35;p27"/>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29754D"/>
                </a:solidFill>
                <a:latin typeface="Calibri"/>
                <a:ea typeface="Calibri"/>
                <a:cs typeface="Calibri"/>
                <a:sym typeface="Calibri"/>
              </a:rPr>
              <a:t> ELECTRICIDAD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32"/>
          <p:cNvSpPr/>
          <p:nvPr/>
        </p:nvSpPr>
        <p:spPr>
          <a:xfrm rot="10800000" flipH="1">
            <a:off x="181650" y="822025"/>
            <a:ext cx="9356700" cy="653130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2"/>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 name="Google Shape;39;p32"/>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 name="Google Shape;40;p32"/>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41" name="Google Shape;41;p32"/>
          <p:cNvSpPr/>
          <p:nvPr/>
        </p:nvSpPr>
        <p:spPr>
          <a:xfrm>
            <a:off x="180900" y="180900"/>
            <a:ext cx="7911000" cy="651000"/>
          </a:xfrm>
          <a:prstGeom prst="round2SameRect">
            <a:avLst>
              <a:gd name="adj1" fmla="val 16667"/>
              <a:gd name="adj2" fmla="val 0"/>
            </a:avLst>
          </a:prstGeom>
          <a:solidFill>
            <a:srgbClr val="29754D"/>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2"/>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3|</a:t>
            </a:r>
            <a:r>
              <a:rPr lang="en-US" sz="1600" b="0" i="0" u="none" strike="noStrike" cap="none">
                <a:solidFill>
                  <a:srgbClr val="29754D"/>
                </a:solidFill>
                <a:latin typeface="Calibri"/>
                <a:ea typeface="Calibri"/>
                <a:cs typeface="Calibri"/>
                <a:sym typeface="Calibri"/>
              </a:rPr>
              <a:t>3</a:t>
            </a:r>
            <a:endParaRPr sz="1600" b="0" i="0" u="none" strike="noStrike" cap="none">
              <a:solidFill>
                <a:srgbClr val="29754D"/>
              </a:solidFill>
              <a:latin typeface="Calibri"/>
              <a:ea typeface="Calibri"/>
              <a:cs typeface="Calibri"/>
              <a:sym typeface="Calibri"/>
            </a:endParaRPr>
          </a:p>
        </p:txBody>
      </p:sp>
      <p:sp>
        <p:nvSpPr>
          <p:cNvPr id="43" name="Google Shape;43;p32"/>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Instalación de motores eléctricos y equipos de calefacción</a:t>
            </a:r>
            <a:endParaRPr sz="1400" b="0" i="0" u="none" strike="noStrike" cap="none">
              <a:solidFill>
                <a:srgbClr val="FFFFFF"/>
              </a:solidFill>
              <a:latin typeface="Calibri"/>
              <a:ea typeface="Calibri"/>
              <a:cs typeface="Calibri"/>
              <a:sym typeface="Calibri"/>
            </a:endParaRPr>
          </a:p>
        </p:txBody>
      </p:sp>
      <p:sp>
        <p:nvSpPr>
          <p:cNvPr id="44" name="Google Shape;44;p32"/>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29754D"/>
                </a:solidFill>
                <a:latin typeface="Calibri"/>
                <a:ea typeface="Calibri"/>
                <a:cs typeface="Calibri"/>
                <a:sym typeface="Calibri"/>
              </a:rPr>
              <a:t> ELECTRICIDAD </a:t>
            </a:r>
            <a:r>
              <a:rPr lang="en-US" sz="1100" b="0" i="0" u="none" strike="noStrike" cap="none">
                <a:solidFill>
                  <a:srgbClr val="000000"/>
                </a:solidFill>
                <a:latin typeface="Calibri"/>
                <a:ea typeface="Calibri"/>
                <a:cs typeface="Calibri"/>
                <a:sym typeface="Calibri"/>
              </a:rPr>
              <a:t>|4° Medio | Presentación</a:t>
            </a:r>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51"/>
        <p:cNvGrpSpPr/>
        <p:nvPr/>
      </p:nvGrpSpPr>
      <p:grpSpPr>
        <a:xfrm>
          <a:off x="0" y="0"/>
          <a:ext cx="0" cy="0"/>
          <a:chOff x="0" y="0"/>
          <a:chExt cx="0" cy="0"/>
        </a:xfrm>
      </p:grpSpPr>
      <p:sp>
        <p:nvSpPr>
          <p:cNvPr id="52" name="Google Shape;52;p34"/>
          <p:cNvSpPr txBox="1">
            <a:spLocks noGrp="1"/>
          </p:cNvSpPr>
          <p:nvPr>
            <p:ph type="ctrTitle"/>
          </p:nvPr>
        </p:nvSpPr>
        <p:spPr>
          <a:xfrm>
            <a:off x="1214438" y="1236663"/>
            <a:ext cx="7291387" cy="263207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4"/>
          <p:cNvSpPr txBox="1">
            <a:spLocks noGrp="1"/>
          </p:cNvSpPr>
          <p:nvPr>
            <p:ph type="subTitle" idx="1"/>
          </p:nvPr>
        </p:nvSpPr>
        <p:spPr>
          <a:xfrm>
            <a:off x="1214438" y="3970338"/>
            <a:ext cx="7291387" cy="18256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 name="Google Shape;54;p34"/>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7"/>
        <p:cNvGrpSpPr/>
        <p:nvPr/>
      </p:nvGrpSpPr>
      <p:grpSpPr>
        <a:xfrm>
          <a:off x="0" y="0"/>
          <a:ext cx="0" cy="0"/>
          <a:chOff x="0" y="0"/>
          <a:chExt cx="0" cy="0"/>
        </a:xfrm>
      </p:grpSpPr>
      <p:sp>
        <p:nvSpPr>
          <p:cNvPr id="58" name="Google Shape;58;p35"/>
          <p:cNvSpPr txBox="1">
            <a:spLocks noGrp="1"/>
          </p:cNvSpPr>
          <p:nvPr>
            <p:ph type="title"/>
          </p:nvPr>
        </p:nvSpPr>
        <p:spPr>
          <a:xfrm>
            <a:off x="668338" y="403225"/>
            <a:ext cx="8383587"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5"/>
          <p:cNvSpPr txBox="1">
            <a:spLocks noGrp="1"/>
          </p:cNvSpPr>
          <p:nvPr>
            <p:ph type="body" idx="1"/>
          </p:nvPr>
        </p:nvSpPr>
        <p:spPr>
          <a:xfrm>
            <a:off x="668338" y="2012950"/>
            <a:ext cx="8383587" cy="4795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5"/>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5"/>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5"/>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3"/>
        <p:cNvGrpSpPr/>
        <p:nvPr/>
      </p:nvGrpSpPr>
      <p:grpSpPr>
        <a:xfrm>
          <a:off x="0" y="0"/>
          <a:ext cx="0" cy="0"/>
          <a:chOff x="0" y="0"/>
          <a:chExt cx="0" cy="0"/>
        </a:xfrm>
      </p:grpSpPr>
      <p:sp>
        <p:nvSpPr>
          <p:cNvPr id="64" name="Google Shape;64;p36"/>
          <p:cNvSpPr txBox="1">
            <a:spLocks noGrp="1"/>
          </p:cNvSpPr>
          <p:nvPr>
            <p:ph type="title"/>
          </p:nvPr>
        </p:nvSpPr>
        <p:spPr>
          <a:xfrm>
            <a:off x="663575" y="1884363"/>
            <a:ext cx="8383588" cy="31448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6"/>
          <p:cNvSpPr txBox="1">
            <a:spLocks noGrp="1"/>
          </p:cNvSpPr>
          <p:nvPr>
            <p:ph type="body" idx="1"/>
          </p:nvPr>
        </p:nvSpPr>
        <p:spPr>
          <a:xfrm>
            <a:off x="663575" y="5059363"/>
            <a:ext cx="8383588" cy="1652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 name="Google Shape;66;p36"/>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9"/>
        <p:cNvGrpSpPr/>
        <p:nvPr/>
      </p:nvGrpSpPr>
      <p:grpSpPr>
        <a:xfrm>
          <a:off x="0" y="0"/>
          <a:ext cx="0" cy="0"/>
          <a:chOff x="0" y="0"/>
          <a:chExt cx="0" cy="0"/>
        </a:xfrm>
      </p:grpSpPr>
      <p:sp>
        <p:nvSpPr>
          <p:cNvPr id="70" name="Google Shape;70;p30"/>
          <p:cNvSpPr txBox="1">
            <a:spLocks noGrp="1"/>
          </p:cNvSpPr>
          <p:nvPr>
            <p:ph type="title"/>
          </p:nvPr>
        </p:nvSpPr>
        <p:spPr>
          <a:xfrm>
            <a:off x="668338" y="403225"/>
            <a:ext cx="8383587"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0"/>
          <p:cNvSpPr txBox="1">
            <a:spLocks noGrp="1"/>
          </p:cNvSpPr>
          <p:nvPr>
            <p:ph type="body" idx="1"/>
          </p:nvPr>
        </p:nvSpPr>
        <p:spPr>
          <a:xfrm>
            <a:off x="668338" y="2012950"/>
            <a:ext cx="4114800" cy="4795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0"/>
          <p:cNvSpPr txBox="1">
            <a:spLocks noGrp="1"/>
          </p:cNvSpPr>
          <p:nvPr>
            <p:ph type="body" idx="2"/>
          </p:nvPr>
        </p:nvSpPr>
        <p:spPr>
          <a:xfrm>
            <a:off x="4935538" y="2012950"/>
            <a:ext cx="4116387" cy="4795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0"/>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61"/>
          <p:cNvSpPr txBox="1">
            <a:spLocks noGrp="1"/>
          </p:cNvSpPr>
          <p:nvPr>
            <p:ph type="title"/>
          </p:nvPr>
        </p:nvSpPr>
        <p:spPr>
          <a:xfrm>
            <a:off x="668338" y="403225"/>
            <a:ext cx="8383587" cy="1460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61"/>
          <p:cNvSpPr txBox="1">
            <a:spLocks noGrp="1"/>
          </p:cNvSpPr>
          <p:nvPr>
            <p:ph type="body" idx="1"/>
          </p:nvPr>
        </p:nvSpPr>
        <p:spPr>
          <a:xfrm>
            <a:off x="668338" y="2012950"/>
            <a:ext cx="8383587" cy="47958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61"/>
          <p:cNvSpPr txBox="1">
            <a:spLocks noGrp="1"/>
          </p:cNvSpPr>
          <p:nvPr>
            <p:ph type="dt" idx="10"/>
          </p:nvPr>
        </p:nvSpPr>
        <p:spPr>
          <a:xfrm>
            <a:off x="668338" y="7007225"/>
            <a:ext cx="2187575" cy="40163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9" name="Google Shape;49;p61"/>
          <p:cNvSpPr txBox="1">
            <a:spLocks noGrp="1"/>
          </p:cNvSpPr>
          <p:nvPr>
            <p:ph type="ftr" idx="11"/>
          </p:nvPr>
        </p:nvSpPr>
        <p:spPr>
          <a:xfrm>
            <a:off x="3219450" y="7007225"/>
            <a:ext cx="3281363" cy="40163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0" name="Google Shape;50;p61"/>
          <p:cNvSpPr txBox="1">
            <a:spLocks noGrp="1"/>
          </p:cNvSpPr>
          <p:nvPr>
            <p:ph type="sldNum" idx="12"/>
          </p:nvPr>
        </p:nvSpPr>
        <p:spPr>
          <a:xfrm>
            <a:off x="6864350" y="7007225"/>
            <a:ext cx="2187575" cy="40163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Zxdc1egljuI"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125" name="Google Shape;125;p1"/>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9754D"/>
                </a:solidFill>
                <a:latin typeface="Calibri"/>
                <a:ea typeface="Calibri"/>
                <a:cs typeface="Calibri"/>
                <a:sym typeface="Calibri"/>
              </a:rPr>
              <a:t>SECTOR ELECTRICIDAD </a:t>
            </a:r>
            <a:r>
              <a:rPr lang="en-US" sz="1200" b="0" i="0" u="none" strike="noStrike" cap="none">
                <a:solidFill>
                  <a:srgbClr val="29754D"/>
                </a:solidFill>
                <a:latin typeface="Calibri"/>
                <a:ea typeface="Calibri"/>
                <a:cs typeface="Calibri"/>
                <a:sym typeface="Calibri"/>
              </a:rPr>
              <a:t>| NIVEL </a:t>
            </a:r>
            <a:r>
              <a:rPr lang="en-US" sz="1200">
                <a:solidFill>
                  <a:srgbClr val="29754D"/>
                </a:solidFill>
                <a:latin typeface="Calibri"/>
                <a:ea typeface="Calibri"/>
                <a:cs typeface="Calibri"/>
                <a:sym typeface="Calibri"/>
              </a:rPr>
              <a:t>3</a:t>
            </a:r>
            <a:r>
              <a:rPr lang="en-US" sz="1200" b="0" i="0" u="none" strike="noStrike" cap="none">
                <a:solidFill>
                  <a:srgbClr val="29754D"/>
                </a:solidFill>
                <a:latin typeface="Calibri"/>
                <a:ea typeface="Calibri"/>
                <a:cs typeface="Calibri"/>
                <a:sym typeface="Calibri"/>
              </a:rPr>
              <a:t>° MEDIO</a:t>
            </a:r>
            <a:endParaRPr sz="1200" b="0" i="0" u="none" strike="noStrike" cap="none">
              <a:solidFill>
                <a:srgbClr val="29754D"/>
              </a:solidFill>
              <a:latin typeface="Calibri"/>
              <a:ea typeface="Calibri"/>
              <a:cs typeface="Calibri"/>
              <a:sym typeface="Calibri"/>
            </a:endParaRPr>
          </a:p>
        </p:txBody>
      </p:sp>
      <p:sp>
        <p:nvSpPr>
          <p:cNvPr id="126" name="Google Shape;12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MÓDULO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127" name="Google Shape;127;p1"/>
          <p:cNvSpPr txBox="1"/>
          <p:nvPr/>
        </p:nvSpPr>
        <p:spPr>
          <a:xfrm>
            <a:off x="365424" y="2773515"/>
            <a:ext cx="8205552" cy="108453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3600" b="1" i="0" u="none" strike="noStrike" cap="none">
                <a:solidFill>
                  <a:srgbClr val="29754D"/>
                </a:solidFill>
                <a:latin typeface="Calibri"/>
                <a:ea typeface="Calibri"/>
                <a:cs typeface="Calibri"/>
                <a:sym typeface="Calibri"/>
              </a:rPr>
              <a:t>INSTALACIÓN DE MOTORES</a:t>
            </a:r>
            <a:endParaRPr/>
          </a:p>
          <a:p>
            <a:pPr marL="0" marR="0" lvl="0" indent="0" algn="l" rtl="0">
              <a:lnSpc>
                <a:spcPct val="90000"/>
              </a:lnSpc>
              <a:spcBef>
                <a:spcPts val="0"/>
              </a:spcBef>
              <a:spcAft>
                <a:spcPts val="0"/>
              </a:spcAft>
              <a:buNone/>
            </a:pPr>
            <a:r>
              <a:rPr lang="en-US" sz="3600" b="1" i="0" u="none" strike="noStrike" cap="none">
                <a:solidFill>
                  <a:srgbClr val="29754D"/>
                </a:solidFill>
                <a:latin typeface="Calibri"/>
                <a:ea typeface="Calibri"/>
                <a:cs typeface="Calibri"/>
                <a:sym typeface="Calibri"/>
              </a:rPr>
              <a:t>ELÉCTRICOS Y </a:t>
            </a:r>
            <a:endParaRPr/>
          </a:p>
          <a:p>
            <a:pPr marL="0" marR="0" lvl="0" indent="0" algn="l" rtl="0">
              <a:lnSpc>
                <a:spcPct val="90000"/>
              </a:lnSpc>
              <a:spcBef>
                <a:spcPts val="0"/>
              </a:spcBef>
              <a:spcAft>
                <a:spcPts val="0"/>
              </a:spcAft>
              <a:buNone/>
            </a:pPr>
            <a:r>
              <a:rPr lang="en-US" sz="3600" b="1" i="0" u="none" strike="noStrike" cap="none">
                <a:solidFill>
                  <a:srgbClr val="29754D"/>
                </a:solidFill>
                <a:latin typeface="Calibri"/>
                <a:ea typeface="Calibri"/>
                <a:cs typeface="Calibri"/>
                <a:sym typeface="Calibri"/>
              </a:rPr>
              <a:t>EQUIPOS DE</a:t>
            </a:r>
            <a:endParaRPr/>
          </a:p>
          <a:p>
            <a:pPr marL="0" marR="0" lvl="0" indent="0" algn="l" rtl="0">
              <a:lnSpc>
                <a:spcPct val="90000"/>
              </a:lnSpc>
              <a:spcBef>
                <a:spcPts val="0"/>
              </a:spcBef>
              <a:spcAft>
                <a:spcPts val="0"/>
              </a:spcAft>
              <a:buNone/>
            </a:pPr>
            <a:r>
              <a:rPr lang="en-US" sz="3600" b="1" i="0" u="none" strike="noStrike" cap="none">
                <a:solidFill>
                  <a:srgbClr val="29754D"/>
                </a:solidFill>
                <a:latin typeface="Calibri"/>
                <a:ea typeface="Calibri"/>
                <a:cs typeface="Calibri"/>
                <a:sym typeface="Calibri"/>
              </a:rPr>
              <a:t>CALEFACCIÓN</a:t>
            </a:r>
            <a:endParaRPr/>
          </a:p>
        </p:txBody>
      </p:sp>
      <p:pic>
        <p:nvPicPr>
          <p:cNvPr id="128" name="Google Shape;128;p1"/>
          <p:cNvPicPr preferRelativeResize="0"/>
          <p:nvPr/>
        </p:nvPicPr>
        <p:blipFill rotWithShape="1">
          <a:blip r:embed="rId3">
            <a:alphaModFix/>
          </a:blip>
          <a:srcRect/>
          <a:stretch/>
        </p:blipFill>
        <p:spPr>
          <a:xfrm>
            <a:off x="3068214" y="2561228"/>
            <a:ext cx="5502762" cy="41270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0" name="Google Shape;250;p43"/>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251" name="Google Shape;251;p43"/>
          <p:cNvSpPr txBox="1"/>
          <p:nvPr/>
        </p:nvSpPr>
        <p:spPr>
          <a:xfrm>
            <a:off x="977838" y="2369925"/>
            <a:ext cx="7501169" cy="302768"/>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Aplicación del Colector y funcionamiento del Motor DC</a:t>
            </a:r>
            <a:endParaRPr/>
          </a:p>
        </p:txBody>
      </p:sp>
      <p:sp>
        <p:nvSpPr>
          <p:cNvPr id="252" name="Google Shape;252;p43"/>
          <p:cNvSpPr/>
          <p:nvPr/>
        </p:nvSpPr>
        <p:spPr>
          <a:xfrm>
            <a:off x="1148822" y="3081071"/>
            <a:ext cx="14013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sng" strike="noStrike" cap="none">
                <a:solidFill>
                  <a:schemeClr val="hlink"/>
                </a:solidFill>
                <a:latin typeface="Calibri"/>
                <a:ea typeface="Calibri"/>
                <a:cs typeface="Calibri"/>
                <a:sym typeface="Calibri"/>
                <a:hlinkClick r:id="rId3"/>
              </a:rPr>
              <a:t>Ver Video</a:t>
            </a:r>
            <a:endParaRPr/>
          </a:p>
        </p:txBody>
      </p:sp>
      <p:sp>
        <p:nvSpPr>
          <p:cNvPr id="253" name="Google Shape;253;p43"/>
          <p:cNvSpPr/>
          <p:nvPr/>
        </p:nvSpPr>
        <p:spPr>
          <a:xfrm>
            <a:off x="2550133" y="2967430"/>
            <a:ext cx="5272820" cy="3294474"/>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4" name="Google Shape;254;p43"/>
          <p:cNvPicPr preferRelativeResize="0"/>
          <p:nvPr/>
        </p:nvPicPr>
        <p:blipFill rotWithShape="1">
          <a:blip r:embed="rId4">
            <a:alphaModFix/>
          </a:blip>
          <a:srcRect/>
          <a:stretch/>
        </p:blipFill>
        <p:spPr>
          <a:xfrm>
            <a:off x="3129529" y="3243400"/>
            <a:ext cx="4085202" cy="290747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4"/>
          <p:cNvSpPr txBox="1"/>
          <p:nvPr/>
        </p:nvSpPr>
        <p:spPr>
          <a:xfrm>
            <a:off x="375974" y="1178093"/>
            <a:ext cx="3356188" cy="387906"/>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260" name="Google Shape;260;p44"/>
          <p:cNvSpPr/>
          <p:nvPr/>
        </p:nvSpPr>
        <p:spPr>
          <a:xfrm>
            <a:off x="1956122" y="2500132"/>
            <a:ext cx="5198206" cy="3544168"/>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1" name="Google Shape;261;p44"/>
          <p:cNvPicPr preferRelativeResize="0"/>
          <p:nvPr/>
        </p:nvPicPr>
        <p:blipFill rotWithShape="1">
          <a:blip r:embed="rId3">
            <a:alphaModFix/>
          </a:blip>
          <a:srcRect/>
          <a:stretch/>
        </p:blipFill>
        <p:spPr>
          <a:xfrm>
            <a:off x="6420719" y="2046135"/>
            <a:ext cx="2165892" cy="3854014"/>
          </a:xfrm>
          <a:prstGeom prst="rect">
            <a:avLst/>
          </a:prstGeom>
          <a:noFill/>
          <a:ln>
            <a:noFill/>
          </a:ln>
        </p:spPr>
      </p:pic>
      <p:sp>
        <p:nvSpPr>
          <p:cNvPr id="262" name="Google Shape;262;p44"/>
          <p:cNvSpPr txBox="1"/>
          <p:nvPr/>
        </p:nvSpPr>
        <p:spPr>
          <a:xfrm>
            <a:off x="2512466" y="3052616"/>
            <a:ext cx="4240725" cy="19464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200"/>
              </a:spcBef>
              <a:spcAft>
                <a:spcPts val="0"/>
              </a:spcAft>
              <a:buNone/>
            </a:pPr>
            <a:r>
              <a:rPr lang="en-US" sz="2000" b="1" i="0" u="none" strike="noStrike" cap="none">
                <a:solidFill>
                  <a:srgbClr val="29754D"/>
                </a:solidFill>
                <a:latin typeface="Calibri"/>
                <a:ea typeface="Calibri"/>
                <a:cs typeface="Calibri"/>
                <a:sym typeface="Calibri"/>
              </a:rPr>
              <a:t>Actividad:</a:t>
            </a:r>
            <a:endParaRPr/>
          </a:p>
          <a:p>
            <a:pPr marL="0" marR="0" lvl="0" indent="0" algn="l" rtl="0">
              <a:lnSpc>
                <a:spcPct val="150000"/>
              </a:lnSpc>
              <a:spcBef>
                <a:spcPts val="1200"/>
              </a:spcBef>
              <a:spcAft>
                <a:spcPts val="0"/>
              </a:spcAft>
              <a:buNone/>
            </a:pPr>
            <a:r>
              <a:rPr lang="en-US" sz="1800" b="0" i="0" u="none" strike="noStrike" cap="none">
                <a:solidFill>
                  <a:srgbClr val="000000"/>
                </a:solidFill>
                <a:latin typeface="Calibri"/>
                <a:ea typeface="Calibri"/>
                <a:cs typeface="Calibri"/>
                <a:sym typeface="Calibri"/>
              </a:rPr>
              <a:t>Realiza un resumen sobre el contenido del video anterior, luego comparte y discute con la clase.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8" name="Google Shape;268;p45"/>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269" name="Google Shape;269;p45"/>
          <p:cNvSpPr txBox="1"/>
          <p:nvPr/>
        </p:nvSpPr>
        <p:spPr>
          <a:xfrm>
            <a:off x="774730"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Shunt</a:t>
            </a:r>
            <a:endParaRPr/>
          </a:p>
        </p:txBody>
      </p:sp>
      <p:sp>
        <p:nvSpPr>
          <p:cNvPr id="270" name="Google Shape;270;p45"/>
          <p:cNvSpPr txBox="1"/>
          <p:nvPr/>
        </p:nvSpPr>
        <p:spPr>
          <a:xfrm>
            <a:off x="5104529"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271" name="Google Shape;271;p45"/>
          <p:cNvSpPr/>
          <p:nvPr/>
        </p:nvSpPr>
        <p:spPr>
          <a:xfrm>
            <a:off x="774730" y="3137911"/>
            <a:ext cx="3259183"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Es un motor eléctrico de corriente continua cuyo bobinado inductor principal está conectado en derivación o paralelo con el circuito formado por los bobinados inducido e inductor auxiliar.</a:t>
            </a:r>
            <a:endParaRPr/>
          </a:p>
        </p:txBody>
      </p:sp>
      <p:sp>
        <p:nvSpPr>
          <p:cNvPr id="272" name="Google Shape;272;p45"/>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273" name="Google Shape;273;p45"/>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274" name="Google Shape;274;p45"/>
          <p:cNvPicPr preferRelativeResize="0"/>
          <p:nvPr/>
        </p:nvPicPr>
        <p:blipFill rotWithShape="1">
          <a:blip r:embed="rId3">
            <a:alphaModFix/>
          </a:blip>
          <a:srcRect/>
          <a:stretch/>
        </p:blipFill>
        <p:spPr>
          <a:xfrm>
            <a:off x="5641060" y="3571111"/>
            <a:ext cx="2881149" cy="16978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6"/>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80" name="Google Shape;280;p46"/>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281" name="Google Shape;281;p46"/>
          <p:cNvSpPr txBox="1"/>
          <p:nvPr/>
        </p:nvSpPr>
        <p:spPr>
          <a:xfrm>
            <a:off x="774730"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Shunt</a:t>
            </a:r>
            <a:endParaRPr/>
          </a:p>
        </p:txBody>
      </p:sp>
      <p:sp>
        <p:nvSpPr>
          <p:cNvPr id="282" name="Google Shape;282;p46"/>
          <p:cNvSpPr txBox="1"/>
          <p:nvPr/>
        </p:nvSpPr>
        <p:spPr>
          <a:xfrm>
            <a:off x="5104529"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283" name="Google Shape;283;p46"/>
          <p:cNvSpPr/>
          <p:nvPr/>
        </p:nvSpPr>
        <p:spPr>
          <a:xfrm>
            <a:off x="774730" y="3137911"/>
            <a:ext cx="325918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Son adecuados para aplicaciones en donde se necesita velocidad constante.</a:t>
            </a:r>
            <a:endParaRPr/>
          </a:p>
        </p:txBody>
      </p:sp>
      <p:sp>
        <p:nvSpPr>
          <p:cNvPr id="284" name="Google Shape;284;p46"/>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285" name="Google Shape;285;p46"/>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286" name="Google Shape;286;p46"/>
          <p:cNvPicPr preferRelativeResize="0"/>
          <p:nvPr/>
        </p:nvPicPr>
        <p:blipFill rotWithShape="1">
          <a:blip r:embed="rId3">
            <a:alphaModFix/>
          </a:blip>
          <a:srcRect/>
          <a:stretch/>
        </p:blipFill>
        <p:spPr>
          <a:xfrm>
            <a:off x="5641060" y="3571111"/>
            <a:ext cx="2881149" cy="16978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7"/>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2" name="Google Shape;292;p47"/>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293" name="Google Shape;293;p47"/>
          <p:cNvSpPr txBox="1"/>
          <p:nvPr/>
        </p:nvSpPr>
        <p:spPr>
          <a:xfrm>
            <a:off x="774730"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Shunt</a:t>
            </a:r>
            <a:endParaRPr/>
          </a:p>
        </p:txBody>
      </p:sp>
      <p:sp>
        <p:nvSpPr>
          <p:cNvPr id="294" name="Google Shape;294;p47"/>
          <p:cNvSpPr txBox="1"/>
          <p:nvPr/>
        </p:nvSpPr>
        <p:spPr>
          <a:xfrm>
            <a:off x="5104529"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295" name="Google Shape;295;p47"/>
          <p:cNvSpPr/>
          <p:nvPr/>
        </p:nvSpPr>
        <p:spPr>
          <a:xfrm>
            <a:off x="774730" y="3137911"/>
            <a:ext cx="3259183" cy="29392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Ventajas:</a:t>
            </a:r>
            <a:endParaRPr/>
          </a:p>
          <a:p>
            <a:pPr marL="0" marR="0" lvl="0" indent="0" algn="l" rtl="0">
              <a:lnSpc>
                <a:spcPct val="100000"/>
              </a:lnSpc>
              <a:spcBef>
                <a:spcPts val="560"/>
              </a:spcBef>
              <a:spcAft>
                <a:spcPts val="0"/>
              </a:spcAft>
              <a:buNone/>
            </a:pPr>
            <a:r>
              <a:rPr lang="en-US" sz="2000" b="0" i="0" u="none" strike="noStrike" cap="none">
                <a:solidFill>
                  <a:srgbClr val="000000"/>
                </a:solidFill>
                <a:latin typeface="Calibri"/>
                <a:ea typeface="Calibri"/>
                <a:cs typeface="Calibri"/>
                <a:sym typeface="Calibri"/>
              </a:rPr>
              <a:t>Velocidad aproximada a una velocidad constante. Fácil control de velocidad, mediante la inserción de un reóstato en el circuito de campo, obteniéndose un gran margen de variación de velocidad.</a:t>
            </a:r>
            <a:endParaRPr/>
          </a:p>
        </p:txBody>
      </p:sp>
      <p:sp>
        <p:nvSpPr>
          <p:cNvPr id="296" name="Google Shape;296;p47"/>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297" name="Google Shape;297;p47"/>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298" name="Google Shape;298;p47"/>
          <p:cNvPicPr preferRelativeResize="0"/>
          <p:nvPr/>
        </p:nvPicPr>
        <p:blipFill rotWithShape="1">
          <a:blip r:embed="rId3">
            <a:alphaModFix/>
          </a:blip>
          <a:srcRect/>
          <a:stretch/>
        </p:blipFill>
        <p:spPr>
          <a:xfrm>
            <a:off x="5641060" y="3571111"/>
            <a:ext cx="2881149" cy="16978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8"/>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4" name="Google Shape;304;p48"/>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305" name="Google Shape;305;p48"/>
          <p:cNvSpPr txBox="1"/>
          <p:nvPr/>
        </p:nvSpPr>
        <p:spPr>
          <a:xfrm>
            <a:off x="774730"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Shunt</a:t>
            </a:r>
            <a:endParaRPr/>
          </a:p>
        </p:txBody>
      </p:sp>
      <p:sp>
        <p:nvSpPr>
          <p:cNvPr id="306" name="Google Shape;306;p48"/>
          <p:cNvSpPr txBox="1"/>
          <p:nvPr/>
        </p:nvSpPr>
        <p:spPr>
          <a:xfrm>
            <a:off x="5104529"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307" name="Google Shape;307;p48"/>
          <p:cNvSpPr/>
          <p:nvPr/>
        </p:nvSpPr>
        <p:spPr>
          <a:xfrm>
            <a:off x="774730" y="3137911"/>
            <a:ext cx="3259183"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Desventajas:</a:t>
            </a:r>
            <a:endParaRPr/>
          </a:p>
          <a:p>
            <a:pPr marL="0" marR="0" lvl="0" indent="0" algn="l" rtl="0">
              <a:lnSpc>
                <a:spcPct val="100000"/>
              </a:lnSpc>
              <a:spcBef>
                <a:spcPts val="560"/>
              </a:spcBef>
              <a:spcAft>
                <a:spcPts val="0"/>
              </a:spcAft>
              <a:buNone/>
            </a:pPr>
            <a:r>
              <a:rPr lang="en-US" sz="2000" b="0" i="0" u="none" strike="noStrike" cap="none">
                <a:solidFill>
                  <a:srgbClr val="000000"/>
                </a:solidFill>
                <a:latin typeface="Calibri"/>
                <a:ea typeface="Calibri"/>
                <a:cs typeface="Calibri"/>
                <a:sym typeface="Calibri"/>
              </a:rPr>
              <a:t>Bajo torque.</a:t>
            </a:r>
            <a:endParaRPr/>
          </a:p>
        </p:txBody>
      </p:sp>
      <p:sp>
        <p:nvSpPr>
          <p:cNvPr id="308" name="Google Shape;308;p48"/>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09" name="Google Shape;309;p48"/>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310" name="Google Shape;310;p48"/>
          <p:cNvPicPr preferRelativeResize="0"/>
          <p:nvPr/>
        </p:nvPicPr>
        <p:blipFill rotWithShape="1">
          <a:blip r:embed="rId3">
            <a:alphaModFix/>
          </a:blip>
          <a:srcRect/>
          <a:stretch/>
        </p:blipFill>
        <p:spPr>
          <a:xfrm>
            <a:off x="5641060" y="3571111"/>
            <a:ext cx="2881149" cy="16978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9"/>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6" name="Google Shape;316;p49"/>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317" name="Google Shape;317;p49"/>
          <p:cNvSpPr txBox="1"/>
          <p:nvPr/>
        </p:nvSpPr>
        <p:spPr>
          <a:xfrm>
            <a:off x="774730"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Serie</a:t>
            </a:r>
            <a:endParaRPr/>
          </a:p>
        </p:txBody>
      </p:sp>
      <p:sp>
        <p:nvSpPr>
          <p:cNvPr id="318" name="Google Shape;318;p49"/>
          <p:cNvSpPr txBox="1"/>
          <p:nvPr/>
        </p:nvSpPr>
        <p:spPr>
          <a:xfrm>
            <a:off x="5104529"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319" name="Google Shape;319;p49"/>
          <p:cNvSpPr/>
          <p:nvPr/>
        </p:nvSpPr>
        <p:spPr>
          <a:xfrm>
            <a:off x="774730" y="3137911"/>
            <a:ext cx="3417679" cy="29392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Es un tipo de motor eléctrico de corriente continua en el cual el inducido y el devanado inductor o de excitación van conectados en serie. </a:t>
            </a:r>
            <a:endParaRPr/>
          </a:p>
          <a:p>
            <a:pPr marL="0" marR="0" lvl="0" indent="0" algn="l" rtl="0">
              <a:lnSpc>
                <a:spcPct val="100000"/>
              </a:lnSpc>
              <a:spcBef>
                <a:spcPts val="560"/>
              </a:spcBef>
              <a:spcAft>
                <a:spcPts val="0"/>
              </a:spcAft>
              <a:buNone/>
            </a:pPr>
            <a:r>
              <a:rPr lang="en-US" sz="2000" b="0" i="0" u="none" strike="noStrike" cap="none">
                <a:solidFill>
                  <a:srgbClr val="000000"/>
                </a:solidFill>
                <a:latin typeface="Calibri"/>
                <a:ea typeface="Calibri"/>
                <a:cs typeface="Calibri"/>
                <a:sym typeface="Calibri"/>
              </a:rPr>
              <a:t>Estos motores desarrollan un par de arranque muy elevado y pueden acelerar cargas pesadas rápidamente.</a:t>
            </a:r>
            <a:endParaRPr/>
          </a:p>
        </p:txBody>
      </p:sp>
      <p:sp>
        <p:nvSpPr>
          <p:cNvPr id="320" name="Google Shape;320;p49"/>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21" name="Google Shape;321;p49"/>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322" name="Google Shape;322;p49"/>
          <p:cNvPicPr preferRelativeResize="0"/>
          <p:nvPr/>
        </p:nvPicPr>
        <p:blipFill rotWithShape="1">
          <a:blip r:embed="rId3">
            <a:alphaModFix/>
          </a:blip>
          <a:srcRect/>
          <a:stretch/>
        </p:blipFill>
        <p:spPr>
          <a:xfrm>
            <a:off x="5633382" y="3391802"/>
            <a:ext cx="2723541" cy="22214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0"/>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8" name="Google Shape;328;p50"/>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329" name="Google Shape;329;p50"/>
          <p:cNvSpPr txBox="1"/>
          <p:nvPr/>
        </p:nvSpPr>
        <p:spPr>
          <a:xfrm>
            <a:off x="774730"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Serie</a:t>
            </a:r>
            <a:endParaRPr/>
          </a:p>
        </p:txBody>
      </p:sp>
      <p:sp>
        <p:nvSpPr>
          <p:cNvPr id="330" name="Google Shape;330;p50"/>
          <p:cNvSpPr txBox="1"/>
          <p:nvPr/>
        </p:nvSpPr>
        <p:spPr>
          <a:xfrm>
            <a:off x="5104529"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331" name="Google Shape;331;p50"/>
          <p:cNvSpPr/>
          <p:nvPr/>
        </p:nvSpPr>
        <p:spPr>
          <a:xfrm>
            <a:off x="774730" y="3137911"/>
            <a:ext cx="3417679" cy="1708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Ventajas:</a:t>
            </a:r>
            <a:endParaRPr/>
          </a:p>
          <a:p>
            <a:pPr marL="0" marR="0" lvl="0" indent="0" algn="l" rtl="0">
              <a:lnSpc>
                <a:spcPct val="100000"/>
              </a:lnSpc>
              <a:spcBef>
                <a:spcPts val="560"/>
              </a:spcBef>
              <a:spcAft>
                <a:spcPts val="0"/>
              </a:spcAft>
              <a:buNone/>
            </a:pPr>
            <a:r>
              <a:rPr lang="en-US" sz="2000" b="0" i="0" u="none" strike="noStrike" cap="none">
                <a:solidFill>
                  <a:srgbClr val="000000"/>
                </a:solidFill>
                <a:latin typeface="Calibri"/>
                <a:ea typeface="Calibri"/>
                <a:cs typeface="Calibri"/>
                <a:sym typeface="Calibri"/>
              </a:rPr>
              <a:t>Debido a su alto torque de partida, se emplea en equipos que deben partir con carga nominal.</a:t>
            </a:r>
            <a:endParaRPr/>
          </a:p>
        </p:txBody>
      </p:sp>
      <p:sp>
        <p:nvSpPr>
          <p:cNvPr id="332" name="Google Shape;332;p50"/>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33" name="Google Shape;333;p50"/>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334" name="Google Shape;334;p50"/>
          <p:cNvPicPr preferRelativeResize="0"/>
          <p:nvPr/>
        </p:nvPicPr>
        <p:blipFill rotWithShape="1">
          <a:blip r:embed="rId3">
            <a:alphaModFix/>
          </a:blip>
          <a:srcRect/>
          <a:stretch/>
        </p:blipFill>
        <p:spPr>
          <a:xfrm>
            <a:off x="5633382" y="3391802"/>
            <a:ext cx="2723541" cy="22214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1"/>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0" name="Google Shape;340;p51"/>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341" name="Google Shape;341;p51"/>
          <p:cNvSpPr txBox="1"/>
          <p:nvPr/>
        </p:nvSpPr>
        <p:spPr>
          <a:xfrm>
            <a:off x="774730"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Serie</a:t>
            </a:r>
            <a:endParaRPr/>
          </a:p>
        </p:txBody>
      </p:sp>
      <p:sp>
        <p:nvSpPr>
          <p:cNvPr id="342" name="Google Shape;342;p51"/>
          <p:cNvSpPr txBox="1"/>
          <p:nvPr/>
        </p:nvSpPr>
        <p:spPr>
          <a:xfrm>
            <a:off x="5104529"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343" name="Google Shape;343;p51"/>
          <p:cNvSpPr/>
          <p:nvPr/>
        </p:nvSpPr>
        <p:spPr>
          <a:xfrm>
            <a:off x="774730" y="3137911"/>
            <a:ext cx="3417679" cy="1708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Desventajas:</a:t>
            </a:r>
            <a:endParaRPr/>
          </a:p>
          <a:p>
            <a:pPr marL="0" marR="0" lvl="0" indent="0" algn="l" rtl="0">
              <a:lnSpc>
                <a:spcPct val="100000"/>
              </a:lnSpc>
              <a:spcBef>
                <a:spcPts val="560"/>
              </a:spcBef>
              <a:spcAft>
                <a:spcPts val="0"/>
              </a:spcAft>
              <a:buNone/>
            </a:pPr>
            <a:r>
              <a:rPr lang="en-US" sz="2000" b="0" i="0" u="none" strike="noStrike" cap="none">
                <a:solidFill>
                  <a:srgbClr val="000000"/>
                </a:solidFill>
                <a:latin typeface="Calibri"/>
                <a:ea typeface="Calibri"/>
                <a:cs typeface="Calibri"/>
                <a:sym typeface="Calibri"/>
              </a:rPr>
              <a:t>No pueden excitarse si no están en movimiento, ya que la excitación procede de la misma máquina.</a:t>
            </a:r>
            <a:endParaRPr/>
          </a:p>
        </p:txBody>
      </p:sp>
      <p:sp>
        <p:nvSpPr>
          <p:cNvPr id="344" name="Google Shape;344;p51"/>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45" name="Google Shape;345;p51"/>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346" name="Google Shape;346;p51"/>
          <p:cNvPicPr preferRelativeResize="0"/>
          <p:nvPr/>
        </p:nvPicPr>
        <p:blipFill rotWithShape="1">
          <a:blip r:embed="rId3">
            <a:alphaModFix/>
          </a:blip>
          <a:srcRect/>
          <a:stretch/>
        </p:blipFill>
        <p:spPr>
          <a:xfrm>
            <a:off x="5633382" y="3391802"/>
            <a:ext cx="2723541" cy="2221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2"/>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2" name="Google Shape;352;p52"/>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353" name="Google Shape;353;p52"/>
          <p:cNvSpPr txBox="1"/>
          <p:nvPr/>
        </p:nvSpPr>
        <p:spPr>
          <a:xfrm>
            <a:off x="774730" y="23362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Serie</a:t>
            </a:r>
            <a:endParaRPr/>
          </a:p>
        </p:txBody>
      </p:sp>
      <p:sp>
        <p:nvSpPr>
          <p:cNvPr id="354" name="Google Shape;354;p52"/>
          <p:cNvSpPr txBox="1"/>
          <p:nvPr/>
        </p:nvSpPr>
        <p:spPr>
          <a:xfrm>
            <a:off x="5104529" y="23362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355" name="Google Shape;355;p52"/>
          <p:cNvSpPr/>
          <p:nvPr/>
        </p:nvSpPr>
        <p:spPr>
          <a:xfrm>
            <a:off x="774730" y="2875146"/>
            <a:ext cx="3724109" cy="35548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Motor Conexión Compound</a:t>
            </a:r>
            <a:endParaRPr/>
          </a:p>
          <a:p>
            <a:pPr marL="0" marR="0" lvl="0" indent="0" algn="l" rtl="0">
              <a:lnSpc>
                <a:spcPct val="100000"/>
              </a:lnSpc>
              <a:spcBef>
                <a:spcPts val="560"/>
              </a:spcBef>
              <a:spcAft>
                <a:spcPts val="0"/>
              </a:spcAft>
              <a:buNone/>
            </a:pPr>
            <a:r>
              <a:rPr lang="en-US" sz="2000" b="0" i="0" u="none" strike="noStrike" cap="none">
                <a:solidFill>
                  <a:srgbClr val="000000"/>
                </a:solidFill>
                <a:latin typeface="Calibri"/>
                <a:ea typeface="Calibri"/>
                <a:cs typeface="Calibri"/>
                <a:sym typeface="Calibri"/>
              </a:rPr>
              <a:t>Es un Motor eléctrico de corriente continua cuya excitación es originada por dos bobinados inductores independientes; uno dispuesto en serie con el bobinado inducido y otro conectado en derivación con el circuito formado por los bobinados: inducido, inductor serie e inductor auxiliar.</a:t>
            </a:r>
            <a:endParaRPr/>
          </a:p>
        </p:txBody>
      </p:sp>
      <p:sp>
        <p:nvSpPr>
          <p:cNvPr id="356" name="Google Shape;356;p52"/>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57" name="Google Shape;357;p52"/>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358" name="Google Shape;358;p52"/>
          <p:cNvPicPr preferRelativeResize="0"/>
          <p:nvPr/>
        </p:nvPicPr>
        <p:blipFill rotWithShape="1">
          <a:blip r:embed="rId3">
            <a:alphaModFix/>
          </a:blip>
          <a:srcRect/>
          <a:stretch/>
        </p:blipFill>
        <p:spPr>
          <a:xfrm>
            <a:off x="5729468" y="3298028"/>
            <a:ext cx="2516400" cy="23962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7"/>
          <p:cNvSpPr txBox="1"/>
          <p:nvPr/>
        </p:nvSpPr>
        <p:spPr>
          <a:xfrm>
            <a:off x="1139099" y="834799"/>
            <a:ext cx="5923437" cy="34085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200" b="1" i="0" u="none" strike="noStrike" cap="none">
                <a:solidFill>
                  <a:srgbClr val="29754D"/>
                </a:solidFill>
                <a:latin typeface="Calibri"/>
                <a:ea typeface="Calibri"/>
                <a:cs typeface="Calibri"/>
                <a:sym typeface="Calibri"/>
              </a:rPr>
              <a:t>MÓDULO 1 </a:t>
            </a:r>
            <a:r>
              <a:rPr lang="en-US" sz="1200" b="0" i="0" u="none" strike="noStrike" cap="none">
                <a:solidFill>
                  <a:srgbClr val="29754D"/>
                </a:solidFill>
                <a:latin typeface="Calibri"/>
                <a:ea typeface="Calibri"/>
                <a:cs typeface="Calibri"/>
                <a:sym typeface="Calibri"/>
              </a:rPr>
              <a:t>| INSTALACIÓN DE MOTORES ELÉCTRICOS Y EQUIPOS DE CALEFACCIÓN</a:t>
            </a:r>
            <a:endParaRPr/>
          </a:p>
        </p:txBody>
      </p:sp>
      <p:sp>
        <p:nvSpPr>
          <p:cNvPr id="134" name="Google Shape;134;p37"/>
          <p:cNvSpPr txBox="1"/>
          <p:nvPr/>
        </p:nvSpPr>
        <p:spPr>
          <a:xfrm>
            <a:off x="365425"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ACTIVIDAD 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135" name="Google Shape;135;p37"/>
          <p:cNvSpPr txBox="1"/>
          <p:nvPr/>
        </p:nvSpPr>
        <p:spPr>
          <a:xfrm>
            <a:off x="365425" y="2323030"/>
            <a:ext cx="3475055" cy="64585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3600" b="1" i="0" u="none" strike="noStrike" cap="none">
                <a:solidFill>
                  <a:srgbClr val="29754D"/>
                </a:solidFill>
                <a:latin typeface="Calibri"/>
                <a:ea typeface="Calibri"/>
                <a:cs typeface="Calibri"/>
                <a:sym typeface="Calibri"/>
              </a:rPr>
              <a:t>EL MOTOR DC</a:t>
            </a:r>
            <a:endParaRPr/>
          </a:p>
        </p:txBody>
      </p:sp>
      <p:pic>
        <p:nvPicPr>
          <p:cNvPr id="136" name="Google Shape;136;p37"/>
          <p:cNvPicPr preferRelativeResize="0"/>
          <p:nvPr/>
        </p:nvPicPr>
        <p:blipFill rotWithShape="1">
          <a:blip r:embed="rId3">
            <a:alphaModFix/>
          </a:blip>
          <a:srcRect/>
          <a:stretch/>
        </p:blipFill>
        <p:spPr>
          <a:xfrm>
            <a:off x="2905952" y="2233840"/>
            <a:ext cx="6045200" cy="5003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3"/>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4" name="Google Shape;364;p53"/>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365" name="Google Shape;365;p53"/>
          <p:cNvSpPr txBox="1"/>
          <p:nvPr/>
        </p:nvSpPr>
        <p:spPr>
          <a:xfrm>
            <a:off x="774730" y="23362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Serie</a:t>
            </a:r>
            <a:endParaRPr/>
          </a:p>
        </p:txBody>
      </p:sp>
      <p:sp>
        <p:nvSpPr>
          <p:cNvPr id="366" name="Google Shape;366;p53"/>
          <p:cNvSpPr txBox="1"/>
          <p:nvPr/>
        </p:nvSpPr>
        <p:spPr>
          <a:xfrm>
            <a:off x="5104529" y="23362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367" name="Google Shape;367;p53"/>
          <p:cNvSpPr/>
          <p:nvPr/>
        </p:nvSpPr>
        <p:spPr>
          <a:xfrm>
            <a:off x="774730" y="2875146"/>
            <a:ext cx="3724109"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Ventajas:</a:t>
            </a:r>
            <a:endParaRPr/>
          </a:p>
          <a:p>
            <a:pPr marL="0" marR="0" lvl="0" indent="0" algn="l" rtl="0">
              <a:lnSpc>
                <a:spcPct val="100000"/>
              </a:lnSpc>
              <a:spcBef>
                <a:spcPts val="560"/>
              </a:spcBef>
              <a:spcAft>
                <a:spcPts val="0"/>
              </a:spcAft>
              <a:buNone/>
            </a:pPr>
            <a:r>
              <a:rPr lang="en-US" sz="2000" b="0" i="0" u="none" strike="noStrike" cap="none">
                <a:solidFill>
                  <a:srgbClr val="000000"/>
                </a:solidFill>
                <a:latin typeface="Calibri"/>
                <a:ea typeface="Calibri"/>
                <a:cs typeface="Calibri"/>
                <a:sym typeface="Calibri"/>
              </a:rPr>
              <a:t>Alto torque y velocidad estable.</a:t>
            </a:r>
            <a:endParaRPr/>
          </a:p>
        </p:txBody>
      </p:sp>
      <p:sp>
        <p:nvSpPr>
          <p:cNvPr id="368" name="Google Shape;368;p53"/>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69" name="Google Shape;369;p53"/>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370" name="Google Shape;370;p53"/>
          <p:cNvPicPr preferRelativeResize="0"/>
          <p:nvPr/>
        </p:nvPicPr>
        <p:blipFill rotWithShape="1">
          <a:blip r:embed="rId3">
            <a:alphaModFix/>
          </a:blip>
          <a:srcRect/>
          <a:stretch/>
        </p:blipFill>
        <p:spPr>
          <a:xfrm>
            <a:off x="5729468" y="3298028"/>
            <a:ext cx="2516400" cy="23962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6" name="Google Shape;376;p54"/>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377" name="Google Shape;377;p54"/>
          <p:cNvSpPr txBox="1"/>
          <p:nvPr/>
        </p:nvSpPr>
        <p:spPr>
          <a:xfrm>
            <a:off x="774730" y="23362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Serie</a:t>
            </a:r>
            <a:endParaRPr/>
          </a:p>
        </p:txBody>
      </p:sp>
      <p:sp>
        <p:nvSpPr>
          <p:cNvPr id="378" name="Google Shape;378;p54"/>
          <p:cNvSpPr txBox="1"/>
          <p:nvPr/>
        </p:nvSpPr>
        <p:spPr>
          <a:xfrm>
            <a:off x="5104529" y="23362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379" name="Google Shape;379;p54"/>
          <p:cNvSpPr/>
          <p:nvPr/>
        </p:nvSpPr>
        <p:spPr>
          <a:xfrm>
            <a:off x="774730" y="2875146"/>
            <a:ext cx="3724109" cy="1092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Desventajas:</a:t>
            </a:r>
            <a:endParaRPr/>
          </a:p>
          <a:p>
            <a:pPr marL="0" marR="0" lvl="0" indent="0" algn="l" rtl="0">
              <a:lnSpc>
                <a:spcPct val="100000"/>
              </a:lnSpc>
              <a:spcBef>
                <a:spcPts val="560"/>
              </a:spcBef>
              <a:spcAft>
                <a:spcPts val="0"/>
              </a:spcAft>
              <a:buNone/>
            </a:pPr>
            <a:r>
              <a:rPr lang="en-US" sz="2000" b="0" i="0" u="none" strike="noStrike" cap="none">
                <a:solidFill>
                  <a:srgbClr val="000000"/>
                </a:solidFill>
                <a:latin typeface="Calibri"/>
                <a:ea typeface="Calibri"/>
                <a:cs typeface="Calibri"/>
                <a:sym typeface="Calibri"/>
              </a:rPr>
              <a:t>No puede utilizarse para cargar baterías de acumuladores.</a:t>
            </a:r>
            <a:endParaRPr/>
          </a:p>
        </p:txBody>
      </p:sp>
      <p:sp>
        <p:nvSpPr>
          <p:cNvPr id="380" name="Google Shape;380;p54"/>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81" name="Google Shape;381;p54"/>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382" name="Google Shape;382;p54"/>
          <p:cNvPicPr preferRelativeResize="0"/>
          <p:nvPr/>
        </p:nvPicPr>
        <p:blipFill rotWithShape="1">
          <a:blip r:embed="rId3">
            <a:alphaModFix/>
          </a:blip>
          <a:srcRect/>
          <a:stretch/>
        </p:blipFill>
        <p:spPr>
          <a:xfrm>
            <a:off x="5729468" y="3298028"/>
            <a:ext cx="2516400" cy="23962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5"/>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8" name="Google Shape;388;p55"/>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389" name="Google Shape;389;p55"/>
          <p:cNvSpPr txBox="1"/>
          <p:nvPr/>
        </p:nvSpPr>
        <p:spPr>
          <a:xfrm>
            <a:off x="774730" y="23362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Motor Conexión Independiente</a:t>
            </a:r>
            <a:endParaRPr/>
          </a:p>
        </p:txBody>
      </p:sp>
      <p:sp>
        <p:nvSpPr>
          <p:cNvPr id="390" name="Google Shape;390;p55"/>
          <p:cNvSpPr txBox="1"/>
          <p:nvPr/>
        </p:nvSpPr>
        <p:spPr>
          <a:xfrm>
            <a:off x="5104529" y="23362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391" name="Google Shape;391;p55"/>
          <p:cNvSpPr/>
          <p:nvPr/>
        </p:nvSpPr>
        <p:spPr>
          <a:xfrm>
            <a:off x="774730" y="3137911"/>
            <a:ext cx="3724109" cy="29392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Son aquellos que obtienen la alimentación del rotor y del estator de dos fuentes de tensión independientes.</a:t>
            </a:r>
            <a:endParaRPr/>
          </a:p>
          <a:p>
            <a:pPr marL="0" marR="0" lvl="0" indent="0" algn="l" rtl="0">
              <a:lnSpc>
                <a:spcPct val="100000"/>
              </a:lnSpc>
              <a:spcBef>
                <a:spcPts val="560"/>
              </a:spcBef>
              <a:spcAft>
                <a:spcPts val="0"/>
              </a:spcAft>
              <a:buNone/>
            </a:pPr>
            <a:r>
              <a:rPr lang="en-US" sz="2000" b="0" i="0" u="none" strike="noStrike" cap="none">
                <a:solidFill>
                  <a:srgbClr val="000000"/>
                </a:solidFill>
                <a:latin typeface="Calibri"/>
                <a:ea typeface="Calibri"/>
                <a:cs typeface="Calibri"/>
                <a:sym typeface="Calibri"/>
              </a:rPr>
              <a:t>El campo del estator es constante al no depender de la carga del motor, y el par de fuerza es entonces prácticamente constante.</a:t>
            </a:r>
            <a:endParaRPr/>
          </a:p>
        </p:txBody>
      </p:sp>
      <p:sp>
        <p:nvSpPr>
          <p:cNvPr id="392" name="Google Shape;392;p55"/>
          <p:cNvSpPr/>
          <p:nvPr/>
        </p:nvSpPr>
        <p:spPr>
          <a:xfrm>
            <a:off x="5008102" y="3137911"/>
            <a:ext cx="3937412"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393" name="Google Shape;393;p55"/>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394" name="Google Shape;394;p55"/>
          <p:cNvPicPr preferRelativeResize="0"/>
          <p:nvPr/>
        </p:nvPicPr>
        <p:blipFill rotWithShape="1">
          <a:blip r:embed="rId3">
            <a:alphaModFix/>
          </a:blip>
          <a:srcRect/>
          <a:stretch/>
        </p:blipFill>
        <p:spPr>
          <a:xfrm>
            <a:off x="5876448" y="3425265"/>
            <a:ext cx="2451794" cy="215216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6"/>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0" name="Google Shape;400;p56"/>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401" name="Google Shape;401;p56"/>
          <p:cNvSpPr txBox="1"/>
          <p:nvPr/>
        </p:nvSpPr>
        <p:spPr>
          <a:xfrm>
            <a:off x="1488204" y="2336256"/>
            <a:ext cx="6447873" cy="38379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Conexiones y tipos de motores DC:</a:t>
            </a:r>
            <a:endParaRPr/>
          </a:p>
        </p:txBody>
      </p:sp>
      <p:sp>
        <p:nvSpPr>
          <p:cNvPr id="402" name="Google Shape;402;p56"/>
          <p:cNvSpPr/>
          <p:nvPr/>
        </p:nvSpPr>
        <p:spPr>
          <a:xfrm>
            <a:off x="1064870" y="3137910"/>
            <a:ext cx="7581419" cy="3100843"/>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03" name="Google Shape;403;p56"/>
          <p:cNvPicPr preferRelativeResize="0"/>
          <p:nvPr/>
        </p:nvPicPr>
        <p:blipFill rotWithShape="1">
          <a:blip r:embed="rId3">
            <a:alphaModFix/>
          </a:blip>
          <a:srcRect/>
          <a:stretch/>
        </p:blipFill>
        <p:spPr>
          <a:xfrm>
            <a:off x="1719475" y="3486565"/>
            <a:ext cx="6288285" cy="240353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57"/>
          <p:cNvPicPr preferRelativeResize="0"/>
          <p:nvPr/>
        </p:nvPicPr>
        <p:blipFill rotWithShape="1">
          <a:blip r:embed="rId3">
            <a:alphaModFix/>
          </a:blip>
          <a:srcRect/>
          <a:stretch/>
        </p:blipFill>
        <p:spPr>
          <a:xfrm flipH="1">
            <a:off x="728412" y="2141832"/>
            <a:ext cx="4699772" cy="4452681"/>
          </a:xfrm>
          <a:prstGeom prst="rect">
            <a:avLst/>
          </a:prstGeom>
          <a:noFill/>
          <a:ln>
            <a:noFill/>
          </a:ln>
        </p:spPr>
      </p:pic>
      <p:grpSp>
        <p:nvGrpSpPr>
          <p:cNvPr id="409" name="Google Shape;409;p57"/>
          <p:cNvGrpSpPr/>
          <p:nvPr/>
        </p:nvGrpSpPr>
        <p:grpSpPr>
          <a:xfrm>
            <a:off x="3965846" y="1531848"/>
            <a:ext cx="5076598" cy="2360124"/>
            <a:chOff x="-1373856" y="2035275"/>
            <a:chExt cx="5076598" cy="2360124"/>
          </a:xfrm>
        </p:grpSpPr>
        <p:grpSp>
          <p:nvGrpSpPr>
            <p:cNvPr id="410" name="Google Shape;410;p57"/>
            <p:cNvGrpSpPr/>
            <p:nvPr/>
          </p:nvGrpSpPr>
          <p:grpSpPr>
            <a:xfrm flipH="1">
              <a:off x="-1373856" y="2035275"/>
              <a:ext cx="5076598" cy="2360124"/>
              <a:chOff x="5369949" y="3385389"/>
              <a:chExt cx="6585558" cy="3061644"/>
            </a:xfrm>
          </p:grpSpPr>
          <p:sp>
            <p:nvSpPr>
              <p:cNvPr id="411" name="Google Shape;411;p57"/>
              <p:cNvSpPr/>
              <p:nvPr/>
            </p:nvSpPr>
            <p:spPr>
              <a:xfrm>
                <a:off x="5369949" y="3385389"/>
                <a:ext cx="5663127" cy="3061644"/>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2" name="Google Shape;412;p57"/>
              <p:cNvSpPr/>
              <p:nvPr/>
            </p:nvSpPr>
            <p:spPr>
              <a:xfrm rot="6773518">
                <a:off x="11184045" y="4509331"/>
                <a:ext cx="432619" cy="1022555"/>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13" name="Google Shape;413;p57"/>
            <p:cNvSpPr txBox="1"/>
            <p:nvPr/>
          </p:nvSpPr>
          <p:spPr>
            <a:xfrm>
              <a:off x="-300452" y="2370054"/>
              <a:ext cx="3809662" cy="1540627"/>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600" b="0" i="0" u="none" strike="noStrike" cap="none">
                  <a:solidFill>
                    <a:srgbClr val="000000"/>
                  </a:solidFill>
                  <a:latin typeface="Calibri"/>
                  <a:ea typeface="Calibri"/>
                  <a:cs typeface="Calibri"/>
                  <a:sym typeface="Calibri"/>
                </a:rPr>
                <a:t>Antes de realizar la actividad práctica te invitamos a que revises la cápsula animada: </a:t>
              </a:r>
              <a:endParaRPr/>
            </a:p>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100" b="1" i="0" u="none" strike="noStrike" cap="none">
                  <a:solidFill>
                    <a:srgbClr val="C73E32"/>
                  </a:solidFill>
                  <a:latin typeface="Calibri"/>
                  <a:ea typeface="Calibri"/>
                  <a:cs typeface="Calibri"/>
                  <a:sym typeface="Calibri"/>
                </a:rPr>
                <a:t>“Uso de multitester</a:t>
              </a:r>
              <a:endParaRPr sz="2100" b="1" i="0" u="none" strike="noStrike" cap="none">
                <a:solidFill>
                  <a:srgbClr val="C73E32"/>
                </a:solidFill>
                <a:latin typeface="Calibri"/>
                <a:ea typeface="Calibri"/>
                <a:cs typeface="Calibri"/>
                <a:sym typeface="Calibri"/>
              </a:endParaRPr>
            </a:p>
            <a:p>
              <a:pPr marL="0" marR="0" lvl="0" indent="0" algn="l" rtl="0">
                <a:lnSpc>
                  <a:spcPct val="100000"/>
                </a:lnSpc>
                <a:spcBef>
                  <a:spcPts val="0"/>
                </a:spcBef>
                <a:spcAft>
                  <a:spcPts val="0"/>
                </a:spcAft>
                <a:buNone/>
              </a:pPr>
              <a:r>
                <a:rPr lang="en-US" sz="2100" b="1" i="0" u="none" strike="noStrike" cap="none">
                  <a:solidFill>
                    <a:srgbClr val="C73E32"/>
                  </a:solidFill>
                  <a:latin typeface="Calibri"/>
                  <a:ea typeface="Calibri"/>
                  <a:cs typeface="Calibri"/>
                  <a:sym typeface="Calibri"/>
                </a:rPr>
                <a:t>o multímetro”</a:t>
              </a:r>
              <a:endParaRPr sz="2100" b="1" i="0" u="none" strike="noStrike" cap="none">
                <a:solidFill>
                  <a:srgbClr val="C73E32"/>
                </a:solidFill>
                <a:latin typeface="Calibri"/>
                <a:ea typeface="Calibri"/>
                <a:cs typeface="Calibri"/>
                <a:sym typeface="Calibri"/>
              </a:endParaRPr>
            </a:p>
          </p:txBody>
        </p:sp>
      </p:grpSp>
      <p:sp>
        <p:nvSpPr>
          <p:cNvPr id="414" name="Google Shape;414;p57"/>
          <p:cNvSpPr txBox="1"/>
          <p:nvPr/>
        </p:nvSpPr>
        <p:spPr>
          <a:xfrm>
            <a:off x="375975" y="1373700"/>
            <a:ext cx="352743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29754D"/>
                </a:solidFill>
                <a:latin typeface="Calibri"/>
                <a:ea typeface="Calibri"/>
                <a:cs typeface="Calibri"/>
                <a:sym typeface="Calibri"/>
              </a:rPr>
              <a:t>COMPLEMENTARIO</a:t>
            </a:r>
            <a:endParaRPr sz="3100" b="1" i="0" u="none" strike="noStrike" cap="none">
              <a:solidFill>
                <a:srgbClr val="29754D"/>
              </a:solidFill>
              <a:latin typeface="Calibri"/>
              <a:ea typeface="Calibri"/>
              <a:cs typeface="Calibri"/>
              <a:sym typeface="Calibri"/>
            </a:endParaRPr>
          </a:p>
        </p:txBody>
      </p:sp>
      <p:sp>
        <p:nvSpPr>
          <p:cNvPr id="415" name="Google Shape;415;p57"/>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MATERIAL</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Google Shape;420;p58"/>
          <p:cNvGrpSpPr/>
          <p:nvPr/>
        </p:nvGrpSpPr>
        <p:grpSpPr>
          <a:xfrm>
            <a:off x="491612" y="2165424"/>
            <a:ext cx="6999671" cy="3772082"/>
            <a:chOff x="4461133" y="3098700"/>
            <a:chExt cx="4657800" cy="2133251"/>
          </a:xfrm>
        </p:grpSpPr>
        <p:sp>
          <p:nvSpPr>
            <p:cNvPr id="421" name="Google Shape;421;p58"/>
            <p:cNvSpPr/>
            <p:nvPr/>
          </p:nvSpPr>
          <p:spPr>
            <a:xfrm>
              <a:off x="4461133" y="3098700"/>
              <a:ext cx="4657800" cy="2133251"/>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22" name="Google Shape;422;p58"/>
            <p:cNvSpPr txBox="1"/>
            <p:nvPr/>
          </p:nvSpPr>
          <p:spPr>
            <a:xfrm>
              <a:off x="4796735" y="3377915"/>
              <a:ext cx="3840561" cy="1674764"/>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Si quieres profundizar, te invitamos a visitar el sitio de </a:t>
              </a:r>
              <a:r>
                <a:rPr lang="en-US" sz="1600" b="1" i="0" u="sng" strike="noStrike" cap="none">
                  <a:solidFill>
                    <a:srgbClr val="29754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TP DIGITAL</a:t>
              </a:r>
              <a:endParaRPr sz="1600" b="1" i="0" u="none" strike="noStrike" cap="none">
                <a:solidFill>
                  <a:srgbClr val="29754D"/>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Para esta actividad te sugerimos:</a:t>
              </a:r>
              <a:endParaRPr sz="1600" b="0" i="0" u="none" strike="noStrike" cap="none">
                <a:solidFill>
                  <a:srgbClr val="000000"/>
                </a:solidFill>
                <a:latin typeface="Calibri"/>
                <a:ea typeface="Calibri"/>
                <a:cs typeface="Calibri"/>
                <a:sym typeface="Calibri"/>
              </a:endParaRPr>
            </a:p>
            <a:p>
              <a:pPr marL="354013" marR="0" lvl="1" indent="-354013" algn="l" rtl="0">
                <a:lnSpc>
                  <a:spcPct val="90000"/>
                </a:lnSpc>
                <a:spcBef>
                  <a:spcPts val="1700"/>
                </a:spcBef>
                <a:spcAft>
                  <a:spcPts val="0"/>
                </a:spcAft>
                <a:buClr>
                  <a:srgbClr val="000000"/>
                </a:buClr>
                <a:buSzPts val="2400"/>
                <a:buFont typeface="Noto Sans Symbols"/>
                <a:buChar char="✔"/>
              </a:pPr>
              <a:r>
                <a:rPr lang="en-US" sz="1600" b="1" i="0" u="none" strike="noStrike" cap="none">
                  <a:solidFill>
                    <a:srgbClr val="29754D"/>
                  </a:solidFill>
                  <a:latin typeface="Calibri"/>
                  <a:ea typeface="Calibri"/>
                  <a:cs typeface="Calibri"/>
                  <a:sym typeface="Calibri"/>
                </a:rPr>
                <a:t>Simulador de circuitos de control de motores</a:t>
              </a:r>
              <a:endParaRPr sz="1600" b="1" i="0" u="none" strike="noStrike" cap="none">
                <a:solidFill>
                  <a:srgbClr val="29754D"/>
                </a:solidFill>
                <a:latin typeface="Calibri"/>
                <a:ea typeface="Calibri"/>
                <a:cs typeface="Calibri"/>
                <a:sym typeface="Calibri"/>
              </a:endParaRPr>
            </a:p>
            <a:p>
              <a:pPr marL="354013" marR="0" lvl="1" indent="-201613" algn="l" rtl="0">
                <a:lnSpc>
                  <a:spcPct val="90000"/>
                </a:lnSpc>
                <a:spcBef>
                  <a:spcPts val="500"/>
                </a:spcBef>
                <a:spcAft>
                  <a:spcPts val="0"/>
                </a:spcAft>
                <a:buClr>
                  <a:srgbClr val="000000"/>
                </a:buClr>
                <a:buSzPts val="2400"/>
                <a:buFont typeface="Noto Sans Symbols"/>
                <a:buNone/>
              </a:pPr>
              <a:endParaRPr sz="1600" b="1" i="0" u="none" strike="noStrike" cap="none">
                <a:solidFill>
                  <a:srgbClr val="29754D"/>
                </a:solidFill>
                <a:latin typeface="Calibri"/>
                <a:ea typeface="Calibri"/>
                <a:cs typeface="Calibri"/>
                <a:sym typeface="Calibri"/>
              </a:endParaRPr>
            </a:p>
          </p:txBody>
        </p:sp>
      </p:grpSp>
      <p:sp>
        <p:nvSpPr>
          <p:cNvPr id="423" name="Google Shape;423;p5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29754D"/>
                </a:solidFill>
                <a:latin typeface="Calibri"/>
                <a:ea typeface="Calibri"/>
                <a:cs typeface="Calibri"/>
                <a:sym typeface="Calibri"/>
              </a:rPr>
              <a:t>COMPLEMENTARIO</a:t>
            </a:r>
            <a:endParaRPr sz="3100" b="1" i="0" u="none" strike="noStrike" cap="none">
              <a:solidFill>
                <a:srgbClr val="29754D"/>
              </a:solidFill>
              <a:latin typeface="Calibri"/>
              <a:ea typeface="Calibri"/>
              <a:cs typeface="Calibri"/>
              <a:sym typeface="Calibri"/>
            </a:endParaRPr>
          </a:p>
        </p:txBody>
      </p:sp>
      <p:sp>
        <p:nvSpPr>
          <p:cNvPr id="424" name="Google Shape;424;p5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MATERIAL</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grpSp>
        <p:nvGrpSpPr>
          <p:cNvPr id="425" name="Google Shape;425;p58"/>
          <p:cNvGrpSpPr/>
          <p:nvPr/>
        </p:nvGrpSpPr>
        <p:grpSpPr>
          <a:xfrm>
            <a:off x="5066850" y="3464537"/>
            <a:ext cx="4439843" cy="4206419"/>
            <a:chOff x="5066850" y="3464537"/>
            <a:chExt cx="4439843" cy="4206419"/>
          </a:xfrm>
        </p:grpSpPr>
        <p:pic>
          <p:nvPicPr>
            <p:cNvPr id="426" name="Google Shape;426;p58"/>
            <p:cNvPicPr preferRelativeResize="0"/>
            <p:nvPr/>
          </p:nvPicPr>
          <p:blipFill rotWithShape="1">
            <a:blip r:embed="rId4">
              <a:alphaModFix/>
            </a:blip>
            <a:srcRect/>
            <a:stretch/>
          </p:blipFill>
          <p:spPr>
            <a:xfrm>
              <a:off x="5066850" y="3464537"/>
              <a:ext cx="4439843" cy="4206419"/>
            </a:xfrm>
            <a:prstGeom prst="rect">
              <a:avLst/>
            </a:prstGeom>
            <a:noFill/>
            <a:ln>
              <a:noFill/>
            </a:ln>
          </p:spPr>
        </p:pic>
        <p:pic>
          <p:nvPicPr>
            <p:cNvPr id="427" name="Google Shape;427;p58"/>
            <p:cNvPicPr preferRelativeResize="0"/>
            <p:nvPr/>
          </p:nvPicPr>
          <p:blipFill rotWithShape="1">
            <a:blip r:embed="rId5">
              <a:alphaModFix/>
            </a:blip>
            <a:srcRect/>
            <a:stretch/>
          </p:blipFill>
          <p:spPr>
            <a:xfrm>
              <a:off x="6528621" y="3826448"/>
              <a:ext cx="1498066" cy="630869"/>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9"/>
          <p:cNvSpPr/>
          <p:nvPr/>
        </p:nvSpPr>
        <p:spPr>
          <a:xfrm>
            <a:off x="562334" y="4456999"/>
            <a:ext cx="8478429" cy="2199439"/>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33" name="Google Shape;433;p59"/>
          <p:cNvPicPr preferRelativeResize="0"/>
          <p:nvPr/>
        </p:nvPicPr>
        <p:blipFill rotWithShape="1">
          <a:blip r:embed="rId3">
            <a:alphaModFix/>
          </a:blip>
          <a:srcRect/>
          <a:stretch/>
        </p:blipFill>
        <p:spPr>
          <a:xfrm>
            <a:off x="8620621" y="4231877"/>
            <a:ext cx="483278" cy="460800"/>
          </a:xfrm>
          <a:prstGeom prst="rect">
            <a:avLst/>
          </a:prstGeom>
          <a:noFill/>
          <a:ln>
            <a:noFill/>
          </a:ln>
        </p:spPr>
      </p:pic>
      <p:sp>
        <p:nvSpPr>
          <p:cNvPr id="434" name="Google Shape;434;p59"/>
          <p:cNvSpPr/>
          <p:nvPr/>
        </p:nvSpPr>
        <p:spPr>
          <a:xfrm>
            <a:off x="562334" y="2320415"/>
            <a:ext cx="8478429" cy="1911462"/>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35" name="Google Shape;435;p59"/>
          <p:cNvPicPr preferRelativeResize="0"/>
          <p:nvPr/>
        </p:nvPicPr>
        <p:blipFill rotWithShape="1">
          <a:blip r:embed="rId3">
            <a:alphaModFix/>
          </a:blip>
          <a:srcRect/>
          <a:stretch/>
        </p:blipFill>
        <p:spPr>
          <a:xfrm>
            <a:off x="8620621" y="2095292"/>
            <a:ext cx="483278" cy="460800"/>
          </a:xfrm>
          <a:prstGeom prst="rect">
            <a:avLst/>
          </a:prstGeom>
          <a:noFill/>
          <a:ln>
            <a:noFill/>
          </a:ln>
        </p:spPr>
      </p:pic>
      <p:sp>
        <p:nvSpPr>
          <p:cNvPr id="436" name="Google Shape;436;p59"/>
          <p:cNvSpPr/>
          <p:nvPr/>
        </p:nvSpPr>
        <p:spPr>
          <a:xfrm>
            <a:off x="915161" y="2649150"/>
            <a:ext cx="777277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TP Digital </a:t>
            </a:r>
            <a:r>
              <a:rPr lang="en-US" sz="1600" b="0" i="0" u="none" strike="noStrike" cap="none">
                <a:solidFill>
                  <a:srgbClr val="000000"/>
                </a:solidFill>
                <a:latin typeface="Calibri"/>
                <a:ea typeface="Calibri"/>
                <a:cs typeface="Calibri"/>
                <a:sym typeface="Calibri"/>
              </a:rPr>
              <a:t>es un proyecto desarrollado en conjunto por </a:t>
            </a:r>
            <a:r>
              <a:rPr lang="en-US" sz="1600" b="1" i="0" u="none" strike="noStrike" cap="none">
                <a:solidFill>
                  <a:srgbClr val="29754D"/>
                </a:solidFill>
                <a:latin typeface="Calibri"/>
                <a:ea typeface="Calibri"/>
                <a:cs typeface="Calibri"/>
                <a:sym typeface="Calibri"/>
              </a:rPr>
              <a:t>Fundación Chil</a:t>
            </a:r>
            <a:r>
              <a:rPr lang="en-US" sz="1600" b="0" i="0" u="none" strike="noStrike" cap="none">
                <a:solidFill>
                  <a:srgbClr val="000000"/>
                </a:solidFill>
                <a:latin typeface="Calibri"/>
                <a:ea typeface="Calibri"/>
                <a:cs typeface="Calibri"/>
                <a:sym typeface="Calibri"/>
              </a:rPr>
              <a:t>e y </a:t>
            </a:r>
            <a:r>
              <a:rPr lang="en-US" sz="1600" b="1" i="0" u="none" strike="noStrike" cap="none">
                <a:solidFill>
                  <a:srgbClr val="29754D"/>
                </a:solidFill>
                <a:latin typeface="Calibri"/>
                <a:ea typeface="Calibri"/>
                <a:cs typeface="Calibri"/>
                <a:sym typeface="Calibri"/>
              </a:rPr>
              <a:t>Microsoft</a:t>
            </a:r>
            <a:r>
              <a:rPr lang="en-US" sz="1600" b="0" i="0" u="none" strike="noStrike" cap="none">
                <a:solidFill>
                  <a:srgbClr val="000000"/>
                </a:solidFill>
                <a:latin typeface="Calibri"/>
                <a:ea typeface="Calibri"/>
                <a:cs typeface="Calibri"/>
                <a:sym typeface="Calibri"/>
              </a:rPr>
              <a:t>, con el patrocinado de </a:t>
            </a:r>
            <a:r>
              <a:rPr lang="en-US" sz="1600" b="1" i="0" u="none" strike="noStrike" cap="none">
                <a:solidFill>
                  <a:srgbClr val="29754D"/>
                </a:solidFill>
                <a:latin typeface="Calibri"/>
                <a:ea typeface="Calibri"/>
                <a:cs typeface="Calibri"/>
                <a:sym typeface="Calibri"/>
              </a:rPr>
              <a:t>MINEDUC</a:t>
            </a:r>
            <a:r>
              <a:rPr lang="en-US" sz="1600" b="0" i="0" u="none" strike="noStrike" cap="none">
                <a:solidFill>
                  <a:srgbClr val="000000"/>
                </a:solidFill>
                <a:latin typeface="Calibri"/>
                <a:ea typeface="Calibri"/>
                <a:cs typeface="Calibri"/>
                <a:sym typeface="Calibri"/>
              </a:rPr>
              <a:t> y la colaboración de </a:t>
            </a:r>
            <a:r>
              <a:rPr lang="en-US" sz="1600" b="1" i="0" u="none" strike="noStrike" cap="none">
                <a:solidFill>
                  <a:srgbClr val="29754D"/>
                </a:solidFill>
                <a:latin typeface="Calibri"/>
                <a:ea typeface="Calibri"/>
                <a:cs typeface="Calibri"/>
                <a:sym typeface="Calibri"/>
              </a:rPr>
              <a:t>INACAP</a:t>
            </a:r>
            <a:r>
              <a:rPr lang="en-US" sz="1600" b="0" i="0" u="none" strike="noStrike" cap="none">
                <a:solidFill>
                  <a:srgbClr val="000000"/>
                </a:solidFill>
                <a:latin typeface="Calibri"/>
                <a:ea typeface="Calibri"/>
                <a:cs typeface="Calibri"/>
                <a:sym typeface="Calibri"/>
              </a:rPr>
              <a:t> e </a:t>
            </a:r>
            <a:r>
              <a:rPr lang="en-US" sz="1600" b="1" i="0" u="none" strike="noStrike" cap="none">
                <a:solidFill>
                  <a:srgbClr val="29754D"/>
                </a:solidFill>
                <a:latin typeface="Calibri"/>
                <a:ea typeface="Calibri"/>
                <a:cs typeface="Calibri"/>
                <a:sym typeface="Calibri"/>
              </a:rPr>
              <a:t>Intelitek</a:t>
            </a:r>
            <a:r>
              <a:rPr lang="en-US" sz="1600" b="0" i="0" u="none" strike="noStrike" cap="none">
                <a:solidFill>
                  <a:srgbClr val="000000"/>
                </a:solidFill>
                <a:latin typeface="Calibri"/>
                <a:ea typeface="Calibri"/>
                <a:cs typeface="Calibri"/>
                <a:sym typeface="Calibri"/>
              </a:rPr>
              <a:t>, dirigido a apoyar a los centros educativos y docentes de formación técnico profesional a nivel nacional en el desarrollo virtual de procesos de enseñanza aprendizaje.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p:txBody>
      </p:sp>
      <p:sp>
        <p:nvSpPr>
          <p:cNvPr id="437" name="Google Shape;437;p59"/>
          <p:cNvSpPr/>
          <p:nvPr/>
        </p:nvSpPr>
        <p:spPr>
          <a:xfrm>
            <a:off x="915161" y="4673798"/>
            <a:ext cx="7705460"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Los usuarios que no estén registrados, deben completar los datos en el siguiente formulario: </a:t>
            </a:r>
            <a:r>
              <a:rPr lang="en-US" sz="1600" b="1" i="0" u="sng" strike="noStrike" cap="none">
                <a:solidFill>
                  <a:srgbClr val="000000"/>
                </a:solidFill>
                <a:latin typeface="Calibri"/>
                <a:ea typeface="Calibri"/>
                <a:cs typeface="Calibri"/>
                <a:sym typeface="Calibri"/>
              </a:rPr>
              <a:t>FORMULARIO DE INSCRIPCIÓN</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Una vez que lo hagan, reciben un correo electrónico con los datos de acceso a la plataforma, que está en el siguiente link:</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0" i="0" u="sng" strike="noStrike" cap="none">
                <a:solidFill>
                  <a:srgbClr val="000000"/>
                </a:solidFill>
                <a:latin typeface="Calibri"/>
                <a:ea typeface="Calibri"/>
                <a:cs typeface="Calibri"/>
                <a:sym typeface="Calibri"/>
              </a:rPr>
              <a:t>https://tp-digital.territorio.la/</a:t>
            </a:r>
            <a:endParaRPr/>
          </a:p>
        </p:txBody>
      </p:sp>
      <p:pic>
        <p:nvPicPr>
          <p:cNvPr id="438" name="Google Shape;438;p59"/>
          <p:cNvPicPr preferRelativeResize="0"/>
          <p:nvPr/>
        </p:nvPicPr>
        <p:blipFill rotWithShape="1">
          <a:blip r:embed="rId4">
            <a:alphaModFix/>
          </a:blip>
          <a:srcRect/>
          <a:stretch/>
        </p:blipFill>
        <p:spPr>
          <a:xfrm>
            <a:off x="562334" y="1119823"/>
            <a:ext cx="2422635" cy="10206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29754D"/>
                </a:solidFill>
                <a:latin typeface="Calibri"/>
                <a:ea typeface="Calibri"/>
                <a:cs typeface="Calibri"/>
                <a:sym typeface="Calibri"/>
              </a:rPr>
              <a:t>¿CUÁNTO APRENDIMOS?</a:t>
            </a:r>
            <a:endParaRPr sz="3100" b="1" i="0" u="none" strike="noStrike" cap="none">
              <a:solidFill>
                <a:srgbClr val="29754D"/>
              </a:solidFill>
              <a:latin typeface="Calibri"/>
              <a:ea typeface="Calibri"/>
              <a:cs typeface="Calibri"/>
              <a:sym typeface="Calibri"/>
            </a:endParaRPr>
          </a:p>
        </p:txBody>
      </p:sp>
      <p:grpSp>
        <p:nvGrpSpPr>
          <p:cNvPr id="444" name="Google Shape;444;p18"/>
          <p:cNvGrpSpPr/>
          <p:nvPr/>
        </p:nvGrpSpPr>
        <p:grpSpPr>
          <a:xfrm>
            <a:off x="2035277" y="2911885"/>
            <a:ext cx="6999671" cy="2696553"/>
            <a:chOff x="4461133" y="3098700"/>
            <a:chExt cx="4657800" cy="1525000"/>
          </a:xfrm>
        </p:grpSpPr>
        <p:sp>
          <p:nvSpPr>
            <p:cNvPr id="445" name="Google Shape;445;p18"/>
            <p:cNvSpPr/>
            <p:nvPr/>
          </p:nvSpPr>
          <p:spPr>
            <a:xfrm>
              <a:off x="4461133" y="3098700"/>
              <a:ext cx="4657800" cy="15250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6" name="Google Shape;446;p18"/>
            <p:cNvSpPr txBox="1"/>
            <p:nvPr/>
          </p:nvSpPr>
          <p:spPr>
            <a:xfrm>
              <a:off x="5442537" y="3212772"/>
              <a:ext cx="3323687" cy="1212829"/>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000" b="1" i="0" u="none" strike="noStrike" cap="none">
                  <a:solidFill>
                    <a:srgbClr val="29754D"/>
                  </a:solidFill>
                  <a:latin typeface="Calibri"/>
                  <a:ea typeface="Calibri"/>
                  <a:cs typeface="Calibri"/>
                  <a:sym typeface="Calibri"/>
                </a:rPr>
                <a:t>EL MOTOR DC</a:t>
              </a:r>
              <a:endParaRPr/>
            </a:p>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a:solidFill>
                    <a:srgbClr val="000000"/>
                  </a:solidFill>
                  <a:latin typeface="Calibri"/>
                  <a:ea typeface="Calibri"/>
                  <a:cs typeface="Calibri"/>
                  <a:sym typeface="Calibri"/>
                </a:rPr>
                <a:t>¡Ahora realizaremos una actividad que resume todo lo que hemos visto! </a:t>
              </a:r>
              <a:endParaRPr/>
            </a:p>
            <a:p>
              <a:pPr marL="0" marR="0" lvl="0" indent="0" algn="l" rtl="0">
                <a:lnSpc>
                  <a:spcPct val="115000"/>
                </a:lnSpc>
                <a:spcBef>
                  <a:spcPts val="0"/>
                </a:spcBef>
                <a:spcAft>
                  <a:spcPts val="0"/>
                </a:spcAft>
                <a:buNone/>
              </a:pPr>
              <a:r>
                <a:rPr lang="en-US" sz="1600" b="1" i="0" u="none" strike="noStrike" cap="none">
                  <a:solidFill>
                    <a:srgbClr val="29754D"/>
                  </a:solidFill>
                  <a:latin typeface="Calibri"/>
                  <a:ea typeface="Calibri"/>
                  <a:cs typeface="Calibri"/>
                  <a:sym typeface="Calibri"/>
                </a:rPr>
                <a:t>¡Atentos, atentas!</a:t>
              </a:r>
              <a:endParaRPr/>
            </a:p>
          </p:txBody>
        </p:sp>
      </p:grpSp>
      <p:sp>
        <p:nvSpPr>
          <p:cNvPr id="447" name="Google Shape;447;p18"/>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REVISEMOS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448" name="Google Shape;448;p18"/>
          <p:cNvSpPr txBox="1"/>
          <p:nvPr/>
        </p:nvSpPr>
        <p:spPr>
          <a:xfrm>
            <a:off x="41251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8EB99F"/>
                </a:solidFill>
                <a:latin typeface="Calibri"/>
                <a:ea typeface="Calibri"/>
                <a:cs typeface="Calibri"/>
                <a:sym typeface="Calibri"/>
              </a:rPr>
              <a:t>3</a:t>
            </a:r>
            <a:endParaRPr sz="5000" b="0" i="0" u="none" strike="noStrike" cap="none">
              <a:solidFill>
                <a:srgbClr val="8EB99F"/>
              </a:solidFill>
              <a:latin typeface="Calibri"/>
              <a:ea typeface="Calibri"/>
              <a:cs typeface="Calibri"/>
              <a:sym typeface="Calibri"/>
            </a:endParaRPr>
          </a:p>
        </p:txBody>
      </p:sp>
      <p:pic>
        <p:nvPicPr>
          <p:cNvPr id="449" name="Google Shape;449;p18"/>
          <p:cNvPicPr preferRelativeResize="0"/>
          <p:nvPr/>
        </p:nvPicPr>
        <p:blipFill rotWithShape="1">
          <a:blip r:embed="rId3">
            <a:alphaModFix/>
          </a:blip>
          <a:srcRect/>
          <a:stretch/>
        </p:blipFill>
        <p:spPr>
          <a:xfrm>
            <a:off x="5474444" y="5389023"/>
            <a:ext cx="1651873" cy="884514"/>
          </a:xfrm>
          <a:prstGeom prst="rect">
            <a:avLst/>
          </a:prstGeom>
          <a:noFill/>
          <a:ln>
            <a:noFill/>
          </a:ln>
        </p:spPr>
      </p:pic>
      <p:pic>
        <p:nvPicPr>
          <p:cNvPr id="450" name="Google Shape;450;p18"/>
          <p:cNvPicPr preferRelativeResize="0"/>
          <p:nvPr/>
        </p:nvPicPr>
        <p:blipFill rotWithShape="1">
          <a:blip r:embed="rId4">
            <a:alphaModFix/>
          </a:blip>
          <a:srcRect/>
          <a:stretch/>
        </p:blipFill>
        <p:spPr>
          <a:xfrm>
            <a:off x="106892" y="2531975"/>
            <a:ext cx="3856770" cy="3654000"/>
          </a:xfrm>
          <a:prstGeom prst="rect">
            <a:avLst/>
          </a:prstGeom>
          <a:noFill/>
          <a:ln>
            <a:noFill/>
          </a:ln>
        </p:spPr>
      </p:pic>
      <p:pic>
        <p:nvPicPr>
          <p:cNvPr id="451" name="Google Shape;451;p18"/>
          <p:cNvPicPr preferRelativeResize="0"/>
          <p:nvPr/>
        </p:nvPicPr>
        <p:blipFill rotWithShape="1">
          <a:blip r:embed="rId5">
            <a:alphaModFix/>
          </a:blip>
          <a:srcRect/>
          <a:stretch/>
        </p:blipFill>
        <p:spPr>
          <a:xfrm>
            <a:off x="7126317" y="5056194"/>
            <a:ext cx="1806825" cy="13482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0"/>
          <p:cNvSpPr/>
          <p:nvPr/>
        </p:nvSpPr>
        <p:spPr>
          <a:xfrm>
            <a:off x="383456" y="2370247"/>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7" name="Google Shape;457;p6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29754D"/>
                </a:solidFill>
                <a:latin typeface="Calibri"/>
                <a:ea typeface="Calibri"/>
                <a:cs typeface="Calibri"/>
                <a:sym typeface="Calibri"/>
              </a:rPr>
              <a:t>TICKET DE SALIDA</a:t>
            </a:r>
            <a:endParaRPr sz="3100" b="1" i="0" u="none" strike="noStrike" cap="none">
              <a:solidFill>
                <a:srgbClr val="29754D"/>
              </a:solidFill>
              <a:latin typeface="Calibri"/>
              <a:ea typeface="Calibri"/>
              <a:cs typeface="Calibri"/>
              <a:sym typeface="Calibri"/>
            </a:endParaRPr>
          </a:p>
        </p:txBody>
      </p:sp>
      <p:sp>
        <p:nvSpPr>
          <p:cNvPr id="458" name="Google Shape;458;p6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ANTES DE TERMINAR: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459" name="Google Shape;459;p60"/>
          <p:cNvSpPr txBox="1"/>
          <p:nvPr/>
        </p:nvSpPr>
        <p:spPr>
          <a:xfrm>
            <a:off x="958647" y="2963122"/>
            <a:ext cx="5107856" cy="2476982"/>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000" b="1" i="0" u="none" strike="noStrike" cap="none">
                <a:solidFill>
                  <a:srgbClr val="29754D"/>
                </a:solidFill>
                <a:latin typeface="Calibri"/>
                <a:ea typeface="Calibri"/>
                <a:cs typeface="Calibri"/>
                <a:sym typeface="Calibri"/>
              </a:rPr>
              <a:t>EL MOTOR DC</a:t>
            </a:r>
            <a:endParaRPr/>
          </a:p>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a:solidFill>
                  <a:srgbClr val="000000"/>
                </a:solidFill>
                <a:latin typeface="Calibri"/>
                <a:ea typeface="Calibri"/>
                <a:cs typeface="Calibri"/>
                <a:sym typeface="Calibri"/>
              </a:rPr>
              <a:t>¡No olvides contestar y entregar el Ticket de Salida!</a:t>
            </a:r>
            <a:endParaRPr/>
          </a:p>
          <a:p>
            <a:pPr marL="0" marR="0" lvl="0" indent="0" algn="l" rtl="0">
              <a:lnSpc>
                <a:spcPct val="115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2100" b="1" i="0" u="none" strike="noStrike" cap="none">
                <a:solidFill>
                  <a:srgbClr val="29754D"/>
                </a:solidFill>
                <a:latin typeface="Calibri"/>
                <a:ea typeface="Calibri"/>
                <a:cs typeface="Calibri"/>
                <a:sym typeface="Calibri"/>
              </a:rPr>
              <a:t>¡Hasta la próxima! </a:t>
            </a:r>
            <a:endParaRPr sz="2100" b="1" i="0" u="none" strike="noStrike" cap="none">
              <a:solidFill>
                <a:srgbClr val="29754D"/>
              </a:solidFill>
              <a:latin typeface="Arial"/>
              <a:ea typeface="Arial"/>
              <a:cs typeface="Arial"/>
              <a:sym typeface="Arial"/>
            </a:endParaRPr>
          </a:p>
          <a:p>
            <a:pPr marL="0" marR="0" lvl="0" indent="0" algn="l" rtl="0">
              <a:lnSpc>
                <a:spcPct val="100000"/>
              </a:lnSpc>
              <a:spcBef>
                <a:spcPts val="0"/>
              </a:spcBef>
              <a:spcAft>
                <a:spcPts val="0"/>
              </a:spcAft>
              <a:buNone/>
            </a:pPr>
            <a:br>
              <a:rPr lang="en-US" sz="1600" b="0" i="0" u="none" strike="noStrike" cap="none">
                <a:solidFill>
                  <a:srgbClr val="000000"/>
                </a:solidFill>
                <a:latin typeface="Arial"/>
                <a:ea typeface="Arial"/>
                <a:cs typeface="Arial"/>
                <a:sym typeface="Arial"/>
              </a:rPr>
            </a:br>
            <a:endParaRPr sz="1600" b="1" i="0" u="none" strike="noStrike" cap="none">
              <a:solidFill>
                <a:srgbClr val="76384D"/>
              </a:solidFill>
              <a:latin typeface="Calibri"/>
              <a:ea typeface="Calibri"/>
              <a:cs typeface="Calibri"/>
              <a:sym typeface="Calibri"/>
            </a:endParaRPr>
          </a:p>
        </p:txBody>
      </p:sp>
      <p:pic>
        <p:nvPicPr>
          <p:cNvPr id="460" name="Google Shape;460;p60"/>
          <p:cNvPicPr preferRelativeResize="0"/>
          <p:nvPr/>
        </p:nvPicPr>
        <p:blipFill rotWithShape="1">
          <a:blip r:embed="rId3">
            <a:alphaModFix/>
          </a:blip>
          <a:srcRect/>
          <a:stretch/>
        </p:blipFill>
        <p:spPr>
          <a:xfrm>
            <a:off x="3308329" y="4336989"/>
            <a:ext cx="674379" cy="604800"/>
          </a:xfrm>
          <a:prstGeom prst="rect">
            <a:avLst/>
          </a:prstGeom>
          <a:noFill/>
          <a:ln>
            <a:noFill/>
          </a:ln>
        </p:spPr>
      </p:pic>
      <p:pic>
        <p:nvPicPr>
          <p:cNvPr id="461" name="Google Shape;461;p60"/>
          <p:cNvPicPr preferRelativeResize="0"/>
          <p:nvPr/>
        </p:nvPicPr>
        <p:blipFill rotWithShape="1">
          <a:blip r:embed="rId4">
            <a:alphaModFix/>
          </a:blip>
          <a:srcRect/>
          <a:stretch/>
        </p:blipFill>
        <p:spPr>
          <a:xfrm>
            <a:off x="6137318" y="3028336"/>
            <a:ext cx="2663305" cy="4168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38"/>
          <p:cNvSpPr/>
          <p:nvPr/>
        </p:nvSpPr>
        <p:spPr>
          <a:xfrm>
            <a:off x="4766523"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2" name="Google Shape;142;p38"/>
          <p:cNvSpPr/>
          <p:nvPr/>
        </p:nvSpPr>
        <p:spPr>
          <a:xfrm>
            <a:off x="1649549" y="2346374"/>
            <a:ext cx="2980513" cy="3817095"/>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43" name="Google Shape;143;p38"/>
          <p:cNvPicPr preferRelativeResize="0"/>
          <p:nvPr/>
        </p:nvPicPr>
        <p:blipFill rotWithShape="1">
          <a:blip r:embed="rId3">
            <a:alphaModFix/>
          </a:blip>
          <a:srcRect/>
          <a:stretch/>
        </p:blipFill>
        <p:spPr>
          <a:xfrm>
            <a:off x="2757285" y="1980974"/>
            <a:ext cx="765041" cy="729458"/>
          </a:xfrm>
          <a:prstGeom prst="rect">
            <a:avLst/>
          </a:prstGeom>
          <a:noFill/>
          <a:ln>
            <a:noFill/>
          </a:ln>
        </p:spPr>
      </p:pic>
      <p:pic>
        <p:nvPicPr>
          <p:cNvPr id="144" name="Google Shape;144;p38"/>
          <p:cNvPicPr preferRelativeResize="0"/>
          <p:nvPr/>
        </p:nvPicPr>
        <p:blipFill rotWithShape="1">
          <a:blip r:embed="rId4">
            <a:alphaModFix/>
          </a:blip>
          <a:srcRect/>
          <a:stretch/>
        </p:blipFill>
        <p:spPr>
          <a:xfrm>
            <a:off x="5643636" y="2258130"/>
            <a:ext cx="3223256" cy="3035128"/>
          </a:xfrm>
          <a:prstGeom prst="rect">
            <a:avLst/>
          </a:prstGeom>
          <a:noFill/>
          <a:ln>
            <a:noFill/>
          </a:ln>
        </p:spPr>
      </p:pic>
      <p:sp>
        <p:nvSpPr>
          <p:cNvPr id="145" name="Google Shape;145;p38"/>
          <p:cNvSpPr txBox="1"/>
          <p:nvPr/>
        </p:nvSpPr>
        <p:spPr>
          <a:xfrm>
            <a:off x="4914212" y="3507536"/>
            <a:ext cx="2740958" cy="134107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Instala motores eléctricos en baja tensión, de acuerdo a los requerimientos y considerando la normativa eléctrica vigente.</a:t>
            </a:r>
            <a:br>
              <a:rPr lang="en-US" sz="1600" b="0" i="0" u="none" strike="noStrike" cap="none">
                <a:solidFill>
                  <a:srgbClr val="000000"/>
                </a:solidFill>
                <a:latin typeface="Calibri"/>
                <a:ea typeface="Calibri"/>
                <a:cs typeface="Calibri"/>
                <a:sym typeface="Calibri"/>
              </a:rPr>
            </a:br>
            <a:endParaRPr sz="1600" b="1" i="0" u="none" strike="noStrike" cap="none">
              <a:solidFill>
                <a:srgbClr val="76384D"/>
              </a:solidFill>
              <a:latin typeface="Calibri"/>
              <a:ea typeface="Calibri"/>
              <a:cs typeface="Calibri"/>
              <a:sym typeface="Calibri"/>
            </a:endParaRPr>
          </a:p>
        </p:txBody>
      </p:sp>
      <p:sp>
        <p:nvSpPr>
          <p:cNvPr id="146" name="Google Shape;146;p38"/>
          <p:cNvSpPr txBox="1"/>
          <p:nvPr/>
        </p:nvSpPr>
        <p:spPr>
          <a:xfrm>
            <a:off x="5057556" y="2934381"/>
            <a:ext cx="2396712"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APRENDIZAJE ESPERADO</a:t>
            </a:r>
            <a:endParaRPr sz="1800" b="0" i="0" u="none" strike="noStrike" cap="none">
              <a:solidFill>
                <a:srgbClr val="29754D"/>
              </a:solidFill>
              <a:latin typeface="Calibri"/>
              <a:ea typeface="Calibri"/>
              <a:cs typeface="Calibri"/>
              <a:sym typeface="Calibri"/>
            </a:endParaRPr>
          </a:p>
        </p:txBody>
      </p:sp>
      <p:sp>
        <p:nvSpPr>
          <p:cNvPr id="147" name="Google Shape;147;p38"/>
          <p:cNvSpPr txBox="1"/>
          <p:nvPr/>
        </p:nvSpPr>
        <p:spPr>
          <a:xfrm>
            <a:off x="1755646" y="2934381"/>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29754D"/>
                </a:solidFill>
                <a:latin typeface="Calibri"/>
                <a:ea typeface="Calibri"/>
                <a:cs typeface="Calibri"/>
                <a:sym typeface="Calibri"/>
              </a:rPr>
              <a:t>METODOLOGÍA SELECCIONADA</a:t>
            </a:r>
            <a:endParaRPr sz="1800" b="0" i="0" u="none" strike="noStrike" cap="none">
              <a:solidFill>
                <a:srgbClr val="29754D"/>
              </a:solidFill>
              <a:latin typeface="Calibri"/>
              <a:ea typeface="Calibri"/>
              <a:cs typeface="Calibri"/>
              <a:sym typeface="Calibri"/>
            </a:endParaRPr>
          </a:p>
        </p:txBody>
      </p:sp>
      <p:sp>
        <p:nvSpPr>
          <p:cNvPr id="148" name="Google Shape;148;p38"/>
          <p:cNvSpPr txBox="1"/>
          <p:nvPr/>
        </p:nvSpPr>
        <p:spPr>
          <a:xfrm>
            <a:off x="1814810" y="3507536"/>
            <a:ext cx="2714922" cy="199149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Texto Guía</a:t>
            </a:r>
            <a:br>
              <a:rPr lang="en-US" sz="1600" b="0" i="0" u="none" strike="noStrike" cap="none">
                <a:solidFill>
                  <a:srgbClr val="000000"/>
                </a:solidFill>
                <a:latin typeface="Calibri"/>
                <a:ea typeface="Calibri"/>
                <a:cs typeface="Calibri"/>
                <a:sym typeface="Calibri"/>
              </a:rPr>
            </a:br>
            <a:endParaRPr sz="1600" b="1" i="0" u="none" strike="noStrike" cap="none">
              <a:solidFill>
                <a:srgbClr val="76384D"/>
              </a:solidFill>
              <a:latin typeface="Calibri"/>
              <a:ea typeface="Calibri"/>
              <a:cs typeface="Calibri"/>
              <a:sym typeface="Calibri"/>
            </a:endParaRPr>
          </a:p>
        </p:txBody>
      </p:sp>
      <p:pic>
        <p:nvPicPr>
          <p:cNvPr id="149" name="Google Shape;149;p38"/>
          <p:cNvPicPr preferRelativeResize="0"/>
          <p:nvPr/>
        </p:nvPicPr>
        <p:blipFill rotWithShape="1">
          <a:blip r:embed="rId5">
            <a:alphaModFix/>
          </a:blip>
          <a:srcRect/>
          <a:stretch/>
        </p:blipFill>
        <p:spPr>
          <a:xfrm>
            <a:off x="5873555" y="1980974"/>
            <a:ext cx="766449" cy="730800"/>
          </a:xfrm>
          <a:prstGeom prst="rect">
            <a:avLst/>
          </a:prstGeom>
          <a:noFill/>
          <a:ln>
            <a:noFill/>
          </a:ln>
        </p:spPr>
      </p:pic>
      <p:sp>
        <p:nvSpPr>
          <p:cNvPr id="150" name="Google Shape;150;p38"/>
          <p:cNvSpPr txBox="1"/>
          <p:nvPr/>
        </p:nvSpPr>
        <p:spPr>
          <a:xfrm>
            <a:off x="452175" y="13782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EL MOTOR DC</a:t>
            </a:r>
            <a:endParaRPr/>
          </a:p>
        </p:txBody>
      </p:sp>
      <p:pic>
        <p:nvPicPr>
          <p:cNvPr id="151" name="Google Shape;151;p38"/>
          <p:cNvPicPr preferRelativeResize="0"/>
          <p:nvPr/>
        </p:nvPicPr>
        <p:blipFill rotWithShape="1">
          <a:blip r:embed="rId6">
            <a:alphaModFix/>
          </a:blip>
          <a:srcRect/>
          <a:stretch/>
        </p:blipFill>
        <p:spPr>
          <a:xfrm flipH="1">
            <a:off x="-340870" y="2668912"/>
            <a:ext cx="3054031" cy="41909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p:nvPr/>
        </p:nvSpPr>
        <p:spPr>
          <a:xfrm>
            <a:off x="4139385" y="1950720"/>
            <a:ext cx="4892150" cy="4683949"/>
          </a:xfrm>
          <a:prstGeom prst="roundRect">
            <a:avLst>
              <a:gd name="adj" fmla="val 7468"/>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7" name="Google Shape;157;p5"/>
          <p:cNvSpPr txBox="1"/>
          <p:nvPr/>
        </p:nvSpPr>
        <p:spPr>
          <a:xfrm>
            <a:off x="4350841" y="2618617"/>
            <a:ext cx="4305479" cy="35625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Actividad de conocimientos previos </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Actividad Inicial</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Motor DC</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Motor Conexión Shunt</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Motor Conexión Serie</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Motor Conexión Compound</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Motor Conexión Independiente</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Conexiones y tipos de motores DC</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Actividad Taller</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Actividad Cuánto Aprendimos</a:t>
            </a:r>
            <a:endParaRPr/>
          </a:p>
          <a:p>
            <a:pPr marL="0" marR="0" lvl="0" indent="0" algn="l" rtl="0">
              <a:lnSpc>
                <a:spcPct val="100000"/>
              </a:lnSpc>
              <a:spcBef>
                <a:spcPts val="1000"/>
              </a:spcBef>
              <a:spcAft>
                <a:spcPts val="0"/>
              </a:spcAft>
              <a:buNone/>
            </a:pPr>
            <a:r>
              <a:rPr lang="en-US" sz="1600" b="0" i="0" u="none" strike="noStrike" cap="none">
                <a:solidFill>
                  <a:srgbClr val="000000"/>
                </a:solidFill>
                <a:latin typeface="Calibri"/>
                <a:ea typeface="Calibri"/>
                <a:cs typeface="Calibri"/>
                <a:sym typeface="Calibri"/>
              </a:rPr>
              <a:t>Ticket de Salida</a:t>
            </a:r>
            <a:endParaRPr/>
          </a:p>
        </p:txBody>
      </p:sp>
      <p:grpSp>
        <p:nvGrpSpPr>
          <p:cNvPr id="158" name="Google Shape;158;p5"/>
          <p:cNvGrpSpPr/>
          <p:nvPr/>
        </p:nvGrpSpPr>
        <p:grpSpPr>
          <a:xfrm>
            <a:off x="3999669" y="2350601"/>
            <a:ext cx="280509" cy="297063"/>
            <a:chOff x="4066023" y="2137010"/>
            <a:chExt cx="280509" cy="297063"/>
          </a:xfrm>
        </p:grpSpPr>
        <p:sp>
          <p:nvSpPr>
            <p:cNvPr id="159" name="Google Shape;159;p5"/>
            <p:cNvSpPr/>
            <p:nvPr/>
          </p:nvSpPr>
          <p:spPr>
            <a:xfrm>
              <a:off x="4081630" y="216241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160" name="Google Shape;160;p5"/>
            <p:cNvSpPr txBox="1"/>
            <p:nvPr/>
          </p:nvSpPr>
          <p:spPr>
            <a:xfrm>
              <a:off x="4066023" y="2137010"/>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1</a:t>
              </a:r>
              <a:endParaRPr sz="1800" b="1" i="0" u="none" strike="noStrike" cap="none">
                <a:solidFill>
                  <a:srgbClr val="FFFFFF"/>
                </a:solidFill>
                <a:latin typeface="Calibri"/>
                <a:ea typeface="Calibri"/>
                <a:cs typeface="Calibri"/>
                <a:sym typeface="Calibri"/>
              </a:endParaRPr>
            </a:p>
          </p:txBody>
        </p:sp>
      </p:grpSp>
      <p:grpSp>
        <p:nvGrpSpPr>
          <p:cNvPr id="161" name="Google Shape;161;p5"/>
          <p:cNvGrpSpPr/>
          <p:nvPr/>
        </p:nvGrpSpPr>
        <p:grpSpPr>
          <a:xfrm>
            <a:off x="4008135" y="2694537"/>
            <a:ext cx="272043" cy="297063"/>
            <a:chOff x="4069726" y="2801067"/>
            <a:chExt cx="272043" cy="297063"/>
          </a:xfrm>
        </p:grpSpPr>
        <p:sp>
          <p:nvSpPr>
            <p:cNvPr id="162" name="Google Shape;162;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4069726" y="2801067"/>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2</a:t>
              </a:r>
              <a:endParaRPr sz="1800" b="1" i="0" u="none" strike="noStrike" cap="none">
                <a:solidFill>
                  <a:srgbClr val="FFFFFF"/>
                </a:solidFill>
                <a:latin typeface="Calibri"/>
                <a:ea typeface="Calibri"/>
                <a:cs typeface="Calibri"/>
                <a:sym typeface="Calibri"/>
              </a:endParaRPr>
            </a:p>
          </p:txBody>
        </p:sp>
      </p:grpSp>
      <p:grpSp>
        <p:nvGrpSpPr>
          <p:cNvPr id="164" name="Google Shape;164;p5"/>
          <p:cNvGrpSpPr/>
          <p:nvPr/>
        </p:nvGrpSpPr>
        <p:grpSpPr>
          <a:xfrm>
            <a:off x="4008135" y="3075229"/>
            <a:ext cx="272043" cy="297063"/>
            <a:chOff x="4069726" y="3497985"/>
            <a:chExt cx="272043" cy="297063"/>
          </a:xfrm>
        </p:grpSpPr>
        <p:sp>
          <p:nvSpPr>
            <p:cNvPr id="165" name="Google Shape;165;p5"/>
            <p:cNvSpPr/>
            <p:nvPr/>
          </p:nvSpPr>
          <p:spPr>
            <a:xfrm>
              <a:off x="4076867" y="3523386"/>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txBox="1"/>
            <p:nvPr/>
          </p:nvSpPr>
          <p:spPr>
            <a:xfrm>
              <a:off x="4069726" y="3497985"/>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3</a:t>
              </a:r>
              <a:endParaRPr sz="1800" b="1" i="0" u="none" strike="noStrike" cap="none">
                <a:solidFill>
                  <a:srgbClr val="FFFFFF"/>
                </a:solidFill>
                <a:latin typeface="Calibri"/>
                <a:ea typeface="Calibri"/>
                <a:cs typeface="Calibri"/>
                <a:sym typeface="Calibri"/>
              </a:endParaRPr>
            </a:p>
          </p:txBody>
        </p:sp>
      </p:grpSp>
      <p:sp>
        <p:nvSpPr>
          <p:cNvPr id="167" name="Google Shape;167;p5"/>
          <p:cNvSpPr txBox="1"/>
          <p:nvPr/>
        </p:nvSpPr>
        <p:spPr>
          <a:xfrm>
            <a:off x="4162730" y="1248313"/>
            <a:ext cx="4892150" cy="28847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000" b="0" i="0" u="none" strike="noStrike" cap="none">
                <a:solidFill>
                  <a:srgbClr val="29754D"/>
                </a:solidFill>
                <a:latin typeface="Calibri"/>
                <a:ea typeface="Calibri"/>
                <a:cs typeface="Calibri"/>
                <a:sym typeface="Calibri"/>
              </a:rPr>
              <a:t>EL MOTOR DC</a:t>
            </a:r>
            <a:endParaRPr/>
          </a:p>
        </p:txBody>
      </p:sp>
      <p:sp>
        <p:nvSpPr>
          <p:cNvPr id="168" name="Google Shape;168;p5"/>
          <p:cNvSpPr txBox="1"/>
          <p:nvPr/>
        </p:nvSpPr>
        <p:spPr>
          <a:xfrm>
            <a:off x="375975" y="1217288"/>
            <a:ext cx="410753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MENÚ DE LA ACTIVIDAD</a:t>
            </a:r>
            <a:endParaRPr sz="3100" b="1" i="0" u="none" strike="noStrike" cap="none">
              <a:solidFill>
                <a:srgbClr val="29754D"/>
              </a:solidFill>
              <a:latin typeface="Calibri"/>
              <a:ea typeface="Calibri"/>
              <a:cs typeface="Calibri"/>
              <a:sym typeface="Calibri"/>
            </a:endParaRPr>
          </a:p>
        </p:txBody>
      </p:sp>
      <p:pic>
        <p:nvPicPr>
          <p:cNvPr id="169" name="Google Shape;169;p5"/>
          <p:cNvPicPr preferRelativeResize="0"/>
          <p:nvPr/>
        </p:nvPicPr>
        <p:blipFill rotWithShape="1">
          <a:blip r:embed="rId3">
            <a:alphaModFix/>
          </a:blip>
          <a:srcRect/>
          <a:stretch/>
        </p:blipFill>
        <p:spPr>
          <a:xfrm>
            <a:off x="594397" y="2347898"/>
            <a:ext cx="3019065" cy="4406861"/>
          </a:xfrm>
          <a:prstGeom prst="rect">
            <a:avLst/>
          </a:prstGeom>
          <a:noFill/>
          <a:ln>
            <a:noFill/>
          </a:ln>
        </p:spPr>
      </p:pic>
      <p:grpSp>
        <p:nvGrpSpPr>
          <p:cNvPr id="170" name="Google Shape;170;p5"/>
          <p:cNvGrpSpPr/>
          <p:nvPr/>
        </p:nvGrpSpPr>
        <p:grpSpPr>
          <a:xfrm>
            <a:off x="3999669" y="3445046"/>
            <a:ext cx="280509" cy="297063"/>
            <a:chOff x="4111547" y="4058527"/>
            <a:chExt cx="280509" cy="297063"/>
          </a:xfrm>
        </p:grpSpPr>
        <p:sp>
          <p:nvSpPr>
            <p:cNvPr id="171" name="Google Shape;171;p5"/>
            <p:cNvSpPr/>
            <p:nvPr/>
          </p:nvSpPr>
          <p:spPr>
            <a:xfrm>
              <a:off x="4127154" y="408392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
            <p:cNvSpPr txBox="1"/>
            <p:nvPr/>
          </p:nvSpPr>
          <p:spPr>
            <a:xfrm>
              <a:off x="4111547" y="4058527"/>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4</a:t>
              </a:r>
              <a:endParaRPr sz="1800" b="1" i="0" u="none" strike="noStrike" cap="none">
                <a:solidFill>
                  <a:srgbClr val="FFFFFF"/>
                </a:solidFill>
                <a:latin typeface="Calibri"/>
                <a:ea typeface="Calibri"/>
                <a:cs typeface="Calibri"/>
                <a:sym typeface="Calibri"/>
              </a:endParaRPr>
            </a:p>
          </p:txBody>
        </p:sp>
      </p:grpSp>
      <p:grpSp>
        <p:nvGrpSpPr>
          <p:cNvPr id="173" name="Google Shape;173;p5"/>
          <p:cNvGrpSpPr/>
          <p:nvPr/>
        </p:nvGrpSpPr>
        <p:grpSpPr>
          <a:xfrm>
            <a:off x="4008135" y="3814863"/>
            <a:ext cx="272043" cy="297063"/>
            <a:chOff x="4180218" y="4702354"/>
            <a:chExt cx="272043" cy="297063"/>
          </a:xfrm>
        </p:grpSpPr>
        <p:sp>
          <p:nvSpPr>
            <p:cNvPr id="174" name="Google Shape;174;p5"/>
            <p:cNvSpPr/>
            <p:nvPr/>
          </p:nvSpPr>
          <p:spPr>
            <a:xfrm>
              <a:off x="4187359" y="4727755"/>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txBox="1"/>
            <p:nvPr/>
          </p:nvSpPr>
          <p:spPr>
            <a:xfrm>
              <a:off x="4180218" y="4702354"/>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5</a:t>
              </a:r>
              <a:endParaRPr sz="1800" b="1" i="0" u="none" strike="noStrike" cap="none">
                <a:solidFill>
                  <a:srgbClr val="FFFFFF"/>
                </a:solidFill>
                <a:latin typeface="Calibri"/>
                <a:ea typeface="Calibri"/>
                <a:cs typeface="Calibri"/>
                <a:sym typeface="Calibri"/>
              </a:endParaRPr>
            </a:p>
          </p:txBody>
        </p:sp>
      </p:grpSp>
      <p:grpSp>
        <p:nvGrpSpPr>
          <p:cNvPr id="176" name="Google Shape;176;p5"/>
          <p:cNvGrpSpPr/>
          <p:nvPr/>
        </p:nvGrpSpPr>
        <p:grpSpPr>
          <a:xfrm>
            <a:off x="3999669" y="4193559"/>
            <a:ext cx="280509" cy="297063"/>
            <a:chOff x="4066023" y="2137010"/>
            <a:chExt cx="280509" cy="297063"/>
          </a:xfrm>
        </p:grpSpPr>
        <p:sp>
          <p:nvSpPr>
            <p:cNvPr id="177" name="Google Shape;177;p5"/>
            <p:cNvSpPr/>
            <p:nvPr/>
          </p:nvSpPr>
          <p:spPr>
            <a:xfrm>
              <a:off x="4081630" y="2162411"/>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9754D"/>
                </a:solidFill>
                <a:latin typeface="Arial"/>
                <a:ea typeface="Arial"/>
                <a:cs typeface="Arial"/>
                <a:sym typeface="Arial"/>
              </a:endParaRPr>
            </a:p>
          </p:txBody>
        </p:sp>
        <p:sp>
          <p:nvSpPr>
            <p:cNvPr id="178" name="Google Shape;178;p5"/>
            <p:cNvSpPr txBox="1"/>
            <p:nvPr/>
          </p:nvSpPr>
          <p:spPr>
            <a:xfrm>
              <a:off x="4066023" y="2137010"/>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6</a:t>
              </a:r>
              <a:endParaRPr sz="1800" b="1" i="0" u="none" strike="noStrike" cap="none">
                <a:solidFill>
                  <a:srgbClr val="FFFFFF"/>
                </a:solidFill>
                <a:latin typeface="Calibri"/>
                <a:ea typeface="Calibri"/>
                <a:cs typeface="Calibri"/>
                <a:sym typeface="Calibri"/>
              </a:endParaRPr>
            </a:p>
          </p:txBody>
        </p:sp>
      </p:grpSp>
      <p:grpSp>
        <p:nvGrpSpPr>
          <p:cNvPr id="179" name="Google Shape;179;p5"/>
          <p:cNvGrpSpPr/>
          <p:nvPr/>
        </p:nvGrpSpPr>
        <p:grpSpPr>
          <a:xfrm>
            <a:off x="3999669" y="4572255"/>
            <a:ext cx="280509" cy="297063"/>
            <a:chOff x="4061260" y="2801067"/>
            <a:chExt cx="280509" cy="297063"/>
          </a:xfrm>
        </p:grpSpPr>
        <p:sp>
          <p:nvSpPr>
            <p:cNvPr id="180" name="Google Shape;180;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txBox="1"/>
            <p:nvPr/>
          </p:nvSpPr>
          <p:spPr>
            <a:xfrm>
              <a:off x="4061260" y="2801067"/>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7</a:t>
              </a:r>
              <a:endParaRPr sz="1800" b="1" i="0" u="none" strike="noStrike" cap="none">
                <a:solidFill>
                  <a:srgbClr val="FFFFFF"/>
                </a:solidFill>
                <a:latin typeface="Calibri"/>
                <a:ea typeface="Calibri"/>
                <a:cs typeface="Calibri"/>
                <a:sym typeface="Calibri"/>
              </a:endParaRPr>
            </a:p>
          </p:txBody>
        </p:sp>
      </p:grpSp>
      <p:grpSp>
        <p:nvGrpSpPr>
          <p:cNvPr id="182" name="Google Shape;182;p5"/>
          <p:cNvGrpSpPr/>
          <p:nvPr/>
        </p:nvGrpSpPr>
        <p:grpSpPr>
          <a:xfrm>
            <a:off x="3999669" y="4926567"/>
            <a:ext cx="280509" cy="297063"/>
            <a:chOff x="4061260" y="2801067"/>
            <a:chExt cx="280509" cy="297063"/>
          </a:xfrm>
        </p:grpSpPr>
        <p:sp>
          <p:nvSpPr>
            <p:cNvPr id="183" name="Google Shape;183;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
            <p:cNvSpPr txBox="1"/>
            <p:nvPr/>
          </p:nvSpPr>
          <p:spPr>
            <a:xfrm>
              <a:off x="4061260" y="2801067"/>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8</a:t>
              </a:r>
              <a:endParaRPr sz="1800" b="1" i="0" u="none" strike="noStrike" cap="none">
                <a:solidFill>
                  <a:srgbClr val="FFFFFF"/>
                </a:solidFill>
                <a:latin typeface="Calibri"/>
                <a:ea typeface="Calibri"/>
                <a:cs typeface="Calibri"/>
                <a:sym typeface="Calibri"/>
              </a:endParaRPr>
            </a:p>
          </p:txBody>
        </p:sp>
      </p:grpSp>
      <p:grpSp>
        <p:nvGrpSpPr>
          <p:cNvPr id="185" name="Google Shape;185;p5"/>
          <p:cNvGrpSpPr/>
          <p:nvPr/>
        </p:nvGrpSpPr>
        <p:grpSpPr>
          <a:xfrm>
            <a:off x="3999669" y="5316711"/>
            <a:ext cx="280509" cy="297063"/>
            <a:chOff x="4061260" y="2801067"/>
            <a:chExt cx="280509" cy="297063"/>
          </a:xfrm>
        </p:grpSpPr>
        <p:sp>
          <p:nvSpPr>
            <p:cNvPr id="186" name="Google Shape;186;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
            <p:cNvSpPr txBox="1"/>
            <p:nvPr/>
          </p:nvSpPr>
          <p:spPr>
            <a:xfrm>
              <a:off x="4061260" y="2801067"/>
              <a:ext cx="211457"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9</a:t>
              </a:r>
              <a:endParaRPr sz="1800" b="1" i="0" u="none" strike="noStrike" cap="none">
                <a:solidFill>
                  <a:srgbClr val="FFFFFF"/>
                </a:solidFill>
                <a:latin typeface="Calibri"/>
                <a:ea typeface="Calibri"/>
                <a:cs typeface="Calibri"/>
                <a:sym typeface="Calibri"/>
              </a:endParaRPr>
            </a:p>
          </p:txBody>
        </p:sp>
      </p:grpSp>
      <p:grpSp>
        <p:nvGrpSpPr>
          <p:cNvPr id="188" name="Google Shape;188;p5"/>
          <p:cNvGrpSpPr/>
          <p:nvPr/>
        </p:nvGrpSpPr>
        <p:grpSpPr>
          <a:xfrm>
            <a:off x="3929181" y="5695680"/>
            <a:ext cx="437091" cy="271662"/>
            <a:chOff x="3990772" y="2826468"/>
            <a:chExt cx="437091" cy="271662"/>
          </a:xfrm>
        </p:grpSpPr>
        <p:sp>
          <p:nvSpPr>
            <p:cNvPr id="189" name="Google Shape;189;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
            <p:cNvSpPr txBox="1"/>
            <p:nvPr/>
          </p:nvSpPr>
          <p:spPr>
            <a:xfrm>
              <a:off x="3990772" y="2826468"/>
              <a:ext cx="437091"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a:solidFill>
                    <a:srgbClr val="FFFFFF"/>
                  </a:solidFill>
                  <a:latin typeface="Calibri"/>
                  <a:ea typeface="Calibri"/>
                  <a:cs typeface="Calibri"/>
                  <a:sym typeface="Calibri"/>
                </a:rPr>
                <a:t>10</a:t>
              </a:r>
              <a:endParaRPr sz="1600" b="1" i="0" u="none" strike="noStrike" cap="none">
                <a:solidFill>
                  <a:srgbClr val="FFFFFF"/>
                </a:solidFill>
                <a:latin typeface="Calibri"/>
                <a:ea typeface="Calibri"/>
                <a:cs typeface="Calibri"/>
                <a:sym typeface="Calibri"/>
              </a:endParaRPr>
            </a:p>
          </p:txBody>
        </p:sp>
      </p:grpSp>
      <p:grpSp>
        <p:nvGrpSpPr>
          <p:cNvPr id="191" name="Google Shape;191;p5"/>
          <p:cNvGrpSpPr/>
          <p:nvPr/>
        </p:nvGrpSpPr>
        <p:grpSpPr>
          <a:xfrm>
            <a:off x="3929181" y="6055541"/>
            <a:ext cx="437091" cy="271662"/>
            <a:chOff x="3990772" y="2826468"/>
            <a:chExt cx="437091" cy="271662"/>
          </a:xfrm>
        </p:grpSpPr>
        <p:sp>
          <p:nvSpPr>
            <p:cNvPr id="192" name="Google Shape;192;p5"/>
            <p:cNvSpPr/>
            <p:nvPr/>
          </p:nvSpPr>
          <p:spPr>
            <a:xfrm>
              <a:off x="4076867" y="2826468"/>
              <a:ext cx="264902" cy="271662"/>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txBox="1"/>
            <p:nvPr/>
          </p:nvSpPr>
          <p:spPr>
            <a:xfrm>
              <a:off x="3990772" y="2826468"/>
              <a:ext cx="437091" cy="27166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a:solidFill>
                    <a:srgbClr val="FFFFFF"/>
                  </a:solidFill>
                  <a:latin typeface="Calibri"/>
                  <a:ea typeface="Calibri"/>
                  <a:cs typeface="Calibri"/>
                  <a:sym typeface="Calibri"/>
                </a:rPr>
                <a:t>11</a:t>
              </a:r>
              <a:endParaRPr sz="1600" b="1" i="0" u="none" strike="noStrike" cap="none">
                <a:solidFill>
                  <a:srgbClr val="FFFF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p:nvPr/>
        </p:nvSpPr>
        <p:spPr>
          <a:xfrm>
            <a:off x="464463" y="2555714"/>
            <a:ext cx="5146719" cy="2812708"/>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9" name="Google Shape;199;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29754D"/>
                </a:solidFill>
                <a:latin typeface="Calibri"/>
                <a:ea typeface="Calibri"/>
                <a:cs typeface="Calibri"/>
                <a:sym typeface="Calibri"/>
              </a:rPr>
              <a:t>CONOCIMIENTOS PREVIOS</a:t>
            </a:r>
            <a:endParaRPr sz="3100" b="1" i="0" u="none" strike="noStrike" cap="none">
              <a:solidFill>
                <a:srgbClr val="29754D"/>
              </a:solidFill>
              <a:latin typeface="Calibri"/>
              <a:ea typeface="Calibri"/>
              <a:cs typeface="Calibri"/>
              <a:sym typeface="Calibri"/>
            </a:endParaRPr>
          </a:p>
        </p:txBody>
      </p:sp>
      <p:sp>
        <p:nvSpPr>
          <p:cNvPr id="200" name="Google Shape;200;p3"/>
          <p:cNvSpPr txBox="1"/>
          <p:nvPr/>
        </p:nvSpPr>
        <p:spPr>
          <a:xfrm>
            <a:off x="816853" y="3218280"/>
            <a:ext cx="4542225" cy="1520988"/>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2000" b="1" i="0" u="none" strike="noStrike" cap="none">
                <a:solidFill>
                  <a:srgbClr val="29754D"/>
                </a:solidFill>
                <a:latin typeface="Calibri"/>
                <a:ea typeface="Calibri"/>
                <a:cs typeface="Calibri"/>
                <a:sym typeface="Calibri"/>
              </a:rPr>
              <a:t>EL MOTOR DC</a:t>
            </a:r>
            <a:endParaRPr/>
          </a:p>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a:solidFill>
                  <a:srgbClr val="000000"/>
                </a:solidFill>
                <a:latin typeface="Calibri"/>
                <a:ea typeface="Calibri"/>
                <a:cs typeface="Calibri"/>
                <a:sym typeface="Calibri"/>
              </a:rPr>
              <a:t>Ahora veamos cómo lo que ya has aprendido refuerza y mejora lo que estás a punto de aprender.</a:t>
            </a:r>
            <a:endParaRPr/>
          </a:p>
        </p:txBody>
      </p:sp>
      <p:sp>
        <p:nvSpPr>
          <p:cNvPr id="201" name="Google Shape;201;p3"/>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ACTIVIDAD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202" name="Google Shape;202;p3"/>
          <p:cNvPicPr preferRelativeResize="0"/>
          <p:nvPr/>
        </p:nvPicPr>
        <p:blipFill rotWithShape="1">
          <a:blip r:embed="rId3">
            <a:alphaModFix/>
          </a:blip>
          <a:srcRect/>
          <a:stretch/>
        </p:blipFill>
        <p:spPr>
          <a:xfrm>
            <a:off x="4870208" y="2389245"/>
            <a:ext cx="4428641" cy="4302108"/>
          </a:xfrm>
          <a:prstGeom prst="rect">
            <a:avLst/>
          </a:prstGeom>
          <a:noFill/>
          <a:ln>
            <a:noFill/>
          </a:ln>
        </p:spPr>
      </p:pic>
      <p:sp>
        <p:nvSpPr>
          <p:cNvPr id="203" name="Google Shape;203;p3"/>
          <p:cNvSpPr txBox="1"/>
          <p:nvPr/>
        </p:nvSpPr>
        <p:spPr>
          <a:xfrm>
            <a:off x="4321821"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8EB99F"/>
                </a:solidFill>
                <a:latin typeface="Calibri"/>
                <a:ea typeface="Calibri"/>
                <a:cs typeface="Calibri"/>
                <a:sym typeface="Calibri"/>
              </a:rPr>
              <a:t>3</a:t>
            </a:r>
            <a:endParaRPr sz="5000" b="0" i="0" u="none" strike="noStrike" cap="none">
              <a:solidFill>
                <a:srgbClr val="8EB99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p:nvPr/>
        </p:nvSpPr>
        <p:spPr>
          <a:xfrm>
            <a:off x="375974" y="1178093"/>
            <a:ext cx="3356188" cy="387906"/>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ACTIVIDAD INICIAL</a:t>
            </a:r>
            <a:endParaRPr/>
          </a:p>
        </p:txBody>
      </p:sp>
      <p:sp>
        <p:nvSpPr>
          <p:cNvPr id="209" name="Google Shape;209;p39"/>
          <p:cNvSpPr/>
          <p:nvPr/>
        </p:nvSpPr>
        <p:spPr>
          <a:xfrm>
            <a:off x="1609344" y="2181365"/>
            <a:ext cx="5938523" cy="4036555"/>
          </a:xfrm>
          <a:prstGeom prst="rect">
            <a:avLst/>
          </a:prstGeom>
          <a:solidFill>
            <a:srgbClr val="EFEF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0" name="Google Shape;210;p39"/>
          <p:cNvPicPr preferRelativeResize="0"/>
          <p:nvPr/>
        </p:nvPicPr>
        <p:blipFill rotWithShape="1">
          <a:blip r:embed="rId3">
            <a:alphaModFix/>
          </a:blip>
          <a:srcRect/>
          <a:stretch/>
        </p:blipFill>
        <p:spPr>
          <a:xfrm>
            <a:off x="6814258" y="2219755"/>
            <a:ext cx="2165892" cy="3854014"/>
          </a:xfrm>
          <a:prstGeom prst="rect">
            <a:avLst/>
          </a:prstGeom>
          <a:noFill/>
          <a:ln>
            <a:noFill/>
          </a:ln>
        </p:spPr>
      </p:pic>
      <p:sp>
        <p:nvSpPr>
          <p:cNvPr id="211" name="Google Shape;211;p39"/>
          <p:cNvSpPr txBox="1"/>
          <p:nvPr/>
        </p:nvSpPr>
        <p:spPr>
          <a:xfrm>
            <a:off x="2172396" y="2713180"/>
            <a:ext cx="4788380" cy="314253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200"/>
              </a:spcBef>
              <a:spcAft>
                <a:spcPts val="0"/>
              </a:spcAft>
              <a:buNone/>
            </a:pPr>
            <a:r>
              <a:rPr lang="en-US" sz="2000" b="1" i="0" u="none" strike="noStrike" cap="none">
                <a:solidFill>
                  <a:srgbClr val="29754D"/>
                </a:solidFill>
                <a:latin typeface="Calibri"/>
                <a:ea typeface="Calibri"/>
                <a:cs typeface="Calibri"/>
                <a:sym typeface="Calibri"/>
              </a:rPr>
              <a:t>Mapa conceptual</a:t>
            </a:r>
            <a:endParaRPr/>
          </a:p>
          <a:p>
            <a:pPr marL="0" marR="0" lvl="0" indent="0" algn="l" rtl="0">
              <a:lnSpc>
                <a:spcPct val="150000"/>
              </a:lnSpc>
              <a:spcBef>
                <a:spcPts val="1200"/>
              </a:spcBef>
              <a:spcAft>
                <a:spcPts val="0"/>
              </a:spcAft>
              <a:buNone/>
            </a:pPr>
            <a:r>
              <a:rPr lang="en-US" sz="1800" b="0" i="0" u="none" strike="noStrike" cap="none">
                <a:solidFill>
                  <a:srgbClr val="000000"/>
                </a:solidFill>
                <a:latin typeface="Calibri"/>
                <a:ea typeface="Calibri"/>
                <a:cs typeface="Calibri"/>
                <a:sym typeface="Calibri"/>
              </a:rPr>
              <a:t>Utilizando las palabras de enlaces, genere un mapa conceptual que clasifique los tipos de motores eléctricos de corriente directa, luego comparte con la clase.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7" name="Google Shape;217;p40"/>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218" name="Google Shape;218;p40"/>
          <p:cNvSpPr txBox="1"/>
          <p:nvPr/>
        </p:nvSpPr>
        <p:spPr>
          <a:xfrm>
            <a:off x="705564" y="2098030"/>
            <a:ext cx="8060484" cy="387906"/>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Estructura General</a:t>
            </a:r>
            <a:endParaRPr/>
          </a:p>
        </p:txBody>
      </p:sp>
      <p:sp>
        <p:nvSpPr>
          <p:cNvPr id="219" name="Google Shape;219;p40"/>
          <p:cNvSpPr/>
          <p:nvPr/>
        </p:nvSpPr>
        <p:spPr>
          <a:xfrm>
            <a:off x="1944547" y="2718589"/>
            <a:ext cx="5474826" cy="3662993"/>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20" name="Google Shape;220;p40"/>
          <p:cNvPicPr preferRelativeResize="0"/>
          <p:nvPr/>
        </p:nvPicPr>
        <p:blipFill rotWithShape="1">
          <a:blip r:embed="rId3">
            <a:alphaModFix/>
          </a:blip>
          <a:srcRect/>
          <a:stretch/>
        </p:blipFill>
        <p:spPr>
          <a:xfrm>
            <a:off x="2686700" y="3067291"/>
            <a:ext cx="3887720" cy="29005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6" name="Google Shape;226;p41"/>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227" name="Google Shape;227;p41"/>
          <p:cNvSpPr txBox="1"/>
          <p:nvPr/>
        </p:nvSpPr>
        <p:spPr>
          <a:xfrm>
            <a:off x="774730"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Circuito Eléctrico Interno</a:t>
            </a:r>
            <a:endParaRPr sz="2400" b="1" i="0" u="none" strike="noStrike" cap="none">
              <a:solidFill>
                <a:srgbClr val="29754D"/>
              </a:solidFill>
              <a:latin typeface="Calibri"/>
              <a:ea typeface="Calibri"/>
              <a:cs typeface="Calibri"/>
              <a:sym typeface="Calibri"/>
            </a:endParaRPr>
          </a:p>
        </p:txBody>
      </p:sp>
      <p:sp>
        <p:nvSpPr>
          <p:cNvPr id="228" name="Google Shape;228;p41"/>
          <p:cNvSpPr txBox="1"/>
          <p:nvPr/>
        </p:nvSpPr>
        <p:spPr>
          <a:xfrm>
            <a:off x="5104529"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229" name="Google Shape;229;p41"/>
          <p:cNvSpPr/>
          <p:nvPr/>
        </p:nvSpPr>
        <p:spPr>
          <a:xfrm>
            <a:off x="774730" y="3137911"/>
            <a:ext cx="3321245"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Su funcionamiento se basa en la repulsión que ejercen los polos magnéticos de un imán permanente cuando interactúan con los polos magnéticos de un electroimán que se encuentra montado en un eje.</a:t>
            </a:r>
            <a:endParaRPr/>
          </a:p>
        </p:txBody>
      </p:sp>
      <p:sp>
        <p:nvSpPr>
          <p:cNvPr id="230" name="Google Shape;230;p41"/>
          <p:cNvSpPr/>
          <p:nvPr/>
        </p:nvSpPr>
        <p:spPr>
          <a:xfrm>
            <a:off x="5120008" y="3137911"/>
            <a:ext cx="3618876"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231" name="Google Shape;231;p41"/>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232" name="Google Shape;232;p41"/>
          <p:cNvPicPr preferRelativeResize="0"/>
          <p:nvPr/>
        </p:nvPicPr>
        <p:blipFill rotWithShape="1">
          <a:blip r:embed="rId3">
            <a:alphaModFix/>
          </a:blip>
          <a:srcRect/>
          <a:stretch/>
        </p:blipFill>
        <p:spPr>
          <a:xfrm>
            <a:off x="5834988" y="3360573"/>
            <a:ext cx="2281543" cy="22815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2"/>
          <p:cNvSpPr/>
          <p:nvPr/>
        </p:nvSpPr>
        <p:spPr>
          <a:xfrm>
            <a:off x="375973" y="1865377"/>
            <a:ext cx="8975291" cy="4840224"/>
          </a:xfrm>
          <a:prstGeom prst="roundRect">
            <a:avLst>
              <a:gd name="adj" fmla="val 4995"/>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8" name="Google Shape;238;p42"/>
          <p:cNvSpPr txBox="1"/>
          <p:nvPr/>
        </p:nvSpPr>
        <p:spPr>
          <a:xfrm>
            <a:off x="375974" y="1178093"/>
            <a:ext cx="4122874" cy="426684"/>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29754D"/>
                </a:solidFill>
                <a:latin typeface="Calibri"/>
                <a:ea typeface="Calibri"/>
                <a:cs typeface="Calibri"/>
                <a:sym typeface="Calibri"/>
              </a:rPr>
              <a:t>MOTOR DC</a:t>
            </a:r>
            <a:endParaRPr/>
          </a:p>
        </p:txBody>
      </p:sp>
      <p:sp>
        <p:nvSpPr>
          <p:cNvPr id="239" name="Google Shape;239;p42"/>
          <p:cNvSpPr txBox="1"/>
          <p:nvPr/>
        </p:nvSpPr>
        <p:spPr>
          <a:xfrm>
            <a:off x="774730"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Circuito Eléctrico Interno</a:t>
            </a:r>
            <a:endParaRPr sz="2400" b="1" i="0" u="none" strike="noStrike" cap="none">
              <a:solidFill>
                <a:srgbClr val="29754D"/>
              </a:solidFill>
              <a:latin typeface="Calibri"/>
              <a:ea typeface="Calibri"/>
              <a:cs typeface="Calibri"/>
              <a:sym typeface="Calibri"/>
            </a:endParaRPr>
          </a:p>
        </p:txBody>
      </p:sp>
      <p:sp>
        <p:nvSpPr>
          <p:cNvPr id="240" name="Google Shape;240;p42"/>
          <p:cNvSpPr txBox="1"/>
          <p:nvPr/>
        </p:nvSpPr>
        <p:spPr>
          <a:xfrm>
            <a:off x="5104529" y="2475156"/>
            <a:ext cx="3417680" cy="402155"/>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None/>
            </a:pPr>
            <a:r>
              <a:rPr lang="en-US" sz="2400" b="1" i="0" u="none" strike="noStrike" cap="none">
                <a:solidFill>
                  <a:srgbClr val="29754D"/>
                </a:solidFill>
                <a:latin typeface="Calibri"/>
                <a:ea typeface="Calibri"/>
                <a:cs typeface="Calibri"/>
                <a:sym typeface="Calibri"/>
              </a:rPr>
              <a:t>Esquema Eléctrico</a:t>
            </a:r>
            <a:endParaRPr sz="2400" b="1" i="0" u="none" strike="noStrike" cap="none">
              <a:solidFill>
                <a:srgbClr val="29754D"/>
              </a:solidFill>
              <a:latin typeface="Calibri"/>
              <a:ea typeface="Calibri"/>
              <a:cs typeface="Calibri"/>
              <a:sym typeface="Calibri"/>
            </a:endParaRPr>
          </a:p>
        </p:txBody>
      </p:sp>
      <p:sp>
        <p:nvSpPr>
          <p:cNvPr id="241" name="Google Shape;241;p42"/>
          <p:cNvSpPr/>
          <p:nvPr/>
        </p:nvSpPr>
        <p:spPr>
          <a:xfrm>
            <a:off x="774730" y="3137911"/>
            <a:ext cx="3321245"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Su funcionamiento se basa en la repulsión que ejercen los polos magnéticos de un imán permanente cuando interactúan con los polos magnéticos de un electroimán que se encuentra montado en un eje.</a:t>
            </a:r>
            <a:endParaRPr/>
          </a:p>
        </p:txBody>
      </p:sp>
      <p:sp>
        <p:nvSpPr>
          <p:cNvPr id="242" name="Google Shape;242;p42"/>
          <p:cNvSpPr/>
          <p:nvPr/>
        </p:nvSpPr>
        <p:spPr>
          <a:xfrm>
            <a:off x="5120008" y="3137911"/>
            <a:ext cx="3618876" cy="2726868"/>
          </a:xfrm>
          <a:prstGeom prst="roundRect">
            <a:avLst>
              <a:gd name="adj" fmla="val 4995"/>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243" name="Google Shape;243;p42"/>
          <p:cNvCxnSpPr/>
          <p:nvPr/>
        </p:nvCxnSpPr>
        <p:spPr>
          <a:xfrm>
            <a:off x="4600255" y="2389632"/>
            <a:ext cx="0" cy="3816096"/>
          </a:xfrm>
          <a:prstGeom prst="straightConnector1">
            <a:avLst/>
          </a:prstGeom>
          <a:noFill/>
          <a:ln w="9525" cap="flat" cmpd="sng">
            <a:solidFill>
              <a:srgbClr val="00B050"/>
            </a:solidFill>
            <a:prstDash val="solid"/>
            <a:round/>
            <a:headEnd type="none" w="sm" len="sm"/>
            <a:tailEnd type="none" w="sm" len="sm"/>
          </a:ln>
        </p:spPr>
      </p:cxnSp>
      <p:pic>
        <p:nvPicPr>
          <p:cNvPr id="244" name="Google Shape;244;p42"/>
          <p:cNvPicPr preferRelativeResize="0"/>
          <p:nvPr/>
        </p:nvPicPr>
        <p:blipFill rotWithShape="1">
          <a:blip r:embed="rId3">
            <a:alphaModFix/>
          </a:blip>
          <a:srcRect/>
          <a:stretch/>
        </p:blipFill>
        <p:spPr>
          <a:xfrm>
            <a:off x="5439208" y="3603129"/>
            <a:ext cx="2980475" cy="179643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962</Words>
  <Application>Microsoft Office PowerPoint</Application>
  <PresentationFormat>Personalizado</PresentationFormat>
  <Paragraphs>195</Paragraphs>
  <Slides>28</Slides>
  <Notes>28</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28</vt:i4>
      </vt:variant>
    </vt:vector>
  </HeadingPairs>
  <TitlesOfParts>
    <vt:vector size="33" baseType="lpstr">
      <vt:lpstr>Arial</vt:lpstr>
      <vt:lpstr>Calibri</vt:lpstr>
      <vt:lpstr>Noto Sans Symbols</vt:lpstr>
      <vt:lpstr>Simple Light</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cp:revision>
  <dcterms:modified xsi:type="dcterms:W3CDTF">2021-02-19T17:46:40Z</dcterms:modified>
</cp:coreProperties>
</file>