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720263" cy="7559675"/>
  <p:notesSz cx="7772400" cy="10058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58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1"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32"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37"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9"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0"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1"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2"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3"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4"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2"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4"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6"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57"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2"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3"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7"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1"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3"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74"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6"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7"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8"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79"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81"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2"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3"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4"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5"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6"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98"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0"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2"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3"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08"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9"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1"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1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3"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7"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9"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20"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4"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25"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7"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8"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9"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0"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1"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2"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5"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7"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8"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0"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4"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6"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67"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72"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74"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5"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6"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7"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8"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9"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1"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3"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9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6"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0"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2"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13"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18"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20"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1"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2"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3"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4"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5"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6"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8"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0"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4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5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1"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5"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7"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58"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1"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63"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5"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6"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7"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8"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9"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70"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9"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270720" y="1747440"/>
            <a:ext cx="9345960" cy="5675040"/>
          </a:xfrm>
          <a:prstGeom prst="round1Rect">
            <a:avLst>
              <a:gd name="adj" fmla="val 15350"/>
            </a:avLst>
          </a:prstGeom>
          <a:solidFill>
            <a:srgbClr val="29754D">
              <a:alpha val="30000"/>
            </a:srgbClr>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0" name="CustomShape 2"/>
          <p:cNvSpPr/>
          <p:nvPr/>
        </p:nvSpPr>
        <p:spPr>
          <a:xfrm>
            <a:off x="436320" y="6464160"/>
            <a:ext cx="7891200" cy="679680"/>
          </a:xfrm>
          <a:prstGeom prst="roundRect">
            <a:avLst>
              <a:gd name="adj" fmla="val 19335"/>
            </a:avLst>
          </a:prstGeom>
          <a:solidFill>
            <a:srgbClr val="8EB99F"/>
          </a:solidFill>
          <a:ln>
            <a:noFill/>
          </a:ln>
        </p:spPr>
        <p:style>
          <a:lnRef idx="0">
            <a:scrgbClr r="0" g="0" b="0"/>
          </a:lnRef>
          <a:fillRef idx="0">
            <a:scrgbClr r="0" g="0" b="0"/>
          </a:fillRef>
          <a:effectRef idx="0">
            <a:scrgbClr r="0" g="0" b="0"/>
          </a:effectRef>
          <a:fontRef idx="minor"/>
        </p:style>
      </p:sp>
      <p:pic>
        <p:nvPicPr>
          <p:cNvPr id="2" name="Imagen 15"/>
          <p:cNvPicPr/>
          <p:nvPr/>
        </p:nvPicPr>
        <p:blipFill>
          <a:blip r:embed="rId14"/>
          <a:stretch/>
        </p:blipFill>
        <p:spPr>
          <a:xfrm>
            <a:off x="8272440" y="1222200"/>
            <a:ext cx="1079280" cy="241200"/>
          </a:xfrm>
          <a:prstGeom prst="rect">
            <a:avLst/>
          </a:prstGeom>
          <a:ln>
            <a:noFill/>
          </a:ln>
        </p:spPr>
      </p:pic>
      <p:pic>
        <p:nvPicPr>
          <p:cNvPr id="3" name="Imagen 16"/>
          <p:cNvPicPr/>
          <p:nvPr/>
        </p:nvPicPr>
        <p:blipFill>
          <a:blip r:embed="rId15"/>
          <a:stretch/>
        </p:blipFill>
        <p:spPr>
          <a:xfrm>
            <a:off x="8272440" y="418680"/>
            <a:ext cx="1079280" cy="664200"/>
          </a:xfrm>
          <a:prstGeom prst="rect">
            <a:avLst/>
          </a:prstGeom>
          <a:ln>
            <a:noFill/>
          </a:ln>
        </p:spPr>
      </p:pic>
      <p:pic>
        <p:nvPicPr>
          <p:cNvPr id="4" name="Google Shape;12;p23"/>
          <p:cNvPicPr/>
          <p:nvPr/>
        </p:nvPicPr>
        <p:blipFill>
          <a:blip r:embed="rId16"/>
          <a:stretch/>
        </p:blipFill>
        <p:spPr>
          <a:xfrm>
            <a:off x="8521560" y="6387120"/>
            <a:ext cx="829800" cy="755280"/>
          </a:xfrm>
          <a:prstGeom prst="rect">
            <a:avLst/>
          </a:prstGeom>
          <a:ln>
            <a:noFill/>
          </a:ln>
        </p:spPr>
      </p:pic>
      <p:pic>
        <p:nvPicPr>
          <p:cNvPr id="5" name="Imagen 14"/>
          <p:cNvPicPr/>
          <p:nvPr/>
        </p:nvPicPr>
        <p:blipFill>
          <a:blip r:embed="rId17"/>
          <a:stretch/>
        </p:blipFill>
        <p:spPr>
          <a:xfrm>
            <a:off x="433440" y="419760"/>
            <a:ext cx="4210200" cy="679680"/>
          </a:xfrm>
          <a:prstGeom prst="rect">
            <a:avLst/>
          </a:prstGeom>
          <a:ln>
            <a:noFill/>
          </a:ln>
        </p:spPr>
      </p:pic>
      <p:pic>
        <p:nvPicPr>
          <p:cNvPr id="6" name="Imagen 18"/>
          <p:cNvPicPr/>
          <p:nvPr/>
        </p:nvPicPr>
        <p:blipFill>
          <a:blip r:embed="rId18"/>
          <a:stretch/>
        </p:blipFill>
        <p:spPr>
          <a:xfrm>
            <a:off x="433440" y="6464160"/>
            <a:ext cx="689760" cy="679680"/>
          </a:xfrm>
          <a:prstGeom prst="rect">
            <a:avLst/>
          </a:prstGeom>
          <a:ln>
            <a:noFill/>
          </a:ln>
        </p:spPr>
      </p:pic>
      <p:sp>
        <p:nvSpPr>
          <p:cNvPr id="7" name="PlaceHolder 3"/>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8" name="PlaceHolder 4"/>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Imagen 3"/>
          <p:cNvPicPr/>
          <p:nvPr/>
        </p:nvPicPr>
        <p:blipFill>
          <a:blip r:embed="rId14"/>
          <a:stretch/>
        </p:blipFill>
        <p:spPr>
          <a:xfrm>
            <a:off x="8272440" y="1222200"/>
            <a:ext cx="1079280" cy="241200"/>
          </a:xfrm>
          <a:prstGeom prst="rect">
            <a:avLst/>
          </a:prstGeom>
          <a:ln>
            <a:noFill/>
          </a:ln>
        </p:spPr>
      </p:pic>
      <p:pic>
        <p:nvPicPr>
          <p:cNvPr id="46" name="Imagen 4"/>
          <p:cNvPicPr/>
          <p:nvPr/>
        </p:nvPicPr>
        <p:blipFill>
          <a:blip r:embed="rId15"/>
          <a:stretch/>
        </p:blipFill>
        <p:spPr>
          <a:xfrm>
            <a:off x="8272440" y="418680"/>
            <a:ext cx="1079280" cy="664200"/>
          </a:xfrm>
          <a:prstGeom prst="rect">
            <a:avLst/>
          </a:prstGeom>
          <a:ln>
            <a:noFill/>
          </a:ln>
        </p:spPr>
      </p:pic>
      <p:pic>
        <p:nvPicPr>
          <p:cNvPr id="47" name="Imagen 6"/>
          <p:cNvPicPr/>
          <p:nvPr/>
        </p:nvPicPr>
        <p:blipFill>
          <a:blip r:embed="rId16"/>
          <a:stretch/>
        </p:blipFill>
        <p:spPr>
          <a:xfrm>
            <a:off x="433440" y="419760"/>
            <a:ext cx="4210200" cy="679680"/>
          </a:xfrm>
          <a:prstGeom prst="rect">
            <a:avLst/>
          </a:prstGeom>
          <a:ln>
            <a:noFill/>
          </a:ln>
        </p:spPr>
      </p:pic>
      <p:sp>
        <p:nvSpPr>
          <p:cNvPr id="48" name="CustomShape 1"/>
          <p:cNvSpPr/>
          <p:nvPr/>
        </p:nvSpPr>
        <p:spPr>
          <a:xfrm>
            <a:off x="243000" y="1756440"/>
            <a:ext cx="9345960" cy="5675040"/>
          </a:xfrm>
          <a:prstGeom prst="round1Rect">
            <a:avLst>
              <a:gd name="adj" fmla="val 15350"/>
            </a:avLst>
          </a:prstGeom>
          <a:solidFill>
            <a:srgbClr val="EEEEEE"/>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9" name="PlaceHolder 2"/>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50" name="PlaceHolder 3"/>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88"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9"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90" name="CustomShape 4"/>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91" name="CustomShape 5"/>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60F9C61B-77F7-46C2-858D-B6442B1CCFB6}"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92"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93" name="CustomShape 7"/>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94"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3|</a:t>
            </a:r>
            <a:r>
              <a:rPr lang="es-CL" sz="1600" b="0" strike="noStrike" spc="-1">
                <a:solidFill>
                  <a:srgbClr val="29754D"/>
                </a:solidFill>
                <a:latin typeface="Calibri"/>
                <a:ea typeface="Calibri"/>
              </a:rPr>
              <a:t>3</a:t>
            </a:r>
            <a:endParaRPr lang="es-CL" sz="1600" b="0" strike="noStrike" spc="-1">
              <a:latin typeface="Arial"/>
            </a:endParaRPr>
          </a:p>
        </p:txBody>
      </p:sp>
      <p:sp>
        <p:nvSpPr>
          <p:cNvPr id="95"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96" name="PlaceHolder 10"/>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rot="10800000" flipH="1">
            <a:off x="180720" y="822600"/>
            <a:ext cx="9356040" cy="6530760"/>
          </a:xfrm>
          <a:prstGeom prst="round1Rect">
            <a:avLst>
              <a:gd name="adj" fmla="val 15350"/>
            </a:avLst>
          </a:prstGeom>
          <a:solidFill>
            <a:srgbClr val="D7E3DC"/>
          </a:solidFill>
          <a:ln>
            <a:noFill/>
          </a:ln>
        </p:spPr>
        <p:style>
          <a:lnRef idx="0">
            <a:scrgbClr r="0" g="0" b="0"/>
          </a:lnRef>
          <a:fillRef idx="0">
            <a:scrgbClr r="0" g="0" b="0"/>
          </a:fillRef>
          <a:effectRef idx="0">
            <a:scrgbClr r="0" g="0" b="0"/>
          </a:effectRef>
          <a:fontRef idx="minor"/>
        </p:style>
      </p:sp>
      <p:sp>
        <p:nvSpPr>
          <p:cNvPr id="134"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5"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6"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167729A7-849D-46E2-A563-124E3C0772C9}"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37"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38"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39" name="CustomShape 7"/>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140" name="CustomShape 8"/>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3|</a:t>
            </a:r>
            <a:r>
              <a:rPr lang="es-CL" sz="1600" b="0" strike="noStrike" spc="-1">
                <a:solidFill>
                  <a:srgbClr val="29754D"/>
                </a:solidFill>
                <a:latin typeface="Calibri"/>
                <a:ea typeface="Calibri"/>
              </a:rPr>
              <a:t>3</a:t>
            </a:r>
            <a:endParaRPr lang="es-CL" sz="1600" b="0" strike="noStrike" spc="-1">
              <a:latin typeface="Arial"/>
            </a:endParaRPr>
          </a:p>
        </p:txBody>
      </p:sp>
      <p:sp>
        <p:nvSpPr>
          <p:cNvPr id="141"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42" name="PlaceHolder 10"/>
          <p:cNvSpPr>
            <a:spLocks noGrp="1"/>
          </p:cNvSpPr>
          <p:nvPr>
            <p:ph type="body"/>
          </p:nvPr>
        </p:nvSpPr>
        <p:spPr>
          <a:xfrm>
            <a:off x="48600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
        <p:nvSpPr>
          <p:cNvPr id="143" name="PlaceHolder 11"/>
          <p:cNvSpPr>
            <a:spLocks noGrp="1"/>
          </p:cNvSpPr>
          <p:nvPr>
            <p:ph type="body"/>
          </p:nvPr>
        </p:nvSpPr>
        <p:spPr>
          <a:xfrm>
            <a:off x="496836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CustomShape 1"/>
          <p:cNvSpPr/>
          <p:nvPr/>
        </p:nvSpPr>
        <p:spPr>
          <a:xfrm rot="10800000" flipH="1">
            <a:off x="181080" y="833040"/>
            <a:ext cx="9357480" cy="1236240"/>
          </a:xfrm>
          <a:prstGeom prst="round1Rect">
            <a:avLst>
              <a:gd name="adj" fmla="val 50000"/>
            </a:avLst>
          </a:prstGeom>
          <a:solidFill>
            <a:schemeClr val="lt2"/>
          </a:solidFill>
          <a:ln>
            <a:noFill/>
          </a:ln>
        </p:spPr>
        <p:style>
          <a:lnRef idx="0">
            <a:scrgbClr r="0" g="0" b="0"/>
          </a:lnRef>
          <a:fillRef idx="0">
            <a:scrgbClr r="0" g="0" b="0"/>
          </a:fillRef>
          <a:effectRef idx="0">
            <a:scrgbClr r="0" g="0" b="0"/>
          </a:effectRef>
          <a:fontRef idx="minor"/>
        </p:style>
      </p:sp>
      <p:sp>
        <p:nvSpPr>
          <p:cNvPr id="181"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2"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3"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E9A7574-2D60-44BE-A574-B865DE4F914B}"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84"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85" name="CustomShape 6"/>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3|</a:t>
            </a:r>
            <a:r>
              <a:rPr lang="es-CL" sz="1600" b="0" strike="noStrike" spc="-1">
                <a:solidFill>
                  <a:srgbClr val="29754D"/>
                </a:solidFill>
                <a:latin typeface="Calibri"/>
                <a:ea typeface="Calibri"/>
              </a:rPr>
              <a:t>3</a:t>
            </a:r>
            <a:endParaRPr lang="es-CL" sz="1600" b="0" strike="noStrike" spc="-1">
              <a:latin typeface="Arial"/>
            </a:endParaRPr>
          </a:p>
        </p:txBody>
      </p:sp>
      <p:sp>
        <p:nvSpPr>
          <p:cNvPr id="186"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87" name="CustomShape 8"/>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188"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89" name="PlaceHolder 10"/>
          <p:cNvSpPr>
            <a:spLocks noGrp="1"/>
          </p:cNvSpPr>
          <p:nvPr>
            <p:ph type="body"/>
          </p:nvPr>
        </p:nvSpPr>
        <p:spPr>
          <a:xfrm>
            <a:off x="486000" y="1768680"/>
            <a:ext cx="874728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227"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8"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9" name="CustomShape 4"/>
          <p:cNvSpPr/>
          <p:nvPr/>
        </p:nvSpPr>
        <p:spPr>
          <a:xfrm>
            <a:off x="181800" y="181080"/>
            <a:ext cx="7908480" cy="650160"/>
          </a:xfrm>
          <a:prstGeom prst="round2SameRect">
            <a:avLst>
              <a:gd name="adj1" fmla="val 16667"/>
              <a:gd name="adj2" fmla="val 0"/>
            </a:avLst>
          </a:prstGeom>
          <a:blipFill rotWithShape="0">
            <a:blip r:embed="rId14"/>
            <a:tile/>
          </a:blipFill>
          <a:ln>
            <a:noFill/>
          </a:ln>
        </p:spPr>
        <p:style>
          <a:lnRef idx="0">
            <a:scrgbClr r="0" g="0" b="0"/>
          </a:lnRef>
          <a:fillRef idx="0">
            <a:scrgbClr r="0" g="0" b="0"/>
          </a:fillRef>
          <a:effectRef idx="0">
            <a:scrgbClr r="0" g="0" b="0"/>
          </a:effectRef>
          <a:fontRef idx="minor"/>
        </p:style>
      </p:sp>
      <p:sp>
        <p:nvSpPr>
          <p:cNvPr id="230" name="CustomShape 5"/>
          <p:cNvSpPr/>
          <p:nvPr/>
        </p:nvSpPr>
        <p:spPr>
          <a:xfrm>
            <a:off x="8170560" y="28836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400" b="1" strike="noStrike" spc="-1">
                <a:solidFill>
                  <a:srgbClr val="000000"/>
                </a:solidFill>
                <a:latin typeface="Calibri"/>
                <a:ea typeface="Calibri"/>
              </a:rPr>
              <a:t>¡Atención!</a:t>
            </a:r>
            <a:endParaRPr lang="es-CL" sz="1400" b="0" strike="noStrike" spc="-1">
              <a:latin typeface="Arial"/>
            </a:endParaRPr>
          </a:p>
        </p:txBody>
      </p:sp>
      <p:sp>
        <p:nvSpPr>
          <p:cNvPr id="231" name="CustomShape 6"/>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020E1022-F56A-44DD-8E97-DA069B96113C}"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232"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233" name="PlaceHolder 8"/>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234" name="PlaceHolder 9"/>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1176480" y="6648120"/>
            <a:ext cx="7011360" cy="311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just">
              <a:lnSpc>
                <a:spcPct val="100000"/>
              </a:lnSpc>
            </a:pPr>
            <a:r>
              <a:rPr lang="es-CL" sz="1100" b="0" strike="noStrike" spc="-1">
                <a:solidFill>
                  <a:srgbClr val="FFFFFF"/>
                </a:solidFill>
                <a:latin typeface="Calibri"/>
                <a:ea typeface="Calibri"/>
              </a:rPr>
              <a:t>En estos documentos se utilizarán de manera inclusiva términos como: el estudiante, el docente, el compañero u otras palabras equivalentes y sus respectivos plurales, es decir, con ellas, se hace referencia tanto a hombres como a mujeres.</a:t>
            </a:r>
            <a:endParaRPr lang="es-CL" sz="1100" b="0" strike="noStrike" spc="-1">
              <a:latin typeface="Arial"/>
            </a:endParaRPr>
          </a:p>
        </p:txBody>
      </p:sp>
      <p:sp>
        <p:nvSpPr>
          <p:cNvPr id="272" name="CustomShape 2"/>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SECTOR ELECTRÓNICA </a:t>
            </a:r>
            <a:r>
              <a:rPr lang="es-CL" sz="1200" b="0" strike="noStrike" spc="-1">
                <a:solidFill>
                  <a:srgbClr val="29754D"/>
                </a:solidFill>
                <a:latin typeface="Calibri"/>
                <a:ea typeface="Calibri"/>
              </a:rPr>
              <a:t>| NIVEL 4° MEDIO</a:t>
            </a:r>
            <a:endParaRPr lang="es-CL" sz="1200" b="0" strike="noStrike" spc="-1">
              <a:latin typeface="Arial"/>
            </a:endParaRPr>
          </a:p>
        </p:txBody>
      </p:sp>
      <p:sp>
        <p:nvSpPr>
          <p:cNvPr id="273" name="CustomShape 3"/>
          <p:cNvSpPr/>
          <p:nvPr/>
        </p:nvSpPr>
        <p:spPr>
          <a:xfrm>
            <a:off x="36216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MÓDULO 7</a:t>
            </a:r>
            <a:endParaRPr lang="es-CL" sz="1500" b="0" strike="noStrike" spc="-1">
              <a:latin typeface="Arial"/>
            </a:endParaRPr>
          </a:p>
          <a:p>
            <a:pPr>
              <a:lnSpc>
                <a:spcPct val="100000"/>
              </a:lnSpc>
            </a:pPr>
            <a:endParaRPr lang="es-CL" sz="1500" b="0" strike="noStrike" spc="-1">
              <a:latin typeface="Arial"/>
            </a:endParaRPr>
          </a:p>
        </p:txBody>
      </p:sp>
      <p:pic>
        <p:nvPicPr>
          <p:cNvPr id="274" name="Imagen 7" descr="(PORTADA)-M7-electronica-OPERACIÓN Y PROGRAMACIÓN DE EQUIPOS DE CONTROL ELÉCTRICO INDUSTRIAL.png"/>
          <p:cNvPicPr/>
          <p:nvPr/>
        </p:nvPicPr>
        <p:blipFill>
          <a:blip r:embed="rId2"/>
          <a:srcRect b="6360"/>
          <a:stretch/>
        </p:blipFill>
        <p:spPr>
          <a:xfrm>
            <a:off x="5016600" y="2070000"/>
            <a:ext cx="4468320" cy="4368240"/>
          </a:xfrm>
          <a:prstGeom prst="rect">
            <a:avLst/>
          </a:prstGeom>
          <a:ln>
            <a:noFill/>
          </a:ln>
        </p:spPr>
      </p:pic>
      <p:sp>
        <p:nvSpPr>
          <p:cNvPr id="275" name="CustomShape 4"/>
          <p:cNvSpPr/>
          <p:nvPr/>
        </p:nvSpPr>
        <p:spPr>
          <a:xfrm>
            <a:off x="360360" y="2242080"/>
            <a:ext cx="5861880" cy="12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300" b="1" strike="noStrike" spc="-32">
                <a:solidFill>
                  <a:srgbClr val="29754D"/>
                </a:solidFill>
                <a:latin typeface="Calibri"/>
                <a:ea typeface="Arial"/>
              </a:rPr>
              <a:t>OPERACIÓN Y PROGRAMACIÓN DE EQUIPOS DE CONTROL ELÉCTRICO INDUSTRIAL </a:t>
            </a:r>
            <a:endParaRPr lang="es-CL" sz="3300" b="0" strike="noStrike" spc="-1">
              <a:latin typeface="Arial"/>
            </a:endParaRPr>
          </a:p>
        </p:txBody>
      </p:sp>
      <p:pic>
        <p:nvPicPr>
          <p:cNvPr id="276" name="Imagen 275"/>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507960" y="3530520"/>
            <a:ext cx="7238160" cy="27424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0" name="CustomShape 2"/>
          <p:cNvSpPr/>
          <p:nvPr/>
        </p:nvSpPr>
        <p:spPr>
          <a:xfrm>
            <a:off x="447840" y="12016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BLOQUE DE COMPARACIÓN</a:t>
            </a:r>
            <a:endParaRPr lang="es-CL" sz="3000" b="0" strike="noStrike" spc="-1">
              <a:latin typeface="Arial"/>
            </a:endParaRPr>
          </a:p>
          <a:p>
            <a:pPr>
              <a:lnSpc>
                <a:spcPct val="120000"/>
              </a:lnSpc>
            </a:pPr>
            <a:endParaRPr lang="es-CL" sz="3000" b="0" strike="noStrike" spc="-1">
              <a:latin typeface="Arial"/>
            </a:endParaRPr>
          </a:p>
        </p:txBody>
      </p:sp>
      <p:sp>
        <p:nvSpPr>
          <p:cNvPr id="351" name="CustomShape 3"/>
          <p:cNvSpPr/>
          <p:nvPr/>
        </p:nvSpPr>
        <p:spPr>
          <a:xfrm>
            <a:off x="437400" y="2313000"/>
            <a:ext cx="709308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El bloque de comparación </a:t>
            </a:r>
            <a:r>
              <a:rPr lang="es-CL" sz="1800" b="1" strike="noStrike" spc="-1">
                <a:solidFill>
                  <a:srgbClr val="000000"/>
                </a:solidFill>
                <a:latin typeface="Calibri"/>
                <a:ea typeface="Calibri"/>
              </a:rPr>
              <a:t>“LT” </a:t>
            </a:r>
            <a:r>
              <a:rPr lang="es-CL" sz="1800" b="0" strike="noStrike" spc="-1">
                <a:solidFill>
                  <a:srgbClr val="000000"/>
                </a:solidFill>
                <a:latin typeface="Calibri"/>
                <a:ea typeface="Calibri"/>
              </a:rPr>
              <a:t>realiza la operación entre dos variables, </a:t>
            </a:r>
            <a:br/>
            <a:r>
              <a:rPr lang="es-CL" sz="1800" b="0" strike="noStrike" spc="-1">
                <a:solidFill>
                  <a:srgbClr val="000000"/>
                </a:solidFill>
                <a:latin typeface="Calibri"/>
                <a:ea typeface="Calibri"/>
              </a:rPr>
              <a:t>en este caso </a:t>
            </a:r>
            <a:r>
              <a:rPr lang="es-CL" sz="1800" b="1" strike="noStrike" spc="-1">
                <a:solidFill>
                  <a:srgbClr val="000000"/>
                </a:solidFill>
                <a:latin typeface="Calibri"/>
                <a:ea typeface="Calibri"/>
              </a:rPr>
              <a:t>Num1</a:t>
            </a:r>
            <a:r>
              <a:rPr lang="es-CL" sz="1800" b="0" strike="noStrike" spc="-1">
                <a:solidFill>
                  <a:srgbClr val="000000"/>
                </a:solidFill>
                <a:latin typeface="Calibri"/>
                <a:ea typeface="Calibri"/>
              </a:rPr>
              <a:t> </a:t>
            </a:r>
            <a:r>
              <a:rPr lang="es-CL" sz="1800" b="1" strike="noStrike" spc="-1">
                <a:solidFill>
                  <a:srgbClr val="C73E32"/>
                </a:solidFill>
                <a:latin typeface="Calibri"/>
                <a:ea typeface="Calibri"/>
              </a:rPr>
              <a:t>es menor que </a:t>
            </a:r>
            <a:r>
              <a:rPr lang="es-CL" sz="1800" b="1" strike="noStrike" spc="-1">
                <a:solidFill>
                  <a:srgbClr val="000000"/>
                </a:solidFill>
                <a:latin typeface="Calibri"/>
                <a:ea typeface="Calibri"/>
              </a:rPr>
              <a:t>Num2</a:t>
            </a:r>
            <a:r>
              <a:rPr lang="es-CL" sz="1800" b="0" strike="noStrike" spc="-1">
                <a:solidFill>
                  <a:srgbClr val="000000"/>
                </a:solidFill>
                <a:latin typeface="Calibri"/>
                <a:ea typeface="Calibri"/>
              </a:rPr>
              <a:t>, la activación para realizar la operación es mediante la entrada </a:t>
            </a:r>
            <a:r>
              <a:rPr lang="es-CL" sz="1800" b="1" strike="noStrike" spc="-1">
                <a:solidFill>
                  <a:srgbClr val="000000"/>
                </a:solidFill>
                <a:latin typeface="Calibri"/>
                <a:ea typeface="Calibri"/>
              </a:rPr>
              <a:t>EN</a:t>
            </a:r>
            <a:r>
              <a:rPr lang="es-CL" sz="1800" b="0" strike="noStrike" spc="-1">
                <a:solidFill>
                  <a:srgbClr val="000000"/>
                </a:solidFill>
                <a:latin typeface="Calibri"/>
                <a:ea typeface="Calibri"/>
              </a:rPr>
              <a:t> y su salida es de tipo booleana.</a:t>
            </a:r>
            <a:endParaRPr lang="es-CL" sz="1800" b="0" strike="noStrike" spc="-1">
              <a:latin typeface="Arial"/>
            </a:endParaRPr>
          </a:p>
        </p:txBody>
      </p:sp>
      <p:pic>
        <p:nvPicPr>
          <p:cNvPr id="352" name="Google Shape;215;p9"/>
          <p:cNvPicPr/>
          <p:nvPr/>
        </p:nvPicPr>
        <p:blipFill>
          <a:blip r:embed="rId2"/>
          <a:srcRect l="5503"/>
          <a:stretch/>
        </p:blipFill>
        <p:spPr>
          <a:xfrm>
            <a:off x="673200" y="3656520"/>
            <a:ext cx="5555160" cy="2477160"/>
          </a:xfrm>
          <a:prstGeom prst="rect">
            <a:avLst/>
          </a:prstGeom>
          <a:ln>
            <a:noFill/>
          </a:ln>
        </p:spPr>
      </p:pic>
      <p:pic>
        <p:nvPicPr>
          <p:cNvPr id="353" name="Imagen 8"/>
          <p:cNvPicPr/>
          <p:nvPr/>
        </p:nvPicPr>
        <p:blipFill>
          <a:blip r:embed="rId3"/>
          <a:stretch/>
        </p:blipFill>
        <p:spPr>
          <a:xfrm>
            <a:off x="5667480" y="3614760"/>
            <a:ext cx="2568600" cy="269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546120" y="3530520"/>
            <a:ext cx="6577920" cy="29329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5" name="CustomShape 2"/>
          <p:cNvSpPr/>
          <p:nvPr/>
        </p:nvSpPr>
        <p:spPr>
          <a:xfrm>
            <a:off x="437400" y="2313000"/>
            <a:ext cx="76518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El bloque de comparación </a:t>
            </a:r>
            <a:r>
              <a:rPr lang="es-CL" sz="1800" b="1" strike="noStrike" spc="-1">
                <a:solidFill>
                  <a:srgbClr val="000000"/>
                </a:solidFill>
                <a:latin typeface="Calibri"/>
                <a:ea typeface="Calibri"/>
              </a:rPr>
              <a:t>“LE” </a:t>
            </a:r>
            <a:r>
              <a:rPr lang="es-CL" sz="1800" b="0" strike="noStrike" spc="-1">
                <a:solidFill>
                  <a:srgbClr val="000000"/>
                </a:solidFill>
                <a:latin typeface="Calibri"/>
                <a:ea typeface="Calibri"/>
              </a:rPr>
              <a:t>realiza al operación entre dos variables, en este caso cuando </a:t>
            </a:r>
            <a:r>
              <a:rPr lang="es-CL" sz="1800" b="1" strike="noStrike" spc="-1">
                <a:solidFill>
                  <a:srgbClr val="000000"/>
                </a:solidFill>
                <a:latin typeface="Calibri"/>
                <a:ea typeface="Calibri"/>
              </a:rPr>
              <a:t>Num1</a:t>
            </a:r>
            <a:r>
              <a:rPr lang="es-CL" sz="1800" b="0" strike="noStrike" spc="-1">
                <a:solidFill>
                  <a:srgbClr val="000000"/>
                </a:solidFill>
                <a:latin typeface="Calibri"/>
                <a:ea typeface="Calibri"/>
              </a:rPr>
              <a:t> </a:t>
            </a:r>
            <a:r>
              <a:rPr lang="es-CL" sz="1800" b="1" strike="noStrike" spc="-1">
                <a:solidFill>
                  <a:srgbClr val="C73E32"/>
                </a:solidFill>
                <a:latin typeface="Calibri"/>
                <a:ea typeface="Calibri"/>
              </a:rPr>
              <a:t>es menor o igual a </a:t>
            </a:r>
            <a:r>
              <a:rPr lang="es-CL" sz="1800" b="1" strike="noStrike" spc="-1">
                <a:solidFill>
                  <a:srgbClr val="000000"/>
                </a:solidFill>
                <a:latin typeface="Calibri"/>
                <a:ea typeface="Calibri"/>
              </a:rPr>
              <a:t>Num2</a:t>
            </a:r>
            <a:r>
              <a:rPr lang="es-CL" sz="1800" b="0" strike="noStrike" spc="-1">
                <a:solidFill>
                  <a:srgbClr val="000000"/>
                </a:solidFill>
                <a:latin typeface="Calibri"/>
                <a:ea typeface="Calibri"/>
              </a:rPr>
              <a:t>, la activación para realizar la operación es mediante la entrada </a:t>
            </a:r>
            <a:r>
              <a:rPr lang="es-CL" sz="1800" b="1" strike="noStrike" spc="-1">
                <a:solidFill>
                  <a:srgbClr val="000000"/>
                </a:solidFill>
                <a:latin typeface="Calibri"/>
                <a:ea typeface="Calibri"/>
              </a:rPr>
              <a:t>EN</a:t>
            </a:r>
            <a:r>
              <a:rPr lang="es-CL" sz="1800" b="0" strike="noStrike" spc="-1">
                <a:solidFill>
                  <a:srgbClr val="000000"/>
                </a:solidFill>
                <a:latin typeface="Calibri"/>
                <a:ea typeface="Calibri"/>
              </a:rPr>
              <a:t> y su salida es de tipo booleana.</a:t>
            </a:r>
            <a:endParaRPr lang="es-CL" sz="1800" b="0" strike="noStrike" spc="-1">
              <a:latin typeface="Arial"/>
            </a:endParaRPr>
          </a:p>
        </p:txBody>
      </p:sp>
      <p:pic>
        <p:nvPicPr>
          <p:cNvPr id="356" name="Google Shape;222;p10"/>
          <p:cNvPicPr/>
          <p:nvPr/>
        </p:nvPicPr>
        <p:blipFill>
          <a:blip r:embed="rId2"/>
          <a:srcRect b="10523"/>
          <a:stretch/>
        </p:blipFill>
        <p:spPr>
          <a:xfrm>
            <a:off x="1076400" y="3738600"/>
            <a:ext cx="5237640" cy="2255040"/>
          </a:xfrm>
          <a:prstGeom prst="rect">
            <a:avLst/>
          </a:prstGeom>
          <a:ln>
            <a:noFill/>
          </a:ln>
        </p:spPr>
      </p:pic>
      <p:pic>
        <p:nvPicPr>
          <p:cNvPr id="357" name="Imagen 7"/>
          <p:cNvPicPr/>
          <p:nvPr/>
        </p:nvPicPr>
        <p:blipFill>
          <a:blip r:embed="rId3"/>
          <a:stretch/>
        </p:blipFill>
        <p:spPr>
          <a:xfrm>
            <a:off x="6554520" y="3390840"/>
            <a:ext cx="1676520" cy="2983680"/>
          </a:xfrm>
          <a:prstGeom prst="rect">
            <a:avLst/>
          </a:prstGeom>
          <a:ln>
            <a:noFill/>
          </a:ln>
        </p:spPr>
      </p:pic>
      <p:sp>
        <p:nvSpPr>
          <p:cNvPr id="358" name="CustomShape 3"/>
          <p:cNvSpPr/>
          <p:nvPr/>
        </p:nvSpPr>
        <p:spPr>
          <a:xfrm>
            <a:off x="447840" y="12016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BLOQUE DE COMPARACIÓN</a:t>
            </a:r>
            <a:endParaRPr lang="es-CL" sz="3000" b="0" strike="noStrike" spc="-1">
              <a:latin typeface="Arial"/>
            </a:endParaRPr>
          </a:p>
          <a:p>
            <a:pPr>
              <a:lnSpc>
                <a:spcPct val="120000"/>
              </a:lnSpc>
            </a:pP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558720" y="3530520"/>
            <a:ext cx="6692040" cy="27424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60" name="CustomShape 2"/>
          <p:cNvSpPr/>
          <p:nvPr/>
        </p:nvSpPr>
        <p:spPr>
          <a:xfrm>
            <a:off x="437400" y="2313000"/>
            <a:ext cx="70041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El bloque de comparación </a:t>
            </a:r>
            <a:r>
              <a:rPr lang="es-CL" sz="1800" b="1" strike="noStrike" spc="-1">
                <a:solidFill>
                  <a:srgbClr val="000000"/>
                </a:solidFill>
                <a:latin typeface="Calibri"/>
                <a:ea typeface="Calibri"/>
              </a:rPr>
              <a:t>“GE” </a:t>
            </a:r>
            <a:r>
              <a:rPr lang="es-CL" sz="1800" b="0" strike="noStrike" spc="-1">
                <a:solidFill>
                  <a:srgbClr val="000000"/>
                </a:solidFill>
                <a:latin typeface="Calibri"/>
                <a:ea typeface="Calibri"/>
              </a:rPr>
              <a:t>realiza al operación entre dos variables, cuando </a:t>
            </a:r>
            <a:r>
              <a:rPr lang="es-CL" sz="1800" b="1" strike="noStrike" spc="-1">
                <a:solidFill>
                  <a:srgbClr val="000000"/>
                </a:solidFill>
                <a:latin typeface="Calibri"/>
                <a:ea typeface="Calibri"/>
              </a:rPr>
              <a:t>num1</a:t>
            </a:r>
            <a:r>
              <a:rPr lang="es-CL" sz="1800" b="0" strike="noStrike" spc="-1">
                <a:solidFill>
                  <a:srgbClr val="000000"/>
                </a:solidFill>
                <a:latin typeface="Calibri"/>
                <a:ea typeface="Calibri"/>
              </a:rPr>
              <a:t> </a:t>
            </a:r>
            <a:r>
              <a:rPr lang="es-CL" sz="1800" b="1" strike="noStrike" spc="-1">
                <a:solidFill>
                  <a:srgbClr val="C73E32"/>
                </a:solidFill>
                <a:latin typeface="Calibri"/>
                <a:ea typeface="Calibri"/>
              </a:rPr>
              <a:t>es mayor o igual que </a:t>
            </a:r>
            <a:r>
              <a:rPr lang="es-CL" sz="1800" b="1" strike="noStrike" spc="-1">
                <a:solidFill>
                  <a:srgbClr val="000000"/>
                </a:solidFill>
                <a:latin typeface="Calibri"/>
                <a:ea typeface="Calibri"/>
              </a:rPr>
              <a:t>Num2 </a:t>
            </a:r>
            <a:r>
              <a:rPr lang="es-CL" sz="1800" b="0" strike="noStrike" spc="-1">
                <a:solidFill>
                  <a:srgbClr val="000000"/>
                </a:solidFill>
                <a:latin typeface="Calibri"/>
                <a:ea typeface="Calibri"/>
              </a:rPr>
              <a:t>se produce la activación de una salida de tipo booleana.</a:t>
            </a:r>
            <a:endParaRPr lang="es-CL" sz="1800" b="0" strike="noStrike" spc="-1">
              <a:latin typeface="Arial"/>
            </a:endParaRPr>
          </a:p>
        </p:txBody>
      </p:sp>
      <p:sp>
        <p:nvSpPr>
          <p:cNvPr id="361" name="CustomShape 3"/>
          <p:cNvSpPr/>
          <p:nvPr/>
        </p:nvSpPr>
        <p:spPr>
          <a:xfrm>
            <a:off x="-273960" y="5748840"/>
            <a:ext cx="10799280" cy="368640"/>
          </a:xfrm>
          <a:prstGeom prst="rect">
            <a:avLst/>
          </a:prstGeom>
          <a:noFill/>
          <a:ln>
            <a:noFill/>
          </a:ln>
        </p:spPr>
        <p:style>
          <a:lnRef idx="0">
            <a:scrgbClr r="0" g="0" b="0"/>
          </a:lnRef>
          <a:fillRef idx="0">
            <a:scrgbClr r="0" g="0" b="0"/>
          </a:fillRef>
          <a:effectRef idx="0">
            <a:scrgbClr r="0" g="0" b="0"/>
          </a:effectRef>
          <a:fontRef idx="minor"/>
        </p:style>
      </p:sp>
      <p:pic>
        <p:nvPicPr>
          <p:cNvPr id="362" name="Google Shape;229;p11"/>
          <p:cNvPicPr/>
          <p:nvPr/>
        </p:nvPicPr>
        <p:blipFill>
          <a:blip r:embed="rId2"/>
          <a:srcRect l="4738"/>
          <a:stretch/>
        </p:blipFill>
        <p:spPr>
          <a:xfrm>
            <a:off x="685800" y="3981960"/>
            <a:ext cx="4957560" cy="1906560"/>
          </a:xfrm>
          <a:prstGeom prst="rect">
            <a:avLst/>
          </a:prstGeom>
          <a:ln>
            <a:noFill/>
          </a:ln>
        </p:spPr>
      </p:pic>
      <p:pic>
        <p:nvPicPr>
          <p:cNvPr id="363" name="Imagen 10" descr="Grafica_Electricidad2.png"/>
          <p:cNvPicPr/>
          <p:nvPr/>
        </p:nvPicPr>
        <p:blipFill>
          <a:blip r:embed="rId3"/>
          <a:srcRect t="67201" r="62945" b="3234"/>
          <a:stretch/>
        </p:blipFill>
        <p:spPr>
          <a:xfrm>
            <a:off x="5334480" y="3629160"/>
            <a:ext cx="2710080" cy="2694960"/>
          </a:xfrm>
          <a:prstGeom prst="rect">
            <a:avLst/>
          </a:prstGeom>
          <a:ln>
            <a:noFill/>
          </a:ln>
        </p:spPr>
      </p:pic>
      <p:sp>
        <p:nvSpPr>
          <p:cNvPr id="364" name="CustomShape 4"/>
          <p:cNvSpPr/>
          <p:nvPr/>
        </p:nvSpPr>
        <p:spPr>
          <a:xfrm>
            <a:off x="447840" y="12016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BLOQUE DE COMPARACIÓN</a:t>
            </a:r>
            <a:endParaRPr lang="es-CL" sz="3000" b="0" strike="noStrike" spc="-1">
              <a:latin typeface="Arial"/>
            </a:endParaRPr>
          </a:p>
          <a:p>
            <a:pPr>
              <a:lnSpc>
                <a:spcPct val="120000"/>
              </a:lnSpc>
            </a:pP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507960" y="2095560"/>
            <a:ext cx="8838360" cy="4050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66" name="CustomShape 2"/>
          <p:cNvSpPr/>
          <p:nvPr/>
        </p:nvSpPr>
        <p:spPr>
          <a:xfrm>
            <a:off x="422280" y="11890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BLOQUES ARITMÉTICOS</a:t>
            </a:r>
            <a:endParaRPr lang="es-CL" sz="3000" b="0" strike="noStrike" spc="-1">
              <a:latin typeface="Arial"/>
            </a:endParaRPr>
          </a:p>
          <a:p>
            <a:pPr>
              <a:lnSpc>
                <a:spcPct val="120000"/>
              </a:lnSpc>
            </a:pPr>
            <a:endParaRPr lang="es-CL" sz="3000" b="0" strike="noStrike" spc="-1">
              <a:latin typeface="Arial"/>
            </a:endParaRPr>
          </a:p>
        </p:txBody>
      </p:sp>
      <p:pic>
        <p:nvPicPr>
          <p:cNvPr id="367" name="Google Shape;236;p12"/>
          <p:cNvPicPr/>
          <p:nvPr/>
        </p:nvPicPr>
        <p:blipFill>
          <a:blip r:embed="rId2"/>
          <a:stretch/>
        </p:blipFill>
        <p:spPr>
          <a:xfrm>
            <a:off x="717480" y="2641680"/>
            <a:ext cx="4116600" cy="1395720"/>
          </a:xfrm>
          <a:prstGeom prst="rect">
            <a:avLst/>
          </a:prstGeom>
          <a:ln>
            <a:noFill/>
          </a:ln>
        </p:spPr>
      </p:pic>
      <p:pic>
        <p:nvPicPr>
          <p:cNvPr id="368" name="Google Shape;237;p12"/>
          <p:cNvPicPr/>
          <p:nvPr/>
        </p:nvPicPr>
        <p:blipFill>
          <a:blip r:embed="rId3"/>
          <a:stretch/>
        </p:blipFill>
        <p:spPr>
          <a:xfrm>
            <a:off x="5185440" y="2471040"/>
            <a:ext cx="3995280" cy="1719360"/>
          </a:xfrm>
          <a:prstGeom prst="rect">
            <a:avLst/>
          </a:prstGeom>
          <a:ln>
            <a:noFill/>
          </a:ln>
        </p:spPr>
      </p:pic>
      <p:pic>
        <p:nvPicPr>
          <p:cNvPr id="369" name="Google Shape;238;p12"/>
          <p:cNvPicPr/>
          <p:nvPr/>
        </p:nvPicPr>
        <p:blipFill>
          <a:blip r:embed="rId4"/>
          <a:stretch/>
        </p:blipFill>
        <p:spPr>
          <a:xfrm>
            <a:off x="595800" y="4312080"/>
            <a:ext cx="4602240" cy="1353240"/>
          </a:xfrm>
          <a:prstGeom prst="rect">
            <a:avLst/>
          </a:prstGeom>
          <a:ln>
            <a:noFill/>
          </a:ln>
        </p:spPr>
      </p:pic>
      <p:pic>
        <p:nvPicPr>
          <p:cNvPr id="370" name="Google Shape;239;p12"/>
          <p:cNvPicPr/>
          <p:nvPr/>
        </p:nvPicPr>
        <p:blipFill>
          <a:blip r:embed="rId2"/>
          <a:stretch/>
        </p:blipFill>
        <p:spPr>
          <a:xfrm>
            <a:off x="5094000" y="4230360"/>
            <a:ext cx="4116600" cy="1395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agen 1"/>
          <p:cNvPicPr/>
          <p:nvPr/>
        </p:nvPicPr>
        <p:blipFill>
          <a:blip r:embed="rId2"/>
          <a:stretch/>
        </p:blipFill>
        <p:spPr>
          <a:xfrm flipH="1">
            <a:off x="522000" y="2143440"/>
            <a:ext cx="4699080" cy="4452120"/>
          </a:xfrm>
          <a:prstGeom prst="rect">
            <a:avLst/>
          </a:prstGeom>
          <a:ln>
            <a:noFill/>
          </a:ln>
        </p:spPr>
      </p:pic>
      <p:grpSp>
        <p:nvGrpSpPr>
          <p:cNvPr id="372" name="Group 1"/>
          <p:cNvGrpSpPr/>
          <p:nvPr/>
        </p:nvGrpSpPr>
        <p:grpSpPr>
          <a:xfrm>
            <a:off x="3758760" y="1533600"/>
            <a:ext cx="5074920" cy="2359440"/>
            <a:chOff x="3758760" y="1533600"/>
            <a:chExt cx="5074920" cy="2359440"/>
          </a:xfrm>
        </p:grpSpPr>
        <p:sp>
          <p:nvSpPr>
            <p:cNvPr id="373" name="CustomShape 2"/>
            <p:cNvSpPr/>
            <p:nvPr/>
          </p:nvSpPr>
          <p:spPr>
            <a:xfrm flipH="1">
              <a:off x="4469040" y="1533600"/>
              <a:ext cx="4364640" cy="2359440"/>
            </a:xfrm>
            <a:prstGeom prst="roundRect">
              <a:avLst>
                <a:gd name="adj" fmla="val 10157"/>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4" name="CustomShape 3"/>
            <p:cNvSpPr/>
            <p:nvPr/>
          </p:nvSpPr>
          <p:spPr>
            <a:xfrm rot="14826600" flipH="1">
              <a:off x="4019400" y="2399760"/>
              <a:ext cx="332640" cy="7873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375" name="CustomShape 4"/>
          <p:cNvSpPr/>
          <p:nvPr/>
        </p:nvSpPr>
        <p:spPr>
          <a:xfrm>
            <a:off x="4831920" y="1868400"/>
            <a:ext cx="3808800" cy="1540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800" b="0" strike="noStrike" spc="-1">
                <a:solidFill>
                  <a:srgbClr val="000000"/>
                </a:solidFill>
                <a:latin typeface="Calibri"/>
                <a:ea typeface="Arial"/>
              </a:rPr>
              <a:t>Antes de realizar la actividad práctica te invitamos a que revises la cápsula animada:</a:t>
            </a:r>
            <a:endParaRPr lang="es-CL" sz="1800" b="0" strike="noStrike" spc="-1">
              <a:latin typeface="Arial"/>
            </a:endParaRPr>
          </a:p>
          <a:p>
            <a:pPr>
              <a:lnSpc>
                <a:spcPct val="50000"/>
              </a:lnSpc>
            </a:pPr>
            <a:endParaRPr lang="es-CL" sz="1800" b="0" strike="noStrike" spc="-1">
              <a:latin typeface="Arial"/>
            </a:endParaRPr>
          </a:p>
          <a:p>
            <a:pPr>
              <a:lnSpc>
                <a:spcPct val="90000"/>
              </a:lnSpc>
            </a:pPr>
            <a:r>
              <a:rPr lang="es-CL" sz="2100" b="1" strike="noStrike" spc="-1">
                <a:solidFill>
                  <a:srgbClr val="C73E32"/>
                </a:solidFill>
                <a:latin typeface="Calibri"/>
                <a:ea typeface="Arial"/>
              </a:rPr>
              <a:t>“Uso de protoboard”</a:t>
            </a:r>
            <a:endParaRPr lang="es-CL" sz="2100" b="0" strike="noStrike" spc="-1">
              <a:latin typeface="Arial"/>
            </a:endParaRPr>
          </a:p>
        </p:txBody>
      </p:sp>
      <p:sp>
        <p:nvSpPr>
          <p:cNvPr id="376" name="CustomShape 5"/>
          <p:cNvSpPr/>
          <p:nvPr/>
        </p:nvSpPr>
        <p:spPr>
          <a:xfrm>
            <a:off x="375840" y="1373760"/>
            <a:ext cx="35265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COMPLEMENTARIO</a:t>
            </a:r>
            <a:endParaRPr lang="es-CL" sz="2800" b="0" strike="noStrike" spc="-1">
              <a:latin typeface="Arial"/>
            </a:endParaRPr>
          </a:p>
        </p:txBody>
      </p:sp>
      <p:sp>
        <p:nvSpPr>
          <p:cNvPr id="377" name="CustomShape 6"/>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MATERIAL</a:t>
            </a:r>
            <a:endParaRPr lang="es-CL" sz="1400" b="0" strike="noStrike" spc="-1">
              <a:latin typeface="Arial"/>
            </a:endParaRPr>
          </a:p>
          <a:p>
            <a:pPr>
              <a:lnSpc>
                <a:spcPct val="100000"/>
              </a:lnSpc>
            </a:pPr>
            <a:endParaRPr lang="es-CL" sz="1400" b="0" strike="noStrike" spc="-1">
              <a:latin typeface="Arial"/>
            </a:endParaRPr>
          </a:p>
        </p:txBody>
      </p:sp>
      <p:sp>
        <p:nvSpPr>
          <p:cNvPr id="378" name="CustomShape 7"/>
          <p:cNvSpPr/>
          <p:nvPr/>
        </p:nvSpPr>
        <p:spPr>
          <a:xfrm>
            <a:off x="5529240" y="4350600"/>
            <a:ext cx="4857120" cy="387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¿CUÁNTO APRENDIMOS?</a:t>
            </a:r>
            <a:endParaRPr lang="es-CL" sz="2800" b="0" strike="noStrike" spc="-1">
              <a:latin typeface="Arial"/>
            </a:endParaRPr>
          </a:p>
        </p:txBody>
      </p:sp>
      <p:sp>
        <p:nvSpPr>
          <p:cNvPr id="380" name="CustomShape 2"/>
          <p:cNvSpPr/>
          <p:nvPr/>
        </p:nvSpPr>
        <p:spPr>
          <a:xfrm>
            <a:off x="2035440" y="2912040"/>
            <a:ext cx="6999120" cy="26956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81"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REVISEMOS</a:t>
            </a:r>
            <a:endParaRPr lang="es-CL" sz="1400" b="0" strike="noStrike" spc="-1">
              <a:latin typeface="Arial"/>
            </a:endParaRPr>
          </a:p>
          <a:p>
            <a:pPr>
              <a:lnSpc>
                <a:spcPct val="100000"/>
              </a:lnSpc>
            </a:pPr>
            <a:endParaRPr lang="es-CL" sz="1400" b="0" strike="noStrike" spc="-1">
              <a:latin typeface="Arial"/>
            </a:endParaRPr>
          </a:p>
        </p:txBody>
      </p:sp>
      <p:sp>
        <p:nvSpPr>
          <p:cNvPr id="382" name="CustomShape 4"/>
          <p:cNvSpPr/>
          <p:nvPr/>
        </p:nvSpPr>
        <p:spPr>
          <a:xfrm>
            <a:off x="4214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3</a:t>
            </a:r>
            <a:endParaRPr lang="es-CL" sz="5000" b="0" strike="noStrike" spc="-1">
              <a:latin typeface="Arial"/>
            </a:endParaRPr>
          </a:p>
        </p:txBody>
      </p:sp>
      <p:pic>
        <p:nvPicPr>
          <p:cNvPr id="383" name="Imagen 15"/>
          <p:cNvPicPr/>
          <p:nvPr/>
        </p:nvPicPr>
        <p:blipFill>
          <a:blip r:embed="rId2"/>
          <a:stretch/>
        </p:blipFill>
        <p:spPr>
          <a:xfrm>
            <a:off x="5474520" y="5389200"/>
            <a:ext cx="1651320" cy="883800"/>
          </a:xfrm>
          <a:prstGeom prst="rect">
            <a:avLst/>
          </a:prstGeom>
          <a:ln>
            <a:noFill/>
          </a:ln>
        </p:spPr>
      </p:pic>
      <p:pic>
        <p:nvPicPr>
          <p:cNvPr id="384" name="Imagen 13"/>
          <p:cNvPicPr/>
          <p:nvPr/>
        </p:nvPicPr>
        <p:blipFill>
          <a:blip r:embed="rId3"/>
          <a:stretch/>
        </p:blipFill>
        <p:spPr>
          <a:xfrm>
            <a:off x="-18000" y="2473200"/>
            <a:ext cx="3855960" cy="3653280"/>
          </a:xfrm>
          <a:prstGeom prst="rect">
            <a:avLst/>
          </a:prstGeom>
          <a:ln>
            <a:noFill/>
          </a:ln>
        </p:spPr>
      </p:pic>
      <p:pic>
        <p:nvPicPr>
          <p:cNvPr id="385" name="Imagen 14"/>
          <p:cNvPicPr/>
          <p:nvPr/>
        </p:nvPicPr>
        <p:blipFill>
          <a:blip r:embed="rId4"/>
          <a:stretch/>
        </p:blipFill>
        <p:spPr>
          <a:xfrm>
            <a:off x="7126200" y="5056200"/>
            <a:ext cx="1806120" cy="1347480"/>
          </a:xfrm>
          <a:prstGeom prst="rect">
            <a:avLst/>
          </a:prstGeom>
          <a:ln>
            <a:noFill/>
          </a:ln>
        </p:spPr>
      </p:pic>
      <p:sp>
        <p:nvSpPr>
          <p:cNvPr id="386" name="CustomShape 5"/>
          <p:cNvSpPr/>
          <p:nvPr/>
        </p:nvSpPr>
        <p:spPr>
          <a:xfrm>
            <a:off x="5989680" y="1176480"/>
            <a:ext cx="5374080" cy="1356480"/>
          </a:xfrm>
          <a:prstGeom prst="rect">
            <a:avLst/>
          </a:prstGeom>
          <a:noFill/>
          <a:ln>
            <a:noFill/>
          </a:ln>
        </p:spPr>
        <p:style>
          <a:lnRef idx="0">
            <a:scrgbClr r="0" g="0" b="0"/>
          </a:lnRef>
          <a:fillRef idx="0">
            <a:scrgbClr r="0" g="0" b="0"/>
          </a:fillRef>
          <a:effectRef idx="0">
            <a:scrgbClr r="0" g="0" b="0"/>
          </a:effectRef>
          <a:fontRef idx="minor"/>
        </p:style>
      </p:sp>
      <p:sp>
        <p:nvSpPr>
          <p:cNvPr id="387" name="CustomShape 6"/>
          <p:cNvSpPr/>
          <p:nvPr/>
        </p:nvSpPr>
        <p:spPr>
          <a:xfrm>
            <a:off x="3332160" y="3204720"/>
            <a:ext cx="4960080" cy="205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800" b="1" strike="noStrike" spc="-1">
                <a:solidFill>
                  <a:srgbClr val="29754D"/>
                </a:solidFill>
                <a:latin typeface="Calibri"/>
                <a:ea typeface="Roboto"/>
              </a:rPr>
              <a:t>CONTADORES Y </a:t>
            </a:r>
            <a:br/>
            <a:r>
              <a:rPr lang="es-CL" sz="2800" b="1" strike="noStrike" spc="-1">
                <a:solidFill>
                  <a:srgbClr val="29754D"/>
                </a:solidFill>
                <a:latin typeface="Calibri"/>
                <a:ea typeface="Roboto"/>
              </a:rPr>
              <a:t>OPERADORES ARITMÉTICOS </a:t>
            </a:r>
            <a:endParaRPr lang="es-CL" sz="2800" b="0" strike="noStrike" spc="-1">
              <a:latin typeface="Arial"/>
            </a:endParaRPr>
          </a:p>
          <a:p>
            <a:pPr>
              <a:lnSpc>
                <a:spcPct val="50000"/>
              </a:lnSpc>
            </a:pPr>
            <a:endParaRPr lang="es-CL" sz="2800" b="0" strike="noStrike" spc="-1">
              <a:latin typeface="Arial"/>
            </a:endParaRPr>
          </a:p>
          <a:p>
            <a:pPr>
              <a:lnSpc>
                <a:spcPct val="50000"/>
              </a:lnSpc>
            </a:pPr>
            <a:endParaRPr lang="es-CL" sz="2800" b="0" strike="noStrike" spc="-1">
              <a:latin typeface="Arial"/>
            </a:endParaRPr>
          </a:p>
          <a:p>
            <a:pPr>
              <a:lnSpc>
                <a:spcPct val="100000"/>
              </a:lnSpc>
            </a:pPr>
            <a:r>
              <a:rPr lang="es-CL" sz="1800" b="0" strike="noStrike" spc="-1">
                <a:solidFill>
                  <a:srgbClr val="000000"/>
                </a:solidFill>
                <a:latin typeface="Calibri"/>
                <a:ea typeface="Calibri"/>
              </a:rPr>
              <a:t>¡Ahora realizaremos una actividad que resume todo lo que hemos visto! </a:t>
            </a:r>
            <a:r>
              <a:rPr lang="es-CL" sz="1800" b="1" strike="noStrike" spc="-1">
                <a:solidFill>
                  <a:srgbClr val="C73E32"/>
                </a:solidFill>
                <a:latin typeface="Calibri"/>
                <a:ea typeface="Calibri"/>
              </a:rPr>
              <a:t>¡Atentos, atentas!</a:t>
            </a:r>
            <a:endParaRPr lang="es-CL" sz="1800" b="0" strike="noStrike" spc="-1">
              <a:latin typeface="Arial"/>
            </a:endParaRPr>
          </a:p>
          <a:p>
            <a:pPr>
              <a:lnSpc>
                <a:spcPct val="80000"/>
              </a:lnSpc>
            </a:pPr>
            <a:endParaRPr lang="es-CL" sz="1800" b="0" strike="noStrike" spc="-1">
              <a:latin typeface="Arial"/>
            </a:endParaRPr>
          </a:p>
        </p:txBody>
      </p:sp>
      <p:sp>
        <p:nvSpPr>
          <p:cNvPr id="388" name="CustomShape 7"/>
          <p:cNvSpPr/>
          <p:nvPr/>
        </p:nvSpPr>
        <p:spPr>
          <a:xfrm>
            <a:off x="369360" y="2239920"/>
            <a:ext cx="8913600" cy="486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EN EL SOFTWARE</a:t>
            </a:r>
            <a:endParaRPr lang="es-CL" sz="3000" b="0" strike="noStrike" spc="-1">
              <a:latin typeface="Arial"/>
            </a:endParaRPr>
          </a:p>
        </p:txBody>
      </p:sp>
      <p:pic>
        <p:nvPicPr>
          <p:cNvPr id="390" name="Google Shape;256;p13"/>
          <p:cNvPicPr/>
          <p:nvPr/>
        </p:nvPicPr>
        <p:blipFill>
          <a:blip r:embed="rId2"/>
          <a:srcRect l="17041" t="12965" r="3765" b="8702"/>
          <a:stretch/>
        </p:blipFill>
        <p:spPr>
          <a:xfrm>
            <a:off x="507960" y="1945440"/>
            <a:ext cx="8473320" cy="4714200"/>
          </a:xfrm>
          <a:prstGeom prst="rect">
            <a:avLst/>
          </a:prstGeom>
          <a:ln w="1440">
            <a:solidFill>
              <a:srgbClr val="595959"/>
            </a:solidFill>
            <a:round/>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538200" y="2697840"/>
            <a:ext cx="5848920" cy="313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L" sz="2000" b="0" strike="noStrike" spc="-1">
                <a:solidFill>
                  <a:srgbClr val="000000"/>
                </a:solidFill>
                <a:latin typeface="Calibri"/>
                <a:ea typeface="Calibri"/>
              </a:rPr>
              <a:t>Modificar programa adjunto con 4 contadores  que realicen la cuenta de: </a:t>
            </a:r>
            <a:endParaRPr lang="es-CL" sz="2000" b="0" strike="noStrike" spc="-1">
              <a:latin typeface="Arial"/>
            </a:endParaRPr>
          </a:p>
          <a:p>
            <a:pPr marL="343080" indent="-342360" algn="just">
              <a:lnSpc>
                <a:spcPct val="100000"/>
              </a:lnSpc>
              <a:buClr>
                <a:srgbClr val="000000"/>
              </a:buClr>
              <a:buFont typeface="Arial"/>
              <a:buChar char="•"/>
            </a:pPr>
            <a:r>
              <a:rPr lang="es-CL" sz="2000" b="0" strike="noStrike" spc="-1">
                <a:solidFill>
                  <a:srgbClr val="000000"/>
                </a:solidFill>
                <a:latin typeface="Calibri"/>
                <a:ea typeface="Calibri"/>
              </a:rPr>
              <a:t>CTU – 0 a 100</a:t>
            </a:r>
            <a:endParaRPr lang="es-CL" sz="2000" b="0" strike="noStrike" spc="-1">
              <a:latin typeface="Arial"/>
            </a:endParaRPr>
          </a:p>
          <a:p>
            <a:pPr marL="343080" indent="-342360" algn="just">
              <a:lnSpc>
                <a:spcPct val="100000"/>
              </a:lnSpc>
              <a:buClr>
                <a:srgbClr val="000000"/>
              </a:buClr>
              <a:buFont typeface="Arial"/>
              <a:buChar char="•"/>
            </a:pPr>
            <a:r>
              <a:rPr lang="es-CL" sz="2000" b="0" strike="noStrike" spc="-1">
                <a:solidFill>
                  <a:srgbClr val="000000"/>
                </a:solidFill>
                <a:latin typeface="Calibri"/>
                <a:ea typeface="Calibri"/>
              </a:rPr>
              <a:t>CTU – 0 a 10</a:t>
            </a:r>
            <a:endParaRPr lang="es-CL" sz="2000" b="0" strike="noStrike" spc="-1">
              <a:latin typeface="Arial"/>
            </a:endParaRPr>
          </a:p>
          <a:p>
            <a:pPr marL="343080" indent="-342360" algn="just">
              <a:lnSpc>
                <a:spcPct val="100000"/>
              </a:lnSpc>
              <a:buClr>
                <a:srgbClr val="000000"/>
              </a:buClr>
              <a:buFont typeface="Arial"/>
              <a:buChar char="•"/>
            </a:pPr>
            <a:r>
              <a:rPr lang="es-CL" sz="2000" b="0" strike="noStrike" spc="-1">
                <a:solidFill>
                  <a:srgbClr val="000000"/>
                </a:solidFill>
                <a:latin typeface="Calibri"/>
                <a:ea typeface="Calibri"/>
              </a:rPr>
              <a:t>CTD – 5 a 0</a:t>
            </a:r>
            <a:endParaRPr lang="es-CL" sz="2000" b="0" strike="noStrike" spc="-1">
              <a:latin typeface="Arial"/>
            </a:endParaRPr>
          </a:p>
          <a:p>
            <a:pPr marL="343080" indent="-342360" algn="just">
              <a:lnSpc>
                <a:spcPct val="100000"/>
              </a:lnSpc>
              <a:buClr>
                <a:srgbClr val="000000"/>
              </a:buClr>
              <a:buFont typeface="Arial"/>
              <a:buChar char="•"/>
            </a:pPr>
            <a:r>
              <a:rPr lang="es-CL" sz="2000" b="0" strike="noStrike" spc="-1">
                <a:solidFill>
                  <a:srgbClr val="000000"/>
                </a:solidFill>
                <a:latin typeface="Calibri"/>
                <a:ea typeface="Calibri"/>
              </a:rPr>
              <a:t>CTD – 40 a 0</a:t>
            </a:r>
            <a:endParaRPr lang="es-CL" sz="2000" b="0" strike="noStrike" spc="-1">
              <a:latin typeface="Arial"/>
            </a:endParaRPr>
          </a:p>
          <a:p>
            <a:pPr algn="just">
              <a:lnSpc>
                <a:spcPct val="100000"/>
              </a:lnSpc>
            </a:pPr>
            <a:endParaRPr lang="es-CL" sz="2000" b="0" strike="noStrike" spc="-1">
              <a:latin typeface="Arial"/>
            </a:endParaRPr>
          </a:p>
          <a:p>
            <a:pPr algn="just">
              <a:lnSpc>
                <a:spcPct val="100000"/>
              </a:lnSpc>
            </a:pPr>
            <a:r>
              <a:rPr lang="es-CL" sz="2000" b="0" strike="noStrike" spc="-1">
                <a:solidFill>
                  <a:srgbClr val="000000"/>
                </a:solidFill>
                <a:latin typeface="Calibri"/>
                <a:ea typeface="Calibri"/>
              </a:rPr>
              <a:t>Realice interfaz gráfica que muestre los valores solicitados</a:t>
            </a:r>
            <a:endParaRPr lang="es-CL" sz="2000" b="0" strike="noStrike" spc="-1">
              <a:latin typeface="Arial"/>
            </a:endParaRPr>
          </a:p>
          <a:p>
            <a:pPr algn="just">
              <a:lnSpc>
                <a:spcPct val="100000"/>
              </a:lnSpc>
            </a:pPr>
            <a:endParaRPr lang="es-CL" sz="2000" b="0" strike="noStrike" spc="-1">
              <a:latin typeface="Arial"/>
            </a:endParaRPr>
          </a:p>
        </p:txBody>
      </p:sp>
      <p:sp>
        <p:nvSpPr>
          <p:cNvPr id="392" name="CustomShape 2"/>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ACTIVIDAD PRÁCTICA</a:t>
            </a:r>
            <a:endParaRPr lang="es-CL" sz="2800" b="0" strike="noStrike" spc="-1">
              <a:latin typeface="Arial"/>
            </a:endParaRPr>
          </a:p>
        </p:txBody>
      </p:sp>
      <p:sp>
        <p:nvSpPr>
          <p:cNvPr id="393" name="CustomShape 3"/>
          <p:cNvSpPr/>
          <p:nvPr/>
        </p:nvSpPr>
        <p:spPr>
          <a:xfrm>
            <a:off x="375840" y="2370240"/>
            <a:ext cx="8838360" cy="3237480"/>
          </a:xfrm>
          <a:prstGeom prst="roundRect">
            <a:avLst>
              <a:gd name="adj" fmla="val 764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4"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¡PRACTIQUEMOS!</a:t>
            </a:r>
            <a:endParaRPr lang="es-CL" sz="1400" b="0" strike="noStrike" spc="-1">
              <a:latin typeface="Arial"/>
            </a:endParaRPr>
          </a:p>
          <a:p>
            <a:pPr>
              <a:lnSpc>
                <a:spcPct val="100000"/>
              </a:lnSpc>
            </a:pPr>
            <a:endParaRPr lang="es-CL" sz="1400" b="0" strike="noStrike" spc="-1">
              <a:latin typeface="Arial"/>
            </a:endParaRPr>
          </a:p>
        </p:txBody>
      </p:sp>
      <p:pic>
        <p:nvPicPr>
          <p:cNvPr id="395" name="Imagen 8"/>
          <p:cNvPicPr/>
          <p:nvPr/>
        </p:nvPicPr>
        <p:blipFill>
          <a:blip r:embed="rId2"/>
          <a:stretch/>
        </p:blipFill>
        <p:spPr>
          <a:xfrm>
            <a:off x="5515200" y="3224880"/>
            <a:ext cx="3716280" cy="4334040"/>
          </a:xfrm>
          <a:prstGeom prst="rect">
            <a:avLst/>
          </a:prstGeom>
          <a:ln>
            <a:noFill/>
          </a:ln>
        </p:spPr>
      </p:pic>
      <p:sp>
        <p:nvSpPr>
          <p:cNvPr id="396" name="CustomShape 5"/>
          <p:cNvSpPr/>
          <p:nvPr/>
        </p:nvSpPr>
        <p:spPr>
          <a:xfrm>
            <a:off x="365760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3</a:t>
            </a:r>
            <a:endParaRPr lang="es-CL" sz="5000" b="0" strike="noStrike" spc="-1">
              <a:latin typeface="Arial"/>
            </a:endParaRPr>
          </a:p>
        </p:txBody>
      </p:sp>
      <p:sp>
        <p:nvSpPr>
          <p:cNvPr id="397" name="CustomShape 6"/>
          <p:cNvSpPr/>
          <p:nvPr/>
        </p:nvSpPr>
        <p:spPr>
          <a:xfrm>
            <a:off x="754200" y="2647080"/>
            <a:ext cx="460440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1" strike="noStrike" spc="-1">
                <a:solidFill>
                  <a:srgbClr val="C73E32"/>
                </a:solidFill>
                <a:latin typeface="Calibri"/>
                <a:ea typeface="Calibri"/>
              </a:rPr>
              <a:t>1. </a:t>
            </a:r>
            <a:r>
              <a:rPr lang="es-CL" sz="1800" b="0" strike="noStrike" spc="-1">
                <a:solidFill>
                  <a:srgbClr val="000000"/>
                </a:solidFill>
                <a:latin typeface="Calibri"/>
                <a:ea typeface="Calibri"/>
              </a:rPr>
              <a:t>Modificar programa adjunto con 4 contadores  que realicen la cuenta de: </a:t>
            </a:r>
            <a:endParaRPr lang="es-CL" sz="1800" b="0" strike="noStrike" spc="-1">
              <a:latin typeface="Arial"/>
            </a:endParaRPr>
          </a:p>
          <a:p>
            <a:pPr>
              <a:lnSpc>
                <a:spcPct val="50000"/>
              </a:lnSpc>
            </a:pPr>
            <a:endParaRPr lang="es-CL" sz="1800" b="0" strike="noStrike" spc="-1">
              <a:latin typeface="Arial"/>
            </a:endParaRPr>
          </a:p>
          <a:p>
            <a:pPr marL="162000" indent="-161280">
              <a:lnSpc>
                <a:spcPct val="100000"/>
              </a:lnSpc>
              <a:buClr>
                <a:srgbClr val="000000"/>
              </a:buClr>
              <a:buFont typeface="Arial"/>
              <a:buChar char="•"/>
            </a:pPr>
            <a:r>
              <a:rPr lang="es-CL" sz="1800" b="0" strike="noStrike" spc="-1">
                <a:solidFill>
                  <a:srgbClr val="000000"/>
                </a:solidFill>
                <a:latin typeface="Calibri"/>
                <a:ea typeface="Calibri"/>
              </a:rPr>
              <a:t>CTU – 0 a 100</a:t>
            </a:r>
            <a:endParaRPr lang="es-CL" sz="1800" b="0" strike="noStrike" spc="-1">
              <a:latin typeface="Arial"/>
            </a:endParaRPr>
          </a:p>
          <a:p>
            <a:pPr marL="162000" indent="-161280">
              <a:lnSpc>
                <a:spcPct val="100000"/>
              </a:lnSpc>
              <a:buClr>
                <a:srgbClr val="000000"/>
              </a:buClr>
              <a:buFont typeface="Arial"/>
              <a:buChar char="•"/>
            </a:pPr>
            <a:r>
              <a:rPr lang="es-CL" sz="1800" b="0" strike="noStrike" spc="-1">
                <a:solidFill>
                  <a:srgbClr val="000000"/>
                </a:solidFill>
                <a:latin typeface="Calibri"/>
                <a:ea typeface="Calibri"/>
              </a:rPr>
              <a:t>CTU – 0 a 10</a:t>
            </a:r>
            <a:endParaRPr lang="es-CL" sz="1800" b="0" strike="noStrike" spc="-1">
              <a:latin typeface="Arial"/>
            </a:endParaRPr>
          </a:p>
          <a:p>
            <a:pPr marL="162000" indent="-161280">
              <a:lnSpc>
                <a:spcPct val="100000"/>
              </a:lnSpc>
              <a:buClr>
                <a:srgbClr val="000000"/>
              </a:buClr>
              <a:buFont typeface="Arial"/>
              <a:buChar char="•"/>
            </a:pPr>
            <a:r>
              <a:rPr lang="es-CL" sz="1800" b="0" strike="noStrike" spc="-1">
                <a:solidFill>
                  <a:srgbClr val="000000"/>
                </a:solidFill>
                <a:latin typeface="Calibri"/>
                <a:ea typeface="Calibri"/>
              </a:rPr>
              <a:t>CTD – 5 a 0</a:t>
            </a:r>
            <a:endParaRPr lang="es-CL" sz="1800" b="0" strike="noStrike" spc="-1">
              <a:latin typeface="Arial"/>
            </a:endParaRPr>
          </a:p>
          <a:p>
            <a:pPr marL="162000" indent="-161280">
              <a:lnSpc>
                <a:spcPct val="100000"/>
              </a:lnSpc>
              <a:buClr>
                <a:srgbClr val="000000"/>
              </a:buClr>
              <a:buFont typeface="Arial"/>
              <a:buChar char="•"/>
            </a:pPr>
            <a:r>
              <a:rPr lang="es-CL" sz="1800" b="0" strike="noStrike" spc="-1">
                <a:solidFill>
                  <a:srgbClr val="000000"/>
                </a:solidFill>
                <a:latin typeface="Calibri"/>
                <a:ea typeface="Calibri"/>
              </a:rPr>
              <a:t>CTD – 40 a 0</a:t>
            </a:r>
            <a:endParaRPr lang="es-CL" sz="1800" b="0" strike="noStrike" spc="-1">
              <a:latin typeface="Arial"/>
            </a:endParaRPr>
          </a:p>
          <a:p>
            <a:pPr>
              <a:lnSpc>
                <a:spcPct val="50000"/>
              </a:lnSpc>
            </a:pPr>
            <a:endParaRPr lang="es-CL" sz="1800" b="0" strike="noStrike" spc="-1">
              <a:latin typeface="Arial"/>
            </a:endParaRPr>
          </a:p>
          <a:p>
            <a:pPr>
              <a:lnSpc>
                <a:spcPct val="100000"/>
              </a:lnSpc>
            </a:pPr>
            <a:r>
              <a:rPr lang="es-CL" sz="1800" b="1" strike="noStrike" spc="-1">
                <a:solidFill>
                  <a:srgbClr val="C73E32"/>
                </a:solidFill>
                <a:latin typeface="Calibri"/>
                <a:ea typeface="Calibri"/>
              </a:rPr>
              <a:t>2. </a:t>
            </a:r>
            <a:r>
              <a:rPr lang="es-CL" sz="1800" b="0" strike="noStrike" spc="-1">
                <a:solidFill>
                  <a:srgbClr val="000000"/>
                </a:solidFill>
                <a:latin typeface="Calibri"/>
                <a:ea typeface="Calibri"/>
              </a:rPr>
              <a:t>Realice interfaz gráfica que muestre los valores solicitados</a:t>
            </a:r>
            <a:endParaRPr lang="es-CL" sz="1800" b="0" strike="noStrike" spc="-1">
              <a:latin typeface="Arial"/>
            </a:endParaRPr>
          </a:p>
          <a:p>
            <a:pPr algn="just">
              <a:lnSpc>
                <a:spcPct val="100000"/>
              </a:lnSpc>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1"/>
          <p:cNvGrpSpPr/>
          <p:nvPr/>
        </p:nvGrpSpPr>
        <p:grpSpPr>
          <a:xfrm>
            <a:off x="25560" y="2706120"/>
            <a:ext cx="5833440" cy="1155240"/>
            <a:chOff x="25560" y="2706120"/>
            <a:chExt cx="5833440" cy="1155240"/>
          </a:xfrm>
        </p:grpSpPr>
        <p:sp>
          <p:nvSpPr>
            <p:cNvPr id="399" name="CustomShape 2"/>
            <p:cNvSpPr/>
            <p:nvPr/>
          </p:nvSpPr>
          <p:spPr>
            <a:xfrm>
              <a:off x="1267560" y="3098160"/>
              <a:ext cx="4591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Manipular</a:t>
              </a:r>
              <a:r>
                <a:rPr lang="es-CL" sz="1600" b="1" strike="noStrike" spc="-1">
                  <a:solidFill>
                    <a:srgbClr val="29754D"/>
                  </a:solidFill>
                  <a:latin typeface="Calibri"/>
                  <a:ea typeface="Calibri"/>
                </a:rPr>
                <a:t> cuidadosamente </a:t>
              </a:r>
              <a:r>
                <a:rPr lang="es-CL" sz="1600" b="0" strike="noStrike" spc="-1">
                  <a:solidFill>
                    <a:srgbClr val="000000"/>
                  </a:solidFill>
                  <a:latin typeface="Calibri"/>
                  <a:ea typeface="Calibri"/>
                </a:rPr>
                <a:t>herramientas.</a:t>
              </a:r>
              <a:endParaRPr lang="es-CL" sz="1600" b="0" strike="noStrike" spc="-1">
                <a:latin typeface="Arial"/>
              </a:endParaRPr>
            </a:p>
          </p:txBody>
        </p:sp>
        <p:grpSp>
          <p:nvGrpSpPr>
            <p:cNvPr id="400" name="Group 3"/>
            <p:cNvGrpSpPr/>
            <p:nvPr/>
          </p:nvGrpSpPr>
          <p:grpSpPr>
            <a:xfrm>
              <a:off x="25560" y="2706120"/>
              <a:ext cx="1191240" cy="1155240"/>
              <a:chOff x="25560" y="2706120"/>
              <a:chExt cx="1191240" cy="1155240"/>
            </a:xfrm>
          </p:grpSpPr>
          <p:sp>
            <p:nvSpPr>
              <p:cNvPr id="401" name="CustomShape 4"/>
              <p:cNvSpPr/>
              <p:nvPr/>
            </p:nvSpPr>
            <p:spPr>
              <a:xfrm rot="5400000">
                <a:off x="201600" y="269208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02" name="Google Shape;429;p19"/>
              <p:cNvPicPr/>
              <p:nvPr/>
            </p:nvPicPr>
            <p:blipFill>
              <a:blip r:embed="rId2"/>
              <a:stretch/>
            </p:blipFill>
            <p:spPr>
              <a:xfrm rot="19406400">
                <a:off x="169920" y="2900880"/>
                <a:ext cx="907920" cy="765000"/>
              </a:xfrm>
              <a:prstGeom prst="rect">
                <a:avLst/>
              </a:prstGeom>
              <a:ln>
                <a:noFill/>
              </a:ln>
            </p:spPr>
          </p:pic>
        </p:grpSp>
      </p:grpSp>
      <p:grpSp>
        <p:nvGrpSpPr>
          <p:cNvPr id="403" name="Group 5"/>
          <p:cNvGrpSpPr/>
          <p:nvPr/>
        </p:nvGrpSpPr>
        <p:grpSpPr>
          <a:xfrm>
            <a:off x="25560" y="5827320"/>
            <a:ext cx="5832000" cy="782280"/>
            <a:chOff x="25560" y="5827320"/>
            <a:chExt cx="5832000" cy="782280"/>
          </a:xfrm>
        </p:grpSpPr>
        <p:grpSp>
          <p:nvGrpSpPr>
            <p:cNvPr id="404" name="Group 6"/>
            <p:cNvGrpSpPr/>
            <p:nvPr/>
          </p:nvGrpSpPr>
          <p:grpSpPr>
            <a:xfrm>
              <a:off x="25560" y="5827320"/>
              <a:ext cx="1134720" cy="782280"/>
              <a:chOff x="25560" y="5827320"/>
              <a:chExt cx="1134720" cy="782280"/>
            </a:xfrm>
          </p:grpSpPr>
          <p:sp>
            <p:nvSpPr>
              <p:cNvPr id="405" name="CustomShape 7"/>
              <p:cNvSpPr/>
              <p:nvPr/>
            </p:nvSpPr>
            <p:spPr>
              <a:xfrm rot="5400000">
                <a:off x="201600" y="565092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06" name="Google Shape;426;p19"/>
              <p:cNvPicPr/>
              <p:nvPr/>
            </p:nvPicPr>
            <p:blipFill>
              <a:blip r:embed="rId3"/>
              <a:stretch/>
            </p:blipFill>
            <p:spPr>
              <a:xfrm>
                <a:off x="348480" y="5954760"/>
                <a:ext cx="665280" cy="560520"/>
              </a:xfrm>
              <a:prstGeom prst="rect">
                <a:avLst/>
              </a:prstGeom>
              <a:ln>
                <a:noFill/>
              </a:ln>
            </p:spPr>
          </p:pic>
        </p:grpSp>
        <p:sp>
          <p:nvSpPr>
            <p:cNvPr id="407" name="CustomShape 8"/>
            <p:cNvSpPr/>
            <p:nvPr/>
          </p:nvSpPr>
          <p:spPr>
            <a:xfrm>
              <a:off x="1297080" y="5926680"/>
              <a:ext cx="45604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Toda actividad debe desarrollarse </a:t>
              </a:r>
              <a:r>
                <a:rPr lang="es-CL" sz="1600" b="1" strike="noStrike" spc="-1">
                  <a:solidFill>
                    <a:srgbClr val="29754D"/>
                  </a:solidFill>
                  <a:latin typeface="Calibri"/>
                  <a:ea typeface="Calibri"/>
                </a:rPr>
                <a:t>bajo supervisión </a:t>
              </a:r>
              <a:r>
                <a:rPr lang="es-CL" sz="1600" b="0" strike="noStrike" spc="-1">
                  <a:solidFill>
                    <a:srgbClr val="000000"/>
                  </a:solidFill>
                  <a:latin typeface="Calibri"/>
                  <a:ea typeface="Calibri"/>
                </a:rPr>
                <a:t>de la persona a cargo del taller o laboratorio.</a:t>
              </a:r>
              <a:endParaRPr lang="es-CL" sz="1600" b="0" strike="noStrike" spc="-1">
                <a:latin typeface="Arial"/>
              </a:endParaRPr>
            </a:p>
          </p:txBody>
        </p:sp>
      </p:grpSp>
      <p:grpSp>
        <p:nvGrpSpPr>
          <p:cNvPr id="408" name="Group 9"/>
          <p:cNvGrpSpPr/>
          <p:nvPr/>
        </p:nvGrpSpPr>
        <p:grpSpPr>
          <a:xfrm>
            <a:off x="-3960" y="1887480"/>
            <a:ext cx="9305280" cy="782280"/>
            <a:chOff x="-3960" y="1887480"/>
            <a:chExt cx="9305280" cy="782280"/>
          </a:xfrm>
        </p:grpSpPr>
        <p:sp>
          <p:nvSpPr>
            <p:cNvPr id="409" name="CustomShape 10"/>
            <p:cNvSpPr/>
            <p:nvPr/>
          </p:nvSpPr>
          <p:spPr>
            <a:xfrm rot="5400000">
              <a:off x="4257360" y="-2373840"/>
              <a:ext cx="782280" cy="930528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sp>
          <p:nvSpPr>
            <p:cNvPr id="410" name="CustomShape 11"/>
            <p:cNvSpPr/>
            <p:nvPr/>
          </p:nvSpPr>
          <p:spPr>
            <a:xfrm>
              <a:off x="4015080" y="2109240"/>
              <a:ext cx="29746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Utilizar EPPs</a:t>
              </a:r>
              <a:r>
                <a:rPr lang="es-CL" sz="1600" b="1" strike="noStrike" spc="-1">
                  <a:solidFill>
                    <a:srgbClr val="000000"/>
                  </a:solidFill>
                  <a:latin typeface="Calibri"/>
                  <a:ea typeface="Calibri"/>
                </a:rPr>
                <a:t> </a:t>
              </a:r>
              <a:r>
                <a:rPr lang="es-CL" sz="1600" b="0" strike="noStrike" spc="-1">
                  <a:solidFill>
                    <a:srgbClr val="000000"/>
                  </a:solidFill>
                  <a:latin typeface="Calibri"/>
                  <a:ea typeface="Calibri"/>
                </a:rPr>
                <a:t>para el autocuidado.</a:t>
              </a:r>
              <a:endParaRPr lang="es-CL" sz="1600" b="0" strike="noStrike" spc="-1">
                <a:latin typeface="Arial"/>
              </a:endParaRPr>
            </a:p>
          </p:txBody>
        </p:sp>
        <p:pic>
          <p:nvPicPr>
            <p:cNvPr id="411" name="Imagen 2"/>
            <p:cNvPicPr/>
            <p:nvPr/>
          </p:nvPicPr>
          <p:blipFill>
            <a:blip r:embed="rId4"/>
            <a:stretch/>
          </p:blipFill>
          <p:spPr>
            <a:xfrm>
              <a:off x="344160" y="2008800"/>
              <a:ext cx="640080" cy="539280"/>
            </a:xfrm>
            <a:prstGeom prst="rect">
              <a:avLst/>
            </a:prstGeom>
            <a:ln>
              <a:noFill/>
            </a:ln>
          </p:spPr>
        </p:pic>
        <p:pic>
          <p:nvPicPr>
            <p:cNvPr id="412" name="Google Shape;417;p19"/>
            <p:cNvPicPr/>
            <p:nvPr/>
          </p:nvPicPr>
          <p:blipFill>
            <a:blip r:embed="rId5"/>
            <a:stretch/>
          </p:blipFill>
          <p:spPr>
            <a:xfrm>
              <a:off x="1287720" y="2008800"/>
              <a:ext cx="639360" cy="538560"/>
            </a:xfrm>
            <a:prstGeom prst="rect">
              <a:avLst/>
            </a:prstGeom>
            <a:ln>
              <a:noFill/>
            </a:ln>
          </p:spPr>
        </p:pic>
        <p:pic>
          <p:nvPicPr>
            <p:cNvPr id="413" name="Google Shape;420;p19"/>
            <p:cNvPicPr/>
            <p:nvPr/>
          </p:nvPicPr>
          <p:blipFill>
            <a:blip r:embed="rId6"/>
            <a:stretch/>
          </p:blipFill>
          <p:spPr>
            <a:xfrm>
              <a:off x="2230560" y="2024640"/>
              <a:ext cx="601560" cy="506880"/>
            </a:xfrm>
            <a:prstGeom prst="rect">
              <a:avLst/>
            </a:prstGeom>
            <a:ln>
              <a:noFill/>
            </a:ln>
          </p:spPr>
        </p:pic>
        <p:pic>
          <p:nvPicPr>
            <p:cNvPr id="414" name="Google Shape;423;p19"/>
            <p:cNvPicPr/>
            <p:nvPr/>
          </p:nvPicPr>
          <p:blipFill>
            <a:blip r:embed="rId7"/>
            <a:stretch/>
          </p:blipFill>
          <p:spPr>
            <a:xfrm>
              <a:off x="3135960" y="2021400"/>
              <a:ext cx="609480" cy="513360"/>
            </a:xfrm>
            <a:prstGeom prst="rect">
              <a:avLst/>
            </a:prstGeom>
            <a:ln>
              <a:noFill/>
            </a:ln>
          </p:spPr>
        </p:pic>
      </p:grpSp>
      <p:grpSp>
        <p:nvGrpSpPr>
          <p:cNvPr id="415" name="Group 12"/>
          <p:cNvGrpSpPr/>
          <p:nvPr/>
        </p:nvGrpSpPr>
        <p:grpSpPr>
          <a:xfrm>
            <a:off x="25560" y="4845960"/>
            <a:ext cx="5762880" cy="782280"/>
            <a:chOff x="25560" y="4845960"/>
            <a:chExt cx="5762880" cy="782280"/>
          </a:xfrm>
        </p:grpSpPr>
        <p:sp>
          <p:nvSpPr>
            <p:cNvPr id="416" name="CustomShape 13"/>
            <p:cNvSpPr/>
            <p:nvPr/>
          </p:nvSpPr>
          <p:spPr>
            <a:xfrm>
              <a:off x="1297080" y="5068440"/>
              <a:ext cx="44913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ordenado </a:t>
              </a:r>
              <a:r>
                <a:rPr lang="es-CL" sz="1600" b="0" strike="noStrike" spc="-1">
                  <a:solidFill>
                    <a:srgbClr val="000000"/>
                  </a:solidFill>
                  <a:latin typeface="Calibri"/>
                  <a:ea typeface="Calibri"/>
                </a:rPr>
                <a:t>con el área de trabajo.</a:t>
              </a:r>
              <a:endParaRPr lang="es-CL" sz="1600" b="0" strike="noStrike" spc="-1">
                <a:latin typeface="Arial"/>
              </a:endParaRPr>
            </a:p>
          </p:txBody>
        </p:sp>
        <p:grpSp>
          <p:nvGrpSpPr>
            <p:cNvPr id="417" name="Group 14"/>
            <p:cNvGrpSpPr/>
            <p:nvPr/>
          </p:nvGrpSpPr>
          <p:grpSpPr>
            <a:xfrm>
              <a:off x="25560" y="4845960"/>
              <a:ext cx="1134720" cy="782280"/>
              <a:chOff x="25560" y="4845960"/>
              <a:chExt cx="1134720" cy="782280"/>
            </a:xfrm>
          </p:grpSpPr>
          <p:sp>
            <p:nvSpPr>
              <p:cNvPr id="418" name="CustomShape 15"/>
              <p:cNvSpPr/>
              <p:nvPr/>
            </p:nvSpPr>
            <p:spPr>
              <a:xfrm rot="5400000">
                <a:off x="201600" y="466956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19" name="Imagen 6"/>
              <p:cNvPicPr/>
              <p:nvPr/>
            </p:nvPicPr>
            <p:blipFill>
              <a:blip r:embed="rId8"/>
              <a:stretch/>
            </p:blipFill>
            <p:spPr>
              <a:xfrm>
                <a:off x="326880" y="4956480"/>
                <a:ext cx="682560" cy="575280"/>
              </a:xfrm>
              <a:prstGeom prst="rect">
                <a:avLst/>
              </a:prstGeom>
              <a:ln>
                <a:noFill/>
              </a:ln>
            </p:spPr>
          </p:pic>
        </p:grpSp>
      </p:grpSp>
      <p:grpSp>
        <p:nvGrpSpPr>
          <p:cNvPr id="420" name="Group 16"/>
          <p:cNvGrpSpPr/>
          <p:nvPr/>
        </p:nvGrpSpPr>
        <p:grpSpPr>
          <a:xfrm>
            <a:off x="25560" y="3864600"/>
            <a:ext cx="6502320" cy="782280"/>
            <a:chOff x="25560" y="3864600"/>
            <a:chExt cx="6502320" cy="782280"/>
          </a:xfrm>
        </p:grpSpPr>
        <p:sp>
          <p:nvSpPr>
            <p:cNvPr id="421" name="CustomShape 17"/>
            <p:cNvSpPr/>
            <p:nvPr/>
          </p:nvSpPr>
          <p:spPr>
            <a:xfrm>
              <a:off x="1289880" y="3963960"/>
              <a:ext cx="52380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cuidadoso y respetuoso </a:t>
              </a:r>
              <a:r>
                <a:rPr lang="es-CL" sz="1600" b="0" strike="noStrike" spc="-1">
                  <a:solidFill>
                    <a:srgbClr val="000000"/>
                  </a:solidFill>
                  <a:latin typeface="Calibri"/>
                  <a:ea typeface="Calibri"/>
                </a:rPr>
                <a:t>con los integrantes del equipo de trabajo, asegurando la </a:t>
              </a:r>
              <a:r>
                <a:rPr lang="es-CL" sz="1600" b="1" strike="noStrike" spc="-1">
                  <a:solidFill>
                    <a:srgbClr val="29754D"/>
                  </a:solidFill>
                  <a:latin typeface="Calibri"/>
                  <a:ea typeface="Calibri"/>
                </a:rPr>
                <a:t>integridad física </a:t>
              </a:r>
              <a:r>
                <a:rPr lang="es-CL" sz="1600" b="0" strike="noStrike" spc="-1">
                  <a:solidFill>
                    <a:srgbClr val="000000"/>
                  </a:solidFill>
                  <a:latin typeface="Calibri"/>
                  <a:ea typeface="Calibri"/>
                </a:rPr>
                <a:t>de todos.</a:t>
              </a:r>
              <a:endParaRPr lang="es-CL" sz="1600" b="0" strike="noStrike" spc="-1">
                <a:latin typeface="Arial"/>
              </a:endParaRPr>
            </a:p>
          </p:txBody>
        </p:sp>
        <p:grpSp>
          <p:nvGrpSpPr>
            <p:cNvPr id="422" name="Group 18"/>
            <p:cNvGrpSpPr/>
            <p:nvPr/>
          </p:nvGrpSpPr>
          <p:grpSpPr>
            <a:xfrm>
              <a:off x="25560" y="3864600"/>
              <a:ext cx="1134720" cy="782280"/>
              <a:chOff x="25560" y="3864600"/>
              <a:chExt cx="1134720" cy="782280"/>
            </a:xfrm>
          </p:grpSpPr>
          <p:sp>
            <p:nvSpPr>
              <p:cNvPr id="423" name="CustomShape 19"/>
              <p:cNvSpPr/>
              <p:nvPr/>
            </p:nvSpPr>
            <p:spPr>
              <a:xfrm rot="5400000">
                <a:off x="201600" y="368820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24" name="Imagen 7"/>
              <p:cNvPicPr/>
              <p:nvPr/>
            </p:nvPicPr>
            <p:blipFill>
              <a:blip r:embed="rId9"/>
              <a:stretch/>
            </p:blipFill>
            <p:spPr>
              <a:xfrm>
                <a:off x="277200" y="3942360"/>
                <a:ext cx="740160" cy="623520"/>
              </a:xfrm>
              <a:prstGeom prst="rect">
                <a:avLst/>
              </a:prstGeom>
              <a:ln>
                <a:noFill/>
              </a:ln>
            </p:spPr>
          </p:pic>
        </p:grpSp>
      </p:grpSp>
      <p:pic>
        <p:nvPicPr>
          <p:cNvPr id="425" name="Imagen 38"/>
          <p:cNvPicPr/>
          <p:nvPr/>
        </p:nvPicPr>
        <p:blipFill>
          <a:blip r:embed="rId10"/>
          <a:stretch/>
        </p:blipFill>
        <p:spPr>
          <a:xfrm>
            <a:off x="5836320" y="3780360"/>
            <a:ext cx="3759480" cy="3778560"/>
          </a:xfrm>
          <a:prstGeom prst="rect">
            <a:avLst/>
          </a:prstGeom>
          <a:ln>
            <a:noFill/>
          </a:ln>
        </p:spPr>
      </p:pic>
      <p:sp>
        <p:nvSpPr>
          <p:cNvPr id="426" name="CustomShape 20"/>
          <p:cNvSpPr/>
          <p:nvPr/>
        </p:nvSpPr>
        <p:spPr>
          <a:xfrm>
            <a:off x="375840" y="1373760"/>
            <a:ext cx="46900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C73E32"/>
                </a:solidFill>
                <a:latin typeface="Calibri"/>
                <a:ea typeface="Calibri"/>
              </a:rPr>
              <a:t>¡ATENCIÓN!</a:t>
            </a:r>
            <a:endParaRPr lang="es-CL" sz="2800" b="0" strike="noStrike" spc="-1">
              <a:latin typeface="Arial"/>
            </a:endParaRPr>
          </a:p>
        </p:txBody>
      </p:sp>
      <p:sp>
        <p:nvSpPr>
          <p:cNvPr id="427" name="CustomShape 21"/>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COMENZAR LA ACTIVIDAD:</a:t>
            </a:r>
            <a:endParaRPr lang="es-CL" sz="1400" b="0" strike="noStrike" spc="-1">
              <a:latin typeface="Arial"/>
            </a:endParaRPr>
          </a:p>
          <a:p>
            <a:pPr>
              <a:lnSpc>
                <a:spcPct val="100000"/>
              </a:lnSpc>
            </a:pP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383400" y="2370240"/>
            <a:ext cx="8838360" cy="32374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9" name="CustomShape 2"/>
          <p:cNvSpPr/>
          <p:nvPr/>
        </p:nvSpPr>
        <p:spPr>
          <a:xfrm>
            <a:off x="5279760" y="7354440"/>
            <a:ext cx="2722680" cy="20448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30" name="CustomShape 3"/>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TICKET DE SALIDA</a:t>
            </a:r>
            <a:endParaRPr lang="es-CL" sz="2800" b="0" strike="noStrike" spc="-1">
              <a:latin typeface="Arial"/>
            </a:endParaRPr>
          </a:p>
        </p:txBody>
      </p:sp>
      <p:sp>
        <p:nvSpPr>
          <p:cNvPr id="431"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TERMINAR:</a:t>
            </a:r>
            <a:endParaRPr lang="es-CL" sz="1400" b="0" strike="noStrike" spc="-1">
              <a:latin typeface="Arial"/>
            </a:endParaRPr>
          </a:p>
          <a:p>
            <a:pPr>
              <a:lnSpc>
                <a:spcPct val="100000"/>
              </a:lnSpc>
            </a:pPr>
            <a:endParaRPr lang="es-CL" sz="1400" b="0" strike="noStrike" spc="-1">
              <a:latin typeface="Arial"/>
            </a:endParaRPr>
          </a:p>
        </p:txBody>
      </p:sp>
      <p:sp>
        <p:nvSpPr>
          <p:cNvPr id="432" name="CustomShape 5"/>
          <p:cNvSpPr/>
          <p:nvPr/>
        </p:nvSpPr>
        <p:spPr>
          <a:xfrm>
            <a:off x="958680" y="4106520"/>
            <a:ext cx="5106960" cy="773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endParaRPr lang="es-CL" sz="1800" b="0" strike="noStrike" spc="-1">
              <a:latin typeface="Arial"/>
            </a:endParaRPr>
          </a:p>
          <a:p>
            <a:pPr>
              <a:lnSpc>
                <a:spcPct val="115000"/>
              </a:lnSpc>
            </a:pPr>
            <a:r>
              <a:rPr lang="es-CL" sz="1600" b="0" strike="noStrike" spc="-1">
                <a:solidFill>
                  <a:srgbClr val="000000"/>
                </a:solidFill>
                <a:latin typeface="Calibri"/>
                <a:ea typeface="Calibri"/>
              </a:rPr>
              <a:t>¡No olvides contestar y entregar el Ticket de Salida!</a:t>
            </a:r>
            <a:endParaRPr lang="es-CL" sz="1600" b="0" strike="noStrike" spc="-1">
              <a:latin typeface="Arial"/>
            </a:endParaRPr>
          </a:p>
          <a:p>
            <a:pPr>
              <a:lnSpc>
                <a:spcPct val="115000"/>
              </a:lnSpc>
            </a:pPr>
            <a:endParaRPr lang="es-CL" sz="1600" b="0" strike="noStrike" spc="-1">
              <a:latin typeface="Arial"/>
            </a:endParaRPr>
          </a:p>
          <a:p>
            <a:pPr>
              <a:lnSpc>
                <a:spcPct val="115000"/>
              </a:lnSpc>
            </a:pPr>
            <a:r>
              <a:rPr lang="es-CL" sz="2100" b="1" strike="noStrike" spc="-1">
                <a:solidFill>
                  <a:srgbClr val="29754D"/>
                </a:solidFill>
                <a:latin typeface="Calibri"/>
                <a:ea typeface="Calibri"/>
              </a:rPr>
              <a:t>¡Hasta la próxima! </a:t>
            </a:r>
            <a:endParaRPr lang="es-CL" sz="2100" b="0" strike="noStrike" spc="-1">
              <a:latin typeface="Arial"/>
            </a:endParaRPr>
          </a:p>
          <a:p>
            <a:pPr>
              <a:lnSpc>
                <a:spcPct val="100000"/>
              </a:lnSpc>
            </a:pPr>
            <a:br/>
            <a:endParaRPr lang="es-CL" sz="2100" b="0" strike="noStrike" spc="-1">
              <a:latin typeface="Arial"/>
            </a:endParaRPr>
          </a:p>
        </p:txBody>
      </p:sp>
      <p:pic>
        <p:nvPicPr>
          <p:cNvPr id="433" name="Imagen 9"/>
          <p:cNvPicPr/>
          <p:nvPr/>
        </p:nvPicPr>
        <p:blipFill>
          <a:blip r:embed="rId2"/>
          <a:stretch/>
        </p:blipFill>
        <p:spPr>
          <a:xfrm>
            <a:off x="3210840" y="4475520"/>
            <a:ext cx="673560" cy="604080"/>
          </a:xfrm>
          <a:prstGeom prst="rect">
            <a:avLst/>
          </a:prstGeom>
          <a:ln>
            <a:noFill/>
          </a:ln>
        </p:spPr>
      </p:pic>
      <p:pic>
        <p:nvPicPr>
          <p:cNvPr id="434" name="Imagen 12"/>
          <p:cNvPicPr/>
          <p:nvPr/>
        </p:nvPicPr>
        <p:blipFill>
          <a:blip r:embed="rId3"/>
          <a:stretch/>
        </p:blipFill>
        <p:spPr>
          <a:xfrm>
            <a:off x="6137280" y="3028320"/>
            <a:ext cx="2662560" cy="4168080"/>
          </a:xfrm>
          <a:prstGeom prst="rect">
            <a:avLst/>
          </a:prstGeom>
          <a:ln>
            <a:noFill/>
          </a:ln>
        </p:spPr>
      </p:pic>
      <p:sp>
        <p:nvSpPr>
          <p:cNvPr id="435" name="CustomShape 6"/>
          <p:cNvSpPr/>
          <p:nvPr/>
        </p:nvSpPr>
        <p:spPr>
          <a:xfrm>
            <a:off x="4592520" y="795240"/>
            <a:ext cx="5374080" cy="1356480"/>
          </a:xfrm>
          <a:prstGeom prst="rect">
            <a:avLst/>
          </a:prstGeom>
          <a:noFill/>
          <a:ln>
            <a:noFill/>
          </a:ln>
        </p:spPr>
        <p:style>
          <a:lnRef idx="0">
            <a:scrgbClr r="0" g="0" b="0"/>
          </a:lnRef>
          <a:fillRef idx="0">
            <a:scrgbClr r="0" g="0" b="0"/>
          </a:fillRef>
          <a:effectRef idx="0">
            <a:scrgbClr r="0" g="0" b="0"/>
          </a:effectRef>
          <a:fontRef idx="minor"/>
        </p:style>
      </p:sp>
      <p:sp>
        <p:nvSpPr>
          <p:cNvPr id="436" name="CustomShape 7"/>
          <p:cNvSpPr/>
          <p:nvPr/>
        </p:nvSpPr>
        <p:spPr>
          <a:xfrm>
            <a:off x="958680" y="2836440"/>
            <a:ext cx="5339880" cy="77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800" b="0" strike="noStrike" spc="-1">
                <a:solidFill>
                  <a:srgbClr val="C73E32"/>
                </a:solidFill>
                <a:latin typeface="Calibri"/>
                <a:ea typeface="Arial"/>
              </a:rPr>
              <a:t>CONTADORES Y </a:t>
            </a:r>
            <a:br/>
            <a:r>
              <a:rPr lang="es-CL" sz="2800" b="0" strike="noStrike" spc="-1">
                <a:solidFill>
                  <a:srgbClr val="C73E32"/>
                </a:solidFill>
                <a:latin typeface="Calibri"/>
                <a:ea typeface="Arial"/>
              </a:rPr>
              <a:t>OPERADORES ARITMÉTICOS </a:t>
            </a:r>
            <a:endParaRPr lang="es-CL"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36540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ACTIVIDAD 3</a:t>
            </a:r>
            <a:endParaRPr lang="es-CL" sz="1500" b="0" strike="noStrike" spc="-1">
              <a:latin typeface="Arial"/>
            </a:endParaRPr>
          </a:p>
          <a:p>
            <a:pPr>
              <a:lnSpc>
                <a:spcPct val="100000"/>
              </a:lnSpc>
            </a:pPr>
            <a:endParaRPr lang="es-CL" sz="1500" b="0" strike="noStrike" spc="-1">
              <a:latin typeface="Arial"/>
            </a:endParaRPr>
          </a:p>
        </p:txBody>
      </p:sp>
      <p:pic>
        <p:nvPicPr>
          <p:cNvPr id="278" name="Imagen 5" descr="(PORTADILLA)Electronica M7 A3 Contadores y Operadores aritmeticos.png"/>
          <p:cNvPicPr/>
          <p:nvPr/>
        </p:nvPicPr>
        <p:blipFill>
          <a:blip r:embed="rId2"/>
          <a:srcRect t="3765" r="4230"/>
          <a:stretch/>
        </p:blipFill>
        <p:spPr>
          <a:xfrm>
            <a:off x="254160" y="1752480"/>
            <a:ext cx="9308520" cy="5521320"/>
          </a:xfrm>
          <a:prstGeom prst="rect">
            <a:avLst/>
          </a:prstGeom>
          <a:ln>
            <a:noFill/>
          </a:ln>
        </p:spPr>
      </p:pic>
      <p:sp>
        <p:nvSpPr>
          <p:cNvPr id="279" name="CustomShape 2"/>
          <p:cNvSpPr/>
          <p:nvPr/>
        </p:nvSpPr>
        <p:spPr>
          <a:xfrm>
            <a:off x="369360" y="2265480"/>
            <a:ext cx="581472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500" b="1" strike="noStrike" spc="-1">
                <a:solidFill>
                  <a:srgbClr val="29754D"/>
                </a:solidFill>
                <a:latin typeface="Calibri"/>
                <a:ea typeface="Roboto"/>
              </a:rPr>
              <a:t>CONTADORES Y </a:t>
            </a:r>
            <a:br/>
            <a:r>
              <a:rPr lang="es-CL" sz="3500" b="1" strike="noStrike" spc="-1">
                <a:solidFill>
                  <a:srgbClr val="29754D"/>
                </a:solidFill>
                <a:latin typeface="Calibri"/>
                <a:ea typeface="Roboto"/>
              </a:rPr>
              <a:t>OPERADORES ARITMÉTICOS </a:t>
            </a:r>
            <a:endParaRPr lang="es-CL" sz="3500" b="0" strike="noStrike" spc="-1">
              <a:latin typeface="Arial"/>
            </a:endParaRPr>
          </a:p>
        </p:txBody>
      </p:sp>
      <p:sp>
        <p:nvSpPr>
          <p:cNvPr id="280" name="CustomShape 3"/>
          <p:cNvSpPr/>
          <p:nvPr/>
        </p:nvSpPr>
        <p:spPr>
          <a:xfrm>
            <a:off x="1139040" y="834840"/>
            <a:ext cx="70012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MÓDULO 7 </a:t>
            </a:r>
            <a:r>
              <a:rPr lang="es-CL" sz="1200" b="0" strike="noStrike" spc="-1">
                <a:solidFill>
                  <a:srgbClr val="29754D"/>
                </a:solidFill>
                <a:latin typeface="Calibri"/>
                <a:ea typeface="Calibri"/>
              </a:rPr>
              <a:t>| OPERACIÓN Y PROGRAMACIÓN DE EQUIPOS DE CONTROL ELÉCTRICO INDUSTRIAL</a:t>
            </a:r>
            <a:endParaRPr lang="es-CL" sz="1200" b="0" strike="noStrike" spc="-1">
              <a:latin typeface="Arial"/>
            </a:endParaRPr>
          </a:p>
        </p:txBody>
      </p:sp>
      <p:pic>
        <p:nvPicPr>
          <p:cNvPr id="281" name="Imagen 280"/>
          <p:cNvPicPr/>
          <p:nvPr/>
        </p:nvPicPr>
        <p:blipFill>
          <a:blip r:embed="rId3"/>
          <a:stretch/>
        </p:blipFill>
        <p:spPr>
          <a:xfrm>
            <a:off x="36180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4766400" y="2346480"/>
            <a:ext cx="297972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83" name="CustomShape 2"/>
          <p:cNvSpPr/>
          <p:nvPr/>
        </p:nvSpPr>
        <p:spPr>
          <a:xfrm>
            <a:off x="1649520" y="2346480"/>
            <a:ext cx="297972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284" name="Imagen 24"/>
          <p:cNvPicPr/>
          <p:nvPr/>
        </p:nvPicPr>
        <p:blipFill>
          <a:blip r:embed="rId2"/>
          <a:stretch/>
        </p:blipFill>
        <p:spPr>
          <a:xfrm>
            <a:off x="2757240" y="1981080"/>
            <a:ext cx="764280" cy="728640"/>
          </a:xfrm>
          <a:prstGeom prst="rect">
            <a:avLst/>
          </a:prstGeom>
          <a:ln>
            <a:noFill/>
          </a:ln>
        </p:spPr>
      </p:pic>
      <p:pic>
        <p:nvPicPr>
          <p:cNvPr id="285" name="Imagen 34"/>
          <p:cNvPicPr/>
          <p:nvPr/>
        </p:nvPicPr>
        <p:blipFill>
          <a:blip r:embed="rId3"/>
          <a:stretch/>
        </p:blipFill>
        <p:spPr>
          <a:xfrm>
            <a:off x="5655960" y="2258280"/>
            <a:ext cx="3222360" cy="3034440"/>
          </a:xfrm>
          <a:prstGeom prst="rect">
            <a:avLst/>
          </a:prstGeom>
          <a:ln>
            <a:noFill/>
          </a:ln>
        </p:spPr>
      </p:pic>
      <p:sp>
        <p:nvSpPr>
          <p:cNvPr id="286" name="CustomShape 3"/>
          <p:cNvSpPr/>
          <p:nvPr/>
        </p:nvSpPr>
        <p:spPr>
          <a:xfrm>
            <a:off x="4886280" y="3507480"/>
            <a:ext cx="2740320" cy="2206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spcBef>
                <a:spcPts val="1701"/>
              </a:spcBef>
            </a:pPr>
            <a:r>
              <a:rPr lang="es-CL" sz="1600" b="0" strike="noStrike" spc="-1">
                <a:solidFill>
                  <a:srgbClr val="000000"/>
                </a:solidFill>
                <a:latin typeface="Calibri"/>
                <a:ea typeface="Arial"/>
              </a:rPr>
              <a:t>Modificar programas y parámetros en equipos y sistemas eléctricos y electrónicos utilizados en control de procesos, según requerimientos operacionales del equipo o planta y la normativa eléctrica vigente.</a:t>
            </a:r>
            <a:endParaRPr lang="es-CL" sz="1600" b="0" strike="noStrike" spc="-1">
              <a:latin typeface="Arial"/>
            </a:endParaRPr>
          </a:p>
        </p:txBody>
      </p:sp>
      <p:sp>
        <p:nvSpPr>
          <p:cNvPr id="287" name="CustomShape 4"/>
          <p:cNvSpPr/>
          <p:nvPr/>
        </p:nvSpPr>
        <p:spPr>
          <a:xfrm>
            <a:off x="5057640" y="2934360"/>
            <a:ext cx="239616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APRENDIZAJE ESPERADO</a:t>
            </a:r>
            <a:endParaRPr lang="es-CL" sz="1800" b="0" strike="noStrike" spc="-1">
              <a:latin typeface="Arial"/>
            </a:endParaRPr>
          </a:p>
        </p:txBody>
      </p:sp>
      <p:pic>
        <p:nvPicPr>
          <p:cNvPr id="288" name="Imagen 41"/>
          <p:cNvPicPr/>
          <p:nvPr/>
        </p:nvPicPr>
        <p:blipFill>
          <a:blip r:embed="rId4"/>
          <a:stretch/>
        </p:blipFill>
        <p:spPr>
          <a:xfrm flipH="1">
            <a:off x="-339840" y="2669040"/>
            <a:ext cx="3053160" cy="4190040"/>
          </a:xfrm>
          <a:prstGeom prst="rect">
            <a:avLst/>
          </a:prstGeom>
          <a:ln>
            <a:noFill/>
          </a:ln>
        </p:spPr>
      </p:pic>
      <p:sp>
        <p:nvSpPr>
          <p:cNvPr id="289" name="CustomShape 5"/>
          <p:cNvSpPr/>
          <p:nvPr/>
        </p:nvSpPr>
        <p:spPr>
          <a:xfrm>
            <a:off x="1755720" y="2934360"/>
            <a:ext cx="276768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METODOLOGÍA SELECCIONADA</a:t>
            </a:r>
            <a:endParaRPr lang="es-CL" sz="1800" b="0" strike="noStrike" spc="-1">
              <a:latin typeface="Arial"/>
            </a:endParaRPr>
          </a:p>
        </p:txBody>
      </p:sp>
      <p:sp>
        <p:nvSpPr>
          <p:cNvPr id="290" name="CustomShape 6"/>
          <p:cNvSpPr/>
          <p:nvPr/>
        </p:nvSpPr>
        <p:spPr>
          <a:xfrm>
            <a:off x="1814760" y="3507480"/>
            <a:ext cx="2714040" cy="199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80000"/>
              </a:lnSpc>
            </a:pPr>
            <a:r>
              <a:rPr lang="es-CL" sz="1600" b="0" strike="noStrike" spc="-1">
                <a:solidFill>
                  <a:srgbClr val="000000"/>
                </a:solidFill>
                <a:latin typeface="Calibri"/>
                <a:ea typeface="Arial"/>
              </a:rPr>
              <a:t>Aprendizaje basado </a:t>
            </a:r>
            <a:br/>
            <a:r>
              <a:rPr lang="es-CL" sz="1600" b="0" strike="noStrike" spc="-1">
                <a:solidFill>
                  <a:srgbClr val="000000"/>
                </a:solidFill>
                <a:latin typeface="Calibri"/>
                <a:ea typeface="Arial"/>
              </a:rPr>
              <a:t>en Problemas</a:t>
            </a:r>
            <a:endParaRPr lang="es-CL" sz="1600" b="0" strike="noStrike" spc="-1">
              <a:latin typeface="Arial"/>
            </a:endParaRPr>
          </a:p>
          <a:p>
            <a:pPr algn="ctr">
              <a:lnSpc>
                <a:spcPct val="100000"/>
              </a:lnSpc>
            </a:pPr>
            <a:br/>
            <a:endParaRPr lang="es-CL" sz="1600" b="0" strike="noStrike" spc="-1">
              <a:latin typeface="Arial"/>
            </a:endParaRPr>
          </a:p>
        </p:txBody>
      </p:sp>
      <p:pic>
        <p:nvPicPr>
          <p:cNvPr id="291" name="Imagen 28"/>
          <p:cNvPicPr/>
          <p:nvPr/>
        </p:nvPicPr>
        <p:blipFill>
          <a:blip r:embed="rId5"/>
          <a:stretch/>
        </p:blipFill>
        <p:spPr>
          <a:xfrm>
            <a:off x="5873400" y="1981080"/>
            <a:ext cx="765720" cy="730080"/>
          </a:xfrm>
          <a:prstGeom prst="rect">
            <a:avLst/>
          </a:prstGeom>
          <a:ln>
            <a:noFill/>
          </a:ln>
        </p:spPr>
      </p:pic>
      <p:sp>
        <p:nvSpPr>
          <p:cNvPr id="292" name="CustomShape 7"/>
          <p:cNvSpPr/>
          <p:nvPr/>
        </p:nvSpPr>
        <p:spPr>
          <a:xfrm>
            <a:off x="452160" y="137808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90000"/>
              </a:lnSpc>
            </a:pPr>
            <a:r>
              <a:rPr lang="es-CL" sz="2800" b="1" strike="noStrike" spc="-1">
                <a:solidFill>
                  <a:srgbClr val="29754D"/>
                </a:solidFill>
                <a:latin typeface="Calibri"/>
                <a:ea typeface="Roboto"/>
              </a:rPr>
              <a:t>CONTADORES Y OPERADORES</a:t>
            </a:r>
            <a:r>
              <a:rPr lang="es-CL" sz="2800" b="0" strike="noStrike" spc="-1">
                <a:solidFill>
                  <a:srgbClr val="C73E32"/>
                </a:solidFill>
                <a:latin typeface="Calibri"/>
                <a:ea typeface="Roboto"/>
              </a:rPr>
              <a:t> ARITMÉTICOS </a:t>
            </a:r>
            <a:endParaRPr lang="es-CL"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4152240" y="2959200"/>
            <a:ext cx="4546800" cy="3269520"/>
          </a:xfrm>
          <a:prstGeom prst="roundRect">
            <a:avLst>
              <a:gd name="adj" fmla="val 5265"/>
            </a:avLst>
          </a:prstGeom>
          <a:solidFill>
            <a:schemeClr val="lt1"/>
          </a:solidFill>
          <a:ln w="9360">
            <a:solidFill>
              <a:schemeClr val="dk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94" name="CustomShape 2"/>
          <p:cNvSpPr/>
          <p:nvPr/>
        </p:nvSpPr>
        <p:spPr>
          <a:xfrm>
            <a:off x="375840" y="1373760"/>
            <a:ext cx="41068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MENÚ DE LA ACTIVIDAD</a:t>
            </a:r>
            <a:endParaRPr lang="es-CL" sz="2800" b="0" strike="noStrike" spc="-1">
              <a:latin typeface="Arial"/>
            </a:endParaRPr>
          </a:p>
        </p:txBody>
      </p:sp>
      <p:pic>
        <p:nvPicPr>
          <p:cNvPr id="295" name="Imagen 20"/>
          <p:cNvPicPr/>
          <p:nvPr/>
        </p:nvPicPr>
        <p:blipFill>
          <a:blip r:embed="rId2"/>
          <a:stretch/>
        </p:blipFill>
        <p:spPr>
          <a:xfrm>
            <a:off x="594360" y="2347920"/>
            <a:ext cx="3018240" cy="4406040"/>
          </a:xfrm>
          <a:prstGeom prst="rect">
            <a:avLst/>
          </a:prstGeom>
          <a:ln>
            <a:noFill/>
          </a:ln>
        </p:spPr>
      </p:pic>
      <p:sp>
        <p:nvSpPr>
          <p:cNvPr id="296" name="CustomShape 3"/>
          <p:cNvSpPr/>
          <p:nvPr/>
        </p:nvSpPr>
        <p:spPr>
          <a:xfrm>
            <a:off x="3606840" y="1209240"/>
            <a:ext cx="1015560" cy="529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6000" b="0" strike="noStrike" spc="-1">
                <a:solidFill>
                  <a:srgbClr val="29754D"/>
                </a:solidFill>
                <a:latin typeface="Calibri"/>
                <a:ea typeface="Calibri"/>
              </a:rPr>
              <a:t>3</a:t>
            </a:r>
            <a:endParaRPr lang="es-CL" sz="6000" b="0" strike="noStrike" spc="-1">
              <a:latin typeface="Arial"/>
            </a:endParaRPr>
          </a:p>
        </p:txBody>
      </p:sp>
      <p:sp>
        <p:nvSpPr>
          <p:cNvPr id="297" name="CustomShape 4"/>
          <p:cNvSpPr/>
          <p:nvPr/>
        </p:nvSpPr>
        <p:spPr>
          <a:xfrm>
            <a:off x="8501040" y="1396440"/>
            <a:ext cx="4857120" cy="450720"/>
          </a:xfrm>
          <a:prstGeom prst="rect">
            <a:avLst/>
          </a:prstGeom>
          <a:noFill/>
          <a:ln>
            <a:noFill/>
          </a:ln>
        </p:spPr>
        <p:style>
          <a:lnRef idx="0">
            <a:scrgbClr r="0" g="0" b="0"/>
          </a:lnRef>
          <a:fillRef idx="0">
            <a:scrgbClr r="0" g="0" b="0"/>
          </a:fillRef>
          <a:effectRef idx="0">
            <a:scrgbClr r="0" g="0" b="0"/>
          </a:effectRef>
          <a:fontRef idx="minor"/>
        </p:style>
      </p:sp>
      <p:sp>
        <p:nvSpPr>
          <p:cNvPr id="298" name="CustomShape 5"/>
          <p:cNvSpPr/>
          <p:nvPr/>
        </p:nvSpPr>
        <p:spPr>
          <a:xfrm>
            <a:off x="4398840" y="2109960"/>
            <a:ext cx="3969720" cy="72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0" strike="noStrike" spc="-1">
                <a:solidFill>
                  <a:srgbClr val="C73E32"/>
                </a:solidFill>
                <a:latin typeface="Calibri"/>
                <a:ea typeface="Arial"/>
              </a:rPr>
              <a:t>CONTADORES Y OPERADORES ARITMÉTICOS </a:t>
            </a:r>
            <a:endParaRPr lang="es-CL" sz="2600" b="0" strike="noStrike" spc="-1">
              <a:latin typeface="Arial"/>
            </a:endParaRPr>
          </a:p>
        </p:txBody>
      </p:sp>
      <p:grpSp>
        <p:nvGrpSpPr>
          <p:cNvPr id="299" name="Group 6"/>
          <p:cNvGrpSpPr/>
          <p:nvPr/>
        </p:nvGrpSpPr>
        <p:grpSpPr>
          <a:xfrm>
            <a:off x="3991320" y="3183840"/>
            <a:ext cx="425520" cy="2815920"/>
            <a:chOff x="3991320" y="3183840"/>
            <a:chExt cx="425520" cy="2815920"/>
          </a:xfrm>
        </p:grpSpPr>
        <p:sp>
          <p:nvSpPr>
            <p:cNvPr id="300" name="CustomShape 7"/>
            <p:cNvSpPr/>
            <p:nvPr/>
          </p:nvSpPr>
          <p:spPr>
            <a:xfrm>
              <a:off x="4071240" y="32137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1" name="CustomShape 8"/>
            <p:cNvSpPr/>
            <p:nvPr/>
          </p:nvSpPr>
          <p:spPr>
            <a:xfrm>
              <a:off x="4071240" y="37663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2" name="CustomShape 9"/>
            <p:cNvSpPr/>
            <p:nvPr/>
          </p:nvSpPr>
          <p:spPr>
            <a:xfrm>
              <a:off x="4071240" y="40921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3" name="CustomShape 10"/>
            <p:cNvSpPr/>
            <p:nvPr/>
          </p:nvSpPr>
          <p:spPr>
            <a:xfrm>
              <a:off x="4071240" y="44179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4" name="CustomShape 11"/>
            <p:cNvSpPr/>
            <p:nvPr/>
          </p:nvSpPr>
          <p:spPr>
            <a:xfrm>
              <a:off x="4071240" y="47437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5" name="CustomShape 12"/>
            <p:cNvSpPr/>
            <p:nvPr/>
          </p:nvSpPr>
          <p:spPr>
            <a:xfrm>
              <a:off x="4071240" y="50695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6" name="CustomShape 13"/>
            <p:cNvSpPr/>
            <p:nvPr/>
          </p:nvSpPr>
          <p:spPr>
            <a:xfrm>
              <a:off x="4071240" y="53953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7" name="CustomShape 14"/>
            <p:cNvSpPr/>
            <p:nvPr/>
          </p:nvSpPr>
          <p:spPr>
            <a:xfrm>
              <a:off x="4071240" y="5721120"/>
              <a:ext cx="271440" cy="27864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8" name="CustomShape 15"/>
            <p:cNvSpPr/>
            <p:nvPr/>
          </p:nvSpPr>
          <p:spPr>
            <a:xfrm>
              <a:off x="4042800" y="3183840"/>
              <a:ext cx="342360" cy="278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1</a:t>
              </a:r>
              <a:endParaRPr lang="es-CL" sz="1600" b="0" strike="noStrike" spc="-1">
                <a:latin typeface="Arial"/>
              </a:endParaRPr>
            </a:p>
          </p:txBody>
        </p:sp>
        <p:sp>
          <p:nvSpPr>
            <p:cNvPr id="309" name="CustomShape 16"/>
            <p:cNvSpPr/>
            <p:nvPr/>
          </p:nvSpPr>
          <p:spPr>
            <a:xfrm>
              <a:off x="3991320" y="3713400"/>
              <a:ext cx="425520" cy="3247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2</a:t>
              </a:r>
              <a:endParaRPr lang="es-CL" sz="1600" b="0" strike="noStrike" spc="-1">
                <a:latin typeface="Arial"/>
              </a:endParaRPr>
            </a:p>
          </p:txBody>
        </p:sp>
        <p:sp>
          <p:nvSpPr>
            <p:cNvPr id="310" name="CustomShape 17"/>
            <p:cNvSpPr/>
            <p:nvPr/>
          </p:nvSpPr>
          <p:spPr>
            <a:xfrm>
              <a:off x="4008240" y="4016880"/>
              <a:ext cx="402840" cy="378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3</a:t>
              </a:r>
              <a:endParaRPr lang="es-CL" sz="1600" b="0" strike="noStrike" spc="-1">
                <a:latin typeface="Arial"/>
              </a:endParaRPr>
            </a:p>
          </p:txBody>
        </p:sp>
        <p:sp>
          <p:nvSpPr>
            <p:cNvPr id="311" name="CustomShape 18"/>
            <p:cNvSpPr/>
            <p:nvPr/>
          </p:nvSpPr>
          <p:spPr>
            <a:xfrm>
              <a:off x="4014720" y="4370760"/>
              <a:ext cx="381240" cy="330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4</a:t>
              </a:r>
              <a:endParaRPr lang="es-CL" sz="1600" b="0" strike="noStrike" spc="-1">
                <a:latin typeface="Arial"/>
              </a:endParaRPr>
            </a:p>
          </p:txBody>
        </p:sp>
        <p:sp>
          <p:nvSpPr>
            <p:cNvPr id="312" name="CustomShape 19"/>
            <p:cNvSpPr/>
            <p:nvPr/>
          </p:nvSpPr>
          <p:spPr>
            <a:xfrm>
              <a:off x="4037400" y="4691520"/>
              <a:ext cx="349920" cy="3196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5</a:t>
              </a:r>
              <a:endParaRPr lang="es-CL" sz="1600" b="0" strike="noStrike" spc="-1">
                <a:latin typeface="Arial"/>
              </a:endParaRPr>
            </a:p>
          </p:txBody>
        </p:sp>
        <p:sp>
          <p:nvSpPr>
            <p:cNvPr id="313" name="CustomShape 20"/>
            <p:cNvSpPr/>
            <p:nvPr/>
          </p:nvSpPr>
          <p:spPr>
            <a:xfrm>
              <a:off x="4034880" y="5010840"/>
              <a:ext cx="349920" cy="3196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6</a:t>
              </a:r>
              <a:endParaRPr lang="es-CL" sz="1600" b="0" strike="noStrike" spc="-1">
                <a:latin typeface="Arial"/>
              </a:endParaRPr>
            </a:p>
          </p:txBody>
        </p:sp>
        <p:sp>
          <p:nvSpPr>
            <p:cNvPr id="314" name="CustomShape 21"/>
            <p:cNvSpPr/>
            <p:nvPr/>
          </p:nvSpPr>
          <p:spPr>
            <a:xfrm>
              <a:off x="4034880" y="5352480"/>
              <a:ext cx="349920" cy="3196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7</a:t>
              </a:r>
              <a:endParaRPr lang="es-CL" sz="1600" b="0" strike="noStrike" spc="-1">
                <a:latin typeface="Arial"/>
              </a:endParaRPr>
            </a:p>
          </p:txBody>
        </p:sp>
        <p:sp>
          <p:nvSpPr>
            <p:cNvPr id="315" name="CustomShape 22"/>
            <p:cNvSpPr/>
            <p:nvPr/>
          </p:nvSpPr>
          <p:spPr>
            <a:xfrm>
              <a:off x="4034880" y="5669640"/>
              <a:ext cx="349920" cy="3196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600" b="1" strike="noStrike" spc="-1">
                  <a:solidFill>
                    <a:srgbClr val="FFFFFF"/>
                  </a:solidFill>
                  <a:latin typeface="Calibri"/>
                  <a:ea typeface="Calibri"/>
                </a:rPr>
                <a:t>8</a:t>
              </a:r>
              <a:endParaRPr lang="es-CL" sz="1600" b="0" strike="noStrike" spc="-1">
                <a:latin typeface="Arial"/>
              </a:endParaRPr>
            </a:p>
          </p:txBody>
        </p:sp>
      </p:grpSp>
      <p:sp>
        <p:nvSpPr>
          <p:cNvPr id="316" name="CustomShape 23"/>
          <p:cNvSpPr/>
          <p:nvPr/>
        </p:nvSpPr>
        <p:spPr>
          <a:xfrm>
            <a:off x="4348080" y="3122280"/>
            <a:ext cx="4857120" cy="328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400"/>
              </a:spcBef>
            </a:pPr>
            <a:r>
              <a:rPr lang="es-CL" sz="1800" b="0" strike="noStrike" spc="-1">
                <a:solidFill>
                  <a:srgbClr val="000000"/>
                </a:solidFill>
                <a:latin typeface="Calibri"/>
                <a:ea typeface="Calibri"/>
              </a:rPr>
              <a:t>Actividad de conocimientos previos </a:t>
            </a:r>
            <a:br/>
            <a:r>
              <a:rPr lang="es-CL" sz="1800" b="0" strike="noStrike" spc="-1">
                <a:solidFill>
                  <a:srgbClr val="000000"/>
                </a:solidFill>
                <a:latin typeface="Calibri"/>
                <a:ea typeface="Calibri"/>
              </a:rPr>
              <a:t>“Tipos de Contadores en PLC”</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Contadores ascendentes.</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Contadores descendentes.</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Tipo de datos.</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Actividad ¿Cuánto hemos aprendido.?</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Operadores lógicos booleanos.</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Actividad Práctica</a:t>
            </a:r>
            <a:endParaRPr lang="es-CL" sz="1800" b="0" strike="noStrike" spc="-1">
              <a:latin typeface="Arial"/>
            </a:endParaRPr>
          </a:p>
          <a:p>
            <a:pPr algn="just">
              <a:lnSpc>
                <a:spcPct val="100000"/>
              </a:lnSpc>
              <a:spcBef>
                <a:spcPts val="400"/>
              </a:spcBef>
            </a:pPr>
            <a:r>
              <a:rPr lang="es-CL" sz="1800" b="0" strike="noStrike" spc="-1">
                <a:solidFill>
                  <a:srgbClr val="000000"/>
                </a:solidFill>
                <a:latin typeface="Calibri"/>
                <a:ea typeface="Calibri"/>
              </a:rPr>
              <a:t>Ticket de Salida</a:t>
            </a:r>
            <a:endParaRPr lang="es-CL" sz="1800" b="0" strike="noStrike" spc="-1">
              <a:latin typeface="Arial"/>
            </a:endParaRPr>
          </a:p>
          <a:p>
            <a:pPr marL="457200">
              <a:lnSpc>
                <a:spcPct val="90000"/>
              </a:lnSpc>
              <a:spcBef>
                <a:spcPts val="1001"/>
              </a:spcBef>
            </a:pPr>
            <a:endParaRPr lang="es-CL" sz="1800" b="0" strike="noStrike" spc="-1">
              <a:latin typeface="Arial"/>
            </a:endParaRPr>
          </a:p>
        </p:txBody>
      </p:sp>
      <p:sp>
        <p:nvSpPr>
          <p:cNvPr id="317" name="CustomShape 24"/>
          <p:cNvSpPr/>
          <p:nvPr/>
        </p:nvSpPr>
        <p:spPr>
          <a:xfrm>
            <a:off x="7360560" y="1431360"/>
            <a:ext cx="107992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7840" algn="just">
              <a:lnSpc>
                <a:spcPct val="100000"/>
              </a:lnSpc>
            </a:pPr>
            <a:endParaRPr lang="es-CL" sz="1800" b="0" strike="noStrike" spc="-1">
              <a:latin typeface="Arial"/>
            </a:endParaRPr>
          </a:p>
          <a:p>
            <a:pPr marL="177840" algn="just">
              <a:lnSpc>
                <a:spcPct val="100000"/>
              </a:lnSpc>
            </a:pPr>
            <a:r>
              <a:rPr lang="es-CL" sz="1800" b="0" strike="noStrike" spc="-1">
                <a:solidFill>
                  <a:srgbClr val="000000"/>
                </a:solidFill>
                <a:latin typeface="Calibri"/>
                <a:ea typeface="Calibri"/>
              </a:rPr>
              <a:t> </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464400" y="2555640"/>
            <a:ext cx="5145840" cy="3057120"/>
          </a:xfrm>
          <a:prstGeom prst="roundRect">
            <a:avLst>
              <a:gd name="adj" fmla="val 9635"/>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19" name="CustomShape 2"/>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CONOCIMIENTOS PREVIOS</a:t>
            </a:r>
            <a:endParaRPr lang="es-CL" sz="2800" b="0" strike="noStrike" spc="-1">
              <a:latin typeface="Arial"/>
            </a:endParaRPr>
          </a:p>
        </p:txBody>
      </p:sp>
      <p:sp>
        <p:nvSpPr>
          <p:cNvPr id="320"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ACTIVIDAD</a:t>
            </a:r>
            <a:endParaRPr lang="es-CL" sz="1400" b="0" strike="noStrike" spc="-1">
              <a:latin typeface="Arial"/>
            </a:endParaRPr>
          </a:p>
          <a:p>
            <a:pPr>
              <a:lnSpc>
                <a:spcPct val="100000"/>
              </a:lnSpc>
            </a:pPr>
            <a:endParaRPr lang="es-CL" sz="1400" b="0" strike="noStrike" spc="-1">
              <a:latin typeface="Arial"/>
            </a:endParaRPr>
          </a:p>
        </p:txBody>
      </p:sp>
      <p:pic>
        <p:nvPicPr>
          <p:cNvPr id="321" name="Imagen 30"/>
          <p:cNvPicPr/>
          <p:nvPr/>
        </p:nvPicPr>
        <p:blipFill>
          <a:blip r:embed="rId2"/>
          <a:stretch/>
        </p:blipFill>
        <p:spPr>
          <a:xfrm>
            <a:off x="4870080" y="2389320"/>
            <a:ext cx="4428000" cy="4301280"/>
          </a:xfrm>
          <a:prstGeom prst="rect">
            <a:avLst/>
          </a:prstGeom>
          <a:ln>
            <a:noFill/>
          </a:ln>
        </p:spPr>
      </p:pic>
      <p:sp>
        <p:nvSpPr>
          <p:cNvPr id="322" name="CustomShape 4"/>
          <p:cNvSpPr/>
          <p:nvPr/>
        </p:nvSpPr>
        <p:spPr>
          <a:xfrm>
            <a:off x="4385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3</a:t>
            </a:r>
            <a:endParaRPr lang="es-CL" sz="5000" b="0" strike="noStrike" spc="-1">
              <a:latin typeface="Arial"/>
            </a:endParaRPr>
          </a:p>
        </p:txBody>
      </p:sp>
      <p:sp>
        <p:nvSpPr>
          <p:cNvPr id="323" name="CustomShape 5"/>
          <p:cNvSpPr/>
          <p:nvPr/>
        </p:nvSpPr>
        <p:spPr>
          <a:xfrm>
            <a:off x="4496040" y="1702800"/>
            <a:ext cx="4050360" cy="1065240"/>
          </a:xfrm>
          <a:prstGeom prst="rect">
            <a:avLst/>
          </a:prstGeom>
          <a:noFill/>
          <a:ln>
            <a:noFill/>
          </a:ln>
        </p:spPr>
        <p:style>
          <a:lnRef idx="0">
            <a:scrgbClr r="0" g="0" b="0"/>
          </a:lnRef>
          <a:fillRef idx="0">
            <a:scrgbClr r="0" g="0" b="0"/>
          </a:fillRef>
          <a:effectRef idx="0">
            <a:scrgbClr r="0" g="0" b="0"/>
          </a:effectRef>
          <a:fontRef idx="minor"/>
        </p:style>
      </p:sp>
      <p:sp>
        <p:nvSpPr>
          <p:cNvPr id="324" name="CustomShape 6"/>
          <p:cNvSpPr/>
          <p:nvPr/>
        </p:nvSpPr>
        <p:spPr>
          <a:xfrm>
            <a:off x="695880" y="2916360"/>
            <a:ext cx="4624920" cy="22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1" strike="noStrike" spc="-1">
                <a:solidFill>
                  <a:srgbClr val="29754D"/>
                </a:solidFill>
                <a:latin typeface="Calibri"/>
                <a:ea typeface="Arial"/>
              </a:rPr>
              <a:t>CONTADORES Y OPERADORES ARITMÉTICOS </a:t>
            </a:r>
            <a:endParaRPr lang="es-CL" sz="2600" b="0" strike="noStrike" spc="-1">
              <a:latin typeface="Arial"/>
            </a:endParaRPr>
          </a:p>
          <a:p>
            <a:pPr>
              <a:lnSpc>
                <a:spcPct val="130000"/>
              </a:lnSpc>
            </a:pPr>
            <a:endParaRPr lang="es-CL" sz="2600" b="0" strike="noStrike" spc="-1">
              <a:latin typeface="Arial"/>
            </a:endParaRPr>
          </a:p>
          <a:p>
            <a:pPr>
              <a:lnSpc>
                <a:spcPct val="90000"/>
              </a:lnSpc>
            </a:pPr>
            <a:r>
              <a:rPr lang="es-CL" sz="1800" b="0" strike="noStrike" spc="-1">
                <a:solidFill>
                  <a:srgbClr val="000000"/>
                </a:solidFill>
                <a:latin typeface="Calibri"/>
                <a:ea typeface="Calibri"/>
              </a:rPr>
              <a:t>¡Ahora veamos cómo lo que ya has </a:t>
            </a:r>
            <a:br/>
            <a:r>
              <a:rPr lang="es-CL" sz="1800" b="0" strike="noStrike" spc="-1">
                <a:solidFill>
                  <a:srgbClr val="000000"/>
                </a:solidFill>
                <a:latin typeface="Calibri"/>
                <a:ea typeface="Calibri"/>
              </a:rPr>
              <a:t>aprendido refuerza y mejora lo que estás </a:t>
            </a:r>
            <a:br/>
            <a:r>
              <a:rPr lang="es-CL" sz="1800" b="0" strike="noStrike" spc="-1">
                <a:solidFill>
                  <a:srgbClr val="000000"/>
                </a:solidFill>
                <a:latin typeface="Calibri"/>
                <a:ea typeface="Calibri"/>
              </a:rPr>
              <a:t>a punto de aprender!</a:t>
            </a:r>
            <a:endParaRPr lang="es-CL" sz="1800" b="0" strike="noStrike" spc="-1">
              <a:latin typeface="Arial"/>
            </a:endParaRPr>
          </a:p>
          <a:p>
            <a:pPr>
              <a:lnSpc>
                <a:spcPct val="90000"/>
              </a:lnSpc>
            </a:pPr>
            <a:r>
              <a:rPr lang="es-CL" sz="2000" b="1" strike="noStrike" spc="-1">
                <a:solidFill>
                  <a:srgbClr val="29754D"/>
                </a:solidFill>
                <a:latin typeface="Calibri"/>
                <a:ea typeface="Calibri"/>
              </a:rPr>
              <a:t> </a:t>
            </a:r>
            <a:endParaRPr lang="es-CL" sz="2000" b="0" strike="noStrike" spc="-1">
              <a:latin typeface="Arial"/>
            </a:endParaRPr>
          </a:p>
        </p:txBody>
      </p:sp>
      <p:sp>
        <p:nvSpPr>
          <p:cNvPr id="325" name="CustomShape 7"/>
          <p:cNvSpPr/>
          <p:nvPr/>
        </p:nvSpPr>
        <p:spPr>
          <a:xfrm>
            <a:off x="4280040" y="1740960"/>
            <a:ext cx="4342680" cy="1065240"/>
          </a:xfrm>
          <a:prstGeom prst="rect">
            <a:avLst/>
          </a:prstGeom>
          <a:noFill/>
          <a:ln>
            <a:noFill/>
          </a:ln>
        </p:spPr>
        <p:style>
          <a:lnRef idx="0">
            <a:scrgbClr r="0" g="0" b="0"/>
          </a:lnRef>
          <a:fillRef idx="0">
            <a:scrgbClr r="0" g="0" b="0"/>
          </a:fillRef>
          <a:effectRef idx="0">
            <a:scrgbClr r="0" g="0" b="0"/>
          </a:effectRef>
          <a:fontRef idx="minor"/>
        </p:style>
      </p:sp>
      <p:sp>
        <p:nvSpPr>
          <p:cNvPr id="326" name="CustomShape 8"/>
          <p:cNvSpPr/>
          <p:nvPr/>
        </p:nvSpPr>
        <p:spPr>
          <a:xfrm>
            <a:off x="4538520" y="2176200"/>
            <a:ext cx="5404680" cy="4582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¿QUÉ SON LOS CONTADORES?</a:t>
            </a:r>
            <a:endParaRPr lang="es-CL" sz="3000" b="0" strike="noStrike" spc="-1">
              <a:latin typeface="Arial"/>
            </a:endParaRPr>
          </a:p>
        </p:txBody>
      </p:sp>
      <p:sp>
        <p:nvSpPr>
          <p:cNvPr id="328" name="CustomShape 2"/>
          <p:cNvSpPr/>
          <p:nvPr/>
        </p:nvSpPr>
        <p:spPr>
          <a:xfrm>
            <a:off x="520560" y="2273400"/>
            <a:ext cx="7835040" cy="45457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29" name="CustomShape 3"/>
          <p:cNvSpPr/>
          <p:nvPr/>
        </p:nvSpPr>
        <p:spPr>
          <a:xfrm>
            <a:off x="767520" y="2529000"/>
            <a:ext cx="4337280" cy="354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10000"/>
              </a:lnSpc>
            </a:pPr>
            <a:r>
              <a:rPr lang="es-CL" sz="1800" b="0" strike="noStrike" spc="-1">
                <a:solidFill>
                  <a:srgbClr val="000000"/>
                </a:solidFill>
                <a:latin typeface="Calibri"/>
                <a:ea typeface="Calibri"/>
              </a:rPr>
              <a:t>Dada la necesidad de realizar el conteo de piezas o eventos en un PLC se dispone de un bloque de programa especializado para dicha función, </a:t>
            </a:r>
            <a:r>
              <a:rPr lang="es-CL" sz="1800" b="1" strike="noStrike" spc="-1">
                <a:solidFill>
                  <a:srgbClr val="000000"/>
                </a:solidFill>
                <a:latin typeface="Calibri"/>
                <a:ea typeface="Calibri"/>
              </a:rPr>
              <a:t>los contadores </a:t>
            </a:r>
            <a:r>
              <a:rPr lang="es-CL" sz="1800" b="0" strike="noStrike" spc="-1">
                <a:solidFill>
                  <a:srgbClr val="000000"/>
                </a:solidFill>
                <a:latin typeface="Calibri"/>
                <a:ea typeface="Calibri"/>
              </a:rPr>
              <a:t>-como su nombre lo indica- </a:t>
            </a:r>
            <a:r>
              <a:rPr lang="es-CL" sz="1800" b="1" strike="noStrike" spc="-1">
                <a:solidFill>
                  <a:srgbClr val="000000"/>
                </a:solidFill>
                <a:latin typeface="Calibri"/>
                <a:ea typeface="Calibri"/>
              </a:rPr>
              <a:t>permiten registrar el conteo de eventos (piezas, accionamientos, señales de activaciones, etc.) </a:t>
            </a:r>
            <a:endParaRPr lang="es-CL" sz="1800" b="0" strike="noStrike" spc="-1">
              <a:latin typeface="Arial"/>
            </a:endParaRPr>
          </a:p>
          <a:p>
            <a:pPr>
              <a:lnSpc>
                <a:spcPct val="50000"/>
              </a:lnSpc>
            </a:pPr>
            <a:endParaRPr lang="es-CL" sz="1800" b="0" strike="noStrike" spc="-1">
              <a:latin typeface="Arial"/>
            </a:endParaRPr>
          </a:p>
          <a:p>
            <a:pPr>
              <a:lnSpc>
                <a:spcPct val="110000"/>
              </a:lnSpc>
            </a:pPr>
            <a:r>
              <a:rPr lang="es-CL" sz="1800" b="0" strike="noStrike" spc="-1">
                <a:solidFill>
                  <a:srgbClr val="000000"/>
                </a:solidFill>
                <a:latin typeface="Calibri"/>
                <a:ea typeface="Calibri"/>
              </a:rPr>
              <a:t>Podemos dividirlos en 2 tipos principalmente: contadores incrementales o ascendentes CTU, contadores decrementales o descendentes CTD.</a:t>
            </a:r>
            <a:endParaRPr lang="es-CL" sz="1800" b="0" strike="noStrike" spc="-1">
              <a:latin typeface="Arial"/>
            </a:endParaRPr>
          </a:p>
        </p:txBody>
      </p:sp>
      <p:pic>
        <p:nvPicPr>
          <p:cNvPr id="330" name="Google Shape;187;p5"/>
          <p:cNvPicPr/>
          <p:nvPr/>
        </p:nvPicPr>
        <p:blipFill>
          <a:blip r:embed="rId2"/>
          <a:srcRect t="8220"/>
          <a:stretch/>
        </p:blipFill>
        <p:spPr>
          <a:xfrm>
            <a:off x="5239080" y="2502000"/>
            <a:ext cx="2619360" cy="3897360"/>
          </a:xfrm>
          <a:prstGeom prst="rect">
            <a:avLst/>
          </a:prstGeom>
          <a:ln>
            <a:noFill/>
          </a:ln>
        </p:spPr>
      </p:pic>
      <p:sp>
        <p:nvSpPr>
          <p:cNvPr id="331" name="CustomShape 4"/>
          <p:cNvSpPr/>
          <p:nvPr/>
        </p:nvSpPr>
        <p:spPr>
          <a:xfrm>
            <a:off x="5187600" y="6427800"/>
            <a:ext cx="3044160" cy="239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70000"/>
              </a:lnSpc>
            </a:pPr>
            <a:r>
              <a:rPr lang="es-CL" sz="1400" b="0" strike="noStrike" spc="-1">
                <a:solidFill>
                  <a:srgbClr val="C73E32"/>
                </a:solidFill>
                <a:latin typeface="Calibri"/>
                <a:ea typeface="Arial"/>
              </a:rPr>
              <a:t>Aplicación práctica de conteo de piezas.</a:t>
            </a: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Google Shape;194;p6"/>
          <p:cNvPicPr/>
          <p:nvPr/>
        </p:nvPicPr>
        <p:blipFill>
          <a:blip r:embed="rId2"/>
          <a:stretch/>
        </p:blipFill>
        <p:spPr>
          <a:xfrm>
            <a:off x="419760" y="2066760"/>
            <a:ext cx="8536680" cy="4366080"/>
          </a:xfrm>
          <a:prstGeom prst="rect">
            <a:avLst/>
          </a:prstGeom>
          <a:ln>
            <a:noFill/>
          </a:ln>
        </p:spPr>
      </p:pic>
      <p:sp>
        <p:nvSpPr>
          <p:cNvPr id="333"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TIPOS DE DATOS</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4470480" y="2514600"/>
            <a:ext cx="4749120" cy="36950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35" name="CustomShape 2"/>
          <p:cNvSpPr/>
          <p:nvPr/>
        </p:nvSpPr>
        <p:spPr>
          <a:xfrm>
            <a:off x="411840" y="2590920"/>
            <a:ext cx="3892680" cy="32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6400" indent="-175680">
              <a:lnSpc>
                <a:spcPct val="100000"/>
              </a:lnSpc>
              <a:buClr>
                <a:srgbClr val="000000"/>
              </a:buClr>
              <a:buFont typeface="Arial"/>
              <a:buChar char="•"/>
            </a:pPr>
            <a:r>
              <a:rPr lang="es-CL" sz="1800" b="0" strike="noStrike" spc="-1">
                <a:solidFill>
                  <a:srgbClr val="000000"/>
                </a:solidFill>
                <a:latin typeface="Calibri"/>
                <a:ea typeface="Calibri"/>
              </a:rPr>
              <a:t>El bloque de contador CTU incrementa el valor de conteo cada vez que recibe una señal en el terminal CU, una vez alcanzado el valor PV (valor final para el conteo) se activa su salida Q.</a:t>
            </a:r>
            <a:r>
              <a:rPr lang="es-CL" sz="1800" b="0" strike="noStrike" spc="-1">
                <a:solidFill>
                  <a:srgbClr val="000000"/>
                </a:solidFill>
                <a:latin typeface="Calibri"/>
                <a:ea typeface="Arial"/>
              </a:rPr>
              <a:t> </a:t>
            </a:r>
            <a:r>
              <a:rPr lang="es-CL" sz="1800" b="0" strike="noStrike" spc="-1">
                <a:solidFill>
                  <a:srgbClr val="000000"/>
                </a:solidFill>
                <a:latin typeface="Calibri"/>
                <a:ea typeface="Calibri"/>
              </a:rPr>
              <a:t>Cabe señalar que tanto la señal de entrada como la de salida debe ser de 1 bit 0 ó 1 lógico.</a:t>
            </a:r>
            <a:endParaRPr lang="es-CL" sz="1800" b="0" strike="noStrike" spc="-1">
              <a:latin typeface="Arial"/>
            </a:endParaRPr>
          </a:p>
          <a:p>
            <a:pPr>
              <a:lnSpc>
                <a:spcPct val="50000"/>
              </a:lnSpc>
            </a:pPr>
            <a:endParaRPr lang="es-CL" sz="1800" b="0" strike="noStrike" spc="-1">
              <a:latin typeface="Arial"/>
            </a:endParaRPr>
          </a:p>
          <a:p>
            <a:pPr marL="176400" indent="-175680">
              <a:lnSpc>
                <a:spcPct val="100000"/>
              </a:lnSpc>
              <a:buClr>
                <a:srgbClr val="000000"/>
              </a:buClr>
              <a:buFont typeface="Arial"/>
              <a:buChar char="•"/>
            </a:pPr>
            <a:r>
              <a:rPr lang="es-CL" sz="1800" b="0" strike="noStrike" spc="-1">
                <a:solidFill>
                  <a:srgbClr val="000000"/>
                </a:solidFill>
                <a:latin typeface="Calibri"/>
                <a:ea typeface="Calibri"/>
              </a:rPr>
              <a:t>Para regresar la cuenta a cero se debe enviar una señal atreves de S2 en el terminal de Reset.</a:t>
            </a:r>
            <a:endParaRPr lang="es-CL" sz="1800" b="0" strike="noStrike" spc="-1">
              <a:latin typeface="Arial"/>
            </a:endParaRPr>
          </a:p>
        </p:txBody>
      </p:sp>
      <p:sp>
        <p:nvSpPr>
          <p:cNvPr id="336" name="CustomShape 3"/>
          <p:cNvSpPr/>
          <p:nvPr/>
        </p:nvSpPr>
        <p:spPr>
          <a:xfrm>
            <a:off x="447840" y="12142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CONTADORES ASCENDENTES</a:t>
            </a:r>
            <a:endParaRPr lang="es-CL" sz="3000" b="0" strike="noStrike" spc="-1">
              <a:latin typeface="Arial"/>
            </a:endParaRPr>
          </a:p>
          <a:p>
            <a:pPr>
              <a:lnSpc>
                <a:spcPct val="120000"/>
              </a:lnSpc>
            </a:pPr>
            <a:endParaRPr lang="es-CL" sz="3000" b="0" strike="noStrike" spc="-1">
              <a:latin typeface="Arial"/>
            </a:endParaRPr>
          </a:p>
        </p:txBody>
      </p:sp>
      <p:grpSp>
        <p:nvGrpSpPr>
          <p:cNvPr id="337" name="Group 4"/>
          <p:cNvGrpSpPr/>
          <p:nvPr/>
        </p:nvGrpSpPr>
        <p:grpSpPr>
          <a:xfrm>
            <a:off x="4610160" y="2935800"/>
            <a:ext cx="4507920" cy="2757600"/>
            <a:chOff x="4610160" y="2935800"/>
            <a:chExt cx="4507920" cy="2757600"/>
          </a:xfrm>
        </p:grpSpPr>
        <p:sp>
          <p:nvSpPr>
            <p:cNvPr id="338" name="CustomShape 5"/>
            <p:cNvSpPr/>
            <p:nvPr/>
          </p:nvSpPr>
          <p:spPr>
            <a:xfrm>
              <a:off x="4633920" y="2935800"/>
              <a:ext cx="4479840" cy="67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8000"/>
            </a:bodyPr>
            <a:lstStyle/>
            <a:p>
              <a:pPr algn="ctr">
                <a:lnSpc>
                  <a:spcPct val="70000"/>
                </a:lnSpc>
                <a:spcBef>
                  <a:spcPts val="1001"/>
                </a:spcBef>
              </a:pPr>
              <a:endParaRPr lang="es-CL" sz="1800" b="0" strike="noStrike" spc="-1">
                <a:latin typeface="Arial"/>
              </a:endParaRPr>
            </a:p>
            <a:p>
              <a:pPr algn="ctr">
                <a:lnSpc>
                  <a:spcPct val="70000"/>
                </a:lnSpc>
                <a:spcBef>
                  <a:spcPts val="1001"/>
                </a:spcBef>
              </a:pPr>
              <a:endParaRPr lang="es-CL" sz="1800" b="0" strike="noStrike" spc="-1">
                <a:latin typeface="Arial"/>
              </a:endParaRPr>
            </a:p>
            <a:p>
              <a:pPr algn="ctr">
                <a:lnSpc>
                  <a:spcPct val="70000"/>
                </a:lnSpc>
                <a:spcBef>
                  <a:spcPts val="1001"/>
                </a:spcBef>
              </a:pPr>
              <a:r>
                <a:rPr lang="es-CL" sz="600" b="0" strike="noStrike" spc="-1">
                  <a:solidFill>
                    <a:srgbClr val="000000"/>
                  </a:solidFill>
                  <a:latin typeface="Arial"/>
                  <a:ea typeface="Arial"/>
                </a:rPr>
                <a:t>  </a:t>
              </a:r>
              <a:endParaRPr lang="es-CL" sz="600" b="0" strike="noStrike" spc="-1">
                <a:latin typeface="Arial"/>
              </a:endParaRPr>
            </a:p>
          </p:txBody>
        </p:sp>
        <p:pic>
          <p:nvPicPr>
            <p:cNvPr id="339" name="Google Shape;201;p7"/>
            <p:cNvPicPr/>
            <p:nvPr/>
          </p:nvPicPr>
          <p:blipFill>
            <a:blip r:embed="rId2"/>
            <a:srcRect l="4897" t="20165" r="1982" b="8886"/>
            <a:stretch/>
          </p:blipFill>
          <p:spPr>
            <a:xfrm>
              <a:off x="4610160" y="3240360"/>
              <a:ext cx="4507920" cy="2453040"/>
            </a:xfrm>
            <a:prstGeom prst="rect">
              <a:avLst/>
            </a:prstGeom>
            <a:ln>
              <a:noFill/>
            </a:ln>
          </p:spPr>
        </p:pic>
      </p:grpSp>
      <p:sp>
        <p:nvSpPr>
          <p:cNvPr id="340" name="CustomShape 6"/>
          <p:cNvSpPr/>
          <p:nvPr/>
        </p:nvSpPr>
        <p:spPr>
          <a:xfrm>
            <a:off x="5587920" y="2952720"/>
            <a:ext cx="26784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C73E32"/>
                </a:solidFill>
                <a:latin typeface="Calibri"/>
                <a:ea typeface="Calibri"/>
              </a:rPr>
              <a:t>CONTADOR INCREMENTAL</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470480" y="2514600"/>
            <a:ext cx="4749120" cy="36950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2" name="CustomShape 2"/>
          <p:cNvSpPr/>
          <p:nvPr/>
        </p:nvSpPr>
        <p:spPr>
          <a:xfrm>
            <a:off x="411840" y="2590920"/>
            <a:ext cx="3714840" cy="269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40400" indent="-139680">
              <a:lnSpc>
                <a:spcPct val="100000"/>
              </a:lnSpc>
              <a:buClr>
                <a:srgbClr val="000000"/>
              </a:buClr>
              <a:buFont typeface="Arial"/>
              <a:buChar char="•"/>
            </a:pPr>
            <a:r>
              <a:rPr lang="es-CL" sz="1800" b="0" strike="noStrike" spc="-1">
                <a:solidFill>
                  <a:srgbClr val="000000"/>
                </a:solidFill>
                <a:latin typeface="Calibri"/>
                <a:ea typeface="Calibri"/>
              </a:rPr>
              <a:t>El bloque de contador CTU incrementa el valor de conteo cada vez que recibe una señal en el terminal CU, una vez alcanzado el valor PV (valor final para el conteo) se activa su salida Q.</a:t>
            </a:r>
            <a:endParaRPr lang="es-CL" sz="1800" b="0" strike="noStrike" spc="-1">
              <a:latin typeface="Arial"/>
            </a:endParaRPr>
          </a:p>
          <a:p>
            <a:pPr>
              <a:lnSpc>
                <a:spcPct val="50000"/>
              </a:lnSpc>
            </a:pPr>
            <a:endParaRPr lang="es-CL" sz="1800" b="0" strike="noStrike" spc="-1">
              <a:latin typeface="Arial"/>
            </a:endParaRPr>
          </a:p>
          <a:p>
            <a:pPr marL="140400" indent="-139680">
              <a:lnSpc>
                <a:spcPct val="100000"/>
              </a:lnSpc>
              <a:buClr>
                <a:srgbClr val="000000"/>
              </a:buClr>
              <a:buFont typeface="Arial"/>
              <a:buChar char="•"/>
            </a:pPr>
            <a:r>
              <a:rPr lang="es-CL" sz="1800" b="0" strike="noStrike" spc="-1">
                <a:solidFill>
                  <a:srgbClr val="000000"/>
                </a:solidFill>
                <a:latin typeface="Calibri"/>
                <a:ea typeface="Calibri"/>
              </a:rPr>
              <a:t>Cabe señalar que tanto la señal de entrada como la de salida debe ser de 1 bit 0 ó 1 lógico. </a:t>
            </a:r>
            <a:endParaRPr lang="es-CL" sz="1800" b="0" strike="noStrike" spc="-1">
              <a:latin typeface="Arial"/>
            </a:endParaRPr>
          </a:p>
        </p:txBody>
      </p:sp>
      <p:grpSp>
        <p:nvGrpSpPr>
          <p:cNvPr id="343" name="Group 3"/>
          <p:cNvGrpSpPr/>
          <p:nvPr/>
        </p:nvGrpSpPr>
        <p:grpSpPr>
          <a:xfrm>
            <a:off x="4610160" y="2935800"/>
            <a:ext cx="4507920" cy="2757600"/>
            <a:chOff x="4610160" y="2935800"/>
            <a:chExt cx="4507920" cy="2757600"/>
          </a:xfrm>
        </p:grpSpPr>
        <p:sp>
          <p:nvSpPr>
            <p:cNvPr id="344" name="CustomShape 4"/>
            <p:cNvSpPr/>
            <p:nvPr/>
          </p:nvSpPr>
          <p:spPr>
            <a:xfrm>
              <a:off x="4633920" y="2935800"/>
              <a:ext cx="4479840" cy="67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8000"/>
            </a:bodyPr>
            <a:lstStyle/>
            <a:p>
              <a:pPr algn="ctr">
                <a:lnSpc>
                  <a:spcPct val="70000"/>
                </a:lnSpc>
                <a:spcBef>
                  <a:spcPts val="1001"/>
                </a:spcBef>
              </a:pPr>
              <a:endParaRPr lang="es-CL" sz="1800" b="0" strike="noStrike" spc="-1">
                <a:latin typeface="Arial"/>
              </a:endParaRPr>
            </a:p>
            <a:p>
              <a:pPr algn="ctr">
                <a:lnSpc>
                  <a:spcPct val="70000"/>
                </a:lnSpc>
                <a:spcBef>
                  <a:spcPts val="1001"/>
                </a:spcBef>
              </a:pPr>
              <a:endParaRPr lang="es-CL" sz="1800" b="0" strike="noStrike" spc="-1">
                <a:latin typeface="Arial"/>
              </a:endParaRPr>
            </a:p>
            <a:p>
              <a:pPr algn="ctr">
                <a:lnSpc>
                  <a:spcPct val="70000"/>
                </a:lnSpc>
                <a:spcBef>
                  <a:spcPts val="1001"/>
                </a:spcBef>
              </a:pPr>
              <a:r>
                <a:rPr lang="es-CL" sz="600" b="0" strike="noStrike" spc="-1">
                  <a:solidFill>
                    <a:srgbClr val="000000"/>
                  </a:solidFill>
                  <a:latin typeface="Arial"/>
                  <a:ea typeface="Arial"/>
                </a:rPr>
                <a:t>  </a:t>
              </a:r>
              <a:endParaRPr lang="es-CL" sz="600" b="0" strike="noStrike" spc="-1">
                <a:latin typeface="Arial"/>
              </a:endParaRPr>
            </a:p>
          </p:txBody>
        </p:sp>
        <p:pic>
          <p:nvPicPr>
            <p:cNvPr id="345" name="Google Shape;201;p7"/>
            <p:cNvPicPr/>
            <p:nvPr/>
          </p:nvPicPr>
          <p:blipFill>
            <a:blip r:embed="rId2"/>
            <a:srcRect l="4897" t="20165" r="1982" b="8886"/>
            <a:stretch/>
          </p:blipFill>
          <p:spPr>
            <a:xfrm>
              <a:off x="4610160" y="3240360"/>
              <a:ext cx="4507920" cy="2453040"/>
            </a:xfrm>
            <a:prstGeom prst="rect">
              <a:avLst/>
            </a:prstGeom>
            <a:ln>
              <a:noFill/>
            </a:ln>
          </p:spPr>
        </p:pic>
      </p:grpSp>
      <p:sp>
        <p:nvSpPr>
          <p:cNvPr id="346" name="CustomShape 5"/>
          <p:cNvSpPr/>
          <p:nvPr/>
        </p:nvSpPr>
        <p:spPr>
          <a:xfrm>
            <a:off x="5510160" y="2952720"/>
            <a:ext cx="27198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800" b="1" strike="noStrike" spc="-1">
                <a:solidFill>
                  <a:srgbClr val="C73E32"/>
                </a:solidFill>
                <a:latin typeface="Calibri"/>
                <a:ea typeface="Calibri"/>
              </a:rPr>
              <a:t>CONTADOR DECREMENTAL</a:t>
            </a:r>
            <a:endParaRPr lang="es-CL" sz="1800" b="0" strike="noStrike" spc="-1">
              <a:latin typeface="Arial"/>
            </a:endParaRPr>
          </a:p>
        </p:txBody>
      </p:sp>
      <p:pic>
        <p:nvPicPr>
          <p:cNvPr id="347" name="Google Shape;208;p8"/>
          <p:cNvPicPr/>
          <p:nvPr/>
        </p:nvPicPr>
        <p:blipFill>
          <a:blip r:embed="rId3"/>
          <a:srcRect t="24643" r="3380" b="12621"/>
          <a:stretch/>
        </p:blipFill>
        <p:spPr>
          <a:xfrm>
            <a:off x="4559040" y="3365640"/>
            <a:ext cx="4622400" cy="2358000"/>
          </a:xfrm>
          <a:prstGeom prst="rect">
            <a:avLst/>
          </a:prstGeom>
          <a:ln>
            <a:noFill/>
          </a:ln>
        </p:spPr>
      </p:pic>
      <p:sp>
        <p:nvSpPr>
          <p:cNvPr id="348" name="CustomShape 6"/>
          <p:cNvSpPr/>
          <p:nvPr/>
        </p:nvSpPr>
        <p:spPr>
          <a:xfrm>
            <a:off x="447840" y="1214280"/>
            <a:ext cx="90302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pPr>
            <a:r>
              <a:rPr lang="es-CL" sz="3000" b="1" strike="noStrike" spc="-1">
                <a:solidFill>
                  <a:srgbClr val="29754D"/>
                </a:solidFill>
                <a:latin typeface="Calibri"/>
                <a:ea typeface="Arial"/>
              </a:rPr>
              <a:t>CONTADORES ASCENDENTES</a:t>
            </a:r>
            <a:endParaRPr lang="es-CL" sz="3000" b="0" strike="noStrike" spc="-1">
              <a:latin typeface="Arial"/>
            </a:endParaRPr>
          </a:p>
          <a:p>
            <a:pPr>
              <a:lnSpc>
                <a:spcPct val="120000"/>
              </a:lnSpc>
            </a:pP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4118</TotalTime>
  <Words>833</Words>
  <Application>Microsoft Office PowerPoint</Application>
  <PresentationFormat>Personalizado</PresentationFormat>
  <Paragraphs>131</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19</vt:i4>
      </vt:variant>
    </vt:vector>
  </HeadingPairs>
  <TitlesOfParts>
    <vt:vector size="29" baseType="lpstr">
      <vt:lpstr>Arial</vt:lpstr>
      <vt:lpstr>Calibri</vt:lpstr>
      <vt:lpstr>Symbol</vt:lpstr>
      <vt:lpstr>Wingdings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dc:description/>
  <cp:lastModifiedBy>Andrea Sanz</cp:lastModifiedBy>
  <cp:revision>484</cp:revision>
  <dcterms:modified xsi:type="dcterms:W3CDTF">2021-04-05T15:24:23Z</dcterms:modified>
  <dc:language>es-CL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19</vt:i4>
  </property>
</Properties>
</file>