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74" r:id="rId3"/>
    <p:sldMasterId id="2147483687" r:id="rId4"/>
    <p:sldMasterId id="2147483700" r:id="rId5"/>
    <p:sldMasterId id="2147483713" r:id="rId6"/>
  </p:sldMasterIdLst>
  <p:notesMasterIdLst>
    <p:notesMasterId r:id="rId5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hM5nXczunYx1VKOMMxG35JrFcKA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5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customschemas.google.com/relationships/presentationmetadata" Target="meta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oB-Q89PiuK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yTEgcUlqEZk"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PGafVS8p94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9" name="Google Shape;45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0" name="Google Shape;490;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1" name="Google Shape;501;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1" name="Google Shape;511;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s-CL" sz="1200" u="sng">
                <a:solidFill>
                  <a:srgbClr val="99CA3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https://www.youtube.com/watch?v=oB-Q89PiuKE</a:t>
            </a:r>
            <a:endParaRPr/>
          </a:p>
        </p:txBody>
      </p:sp>
      <p:sp>
        <p:nvSpPr>
          <p:cNvPr id="524" name="Google Shape;524;p14: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3" name="Google Shape;533;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3" name="Google Shape;543;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3" name="Google Shape;553;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400"/>
              <a:buFont typeface="Arial"/>
              <a:buNone/>
            </a:pPr>
            <a:r>
              <a:rPr lang="es-CL" sz="1200" u="sng">
                <a:solidFill>
                  <a:srgbClr val="0000FF"/>
                </a:solidFill>
                <a:hlinkClick r:id="rId3">
                  <a:extLst>
                    <a:ext uri="{A12FA001-AC4F-418D-AE19-62706E023703}">
                      <ahyp:hlinkClr xmlns:ahyp="http://schemas.microsoft.com/office/drawing/2018/hyperlinkcolor" val="tx"/>
                    </a:ext>
                  </a:extLst>
                </a:hlinkClick>
              </a:rPr>
              <a:t>https://www.youtube.com/watch?v=yTEgcUlqEZk</a:t>
            </a:r>
            <a:endParaRPr/>
          </a:p>
        </p:txBody>
      </p:sp>
      <p:sp>
        <p:nvSpPr>
          <p:cNvPr id="564" name="Google Shape;564;p18: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3" name="Google Shape;573;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2" name="Google Shape;582;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s-CL" sz="1200" u="sng">
                <a:solidFill>
                  <a:srgbClr val="99CA3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https://www.youtube.com/watch?v=PGafVS8p94M</a:t>
            </a:r>
            <a:endParaRPr/>
          </a:p>
        </p:txBody>
      </p:sp>
      <p:sp>
        <p:nvSpPr>
          <p:cNvPr id="590" name="Google Shape;590;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9" name="Google Shape;599;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8" name="Google Shape;608;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9" name="Google Shape;619;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9" name="Google Shape;629;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7" name="Google Shape;637;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4" name="Google Shape;654;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3" name="Google Shape;663;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3" name="Google Shape;673;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3" name="Google Shape;683;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1" name="Google Shape;691;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1" name="Google Shape;701;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0" name="Google Shape;710;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0" name="Google Shape;720;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4" name="Google Shape;734;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3" name="Google Shape;743;p37: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2" name="Google Shape;752;p3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2" name="Google Shape;772;p3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5" name="Google Shape;785;p4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4" name="Google Shape;794;p4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5" name="Google Shape;805;p4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7" name="Google Shape;817;p4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1" name="Google Shape;831;p4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3" name="Google Shape;843;p4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5" name="Google Shape;855;p4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6" name="Google Shape;866;p4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9" name="Google Shape;879;p4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3" name="Google Shape;913;p4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7" name="Google Shape;42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7" name="Google Shape;437;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6"/>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6"/>
        <p:cNvGrpSpPr/>
        <p:nvPr/>
      </p:nvGrpSpPr>
      <p:grpSpPr>
        <a:xfrm>
          <a:off x="0" y="0"/>
          <a:ext cx="0" cy="0"/>
          <a:chOff x="0" y="0"/>
          <a:chExt cx="0" cy="0"/>
        </a:xfrm>
      </p:grpSpPr>
      <p:sp>
        <p:nvSpPr>
          <p:cNvPr id="47" name="Google Shape;47;p7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0"/>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9" name="Google Shape;49;p70"/>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0"/>
        <p:cNvGrpSpPr/>
        <p:nvPr/>
      </p:nvGrpSpPr>
      <p:grpSpPr>
        <a:xfrm>
          <a:off x="0" y="0"/>
          <a:ext cx="0" cy="0"/>
          <a:chOff x="0" y="0"/>
          <a:chExt cx="0" cy="0"/>
        </a:xfrm>
      </p:grpSpPr>
      <p:sp>
        <p:nvSpPr>
          <p:cNvPr id="51" name="Google Shape;51;p7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1"/>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71"/>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71"/>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71"/>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6"/>
        <p:cNvGrpSpPr/>
        <p:nvPr/>
      </p:nvGrpSpPr>
      <p:grpSpPr>
        <a:xfrm>
          <a:off x="0" y="0"/>
          <a:ext cx="0" cy="0"/>
          <a:chOff x="0" y="0"/>
          <a:chExt cx="0" cy="0"/>
        </a:xfrm>
      </p:grpSpPr>
      <p:sp>
        <p:nvSpPr>
          <p:cNvPr id="57" name="Google Shape;57;p7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2"/>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9" name="Google Shape;59;p72"/>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0" name="Google Shape;60;p72"/>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1" name="Google Shape;61;p72"/>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2" name="Google Shape;62;p72"/>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3" name="Google Shape;63;p72"/>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1"/>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2"/>
        <p:cNvGrpSpPr/>
        <p:nvPr/>
      </p:nvGrpSpPr>
      <p:grpSpPr>
        <a:xfrm>
          <a:off x="0" y="0"/>
          <a:ext cx="0" cy="0"/>
          <a:chOff x="0" y="0"/>
          <a:chExt cx="0" cy="0"/>
        </a:xfrm>
      </p:grpSpPr>
      <p:sp>
        <p:nvSpPr>
          <p:cNvPr id="73" name="Google Shape;73;p7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73"/>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5"/>
        <p:cNvGrpSpPr/>
        <p:nvPr/>
      </p:nvGrpSpPr>
      <p:grpSpPr>
        <a:xfrm>
          <a:off x="0" y="0"/>
          <a:ext cx="0" cy="0"/>
          <a:chOff x="0" y="0"/>
          <a:chExt cx="0" cy="0"/>
        </a:xfrm>
      </p:grpSpPr>
      <p:sp>
        <p:nvSpPr>
          <p:cNvPr id="76" name="Google Shape;76;p7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4"/>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8"/>
        <p:cNvGrpSpPr/>
        <p:nvPr/>
      </p:nvGrpSpPr>
      <p:grpSpPr>
        <a:xfrm>
          <a:off x="0" y="0"/>
          <a:ext cx="0" cy="0"/>
          <a:chOff x="0" y="0"/>
          <a:chExt cx="0" cy="0"/>
        </a:xfrm>
      </p:grpSpPr>
      <p:sp>
        <p:nvSpPr>
          <p:cNvPr id="79" name="Google Shape;79;p7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75"/>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1" name="Google Shape;81;p75"/>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7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4"/>
        <p:cNvGrpSpPr/>
        <p:nvPr/>
      </p:nvGrpSpPr>
      <p:grpSpPr>
        <a:xfrm>
          <a:off x="0" y="0"/>
          <a:ext cx="0" cy="0"/>
          <a:chOff x="0" y="0"/>
          <a:chExt cx="0" cy="0"/>
        </a:xfrm>
      </p:grpSpPr>
      <p:sp>
        <p:nvSpPr>
          <p:cNvPr id="85" name="Google Shape;85;p77"/>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6"/>
        <p:cNvGrpSpPr/>
        <p:nvPr/>
      </p:nvGrpSpPr>
      <p:grpSpPr>
        <a:xfrm>
          <a:off x="0" y="0"/>
          <a:ext cx="0" cy="0"/>
          <a:chOff x="0" y="0"/>
          <a:chExt cx="0" cy="0"/>
        </a:xfrm>
      </p:grpSpPr>
      <p:sp>
        <p:nvSpPr>
          <p:cNvPr id="87" name="Google Shape;87;p7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78"/>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9" name="Google Shape;89;p78"/>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0" name="Google Shape;90;p78"/>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7"/>
        <p:cNvGrpSpPr/>
        <p:nvPr/>
      </p:nvGrpSpPr>
      <p:grpSpPr>
        <a:xfrm>
          <a:off x="0" y="0"/>
          <a:ext cx="0" cy="0"/>
          <a:chOff x="0" y="0"/>
          <a:chExt cx="0" cy="0"/>
        </a:xfrm>
      </p:grpSpPr>
      <p:sp>
        <p:nvSpPr>
          <p:cNvPr id="18" name="Google Shape;18;p6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2"/>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1"/>
        <p:cNvGrpSpPr/>
        <p:nvPr/>
      </p:nvGrpSpPr>
      <p:grpSpPr>
        <a:xfrm>
          <a:off x="0" y="0"/>
          <a:ext cx="0" cy="0"/>
          <a:chOff x="0" y="0"/>
          <a:chExt cx="0" cy="0"/>
        </a:xfrm>
      </p:grpSpPr>
      <p:sp>
        <p:nvSpPr>
          <p:cNvPr id="92" name="Google Shape;92;p7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79"/>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4" name="Google Shape;94;p79"/>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5" name="Google Shape;95;p79"/>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6"/>
        <p:cNvGrpSpPr/>
        <p:nvPr/>
      </p:nvGrpSpPr>
      <p:grpSpPr>
        <a:xfrm>
          <a:off x="0" y="0"/>
          <a:ext cx="0" cy="0"/>
          <a:chOff x="0" y="0"/>
          <a:chExt cx="0" cy="0"/>
        </a:xfrm>
      </p:grpSpPr>
      <p:sp>
        <p:nvSpPr>
          <p:cNvPr id="97" name="Google Shape;97;p8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80"/>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9" name="Google Shape;99;p80"/>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0" name="Google Shape;100;p80"/>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1"/>
        <p:cNvGrpSpPr/>
        <p:nvPr/>
      </p:nvGrpSpPr>
      <p:grpSpPr>
        <a:xfrm>
          <a:off x="0" y="0"/>
          <a:ext cx="0" cy="0"/>
          <a:chOff x="0" y="0"/>
          <a:chExt cx="0" cy="0"/>
        </a:xfrm>
      </p:grpSpPr>
      <p:sp>
        <p:nvSpPr>
          <p:cNvPr id="102" name="Google Shape;102;p8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81"/>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4" name="Google Shape;104;p81"/>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5"/>
        <p:cNvGrpSpPr/>
        <p:nvPr/>
      </p:nvGrpSpPr>
      <p:grpSpPr>
        <a:xfrm>
          <a:off x="0" y="0"/>
          <a:ext cx="0" cy="0"/>
          <a:chOff x="0" y="0"/>
          <a:chExt cx="0" cy="0"/>
        </a:xfrm>
      </p:grpSpPr>
      <p:sp>
        <p:nvSpPr>
          <p:cNvPr id="106" name="Google Shape;106;p8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82"/>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8" name="Google Shape;108;p82"/>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9" name="Google Shape;109;p82"/>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0" name="Google Shape;110;p82"/>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1"/>
        <p:cNvGrpSpPr/>
        <p:nvPr/>
      </p:nvGrpSpPr>
      <p:grpSpPr>
        <a:xfrm>
          <a:off x="0" y="0"/>
          <a:ext cx="0" cy="0"/>
          <a:chOff x="0" y="0"/>
          <a:chExt cx="0" cy="0"/>
        </a:xfrm>
      </p:grpSpPr>
      <p:sp>
        <p:nvSpPr>
          <p:cNvPr id="112" name="Google Shape;112;p8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83"/>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4" name="Google Shape;114;p83"/>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5" name="Google Shape;115;p83"/>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6" name="Google Shape;116;p83"/>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7" name="Google Shape;117;p83"/>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8" name="Google Shape;118;p83"/>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5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31"/>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32"/>
        <p:cNvGrpSpPr/>
        <p:nvPr/>
      </p:nvGrpSpPr>
      <p:grpSpPr>
        <a:xfrm>
          <a:off x="0" y="0"/>
          <a:ext cx="0" cy="0"/>
          <a:chOff x="0" y="0"/>
          <a:chExt cx="0" cy="0"/>
        </a:xfrm>
      </p:grpSpPr>
      <p:sp>
        <p:nvSpPr>
          <p:cNvPr id="133" name="Google Shape;133;p8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85"/>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35"/>
        <p:cNvGrpSpPr/>
        <p:nvPr/>
      </p:nvGrpSpPr>
      <p:grpSpPr>
        <a:xfrm>
          <a:off x="0" y="0"/>
          <a:ext cx="0" cy="0"/>
          <a:chOff x="0" y="0"/>
          <a:chExt cx="0" cy="0"/>
        </a:xfrm>
      </p:grpSpPr>
      <p:sp>
        <p:nvSpPr>
          <p:cNvPr id="136" name="Google Shape;136;p8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86"/>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38"/>
        <p:cNvGrpSpPr/>
        <p:nvPr/>
      </p:nvGrpSpPr>
      <p:grpSpPr>
        <a:xfrm>
          <a:off x="0" y="0"/>
          <a:ext cx="0" cy="0"/>
          <a:chOff x="0" y="0"/>
          <a:chExt cx="0" cy="0"/>
        </a:xfrm>
      </p:grpSpPr>
      <p:sp>
        <p:nvSpPr>
          <p:cNvPr id="139" name="Google Shape;139;p8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87"/>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1" name="Google Shape;141;p87"/>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0"/>
        <p:cNvGrpSpPr/>
        <p:nvPr/>
      </p:nvGrpSpPr>
      <p:grpSpPr>
        <a:xfrm>
          <a:off x="0" y="0"/>
          <a:ext cx="0" cy="0"/>
          <a:chOff x="0" y="0"/>
          <a:chExt cx="0" cy="0"/>
        </a:xfrm>
      </p:grpSpPr>
      <p:sp>
        <p:nvSpPr>
          <p:cNvPr id="21" name="Google Shape;21;p6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63"/>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42"/>
        <p:cNvGrpSpPr/>
        <p:nvPr/>
      </p:nvGrpSpPr>
      <p:grpSpPr>
        <a:xfrm>
          <a:off x="0" y="0"/>
          <a:ext cx="0" cy="0"/>
          <a:chOff x="0" y="0"/>
          <a:chExt cx="0" cy="0"/>
        </a:xfrm>
      </p:grpSpPr>
      <p:sp>
        <p:nvSpPr>
          <p:cNvPr id="143" name="Google Shape;143;p88"/>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44"/>
        <p:cNvGrpSpPr/>
        <p:nvPr/>
      </p:nvGrpSpPr>
      <p:grpSpPr>
        <a:xfrm>
          <a:off x="0" y="0"/>
          <a:ext cx="0" cy="0"/>
          <a:chOff x="0" y="0"/>
          <a:chExt cx="0" cy="0"/>
        </a:xfrm>
      </p:grpSpPr>
      <p:sp>
        <p:nvSpPr>
          <p:cNvPr id="145" name="Google Shape;145;p8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89"/>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7" name="Google Shape;147;p89"/>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8" name="Google Shape;148;p89"/>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49"/>
        <p:cNvGrpSpPr/>
        <p:nvPr/>
      </p:nvGrpSpPr>
      <p:grpSpPr>
        <a:xfrm>
          <a:off x="0" y="0"/>
          <a:ext cx="0" cy="0"/>
          <a:chOff x="0" y="0"/>
          <a:chExt cx="0" cy="0"/>
        </a:xfrm>
      </p:grpSpPr>
      <p:sp>
        <p:nvSpPr>
          <p:cNvPr id="150" name="Google Shape;150;p9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90"/>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2" name="Google Shape;152;p90"/>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3" name="Google Shape;153;p90"/>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54"/>
        <p:cNvGrpSpPr/>
        <p:nvPr/>
      </p:nvGrpSpPr>
      <p:grpSpPr>
        <a:xfrm>
          <a:off x="0" y="0"/>
          <a:ext cx="0" cy="0"/>
          <a:chOff x="0" y="0"/>
          <a:chExt cx="0" cy="0"/>
        </a:xfrm>
      </p:grpSpPr>
      <p:sp>
        <p:nvSpPr>
          <p:cNvPr id="155" name="Google Shape;155;p9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91"/>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7" name="Google Shape;157;p91"/>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8" name="Google Shape;158;p91"/>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59"/>
        <p:cNvGrpSpPr/>
        <p:nvPr/>
      </p:nvGrpSpPr>
      <p:grpSpPr>
        <a:xfrm>
          <a:off x="0" y="0"/>
          <a:ext cx="0" cy="0"/>
          <a:chOff x="0" y="0"/>
          <a:chExt cx="0" cy="0"/>
        </a:xfrm>
      </p:grpSpPr>
      <p:sp>
        <p:nvSpPr>
          <p:cNvPr id="160" name="Google Shape;160;p9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92"/>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2" name="Google Shape;162;p92"/>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63"/>
        <p:cNvGrpSpPr/>
        <p:nvPr/>
      </p:nvGrpSpPr>
      <p:grpSpPr>
        <a:xfrm>
          <a:off x="0" y="0"/>
          <a:ext cx="0" cy="0"/>
          <a:chOff x="0" y="0"/>
          <a:chExt cx="0" cy="0"/>
        </a:xfrm>
      </p:grpSpPr>
      <p:sp>
        <p:nvSpPr>
          <p:cNvPr id="164" name="Google Shape;164;p9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93"/>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6" name="Google Shape;166;p93"/>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7" name="Google Shape;167;p93"/>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8" name="Google Shape;168;p93"/>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69"/>
        <p:cNvGrpSpPr/>
        <p:nvPr/>
      </p:nvGrpSpPr>
      <p:grpSpPr>
        <a:xfrm>
          <a:off x="0" y="0"/>
          <a:ext cx="0" cy="0"/>
          <a:chOff x="0" y="0"/>
          <a:chExt cx="0" cy="0"/>
        </a:xfrm>
      </p:grpSpPr>
      <p:sp>
        <p:nvSpPr>
          <p:cNvPr id="170" name="Google Shape;170;p9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94"/>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2" name="Google Shape;172;p94"/>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3" name="Google Shape;173;p94"/>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4" name="Google Shape;174;p94"/>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5" name="Google Shape;175;p94"/>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6" name="Google Shape;176;p94"/>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87"/>
        <p:cNvGrpSpPr/>
        <p:nvPr/>
      </p:nvGrpSpPr>
      <p:grpSpPr>
        <a:xfrm>
          <a:off x="0" y="0"/>
          <a:ext cx="0" cy="0"/>
          <a:chOff x="0" y="0"/>
          <a:chExt cx="0" cy="0"/>
        </a:xfrm>
      </p:grpSpPr>
      <p:sp>
        <p:nvSpPr>
          <p:cNvPr id="188" name="Google Shape;188;p5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57"/>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90"/>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91"/>
        <p:cNvGrpSpPr/>
        <p:nvPr/>
      </p:nvGrpSpPr>
      <p:grpSpPr>
        <a:xfrm>
          <a:off x="0" y="0"/>
          <a:ext cx="0" cy="0"/>
          <a:chOff x="0" y="0"/>
          <a:chExt cx="0" cy="0"/>
        </a:xfrm>
      </p:grpSpPr>
      <p:sp>
        <p:nvSpPr>
          <p:cNvPr id="192" name="Google Shape;192;p9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96"/>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3"/>
        <p:cNvGrpSpPr/>
        <p:nvPr/>
      </p:nvGrpSpPr>
      <p:grpSpPr>
        <a:xfrm>
          <a:off x="0" y="0"/>
          <a:ext cx="0" cy="0"/>
          <a:chOff x="0" y="0"/>
          <a:chExt cx="0" cy="0"/>
        </a:xfrm>
      </p:grpSpPr>
      <p:sp>
        <p:nvSpPr>
          <p:cNvPr id="24" name="Google Shape;24;p6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4"/>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 name="Google Shape;26;p64"/>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94"/>
        <p:cNvGrpSpPr/>
        <p:nvPr/>
      </p:nvGrpSpPr>
      <p:grpSpPr>
        <a:xfrm>
          <a:off x="0" y="0"/>
          <a:ext cx="0" cy="0"/>
          <a:chOff x="0" y="0"/>
          <a:chExt cx="0" cy="0"/>
        </a:xfrm>
      </p:grpSpPr>
      <p:sp>
        <p:nvSpPr>
          <p:cNvPr id="195" name="Google Shape;195;p9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97"/>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7" name="Google Shape;197;p97"/>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8"/>
        <p:cNvGrpSpPr/>
        <p:nvPr/>
      </p:nvGrpSpPr>
      <p:grpSpPr>
        <a:xfrm>
          <a:off x="0" y="0"/>
          <a:ext cx="0" cy="0"/>
          <a:chOff x="0" y="0"/>
          <a:chExt cx="0" cy="0"/>
        </a:xfrm>
      </p:grpSpPr>
      <p:sp>
        <p:nvSpPr>
          <p:cNvPr id="199" name="Google Shape;199;p9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00"/>
        <p:cNvGrpSpPr/>
        <p:nvPr/>
      </p:nvGrpSpPr>
      <p:grpSpPr>
        <a:xfrm>
          <a:off x="0" y="0"/>
          <a:ext cx="0" cy="0"/>
          <a:chOff x="0" y="0"/>
          <a:chExt cx="0" cy="0"/>
        </a:xfrm>
      </p:grpSpPr>
      <p:sp>
        <p:nvSpPr>
          <p:cNvPr id="201" name="Google Shape;201;p99"/>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02"/>
        <p:cNvGrpSpPr/>
        <p:nvPr/>
      </p:nvGrpSpPr>
      <p:grpSpPr>
        <a:xfrm>
          <a:off x="0" y="0"/>
          <a:ext cx="0" cy="0"/>
          <a:chOff x="0" y="0"/>
          <a:chExt cx="0" cy="0"/>
        </a:xfrm>
      </p:grpSpPr>
      <p:sp>
        <p:nvSpPr>
          <p:cNvPr id="203" name="Google Shape;203;p10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100"/>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5" name="Google Shape;205;p100"/>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6" name="Google Shape;206;p100"/>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07"/>
        <p:cNvGrpSpPr/>
        <p:nvPr/>
      </p:nvGrpSpPr>
      <p:grpSpPr>
        <a:xfrm>
          <a:off x="0" y="0"/>
          <a:ext cx="0" cy="0"/>
          <a:chOff x="0" y="0"/>
          <a:chExt cx="0" cy="0"/>
        </a:xfrm>
      </p:grpSpPr>
      <p:sp>
        <p:nvSpPr>
          <p:cNvPr id="208" name="Google Shape;208;p10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101"/>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0" name="Google Shape;210;p101"/>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1" name="Google Shape;211;p101"/>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12"/>
        <p:cNvGrpSpPr/>
        <p:nvPr/>
      </p:nvGrpSpPr>
      <p:grpSpPr>
        <a:xfrm>
          <a:off x="0" y="0"/>
          <a:ext cx="0" cy="0"/>
          <a:chOff x="0" y="0"/>
          <a:chExt cx="0" cy="0"/>
        </a:xfrm>
      </p:grpSpPr>
      <p:sp>
        <p:nvSpPr>
          <p:cNvPr id="213" name="Google Shape;213;p10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102"/>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5" name="Google Shape;215;p102"/>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6" name="Google Shape;216;p102"/>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17"/>
        <p:cNvGrpSpPr/>
        <p:nvPr/>
      </p:nvGrpSpPr>
      <p:grpSpPr>
        <a:xfrm>
          <a:off x="0" y="0"/>
          <a:ext cx="0" cy="0"/>
          <a:chOff x="0" y="0"/>
          <a:chExt cx="0" cy="0"/>
        </a:xfrm>
      </p:grpSpPr>
      <p:sp>
        <p:nvSpPr>
          <p:cNvPr id="218" name="Google Shape;218;p10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103"/>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0" name="Google Shape;220;p103"/>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21"/>
        <p:cNvGrpSpPr/>
        <p:nvPr/>
      </p:nvGrpSpPr>
      <p:grpSpPr>
        <a:xfrm>
          <a:off x="0" y="0"/>
          <a:ext cx="0" cy="0"/>
          <a:chOff x="0" y="0"/>
          <a:chExt cx="0" cy="0"/>
        </a:xfrm>
      </p:grpSpPr>
      <p:sp>
        <p:nvSpPr>
          <p:cNvPr id="222" name="Google Shape;222;p10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104"/>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4" name="Google Shape;224;p104"/>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5" name="Google Shape;225;p104"/>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6" name="Google Shape;226;p104"/>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27"/>
        <p:cNvGrpSpPr/>
        <p:nvPr/>
      </p:nvGrpSpPr>
      <p:grpSpPr>
        <a:xfrm>
          <a:off x="0" y="0"/>
          <a:ext cx="0" cy="0"/>
          <a:chOff x="0" y="0"/>
          <a:chExt cx="0" cy="0"/>
        </a:xfrm>
      </p:grpSpPr>
      <p:sp>
        <p:nvSpPr>
          <p:cNvPr id="228" name="Google Shape;228;p10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105"/>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0" name="Google Shape;230;p105"/>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1" name="Google Shape;231;p105"/>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2" name="Google Shape;232;p105"/>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3" name="Google Shape;233;p105"/>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4" name="Google Shape;234;p105"/>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45"/>
        <p:cNvGrpSpPr/>
        <p:nvPr/>
      </p:nvGrpSpPr>
      <p:grpSpPr>
        <a:xfrm>
          <a:off x="0" y="0"/>
          <a:ext cx="0" cy="0"/>
          <a:chOff x="0" y="0"/>
          <a:chExt cx="0" cy="0"/>
        </a:xfrm>
      </p:grpSpPr>
      <p:sp>
        <p:nvSpPr>
          <p:cNvPr id="246" name="Google Shape;246;p5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59"/>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48" name="Google Shape;248;p59"/>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49"/>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50"/>
        <p:cNvGrpSpPr/>
        <p:nvPr/>
      </p:nvGrpSpPr>
      <p:grpSpPr>
        <a:xfrm>
          <a:off x="0" y="0"/>
          <a:ext cx="0" cy="0"/>
          <a:chOff x="0" y="0"/>
          <a:chExt cx="0" cy="0"/>
        </a:xfrm>
      </p:grpSpPr>
      <p:sp>
        <p:nvSpPr>
          <p:cNvPr id="251" name="Google Shape;251;p10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107"/>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53"/>
        <p:cNvGrpSpPr/>
        <p:nvPr/>
      </p:nvGrpSpPr>
      <p:grpSpPr>
        <a:xfrm>
          <a:off x="0" y="0"/>
          <a:ext cx="0" cy="0"/>
          <a:chOff x="0" y="0"/>
          <a:chExt cx="0" cy="0"/>
        </a:xfrm>
      </p:grpSpPr>
      <p:sp>
        <p:nvSpPr>
          <p:cNvPr id="254" name="Google Shape;254;p10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108"/>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6"/>
        <p:cNvGrpSpPr/>
        <p:nvPr/>
      </p:nvGrpSpPr>
      <p:grpSpPr>
        <a:xfrm>
          <a:off x="0" y="0"/>
          <a:ext cx="0" cy="0"/>
          <a:chOff x="0" y="0"/>
          <a:chExt cx="0" cy="0"/>
        </a:xfrm>
      </p:grpSpPr>
      <p:sp>
        <p:nvSpPr>
          <p:cNvPr id="257" name="Google Shape;257;p10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58"/>
        <p:cNvGrpSpPr/>
        <p:nvPr/>
      </p:nvGrpSpPr>
      <p:grpSpPr>
        <a:xfrm>
          <a:off x="0" y="0"/>
          <a:ext cx="0" cy="0"/>
          <a:chOff x="0" y="0"/>
          <a:chExt cx="0" cy="0"/>
        </a:xfrm>
      </p:grpSpPr>
      <p:sp>
        <p:nvSpPr>
          <p:cNvPr id="259" name="Google Shape;259;p110"/>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0"/>
        <p:cNvGrpSpPr/>
        <p:nvPr/>
      </p:nvGrpSpPr>
      <p:grpSpPr>
        <a:xfrm>
          <a:off x="0" y="0"/>
          <a:ext cx="0" cy="0"/>
          <a:chOff x="0" y="0"/>
          <a:chExt cx="0" cy="0"/>
        </a:xfrm>
      </p:grpSpPr>
      <p:sp>
        <p:nvSpPr>
          <p:cNvPr id="261" name="Google Shape;261;p11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111"/>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3" name="Google Shape;263;p111"/>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4" name="Google Shape;264;p111"/>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65"/>
        <p:cNvGrpSpPr/>
        <p:nvPr/>
      </p:nvGrpSpPr>
      <p:grpSpPr>
        <a:xfrm>
          <a:off x="0" y="0"/>
          <a:ext cx="0" cy="0"/>
          <a:chOff x="0" y="0"/>
          <a:chExt cx="0" cy="0"/>
        </a:xfrm>
      </p:grpSpPr>
      <p:sp>
        <p:nvSpPr>
          <p:cNvPr id="266" name="Google Shape;266;p11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7" name="Google Shape;267;p112"/>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8" name="Google Shape;268;p112"/>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9" name="Google Shape;269;p112"/>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70"/>
        <p:cNvGrpSpPr/>
        <p:nvPr/>
      </p:nvGrpSpPr>
      <p:grpSpPr>
        <a:xfrm>
          <a:off x="0" y="0"/>
          <a:ext cx="0" cy="0"/>
          <a:chOff x="0" y="0"/>
          <a:chExt cx="0" cy="0"/>
        </a:xfrm>
      </p:grpSpPr>
      <p:sp>
        <p:nvSpPr>
          <p:cNvPr id="271" name="Google Shape;271;p11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113"/>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3" name="Google Shape;273;p113"/>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4" name="Google Shape;274;p113"/>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75"/>
        <p:cNvGrpSpPr/>
        <p:nvPr/>
      </p:nvGrpSpPr>
      <p:grpSpPr>
        <a:xfrm>
          <a:off x="0" y="0"/>
          <a:ext cx="0" cy="0"/>
          <a:chOff x="0" y="0"/>
          <a:chExt cx="0" cy="0"/>
        </a:xfrm>
      </p:grpSpPr>
      <p:sp>
        <p:nvSpPr>
          <p:cNvPr id="276" name="Google Shape;276;p11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114"/>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8" name="Google Shape;278;p114"/>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79"/>
        <p:cNvGrpSpPr/>
        <p:nvPr/>
      </p:nvGrpSpPr>
      <p:grpSpPr>
        <a:xfrm>
          <a:off x="0" y="0"/>
          <a:ext cx="0" cy="0"/>
          <a:chOff x="0" y="0"/>
          <a:chExt cx="0" cy="0"/>
        </a:xfrm>
      </p:grpSpPr>
      <p:sp>
        <p:nvSpPr>
          <p:cNvPr id="280" name="Google Shape;280;p11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115"/>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2" name="Google Shape;282;p115"/>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3" name="Google Shape;283;p115"/>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4" name="Google Shape;284;p115"/>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9"/>
        <p:cNvGrpSpPr/>
        <p:nvPr/>
      </p:nvGrpSpPr>
      <p:grpSpPr>
        <a:xfrm>
          <a:off x="0" y="0"/>
          <a:ext cx="0" cy="0"/>
          <a:chOff x="0" y="0"/>
          <a:chExt cx="0" cy="0"/>
        </a:xfrm>
      </p:grpSpPr>
      <p:sp>
        <p:nvSpPr>
          <p:cNvPr id="30" name="Google Shape;30;p66"/>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85"/>
        <p:cNvGrpSpPr/>
        <p:nvPr/>
      </p:nvGrpSpPr>
      <p:grpSpPr>
        <a:xfrm>
          <a:off x="0" y="0"/>
          <a:ext cx="0" cy="0"/>
          <a:chOff x="0" y="0"/>
          <a:chExt cx="0" cy="0"/>
        </a:xfrm>
      </p:grpSpPr>
      <p:sp>
        <p:nvSpPr>
          <p:cNvPr id="286" name="Google Shape;286;p11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7" name="Google Shape;287;p116"/>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8" name="Google Shape;288;p116"/>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9" name="Google Shape;289;p116"/>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0" name="Google Shape;290;p116"/>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1" name="Google Shape;291;p116"/>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2" name="Google Shape;292;p116"/>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302"/>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303"/>
        <p:cNvGrpSpPr/>
        <p:nvPr/>
      </p:nvGrpSpPr>
      <p:grpSpPr>
        <a:xfrm>
          <a:off x="0" y="0"/>
          <a:ext cx="0" cy="0"/>
          <a:chOff x="0" y="0"/>
          <a:chExt cx="0" cy="0"/>
        </a:xfrm>
      </p:grpSpPr>
      <p:sp>
        <p:nvSpPr>
          <p:cNvPr id="304" name="Google Shape;304;p11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5" name="Google Shape;305;p117"/>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306"/>
        <p:cNvGrpSpPr/>
        <p:nvPr/>
      </p:nvGrpSpPr>
      <p:grpSpPr>
        <a:xfrm>
          <a:off x="0" y="0"/>
          <a:ext cx="0" cy="0"/>
          <a:chOff x="0" y="0"/>
          <a:chExt cx="0" cy="0"/>
        </a:xfrm>
      </p:grpSpPr>
      <p:sp>
        <p:nvSpPr>
          <p:cNvPr id="307" name="Google Shape;307;p11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118"/>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309"/>
        <p:cNvGrpSpPr/>
        <p:nvPr/>
      </p:nvGrpSpPr>
      <p:grpSpPr>
        <a:xfrm>
          <a:off x="0" y="0"/>
          <a:ext cx="0" cy="0"/>
          <a:chOff x="0" y="0"/>
          <a:chExt cx="0" cy="0"/>
        </a:xfrm>
      </p:grpSpPr>
      <p:sp>
        <p:nvSpPr>
          <p:cNvPr id="310" name="Google Shape;310;p11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119"/>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2" name="Google Shape;312;p119"/>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3"/>
        <p:cNvGrpSpPr/>
        <p:nvPr/>
      </p:nvGrpSpPr>
      <p:grpSpPr>
        <a:xfrm>
          <a:off x="0" y="0"/>
          <a:ext cx="0" cy="0"/>
          <a:chOff x="0" y="0"/>
          <a:chExt cx="0" cy="0"/>
        </a:xfrm>
      </p:grpSpPr>
      <p:sp>
        <p:nvSpPr>
          <p:cNvPr id="314" name="Google Shape;314;p12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15"/>
        <p:cNvGrpSpPr/>
        <p:nvPr/>
      </p:nvGrpSpPr>
      <p:grpSpPr>
        <a:xfrm>
          <a:off x="0" y="0"/>
          <a:ext cx="0" cy="0"/>
          <a:chOff x="0" y="0"/>
          <a:chExt cx="0" cy="0"/>
        </a:xfrm>
      </p:grpSpPr>
      <p:sp>
        <p:nvSpPr>
          <p:cNvPr id="316" name="Google Shape;316;p121"/>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17"/>
        <p:cNvGrpSpPr/>
        <p:nvPr/>
      </p:nvGrpSpPr>
      <p:grpSpPr>
        <a:xfrm>
          <a:off x="0" y="0"/>
          <a:ext cx="0" cy="0"/>
          <a:chOff x="0" y="0"/>
          <a:chExt cx="0" cy="0"/>
        </a:xfrm>
      </p:grpSpPr>
      <p:sp>
        <p:nvSpPr>
          <p:cNvPr id="318" name="Google Shape;318;p12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122"/>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0" name="Google Shape;320;p122"/>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1" name="Google Shape;321;p122"/>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22"/>
        <p:cNvGrpSpPr/>
        <p:nvPr/>
      </p:nvGrpSpPr>
      <p:grpSpPr>
        <a:xfrm>
          <a:off x="0" y="0"/>
          <a:ext cx="0" cy="0"/>
          <a:chOff x="0" y="0"/>
          <a:chExt cx="0" cy="0"/>
        </a:xfrm>
      </p:grpSpPr>
      <p:sp>
        <p:nvSpPr>
          <p:cNvPr id="323" name="Google Shape;323;p12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123"/>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5" name="Google Shape;325;p123"/>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6" name="Google Shape;326;p123"/>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27"/>
        <p:cNvGrpSpPr/>
        <p:nvPr/>
      </p:nvGrpSpPr>
      <p:grpSpPr>
        <a:xfrm>
          <a:off x="0" y="0"/>
          <a:ext cx="0" cy="0"/>
          <a:chOff x="0" y="0"/>
          <a:chExt cx="0" cy="0"/>
        </a:xfrm>
      </p:grpSpPr>
      <p:sp>
        <p:nvSpPr>
          <p:cNvPr id="328" name="Google Shape;328;p12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9" name="Google Shape;329;p124"/>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0" name="Google Shape;330;p124"/>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1" name="Google Shape;331;p124"/>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1"/>
        <p:cNvGrpSpPr/>
        <p:nvPr/>
      </p:nvGrpSpPr>
      <p:grpSpPr>
        <a:xfrm>
          <a:off x="0" y="0"/>
          <a:ext cx="0" cy="0"/>
          <a:chOff x="0" y="0"/>
          <a:chExt cx="0" cy="0"/>
        </a:xfrm>
      </p:grpSpPr>
      <p:sp>
        <p:nvSpPr>
          <p:cNvPr id="32" name="Google Shape;32;p6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67"/>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67"/>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67"/>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32"/>
        <p:cNvGrpSpPr/>
        <p:nvPr/>
      </p:nvGrpSpPr>
      <p:grpSpPr>
        <a:xfrm>
          <a:off x="0" y="0"/>
          <a:ext cx="0" cy="0"/>
          <a:chOff x="0" y="0"/>
          <a:chExt cx="0" cy="0"/>
        </a:xfrm>
      </p:grpSpPr>
      <p:sp>
        <p:nvSpPr>
          <p:cNvPr id="333" name="Google Shape;333;p12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4" name="Google Shape;334;p125"/>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5" name="Google Shape;335;p125"/>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336"/>
        <p:cNvGrpSpPr/>
        <p:nvPr/>
      </p:nvGrpSpPr>
      <p:grpSpPr>
        <a:xfrm>
          <a:off x="0" y="0"/>
          <a:ext cx="0" cy="0"/>
          <a:chOff x="0" y="0"/>
          <a:chExt cx="0" cy="0"/>
        </a:xfrm>
      </p:grpSpPr>
      <p:sp>
        <p:nvSpPr>
          <p:cNvPr id="337" name="Google Shape;337;p12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126"/>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9" name="Google Shape;339;p126"/>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0" name="Google Shape;340;p126"/>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1" name="Google Shape;341;p126"/>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342"/>
        <p:cNvGrpSpPr/>
        <p:nvPr/>
      </p:nvGrpSpPr>
      <p:grpSpPr>
        <a:xfrm>
          <a:off x="0" y="0"/>
          <a:ext cx="0" cy="0"/>
          <a:chOff x="0" y="0"/>
          <a:chExt cx="0" cy="0"/>
        </a:xfrm>
      </p:grpSpPr>
      <p:sp>
        <p:nvSpPr>
          <p:cNvPr id="343" name="Google Shape;343;p12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4" name="Google Shape;344;p127"/>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5" name="Google Shape;345;p127"/>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6" name="Google Shape;346;p127"/>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7" name="Google Shape;347;p127"/>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8" name="Google Shape;348;p127"/>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9" name="Google Shape;349;p127"/>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6"/>
        <p:cNvGrpSpPr/>
        <p:nvPr/>
      </p:nvGrpSpPr>
      <p:grpSpPr>
        <a:xfrm>
          <a:off x="0" y="0"/>
          <a:ext cx="0" cy="0"/>
          <a:chOff x="0" y="0"/>
          <a:chExt cx="0" cy="0"/>
        </a:xfrm>
      </p:grpSpPr>
      <p:sp>
        <p:nvSpPr>
          <p:cNvPr id="37" name="Google Shape;37;p6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8"/>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68"/>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 name="Google Shape;40;p68"/>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1"/>
        <p:cNvGrpSpPr/>
        <p:nvPr/>
      </p:nvGrpSpPr>
      <p:grpSpPr>
        <a:xfrm>
          <a:off x="0" y="0"/>
          <a:ext cx="0" cy="0"/>
          <a:chOff x="0" y="0"/>
          <a:chExt cx="0" cy="0"/>
        </a:xfrm>
      </p:grpSpPr>
      <p:sp>
        <p:nvSpPr>
          <p:cNvPr id="42" name="Google Shape;42;p6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9"/>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69"/>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5" name="Google Shape;45;p69"/>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50"/>
          <p:cNvSpPr/>
          <p:nvPr/>
        </p:nvSpPr>
        <p:spPr>
          <a:xfrm>
            <a:off x="270720" y="1747440"/>
            <a:ext cx="9346320" cy="5675400"/>
          </a:xfrm>
          <a:prstGeom prst="round1Rect">
            <a:avLst>
              <a:gd name="adj" fmla="val 15350"/>
            </a:avLst>
          </a:prstGeom>
          <a:solidFill>
            <a:srgbClr val="C4D7CD">
              <a:alpha val="6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7" name="Google Shape;7;p50" descr="portada-modulo.png"/>
          <p:cNvPicPr preferRelativeResize="0"/>
          <p:nvPr/>
        </p:nvPicPr>
        <p:blipFill rotWithShape="1">
          <a:blip r:embed="rId14">
            <a:alphaModFix/>
          </a:blip>
          <a:srcRect/>
          <a:stretch/>
        </p:blipFill>
        <p:spPr>
          <a:xfrm>
            <a:off x="1081440" y="2249640"/>
            <a:ext cx="7709760" cy="4634280"/>
          </a:xfrm>
          <a:prstGeom prst="rect">
            <a:avLst/>
          </a:prstGeom>
          <a:noFill/>
          <a:ln>
            <a:noFill/>
          </a:ln>
        </p:spPr>
      </p:pic>
      <p:sp>
        <p:nvSpPr>
          <p:cNvPr id="8" name="Google Shape;8;p50"/>
          <p:cNvSpPr/>
          <p:nvPr/>
        </p:nvSpPr>
        <p:spPr>
          <a:xfrm>
            <a:off x="436320" y="6464160"/>
            <a:ext cx="7891560" cy="680040"/>
          </a:xfrm>
          <a:prstGeom prst="roundRect">
            <a:avLst>
              <a:gd name="adj" fmla="val 19335"/>
            </a:avLst>
          </a:prstGeom>
          <a:solidFill>
            <a:srgbClr val="8EB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50"/>
          <p:cNvPicPr preferRelativeResize="0"/>
          <p:nvPr/>
        </p:nvPicPr>
        <p:blipFill rotWithShape="1">
          <a:blip r:embed="rId15">
            <a:alphaModFix/>
          </a:blip>
          <a:srcRect/>
          <a:stretch/>
        </p:blipFill>
        <p:spPr>
          <a:xfrm>
            <a:off x="8272440" y="1222200"/>
            <a:ext cx="1079640" cy="241560"/>
          </a:xfrm>
          <a:prstGeom prst="rect">
            <a:avLst/>
          </a:prstGeom>
          <a:noFill/>
          <a:ln>
            <a:noFill/>
          </a:ln>
        </p:spPr>
      </p:pic>
      <p:pic>
        <p:nvPicPr>
          <p:cNvPr id="10" name="Google Shape;10;p50"/>
          <p:cNvPicPr preferRelativeResize="0"/>
          <p:nvPr/>
        </p:nvPicPr>
        <p:blipFill rotWithShape="1">
          <a:blip r:embed="rId16">
            <a:alphaModFix/>
          </a:blip>
          <a:srcRect/>
          <a:stretch/>
        </p:blipFill>
        <p:spPr>
          <a:xfrm>
            <a:off x="8272440" y="418680"/>
            <a:ext cx="1079640" cy="664560"/>
          </a:xfrm>
          <a:prstGeom prst="rect">
            <a:avLst/>
          </a:prstGeom>
          <a:noFill/>
          <a:ln>
            <a:noFill/>
          </a:ln>
        </p:spPr>
      </p:pic>
      <p:pic>
        <p:nvPicPr>
          <p:cNvPr id="11" name="Google Shape;11;p50"/>
          <p:cNvPicPr preferRelativeResize="0"/>
          <p:nvPr/>
        </p:nvPicPr>
        <p:blipFill rotWithShape="1">
          <a:blip r:embed="rId17">
            <a:alphaModFix/>
          </a:blip>
          <a:srcRect/>
          <a:stretch/>
        </p:blipFill>
        <p:spPr>
          <a:xfrm>
            <a:off x="8521560" y="6387120"/>
            <a:ext cx="830160" cy="755640"/>
          </a:xfrm>
          <a:prstGeom prst="rect">
            <a:avLst/>
          </a:prstGeom>
          <a:noFill/>
          <a:ln>
            <a:noFill/>
          </a:ln>
        </p:spPr>
      </p:pic>
      <p:pic>
        <p:nvPicPr>
          <p:cNvPr id="12" name="Google Shape;12;p50"/>
          <p:cNvPicPr preferRelativeResize="0"/>
          <p:nvPr/>
        </p:nvPicPr>
        <p:blipFill rotWithShape="1">
          <a:blip r:embed="rId18">
            <a:alphaModFix/>
          </a:blip>
          <a:srcRect/>
          <a:stretch/>
        </p:blipFill>
        <p:spPr>
          <a:xfrm>
            <a:off x="433440" y="419760"/>
            <a:ext cx="4210560" cy="680040"/>
          </a:xfrm>
          <a:prstGeom prst="rect">
            <a:avLst/>
          </a:prstGeom>
          <a:noFill/>
          <a:ln>
            <a:noFill/>
          </a:ln>
        </p:spPr>
      </p:pic>
      <p:pic>
        <p:nvPicPr>
          <p:cNvPr id="13" name="Google Shape;13;p50"/>
          <p:cNvPicPr preferRelativeResize="0"/>
          <p:nvPr/>
        </p:nvPicPr>
        <p:blipFill rotWithShape="1">
          <a:blip r:embed="rId19">
            <a:alphaModFix/>
          </a:blip>
          <a:srcRect/>
          <a:stretch/>
        </p:blipFill>
        <p:spPr>
          <a:xfrm>
            <a:off x="433440" y="6464160"/>
            <a:ext cx="690120" cy="680040"/>
          </a:xfrm>
          <a:prstGeom prst="rect">
            <a:avLst/>
          </a:prstGeom>
          <a:noFill/>
          <a:ln>
            <a:noFill/>
          </a:ln>
        </p:spPr>
      </p:pic>
      <p:sp>
        <p:nvSpPr>
          <p:cNvPr id="14" name="Google Shape;14;p5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5" name="Google Shape;15;p50"/>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4"/>
        <p:cNvGrpSpPr/>
        <p:nvPr/>
      </p:nvGrpSpPr>
      <p:grpSpPr>
        <a:xfrm>
          <a:off x="0" y="0"/>
          <a:ext cx="0" cy="0"/>
          <a:chOff x="0" y="0"/>
          <a:chExt cx="0" cy="0"/>
        </a:xfrm>
      </p:grpSpPr>
      <p:sp>
        <p:nvSpPr>
          <p:cNvPr id="65" name="Google Shape;65;p52"/>
          <p:cNvSpPr/>
          <p:nvPr/>
        </p:nvSpPr>
        <p:spPr>
          <a:xfrm>
            <a:off x="243000" y="1756440"/>
            <a:ext cx="9346320" cy="5675400"/>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66" name="Google Shape;66;p52"/>
          <p:cNvPicPr preferRelativeResize="0"/>
          <p:nvPr/>
        </p:nvPicPr>
        <p:blipFill rotWithShape="1">
          <a:blip r:embed="rId14">
            <a:alphaModFix/>
          </a:blip>
          <a:srcRect/>
          <a:stretch/>
        </p:blipFill>
        <p:spPr>
          <a:xfrm>
            <a:off x="8272440" y="1222200"/>
            <a:ext cx="1079640" cy="241560"/>
          </a:xfrm>
          <a:prstGeom prst="rect">
            <a:avLst/>
          </a:prstGeom>
          <a:noFill/>
          <a:ln>
            <a:noFill/>
          </a:ln>
        </p:spPr>
      </p:pic>
      <p:pic>
        <p:nvPicPr>
          <p:cNvPr id="67" name="Google Shape;67;p52"/>
          <p:cNvPicPr preferRelativeResize="0"/>
          <p:nvPr/>
        </p:nvPicPr>
        <p:blipFill rotWithShape="1">
          <a:blip r:embed="rId15">
            <a:alphaModFix/>
          </a:blip>
          <a:srcRect/>
          <a:stretch/>
        </p:blipFill>
        <p:spPr>
          <a:xfrm>
            <a:off x="8272440" y="418680"/>
            <a:ext cx="1079640" cy="664560"/>
          </a:xfrm>
          <a:prstGeom prst="rect">
            <a:avLst/>
          </a:prstGeom>
          <a:noFill/>
          <a:ln>
            <a:noFill/>
          </a:ln>
        </p:spPr>
      </p:pic>
      <p:pic>
        <p:nvPicPr>
          <p:cNvPr id="68" name="Google Shape;68;p52"/>
          <p:cNvPicPr preferRelativeResize="0"/>
          <p:nvPr/>
        </p:nvPicPr>
        <p:blipFill rotWithShape="1">
          <a:blip r:embed="rId16">
            <a:alphaModFix/>
          </a:blip>
          <a:srcRect/>
          <a:stretch/>
        </p:blipFill>
        <p:spPr>
          <a:xfrm>
            <a:off x="433440" y="419760"/>
            <a:ext cx="4210560" cy="680040"/>
          </a:xfrm>
          <a:prstGeom prst="rect">
            <a:avLst/>
          </a:prstGeom>
          <a:noFill/>
          <a:ln>
            <a:noFill/>
          </a:ln>
        </p:spPr>
      </p:pic>
      <p:sp>
        <p:nvSpPr>
          <p:cNvPr id="69" name="Google Shape;69;p5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0" name="Google Shape;70;p52"/>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9"/>
        <p:cNvGrpSpPr/>
        <p:nvPr/>
      </p:nvGrpSpPr>
      <p:grpSpPr>
        <a:xfrm>
          <a:off x="0" y="0"/>
          <a:ext cx="0" cy="0"/>
          <a:chOff x="0" y="0"/>
          <a:chExt cx="0" cy="0"/>
        </a:xfrm>
      </p:grpSpPr>
      <p:sp>
        <p:nvSpPr>
          <p:cNvPr id="120" name="Google Shape;120;p54"/>
          <p:cNvSpPr/>
          <p:nvPr/>
        </p:nvSpPr>
        <p:spPr>
          <a:xfrm rot="10800000" flipH="1">
            <a:off x="181440" y="822240"/>
            <a:ext cx="9356400" cy="653112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4"/>
          <p:cNvSpPr/>
          <p:nvPr/>
        </p:nvSpPr>
        <p:spPr>
          <a:xfrm>
            <a:off x="8092080" y="779400"/>
            <a:ext cx="661680" cy="522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22" name="Google Shape;122;p54"/>
          <p:cNvSpPr/>
          <p:nvPr/>
        </p:nvSpPr>
        <p:spPr>
          <a:xfrm>
            <a:off x="8754120" y="779400"/>
            <a:ext cx="785160" cy="522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23" name="Google Shape;123;p54"/>
          <p:cNvSpPr/>
          <p:nvPr/>
        </p:nvSpPr>
        <p:spPr>
          <a:xfrm>
            <a:off x="181080" y="181080"/>
            <a:ext cx="7910640" cy="65052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4"/>
          <p:cNvSpPr/>
          <p:nvPr/>
        </p:nvSpPr>
        <p:spPr>
          <a:xfrm>
            <a:off x="442800" y="350280"/>
            <a:ext cx="7441560" cy="3193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a:t>
            </a:r>
            <a:r>
              <a:rPr lang="es-CL" sz="1400" b="0" i="0" u="none" strike="noStrike" cap="none">
                <a:solidFill>
                  <a:srgbClr val="FFFFFF"/>
                </a:solidFill>
                <a:latin typeface="Calibri"/>
                <a:ea typeface="Calibri"/>
                <a:cs typeface="Calibri"/>
                <a:sym typeface="Calibri"/>
              </a:rPr>
              <a:t> Mantención y Operación de Equipos de Control Electrónico de Potencia</a:t>
            </a:r>
            <a:endParaRPr sz="1400" b="0" i="0" u="none" strike="noStrike" cap="none">
              <a:latin typeface="Arial"/>
              <a:ea typeface="Arial"/>
              <a:cs typeface="Arial"/>
              <a:sym typeface="Arial"/>
            </a:endParaRPr>
          </a:p>
        </p:txBody>
      </p:sp>
      <p:sp>
        <p:nvSpPr>
          <p:cNvPr id="125" name="Google Shape;125;p54"/>
          <p:cNvSpPr/>
          <p:nvPr/>
        </p:nvSpPr>
        <p:spPr>
          <a:xfrm>
            <a:off x="181080" y="6881760"/>
            <a:ext cx="4236840" cy="2642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r>
              <a:rPr lang="es-CL" sz="1100" b="0" i="0" u="none" strike="noStrike" cap="none">
                <a:solidFill>
                  <a:srgbClr val="000000"/>
                </a:solidFill>
                <a:latin typeface="Calibri"/>
                <a:ea typeface="Calibri"/>
                <a:cs typeface="Calibri"/>
                <a:sym typeface="Calibri"/>
              </a:rPr>
              <a:t> </a:t>
            </a: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ELECTRICIDAD </a:t>
            </a:r>
            <a:r>
              <a:rPr lang="es-CL" sz="1100" b="0" i="0" u="none" strike="noStrike" cap="none">
                <a:solidFill>
                  <a:srgbClr val="000000"/>
                </a:solidFill>
                <a:latin typeface="Calibri"/>
                <a:ea typeface="Calibri"/>
                <a:cs typeface="Calibri"/>
                <a:sym typeface="Calibri"/>
              </a:rPr>
              <a:t>| 2° Medio | Presentación</a:t>
            </a:r>
            <a:endParaRPr sz="11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latin typeface="Arial"/>
              <a:ea typeface="Arial"/>
              <a:cs typeface="Arial"/>
              <a:sym typeface="Arial"/>
            </a:endParaRPr>
          </a:p>
        </p:txBody>
      </p:sp>
      <p:sp>
        <p:nvSpPr>
          <p:cNvPr id="126" name="Google Shape;126;p54"/>
          <p:cNvSpPr/>
          <p:nvPr/>
        </p:nvSpPr>
        <p:spPr>
          <a:xfrm>
            <a:off x="8443440" y="271080"/>
            <a:ext cx="1166400" cy="34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2|</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127" name="Google Shape;127;p5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8" name="Google Shape;128;p54"/>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
        <p:cNvGrpSpPr/>
        <p:nvPr/>
      </p:nvGrpSpPr>
      <p:grpSpPr>
        <a:xfrm>
          <a:off x="0" y="0"/>
          <a:ext cx="0" cy="0"/>
          <a:chOff x="0" y="0"/>
          <a:chExt cx="0" cy="0"/>
        </a:xfrm>
      </p:grpSpPr>
      <p:sp>
        <p:nvSpPr>
          <p:cNvPr id="178" name="Google Shape;178;p56"/>
          <p:cNvSpPr/>
          <p:nvPr/>
        </p:nvSpPr>
        <p:spPr>
          <a:xfrm rot="10800000" flipH="1">
            <a:off x="181440" y="832680"/>
            <a:ext cx="9357840" cy="12366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6"/>
          <p:cNvSpPr/>
          <p:nvPr/>
        </p:nvSpPr>
        <p:spPr>
          <a:xfrm>
            <a:off x="8092080" y="779400"/>
            <a:ext cx="661680" cy="522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80" name="Google Shape;180;p56"/>
          <p:cNvSpPr/>
          <p:nvPr/>
        </p:nvSpPr>
        <p:spPr>
          <a:xfrm>
            <a:off x="8754120" y="779400"/>
            <a:ext cx="785160" cy="522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81" name="Google Shape;181;p56"/>
          <p:cNvSpPr/>
          <p:nvPr/>
        </p:nvSpPr>
        <p:spPr>
          <a:xfrm>
            <a:off x="181080" y="6881760"/>
            <a:ext cx="4236840" cy="2642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r>
              <a:rPr lang="es-CL" sz="1100" b="0" i="0" u="none" strike="noStrike" cap="none">
                <a:solidFill>
                  <a:srgbClr val="000000"/>
                </a:solidFill>
                <a:latin typeface="Calibri"/>
                <a:ea typeface="Calibri"/>
                <a:cs typeface="Calibri"/>
                <a:sym typeface="Calibri"/>
              </a:rPr>
              <a:t> </a:t>
            </a: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ELECTRICIDAD </a:t>
            </a:r>
            <a:r>
              <a:rPr lang="es-CL" sz="1100" b="0" i="0" u="none" strike="noStrike" cap="none">
                <a:solidFill>
                  <a:srgbClr val="000000"/>
                </a:solidFill>
                <a:latin typeface="Calibri"/>
                <a:ea typeface="Calibri"/>
                <a:cs typeface="Calibri"/>
                <a:sym typeface="Calibri"/>
              </a:rPr>
              <a:t>| 2° Medio | Presentación</a:t>
            </a:r>
            <a:endParaRPr sz="11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latin typeface="Arial"/>
              <a:ea typeface="Arial"/>
              <a:cs typeface="Arial"/>
              <a:sym typeface="Arial"/>
            </a:endParaRPr>
          </a:p>
        </p:txBody>
      </p:sp>
      <p:sp>
        <p:nvSpPr>
          <p:cNvPr id="182" name="Google Shape;182;p56"/>
          <p:cNvSpPr/>
          <p:nvPr/>
        </p:nvSpPr>
        <p:spPr>
          <a:xfrm>
            <a:off x="181080" y="181080"/>
            <a:ext cx="7910640" cy="65052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6"/>
          <p:cNvSpPr/>
          <p:nvPr/>
        </p:nvSpPr>
        <p:spPr>
          <a:xfrm>
            <a:off x="8443440" y="271080"/>
            <a:ext cx="1166400" cy="34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2|</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184" name="Google Shape;184;p56"/>
          <p:cNvSpPr/>
          <p:nvPr/>
        </p:nvSpPr>
        <p:spPr>
          <a:xfrm>
            <a:off x="442800" y="350280"/>
            <a:ext cx="7441560" cy="3193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a:t>
            </a:r>
            <a:r>
              <a:rPr lang="es-CL" sz="1400" b="0" i="0" u="none" strike="noStrike" cap="none">
                <a:solidFill>
                  <a:srgbClr val="FFFFFF"/>
                </a:solidFill>
                <a:latin typeface="Calibri"/>
                <a:ea typeface="Calibri"/>
                <a:cs typeface="Calibri"/>
                <a:sym typeface="Calibri"/>
              </a:rPr>
              <a:t> Mantención y Operación de Equipos de Control Electrónico de Potencia</a:t>
            </a:r>
            <a:endParaRPr sz="1400" b="0" i="0" u="none" strike="noStrike" cap="none">
              <a:latin typeface="Arial"/>
              <a:ea typeface="Arial"/>
              <a:cs typeface="Arial"/>
              <a:sym typeface="Arial"/>
            </a:endParaRPr>
          </a:p>
        </p:txBody>
      </p:sp>
      <p:sp>
        <p:nvSpPr>
          <p:cNvPr id="185" name="Google Shape;185;p5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86" name="Google Shape;186;p56"/>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5"/>
        <p:cNvGrpSpPr/>
        <p:nvPr/>
      </p:nvGrpSpPr>
      <p:grpSpPr>
        <a:xfrm>
          <a:off x="0" y="0"/>
          <a:ext cx="0" cy="0"/>
          <a:chOff x="0" y="0"/>
          <a:chExt cx="0" cy="0"/>
        </a:xfrm>
      </p:grpSpPr>
      <p:sp>
        <p:nvSpPr>
          <p:cNvPr id="236" name="Google Shape;236;p58"/>
          <p:cNvSpPr/>
          <p:nvPr/>
        </p:nvSpPr>
        <p:spPr>
          <a:xfrm rot="10800000" flipH="1">
            <a:off x="181440" y="822240"/>
            <a:ext cx="9356400" cy="6531120"/>
          </a:xfrm>
          <a:prstGeom prst="round1Rect">
            <a:avLst>
              <a:gd name="adj" fmla="val 15350"/>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8"/>
          <p:cNvSpPr/>
          <p:nvPr/>
        </p:nvSpPr>
        <p:spPr>
          <a:xfrm>
            <a:off x="8092080" y="779400"/>
            <a:ext cx="661680" cy="522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38" name="Google Shape;238;p58"/>
          <p:cNvSpPr/>
          <p:nvPr/>
        </p:nvSpPr>
        <p:spPr>
          <a:xfrm>
            <a:off x="8754120" y="779400"/>
            <a:ext cx="785160" cy="522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39" name="Google Shape;239;p58"/>
          <p:cNvSpPr/>
          <p:nvPr/>
        </p:nvSpPr>
        <p:spPr>
          <a:xfrm>
            <a:off x="181080" y="181080"/>
            <a:ext cx="7910640" cy="65052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8"/>
          <p:cNvSpPr/>
          <p:nvPr/>
        </p:nvSpPr>
        <p:spPr>
          <a:xfrm>
            <a:off x="442800" y="350280"/>
            <a:ext cx="7441560" cy="3193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a:t>
            </a:r>
            <a:r>
              <a:rPr lang="es-CL" sz="1400" b="0" i="0" u="none" strike="noStrike" cap="none">
                <a:solidFill>
                  <a:srgbClr val="FFFFFF"/>
                </a:solidFill>
                <a:latin typeface="Calibri"/>
                <a:ea typeface="Calibri"/>
                <a:cs typeface="Calibri"/>
                <a:sym typeface="Calibri"/>
              </a:rPr>
              <a:t> Mantención y Operación de Equipos de Control Electrónico de Potencia</a:t>
            </a:r>
            <a:endParaRPr sz="1400" b="0" i="0" u="none" strike="noStrike" cap="none">
              <a:latin typeface="Arial"/>
              <a:ea typeface="Arial"/>
              <a:cs typeface="Arial"/>
              <a:sym typeface="Arial"/>
            </a:endParaRPr>
          </a:p>
        </p:txBody>
      </p:sp>
      <p:sp>
        <p:nvSpPr>
          <p:cNvPr id="241" name="Google Shape;241;p58"/>
          <p:cNvSpPr/>
          <p:nvPr/>
        </p:nvSpPr>
        <p:spPr>
          <a:xfrm>
            <a:off x="181080" y="6881760"/>
            <a:ext cx="4236840" cy="2642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r>
              <a:rPr lang="es-CL" sz="1100" b="0" i="0" u="none" strike="noStrike" cap="none">
                <a:solidFill>
                  <a:srgbClr val="000000"/>
                </a:solidFill>
                <a:latin typeface="Calibri"/>
                <a:ea typeface="Calibri"/>
                <a:cs typeface="Calibri"/>
                <a:sym typeface="Calibri"/>
              </a:rPr>
              <a:t> </a:t>
            </a: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ELECTRICIDAD </a:t>
            </a:r>
            <a:r>
              <a:rPr lang="es-CL" sz="1100" b="0" i="0" u="none" strike="noStrike" cap="none">
                <a:solidFill>
                  <a:srgbClr val="000000"/>
                </a:solidFill>
                <a:latin typeface="Calibri"/>
                <a:ea typeface="Calibri"/>
                <a:cs typeface="Calibri"/>
                <a:sym typeface="Calibri"/>
              </a:rPr>
              <a:t>| 2° Medio | Presentación</a:t>
            </a:r>
            <a:endParaRPr sz="11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latin typeface="Arial"/>
              <a:ea typeface="Arial"/>
              <a:cs typeface="Arial"/>
              <a:sym typeface="Arial"/>
            </a:endParaRPr>
          </a:p>
        </p:txBody>
      </p:sp>
      <p:sp>
        <p:nvSpPr>
          <p:cNvPr id="242" name="Google Shape;242;p58"/>
          <p:cNvSpPr/>
          <p:nvPr/>
        </p:nvSpPr>
        <p:spPr>
          <a:xfrm>
            <a:off x="8443440" y="271080"/>
            <a:ext cx="1166400" cy="34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2|</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243" name="Google Shape;243;p5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44" name="Google Shape;244;p58"/>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3"/>
        <p:cNvGrpSpPr/>
        <p:nvPr/>
      </p:nvGrpSpPr>
      <p:grpSpPr>
        <a:xfrm>
          <a:off x="0" y="0"/>
          <a:ext cx="0" cy="0"/>
          <a:chOff x="0" y="0"/>
          <a:chExt cx="0" cy="0"/>
        </a:xfrm>
      </p:grpSpPr>
      <p:sp>
        <p:nvSpPr>
          <p:cNvPr id="294" name="Google Shape;294;p60"/>
          <p:cNvSpPr/>
          <p:nvPr/>
        </p:nvSpPr>
        <p:spPr>
          <a:xfrm rot="10800000" flipH="1">
            <a:off x="181440" y="822240"/>
            <a:ext cx="9356400" cy="653112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0"/>
          <p:cNvSpPr/>
          <p:nvPr/>
        </p:nvSpPr>
        <p:spPr>
          <a:xfrm>
            <a:off x="8092080" y="779400"/>
            <a:ext cx="661680" cy="522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96" name="Google Shape;296;p60"/>
          <p:cNvSpPr/>
          <p:nvPr/>
        </p:nvSpPr>
        <p:spPr>
          <a:xfrm>
            <a:off x="8754120" y="779400"/>
            <a:ext cx="785160" cy="522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97" name="Google Shape;297;p60"/>
          <p:cNvSpPr/>
          <p:nvPr/>
        </p:nvSpPr>
        <p:spPr>
          <a:xfrm>
            <a:off x="181800" y="181080"/>
            <a:ext cx="7908840" cy="650520"/>
          </a:xfrm>
          <a:prstGeom prst="round2SameRect">
            <a:avLst>
              <a:gd name="adj1" fmla="val 16667"/>
              <a:gd name="adj2" fmla="val 0"/>
            </a:avLst>
          </a:prstGeom>
          <a:blipFill rotWithShape="1">
            <a:blip r:embed="rId14">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0"/>
          <p:cNvSpPr/>
          <p:nvPr/>
        </p:nvSpPr>
        <p:spPr>
          <a:xfrm>
            <a:off x="8170560" y="288360"/>
            <a:ext cx="1166400" cy="34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¡Atención!</a:t>
            </a:r>
            <a:endParaRPr sz="1400" b="0" i="0" u="none" strike="noStrike" cap="none">
              <a:latin typeface="Arial"/>
              <a:ea typeface="Arial"/>
              <a:cs typeface="Arial"/>
              <a:sym typeface="Arial"/>
            </a:endParaRPr>
          </a:p>
        </p:txBody>
      </p:sp>
      <p:sp>
        <p:nvSpPr>
          <p:cNvPr id="299" name="Google Shape;299;p60"/>
          <p:cNvSpPr/>
          <p:nvPr/>
        </p:nvSpPr>
        <p:spPr>
          <a:xfrm>
            <a:off x="181080" y="6881760"/>
            <a:ext cx="4236840" cy="2642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r>
              <a:rPr lang="es-CL" sz="1100" b="0" i="0" u="none" strike="noStrike" cap="none">
                <a:solidFill>
                  <a:srgbClr val="000000"/>
                </a:solidFill>
                <a:latin typeface="Calibri"/>
                <a:ea typeface="Calibri"/>
                <a:cs typeface="Calibri"/>
                <a:sym typeface="Calibri"/>
              </a:rPr>
              <a:t> </a:t>
            </a: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ELECTRICIDAD </a:t>
            </a:r>
            <a:r>
              <a:rPr lang="es-CL" sz="1100" b="0" i="0" u="none" strike="noStrike" cap="none">
                <a:solidFill>
                  <a:srgbClr val="000000"/>
                </a:solidFill>
                <a:latin typeface="Calibri"/>
                <a:ea typeface="Calibri"/>
                <a:cs typeface="Calibri"/>
                <a:sym typeface="Calibri"/>
              </a:rPr>
              <a:t>| 2° Medio | Presentación</a:t>
            </a:r>
            <a:endParaRPr sz="11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latin typeface="Arial"/>
              <a:ea typeface="Arial"/>
              <a:cs typeface="Arial"/>
              <a:sym typeface="Arial"/>
            </a:endParaRPr>
          </a:p>
        </p:txBody>
      </p:sp>
      <p:sp>
        <p:nvSpPr>
          <p:cNvPr id="300" name="Google Shape;300;p6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01" name="Google Shape;301;p60"/>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7.xml"/><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oB-Q89PiuKE" TargetMode="External"/><Relationship Id="rId2" Type="http://schemas.openxmlformats.org/officeDocument/2006/relationships/notesSlide" Target="../notesSlides/notesSlide14.xml"/><Relationship Id="rId1" Type="http://schemas.openxmlformats.org/officeDocument/2006/relationships/slideLayout" Target="../slideLayouts/slideLayout49.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7.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yTEgcUlqEZk" TargetMode="External"/><Relationship Id="rId2" Type="http://schemas.openxmlformats.org/officeDocument/2006/relationships/notesSlide" Target="../notesSlides/notesSlide18.xml"/><Relationship Id="rId1" Type="http://schemas.openxmlformats.org/officeDocument/2006/relationships/slideLayout" Target="../slideLayouts/slideLayout49.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PGafVS8p94M" TargetMode="External"/><Relationship Id="rId2" Type="http://schemas.openxmlformats.org/officeDocument/2006/relationships/notesSlide" Target="../notesSlides/notesSlide21.xml"/><Relationship Id="rId1" Type="http://schemas.openxmlformats.org/officeDocument/2006/relationships/slideLayout" Target="../slideLayouts/slideLayout49.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7.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7.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7.xml"/><Relationship Id="rId5" Type="http://schemas.openxmlformats.org/officeDocument/2006/relationships/image" Target="../media/image33.jp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7.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7.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37.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37.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37.xml"/><Relationship Id="rId5" Type="http://schemas.openxmlformats.org/officeDocument/2006/relationships/image" Target="../media/image39.jp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37.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37.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37.xml"/><Relationship Id="rId5" Type="http://schemas.openxmlformats.org/officeDocument/2006/relationships/image" Target="../media/image43.pn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37.xml"/><Relationship Id="rId6" Type="http://schemas.openxmlformats.org/officeDocument/2006/relationships/image" Target="../media/image46.jpg"/><Relationship Id="rId5" Type="http://schemas.openxmlformats.org/officeDocument/2006/relationships/image" Target="../media/image45.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49.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37.xml"/><Relationship Id="rId4" Type="http://schemas.openxmlformats.org/officeDocument/2006/relationships/image" Target="../media/image49.jpg"/></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49.xml"/><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37.xml"/><Relationship Id="rId5" Type="http://schemas.openxmlformats.org/officeDocument/2006/relationships/image" Target="../media/image53.png"/><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37.xml"/><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3" Type="http://schemas.openxmlformats.org/officeDocument/2006/relationships/hyperlink" Target="https://fch.cl/iniciativa/tp-digital/" TargetMode="External"/><Relationship Id="rId2" Type="http://schemas.openxmlformats.org/officeDocument/2006/relationships/notesSlide" Target="../notesSlides/notesSlide45.xml"/><Relationship Id="rId1" Type="http://schemas.openxmlformats.org/officeDocument/2006/relationships/slideLayout" Target="../slideLayouts/slideLayout49.xml"/><Relationship Id="rId5" Type="http://schemas.openxmlformats.org/officeDocument/2006/relationships/image" Target="../media/image56.png"/><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5.xml"/><Relationship Id="rId6" Type="http://schemas.openxmlformats.org/officeDocument/2006/relationships/image" Target="../media/image57.png"/><Relationship Id="rId5" Type="http://schemas.openxmlformats.org/officeDocument/2006/relationships/hyperlink" Target="https://tp-digital.territorio.la/" TargetMode="External"/><Relationship Id="rId4" Type="http://schemas.openxmlformats.org/officeDocument/2006/relationships/hyperlink" Target="https://forms.office.com/Pages/DesignPage.aspx?origin=OfficeDotCom&amp;route=OfficeHome&amp;lang=es-ES#FormId=BSlUrEXtfEOSi7bLFyHT_g3J2LctbOZDux7Esa5RdGZUOFRDS1ozMVBWTkpJWkdFMUs4TDU4OE5URi4u"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7.xml"/><Relationship Id="rId1" Type="http://schemas.openxmlformats.org/officeDocument/2006/relationships/slideLayout" Target="../slideLayouts/slideLayout25.xml"/><Relationship Id="rId5" Type="http://schemas.openxmlformats.org/officeDocument/2006/relationships/image" Target="../media/image60.png"/><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48.xml"/><Relationship Id="rId1" Type="http://schemas.openxmlformats.org/officeDocument/2006/relationships/slideLayout" Target="../slideLayouts/slideLayout61.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9.xml"/><Relationship Id="rId1" Type="http://schemas.openxmlformats.org/officeDocument/2006/relationships/slideLayout" Target="../slideLayouts/slideLayout49.xml"/><Relationship Id="rId4" Type="http://schemas.openxmlformats.org/officeDocument/2006/relationships/image" Target="../media/image7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9.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
          <p:cNvSpPr/>
          <p:nvPr/>
        </p:nvSpPr>
        <p:spPr>
          <a:xfrm>
            <a:off x="1176480" y="6648120"/>
            <a:ext cx="7011720" cy="3114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s-CL" sz="1100" b="0" i="0" u="none" strike="noStrike" cap="non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sz="1100" b="0" i="0" u="none" strike="noStrike" cap="none">
              <a:latin typeface="Arial"/>
              <a:ea typeface="Arial"/>
              <a:cs typeface="Arial"/>
              <a:sym typeface="Arial"/>
            </a:endParaRPr>
          </a:p>
        </p:txBody>
      </p:sp>
      <p:sp>
        <p:nvSpPr>
          <p:cNvPr id="355" name="Google Shape;355;p1"/>
          <p:cNvSpPr/>
          <p:nvPr/>
        </p:nvSpPr>
        <p:spPr>
          <a:xfrm>
            <a:off x="1139040" y="834840"/>
            <a:ext cx="4156560" cy="3193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200" b="1" i="0" u="none" strike="noStrike" cap="none">
                <a:solidFill>
                  <a:srgbClr val="29754D"/>
                </a:solidFill>
                <a:latin typeface="Calibri"/>
                <a:ea typeface="Calibri"/>
                <a:cs typeface="Calibri"/>
                <a:sym typeface="Calibri"/>
              </a:rPr>
              <a:t>SECTOR ELECTRÓNICA </a:t>
            </a:r>
            <a:r>
              <a:rPr lang="es-CL" sz="1200" b="0" i="0" u="none" strike="noStrike" cap="none">
                <a:solidFill>
                  <a:srgbClr val="29754D"/>
                </a:solidFill>
                <a:latin typeface="Calibri"/>
                <a:ea typeface="Calibri"/>
                <a:cs typeface="Calibri"/>
                <a:sym typeface="Calibri"/>
              </a:rPr>
              <a:t>| NIVEL 4° MEDIO</a:t>
            </a:r>
            <a:endParaRPr sz="1200" b="0" i="0" u="none" strike="noStrike" cap="none">
              <a:latin typeface="Arial"/>
              <a:ea typeface="Arial"/>
              <a:cs typeface="Arial"/>
              <a:sym typeface="Arial"/>
            </a:endParaRPr>
          </a:p>
        </p:txBody>
      </p:sp>
      <p:sp>
        <p:nvSpPr>
          <p:cNvPr id="356" name="Google Shape;356;p1"/>
          <p:cNvSpPr/>
          <p:nvPr/>
        </p:nvSpPr>
        <p:spPr>
          <a:xfrm>
            <a:off x="375120" y="2144520"/>
            <a:ext cx="1443960" cy="178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500" b="1" i="0" u="none" strike="noStrike" cap="none">
                <a:solidFill>
                  <a:srgbClr val="000000"/>
                </a:solidFill>
                <a:latin typeface="Calibri"/>
                <a:ea typeface="Calibri"/>
                <a:cs typeface="Calibri"/>
                <a:sym typeface="Calibri"/>
              </a:rPr>
              <a:t>MÓDULO 5</a:t>
            </a:r>
            <a:endParaRPr sz="15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500" b="0" i="0" u="none" strike="noStrike" cap="none">
              <a:latin typeface="Arial"/>
              <a:ea typeface="Arial"/>
              <a:cs typeface="Arial"/>
              <a:sym typeface="Arial"/>
            </a:endParaRPr>
          </a:p>
        </p:txBody>
      </p:sp>
      <p:sp>
        <p:nvSpPr>
          <p:cNvPr id="357" name="Google Shape;357;p1"/>
          <p:cNvSpPr/>
          <p:nvPr/>
        </p:nvSpPr>
        <p:spPr>
          <a:xfrm>
            <a:off x="365400" y="2155320"/>
            <a:ext cx="9354600" cy="135684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s-CL" sz="3600" b="1" i="0" u="none" strike="noStrike" cap="none">
                <a:solidFill>
                  <a:srgbClr val="29754D"/>
                </a:solidFill>
                <a:latin typeface="Calibri"/>
                <a:ea typeface="Calibri"/>
                <a:cs typeface="Calibri"/>
                <a:sym typeface="Calibri"/>
              </a:rPr>
              <a:t>MANTENCIÓN Y OPERACIÓN DE EQUIPOS</a:t>
            </a:r>
            <a:endParaRPr sz="36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3600" b="1" i="0" u="none" strike="noStrike" cap="none">
                <a:solidFill>
                  <a:srgbClr val="29754D"/>
                </a:solidFill>
                <a:latin typeface="Calibri"/>
                <a:ea typeface="Calibri"/>
                <a:cs typeface="Calibri"/>
                <a:sym typeface="Calibri"/>
              </a:rPr>
              <a:t>DE CONTROL ELECTRÓNICO DE POTENCIA</a:t>
            </a:r>
            <a:endParaRPr sz="3600" b="0" i="0" u="none" strike="noStrike" cap="none">
              <a:latin typeface="Arial"/>
              <a:ea typeface="Arial"/>
              <a:cs typeface="Arial"/>
              <a:sym typeface="Arial"/>
            </a:endParaRPr>
          </a:p>
        </p:txBody>
      </p:sp>
      <p:pic>
        <p:nvPicPr>
          <p:cNvPr id="358" name="Google Shape;358;p1"/>
          <p:cNvPicPr preferRelativeResize="0"/>
          <p:nvPr/>
        </p:nvPicPr>
        <p:blipFill rotWithShape="1">
          <a:blip r:embed="rId3">
            <a:alphaModFix/>
          </a:blip>
          <a:srcRect/>
          <a:stretch/>
        </p:blipFill>
        <p:spPr>
          <a:xfrm>
            <a:off x="360720" y="360720"/>
            <a:ext cx="4476600" cy="7581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10"/>
          <p:cNvSpPr/>
          <p:nvPr/>
        </p:nvSpPr>
        <p:spPr>
          <a:xfrm>
            <a:off x="452160" y="1378080"/>
            <a:ext cx="6391800" cy="5799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PRINCIPALES APLICACIONES DE</a:t>
            </a:r>
            <a:endParaRPr sz="28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LA </a:t>
            </a:r>
            <a:r>
              <a:rPr lang="es-CL" sz="2800" b="0" i="0" u="none" strike="noStrike" cap="none">
                <a:solidFill>
                  <a:srgbClr val="C73E32"/>
                </a:solidFill>
                <a:latin typeface="Calibri"/>
                <a:ea typeface="Calibri"/>
                <a:cs typeface="Calibri"/>
                <a:sym typeface="Calibri"/>
              </a:rPr>
              <a:t>ELECTRÓNICA DE POTENCIA</a:t>
            </a:r>
            <a:endParaRPr sz="2800" b="0" i="0" u="none" strike="noStrike" cap="none">
              <a:latin typeface="Arial"/>
              <a:ea typeface="Arial"/>
              <a:cs typeface="Arial"/>
              <a:sym typeface="Arial"/>
            </a:endParaRPr>
          </a:p>
        </p:txBody>
      </p:sp>
      <p:sp>
        <p:nvSpPr>
          <p:cNvPr id="462" name="Google Shape;462;p10"/>
          <p:cNvSpPr/>
          <p:nvPr/>
        </p:nvSpPr>
        <p:spPr>
          <a:xfrm>
            <a:off x="5279040" y="5140440"/>
            <a:ext cx="410400" cy="91080"/>
          </a:xfrm>
          <a:custGeom>
            <a:avLst/>
            <a:gdLst/>
            <a:ahLst/>
            <a:cxnLst/>
            <a:rect l="l" t="t" r="r" b="b"/>
            <a:pathLst>
              <a:path w="120000" h="120000" extrusionOk="0">
                <a:moveTo>
                  <a:pt x="0" y="60000"/>
                </a:moveTo>
                <a:lnTo>
                  <a:pt x="120000" y="60000"/>
                </a:lnTo>
              </a:path>
            </a:pathLst>
          </a:custGeom>
          <a:noFill/>
          <a:ln w="19075" cap="rnd" cmpd="sng">
            <a:solidFill>
              <a:srgbClr val="29754D"/>
            </a:solidFill>
            <a:prstDash val="solid"/>
            <a:round/>
            <a:headEnd type="none" w="sm" len="sm"/>
            <a:tailEnd type="none" w="sm" len="sm"/>
          </a:ln>
        </p:spPr>
      </p:sp>
      <p:sp>
        <p:nvSpPr>
          <p:cNvPr id="463" name="Google Shape;463;p10"/>
          <p:cNvSpPr/>
          <p:nvPr/>
        </p:nvSpPr>
        <p:spPr>
          <a:xfrm>
            <a:off x="2814840" y="4012200"/>
            <a:ext cx="410400" cy="1173600"/>
          </a:xfrm>
          <a:custGeom>
            <a:avLst/>
            <a:gdLst/>
            <a:ahLst/>
            <a:cxnLst/>
            <a:rect l="l" t="t" r="r" b="b"/>
            <a:pathLst>
              <a:path w="120000" h="120000" extrusionOk="0">
                <a:moveTo>
                  <a:pt x="0" y="0"/>
                </a:moveTo>
                <a:lnTo>
                  <a:pt x="60000" y="0"/>
                </a:lnTo>
                <a:lnTo>
                  <a:pt x="60000" y="120000"/>
                </a:lnTo>
                <a:lnTo>
                  <a:pt x="120000" y="120000"/>
                </a:lnTo>
              </a:path>
            </a:pathLst>
          </a:custGeom>
          <a:noFill/>
          <a:ln w="19075" cap="rnd" cmpd="sng">
            <a:solidFill>
              <a:srgbClr val="29754D"/>
            </a:solidFill>
            <a:prstDash val="solid"/>
            <a:round/>
            <a:headEnd type="none" w="sm" len="sm"/>
            <a:tailEnd type="none" w="sm" len="sm"/>
          </a:ln>
        </p:spPr>
      </p:sp>
      <p:sp>
        <p:nvSpPr>
          <p:cNvPr id="464" name="Google Shape;464;p10"/>
          <p:cNvSpPr/>
          <p:nvPr/>
        </p:nvSpPr>
        <p:spPr>
          <a:xfrm>
            <a:off x="5279040" y="4357800"/>
            <a:ext cx="410400" cy="91080"/>
          </a:xfrm>
          <a:custGeom>
            <a:avLst/>
            <a:gdLst/>
            <a:ahLst/>
            <a:cxnLst/>
            <a:rect l="l" t="t" r="r" b="b"/>
            <a:pathLst>
              <a:path w="120000" h="120000" extrusionOk="0">
                <a:moveTo>
                  <a:pt x="0" y="60000"/>
                </a:moveTo>
                <a:lnTo>
                  <a:pt x="120000" y="60000"/>
                </a:lnTo>
              </a:path>
            </a:pathLst>
          </a:custGeom>
          <a:noFill/>
          <a:ln w="19075" cap="rnd" cmpd="sng">
            <a:solidFill>
              <a:srgbClr val="29754D"/>
            </a:solidFill>
            <a:prstDash val="solid"/>
            <a:round/>
            <a:headEnd type="none" w="sm" len="sm"/>
            <a:tailEnd type="none" w="sm" len="sm"/>
          </a:ln>
        </p:spPr>
      </p:sp>
      <p:sp>
        <p:nvSpPr>
          <p:cNvPr id="465" name="Google Shape;465;p10"/>
          <p:cNvSpPr/>
          <p:nvPr/>
        </p:nvSpPr>
        <p:spPr>
          <a:xfrm>
            <a:off x="2814840" y="4012200"/>
            <a:ext cx="410400" cy="390960"/>
          </a:xfrm>
          <a:custGeom>
            <a:avLst/>
            <a:gdLst/>
            <a:ahLst/>
            <a:cxnLst/>
            <a:rect l="l" t="t" r="r" b="b"/>
            <a:pathLst>
              <a:path w="120000" h="120000" extrusionOk="0">
                <a:moveTo>
                  <a:pt x="0" y="0"/>
                </a:moveTo>
                <a:lnTo>
                  <a:pt x="60000" y="0"/>
                </a:lnTo>
                <a:lnTo>
                  <a:pt x="60000" y="120000"/>
                </a:lnTo>
                <a:lnTo>
                  <a:pt x="120000" y="120000"/>
                </a:lnTo>
              </a:path>
            </a:pathLst>
          </a:custGeom>
          <a:noFill/>
          <a:ln w="19075" cap="rnd" cmpd="sng">
            <a:solidFill>
              <a:srgbClr val="29754D"/>
            </a:solidFill>
            <a:prstDash val="solid"/>
            <a:round/>
            <a:headEnd type="none" w="sm" len="sm"/>
            <a:tailEnd type="none" w="sm" len="sm"/>
          </a:ln>
        </p:spPr>
      </p:sp>
      <p:sp>
        <p:nvSpPr>
          <p:cNvPr id="466" name="Google Shape;466;p10"/>
          <p:cNvSpPr/>
          <p:nvPr/>
        </p:nvSpPr>
        <p:spPr>
          <a:xfrm>
            <a:off x="5279040" y="3575160"/>
            <a:ext cx="410400" cy="91080"/>
          </a:xfrm>
          <a:custGeom>
            <a:avLst/>
            <a:gdLst/>
            <a:ahLst/>
            <a:cxnLst/>
            <a:rect l="l" t="t" r="r" b="b"/>
            <a:pathLst>
              <a:path w="120000" h="120000" extrusionOk="0">
                <a:moveTo>
                  <a:pt x="0" y="60000"/>
                </a:moveTo>
                <a:lnTo>
                  <a:pt x="120000" y="60000"/>
                </a:lnTo>
              </a:path>
            </a:pathLst>
          </a:custGeom>
          <a:noFill/>
          <a:ln w="19075" cap="rnd" cmpd="sng">
            <a:solidFill>
              <a:srgbClr val="29754D"/>
            </a:solidFill>
            <a:prstDash val="solid"/>
            <a:round/>
            <a:headEnd type="none" w="sm" len="sm"/>
            <a:tailEnd type="none" w="sm" len="sm"/>
          </a:ln>
        </p:spPr>
      </p:sp>
      <p:sp>
        <p:nvSpPr>
          <p:cNvPr id="467" name="Google Shape;467;p10"/>
          <p:cNvSpPr/>
          <p:nvPr/>
        </p:nvSpPr>
        <p:spPr>
          <a:xfrm>
            <a:off x="2814840" y="3620880"/>
            <a:ext cx="410400" cy="390960"/>
          </a:xfrm>
          <a:custGeom>
            <a:avLst/>
            <a:gdLst/>
            <a:ahLst/>
            <a:cxnLst/>
            <a:rect l="l" t="t" r="r" b="b"/>
            <a:pathLst>
              <a:path w="120000" h="120000" extrusionOk="0">
                <a:moveTo>
                  <a:pt x="0" y="120000"/>
                </a:moveTo>
                <a:lnTo>
                  <a:pt x="60000" y="120000"/>
                </a:lnTo>
                <a:lnTo>
                  <a:pt x="60000" y="0"/>
                </a:lnTo>
                <a:lnTo>
                  <a:pt x="120000" y="0"/>
                </a:lnTo>
              </a:path>
            </a:pathLst>
          </a:custGeom>
          <a:noFill/>
          <a:ln w="19075" cap="rnd" cmpd="sng">
            <a:solidFill>
              <a:srgbClr val="29754D"/>
            </a:solidFill>
            <a:prstDash val="solid"/>
            <a:round/>
            <a:headEnd type="none" w="sm" len="sm"/>
            <a:tailEnd type="none" w="sm" len="sm"/>
          </a:ln>
        </p:spPr>
      </p:sp>
      <p:sp>
        <p:nvSpPr>
          <p:cNvPr id="468" name="Google Shape;468;p10"/>
          <p:cNvSpPr/>
          <p:nvPr/>
        </p:nvSpPr>
        <p:spPr>
          <a:xfrm>
            <a:off x="5279040" y="2792520"/>
            <a:ext cx="410400" cy="91080"/>
          </a:xfrm>
          <a:custGeom>
            <a:avLst/>
            <a:gdLst/>
            <a:ahLst/>
            <a:cxnLst/>
            <a:rect l="l" t="t" r="r" b="b"/>
            <a:pathLst>
              <a:path w="120000" h="120000" extrusionOk="0">
                <a:moveTo>
                  <a:pt x="0" y="60000"/>
                </a:moveTo>
                <a:lnTo>
                  <a:pt x="120000" y="60000"/>
                </a:lnTo>
              </a:path>
            </a:pathLst>
          </a:custGeom>
          <a:noFill/>
          <a:ln w="19075" cap="rnd" cmpd="sng">
            <a:solidFill>
              <a:srgbClr val="29754D"/>
            </a:solidFill>
            <a:prstDash val="solid"/>
            <a:round/>
            <a:headEnd type="none" w="sm" len="sm"/>
            <a:tailEnd type="none" w="sm" len="sm"/>
          </a:ln>
        </p:spPr>
      </p:sp>
      <p:sp>
        <p:nvSpPr>
          <p:cNvPr id="469" name="Google Shape;469;p10"/>
          <p:cNvSpPr/>
          <p:nvPr/>
        </p:nvSpPr>
        <p:spPr>
          <a:xfrm>
            <a:off x="2814840" y="2838240"/>
            <a:ext cx="410400" cy="1173600"/>
          </a:xfrm>
          <a:custGeom>
            <a:avLst/>
            <a:gdLst/>
            <a:ahLst/>
            <a:cxnLst/>
            <a:rect l="l" t="t" r="r" b="b"/>
            <a:pathLst>
              <a:path w="120000" h="120000" extrusionOk="0">
                <a:moveTo>
                  <a:pt x="0" y="120000"/>
                </a:moveTo>
                <a:lnTo>
                  <a:pt x="60000" y="120000"/>
                </a:lnTo>
                <a:lnTo>
                  <a:pt x="60000" y="0"/>
                </a:lnTo>
                <a:lnTo>
                  <a:pt x="120000" y="0"/>
                </a:lnTo>
              </a:path>
            </a:pathLst>
          </a:custGeom>
          <a:noFill/>
          <a:ln w="19075" cap="rnd" cmpd="sng">
            <a:solidFill>
              <a:srgbClr val="29754D"/>
            </a:solidFill>
            <a:prstDash val="solid"/>
            <a:round/>
            <a:headEnd type="none" w="sm" len="sm"/>
            <a:tailEnd type="none" w="sm" len="sm"/>
          </a:ln>
        </p:spPr>
      </p:sp>
      <p:sp>
        <p:nvSpPr>
          <p:cNvPr id="470" name="Google Shape;470;p10"/>
          <p:cNvSpPr/>
          <p:nvPr/>
        </p:nvSpPr>
        <p:spPr>
          <a:xfrm rot="-5400000">
            <a:off x="853560" y="3699360"/>
            <a:ext cx="3295080" cy="625680"/>
          </a:xfrm>
          <a:prstGeom prst="rect">
            <a:avLst/>
          </a:prstGeom>
          <a:solidFill>
            <a:srgbClr val="90C223"/>
          </a:solidFill>
          <a:ln w="190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0"/>
          <p:cNvSpPr/>
          <p:nvPr/>
        </p:nvSpPr>
        <p:spPr>
          <a:xfrm rot="-5400000">
            <a:off x="853560" y="3699360"/>
            <a:ext cx="3295080" cy="625680"/>
          </a:xfrm>
          <a:prstGeom prst="rect">
            <a:avLst/>
          </a:prstGeom>
          <a:solidFill>
            <a:srgbClr val="008544"/>
          </a:solidFill>
          <a:ln>
            <a:noFill/>
          </a:ln>
        </p:spPr>
        <p:txBody>
          <a:bodyPr spcFirstLastPara="1" wrap="square" lIns="15100" tIns="15100" rIns="15100" bIns="15100" anchor="ctr" anchorCtr="0">
            <a:noAutofit/>
          </a:bodyPr>
          <a:lstStyle/>
          <a:p>
            <a:pPr marL="0" marR="0" lvl="0" indent="0" algn="ctr" rtl="0">
              <a:lnSpc>
                <a:spcPct val="90000"/>
              </a:lnSpc>
              <a:spcBef>
                <a:spcPts val="0"/>
              </a:spcBef>
              <a:spcAft>
                <a:spcPts val="0"/>
              </a:spcAft>
              <a:buNone/>
            </a:pPr>
            <a:r>
              <a:rPr lang="es-CL" sz="1400" b="0" i="0" u="none" strike="noStrike" cap="none">
                <a:solidFill>
                  <a:srgbClr val="FFFFFF"/>
                </a:solidFill>
                <a:latin typeface="Calibri"/>
                <a:ea typeface="Calibri"/>
                <a:cs typeface="Calibri"/>
                <a:sym typeface="Calibri"/>
              </a:rPr>
              <a:t>CONVERTIDORES</a:t>
            </a:r>
            <a:endParaRPr sz="1400" b="0" i="0" u="none" strike="noStrike" cap="none">
              <a:latin typeface="Arial"/>
              <a:ea typeface="Arial"/>
              <a:cs typeface="Arial"/>
              <a:sym typeface="Arial"/>
            </a:endParaRPr>
          </a:p>
        </p:txBody>
      </p:sp>
      <p:sp>
        <p:nvSpPr>
          <p:cNvPr id="472" name="Google Shape;472;p10"/>
          <p:cNvSpPr/>
          <p:nvPr/>
        </p:nvSpPr>
        <p:spPr>
          <a:xfrm>
            <a:off x="3225600" y="2525040"/>
            <a:ext cx="2053440" cy="625680"/>
          </a:xfrm>
          <a:prstGeom prst="rect">
            <a:avLst/>
          </a:prstGeom>
          <a:solidFill>
            <a:srgbClr val="90C223"/>
          </a:solidFill>
          <a:ln w="190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0"/>
          <p:cNvSpPr/>
          <p:nvPr/>
        </p:nvSpPr>
        <p:spPr>
          <a:xfrm>
            <a:off x="3225600" y="2525040"/>
            <a:ext cx="2053440" cy="625680"/>
          </a:xfrm>
          <a:prstGeom prst="rect">
            <a:avLst/>
          </a:prstGeom>
          <a:solidFill>
            <a:srgbClr val="008544"/>
          </a:solidFill>
          <a:ln>
            <a:noFill/>
          </a:ln>
        </p:spPr>
        <p:txBody>
          <a:bodyPr spcFirstLastPara="1" wrap="square" lIns="12600" tIns="12600" rIns="12600" bIns="12600" anchor="ctr" anchorCtr="0">
            <a:noAutofit/>
          </a:bodyPr>
          <a:lstStyle/>
          <a:p>
            <a:pPr marL="0" marR="0" lvl="0" indent="0" algn="ctr" rtl="0">
              <a:lnSpc>
                <a:spcPct val="90000"/>
              </a:lnSpc>
              <a:spcBef>
                <a:spcPts val="0"/>
              </a:spcBef>
              <a:spcAft>
                <a:spcPts val="0"/>
              </a:spcAft>
              <a:buNone/>
            </a:pPr>
            <a:r>
              <a:rPr lang="es-CL" sz="1400" b="0" i="0" u="none" strike="noStrike" cap="none">
                <a:solidFill>
                  <a:srgbClr val="FFFFFF"/>
                </a:solidFill>
                <a:latin typeface="Calibri"/>
                <a:ea typeface="Calibri"/>
                <a:cs typeface="Calibri"/>
                <a:sym typeface="Calibri"/>
              </a:rPr>
              <a:t>CA 🡪 CC</a:t>
            </a:r>
            <a:endParaRPr sz="1400" b="0" i="0" u="none" strike="noStrike" cap="none">
              <a:latin typeface="Arial"/>
              <a:ea typeface="Arial"/>
              <a:cs typeface="Arial"/>
              <a:sym typeface="Arial"/>
            </a:endParaRPr>
          </a:p>
        </p:txBody>
      </p:sp>
      <p:sp>
        <p:nvSpPr>
          <p:cNvPr id="474" name="Google Shape;474;p10"/>
          <p:cNvSpPr/>
          <p:nvPr/>
        </p:nvSpPr>
        <p:spPr>
          <a:xfrm>
            <a:off x="5689800" y="2525040"/>
            <a:ext cx="2053440" cy="625680"/>
          </a:xfrm>
          <a:prstGeom prst="rect">
            <a:avLst/>
          </a:prstGeom>
          <a:solidFill>
            <a:srgbClr val="90C223"/>
          </a:solidFill>
          <a:ln w="190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0"/>
          <p:cNvSpPr/>
          <p:nvPr/>
        </p:nvSpPr>
        <p:spPr>
          <a:xfrm>
            <a:off x="5689800" y="2525040"/>
            <a:ext cx="2053440" cy="625680"/>
          </a:xfrm>
          <a:prstGeom prst="rect">
            <a:avLst/>
          </a:prstGeom>
          <a:solidFill>
            <a:srgbClr val="008544"/>
          </a:solidFill>
          <a:ln>
            <a:noFill/>
          </a:ln>
        </p:spPr>
        <p:txBody>
          <a:bodyPr spcFirstLastPara="1" wrap="square" lIns="12600" tIns="12600" rIns="12600" bIns="12600" anchor="ctr" anchorCtr="0">
            <a:noAutofit/>
          </a:bodyPr>
          <a:lstStyle/>
          <a:p>
            <a:pPr marL="0" marR="0" lvl="0" indent="0" algn="ctr" rtl="0">
              <a:lnSpc>
                <a:spcPct val="90000"/>
              </a:lnSpc>
              <a:spcBef>
                <a:spcPts val="0"/>
              </a:spcBef>
              <a:spcAft>
                <a:spcPts val="0"/>
              </a:spcAft>
              <a:buNone/>
            </a:pPr>
            <a:r>
              <a:rPr lang="es-CL" sz="1400" b="0" i="0" u="none" strike="noStrike" cap="none">
                <a:solidFill>
                  <a:srgbClr val="FFFFFF"/>
                </a:solidFill>
                <a:latin typeface="Calibri"/>
                <a:ea typeface="Calibri"/>
                <a:cs typeface="Calibri"/>
                <a:sym typeface="Calibri"/>
              </a:rPr>
              <a:t>RECTIFICADOR</a:t>
            </a:r>
            <a:endParaRPr sz="1400" b="0" i="0" u="none" strike="noStrike" cap="none">
              <a:latin typeface="Arial"/>
              <a:ea typeface="Arial"/>
              <a:cs typeface="Arial"/>
              <a:sym typeface="Arial"/>
            </a:endParaRPr>
          </a:p>
        </p:txBody>
      </p:sp>
      <p:sp>
        <p:nvSpPr>
          <p:cNvPr id="476" name="Google Shape;476;p10"/>
          <p:cNvSpPr/>
          <p:nvPr/>
        </p:nvSpPr>
        <p:spPr>
          <a:xfrm>
            <a:off x="3225600" y="3308040"/>
            <a:ext cx="2053440" cy="625680"/>
          </a:xfrm>
          <a:prstGeom prst="rect">
            <a:avLst/>
          </a:prstGeom>
          <a:solidFill>
            <a:srgbClr val="90C223"/>
          </a:solidFill>
          <a:ln w="190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0"/>
          <p:cNvSpPr/>
          <p:nvPr/>
        </p:nvSpPr>
        <p:spPr>
          <a:xfrm>
            <a:off x="3225600" y="3308040"/>
            <a:ext cx="2053440" cy="625680"/>
          </a:xfrm>
          <a:prstGeom prst="rect">
            <a:avLst/>
          </a:prstGeom>
          <a:solidFill>
            <a:srgbClr val="008544"/>
          </a:solidFill>
          <a:ln>
            <a:noFill/>
          </a:ln>
        </p:spPr>
        <p:txBody>
          <a:bodyPr spcFirstLastPara="1" wrap="square" lIns="12600" tIns="12600" rIns="12600" bIns="12600" anchor="ctr" anchorCtr="0">
            <a:noAutofit/>
          </a:bodyPr>
          <a:lstStyle/>
          <a:p>
            <a:pPr marL="0" marR="0" lvl="0" indent="0" algn="ctr" rtl="0">
              <a:lnSpc>
                <a:spcPct val="90000"/>
              </a:lnSpc>
              <a:spcBef>
                <a:spcPts val="0"/>
              </a:spcBef>
              <a:spcAft>
                <a:spcPts val="0"/>
              </a:spcAft>
              <a:buNone/>
            </a:pPr>
            <a:r>
              <a:rPr lang="es-CL" sz="1400" b="0" i="0" u="none" strike="noStrike" cap="none">
                <a:solidFill>
                  <a:srgbClr val="FFFFFF"/>
                </a:solidFill>
                <a:latin typeface="Calibri"/>
                <a:ea typeface="Calibri"/>
                <a:cs typeface="Calibri"/>
                <a:sym typeface="Calibri"/>
              </a:rPr>
              <a:t>CA 🡪 CA</a:t>
            </a:r>
            <a:endParaRPr sz="1400" b="0" i="0" u="none" strike="noStrike" cap="none">
              <a:latin typeface="Arial"/>
              <a:ea typeface="Arial"/>
              <a:cs typeface="Arial"/>
              <a:sym typeface="Arial"/>
            </a:endParaRPr>
          </a:p>
        </p:txBody>
      </p:sp>
      <p:sp>
        <p:nvSpPr>
          <p:cNvPr id="478" name="Google Shape;478;p10"/>
          <p:cNvSpPr/>
          <p:nvPr/>
        </p:nvSpPr>
        <p:spPr>
          <a:xfrm>
            <a:off x="5689800" y="3308040"/>
            <a:ext cx="2053440" cy="625680"/>
          </a:xfrm>
          <a:prstGeom prst="rect">
            <a:avLst/>
          </a:prstGeom>
          <a:solidFill>
            <a:srgbClr val="90C223"/>
          </a:solidFill>
          <a:ln w="190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0"/>
          <p:cNvSpPr/>
          <p:nvPr/>
        </p:nvSpPr>
        <p:spPr>
          <a:xfrm>
            <a:off x="5689800" y="3308040"/>
            <a:ext cx="2053440" cy="625680"/>
          </a:xfrm>
          <a:prstGeom prst="rect">
            <a:avLst/>
          </a:prstGeom>
          <a:solidFill>
            <a:srgbClr val="008544"/>
          </a:solidFill>
          <a:ln>
            <a:noFill/>
          </a:ln>
        </p:spPr>
        <p:txBody>
          <a:bodyPr spcFirstLastPara="1" wrap="square" lIns="12600" tIns="12600" rIns="12600" bIns="12600" anchor="ctr" anchorCtr="0">
            <a:noAutofit/>
          </a:bodyPr>
          <a:lstStyle/>
          <a:p>
            <a:pPr marL="0" marR="0" lvl="0" indent="0" algn="ctr" rtl="0">
              <a:lnSpc>
                <a:spcPct val="90000"/>
              </a:lnSpc>
              <a:spcBef>
                <a:spcPts val="0"/>
              </a:spcBef>
              <a:spcAft>
                <a:spcPts val="0"/>
              </a:spcAft>
              <a:buNone/>
            </a:pPr>
            <a:r>
              <a:rPr lang="es-CL" sz="1400" b="0" i="0" u="none" strike="noStrike" cap="none">
                <a:solidFill>
                  <a:srgbClr val="FFFFFF"/>
                </a:solidFill>
                <a:latin typeface="Calibri"/>
                <a:ea typeface="Calibri"/>
                <a:cs typeface="Calibri"/>
                <a:sym typeface="Calibri"/>
              </a:rPr>
              <a:t>REGULADOR DE VOLTAJE</a:t>
            </a:r>
            <a:endParaRPr sz="1400" b="0" i="0" u="none" strike="noStrike" cap="none">
              <a:latin typeface="Arial"/>
              <a:ea typeface="Arial"/>
              <a:cs typeface="Arial"/>
              <a:sym typeface="Arial"/>
            </a:endParaRPr>
          </a:p>
        </p:txBody>
      </p:sp>
      <p:sp>
        <p:nvSpPr>
          <p:cNvPr id="480" name="Google Shape;480;p10"/>
          <p:cNvSpPr/>
          <p:nvPr/>
        </p:nvSpPr>
        <p:spPr>
          <a:xfrm>
            <a:off x="3225600" y="4090680"/>
            <a:ext cx="2053440" cy="625680"/>
          </a:xfrm>
          <a:prstGeom prst="rect">
            <a:avLst/>
          </a:prstGeom>
          <a:solidFill>
            <a:srgbClr val="90C223"/>
          </a:solidFill>
          <a:ln w="190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0"/>
          <p:cNvSpPr/>
          <p:nvPr/>
        </p:nvSpPr>
        <p:spPr>
          <a:xfrm>
            <a:off x="3225600" y="4090680"/>
            <a:ext cx="2053440" cy="625680"/>
          </a:xfrm>
          <a:prstGeom prst="rect">
            <a:avLst/>
          </a:prstGeom>
          <a:solidFill>
            <a:srgbClr val="008544"/>
          </a:solidFill>
          <a:ln>
            <a:noFill/>
          </a:ln>
        </p:spPr>
        <p:txBody>
          <a:bodyPr spcFirstLastPara="1" wrap="square" lIns="12600" tIns="12600" rIns="12600" bIns="12600" anchor="ctr" anchorCtr="0">
            <a:noAutofit/>
          </a:bodyPr>
          <a:lstStyle/>
          <a:p>
            <a:pPr marL="0" marR="0" lvl="0" indent="0" algn="ctr" rtl="0">
              <a:lnSpc>
                <a:spcPct val="90000"/>
              </a:lnSpc>
              <a:spcBef>
                <a:spcPts val="0"/>
              </a:spcBef>
              <a:spcAft>
                <a:spcPts val="0"/>
              </a:spcAft>
              <a:buNone/>
            </a:pPr>
            <a:r>
              <a:rPr lang="es-CL" sz="1400" b="0" i="0" u="none" strike="noStrike" cap="none">
                <a:solidFill>
                  <a:srgbClr val="FFFFFF"/>
                </a:solidFill>
                <a:latin typeface="Calibri"/>
                <a:ea typeface="Calibri"/>
                <a:cs typeface="Calibri"/>
                <a:sym typeface="Calibri"/>
              </a:rPr>
              <a:t>CC 🡪 CC</a:t>
            </a:r>
            <a:endParaRPr sz="1400" b="0" i="0" u="none" strike="noStrike" cap="none">
              <a:latin typeface="Arial"/>
              <a:ea typeface="Arial"/>
              <a:cs typeface="Arial"/>
              <a:sym typeface="Arial"/>
            </a:endParaRPr>
          </a:p>
        </p:txBody>
      </p:sp>
      <p:sp>
        <p:nvSpPr>
          <p:cNvPr id="482" name="Google Shape;482;p10"/>
          <p:cNvSpPr/>
          <p:nvPr/>
        </p:nvSpPr>
        <p:spPr>
          <a:xfrm>
            <a:off x="5689800" y="4090680"/>
            <a:ext cx="2053440" cy="625680"/>
          </a:xfrm>
          <a:prstGeom prst="rect">
            <a:avLst/>
          </a:prstGeom>
          <a:solidFill>
            <a:srgbClr val="90C223"/>
          </a:solidFill>
          <a:ln w="190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0"/>
          <p:cNvSpPr/>
          <p:nvPr/>
        </p:nvSpPr>
        <p:spPr>
          <a:xfrm>
            <a:off x="5689800" y="4090680"/>
            <a:ext cx="2053440" cy="625680"/>
          </a:xfrm>
          <a:prstGeom prst="rect">
            <a:avLst/>
          </a:prstGeom>
          <a:solidFill>
            <a:srgbClr val="008544"/>
          </a:solidFill>
          <a:ln>
            <a:noFill/>
          </a:ln>
        </p:spPr>
        <p:txBody>
          <a:bodyPr spcFirstLastPara="1" wrap="square" lIns="12600" tIns="12600" rIns="12600" bIns="12600" anchor="ctr" anchorCtr="0">
            <a:noAutofit/>
          </a:bodyPr>
          <a:lstStyle/>
          <a:p>
            <a:pPr marL="0" marR="0" lvl="0" indent="0" algn="ctr" rtl="0">
              <a:lnSpc>
                <a:spcPct val="90000"/>
              </a:lnSpc>
              <a:spcBef>
                <a:spcPts val="0"/>
              </a:spcBef>
              <a:spcAft>
                <a:spcPts val="0"/>
              </a:spcAft>
              <a:buNone/>
            </a:pPr>
            <a:r>
              <a:rPr lang="es-CL" sz="1400" b="0" i="0" u="none" strike="noStrike" cap="none">
                <a:solidFill>
                  <a:srgbClr val="FFFFFF"/>
                </a:solidFill>
                <a:latin typeface="Calibri"/>
                <a:ea typeface="Calibri"/>
                <a:cs typeface="Calibri"/>
                <a:sym typeface="Calibri"/>
              </a:rPr>
              <a:t>REGULADOR DE VOLTAJE</a:t>
            </a:r>
            <a:endParaRPr sz="1400" b="0" i="0" u="none" strike="noStrike" cap="none">
              <a:latin typeface="Arial"/>
              <a:ea typeface="Arial"/>
              <a:cs typeface="Arial"/>
              <a:sym typeface="Arial"/>
            </a:endParaRPr>
          </a:p>
        </p:txBody>
      </p:sp>
      <p:sp>
        <p:nvSpPr>
          <p:cNvPr id="484" name="Google Shape;484;p10"/>
          <p:cNvSpPr/>
          <p:nvPr/>
        </p:nvSpPr>
        <p:spPr>
          <a:xfrm>
            <a:off x="3225600" y="4873320"/>
            <a:ext cx="2053440" cy="625680"/>
          </a:xfrm>
          <a:prstGeom prst="rect">
            <a:avLst/>
          </a:prstGeom>
          <a:solidFill>
            <a:srgbClr val="90C223"/>
          </a:solidFill>
          <a:ln w="190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0"/>
          <p:cNvSpPr/>
          <p:nvPr/>
        </p:nvSpPr>
        <p:spPr>
          <a:xfrm>
            <a:off x="3225600" y="4873320"/>
            <a:ext cx="2053440" cy="625680"/>
          </a:xfrm>
          <a:prstGeom prst="rect">
            <a:avLst/>
          </a:prstGeom>
          <a:solidFill>
            <a:srgbClr val="008544"/>
          </a:solidFill>
          <a:ln>
            <a:noFill/>
          </a:ln>
        </p:spPr>
        <p:txBody>
          <a:bodyPr spcFirstLastPara="1" wrap="square" lIns="12600" tIns="12600" rIns="12600" bIns="12600" anchor="ctr" anchorCtr="0">
            <a:noAutofit/>
          </a:bodyPr>
          <a:lstStyle/>
          <a:p>
            <a:pPr marL="0" marR="0" lvl="0" indent="0" algn="ctr" rtl="0">
              <a:lnSpc>
                <a:spcPct val="90000"/>
              </a:lnSpc>
              <a:spcBef>
                <a:spcPts val="0"/>
              </a:spcBef>
              <a:spcAft>
                <a:spcPts val="0"/>
              </a:spcAft>
              <a:buNone/>
            </a:pPr>
            <a:r>
              <a:rPr lang="es-CL" sz="1400" b="0" i="0" u="none" strike="noStrike" cap="none">
                <a:solidFill>
                  <a:srgbClr val="FFFFFF"/>
                </a:solidFill>
                <a:latin typeface="Calibri"/>
                <a:ea typeface="Calibri"/>
                <a:cs typeface="Calibri"/>
                <a:sym typeface="Calibri"/>
              </a:rPr>
              <a:t>CC 🡪 CA</a:t>
            </a:r>
            <a:endParaRPr sz="1400" b="0" i="0" u="none" strike="noStrike" cap="none">
              <a:latin typeface="Arial"/>
              <a:ea typeface="Arial"/>
              <a:cs typeface="Arial"/>
              <a:sym typeface="Arial"/>
            </a:endParaRPr>
          </a:p>
        </p:txBody>
      </p:sp>
      <p:sp>
        <p:nvSpPr>
          <p:cNvPr id="486" name="Google Shape;486;p10"/>
          <p:cNvSpPr/>
          <p:nvPr/>
        </p:nvSpPr>
        <p:spPr>
          <a:xfrm>
            <a:off x="5689800" y="4873320"/>
            <a:ext cx="2053440" cy="625680"/>
          </a:xfrm>
          <a:prstGeom prst="rect">
            <a:avLst/>
          </a:prstGeom>
          <a:solidFill>
            <a:srgbClr val="90C223"/>
          </a:solidFill>
          <a:ln w="190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0"/>
          <p:cNvSpPr/>
          <p:nvPr/>
        </p:nvSpPr>
        <p:spPr>
          <a:xfrm>
            <a:off x="5689800" y="4873320"/>
            <a:ext cx="2053440" cy="625680"/>
          </a:xfrm>
          <a:prstGeom prst="rect">
            <a:avLst/>
          </a:prstGeom>
          <a:solidFill>
            <a:srgbClr val="008544"/>
          </a:solidFill>
          <a:ln>
            <a:noFill/>
          </a:ln>
        </p:spPr>
        <p:txBody>
          <a:bodyPr spcFirstLastPara="1" wrap="square" lIns="12600" tIns="12600" rIns="12600" bIns="12600" anchor="ctr" anchorCtr="0">
            <a:noAutofit/>
          </a:bodyPr>
          <a:lstStyle/>
          <a:p>
            <a:pPr marL="0" marR="0" lvl="0" indent="0" algn="ctr" rtl="0">
              <a:lnSpc>
                <a:spcPct val="90000"/>
              </a:lnSpc>
              <a:spcBef>
                <a:spcPts val="0"/>
              </a:spcBef>
              <a:spcAft>
                <a:spcPts val="0"/>
              </a:spcAft>
              <a:buNone/>
            </a:pPr>
            <a:r>
              <a:rPr lang="es-CL" sz="1400" b="0" i="0" u="none" strike="noStrike" cap="none">
                <a:solidFill>
                  <a:srgbClr val="FFFFFF"/>
                </a:solidFill>
                <a:latin typeface="Calibri"/>
                <a:ea typeface="Calibri"/>
                <a:cs typeface="Calibri"/>
                <a:sym typeface="Calibri"/>
              </a:rPr>
              <a:t>INVERSORES</a:t>
            </a:r>
            <a:endParaRPr sz="1400" b="0" i="0" u="none" strike="noStrike" cap="none">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11"/>
          <p:cNvSpPr/>
          <p:nvPr/>
        </p:nvSpPr>
        <p:spPr>
          <a:xfrm>
            <a:off x="452160" y="1378080"/>
            <a:ext cx="6391800" cy="5799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PRINCIPALES APLICACIONES DE</a:t>
            </a:r>
            <a:endParaRPr sz="28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LA </a:t>
            </a:r>
            <a:r>
              <a:rPr lang="es-CL" sz="2800" b="0" i="0" u="none" strike="noStrike" cap="none">
                <a:solidFill>
                  <a:srgbClr val="C73E32"/>
                </a:solidFill>
                <a:latin typeface="Calibri"/>
                <a:ea typeface="Calibri"/>
                <a:cs typeface="Calibri"/>
                <a:sym typeface="Calibri"/>
              </a:rPr>
              <a:t>ELECTRÓNICA DE POTENCIA</a:t>
            </a:r>
            <a:endParaRPr sz="2800" b="0" i="0" u="none" strike="noStrike" cap="none">
              <a:latin typeface="Arial"/>
              <a:ea typeface="Arial"/>
              <a:cs typeface="Arial"/>
              <a:sym typeface="Arial"/>
            </a:endParaRPr>
          </a:p>
        </p:txBody>
      </p:sp>
      <p:sp>
        <p:nvSpPr>
          <p:cNvPr id="493" name="Google Shape;493;p11"/>
          <p:cNvSpPr/>
          <p:nvPr/>
        </p:nvSpPr>
        <p:spPr>
          <a:xfrm>
            <a:off x="962640" y="2608920"/>
            <a:ext cx="5487840" cy="163152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94" name="Google Shape;494;p11"/>
          <p:cNvSpPr/>
          <p:nvPr/>
        </p:nvSpPr>
        <p:spPr>
          <a:xfrm>
            <a:off x="1172520" y="2871000"/>
            <a:ext cx="4867560" cy="1065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Otra aplicación de la electrónica de potencia son los interruptores estáticos. Estos interruptores utilizan electrónica de potencia para accionar mecanismos eléctricos.</a:t>
            </a:r>
            <a:endParaRPr sz="1600" b="0" i="0" u="none" strike="noStrike" cap="none">
              <a:latin typeface="Arial"/>
              <a:ea typeface="Arial"/>
              <a:cs typeface="Arial"/>
              <a:sym typeface="Arial"/>
            </a:endParaRPr>
          </a:p>
        </p:txBody>
      </p:sp>
      <p:pic>
        <p:nvPicPr>
          <p:cNvPr id="495" name="Google Shape;495;p11"/>
          <p:cNvPicPr preferRelativeResize="0"/>
          <p:nvPr/>
        </p:nvPicPr>
        <p:blipFill rotWithShape="1">
          <a:blip r:embed="rId3">
            <a:alphaModFix/>
          </a:blip>
          <a:srcRect/>
          <a:stretch/>
        </p:blipFill>
        <p:spPr>
          <a:xfrm>
            <a:off x="6050520" y="2383920"/>
            <a:ext cx="482760" cy="460440"/>
          </a:xfrm>
          <a:prstGeom prst="rect">
            <a:avLst/>
          </a:prstGeom>
          <a:noFill/>
          <a:ln>
            <a:noFill/>
          </a:ln>
        </p:spPr>
      </p:pic>
      <p:sp>
        <p:nvSpPr>
          <p:cNvPr id="496" name="Google Shape;496;p11"/>
          <p:cNvSpPr/>
          <p:nvPr/>
        </p:nvSpPr>
        <p:spPr>
          <a:xfrm>
            <a:off x="3094560" y="4493880"/>
            <a:ext cx="5711760" cy="187740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97" name="Google Shape;497;p11"/>
          <p:cNvSpPr/>
          <p:nvPr/>
        </p:nvSpPr>
        <p:spPr>
          <a:xfrm>
            <a:off x="3528360" y="4755960"/>
            <a:ext cx="4867560" cy="130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Fueron diseñados con la finalidad de reemplazar a los clásicos interruptores electromecánicos, ya que tienen ventajas como: ser de alta velocidad de activación y desactivación, y no poseen partes móviles ni existen rebotes al cerrar el contacto.</a:t>
            </a:r>
            <a:endParaRPr sz="1600" b="0" i="0" u="none" strike="noStrike" cap="none">
              <a:latin typeface="Arial"/>
              <a:ea typeface="Arial"/>
              <a:cs typeface="Arial"/>
              <a:sym typeface="Arial"/>
            </a:endParaRPr>
          </a:p>
        </p:txBody>
      </p:sp>
      <p:pic>
        <p:nvPicPr>
          <p:cNvPr id="498" name="Google Shape;498;p11"/>
          <p:cNvPicPr preferRelativeResize="0"/>
          <p:nvPr/>
        </p:nvPicPr>
        <p:blipFill rotWithShape="1">
          <a:blip r:embed="rId3">
            <a:alphaModFix/>
          </a:blip>
          <a:srcRect/>
          <a:stretch/>
        </p:blipFill>
        <p:spPr>
          <a:xfrm>
            <a:off x="8406360" y="4268520"/>
            <a:ext cx="482760" cy="4604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12"/>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DISPOSITIVOS ELECTRÓNICOS </a:t>
            </a:r>
            <a:r>
              <a:rPr lang="es-CL" sz="2800" b="0" i="0" u="none" strike="noStrike" cap="none">
                <a:solidFill>
                  <a:srgbClr val="C73E32"/>
                </a:solidFill>
                <a:latin typeface="Calibri"/>
                <a:ea typeface="Calibri"/>
                <a:cs typeface="Calibri"/>
                <a:sym typeface="Calibri"/>
              </a:rPr>
              <a:t>NO CONTROLADOS</a:t>
            </a:r>
            <a:endParaRPr sz="2800" b="0" i="0" u="none" strike="noStrike" cap="none">
              <a:latin typeface="Arial"/>
              <a:ea typeface="Arial"/>
              <a:cs typeface="Arial"/>
              <a:sym typeface="Arial"/>
            </a:endParaRPr>
          </a:p>
        </p:txBody>
      </p:sp>
      <p:sp>
        <p:nvSpPr>
          <p:cNvPr id="504" name="Google Shape;504;p12"/>
          <p:cNvSpPr/>
          <p:nvPr/>
        </p:nvSpPr>
        <p:spPr>
          <a:xfrm>
            <a:off x="1512720" y="2399760"/>
            <a:ext cx="7095240" cy="194292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05" name="Google Shape;505;p12"/>
          <p:cNvSpPr/>
          <p:nvPr/>
        </p:nvSpPr>
        <p:spPr>
          <a:xfrm>
            <a:off x="1848960" y="2743920"/>
            <a:ext cx="6348600" cy="130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008544"/>
                </a:solidFill>
                <a:latin typeface="Calibri"/>
                <a:ea typeface="Calibri"/>
                <a:cs typeface="Calibri"/>
                <a:sym typeface="Calibri"/>
              </a:rPr>
              <a:t>DIODO COMÚN SEMICONDUCTOR</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Un diodo es un dispositivo semiconductor que actúa esencialmente como un interruptor unidireccional para la corriente. Permite que la corriente fluya en una dirección, pero no permite a la corriente fluir en la dirección opuesta.</a:t>
            </a:r>
            <a:endParaRPr sz="1600" b="0" i="0" u="none" strike="noStrike" cap="none">
              <a:latin typeface="Arial"/>
              <a:ea typeface="Arial"/>
              <a:cs typeface="Arial"/>
              <a:sym typeface="Arial"/>
            </a:endParaRPr>
          </a:p>
        </p:txBody>
      </p:sp>
      <p:pic>
        <p:nvPicPr>
          <p:cNvPr id="506" name="Google Shape;506;p12"/>
          <p:cNvPicPr preferRelativeResize="0"/>
          <p:nvPr/>
        </p:nvPicPr>
        <p:blipFill rotWithShape="1">
          <a:blip r:embed="rId3">
            <a:alphaModFix/>
          </a:blip>
          <a:srcRect/>
          <a:stretch/>
        </p:blipFill>
        <p:spPr>
          <a:xfrm>
            <a:off x="8207640" y="2256480"/>
            <a:ext cx="482760" cy="460440"/>
          </a:xfrm>
          <a:prstGeom prst="rect">
            <a:avLst/>
          </a:prstGeom>
          <a:noFill/>
          <a:ln>
            <a:noFill/>
          </a:ln>
        </p:spPr>
      </p:pic>
      <p:pic>
        <p:nvPicPr>
          <p:cNvPr id="507" name="Google Shape;507;p12" descr="10a1 10a2 10a4 10a6 10a7 10a8 10a10 10 Amp Diodo Rectificador De ..."/>
          <p:cNvPicPr preferRelativeResize="0"/>
          <p:nvPr/>
        </p:nvPicPr>
        <p:blipFill rotWithShape="1">
          <a:blip r:embed="rId4">
            <a:alphaModFix/>
          </a:blip>
          <a:srcRect/>
          <a:stretch/>
        </p:blipFill>
        <p:spPr>
          <a:xfrm>
            <a:off x="5797440" y="4442400"/>
            <a:ext cx="2443320" cy="2443320"/>
          </a:xfrm>
          <a:prstGeom prst="rect">
            <a:avLst/>
          </a:prstGeom>
          <a:noFill/>
          <a:ln>
            <a:noFill/>
          </a:ln>
        </p:spPr>
      </p:pic>
      <p:pic>
        <p:nvPicPr>
          <p:cNvPr id="508" name="Google Shape;508;p12" descr="PRACTICA I DIODO. | daniel diaz blog universidad"/>
          <p:cNvPicPr preferRelativeResize="0"/>
          <p:nvPr/>
        </p:nvPicPr>
        <p:blipFill rotWithShape="1">
          <a:blip r:embed="rId5">
            <a:alphaModFix/>
          </a:blip>
          <a:srcRect/>
          <a:stretch/>
        </p:blipFill>
        <p:spPr>
          <a:xfrm>
            <a:off x="1334520" y="4627080"/>
            <a:ext cx="3845880" cy="20746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13"/>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DISPOSITIVOS ELECTRÓNICOS </a:t>
            </a:r>
            <a:r>
              <a:rPr lang="es-CL" sz="2800" b="0" i="0" u="none" strike="noStrike" cap="none">
                <a:solidFill>
                  <a:srgbClr val="C73E32"/>
                </a:solidFill>
                <a:latin typeface="Calibri"/>
                <a:ea typeface="Calibri"/>
                <a:cs typeface="Calibri"/>
                <a:sym typeface="Calibri"/>
              </a:rPr>
              <a:t>NO CONTROLADOS</a:t>
            </a:r>
            <a:endParaRPr sz="2800" b="0" i="0" u="none" strike="noStrike" cap="none">
              <a:latin typeface="Arial"/>
              <a:ea typeface="Arial"/>
              <a:cs typeface="Arial"/>
              <a:sym typeface="Arial"/>
            </a:endParaRPr>
          </a:p>
        </p:txBody>
      </p:sp>
      <p:grpSp>
        <p:nvGrpSpPr>
          <p:cNvPr id="514" name="Google Shape;514;p13"/>
          <p:cNvGrpSpPr/>
          <p:nvPr/>
        </p:nvGrpSpPr>
        <p:grpSpPr>
          <a:xfrm>
            <a:off x="604080" y="2152080"/>
            <a:ext cx="8511480" cy="4984200"/>
            <a:chOff x="604080" y="2152080"/>
            <a:chExt cx="8511480" cy="4984200"/>
          </a:xfrm>
        </p:grpSpPr>
        <p:grpSp>
          <p:nvGrpSpPr>
            <p:cNvPr id="515" name="Google Shape;515;p13"/>
            <p:cNvGrpSpPr/>
            <p:nvPr/>
          </p:nvGrpSpPr>
          <p:grpSpPr>
            <a:xfrm>
              <a:off x="604080" y="2152080"/>
              <a:ext cx="5986800" cy="2807640"/>
              <a:chOff x="604080" y="2152080"/>
              <a:chExt cx="5986800" cy="2807640"/>
            </a:xfrm>
          </p:grpSpPr>
          <p:sp>
            <p:nvSpPr>
              <p:cNvPr id="516" name="Google Shape;516;p13"/>
              <p:cNvSpPr/>
              <p:nvPr/>
            </p:nvSpPr>
            <p:spPr>
              <a:xfrm>
                <a:off x="604080" y="2369880"/>
                <a:ext cx="5986800" cy="258984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17" name="Google Shape;517;p13"/>
              <p:cNvSpPr/>
              <p:nvPr/>
            </p:nvSpPr>
            <p:spPr>
              <a:xfrm>
                <a:off x="940320" y="2714040"/>
                <a:ext cx="5516280" cy="15519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008544"/>
                    </a:solidFill>
                    <a:latin typeface="Calibri"/>
                    <a:ea typeface="Calibri"/>
                    <a:cs typeface="Calibri"/>
                    <a:sym typeface="Calibri"/>
                  </a:rPr>
                  <a:t>DIODO COMÚN SEMICONDUCTOR</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Un diodo semiconductor se compone de dos cristales de silicio (Si) de polaridades o regiones diferentes: una tipo-P (positiva) en función de ánodo y otra tipo-N (negativa) en función de cátodo. Cuando ambas regiones se unen forman el chip de un diodo tipo P-N.</a:t>
                </a:r>
                <a:endParaRPr sz="1600" b="0" i="0" u="none" strike="noStrike" cap="none">
                  <a:latin typeface="Arial"/>
                  <a:ea typeface="Arial"/>
                  <a:cs typeface="Arial"/>
                  <a:sym typeface="Arial"/>
                </a:endParaRPr>
              </a:p>
            </p:txBody>
          </p:sp>
          <p:pic>
            <p:nvPicPr>
              <p:cNvPr id="518" name="Google Shape;518;p13"/>
              <p:cNvPicPr preferRelativeResize="0"/>
              <p:nvPr/>
            </p:nvPicPr>
            <p:blipFill rotWithShape="1">
              <a:blip r:embed="rId3">
                <a:alphaModFix/>
              </a:blip>
              <a:srcRect/>
              <a:stretch/>
            </p:blipFill>
            <p:spPr>
              <a:xfrm>
                <a:off x="5984280" y="2152080"/>
                <a:ext cx="482760" cy="460440"/>
              </a:xfrm>
              <a:prstGeom prst="rect">
                <a:avLst/>
              </a:prstGeom>
              <a:noFill/>
              <a:ln>
                <a:noFill/>
              </a:ln>
            </p:spPr>
          </p:pic>
        </p:grpSp>
        <p:grpSp>
          <p:nvGrpSpPr>
            <p:cNvPr id="519" name="Google Shape;519;p13"/>
            <p:cNvGrpSpPr/>
            <p:nvPr/>
          </p:nvGrpSpPr>
          <p:grpSpPr>
            <a:xfrm>
              <a:off x="5609880" y="3630600"/>
              <a:ext cx="3505680" cy="3505680"/>
              <a:chOff x="5609880" y="3630600"/>
              <a:chExt cx="3505680" cy="3505680"/>
            </a:xfrm>
          </p:grpSpPr>
          <p:sp>
            <p:nvSpPr>
              <p:cNvPr id="520" name="Google Shape;520;p13"/>
              <p:cNvSpPr/>
              <p:nvPr/>
            </p:nvSpPr>
            <p:spPr>
              <a:xfrm>
                <a:off x="5609880" y="3630600"/>
                <a:ext cx="3505680" cy="3505680"/>
              </a:xfrm>
              <a:prstGeom prst="ellipse">
                <a:avLst/>
              </a:prstGeom>
              <a:solidFill>
                <a:srgbClr val="FFFFFF"/>
              </a:solidFill>
              <a:ln w="9525" cap="flat" cmpd="sng">
                <a:solidFill>
                  <a:schemeClr val="lt1"/>
                </a:solidFill>
                <a:prstDash val="solid"/>
                <a:round/>
                <a:headEnd type="none" w="sm" len="sm"/>
                <a:tailEnd type="none" w="sm" len="sm"/>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1" name="Google Shape;521;p13" descr="PP5-DIODORS.png"/>
              <p:cNvPicPr preferRelativeResize="0"/>
              <p:nvPr/>
            </p:nvPicPr>
            <p:blipFill rotWithShape="1">
              <a:blip r:embed="rId4">
                <a:alphaModFix/>
              </a:blip>
              <a:srcRect/>
              <a:stretch/>
            </p:blipFill>
            <p:spPr>
              <a:xfrm>
                <a:off x="5808960" y="3829680"/>
                <a:ext cx="3107520" cy="3107520"/>
              </a:xfrm>
              <a:prstGeom prst="rect">
                <a:avLst/>
              </a:prstGeom>
              <a:noFill/>
              <a:ln>
                <a:noFill/>
              </a:ln>
            </p:spPr>
          </p:pic>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14"/>
          <p:cNvSpPr/>
          <p:nvPr/>
        </p:nvSpPr>
        <p:spPr>
          <a:xfrm>
            <a:off x="2540160" y="2209680"/>
            <a:ext cx="4901760" cy="1891800"/>
          </a:xfrm>
          <a:prstGeom prst="roundRect">
            <a:avLst>
              <a:gd name="adj" fmla="val 10157"/>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27" name="Google Shape;527;p14"/>
          <p:cNvSpPr/>
          <p:nvPr/>
        </p:nvSpPr>
        <p:spPr>
          <a:xfrm rot="-8841600">
            <a:off x="2703240" y="3916440"/>
            <a:ext cx="333000" cy="78804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2741760" y="2348280"/>
            <a:ext cx="4509720" cy="3661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800" b="0" i="0" u="none" strike="noStrike" cap="none" dirty="0">
                <a:solidFill>
                  <a:srgbClr val="C73E32"/>
                </a:solidFill>
                <a:latin typeface="Calibri"/>
                <a:ea typeface="Calibri"/>
                <a:cs typeface="Calibri"/>
                <a:sym typeface="Calibri"/>
              </a:rPr>
              <a:t>A continuación, veamos el siguiente video:</a:t>
            </a:r>
            <a:endParaRPr sz="1800" b="0" i="0" u="none" strike="noStrike" cap="none" dirty="0">
              <a:latin typeface="Arial"/>
              <a:ea typeface="Arial"/>
              <a:cs typeface="Arial"/>
              <a:sym typeface="Arial"/>
            </a:endParaRPr>
          </a:p>
        </p:txBody>
      </p:sp>
      <p:pic>
        <p:nvPicPr>
          <p:cNvPr id="529" name="Google Shape;529;p14">
            <a:hlinkClick r:id="rId3"/>
          </p:cNvPr>
          <p:cNvPicPr preferRelativeResize="0"/>
          <p:nvPr/>
        </p:nvPicPr>
        <p:blipFill rotWithShape="1">
          <a:blip r:embed="rId4">
            <a:alphaModFix amt="73000"/>
          </a:blip>
          <a:srcRect/>
          <a:stretch/>
        </p:blipFill>
        <p:spPr>
          <a:xfrm>
            <a:off x="4558680" y="3124080"/>
            <a:ext cx="748800" cy="752760"/>
          </a:xfrm>
          <a:prstGeom prst="rect">
            <a:avLst/>
          </a:prstGeom>
          <a:noFill/>
          <a:ln>
            <a:noFill/>
          </a:ln>
        </p:spPr>
      </p:pic>
      <p:pic>
        <p:nvPicPr>
          <p:cNvPr id="530" name="Google Shape;530;p14"/>
          <p:cNvPicPr preferRelativeResize="0"/>
          <p:nvPr/>
        </p:nvPicPr>
        <p:blipFill rotWithShape="1">
          <a:blip r:embed="rId5">
            <a:alphaModFix/>
          </a:blip>
          <a:srcRect/>
          <a:stretch/>
        </p:blipFill>
        <p:spPr>
          <a:xfrm flipH="1">
            <a:off x="437040" y="3601440"/>
            <a:ext cx="3022560" cy="31730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15"/>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DISPOSITIVOS ELECTRÓNICOS </a:t>
            </a:r>
            <a:r>
              <a:rPr lang="es-CL" sz="2800" b="0" i="0" u="none" strike="noStrike" cap="none">
                <a:solidFill>
                  <a:srgbClr val="C73E32"/>
                </a:solidFill>
                <a:latin typeface="Calibri"/>
                <a:ea typeface="Calibri"/>
                <a:cs typeface="Calibri"/>
                <a:sym typeface="Calibri"/>
              </a:rPr>
              <a:t>NO CONTROLADOS</a:t>
            </a:r>
            <a:endParaRPr sz="2800" b="0" i="0" u="none" strike="noStrike" cap="none">
              <a:latin typeface="Arial"/>
              <a:ea typeface="Arial"/>
              <a:cs typeface="Arial"/>
              <a:sym typeface="Arial"/>
            </a:endParaRPr>
          </a:p>
        </p:txBody>
      </p:sp>
      <p:sp>
        <p:nvSpPr>
          <p:cNvPr id="536" name="Google Shape;536;p15"/>
          <p:cNvSpPr/>
          <p:nvPr/>
        </p:nvSpPr>
        <p:spPr>
          <a:xfrm>
            <a:off x="1123560" y="7992720"/>
            <a:ext cx="7095240" cy="153324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7" name="Google Shape;537;p15"/>
          <p:cNvPicPr preferRelativeResize="0"/>
          <p:nvPr/>
        </p:nvPicPr>
        <p:blipFill rotWithShape="1">
          <a:blip r:embed="rId3">
            <a:alphaModFix/>
          </a:blip>
          <a:srcRect/>
          <a:stretch/>
        </p:blipFill>
        <p:spPr>
          <a:xfrm>
            <a:off x="7818480" y="7767720"/>
            <a:ext cx="482760" cy="460440"/>
          </a:xfrm>
          <a:prstGeom prst="rect">
            <a:avLst/>
          </a:prstGeom>
          <a:noFill/>
          <a:ln>
            <a:noFill/>
          </a:ln>
        </p:spPr>
      </p:pic>
      <p:sp>
        <p:nvSpPr>
          <p:cNvPr id="538" name="Google Shape;538;p15"/>
          <p:cNvSpPr/>
          <p:nvPr/>
        </p:nvSpPr>
        <p:spPr>
          <a:xfrm>
            <a:off x="573480" y="2314080"/>
            <a:ext cx="6267960" cy="3034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008544"/>
                </a:solidFill>
                <a:latin typeface="Calibri"/>
                <a:ea typeface="Calibri"/>
                <a:cs typeface="Calibri"/>
                <a:sym typeface="Calibri"/>
              </a:rPr>
              <a:t>CURVA CARACTERÍSTICA DE DIODO COMÚN SEMICONDUCTOR.</a:t>
            </a:r>
            <a:endParaRPr sz="1400" b="0" i="0" u="none" strike="noStrike" cap="none">
              <a:latin typeface="Arial"/>
              <a:ea typeface="Arial"/>
              <a:cs typeface="Arial"/>
              <a:sym typeface="Arial"/>
            </a:endParaRPr>
          </a:p>
        </p:txBody>
      </p:sp>
      <p:sp>
        <p:nvSpPr>
          <p:cNvPr id="539" name="Google Shape;539;p15"/>
          <p:cNvSpPr/>
          <p:nvPr/>
        </p:nvSpPr>
        <p:spPr>
          <a:xfrm>
            <a:off x="2433600" y="3033000"/>
            <a:ext cx="4845600" cy="3163320"/>
          </a:xfrm>
          <a:prstGeom prst="roundRect">
            <a:avLst>
              <a:gd name="adj" fmla="val 963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540" name="Google Shape;540;p15" descr="▷ Diodo Zener 【 Características y Aplicaciones 】"/>
          <p:cNvPicPr preferRelativeResize="0"/>
          <p:nvPr/>
        </p:nvPicPr>
        <p:blipFill rotWithShape="1">
          <a:blip r:embed="rId4">
            <a:alphaModFix/>
          </a:blip>
          <a:srcRect/>
          <a:stretch/>
        </p:blipFill>
        <p:spPr>
          <a:xfrm>
            <a:off x="3019320" y="3256200"/>
            <a:ext cx="3492720" cy="28508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16"/>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DISPOSITIVOS ELECTRÓNICOS </a:t>
            </a:r>
            <a:r>
              <a:rPr lang="es-CL" sz="2800" b="0" i="0" u="none" strike="noStrike" cap="none">
                <a:solidFill>
                  <a:srgbClr val="C73E32"/>
                </a:solidFill>
                <a:latin typeface="Calibri"/>
                <a:ea typeface="Calibri"/>
                <a:cs typeface="Calibri"/>
                <a:sym typeface="Calibri"/>
              </a:rPr>
              <a:t>NO CONTROLADOS</a:t>
            </a:r>
            <a:endParaRPr sz="2800" b="0" i="0" u="none" strike="noStrike" cap="none">
              <a:latin typeface="Arial"/>
              <a:ea typeface="Arial"/>
              <a:cs typeface="Arial"/>
              <a:sym typeface="Arial"/>
            </a:endParaRPr>
          </a:p>
        </p:txBody>
      </p:sp>
      <p:sp>
        <p:nvSpPr>
          <p:cNvPr id="546" name="Google Shape;546;p16"/>
          <p:cNvSpPr/>
          <p:nvPr/>
        </p:nvSpPr>
        <p:spPr>
          <a:xfrm>
            <a:off x="1123560" y="7992720"/>
            <a:ext cx="7095240" cy="153324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7" name="Google Shape;547;p16"/>
          <p:cNvPicPr preferRelativeResize="0"/>
          <p:nvPr/>
        </p:nvPicPr>
        <p:blipFill rotWithShape="1">
          <a:blip r:embed="rId3">
            <a:alphaModFix/>
          </a:blip>
          <a:srcRect/>
          <a:stretch/>
        </p:blipFill>
        <p:spPr>
          <a:xfrm>
            <a:off x="7818480" y="7767720"/>
            <a:ext cx="482760" cy="460440"/>
          </a:xfrm>
          <a:prstGeom prst="rect">
            <a:avLst/>
          </a:prstGeom>
          <a:noFill/>
          <a:ln>
            <a:noFill/>
          </a:ln>
        </p:spPr>
      </p:pic>
      <p:sp>
        <p:nvSpPr>
          <p:cNvPr id="548" name="Google Shape;548;p16"/>
          <p:cNvSpPr/>
          <p:nvPr/>
        </p:nvSpPr>
        <p:spPr>
          <a:xfrm>
            <a:off x="1512720" y="2399760"/>
            <a:ext cx="7095240" cy="300852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49" name="Google Shape;549;p16"/>
          <p:cNvSpPr/>
          <p:nvPr/>
        </p:nvSpPr>
        <p:spPr>
          <a:xfrm>
            <a:off x="1848960" y="2743920"/>
            <a:ext cx="6348600" cy="22820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Aplicaciones  de los Diodos comunes semiconductores</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1" i="0" u="none" strike="noStrike" cap="none">
                <a:solidFill>
                  <a:srgbClr val="000000"/>
                </a:solidFill>
                <a:latin typeface="Calibri"/>
                <a:ea typeface="Calibri"/>
                <a:cs typeface="Calibri"/>
                <a:sym typeface="Calibri"/>
              </a:rPr>
              <a:t>Diodos de protección por corriente inversa: </a:t>
            </a:r>
            <a:r>
              <a:rPr lang="es-CL" sz="1600" b="0" i="0" u="none" strike="noStrike" cap="none">
                <a:solidFill>
                  <a:srgbClr val="000000"/>
                </a:solidFill>
                <a:latin typeface="Calibri"/>
                <a:ea typeface="Calibri"/>
                <a:cs typeface="Calibri"/>
                <a:sym typeface="Calibri"/>
              </a:rPr>
              <a:t>Se usan para evitar que la corriente circule en un sentido indebido.</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1" i="0" u="none" strike="noStrike" cap="none">
                <a:solidFill>
                  <a:srgbClr val="000000"/>
                </a:solidFill>
                <a:latin typeface="Calibri"/>
                <a:ea typeface="Calibri"/>
                <a:cs typeface="Calibri"/>
                <a:sym typeface="Calibri"/>
              </a:rPr>
              <a:t>Diodos como rectificadores: </a:t>
            </a:r>
            <a:r>
              <a:rPr lang="es-CL" sz="1600" b="0" i="0" u="none" strike="noStrike" cap="none">
                <a:solidFill>
                  <a:srgbClr val="000000"/>
                </a:solidFill>
                <a:latin typeface="Calibri"/>
                <a:ea typeface="Calibri"/>
                <a:cs typeface="Calibri"/>
                <a:sym typeface="Calibri"/>
              </a:rPr>
              <a:t>Se utiliza para rectificar la corriente y convertirla de CA a CC.</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1" i="0" u="none" strike="noStrike" cap="none">
                <a:solidFill>
                  <a:srgbClr val="000000"/>
                </a:solidFill>
                <a:latin typeface="Calibri"/>
                <a:ea typeface="Calibri"/>
                <a:cs typeface="Calibri"/>
                <a:sym typeface="Calibri"/>
              </a:rPr>
              <a:t>Diodos para supresión de picos de voltaje: </a:t>
            </a:r>
            <a:r>
              <a:rPr lang="es-CL" sz="1600" b="0" i="0" u="none" strike="noStrike" cap="none">
                <a:solidFill>
                  <a:srgbClr val="000000"/>
                </a:solidFill>
                <a:latin typeface="Calibri"/>
                <a:ea typeface="Calibri"/>
                <a:cs typeface="Calibri"/>
                <a:sym typeface="Calibri"/>
              </a:rPr>
              <a:t>Un diodo se conecta a través del inductor para limitar grandes picos de voltaje.</a:t>
            </a:r>
            <a:endParaRPr sz="1600" b="0" i="0" u="none" strike="noStrike" cap="none">
              <a:latin typeface="Arial"/>
              <a:ea typeface="Arial"/>
              <a:cs typeface="Arial"/>
              <a:sym typeface="Arial"/>
            </a:endParaRPr>
          </a:p>
        </p:txBody>
      </p:sp>
      <p:pic>
        <p:nvPicPr>
          <p:cNvPr id="550" name="Google Shape;550;p16"/>
          <p:cNvPicPr preferRelativeResize="0"/>
          <p:nvPr/>
        </p:nvPicPr>
        <p:blipFill rotWithShape="1">
          <a:blip r:embed="rId3">
            <a:alphaModFix/>
          </a:blip>
          <a:srcRect/>
          <a:stretch/>
        </p:blipFill>
        <p:spPr>
          <a:xfrm>
            <a:off x="8207640" y="2256480"/>
            <a:ext cx="482760" cy="46044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17"/>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DISPOSITIVOS ELECTRÓNICOS </a:t>
            </a:r>
            <a:r>
              <a:rPr lang="es-CL" sz="2800" b="0" i="0" u="none" strike="noStrike" cap="none">
                <a:solidFill>
                  <a:srgbClr val="C73E32"/>
                </a:solidFill>
                <a:latin typeface="Calibri"/>
                <a:ea typeface="Calibri"/>
                <a:cs typeface="Calibri"/>
                <a:sym typeface="Calibri"/>
              </a:rPr>
              <a:t>NO CONTROLADOS</a:t>
            </a:r>
            <a:endParaRPr sz="2800" b="0" i="0" u="none" strike="noStrike" cap="none">
              <a:latin typeface="Arial"/>
              <a:ea typeface="Arial"/>
              <a:cs typeface="Arial"/>
              <a:sym typeface="Arial"/>
            </a:endParaRPr>
          </a:p>
        </p:txBody>
      </p:sp>
      <p:sp>
        <p:nvSpPr>
          <p:cNvPr id="556" name="Google Shape;556;p17"/>
          <p:cNvSpPr/>
          <p:nvPr/>
        </p:nvSpPr>
        <p:spPr>
          <a:xfrm>
            <a:off x="1123560" y="7992720"/>
            <a:ext cx="7095240" cy="153324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7" name="Google Shape;557;p17"/>
          <p:cNvPicPr preferRelativeResize="0"/>
          <p:nvPr/>
        </p:nvPicPr>
        <p:blipFill rotWithShape="1">
          <a:blip r:embed="rId3">
            <a:alphaModFix/>
          </a:blip>
          <a:srcRect/>
          <a:stretch/>
        </p:blipFill>
        <p:spPr>
          <a:xfrm>
            <a:off x="7818480" y="7767720"/>
            <a:ext cx="482760" cy="460440"/>
          </a:xfrm>
          <a:prstGeom prst="rect">
            <a:avLst/>
          </a:prstGeom>
          <a:noFill/>
          <a:ln>
            <a:noFill/>
          </a:ln>
        </p:spPr>
      </p:pic>
      <p:sp>
        <p:nvSpPr>
          <p:cNvPr id="558" name="Google Shape;558;p17"/>
          <p:cNvSpPr/>
          <p:nvPr/>
        </p:nvSpPr>
        <p:spPr>
          <a:xfrm>
            <a:off x="1512720" y="2399760"/>
            <a:ext cx="7095240" cy="194292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59" name="Google Shape;559;p17"/>
          <p:cNvSpPr/>
          <p:nvPr/>
        </p:nvSpPr>
        <p:spPr>
          <a:xfrm>
            <a:off x="1848960" y="2743920"/>
            <a:ext cx="6348600" cy="130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008544"/>
                </a:solidFill>
                <a:latin typeface="Calibri"/>
                <a:ea typeface="Calibri"/>
                <a:cs typeface="Calibri"/>
                <a:sym typeface="Calibri"/>
              </a:rPr>
              <a:t>PUENTE RECTIFICADOR DE DIODOS</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Es un dispositivo eléctrico que transforma corriente alterna (AC) en corriente continua (DC). Es un componente eléctrico muy utilizado tanto a nivel industrial como a nivel doméstico, por ejemplo, en los cargadores de los teléfonos móviles.</a:t>
            </a:r>
            <a:endParaRPr sz="1600" b="0" i="0" u="none" strike="noStrike" cap="none">
              <a:latin typeface="Arial"/>
              <a:ea typeface="Arial"/>
              <a:cs typeface="Arial"/>
              <a:sym typeface="Arial"/>
            </a:endParaRPr>
          </a:p>
        </p:txBody>
      </p:sp>
      <p:pic>
        <p:nvPicPr>
          <p:cNvPr id="560" name="Google Shape;560;p17"/>
          <p:cNvPicPr preferRelativeResize="0"/>
          <p:nvPr/>
        </p:nvPicPr>
        <p:blipFill rotWithShape="1">
          <a:blip r:embed="rId3">
            <a:alphaModFix/>
          </a:blip>
          <a:srcRect/>
          <a:stretch/>
        </p:blipFill>
        <p:spPr>
          <a:xfrm>
            <a:off x="8207640" y="2256480"/>
            <a:ext cx="482760" cy="460440"/>
          </a:xfrm>
          <a:prstGeom prst="rect">
            <a:avLst/>
          </a:prstGeom>
          <a:noFill/>
          <a:ln>
            <a:noFill/>
          </a:ln>
        </p:spPr>
      </p:pic>
      <p:pic>
        <p:nvPicPr>
          <p:cNvPr id="561" name="Google Shape;561;p17"/>
          <p:cNvPicPr preferRelativeResize="0"/>
          <p:nvPr/>
        </p:nvPicPr>
        <p:blipFill rotWithShape="1">
          <a:blip r:embed="rId4">
            <a:alphaModFix/>
          </a:blip>
          <a:srcRect/>
          <a:stretch/>
        </p:blipFill>
        <p:spPr>
          <a:xfrm>
            <a:off x="1795320" y="4515840"/>
            <a:ext cx="6514920" cy="222336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18"/>
          <p:cNvSpPr/>
          <p:nvPr/>
        </p:nvSpPr>
        <p:spPr>
          <a:xfrm>
            <a:off x="2540160" y="2209680"/>
            <a:ext cx="4901760" cy="1891800"/>
          </a:xfrm>
          <a:prstGeom prst="roundRect">
            <a:avLst>
              <a:gd name="adj" fmla="val 10157"/>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67" name="Google Shape;567;p18"/>
          <p:cNvSpPr/>
          <p:nvPr/>
        </p:nvSpPr>
        <p:spPr>
          <a:xfrm rot="-8841600">
            <a:off x="2703240" y="3916440"/>
            <a:ext cx="333000" cy="78804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8"/>
          <p:cNvSpPr/>
          <p:nvPr/>
        </p:nvSpPr>
        <p:spPr>
          <a:xfrm>
            <a:off x="2741760" y="2348280"/>
            <a:ext cx="4509720" cy="3661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800" b="0" i="0" u="none" strike="noStrike" cap="none" dirty="0">
                <a:solidFill>
                  <a:srgbClr val="C73E32"/>
                </a:solidFill>
                <a:latin typeface="Calibri"/>
                <a:ea typeface="Calibri"/>
                <a:cs typeface="Calibri"/>
                <a:sym typeface="Calibri"/>
              </a:rPr>
              <a:t>A continuación, veamos el siguiente video:</a:t>
            </a:r>
            <a:endParaRPr sz="1800" b="0" i="0" u="none" strike="noStrike" cap="none" dirty="0">
              <a:latin typeface="Arial"/>
              <a:ea typeface="Arial"/>
              <a:cs typeface="Arial"/>
              <a:sym typeface="Arial"/>
            </a:endParaRPr>
          </a:p>
        </p:txBody>
      </p:sp>
      <p:pic>
        <p:nvPicPr>
          <p:cNvPr id="569" name="Google Shape;569;p18">
            <a:hlinkClick r:id="rId3"/>
          </p:cNvPr>
          <p:cNvPicPr preferRelativeResize="0"/>
          <p:nvPr/>
        </p:nvPicPr>
        <p:blipFill rotWithShape="1">
          <a:blip r:embed="rId4">
            <a:alphaModFix amt="73000"/>
          </a:blip>
          <a:srcRect/>
          <a:stretch/>
        </p:blipFill>
        <p:spPr>
          <a:xfrm>
            <a:off x="4558680" y="3124080"/>
            <a:ext cx="748800" cy="752760"/>
          </a:xfrm>
          <a:prstGeom prst="rect">
            <a:avLst/>
          </a:prstGeom>
          <a:noFill/>
          <a:ln>
            <a:noFill/>
          </a:ln>
        </p:spPr>
      </p:pic>
      <p:pic>
        <p:nvPicPr>
          <p:cNvPr id="570" name="Google Shape;570;p18"/>
          <p:cNvPicPr preferRelativeResize="0"/>
          <p:nvPr/>
        </p:nvPicPr>
        <p:blipFill rotWithShape="1">
          <a:blip r:embed="rId5">
            <a:alphaModFix/>
          </a:blip>
          <a:srcRect/>
          <a:stretch/>
        </p:blipFill>
        <p:spPr>
          <a:xfrm flipH="1">
            <a:off x="437040" y="3601440"/>
            <a:ext cx="3022560" cy="31730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19"/>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OTROS TIPOS DE </a:t>
            </a:r>
            <a:r>
              <a:rPr lang="es-CL" sz="2800" b="0" i="0" u="none" strike="noStrike" cap="none">
                <a:solidFill>
                  <a:srgbClr val="C73E32"/>
                </a:solidFill>
                <a:latin typeface="Calibri"/>
                <a:ea typeface="Calibri"/>
                <a:cs typeface="Calibri"/>
                <a:sym typeface="Calibri"/>
              </a:rPr>
              <a:t>DIODOS MUY UTILIZADOS</a:t>
            </a:r>
            <a:endParaRPr sz="2800" b="0" i="0" u="none" strike="noStrike" cap="none">
              <a:latin typeface="Arial"/>
              <a:ea typeface="Arial"/>
              <a:cs typeface="Arial"/>
              <a:sym typeface="Arial"/>
            </a:endParaRPr>
          </a:p>
        </p:txBody>
      </p:sp>
      <p:sp>
        <p:nvSpPr>
          <p:cNvPr id="576" name="Google Shape;576;p19"/>
          <p:cNvSpPr/>
          <p:nvPr/>
        </p:nvSpPr>
        <p:spPr>
          <a:xfrm>
            <a:off x="1512720" y="2584080"/>
            <a:ext cx="7095240" cy="153324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7" name="Google Shape;577;p19"/>
          <p:cNvPicPr preferRelativeResize="0"/>
          <p:nvPr/>
        </p:nvPicPr>
        <p:blipFill rotWithShape="1">
          <a:blip r:embed="rId3">
            <a:alphaModFix/>
          </a:blip>
          <a:srcRect/>
          <a:stretch/>
        </p:blipFill>
        <p:spPr>
          <a:xfrm>
            <a:off x="8207640" y="2359080"/>
            <a:ext cx="482760" cy="460440"/>
          </a:xfrm>
          <a:prstGeom prst="rect">
            <a:avLst/>
          </a:prstGeom>
          <a:noFill/>
          <a:ln>
            <a:noFill/>
          </a:ln>
        </p:spPr>
      </p:pic>
      <p:sp>
        <p:nvSpPr>
          <p:cNvPr id="578" name="Google Shape;578;p19"/>
          <p:cNvSpPr/>
          <p:nvPr/>
        </p:nvSpPr>
        <p:spPr>
          <a:xfrm>
            <a:off x="1905120" y="2908080"/>
            <a:ext cx="6267960" cy="9428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008544"/>
                </a:solidFill>
                <a:latin typeface="Calibri"/>
                <a:ea typeface="Calibri"/>
                <a:cs typeface="Calibri"/>
                <a:sym typeface="Calibri"/>
              </a:rPr>
              <a:t>DIODO ZENER</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El diodo zener es un tipo especial de diodo, que a diferencia del funcionamiento de los diodos normales, se utiliza polarizado inversamente. En este caso la corriente circula en contra de la flecha que representa el diodo.</a:t>
            </a:r>
            <a:endParaRPr sz="1400" b="0" i="0" u="none" strike="noStrike" cap="none">
              <a:latin typeface="Arial"/>
              <a:ea typeface="Arial"/>
              <a:cs typeface="Arial"/>
              <a:sym typeface="Arial"/>
            </a:endParaRPr>
          </a:p>
        </p:txBody>
      </p:sp>
      <p:pic>
        <p:nvPicPr>
          <p:cNvPr id="579" name="Google Shape;579;p19"/>
          <p:cNvPicPr preferRelativeResize="0"/>
          <p:nvPr/>
        </p:nvPicPr>
        <p:blipFill rotWithShape="1">
          <a:blip r:embed="rId4">
            <a:alphaModFix/>
          </a:blip>
          <a:srcRect/>
          <a:stretch/>
        </p:blipFill>
        <p:spPr>
          <a:xfrm>
            <a:off x="3348000" y="4606920"/>
            <a:ext cx="3382560" cy="2217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
          <p:cNvSpPr/>
          <p:nvPr/>
        </p:nvSpPr>
        <p:spPr>
          <a:xfrm>
            <a:off x="1139040" y="834840"/>
            <a:ext cx="7028640" cy="40356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200" b="1" i="0" u="none" strike="noStrike" cap="none">
                <a:solidFill>
                  <a:srgbClr val="29754D"/>
                </a:solidFill>
                <a:latin typeface="Calibri"/>
                <a:ea typeface="Calibri"/>
                <a:cs typeface="Calibri"/>
                <a:sym typeface="Calibri"/>
              </a:rPr>
              <a:t>MÓDULO 5 </a:t>
            </a:r>
            <a:r>
              <a:rPr lang="es-CL" sz="1200" b="0" i="0" u="none" strike="noStrike" cap="none">
                <a:solidFill>
                  <a:srgbClr val="29754D"/>
                </a:solidFill>
                <a:latin typeface="Calibri"/>
                <a:ea typeface="Calibri"/>
                <a:cs typeface="Calibri"/>
                <a:sym typeface="Calibri"/>
              </a:rPr>
              <a:t>| MANTENCIÓN Y OPERACIÓN DE EQUIPOS DE CONTROL ELECTRÓNICO DE POTENCIA</a:t>
            </a:r>
            <a:endParaRPr sz="1200" b="0" i="0" u="none" strike="noStrike" cap="none">
              <a:latin typeface="Arial"/>
              <a:ea typeface="Arial"/>
              <a:cs typeface="Arial"/>
              <a:sym typeface="Arial"/>
            </a:endParaRPr>
          </a:p>
        </p:txBody>
      </p:sp>
      <p:sp>
        <p:nvSpPr>
          <p:cNvPr id="364" name="Google Shape;364;p2"/>
          <p:cNvSpPr/>
          <p:nvPr/>
        </p:nvSpPr>
        <p:spPr>
          <a:xfrm>
            <a:off x="374400" y="1937880"/>
            <a:ext cx="1443960" cy="178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500" b="1" i="0" u="none" strike="noStrike" cap="none">
                <a:solidFill>
                  <a:srgbClr val="000000"/>
                </a:solidFill>
                <a:latin typeface="Calibri"/>
                <a:ea typeface="Calibri"/>
                <a:cs typeface="Calibri"/>
                <a:sym typeface="Calibri"/>
              </a:rPr>
              <a:t>ACTIVIDAD 2</a:t>
            </a:r>
            <a:endParaRPr sz="1500" b="0" i="0" u="none" strike="noStrike" cap="none">
              <a:latin typeface="Arial"/>
              <a:ea typeface="Arial"/>
              <a:cs typeface="Arial"/>
              <a:sym typeface="Arial"/>
            </a:endParaRPr>
          </a:p>
        </p:txBody>
      </p:sp>
      <p:pic>
        <p:nvPicPr>
          <p:cNvPr id="365" name="Google Shape;365;p2" descr="portadilla2.png"/>
          <p:cNvPicPr preferRelativeResize="0"/>
          <p:nvPr/>
        </p:nvPicPr>
        <p:blipFill rotWithShape="1">
          <a:blip r:embed="rId3">
            <a:alphaModFix/>
          </a:blip>
          <a:srcRect/>
          <a:stretch/>
        </p:blipFill>
        <p:spPr>
          <a:xfrm>
            <a:off x="2901240" y="3203640"/>
            <a:ext cx="3917520" cy="3987360"/>
          </a:xfrm>
          <a:prstGeom prst="rect">
            <a:avLst/>
          </a:prstGeom>
          <a:noFill/>
          <a:ln>
            <a:noFill/>
          </a:ln>
        </p:spPr>
      </p:pic>
      <p:sp>
        <p:nvSpPr>
          <p:cNvPr id="366" name="Google Shape;366;p2"/>
          <p:cNvSpPr/>
          <p:nvPr/>
        </p:nvSpPr>
        <p:spPr>
          <a:xfrm>
            <a:off x="374400" y="2054880"/>
            <a:ext cx="8101800" cy="47052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s-CL" sz="2800" b="1" i="0" u="none" strike="noStrike" cap="none">
                <a:solidFill>
                  <a:srgbClr val="29754D"/>
                </a:solidFill>
                <a:latin typeface="Calibri"/>
                <a:ea typeface="Calibri"/>
                <a:cs typeface="Calibri"/>
                <a:sym typeface="Calibri"/>
              </a:rPr>
              <a:t>INTRODUCCIÓN A SISTEMAS</a:t>
            </a:r>
            <a:endParaRPr sz="2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2800" b="1" i="0" u="none" strike="noStrike" cap="none">
                <a:solidFill>
                  <a:srgbClr val="29754D"/>
                </a:solidFill>
                <a:latin typeface="Calibri"/>
                <a:ea typeface="Calibri"/>
                <a:cs typeface="Calibri"/>
                <a:sym typeface="Calibri"/>
              </a:rPr>
              <a:t>ELECTRÓNICOS DE POTENCIA 1</a:t>
            </a:r>
            <a:endParaRPr sz="2800" b="0" i="0" u="none" strike="noStrike" cap="none">
              <a:latin typeface="Arial"/>
              <a:ea typeface="Arial"/>
              <a:cs typeface="Arial"/>
              <a:sym typeface="Arial"/>
            </a:endParaRPr>
          </a:p>
        </p:txBody>
      </p:sp>
      <p:pic>
        <p:nvPicPr>
          <p:cNvPr id="367" name="Google Shape;367;p2"/>
          <p:cNvPicPr preferRelativeResize="0"/>
          <p:nvPr/>
        </p:nvPicPr>
        <p:blipFill rotWithShape="1">
          <a:blip r:embed="rId4">
            <a:alphaModFix/>
          </a:blip>
          <a:srcRect/>
          <a:stretch/>
        </p:blipFill>
        <p:spPr>
          <a:xfrm>
            <a:off x="360720" y="360720"/>
            <a:ext cx="4476600" cy="7581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20"/>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OTROS TIPOS DE </a:t>
            </a:r>
            <a:r>
              <a:rPr lang="es-CL" sz="2800" b="0" i="0" u="none" strike="noStrike" cap="none">
                <a:solidFill>
                  <a:srgbClr val="C73E32"/>
                </a:solidFill>
                <a:latin typeface="Calibri"/>
                <a:ea typeface="Calibri"/>
                <a:cs typeface="Calibri"/>
                <a:sym typeface="Calibri"/>
              </a:rPr>
              <a:t>DIODOS MUY UTILIZADOS</a:t>
            </a:r>
            <a:endParaRPr sz="2800" b="0" i="0" u="none" strike="noStrike" cap="none">
              <a:latin typeface="Arial"/>
              <a:ea typeface="Arial"/>
              <a:cs typeface="Arial"/>
              <a:sym typeface="Arial"/>
            </a:endParaRPr>
          </a:p>
        </p:txBody>
      </p:sp>
      <p:sp>
        <p:nvSpPr>
          <p:cNvPr id="585" name="Google Shape;585;p20"/>
          <p:cNvSpPr/>
          <p:nvPr/>
        </p:nvSpPr>
        <p:spPr>
          <a:xfrm>
            <a:off x="1512720" y="2563560"/>
            <a:ext cx="7095240" cy="184068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6" name="Google Shape;586;p20"/>
          <p:cNvPicPr preferRelativeResize="0"/>
          <p:nvPr/>
        </p:nvPicPr>
        <p:blipFill rotWithShape="1">
          <a:blip r:embed="rId3">
            <a:alphaModFix/>
          </a:blip>
          <a:srcRect/>
          <a:stretch/>
        </p:blipFill>
        <p:spPr>
          <a:xfrm>
            <a:off x="8207640" y="2338560"/>
            <a:ext cx="482760" cy="460440"/>
          </a:xfrm>
          <a:prstGeom prst="rect">
            <a:avLst/>
          </a:prstGeom>
          <a:noFill/>
          <a:ln>
            <a:noFill/>
          </a:ln>
        </p:spPr>
      </p:pic>
      <p:sp>
        <p:nvSpPr>
          <p:cNvPr id="587" name="Google Shape;587;p20"/>
          <p:cNvSpPr/>
          <p:nvPr/>
        </p:nvSpPr>
        <p:spPr>
          <a:xfrm>
            <a:off x="1905120" y="2887920"/>
            <a:ext cx="6267960" cy="11559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008544"/>
                </a:solidFill>
                <a:latin typeface="Calibri"/>
                <a:ea typeface="Calibri"/>
                <a:cs typeface="Calibri"/>
                <a:sym typeface="Calibri"/>
              </a:rPr>
              <a:t>DIODO ZENER</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La principal aplicación de un diodo Zener en un circuito electrónico es como un regulador de voltaje. Proporciona un voltaje constante a la carga de una fuente cuyo voltaje puede variar en un rango suficiente. La siguiente figura muestra la disposición del circuito del diodo Zener como regulador.</a:t>
            </a:r>
            <a:endParaRPr sz="1400" b="0" i="0" u="none" strike="noStrike" cap="none">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21"/>
          <p:cNvSpPr/>
          <p:nvPr/>
        </p:nvSpPr>
        <p:spPr>
          <a:xfrm>
            <a:off x="2540160" y="2209680"/>
            <a:ext cx="4901760" cy="1891800"/>
          </a:xfrm>
          <a:prstGeom prst="roundRect">
            <a:avLst>
              <a:gd name="adj" fmla="val 10157"/>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93" name="Google Shape;593;p21"/>
          <p:cNvSpPr/>
          <p:nvPr/>
        </p:nvSpPr>
        <p:spPr>
          <a:xfrm rot="-8841600">
            <a:off x="2703240" y="3916440"/>
            <a:ext cx="333000" cy="78804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1"/>
          <p:cNvSpPr/>
          <p:nvPr/>
        </p:nvSpPr>
        <p:spPr>
          <a:xfrm>
            <a:off x="2741760" y="2348280"/>
            <a:ext cx="4509720" cy="3661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C73E32"/>
                </a:solidFill>
                <a:latin typeface="Calibri"/>
                <a:ea typeface="Calibri"/>
                <a:cs typeface="Calibri"/>
                <a:sym typeface="Calibri"/>
              </a:rPr>
              <a:t>A continuación veamos el siguiente video:</a:t>
            </a:r>
            <a:endParaRPr sz="1800" b="0" i="0" u="none" strike="noStrike" cap="none">
              <a:latin typeface="Arial"/>
              <a:ea typeface="Arial"/>
              <a:cs typeface="Arial"/>
              <a:sym typeface="Arial"/>
            </a:endParaRPr>
          </a:p>
        </p:txBody>
      </p:sp>
      <p:pic>
        <p:nvPicPr>
          <p:cNvPr id="595" name="Google Shape;595;p21">
            <a:hlinkClick r:id="rId3"/>
          </p:cNvPr>
          <p:cNvPicPr preferRelativeResize="0"/>
          <p:nvPr/>
        </p:nvPicPr>
        <p:blipFill rotWithShape="1">
          <a:blip r:embed="rId4">
            <a:alphaModFix amt="73000"/>
          </a:blip>
          <a:srcRect/>
          <a:stretch/>
        </p:blipFill>
        <p:spPr>
          <a:xfrm>
            <a:off x="4558680" y="3124080"/>
            <a:ext cx="748800" cy="752760"/>
          </a:xfrm>
          <a:prstGeom prst="rect">
            <a:avLst/>
          </a:prstGeom>
          <a:noFill/>
          <a:ln>
            <a:noFill/>
          </a:ln>
        </p:spPr>
      </p:pic>
      <p:pic>
        <p:nvPicPr>
          <p:cNvPr id="596" name="Google Shape;596;p21"/>
          <p:cNvPicPr preferRelativeResize="0"/>
          <p:nvPr/>
        </p:nvPicPr>
        <p:blipFill rotWithShape="1">
          <a:blip r:embed="rId5">
            <a:alphaModFix/>
          </a:blip>
          <a:srcRect/>
          <a:stretch/>
        </p:blipFill>
        <p:spPr>
          <a:xfrm flipH="1">
            <a:off x="437040" y="3601440"/>
            <a:ext cx="3022560" cy="317304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22"/>
          <p:cNvSpPr/>
          <p:nvPr/>
        </p:nvSpPr>
        <p:spPr>
          <a:xfrm>
            <a:off x="1410120" y="2543400"/>
            <a:ext cx="7095240" cy="196344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2" name="Google Shape;602;p22"/>
          <p:cNvPicPr preferRelativeResize="0"/>
          <p:nvPr/>
        </p:nvPicPr>
        <p:blipFill rotWithShape="1">
          <a:blip r:embed="rId3">
            <a:alphaModFix/>
          </a:blip>
          <a:srcRect/>
          <a:stretch/>
        </p:blipFill>
        <p:spPr>
          <a:xfrm>
            <a:off x="8105400" y="2318040"/>
            <a:ext cx="482760" cy="460440"/>
          </a:xfrm>
          <a:prstGeom prst="rect">
            <a:avLst/>
          </a:prstGeom>
          <a:noFill/>
          <a:ln>
            <a:noFill/>
          </a:ln>
        </p:spPr>
      </p:pic>
      <p:sp>
        <p:nvSpPr>
          <p:cNvPr id="603" name="Google Shape;603;p22"/>
          <p:cNvSpPr/>
          <p:nvPr/>
        </p:nvSpPr>
        <p:spPr>
          <a:xfrm>
            <a:off x="1802880" y="2867400"/>
            <a:ext cx="6267960" cy="1369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008544"/>
                </a:solidFill>
                <a:latin typeface="Calibri"/>
                <a:ea typeface="Calibri"/>
                <a:cs typeface="Calibri"/>
                <a:sym typeface="Calibri"/>
              </a:rPr>
              <a:t>DIODO SCHOTTKY</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A diferencia del diodo semiconductor que tiene una unión P–N, el diodo schottky  tiene una unión Metal-N. Estos diodos se caracterizan por su velocidad de conmutación y una baja caída de voltaje cuando están polarizados en directo (típicamente de 0.25 a 0.4 voltios), pero tiene algunas características que hacen imposible su utilización en aplicaciones de potencia.</a:t>
            </a:r>
            <a:endParaRPr sz="1400" b="0" i="0" u="none" strike="noStrike" cap="none">
              <a:latin typeface="Arial"/>
              <a:ea typeface="Arial"/>
              <a:cs typeface="Arial"/>
              <a:sym typeface="Arial"/>
            </a:endParaRPr>
          </a:p>
        </p:txBody>
      </p:sp>
      <p:sp>
        <p:nvSpPr>
          <p:cNvPr id="604" name="Google Shape;604;p22"/>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OTROS TIPOS DE </a:t>
            </a:r>
            <a:r>
              <a:rPr lang="es-CL" sz="2800" b="0" i="0" u="none" strike="noStrike" cap="none">
                <a:solidFill>
                  <a:srgbClr val="C73E32"/>
                </a:solidFill>
                <a:latin typeface="Calibri"/>
                <a:ea typeface="Calibri"/>
                <a:cs typeface="Calibri"/>
                <a:sym typeface="Calibri"/>
              </a:rPr>
              <a:t>DIODOS MUY UTILIZADOS</a:t>
            </a:r>
            <a:endParaRPr sz="2800" b="0" i="0" u="none" strike="noStrike" cap="none">
              <a:latin typeface="Arial"/>
              <a:ea typeface="Arial"/>
              <a:cs typeface="Arial"/>
              <a:sym typeface="Arial"/>
            </a:endParaRPr>
          </a:p>
        </p:txBody>
      </p:sp>
      <p:pic>
        <p:nvPicPr>
          <p:cNvPr id="605" name="Google Shape;605;p22"/>
          <p:cNvPicPr preferRelativeResize="0"/>
          <p:nvPr/>
        </p:nvPicPr>
        <p:blipFill rotWithShape="1">
          <a:blip r:embed="rId4">
            <a:alphaModFix/>
          </a:blip>
          <a:srcRect/>
          <a:stretch/>
        </p:blipFill>
        <p:spPr>
          <a:xfrm>
            <a:off x="2599920" y="4851360"/>
            <a:ext cx="4223160" cy="1810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23"/>
          <p:cNvSpPr/>
          <p:nvPr/>
        </p:nvSpPr>
        <p:spPr>
          <a:xfrm>
            <a:off x="1410120" y="2543400"/>
            <a:ext cx="7095240" cy="196344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1" name="Google Shape;611;p23"/>
          <p:cNvPicPr preferRelativeResize="0"/>
          <p:nvPr/>
        </p:nvPicPr>
        <p:blipFill rotWithShape="1">
          <a:blip r:embed="rId3">
            <a:alphaModFix/>
          </a:blip>
          <a:srcRect/>
          <a:stretch/>
        </p:blipFill>
        <p:spPr>
          <a:xfrm>
            <a:off x="8105400" y="2318040"/>
            <a:ext cx="482760" cy="460440"/>
          </a:xfrm>
          <a:prstGeom prst="rect">
            <a:avLst/>
          </a:prstGeom>
          <a:noFill/>
          <a:ln>
            <a:noFill/>
          </a:ln>
        </p:spPr>
      </p:pic>
      <p:sp>
        <p:nvSpPr>
          <p:cNvPr id="612" name="Google Shape;612;p23"/>
          <p:cNvSpPr/>
          <p:nvPr/>
        </p:nvSpPr>
        <p:spPr>
          <a:xfrm>
            <a:off x="1802880" y="2867400"/>
            <a:ext cx="6267960" cy="11559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008544"/>
                </a:solidFill>
                <a:latin typeface="Calibri"/>
                <a:ea typeface="Calibri"/>
                <a:cs typeface="Calibri"/>
                <a:sym typeface="Calibri"/>
              </a:rPr>
              <a:t>DIODO LED</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Un diodo emisor de luz​ (también conocido por la sigla LED, del inglés light-emitting diode) es un semiconductor que emite luz incoherente de espectro reducido cuando se polariza de forma directa la unión PN del mismo y circula por él una corriente eléctrica.</a:t>
            </a:r>
            <a:endParaRPr sz="1400" b="0" i="0" u="none" strike="noStrike" cap="none">
              <a:latin typeface="Arial"/>
              <a:ea typeface="Arial"/>
              <a:cs typeface="Arial"/>
              <a:sym typeface="Arial"/>
            </a:endParaRPr>
          </a:p>
        </p:txBody>
      </p:sp>
      <p:sp>
        <p:nvSpPr>
          <p:cNvPr id="613" name="Google Shape;613;p23"/>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OTROS TIPOS DE </a:t>
            </a:r>
            <a:r>
              <a:rPr lang="es-CL" sz="2800" b="0" i="0" u="none" strike="noStrike" cap="none">
                <a:solidFill>
                  <a:srgbClr val="C73E32"/>
                </a:solidFill>
                <a:latin typeface="Calibri"/>
                <a:ea typeface="Calibri"/>
                <a:cs typeface="Calibri"/>
                <a:sym typeface="Calibri"/>
              </a:rPr>
              <a:t>DIODOS MUY UTILIZADOS</a:t>
            </a:r>
            <a:endParaRPr sz="2800" b="0" i="0" u="none" strike="noStrike" cap="none">
              <a:latin typeface="Arial"/>
              <a:ea typeface="Arial"/>
              <a:cs typeface="Arial"/>
              <a:sym typeface="Arial"/>
            </a:endParaRPr>
          </a:p>
        </p:txBody>
      </p:sp>
      <p:pic>
        <p:nvPicPr>
          <p:cNvPr id="614" name="Google Shape;614;p23" descr="Archivo:Simbolo Electrico diodo LED.svg - Wikipedia, la ..."/>
          <p:cNvPicPr preferRelativeResize="0"/>
          <p:nvPr/>
        </p:nvPicPr>
        <p:blipFill rotWithShape="1">
          <a:blip r:embed="rId4">
            <a:alphaModFix/>
          </a:blip>
          <a:srcRect/>
          <a:stretch/>
        </p:blipFill>
        <p:spPr>
          <a:xfrm>
            <a:off x="234000" y="4927680"/>
            <a:ext cx="2990520" cy="1256760"/>
          </a:xfrm>
          <a:prstGeom prst="rect">
            <a:avLst/>
          </a:prstGeom>
          <a:noFill/>
          <a:ln>
            <a:noFill/>
          </a:ln>
        </p:spPr>
      </p:pic>
      <p:pic>
        <p:nvPicPr>
          <p:cNvPr id="615" name="Google Shape;615;p23" descr="Diodo Led 5mm - Tesla Electronics"/>
          <p:cNvPicPr preferRelativeResize="0"/>
          <p:nvPr/>
        </p:nvPicPr>
        <p:blipFill rotWithShape="1">
          <a:blip r:embed="rId5">
            <a:alphaModFix/>
          </a:blip>
          <a:srcRect/>
          <a:stretch/>
        </p:blipFill>
        <p:spPr>
          <a:xfrm>
            <a:off x="3407400" y="4853160"/>
            <a:ext cx="2380680" cy="2380680"/>
          </a:xfrm>
          <a:prstGeom prst="rect">
            <a:avLst/>
          </a:prstGeom>
          <a:noFill/>
          <a:ln>
            <a:noFill/>
          </a:ln>
        </p:spPr>
      </p:pic>
      <p:pic>
        <p:nvPicPr>
          <p:cNvPr id="616" name="Google Shape;616;p23" descr="3.El diodo LED-Tutorial Arduino – Tecnología, programación y robótica"/>
          <p:cNvPicPr preferRelativeResize="0"/>
          <p:nvPr/>
        </p:nvPicPr>
        <p:blipFill rotWithShape="1">
          <a:blip r:embed="rId6">
            <a:alphaModFix/>
          </a:blip>
          <a:srcRect/>
          <a:stretch/>
        </p:blipFill>
        <p:spPr>
          <a:xfrm>
            <a:off x="6141600" y="4568760"/>
            <a:ext cx="3023640" cy="274896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24"/>
          <p:cNvSpPr/>
          <p:nvPr/>
        </p:nvSpPr>
        <p:spPr>
          <a:xfrm>
            <a:off x="1410120" y="2543400"/>
            <a:ext cx="7095240" cy="196344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2" name="Google Shape;622;p24"/>
          <p:cNvPicPr preferRelativeResize="0"/>
          <p:nvPr/>
        </p:nvPicPr>
        <p:blipFill rotWithShape="1">
          <a:blip r:embed="rId3">
            <a:alphaModFix/>
          </a:blip>
          <a:srcRect/>
          <a:stretch/>
        </p:blipFill>
        <p:spPr>
          <a:xfrm>
            <a:off x="8105400" y="2318040"/>
            <a:ext cx="482760" cy="460440"/>
          </a:xfrm>
          <a:prstGeom prst="rect">
            <a:avLst/>
          </a:prstGeom>
          <a:noFill/>
          <a:ln>
            <a:noFill/>
          </a:ln>
        </p:spPr>
      </p:pic>
      <p:sp>
        <p:nvSpPr>
          <p:cNvPr id="623" name="Google Shape;623;p24"/>
          <p:cNvSpPr/>
          <p:nvPr/>
        </p:nvSpPr>
        <p:spPr>
          <a:xfrm>
            <a:off x="1802880" y="2867400"/>
            <a:ext cx="6267960" cy="1369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008544"/>
                </a:solidFill>
                <a:latin typeface="Calibri"/>
                <a:ea typeface="Calibri"/>
                <a:cs typeface="Calibri"/>
                <a:sym typeface="Calibri"/>
              </a:rPr>
              <a:t>FOTODIODO</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El fotodiodo tiene básicamente la misma construcción que un diodo rectificador (está construido por una unión PN), sin embrago, este dispositivo es sensible a la luz visible e incluso a la infrarroja. El fotodiodo responde a los cambios de oscuridad a iluminación y viceversa con mucha más velocidad que una foto resistencia, y puede utilizarse en circuitos con tiempo de respuesta más pequeño.</a:t>
            </a:r>
            <a:endParaRPr sz="1400" b="0" i="0" u="none" strike="noStrike" cap="none">
              <a:latin typeface="Arial"/>
              <a:ea typeface="Arial"/>
              <a:cs typeface="Arial"/>
              <a:sym typeface="Arial"/>
            </a:endParaRPr>
          </a:p>
        </p:txBody>
      </p:sp>
      <p:sp>
        <p:nvSpPr>
          <p:cNvPr id="624" name="Google Shape;624;p24"/>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OTROS TIPOS DE </a:t>
            </a:r>
            <a:r>
              <a:rPr lang="es-CL" sz="2800" b="0" i="0" u="none" strike="noStrike" cap="none">
                <a:solidFill>
                  <a:srgbClr val="C73E32"/>
                </a:solidFill>
                <a:latin typeface="Calibri"/>
                <a:ea typeface="Calibri"/>
                <a:cs typeface="Calibri"/>
                <a:sym typeface="Calibri"/>
              </a:rPr>
              <a:t>DIODOS MUY UTILIZADOS</a:t>
            </a:r>
            <a:endParaRPr sz="2800" b="0" i="0" u="none" strike="noStrike" cap="none">
              <a:latin typeface="Arial"/>
              <a:ea typeface="Arial"/>
              <a:cs typeface="Arial"/>
              <a:sym typeface="Arial"/>
            </a:endParaRPr>
          </a:p>
        </p:txBody>
      </p:sp>
      <p:pic>
        <p:nvPicPr>
          <p:cNvPr id="625" name="Google Shape;625;p24" descr="Archivo:Simbolo Electrico diodo LED.svg - Wikipedia, la ..."/>
          <p:cNvPicPr preferRelativeResize="0"/>
          <p:nvPr/>
        </p:nvPicPr>
        <p:blipFill rotWithShape="1">
          <a:blip r:embed="rId4">
            <a:alphaModFix/>
          </a:blip>
          <a:srcRect/>
          <a:stretch/>
        </p:blipFill>
        <p:spPr>
          <a:xfrm>
            <a:off x="1729440" y="4968360"/>
            <a:ext cx="2990520" cy="1256760"/>
          </a:xfrm>
          <a:prstGeom prst="rect">
            <a:avLst/>
          </a:prstGeom>
          <a:noFill/>
          <a:ln>
            <a:noFill/>
          </a:ln>
        </p:spPr>
      </p:pic>
      <p:pic>
        <p:nvPicPr>
          <p:cNvPr id="626" name="Google Shape;626;p24" descr="S1223-01 Hamamatsu Photonics | Fotodiodo Hamamatsu Full Spectrum ..."/>
          <p:cNvPicPr preferRelativeResize="0"/>
          <p:nvPr/>
        </p:nvPicPr>
        <p:blipFill rotWithShape="1">
          <a:blip r:embed="rId5">
            <a:alphaModFix/>
          </a:blip>
          <a:srcRect/>
          <a:stretch/>
        </p:blipFill>
        <p:spPr>
          <a:xfrm>
            <a:off x="4731120" y="4831560"/>
            <a:ext cx="2624040" cy="193248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25"/>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DISPOSITIVOS ELECTRÓNICOS </a:t>
            </a:r>
            <a:r>
              <a:rPr lang="es-CL" sz="2800" b="0" i="0" u="none" strike="noStrike" cap="none">
                <a:solidFill>
                  <a:srgbClr val="C73E32"/>
                </a:solidFill>
                <a:latin typeface="Calibri"/>
                <a:ea typeface="Calibri"/>
                <a:cs typeface="Calibri"/>
                <a:sym typeface="Calibri"/>
              </a:rPr>
              <a:t>SEMI CONTROLADOS</a:t>
            </a:r>
            <a:endParaRPr sz="2800" b="0" i="0" u="none" strike="noStrike" cap="none">
              <a:latin typeface="Arial"/>
              <a:ea typeface="Arial"/>
              <a:cs typeface="Arial"/>
              <a:sym typeface="Arial"/>
            </a:endParaRPr>
          </a:p>
        </p:txBody>
      </p:sp>
      <p:sp>
        <p:nvSpPr>
          <p:cNvPr id="632" name="Google Shape;632;p25"/>
          <p:cNvSpPr/>
          <p:nvPr/>
        </p:nvSpPr>
        <p:spPr>
          <a:xfrm>
            <a:off x="1512720" y="2440800"/>
            <a:ext cx="7095240" cy="268056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3" name="Google Shape;633;p25"/>
          <p:cNvPicPr preferRelativeResize="0"/>
          <p:nvPr/>
        </p:nvPicPr>
        <p:blipFill rotWithShape="1">
          <a:blip r:embed="rId3">
            <a:alphaModFix/>
          </a:blip>
          <a:srcRect/>
          <a:stretch/>
        </p:blipFill>
        <p:spPr>
          <a:xfrm>
            <a:off x="8187120" y="2215800"/>
            <a:ext cx="482760" cy="460440"/>
          </a:xfrm>
          <a:prstGeom prst="rect">
            <a:avLst/>
          </a:prstGeom>
          <a:noFill/>
          <a:ln>
            <a:noFill/>
          </a:ln>
        </p:spPr>
      </p:pic>
      <p:sp>
        <p:nvSpPr>
          <p:cNvPr id="634" name="Google Shape;634;p25"/>
          <p:cNvSpPr/>
          <p:nvPr/>
        </p:nvSpPr>
        <p:spPr>
          <a:xfrm>
            <a:off x="1905120" y="2764800"/>
            <a:ext cx="6267960" cy="20084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008544"/>
                </a:solidFill>
                <a:latin typeface="Calibri"/>
                <a:ea typeface="Calibri"/>
                <a:cs typeface="Calibri"/>
                <a:sym typeface="Calibri"/>
              </a:rPr>
              <a:t>TIRISTORES</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Un tiristor es un componente electrónico que conduce la corriente eléctrica en un solo sentido (como un diodo) y que además para que conduzca en ese sentido tiene que ser activado con una pequeña corriente eléctrica. Podemos decir que es un interruptor que se activa (abre o cierra) eléctricamente, que se puede utilizar con grandes corrientes (grandes potencias) de salida.</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Dentro de la familia de los tiristores podemos destacar los SCRs (tiristores unidireccionales) y TRIACs (tiristores bidireccionales).</a:t>
            </a:r>
            <a:endParaRPr sz="1400" b="0" i="0" u="none" strike="noStrike" cap="none">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26"/>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DISPOSITIVOS ELECTRÓNICOS </a:t>
            </a:r>
            <a:r>
              <a:rPr lang="es-CL" sz="2800" b="0" i="0" u="none" strike="noStrike" cap="none">
                <a:solidFill>
                  <a:srgbClr val="C73E32"/>
                </a:solidFill>
                <a:latin typeface="Calibri"/>
                <a:ea typeface="Calibri"/>
                <a:cs typeface="Calibri"/>
                <a:sym typeface="Calibri"/>
              </a:rPr>
              <a:t>SEMI CONTROLADOS</a:t>
            </a:r>
            <a:endParaRPr sz="2800" b="0" i="0" u="none" strike="noStrike" cap="none">
              <a:latin typeface="Arial"/>
              <a:ea typeface="Arial"/>
              <a:cs typeface="Arial"/>
              <a:sym typeface="Arial"/>
            </a:endParaRPr>
          </a:p>
        </p:txBody>
      </p:sp>
      <p:sp>
        <p:nvSpPr>
          <p:cNvPr id="640" name="Google Shape;640;p26"/>
          <p:cNvSpPr/>
          <p:nvPr/>
        </p:nvSpPr>
        <p:spPr>
          <a:xfrm>
            <a:off x="1512720" y="2440800"/>
            <a:ext cx="7095240" cy="93924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1" name="Google Shape;641;p26"/>
          <p:cNvPicPr preferRelativeResize="0"/>
          <p:nvPr/>
        </p:nvPicPr>
        <p:blipFill rotWithShape="1">
          <a:blip r:embed="rId3">
            <a:alphaModFix/>
          </a:blip>
          <a:srcRect/>
          <a:stretch/>
        </p:blipFill>
        <p:spPr>
          <a:xfrm>
            <a:off x="8187120" y="2215800"/>
            <a:ext cx="482760" cy="460440"/>
          </a:xfrm>
          <a:prstGeom prst="rect">
            <a:avLst/>
          </a:prstGeom>
          <a:noFill/>
          <a:ln>
            <a:noFill/>
          </a:ln>
        </p:spPr>
      </p:pic>
      <p:sp>
        <p:nvSpPr>
          <p:cNvPr id="642" name="Google Shape;642;p26"/>
          <p:cNvSpPr/>
          <p:nvPr/>
        </p:nvSpPr>
        <p:spPr>
          <a:xfrm>
            <a:off x="1905120" y="2764800"/>
            <a:ext cx="6267960" cy="3034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008544"/>
                </a:solidFill>
                <a:latin typeface="Calibri"/>
                <a:ea typeface="Calibri"/>
                <a:cs typeface="Calibri"/>
                <a:sym typeface="Calibri"/>
              </a:rPr>
              <a:t>TIRISTORES</a:t>
            </a:r>
            <a:endParaRPr sz="1400" b="0" i="0" u="none" strike="noStrike" cap="none">
              <a:latin typeface="Arial"/>
              <a:ea typeface="Arial"/>
              <a:cs typeface="Arial"/>
              <a:sym typeface="Arial"/>
            </a:endParaRPr>
          </a:p>
        </p:txBody>
      </p:sp>
      <p:pic>
        <p:nvPicPr>
          <p:cNvPr id="643" name="Google Shape;643;p26"/>
          <p:cNvPicPr preferRelativeResize="0"/>
          <p:nvPr/>
        </p:nvPicPr>
        <p:blipFill rotWithShape="1">
          <a:blip r:embed="rId4">
            <a:alphaModFix/>
          </a:blip>
          <a:srcRect/>
          <a:stretch/>
        </p:blipFill>
        <p:spPr>
          <a:xfrm>
            <a:off x="1843560" y="3536280"/>
            <a:ext cx="6701400" cy="3223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27"/>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DISPOSITIVOS ELECTRÓNICOS </a:t>
            </a:r>
            <a:r>
              <a:rPr lang="es-CL" sz="2800" b="0" i="0" u="none" strike="noStrike" cap="none">
                <a:solidFill>
                  <a:srgbClr val="C73E32"/>
                </a:solidFill>
                <a:latin typeface="Calibri"/>
                <a:ea typeface="Calibri"/>
                <a:cs typeface="Calibri"/>
                <a:sym typeface="Calibri"/>
              </a:rPr>
              <a:t>SEMI CONTROLADOS</a:t>
            </a:r>
            <a:endParaRPr sz="2800" b="0" i="0" u="none" strike="noStrike" cap="none">
              <a:latin typeface="Arial"/>
              <a:ea typeface="Arial"/>
              <a:cs typeface="Arial"/>
              <a:sym typeface="Arial"/>
            </a:endParaRPr>
          </a:p>
        </p:txBody>
      </p:sp>
      <p:sp>
        <p:nvSpPr>
          <p:cNvPr id="649" name="Google Shape;649;p27"/>
          <p:cNvSpPr/>
          <p:nvPr/>
        </p:nvSpPr>
        <p:spPr>
          <a:xfrm>
            <a:off x="1512720" y="2440800"/>
            <a:ext cx="7095240" cy="235296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0" name="Google Shape;650;p27"/>
          <p:cNvPicPr preferRelativeResize="0"/>
          <p:nvPr/>
        </p:nvPicPr>
        <p:blipFill rotWithShape="1">
          <a:blip r:embed="rId3">
            <a:alphaModFix/>
          </a:blip>
          <a:srcRect/>
          <a:stretch/>
        </p:blipFill>
        <p:spPr>
          <a:xfrm>
            <a:off x="8187120" y="2215800"/>
            <a:ext cx="482760" cy="460440"/>
          </a:xfrm>
          <a:prstGeom prst="rect">
            <a:avLst/>
          </a:prstGeom>
          <a:noFill/>
          <a:ln>
            <a:noFill/>
          </a:ln>
        </p:spPr>
      </p:pic>
      <p:sp>
        <p:nvSpPr>
          <p:cNvPr id="651" name="Google Shape;651;p27"/>
          <p:cNvSpPr/>
          <p:nvPr/>
        </p:nvSpPr>
        <p:spPr>
          <a:xfrm>
            <a:off x="1905120" y="2764800"/>
            <a:ext cx="6267960" cy="15822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008544"/>
                </a:solidFill>
                <a:latin typeface="Calibri"/>
                <a:ea typeface="Calibri"/>
                <a:cs typeface="Calibri"/>
                <a:sym typeface="Calibri"/>
              </a:rPr>
              <a:t>TIRISTORES SCR</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De las siglas en inglés “Silicon Controlled Rectifier”, es el miembro más conocido de la familia de los tiristores. En general y por abuso del lenguaje es más frecuente hablar de tiristor que de SCR. </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El SCR es uno de los dispositivos que permite soportar mayores tensiones inversas entre sus terminales y mayor circulación de corriente.</a:t>
            </a:r>
            <a:endParaRPr sz="1400" b="0" i="0" u="none" strike="noStrike" cap="none">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28"/>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DISPOSITIVOS ELECTRÓNICOS </a:t>
            </a:r>
            <a:r>
              <a:rPr lang="es-CL" sz="2800" b="0" i="0" u="none" strike="noStrike" cap="none">
                <a:solidFill>
                  <a:srgbClr val="C73E32"/>
                </a:solidFill>
                <a:latin typeface="Calibri"/>
                <a:ea typeface="Calibri"/>
                <a:cs typeface="Calibri"/>
                <a:sym typeface="Calibri"/>
              </a:rPr>
              <a:t>SEMI CONTROLADOS</a:t>
            </a:r>
            <a:endParaRPr sz="2800" b="0" i="0" u="none" strike="noStrike" cap="none">
              <a:latin typeface="Arial"/>
              <a:ea typeface="Arial"/>
              <a:cs typeface="Arial"/>
              <a:sym typeface="Arial"/>
            </a:endParaRPr>
          </a:p>
        </p:txBody>
      </p:sp>
      <p:sp>
        <p:nvSpPr>
          <p:cNvPr id="657" name="Google Shape;657;p28"/>
          <p:cNvSpPr/>
          <p:nvPr/>
        </p:nvSpPr>
        <p:spPr>
          <a:xfrm>
            <a:off x="1512720" y="2440800"/>
            <a:ext cx="7095240" cy="169704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8" name="Google Shape;658;p28"/>
          <p:cNvPicPr preferRelativeResize="0"/>
          <p:nvPr/>
        </p:nvPicPr>
        <p:blipFill rotWithShape="1">
          <a:blip r:embed="rId3">
            <a:alphaModFix/>
          </a:blip>
          <a:srcRect/>
          <a:stretch/>
        </p:blipFill>
        <p:spPr>
          <a:xfrm>
            <a:off x="8187120" y="2215800"/>
            <a:ext cx="482760" cy="460440"/>
          </a:xfrm>
          <a:prstGeom prst="rect">
            <a:avLst/>
          </a:prstGeom>
          <a:noFill/>
          <a:ln>
            <a:noFill/>
          </a:ln>
        </p:spPr>
      </p:pic>
      <p:sp>
        <p:nvSpPr>
          <p:cNvPr id="659" name="Google Shape;659;p28"/>
          <p:cNvSpPr/>
          <p:nvPr/>
        </p:nvSpPr>
        <p:spPr>
          <a:xfrm>
            <a:off x="1905120" y="2764800"/>
            <a:ext cx="6267960" cy="9428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008544"/>
                </a:solidFill>
                <a:latin typeface="Calibri"/>
                <a:ea typeface="Calibri"/>
                <a:cs typeface="Calibri"/>
                <a:sym typeface="Calibri"/>
              </a:rPr>
              <a:t>TIRISTORES SCR</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El SCR es un tiristor que deja pasar la corriente en un solo sentido y aparte de permitir controlar el instante de disparo del diodo, también permite controlar el ángulo de disparo y con esto, la intensidad de corriente y voltaje.</a:t>
            </a:r>
            <a:endParaRPr sz="1400" b="0" i="0" u="none" strike="noStrike" cap="none">
              <a:latin typeface="Arial"/>
              <a:ea typeface="Arial"/>
              <a:cs typeface="Arial"/>
              <a:sym typeface="Arial"/>
            </a:endParaRPr>
          </a:p>
        </p:txBody>
      </p:sp>
      <p:pic>
        <p:nvPicPr>
          <p:cNvPr id="660" name="Google Shape;660;p28"/>
          <p:cNvPicPr preferRelativeResize="0"/>
          <p:nvPr/>
        </p:nvPicPr>
        <p:blipFill rotWithShape="1">
          <a:blip r:embed="rId4">
            <a:alphaModFix/>
          </a:blip>
          <a:srcRect/>
          <a:stretch/>
        </p:blipFill>
        <p:spPr>
          <a:xfrm>
            <a:off x="2891880" y="4264920"/>
            <a:ext cx="3884760" cy="245088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29"/>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DISPOSITIVOS ELECTRÓNICOS </a:t>
            </a:r>
            <a:r>
              <a:rPr lang="es-CL" sz="2800" b="0" i="0" u="none" strike="noStrike" cap="none">
                <a:solidFill>
                  <a:srgbClr val="C73E32"/>
                </a:solidFill>
                <a:latin typeface="Calibri"/>
                <a:ea typeface="Calibri"/>
                <a:cs typeface="Calibri"/>
                <a:sym typeface="Calibri"/>
              </a:rPr>
              <a:t>SEMI CONTROLADOS</a:t>
            </a:r>
            <a:endParaRPr sz="2800" b="0" i="0" u="none" strike="noStrike" cap="none">
              <a:latin typeface="Arial"/>
              <a:ea typeface="Arial"/>
              <a:cs typeface="Arial"/>
              <a:sym typeface="Arial"/>
            </a:endParaRPr>
          </a:p>
        </p:txBody>
      </p:sp>
      <p:sp>
        <p:nvSpPr>
          <p:cNvPr id="666" name="Google Shape;666;p29"/>
          <p:cNvSpPr/>
          <p:nvPr/>
        </p:nvSpPr>
        <p:spPr>
          <a:xfrm>
            <a:off x="1512720" y="2440800"/>
            <a:ext cx="7095240" cy="138996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7" name="Google Shape;667;p29"/>
          <p:cNvPicPr preferRelativeResize="0"/>
          <p:nvPr/>
        </p:nvPicPr>
        <p:blipFill rotWithShape="1">
          <a:blip r:embed="rId3">
            <a:alphaModFix/>
          </a:blip>
          <a:srcRect/>
          <a:stretch/>
        </p:blipFill>
        <p:spPr>
          <a:xfrm>
            <a:off x="8187120" y="2215800"/>
            <a:ext cx="482760" cy="460440"/>
          </a:xfrm>
          <a:prstGeom prst="rect">
            <a:avLst/>
          </a:prstGeom>
          <a:noFill/>
          <a:ln>
            <a:noFill/>
          </a:ln>
        </p:spPr>
      </p:pic>
      <p:sp>
        <p:nvSpPr>
          <p:cNvPr id="668" name="Google Shape;668;p29"/>
          <p:cNvSpPr/>
          <p:nvPr/>
        </p:nvSpPr>
        <p:spPr>
          <a:xfrm>
            <a:off x="1905120" y="2764800"/>
            <a:ext cx="6267960" cy="729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008544"/>
                </a:solidFill>
                <a:latin typeface="Calibri"/>
                <a:ea typeface="Calibri"/>
                <a:cs typeface="Calibri"/>
                <a:sym typeface="Calibri"/>
              </a:rPr>
              <a:t>TIRISTORES SCR</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Si disparamos el SCR con un ángulo de 140°, aparecerá una tensión y una corriente en la carga.</a:t>
            </a:r>
            <a:endParaRPr sz="1400" b="0" i="0" u="none" strike="noStrike" cap="none">
              <a:latin typeface="Arial"/>
              <a:ea typeface="Arial"/>
              <a:cs typeface="Arial"/>
              <a:sym typeface="Arial"/>
            </a:endParaRPr>
          </a:p>
        </p:txBody>
      </p:sp>
      <p:pic>
        <p:nvPicPr>
          <p:cNvPr id="669" name="Google Shape;669;p29"/>
          <p:cNvPicPr preferRelativeResize="0"/>
          <p:nvPr/>
        </p:nvPicPr>
        <p:blipFill rotWithShape="1">
          <a:blip r:embed="rId4">
            <a:alphaModFix/>
          </a:blip>
          <a:srcRect/>
          <a:stretch/>
        </p:blipFill>
        <p:spPr>
          <a:xfrm>
            <a:off x="1372680" y="3994920"/>
            <a:ext cx="6877800" cy="2423520"/>
          </a:xfrm>
          <a:prstGeom prst="rect">
            <a:avLst/>
          </a:prstGeom>
          <a:noFill/>
          <a:ln>
            <a:noFill/>
          </a:ln>
        </p:spPr>
      </p:pic>
      <p:sp>
        <p:nvSpPr>
          <p:cNvPr id="670" name="Google Shape;670;p29"/>
          <p:cNvSpPr/>
          <p:nvPr/>
        </p:nvSpPr>
        <p:spPr>
          <a:xfrm>
            <a:off x="1176120" y="6068880"/>
            <a:ext cx="664560" cy="553680"/>
          </a:xfrm>
          <a:prstGeom prst="rect">
            <a:avLst/>
          </a:prstGeom>
          <a:solidFill>
            <a:schemeClr val="lt1"/>
          </a:solidFill>
          <a:ln>
            <a:noFill/>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
          <p:cNvSpPr/>
          <p:nvPr/>
        </p:nvSpPr>
        <p:spPr>
          <a:xfrm>
            <a:off x="4046400" y="1521000"/>
            <a:ext cx="4206240" cy="509940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373" name="Google Shape;373;p3"/>
          <p:cNvPicPr preferRelativeResize="0"/>
          <p:nvPr/>
        </p:nvPicPr>
        <p:blipFill rotWithShape="1">
          <a:blip r:embed="rId3">
            <a:alphaModFix/>
          </a:blip>
          <a:srcRect/>
          <a:stretch/>
        </p:blipFill>
        <p:spPr>
          <a:xfrm>
            <a:off x="5769000" y="1110600"/>
            <a:ext cx="852840" cy="813240"/>
          </a:xfrm>
          <a:prstGeom prst="rect">
            <a:avLst/>
          </a:prstGeom>
          <a:noFill/>
          <a:ln>
            <a:noFill/>
          </a:ln>
        </p:spPr>
      </p:pic>
      <p:grpSp>
        <p:nvGrpSpPr>
          <p:cNvPr id="374" name="Google Shape;374;p3"/>
          <p:cNvGrpSpPr/>
          <p:nvPr/>
        </p:nvGrpSpPr>
        <p:grpSpPr>
          <a:xfrm>
            <a:off x="1423800" y="1110600"/>
            <a:ext cx="2461320" cy="4227120"/>
            <a:chOff x="1423800" y="1110600"/>
            <a:chExt cx="2461320" cy="4227120"/>
          </a:xfrm>
        </p:grpSpPr>
        <p:sp>
          <p:nvSpPr>
            <p:cNvPr id="375" name="Google Shape;375;p3"/>
            <p:cNvSpPr/>
            <p:nvPr/>
          </p:nvSpPr>
          <p:spPr>
            <a:xfrm>
              <a:off x="1459440" y="1521000"/>
              <a:ext cx="2425680" cy="381672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376" name="Google Shape;376;p3"/>
            <p:cNvPicPr preferRelativeResize="0"/>
            <p:nvPr/>
          </p:nvPicPr>
          <p:blipFill rotWithShape="1">
            <a:blip r:embed="rId4">
              <a:alphaModFix/>
            </a:blip>
            <a:srcRect/>
            <a:stretch/>
          </p:blipFill>
          <p:spPr>
            <a:xfrm>
              <a:off x="2297880" y="1110600"/>
              <a:ext cx="852840" cy="813240"/>
            </a:xfrm>
            <a:prstGeom prst="rect">
              <a:avLst/>
            </a:prstGeom>
            <a:noFill/>
            <a:ln>
              <a:noFill/>
            </a:ln>
          </p:spPr>
        </p:pic>
        <p:sp>
          <p:nvSpPr>
            <p:cNvPr id="377" name="Google Shape;377;p3"/>
            <p:cNvSpPr/>
            <p:nvPr/>
          </p:nvSpPr>
          <p:spPr>
            <a:xfrm>
              <a:off x="1423800" y="2099160"/>
              <a:ext cx="2460960" cy="38592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s-CL" sz="1800" b="1" i="0" u="none" strike="noStrike" cap="none">
                  <a:solidFill>
                    <a:srgbClr val="29754D"/>
                  </a:solidFill>
                  <a:latin typeface="Calibri"/>
                  <a:ea typeface="Calibri"/>
                  <a:cs typeface="Calibri"/>
                  <a:sym typeface="Calibri"/>
                </a:rPr>
                <a:t>METODOLOGÍA SELECCIONADA</a:t>
              </a:r>
              <a:endParaRPr sz="1800" b="0" i="0" u="none" strike="noStrike" cap="none">
                <a:latin typeface="Arial"/>
                <a:ea typeface="Arial"/>
                <a:cs typeface="Arial"/>
                <a:sym typeface="Arial"/>
              </a:endParaRPr>
            </a:p>
          </p:txBody>
        </p:sp>
        <p:sp>
          <p:nvSpPr>
            <p:cNvPr id="378" name="Google Shape;378;p3"/>
            <p:cNvSpPr/>
            <p:nvPr/>
          </p:nvSpPr>
          <p:spPr>
            <a:xfrm>
              <a:off x="2251440" y="2816280"/>
              <a:ext cx="1301040" cy="71208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Ludificación</a:t>
              </a:r>
              <a:endParaRPr sz="1600" b="0" i="0" u="none" strike="noStrike" cap="none">
                <a:latin typeface="Arial"/>
                <a:ea typeface="Arial"/>
                <a:cs typeface="Arial"/>
                <a:sym typeface="Arial"/>
              </a:endParaRPr>
            </a:p>
          </p:txBody>
        </p:sp>
      </p:grpSp>
      <p:pic>
        <p:nvPicPr>
          <p:cNvPr id="379" name="Google Shape;379;p3"/>
          <p:cNvPicPr preferRelativeResize="0"/>
          <p:nvPr/>
        </p:nvPicPr>
        <p:blipFill rotWithShape="1">
          <a:blip r:embed="rId5">
            <a:alphaModFix/>
          </a:blip>
          <a:srcRect/>
          <a:stretch/>
        </p:blipFill>
        <p:spPr>
          <a:xfrm flipH="1">
            <a:off x="-72360" y="2816280"/>
            <a:ext cx="2866320" cy="3961440"/>
          </a:xfrm>
          <a:prstGeom prst="rect">
            <a:avLst/>
          </a:prstGeom>
          <a:noFill/>
          <a:ln>
            <a:noFill/>
          </a:ln>
        </p:spPr>
      </p:pic>
      <p:pic>
        <p:nvPicPr>
          <p:cNvPr id="380" name="Google Shape;380;p3"/>
          <p:cNvPicPr preferRelativeResize="0"/>
          <p:nvPr/>
        </p:nvPicPr>
        <p:blipFill rotWithShape="1">
          <a:blip r:embed="rId6">
            <a:alphaModFix/>
          </a:blip>
          <a:srcRect/>
          <a:stretch/>
        </p:blipFill>
        <p:spPr>
          <a:xfrm>
            <a:off x="6259680" y="2381400"/>
            <a:ext cx="3058920" cy="2823480"/>
          </a:xfrm>
          <a:prstGeom prst="rect">
            <a:avLst/>
          </a:prstGeom>
          <a:noFill/>
          <a:ln>
            <a:noFill/>
          </a:ln>
        </p:spPr>
      </p:pic>
      <p:sp>
        <p:nvSpPr>
          <p:cNvPr id="381" name="Google Shape;381;p3"/>
          <p:cNvSpPr/>
          <p:nvPr/>
        </p:nvSpPr>
        <p:spPr>
          <a:xfrm>
            <a:off x="4711320" y="2001960"/>
            <a:ext cx="2908800" cy="28188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s-CL" sz="1800" b="1" i="0" u="none" strike="noStrike" cap="none">
                <a:solidFill>
                  <a:srgbClr val="29754D"/>
                </a:solidFill>
                <a:latin typeface="Calibri"/>
                <a:ea typeface="Calibri"/>
                <a:cs typeface="Calibri"/>
                <a:sym typeface="Calibri"/>
              </a:rPr>
              <a:t>APRENDIZAJE ESPERADO</a:t>
            </a:r>
            <a:endParaRPr sz="1800" b="0" i="0" u="none" strike="noStrike" cap="none">
              <a:latin typeface="Arial"/>
              <a:ea typeface="Arial"/>
              <a:cs typeface="Arial"/>
              <a:sym typeface="Arial"/>
            </a:endParaRPr>
          </a:p>
        </p:txBody>
      </p:sp>
      <p:sp>
        <p:nvSpPr>
          <p:cNvPr id="382" name="Google Shape;382;p3"/>
          <p:cNvSpPr/>
          <p:nvPr/>
        </p:nvSpPr>
        <p:spPr>
          <a:xfrm>
            <a:off x="4169160" y="2347560"/>
            <a:ext cx="3978360" cy="3970440"/>
          </a:xfrm>
          <a:prstGeom prst="rect">
            <a:avLst/>
          </a:prstGeom>
          <a:noFill/>
          <a:ln>
            <a:noFill/>
          </a:ln>
        </p:spPr>
        <p:txBody>
          <a:bodyPr spcFirstLastPara="1" wrap="square" lIns="90000" tIns="45000" rIns="90000" bIns="45000" anchor="t" anchorCtr="0">
            <a:spAutoFit/>
          </a:bodyPr>
          <a:lstStyle/>
          <a:p>
            <a:pPr marL="285840" marR="0" lvl="0" indent="-285479" algn="l" rtl="0">
              <a:lnSpc>
                <a:spcPct val="100000"/>
              </a:lnSpc>
              <a:spcBef>
                <a:spcPts val="0"/>
              </a:spcBef>
              <a:spcAft>
                <a:spcPts val="0"/>
              </a:spcAft>
              <a:buClr>
                <a:srgbClr val="000000"/>
              </a:buClr>
              <a:buSzPts val="1500"/>
              <a:buFont typeface="Arial"/>
              <a:buChar char="•"/>
            </a:pPr>
            <a:r>
              <a:rPr lang="es-CL" sz="1500" b="0" i="0" u="none" strike="noStrike" cap="none">
                <a:solidFill>
                  <a:srgbClr val="000000"/>
                </a:solidFill>
                <a:latin typeface="Calibri"/>
                <a:ea typeface="Calibri"/>
                <a:cs typeface="Calibri"/>
                <a:sym typeface="Calibri"/>
              </a:rPr>
              <a:t>Elabora planes de mantenimientos preventivos y correctivos para sistemas electrónicos, de acuerdo a normativas y especificaciones técnicas.</a:t>
            </a:r>
            <a:endParaRPr sz="1500" b="0" i="0" u="none" strike="noStrike" cap="none">
              <a:latin typeface="Arial"/>
              <a:ea typeface="Arial"/>
              <a:cs typeface="Arial"/>
              <a:sym typeface="Arial"/>
            </a:endParaRPr>
          </a:p>
          <a:p>
            <a:pPr marL="285840" marR="0" lvl="0" indent="-285479" algn="l" rtl="0">
              <a:lnSpc>
                <a:spcPct val="100000"/>
              </a:lnSpc>
              <a:spcBef>
                <a:spcPts val="0"/>
              </a:spcBef>
              <a:spcAft>
                <a:spcPts val="0"/>
              </a:spcAft>
              <a:buClr>
                <a:srgbClr val="000000"/>
              </a:buClr>
              <a:buSzPts val="1500"/>
              <a:buFont typeface="Arial"/>
              <a:buChar char="•"/>
            </a:pPr>
            <a:r>
              <a:rPr lang="es-CL" sz="1500" b="0" i="0" u="none" strike="noStrike" cap="none">
                <a:solidFill>
                  <a:srgbClr val="000000"/>
                </a:solidFill>
                <a:latin typeface="Calibri"/>
                <a:ea typeface="Calibri"/>
                <a:cs typeface="Calibri"/>
                <a:sym typeface="Calibri"/>
              </a:rPr>
              <a:t>Mantiene preventivamente sistemas con dispositivos y componentes electrónicos, de acuerdo a especificaciones técnicas y planes de mantenimiento.</a:t>
            </a:r>
            <a:endParaRPr sz="1500" b="0" i="0" u="none" strike="noStrike" cap="none">
              <a:latin typeface="Arial"/>
              <a:ea typeface="Arial"/>
              <a:cs typeface="Arial"/>
              <a:sym typeface="Arial"/>
            </a:endParaRPr>
          </a:p>
          <a:p>
            <a:pPr marL="285840" marR="0" lvl="0" indent="-285479" algn="l" rtl="0">
              <a:lnSpc>
                <a:spcPct val="100000"/>
              </a:lnSpc>
              <a:spcBef>
                <a:spcPts val="0"/>
              </a:spcBef>
              <a:spcAft>
                <a:spcPts val="0"/>
              </a:spcAft>
              <a:buClr>
                <a:srgbClr val="000000"/>
              </a:buClr>
              <a:buSzPts val="1500"/>
              <a:buFont typeface="Arial"/>
              <a:buChar char="•"/>
            </a:pPr>
            <a:r>
              <a:rPr lang="es-CL" sz="1500" b="0" i="0" u="none" strike="noStrike" cap="none">
                <a:solidFill>
                  <a:srgbClr val="000000"/>
                </a:solidFill>
                <a:latin typeface="Calibri"/>
                <a:ea typeface="Calibri"/>
                <a:cs typeface="Calibri"/>
                <a:sym typeface="Calibri"/>
              </a:rPr>
              <a:t>Realiza mantención correctiva a sistemas con dispositivos y componentes electrónicos y electroneumáticos, de acuerdo a especificaciones técnicas y planes de mantenimiento.</a:t>
            </a:r>
            <a:endParaRPr sz="1500" b="0" i="0" u="none" strike="noStrike" cap="none">
              <a:latin typeface="Arial"/>
              <a:ea typeface="Arial"/>
              <a:cs typeface="Arial"/>
              <a:sym typeface="Arial"/>
            </a:endParaRPr>
          </a:p>
          <a:p>
            <a:pPr marL="285840" marR="0" lvl="0" indent="-285479" algn="l" rtl="0">
              <a:lnSpc>
                <a:spcPct val="100000"/>
              </a:lnSpc>
              <a:spcBef>
                <a:spcPts val="0"/>
              </a:spcBef>
              <a:spcAft>
                <a:spcPts val="0"/>
              </a:spcAft>
              <a:buClr>
                <a:srgbClr val="000000"/>
              </a:buClr>
              <a:buSzPts val="1500"/>
              <a:buFont typeface="Arial"/>
              <a:buChar char="•"/>
            </a:pPr>
            <a:r>
              <a:rPr lang="es-CL" sz="1500" b="0" i="0" u="none" strike="noStrike" cap="none">
                <a:solidFill>
                  <a:srgbClr val="000000"/>
                </a:solidFill>
                <a:latin typeface="Calibri"/>
                <a:ea typeface="Calibri"/>
                <a:cs typeface="Calibri"/>
                <a:sym typeface="Calibri"/>
              </a:rPr>
              <a:t>Realiza la mantención de servomecanismos con control electrónico industrial, de acuerdo a especificaciones técnicas y plan de mantenimiento.</a:t>
            </a:r>
            <a:endParaRPr sz="1500" b="0" i="0" u="none" strike="noStrike" cap="none">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30"/>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DISPOSITIVOS ELECTRÓNICOS </a:t>
            </a:r>
            <a:r>
              <a:rPr lang="es-CL" sz="2800" b="0" i="0" u="none" strike="noStrike" cap="none">
                <a:solidFill>
                  <a:srgbClr val="C73E32"/>
                </a:solidFill>
                <a:latin typeface="Calibri"/>
                <a:ea typeface="Calibri"/>
                <a:cs typeface="Calibri"/>
                <a:sym typeface="Calibri"/>
              </a:rPr>
              <a:t>SEMI CONTROLADOS</a:t>
            </a:r>
            <a:endParaRPr sz="2800" b="0" i="0" u="none" strike="noStrike" cap="none">
              <a:latin typeface="Arial"/>
              <a:ea typeface="Arial"/>
              <a:cs typeface="Arial"/>
              <a:sym typeface="Arial"/>
            </a:endParaRPr>
          </a:p>
        </p:txBody>
      </p:sp>
      <p:sp>
        <p:nvSpPr>
          <p:cNvPr id="676" name="Google Shape;676;p30"/>
          <p:cNvSpPr/>
          <p:nvPr/>
        </p:nvSpPr>
        <p:spPr>
          <a:xfrm>
            <a:off x="1512720" y="2440800"/>
            <a:ext cx="7095240" cy="138996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7" name="Google Shape;677;p30"/>
          <p:cNvPicPr preferRelativeResize="0"/>
          <p:nvPr/>
        </p:nvPicPr>
        <p:blipFill rotWithShape="1">
          <a:blip r:embed="rId3">
            <a:alphaModFix/>
          </a:blip>
          <a:srcRect/>
          <a:stretch/>
        </p:blipFill>
        <p:spPr>
          <a:xfrm>
            <a:off x="8187120" y="2215800"/>
            <a:ext cx="482760" cy="460440"/>
          </a:xfrm>
          <a:prstGeom prst="rect">
            <a:avLst/>
          </a:prstGeom>
          <a:noFill/>
          <a:ln>
            <a:noFill/>
          </a:ln>
        </p:spPr>
      </p:pic>
      <p:sp>
        <p:nvSpPr>
          <p:cNvPr id="678" name="Google Shape;678;p30"/>
          <p:cNvSpPr/>
          <p:nvPr/>
        </p:nvSpPr>
        <p:spPr>
          <a:xfrm>
            <a:off x="1905120" y="2764800"/>
            <a:ext cx="6267960" cy="729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008544"/>
                </a:solidFill>
                <a:latin typeface="Calibri"/>
                <a:ea typeface="Calibri"/>
                <a:cs typeface="Calibri"/>
                <a:sym typeface="Calibri"/>
              </a:rPr>
              <a:t>TIRISTORES SCR</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Si disparamos el SCR con un ángulo menor de 69°, aparecerá una tensión y una corriente en la carga mayor.</a:t>
            </a:r>
            <a:endParaRPr sz="1400" b="0" i="0" u="none" strike="noStrike" cap="none">
              <a:latin typeface="Arial"/>
              <a:ea typeface="Arial"/>
              <a:cs typeface="Arial"/>
              <a:sym typeface="Arial"/>
            </a:endParaRPr>
          </a:p>
        </p:txBody>
      </p:sp>
      <p:pic>
        <p:nvPicPr>
          <p:cNvPr id="679" name="Google Shape;679;p30"/>
          <p:cNvPicPr preferRelativeResize="0"/>
          <p:nvPr/>
        </p:nvPicPr>
        <p:blipFill rotWithShape="1">
          <a:blip r:embed="rId4">
            <a:alphaModFix/>
          </a:blip>
          <a:srcRect/>
          <a:stretch/>
        </p:blipFill>
        <p:spPr>
          <a:xfrm>
            <a:off x="2007720" y="4021560"/>
            <a:ext cx="6067440" cy="2446560"/>
          </a:xfrm>
          <a:prstGeom prst="rect">
            <a:avLst/>
          </a:prstGeom>
          <a:noFill/>
          <a:ln>
            <a:noFill/>
          </a:ln>
        </p:spPr>
      </p:pic>
      <p:sp>
        <p:nvSpPr>
          <p:cNvPr id="680" name="Google Shape;680;p30"/>
          <p:cNvSpPr/>
          <p:nvPr/>
        </p:nvSpPr>
        <p:spPr>
          <a:xfrm>
            <a:off x="1824120" y="6103080"/>
            <a:ext cx="664560" cy="553680"/>
          </a:xfrm>
          <a:prstGeom prst="rect">
            <a:avLst/>
          </a:prstGeom>
          <a:solidFill>
            <a:schemeClr val="lt1"/>
          </a:solidFill>
          <a:ln>
            <a:noFill/>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31"/>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DISPOSITIVOS ELECTRÓNICOS </a:t>
            </a:r>
            <a:r>
              <a:rPr lang="es-CL" sz="2800" b="0" i="0" u="none" strike="noStrike" cap="none">
                <a:solidFill>
                  <a:srgbClr val="C73E32"/>
                </a:solidFill>
                <a:latin typeface="Calibri"/>
                <a:ea typeface="Calibri"/>
                <a:cs typeface="Calibri"/>
                <a:sym typeface="Calibri"/>
              </a:rPr>
              <a:t>SEMI CONTROLADOS</a:t>
            </a:r>
            <a:endParaRPr sz="2800" b="0" i="0" u="none" strike="noStrike" cap="none">
              <a:latin typeface="Arial"/>
              <a:ea typeface="Arial"/>
              <a:cs typeface="Arial"/>
              <a:sym typeface="Arial"/>
            </a:endParaRPr>
          </a:p>
        </p:txBody>
      </p:sp>
      <p:sp>
        <p:nvSpPr>
          <p:cNvPr id="686" name="Google Shape;686;p31"/>
          <p:cNvSpPr/>
          <p:nvPr/>
        </p:nvSpPr>
        <p:spPr>
          <a:xfrm>
            <a:off x="1512720" y="2440800"/>
            <a:ext cx="7095240" cy="231192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7" name="Google Shape;687;p31"/>
          <p:cNvPicPr preferRelativeResize="0"/>
          <p:nvPr/>
        </p:nvPicPr>
        <p:blipFill rotWithShape="1">
          <a:blip r:embed="rId3">
            <a:alphaModFix/>
          </a:blip>
          <a:srcRect/>
          <a:stretch/>
        </p:blipFill>
        <p:spPr>
          <a:xfrm>
            <a:off x="8187120" y="2215800"/>
            <a:ext cx="482760" cy="460440"/>
          </a:xfrm>
          <a:prstGeom prst="rect">
            <a:avLst/>
          </a:prstGeom>
          <a:noFill/>
          <a:ln>
            <a:noFill/>
          </a:ln>
        </p:spPr>
      </p:pic>
      <p:sp>
        <p:nvSpPr>
          <p:cNvPr id="688" name="Google Shape;688;p31"/>
          <p:cNvSpPr/>
          <p:nvPr/>
        </p:nvSpPr>
        <p:spPr>
          <a:xfrm>
            <a:off x="1905120" y="2764800"/>
            <a:ext cx="6267960" cy="15822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008544"/>
                </a:solidFill>
                <a:latin typeface="Calibri"/>
                <a:ea typeface="Calibri"/>
                <a:cs typeface="Calibri"/>
                <a:sym typeface="Calibri"/>
              </a:rPr>
              <a:t>TIRISTORES SCR</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De esta manera se controla el voltaje eficaz en una carga. Se debe considerar que el SCR no se puede disparar en el semiperiodo negativo de la corriente alterna puesto que el SCR solo conduce en el semi ciclo positivo.</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Para controlar en el semi ciclo positivo y negativo, se deben montar 2 SCR en anti paralelo. Este dispositivo se denomina tiristor TRIAC.</a:t>
            </a:r>
            <a:endParaRPr sz="1400" b="0" i="0" u="none" strike="noStrike" cap="none">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32"/>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DISPOSITIVOS ELECTRÓNICOS </a:t>
            </a:r>
            <a:r>
              <a:rPr lang="es-CL" sz="2800" b="0" i="0" u="none" strike="noStrike" cap="none">
                <a:solidFill>
                  <a:srgbClr val="C73E32"/>
                </a:solidFill>
                <a:latin typeface="Calibri"/>
                <a:ea typeface="Calibri"/>
                <a:cs typeface="Calibri"/>
                <a:sym typeface="Calibri"/>
              </a:rPr>
              <a:t>SEMI CONTROLADOS</a:t>
            </a:r>
            <a:endParaRPr sz="2800" b="0" i="0" u="none" strike="noStrike" cap="none">
              <a:latin typeface="Arial"/>
              <a:ea typeface="Arial"/>
              <a:cs typeface="Arial"/>
              <a:sym typeface="Arial"/>
            </a:endParaRPr>
          </a:p>
        </p:txBody>
      </p:sp>
      <p:sp>
        <p:nvSpPr>
          <p:cNvPr id="694" name="Google Shape;694;p32"/>
          <p:cNvSpPr/>
          <p:nvPr/>
        </p:nvSpPr>
        <p:spPr>
          <a:xfrm>
            <a:off x="1512720" y="2440800"/>
            <a:ext cx="7095240" cy="161532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5" name="Google Shape;695;p32"/>
          <p:cNvPicPr preferRelativeResize="0"/>
          <p:nvPr/>
        </p:nvPicPr>
        <p:blipFill rotWithShape="1">
          <a:blip r:embed="rId3">
            <a:alphaModFix/>
          </a:blip>
          <a:srcRect/>
          <a:stretch/>
        </p:blipFill>
        <p:spPr>
          <a:xfrm>
            <a:off x="8187120" y="2215800"/>
            <a:ext cx="482760" cy="460440"/>
          </a:xfrm>
          <a:prstGeom prst="rect">
            <a:avLst/>
          </a:prstGeom>
          <a:noFill/>
          <a:ln>
            <a:noFill/>
          </a:ln>
        </p:spPr>
      </p:pic>
      <p:sp>
        <p:nvSpPr>
          <p:cNvPr id="696" name="Google Shape;696;p32"/>
          <p:cNvSpPr/>
          <p:nvPr/>
        </p:nvSpPr>
        <p:spPr>
          <a:xfrm>
            <a:off x="1905120" y="2764800"/>
            <a:ext cx="6267960" cy="9428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008544"/>
                </a:solidFill>
                <a:latin typeface="Calibri"/>
                <a:ea typeface="Calibri"/>
                <a:cs typeface="Calibri"/>
                <a:sym typeface="Calibri"/>
              </a:rPr>
              <a:t>TIRISTORES TRIACs</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El TRIAC (“Triode of Alternating Current”), es un tiristor bidireccional de tres terminales. Permite el paso de corriente del  terminal A1 al A2 y viceversa, y puede ser disparado con tensiones de puerta de ambos signos.</a:t>
            </a:r>
            <a:endParaRPr sz="1400" b="0" i="0" u="none" strike="noStrike" cap="none">
              <a:latin typeface="Arial"/>
              <a:ea typeface="Arial"/>
              <a:cs typeface="Arial"/>
              <a:sym typeface="Arial"/>
            </a:endParaRPr>
          </a:p>
        </p:txBody>
      </p:sp>
      <p:pic>
        <p:nvPicPr>
          <p:cNvPr id="697" name="Google Shape;697;p32"/>
          <p:cNvPicPr preferRelativeResize="0"/>
          <p:nvPr/>
        </p:nvPicPr>
        <p:blipFill rotWithShape="1">
          <a:blip r:embed="rId4">
            <a:alphaModFix/>
          </a:blip>
          <a:srcRect/>
          <a:stretch/>
        </p:blipFill>
        <p:spPr>
          <a:xfrm>
            <a:off x="3765240" y="4613040"/>
            <a:ext cx="5388840" cy="1970280"/>
          </a:xfrm>
          <a:prstGeom prst="rect">
            <a:avLst/>
          </a:prstGeom>
          <a:noFill/>
          <a:ln>
            <a:noFill/>
          </a:ln>
        </p:spPr>
      </p:pic>
      <p:pic>
        <p:nvPicPr>
          <p:cNvPr id="698" name="Google Shape;698;p32" descr="http://1.bp.blogspot.com/-51S6J81hYNw/T28X3D6bVfI/AAAAAAAAACs/pPkHZn4u5L0/s1600/Dibujo1.bmp"/>
          <p:cNvPicPr preferRelativeResize="0"/>
          <p:nvPr/>
        </p:nvPicPr>
        <p:blipFill rotWithShape="1">
          <a:blip r:embed="rId5">
            <a:alphaModFix/>
          </a:blip>
          <a:srcRect/>
          <a:stretch/>
        </p:blipFill>
        <p:spPr>
          <a:xfrm>
            <a:off x="309600" y="4353120"/>
            <a:ext cx="3249000" cy="231516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33"/>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DISPOSITIVOS ELECTRÓNICOS </a:t>
            </a:r>
            <a:r>
              <a:rPr lang="es-CL" sz="2800" b="0" i="0" u="none" strike="noStrike" cap="none">
                <a:solidFill>
                  <a:srgbClr val="C73E32"/>
                </a:solidFill>
                <a:latin typeface="Calibri"/>
                <a:ea typeface="Calibri"/>
                <a:cs typeface="Calibri"/>
                <a:sym typeface="Calibri"/>
              </a:rPr>
              <a:t>SEMI CONTROLADOS</a:t>
            </a:r>
            <a:endParaRPr sz="2800" b="0" i="0" u="none" strike="noStrike" cap="none">
              <a:latin typeface="Arial"/>
              <a:ea typeface="Arial"/>
              <a:cs typeface="Arial"/>
              <a:sym typeface="Arial"/>
            </a:endParaRPr>
          </a:p>
        </p:txBody>
      </p:sp>
      <p:sp>
        <p:nvSpPr>
          <p:cNvPr id="704" name="Google Shape;704;p33"/>
          <p:cNvSpPr/>
          <p:nvPr/>
        </p:nvSpPr>
        <p:spPr>
          <a:xfrm>
            <a:off x="1512720" y="2440800"/>
            <a:ext cx="7095240" cy="145152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5" name="Google Shape;705;p33"/>
          <p:cNvPicPr preferRelativeResize="0"/>
          <p:nvPr/>
        </p:nvPicPr>
        <p:blipFill rotWithShape="1">
          <a:blip r:embed="rId3">
            <a:alphaModFix/>
          </a:blip>
          <a:srcRect/>
          <a:stretch/>
        </p:blipFill>
        <p:spPr>
          <a:xfrm>
            <a:off x="8187120" y="2215800"/>
            <a:ext cx="482760" cy="460440"/>
          </a:xfrm>
          <a:prstGeom prst="rect">
            <a:avLst/>
          </a:prstGeom>
          <a:noFill/>
          <a:ln>
            <a:noFill/>
          </a:ln>
        </p:spPr>
      </p:pic>
      <p:sp>
        <p:nvSpPr>
          <p:cNvPr id="706" name="Google Shape;706;p33"/>
          <p:cNvSpPr/>
          <p:nvPr/>
        </p:nvSpPr>
        <p:spPr>
          <a:xfrm>
            <a:off x="1905120" y="2764800"/>
            <a:ext cx="6267960" cy="729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008544"/>
                </a:solidFill>
                <a:latin typeface="Calibri"/>
                <a:ea typeface="Calibri"/>
                <a:cs typeface="Calibri"/>
                <a:sym typeface="Calibri"/>
              </a:rPr>
              <a:t>TIRISTORES TRIACs</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Si el ángulo de disparo es de 140° podemos obtener una corriente alterna de la siguiente magnitud.</a:t>
            </a:r>
            <a:endParaRPr sz="1400" b="0" i="0" u="none" strike="noStrike" cap="none">
              <a:latin typeface="Arial"/>
              <a:ea typeface="Arial"/>
              <a:cs typeface="Arial"/>
              <a:sym typeface="Arial"/>
            </a:endParaRPr>
          </a:p>
        </p:txBody>
      </p:sp>
      <p:pic>
        <p:nvPicPr>
          <p:cNvPr id="707" name="Google Shape;707;p33"/>
          <p:cNvPicPr preferRelativeResize="0"/>
          <p:nvPr/>
        </p:nvPicPr>
        <p:blipFill rotWithShape="1">
          <a:blip r:embed="rId4">
            <a:alphaModFix/>
          </a:blip>
          <a:srcRect/>
          <a:stretch/>
        </p:blipFill>
        <p:spPr>
          <a:xfrm>
            <a:off x="1679760" y="4138920"/>
            <a:ext cx="6665760" cy="28008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34"/>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DISPOSITIVOS ELECTRÓNICOS </a:t>
            </a:r>
            <a:r>
              <a:rPr lang="es-CL" sz="2800" b="0" i="0" u="none" strike="noStrike" cap="none">
                <a:solidFill>
                  <a:srgbClr val="C73E32"/>
                </a:solidFill>
                <a:latin typeface="Calibri"/>
                <a:ea typeface="Calibri"/>
                <a:cs typeface="Calibri"/>
                <a:sym typeface="Calibri"/>
              </a:rPr>
              <a:t>SEMI CONTROLADOS</a:t>
            </a:r>
            <a:endParaRPr sz="2800" b="0" i="0" u="none" strike="noStrike" cap="none">
              <a:latin typeface="Arial"/>
              <a:ea typeface="Arial"/>
              <a:cs typeface="Arial"/>
              <a:sym typeface="Arial"/>
            </a:endParaRPr>
          </a:p>
        </p:txBody>
      </p:sp>
      <p:sp>
        <p:nvSpPr>
          <p:cNvPr id="713" name="Google Shape;713;p34"/>
          <p:cNvSpPr/>
          <p:nvPr/>
        </p:nvSpPr>
        <p:spPr>
          <a:xfrm>
            <a:off x="1512720" y="2440800"/>
            <a:ext cx="7095240" cy="145152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4" name="Google Shape;714;p34"/>
          <p:cNvPicPr preferRelativeResize="0"/>
          <p:nvPr/>
        </p:nvPicPr>
        <p:blipFill rotWithShape="1">
          <a:blip r:embed="rId3">
            <a:alphaModFix/>
          </a:blip>
          <a:srcRect/>
          <a:stretch/>
        </p:blipFill>
        <p:spPr>
          <a:xfrm>
            <a:off x="8187120" y="2215800"/>
            <a:ext cx="482760" cy="460440"/>
          </a:xfrm>
          <a:prstGeom prst="rect">
            <a:avLst/>
          </a:prstGeom>
          <a:noFill/>
          <a:ln>
            <a:noFill/>
          </a:ln>
        </p:spPr>
      </p:pic>
      <p:sp>
        <p:nvSpPr>
          <p:cNvPr id="715" name="Google Shape;715;p34"/>
          <p:cNvSpPr/>
          <p:nvPr/>
        </p:nvSpPr>
        <p:spPr>
          <a:xfrm>
            <a:off x="1905120" y="2764800"/>
            <a:ext cx="6267960" cy="729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008544"/>
                </a:solidFill>
                <a:latin typeface="Calibri"/>
                <a:ea typeface="Calibri"/>
                <a:cs typeface="Calibri"/>
                <a:sym typeface="Calibri"/>
              </a:rPr>
              <a:t>TIRISTORES TRIACs</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Si el ángulo de disparo es menor, 69°por ejemplo, podemos obtener una corriente alterna de mayor magnitud.</a:t>
            </a:r>
            <a:endParaRPr sz="1400" b="0" i="0" u="none" strike="noStrike" cap="none">
              <a:latin typeface="Arial"/>
              <a:ea typeface="Arial"/>
              <a:cs typeface="Arial"/>
              <a:sym typeface="Arial"/>
            </a:endParaRPr>
          </a:p>
        </p:txBody>
      </p:sp>
      <p:sp>
        <p:nvSpPr>
          <p:cNvPr id="716" name="Google Shape;716;p34"/>
          <p:cNvSpPr/>
          <p:nvPr/>
        </p:nvSpPr>
        <p:spPr>
          <a:xfrm>
            <a:off x="6678360" y="-696600"/>
            <a:ext cx="184320" cy="3074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7" name="Google Shape;717;p34"/>
          <p:cNvPicPr preferRelativeResize="0"/>
          <p:nvPr/>
        </p:nvPicPr>
        <p:blipFill rotWithShape="1">
          <a:blip r:embed="rId4">
            <a:alphaModFix/>
          </a:blip>
          <a:srcRect/>
          <a:stretch/>
        </p:blipFill>
        <p:spPr>
          <a:xfrm>
            <a:off x="1761840" y="4135680"/>
            <a:ext cx="6534360" cy="277092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35"/>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DISPOSITIVOS ELECTRÓNICOS </a:t>
            </a:r>
            <a:r>
              <a:rPr lang="es-CL" sz="2800" b="0" i="0" u="none" strike="noStrike" cap="none">
                <a:solidFill>
                  <a:srgbClr val="C73E32"/>
                </a:solidFill>
                <a:latin typeface="Calibri"/>
                <a:ea typeface="Calibri"/>
                <a:cs typeface="Calibri"/>
                <a:sym typeface="Calibri"/>
              </a:rPr>
              <a:t>SEMI CONTROLADOS</a:t>
            </a:r>
            <a:endParaRPr sz="2800" b="0" i="0" u="none" strike="noStrike" cap="none">
              <a:latin typeface="Arial"/>
              <a:ea typeface="Arial"/>
              <a:cs typeface="Arial"/>
              <a:sym typeface="Arial"/>
            </a:endParaRPr>
          </a:p>
        </p:txBody>
      </p:sp>
      <p:sp>
        <p:nvSpPr>
          <p:cNvPr id="723" name="Google Shape;723;p35"/>
          <p:cNvSpPr/>
          <p:nvPr/>
        </p:nvSpPr>
        <p:spPr>
          <a:xfrm>
            <a:off x="1512720" y="2440800"/>
            <a:ext cx="7095240" cy="198396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4" name="Google Shape;724;p35"/>
          <p:cNvPicPr preferRelativeResize="0"/>
          <p:nvPr/>
        </p:nvPicPr>
        <p:blipFill rotWithShape="1">
          <a:blip r:embed="rId3">
            <a:alphaModFix/>
          </a:blip>
          <a:srcRect/>
          <a:stretch/>
        </p:blipFill>
        <p:spPr>
          <a:xfrm>
            <a:off x="8187120" y="2215800"/>
            <a:ext cx="482760" cy="460440"/>
          </a:xfrm>
          <a:prstGeom prst="rect">
            <a:avLst/>
          </a:prstGeom>
          <a:noFill/>
          <a:ln>
            <a:noFill/>
          </a:ln>
        </p:spPr>
      </p:pic>
      <p:sp>
        <p:nvSpPr>
          <p:cNvPr id="725" name="Google Shape;725;p35"/>
          <p:cNvSpPr/>
          <p:nvPr/>
        </p:nvSpPr>
        <p:spPr>
          <a:xfrm>
            <a:off x="1905120" y="2764800"/>
            <a:ext cx="6267960" cy="1369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008544"/>
                </a:solidFill>
                <a:latin typeface="Calibri"/>
                <a:ea typeface="Calibri"/>
                <a:cs typeface="Calibri"/>
                <a:sym typeface="Calibri"/>
              </a:rPr>
              <a:t>TIRISTORES DIAC</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Diode Alternative Current. Es un dispositivo bidireccional simétrico, o sea, sin polaridad con dos electrodos principales: MT1 y MT2, y ninguno de control. Es un componente electrónico que está preparado para conducir en los dos sentidos de sus terminales, por ello se le denomina bidireccional, siempre que se llegue a su tensión de cebado o de disparo.</a:t>
            </a:r>
            <a:endParaRPr sz="1400" b="0" i="0" u="none" strike="noStrike" cap="none">
              <a:latin typeface="Arial"/>
              <a:ea typeface="Arial"/>
              <a:cs typeface="Arial"/>
              <a:sym typeface="Arial"/>
            </a:endParaRPr>
          </a:p>
        </p:txBody>
      </p:sp>
      <p:sp>
        <p:nvSpPr>
          <p:cNvPr id="726" name="Google Shape;726;p35"/>
          <p:cNvSpPr/>
          <p:nvPr/>
        </p:nvSpPr>
        <p:spPr>
          <a:xfrm>
            <a:off x="6678360" y="-696600"/>
            <a:ext cx="184320" cy="3074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7" name="Google Shape;727;p35"/>
          <p:cNvGrpSpPr/>
          <p:nvPr/>
        </p:nvGrpSpPr>
        <p:grpSpPr>
          <a:xfrm>
            <a:off x="1753740" y="4793580"/>
            <a:ext cx="6241500" cy="2227680"/>
            <a:chOff x="1753740" y="4793580"/>
            <a:chExt cx="6241500" cy="2227680"/>
          </a:xfrm>
        </p:grpSpPr>
        <p:pic>
          <p:nvPicPr>
            <p:cNvPr id="728" name="Google Shape;728;p35"/>
            <p:cNvPicPr preferRelativeResize="0"/>
            <p:nvPr/>
          </p:nvPicPr>
          <p:blipFill rotWithShape="1">
            <a:blip r:embed="rId4">
              <a:alphaModFix/>
            </a:blip>
            <a:srcRect/>
            <a:stretch/>
          </p:blipFill>
          <p:spPr>
            <a:xfrm rot="5400000">
              <a:off x="2255400" y="4291920"/>
              <a:ext cx="2227680" cy="3231000"/>
            </a:xfrm>
            <a:prstGeom prst="rect">
              <a:avLst/>
            </a:prstGeom>
            <a:noFill/>
            <a:ln>
              <a:noFill/>
            </a:ln>
          </p:spPr>
        </p:pic>
        <p:sp>
          <p:nvSpPr>
            <p:cNvPr id="729" name="Google Shape;729;p35"/>
            <p:cNvSpPr/>
            <p:nvPr/>
          </p:nvSpPr>
          <p:spPr>
            <a:xfrm>
              <a:off x="1929600" y="5104080"/>
              <a:ext cx="1088280" cy="91404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Trebuchet MS"/>
                  <a:ea typeface="Trebuchet MS"/>
                  <a:cs typeface="Trebuchet MS"/>
                  <a:sym typeface="Trebuchet MS"/>
                </a:rPr>
                <a:t>MT1</a:t>
              </a: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p:txBody>
        </p:sp>
        <p:sp>
          <p:nvSpPr>
            <p:cNvPr id="730" name="Google Shape;730;p35"/>
            <p:cNvSpPr/>
            <p:nvPr/>
          </p:nvSpPr>
          <p:spPr>
            <a:xfrm>
              <a:off x="4226400" y="5104080"/>
              <a:ext cx="1088280" cy="91404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Trebuchet MS"/>
                  <a:ea typeface="Trebuchet MS"/>
                  <a:cs typeface="Trebuchet MS"/>
                  <a:sym typeface="Trebuchet MS"/>
                </a:rPr>
                <a:t>MT2</a:t>
              </a: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p:txBody>
        </p:sp>
        <p:pic>
          <p:nvPicPr>
            <p:cNvPr id="731" name="Google Shape;731;p35" descr="DB3 DIAC - 10 Piezas | havr"/>
            <p:cNvPicPr preferRelativeResize="0"/>
            <p:nvPr/>
          </p:nvPicPr>
          <p:blipFill rotWithShape="1">
            <a:blip r:embed="rId5">
              <a:alphaModFix/>
            </a:blip>
            <a:srcRect/>
            <a:stretch/>
          </p:blipFill>
          <p:spPr>
            <a:xfrm>
              <a:off x="5697000" y="4905720"/>
              <a:ext cx="2298240" cy="1996560"/>
            </a:xfrm>
            <a:prstGeom prst="rect">
              <a:avLst/>
            </a:prstGeom>
            <a:noFill/>
            <a:ln>
              <a:noFill/>
            </a:ln>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36"/>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DISPOSITIVOS ELECTRÓNICOS </a:t>
            </a:r>
            <a:r>
              <a:rPr lang="es-CL" sz="2800" b="0" i="0" u="none" strike="noStrike" cap="none">
                <a:solidFill>
                  <a:srgbClr val="C73E32"/>
                </a:solidFill>
                <a:latin typeface="Calibri"/>
                <a:ea typeface="Calibri"/>
                <a:cs typeface="Calibri"/>
                <a:sym typeface="Calibri"/>
              </a:rPr>
              <a:t>CONTROLADOS</a:t>
            </a:r>
            <a:endParaRPr sz="2800" b="0" i="0" u="none" strike="noStrike" cap="none">
              <a:latin typeface="Arial"/>
              <a:ea typeface="Arial"/>
              <a:cs typeface="Arial"/>
              <a:sym typeface="Arial"/>
            </a:endParaRPr>
          </a:p>
        </p:txBody>
      </p:sp>
      <p:sp>
        <p:nvSpPr>
          <p:cNvPr id="737" name="Google Shape;737;p36"/>
          <p:cNvSpPr/>
          <p:nvPr/>
        </p:nvSpPr>
        <p:spPr>
          <a:xfrm>
            <a:off x="1512720" y="2440800"/>
            <a:ext cx="7095240" cy="259848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8" name="Google Shape;738;p36"/>
          <p:cNvPicPr preferRelativeResize="0"/>
          <p:nvPr/>
        </p:nvPicPr>
        <p:blipFill rotWithShape="1">
          <a:blip r:embed="rId3">
            <a:alphaModFix/>
          </a:blip>
          <a:srcRect/>
          <a:stretch/>
        </p:blipFill>
        <p:spPr>
          <a:xfrm>
            <a:off x="8187120" y="2215800"/>
            <a:ext cx="482760" cy="460440"/>
          </a:xfrm>
          <a:prstGeom prst="rect">
            <a:avLst/>
          </a:prstGeom>
          <a:noFill/>
          <a:ln>
            <a:noFill/>
          </a:ln>
        </p:spPr>
      </p:pic>
      <p:sp>
        <p:nvSpPr>
          <p:cNvPr id="739" name="Google Shape;739;p36"/>
          <p:cNvSpPr/>
          <p:nvPr/>
        </p:nvSpPr>
        <p:spPr>
          <a:xfrm>
            <a:off x="1905120" y="2764800"/>
            <a:ext cx="6267960" cy="20084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008544"/>
                </a:solidFill>
                <a:latin typeface="Calibri"/>
                <a:ea typeface="Calibri"/>
                <a:cs typeface="Calibri"/>
                <a:sym typeface="Calibri"/>
              </a:rPr>
              <a:t>TRANSISTORES</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En Electrónica de Potencia, los transistores generalmente son utilizados como interruptores. Los circuitos de  excitación (disparo) de los transistores se diseñan para que éstos trabajen en la zona de saturación (conducción) o en la zona de corte (bloqueo). </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Esto difiere de lo que ocurre con otras aplicaciones de los transistores, como por ejemplo, un circuito amplificador, en el que el transistor trabaja en la zona activa o lineal.</a:t>
            </a:r>
            <a:endParaRPr sz="1400" b="0" i="0" u="none" strike="noStrike" cap="none">
              <a:latin typeface="Arial"/>
              <a:ea typeface="Arial"/>
              <a:cs typeface="Arial"/>
              <a:sym typeface="Arial"/>
            </a:endParaRPr>
          </a:p>
        </p:txBody>
      </p:sp>
      <p:sp>
        <p:nvSpPr>
          <p:cNvPr id="740" name="Google Shape;740;p36"/>
          <p:cNvSpPr/>
          <p:nvPr/>
        </p:nvSpPr>
        <p:spPr>
          <a:xfrm>
            <a:off x="6678360" y="-696600"/>
            <a:ext cx="184320" cy="3074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37"/>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DISPOSITIVOS ELECTRÓNICOS </a:t>
            </a:r>
            <a:r>
              <a:rPr lang="es-CL" sz="2800" b="0" i="0" u="none" strike="noStrike" cap="none">
                <a:solidFill>
                  <a:srgbClr val="C73E32"/>
                </a:solidFill>
                <a:latin typeface="Calibri"/>
                <a:ea typeface="Calibri"/>
                <a:cs typeface="Calibri"/>
                <a:sym typeface="Calibri"/>
              </a:rPr>
              <a:t>CONTROLADOS</a:t>
            </a:r>
            <a:endParaRPr sz="2800" b="0" i="0" u="none" strike="noStrike" cap="none">
              <a:latin typeface="Arial"/>
              <a:ea typeface="Arial"/>
              <a:cs typeface="Arial"/>
              <a:sym typeface="Arial"/>
            </a:endParaRPr>
          </a:p>
        </p:txBody>
      </p:sp>
      <p:sp>
        <p:nvSpPr>
          <p:cNvPr id="746" name="Google Shape;746;p37"/>
          <p:cNvSpPr/>
          <p:nvPr/>
        </p:nvSpPr>
        <p:spPr>
          <a:xfrm>
            <a:off x="1512720" y="2440800"/>
            <a:ext cx="7095240" cy="220932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7" name="Google Shape;747;p37"/>
          <p:cNvPicPr preferRelativeResize="0"/>
          <p:nvPr/>
        </p:nvPicPr>
        <p:blipFill rotWithShape="1">
          <a:blip r:embed="rId3">
            <a:alphaModFix/>
          </a:blip>
          <a:srcRect/>
          <a:stretch/>
        </p:blipFill>
        <p:spPr>
          <a:xfrm>
            <a:off x="8187120" y="2215800"/>
            <a:ext cx="482760" cy="460440"/>
          </a:xfrm>
          <a:prstGeom prst="rect">
            <a:avLst/>
          </a:prstGeom>
          <a:noFill/>
          <a:ln>
            <a:noFill/>
          </a:ln>
        </p:spPr>
      </p:pic>
      <p:sp>
        <p:nvSpPr>
          <p:cNvPr id="748" name="Google Shape;748;p37"/>
          <p:cNvSpPr/>
          <p:nvPr/>
        </p:nvSpPr>
        <p:spPr>
          <a:xfrm>
            <a:off x="1905120" y="2764800"/>
            <a:ext cx="6267960" cy="1598984"/>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dirty="0">
                <a:solidFill>
                  <a:srgbClr val="008544"/>
                </a:solidFill>
                <a:latin typeface="Calibri"/>
                <a:ea typeface="Calibri"/>
                <a:cs typeface="Calibri"/>
                <a:sym typeface="Calibri"/>
              </a:rPr>
              <a:t>TRANSISTORES</a:t>
            </a:r>
            <a:endParaRPr sz="1400" b="0" i="0" u="none" strike="noStrike" cap="none" dirty="0">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dirty="0">
                <a:solidFill>
                  <a:srgbClr val="000000"/>
                </a:solidFill>
                <a:latin typeface="Calibri"/>
                <a:ea typeface="Calibri"/>
                <a:cs typeface="Calibri"/>
                <a:sym typeface="Calibri"/>
              </a:rPr>
              <a:t>Los transistores tienen la ventaja de que son totalmente controlados, mientras que, por ejemplo, el SCR o el TRIAC sólo dispone de control de la puesta en conducción. Los tipos de transistores utilizados en los circuitos electrónicos de potencia incluyen los transistores BJT, los MOSFET y dispositivos híbridos, como, por ejemplo, los transistores de unión bipolar de puerta aislada (IGBT). A continuación, veremos cada uno de ellos.</a:t>
            </a:r>
            <a:endParaRPr sz="1400" b="0" i="0" u="none" strike="noStrike" cap="none" dirty="0">
              <a:latin typeface="Arial"/>
              <a:ea typeface="Arial"/>
              <a:cs typeface="Arial"/>
              <a:sym typeface="Arial"/>
            </a:endParaRPr>
          </a:p>
        </p:txBody>
      </p:sp>
      <p:sp>
        <p:nvSpPr>
          <p:cNvPr id="749" name="Google Shape;749;p37"/>
          <p:cNvSpPr/>
          <p:nvPr/>
        </p:nvSpPr>
        <p:spPr>
          <a:xfrm>
            <a:off x="6678360" y="-696600"/>
            <a:ext cx="184320" cy="3074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38"/>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DISPOSITIVOS ELECTRÓNICOS </a:t>
            </a:r>
            <a:r>
              <a:rPr lang="es-CL" sz="2800" b="0" i="0" u="none" strike="noStrike" cap="none">
                <a:solidFill>
                  <a:srgbClr val="C73E32"/>
                </a:solidFill>
                <a:latin typeface="Calibri"/>
                <a:ea typeface="Calibri"/>
                <a:cs typeface="Calibri"/>
                <a:sym typeface="Calibri"/>
              </a:rPr>
              <a:t>CONTROLADOS</a:t>
            </a:r>
            <a:endParaRPr sz="2800" b="0" i="0" u="none" strike="noStrike" cap="none">
              <a:latin typeface="Arial"/>
              <a:ea typeface="Arial"/>
              <a:cs typeface="Arial"/>
              <a:sym typeface="Arial"/>
            </a:endParaRPr>
          </a:p>
        </p:txBody>
      </p:sp>
      <p:sp>
        <p:nvSpPr>
          <p:cNvPr id="755" name="Google Shape;755;p38"/>
          <p:cNvSpPr/>
          <p:nvPr/>
        </p:nvSpPr>
        <p:spPr>
          <a:xfrm>
            <a:off x="1512720" y="2440800"/>
            <a:ext cx="7095240" cy="165636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6" name="Google Shape;756;p38"/>
          <p:cNvPicPr preferRelativeResize="0"/>
          <p:nvPr/>
        </p:nvPicPr>
        <p:blipFill rotWithShape="1">
          <a:blip r:embed="rId3">
            <a:alphaModFix/>
          </a:blip>
          <a:srcRect/>
          <a:stretch/>
        </p:blipFill>
        <p:spPr>
          <a:xfrm>
            <a:off x="8187120" y="2215800"/>
            <a:ext cx="482760" cy="460440"/>
          </a:xfrm>
          <a:prstGeom prst="rect">
            <a:avLst/>
          </a:prstGeom>
          <a:noFill/>
          <a:ln>
            <a:noFill/>
          </a:ln>
        </p:spPr>
      </p:pic>
      <p:sp>
        <p:nvSpPr>
          <p:cNvPr id="757" name="Google Shape;757;p38"/>
          <p:cNvSpPr/>
          <p:nvPr/>
        </p:nvSpPr>
        <p:spPr>
          <a:xfrm>
            <a:off x="1905120" y="2764800"/>
            <a:ext cx="6267960" cy="9428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008544"/>
                </a:solidFill>
                <a:latin typeface="Calibri"/>
                <a:ea typeface="Calibri"/>
                <a:cs typeface="Calibri"/>
                <a:sym typeface="Calibri"/>
              </a:rPr>
              <a:t>TRANSISTORES DE UNIÓN BIPOLAR O BJT</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El transistor bipolar de uniones, conocido también por BJT (siglas de su denominación inglesa Bipo-lar Junction Transistor), es un dispositivo de tres terminales denominados emisor, base y colector.</a:t>
            </a:r>
            <a:endParaRPr sz="1400" b="0" i="0" u="none" strike="noStrike" cap="none">
              <a:latin typeface="Arial"/>
              <a:ea typeface="Arial"/>
              <a:cs typeface="Arial"/>
              <a:sym typeface="Arial"/>
            </a:endParaRPr>
          </a:p>
        </p:txBody>
      </p:sp>
      <p:sp>
        <p:nvSpPr>
          <p:cNvPr id="758" name="Google Shape;758;p38"/>
          <p:cNvSpPr/>
          <p:nvPr/>
        </p:nvSpPr>
        <p:spPr>
          <a:xfrm>
            <a:off x="6678360" y="-696600"/>
            <a:ext cx="184320" cy="3074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9" name="Google Shape;759;p38"/>
          <p:cNvGrpSpPr/>
          <p:nvPr/>
        </p:nvGrpSpPr>
        <p:grpSpPr>
          <a:xfrm>
            <a:off x="2064600" y="4782240"/>
            <a:ext cx="5657400" cy="1816920"/>
            <a:chOff x="2064600" y="4782240"/>
            <a:chExt cx="5657400" cy="1816920"/>
          </a:xfrm>
        </p:grpSpPr>
        <p:pic>
          <p:nvPicPr>
            <p:cNvPr id="760" name="Google Shape;760;p38"/>
            <p:cNvPicPr preferRelativeResize="0"/>
            <p:nvPr/>
          </p:nvPicPr>
          <p:blipFill rotWithShape="1">
            <a:blip r:embed="rId4">
              <a:alphaModFix/>
            </a:blip>
            <a:srcRect/>
            <a:stretch/>
          </p:blipFill>
          <p:spPr>
            <a:xfrm>
              <a:off x="2064600" y="4851720"/>
              <a:ext cx="1422000" cy="1585440"/>
            </a:xfrm>
            <a:prstGeom prst="rect">
              <a:avLst/>
            </a:prstGeom>
            <a:noFill/>
            <a:ln>
              <a:noFill/>
            </a:ln>
          </p:spPr>
        </p:pic>
        <p:grpSp>
          <p:nvGrpSpPr>
            <p:cNvPr id="761" name="Google Shape;761;p38"/>
            <p:cNvGrpSpPr/>
            <p:nvPr/>
          </p:nvGrpSpPr>
          <p:grpSpPr>
            <a:xfrm>
              <a:off x="3993120" y="4838040"/>
              <a:ext cx="836640" cy="1761120"/>
              <a:chOff x="3993120" y="4838040"/>
              <a:chExt cx="836640" cy="1761120"/>
            </a:xfrm>
          </p:grpSpPr>
          <p:pic>
            <p:nvPicPr>
              <p:cNvPr id="762" name="Google Shape;762;p38"/>
              <p:cNvPicPr preferRelativeResize="0"/>
              <p:nvPr/>
            </p:nvPicPr>
            <p:blipFill rotWithShape="1">
              <a:blip r:embed="rId5">
                <a:alphaModFix/>
              </a:blip>
              <a:srcRect/>
              <a:stretch/>
            </p:blipFill>
            <p:spPr>
              <a:xfrm>
                <a:off x="4179600" y="4899600"/>
                <a:ext cx="507600" cy="1489680"/>
              </a:xfrm>
              <a:prstGeom prst="rect">
                <a:avLst/>
              </a:prstGeom>
              <a:noFill/>
              <a:ln>
                <a:noFill/>
              </a:ln>
            </p:spPr>
          </p:pic>
          <p:sp>
            <p:nvSpPr>
              <p:cNvPr id="763" name="Google Shape;763;p38"/>
              <p:cNvSpPr/>
              <p:nvPr/>
            </p:nvSpPr>
            <p:spPr>
              <a:xfrm>
                <a:off x="3993120" y="5126400"/>
                <a:ext cx="186120" cy="36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Trebuchet MS"/>
                    <a:ea typeface="Trebuchet MS"/>
                    <a:cs typeface="Trebuchet MS"/>
                    <a:sym typeface="Trebuchet MS"/>
                  </a:rPr>
                  <a:t>B</a:t>
                </a:r>
                <a:endParaRPr sz="1800" b="0" i="0" u="none" strike="noStrike" cap="none">
                  <a:latin typeface="Arial"/>
                  <a:ea typeface="Arial"/>
                  <a:cs typeface="Arial"/>
                  <a:sym typeface="Arial"/>
                </a:endParaRPr>
              </a:p>
            </p:txBody>
          </p:sp>
          <p:sp>
            <p:nvSpPr>
              <p:cNvPr id="764" name="Google Shape;764;p38"/>
              <p:cNvSpPr/>
              <p:nvPr/>
            </p:nvSpPr>
            <p:spPr>
              <a:xfrm>
                <a:off x="4453920" y="4838040"/>
                <a:ext cx="190800" cy="36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Trebuchet MS"/>
                    <a:ea typeface="Trebuchet MS"/>
                    <a:cs typeface="Trebuchet MS"/>
                    <a:sym typeface="Trebuchet MS"/>
                  </a:rPr>
                  <a:t>C</a:t>
                </a:r>
                <a:endParaRPr sz="1800" b="0" i="0" u="none" strike="noStrike" cap="none">
                  <a:latin typeface="Arial"/>
                  <a:ea typeface="Arial"/>
                  <a:cs typeface="Arial"/>
                  <a:sym typeface="Arial"/>
                </a:endParaRPr>
              </a:p>
            </p:txBody>
          </p:sp>
          <p:sp>
            <p:nvSpPr>
              <p:cNvPr id="765" name="Google Shape;765;p38"/>
              <p:cNvSpPr/>
              <p:nvPr/>
            </p:nvSpPr>
            <p:spPr>
              <a:xfrm>
                <a:off x="4594320" y="5444280"/>
                <a:ext cx="186120" cy="36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Trebuchet MS"/>
                    <a:ea typeface="Trebuchet MS"/>
                    <a:cs typeface="Trebuchet MS"/>
                    <a:sym typeface="Trebuchet MS"/>
                  </a:rPr>
                  <a:t>E</a:t>
                </a:r>
                <a:endParaRPr sz="1800" b="0" i="0" u="none" strike="noStrike" cap="none">
                  <a:latin typeface="Arial"/>
                  <a:ea typeface="Arial"/>
                  <a:cs typeface="Arial"/>
                  <a:sym typeface="Arial"/>
                </a:endParaRPr>
              </a:p>
            </p:txBody>
          </p:sp>
          <p:sp>
            <p:nvSpPr>
              <p:cNvPr id="766" name="Google Shape;766;p38"/>
              <p:cNvSpPr/>
              <p:nvPr/>
            </p:nvSpPr>
            <p:spPr>
              <a:xfrm>
                <a:off x="4042440" y="5916240"/>
                <a:ext cx="186120" cy="36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Trebuchet MS"/>
                    <a:ea typeface="Trebuchet MS"/>
                    <a:cs typeface="Trebuchet MS"/>
                    <a:sym typeface="Trebuchet MS"/>
                  </a:rPr>
                  <a:t>B</a:t>
                </a:r>
                <a:endParaRPr sz="1800" b="0" i="0" u="none" strike="noStrike" cap="none">
                  <a:latin typeface="Arial"/>
                  <a:ea typeface="Arial"/>
                  <a:cs typeface="Arial"/>
                  <a:sym typeface="Arial"/>
                </a:endParaRPr>
              </a:p>
            </p:txBody>
          </p:sp>
          <p:sp>
            <p:nvSpPr>
              <p:cNvPr id="767" name="Google Shape;767;p38"/>
              <p:cNvSpPr/>
              <p:nvPr/>
            </p:nvSpPr>
            <p:spPr>
              <a:xfrm>
                <a:off x="4447440" y="5605560"/>
                <a:ext cx="190800" cy="36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Trebuchet MS"/>
                    <a:ea typeface="Trebuchet MS"/>
                    <a:cs typeface="Trebuchet MS"/>
                    <a:sym typeface="Trebuchet MS"/>
                  </a:rPr>
                  <a:t>C</a:t>
                </a:r>
                <a:endParaRPr sz="1800" b="0" i="0" u="none" strike="noStrike" cap="none">
                  <a:latin typeface="Arial"/>
                  <a:ea typeface="Arial"/>
                  <a:cs typeface="Arial"/>
                  <a:sym typeface="Arial"/>
                </a:endParaRPr>
              </a:p>
            </p:txBody>
          </p:sp>
          <p:sp>
            <p:nvSpPr>
              <p:cNvPr id="768" name="Google Shape;768;p38"/>
              <p:cNvSpPr/>
              <p:nvPr/>
            </p:nvSpPr>
            <p:spPr>
              <a:xfrm>
                <a:off x="4643640" y="6233760"/>
                <a:ext cx="186120" cy="36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Trebuchet MS"/>
                    <a:ea typeface="Trebuchet MS"/>
                    <a:cs typeface="Trebuchet MS"/>
                    <a:sym typeface="Trebuchet MS"/>
                  </a:rPr>
                  <a:t>E</a:t>
                </a:r>
                <a:endParaRPr sz="1800" b="0" i="0" u="none" strike="noStrike" cap="none">
                  <a:latin typeface="Arial"/>
                  <a:ea typeface="Arial"/>
                  <a:cs typeface="Arial"/>
                  <a:sym typeface="Arial"/>
                </a:endParaRPr>
              </a:p>
            </p:txBody>
          </p:sp>
        </p:grpSp>
        <p:pic>
          <p:nvPicPr>
            <p:cNvPr id="769" name="Google Shape;769;p38" descr="Tip31c Tip31 Transistor Bipolar Npn 100v, 3a, Somos Tienda8 ..."/>
            <p:cNvPicPr preferRelativeResize="0"/>
            <p:nvPr/>
          </p:nvPicPr>
          <p:blipFill rotWithShape="1">
            <a:blip r:embed="rId6">
              <a:alphaModFix/>
            </a:blip>
            <a:srcRect/>
            <a:stretch/>
          </p:blipFill>
          <p:spPr>
            <a:xfrm>
              <a:off x="5109480" y="4782240"/>
              <a:ext cx="2612520" cy="1646280"/>
            </a:xfrm>
            <a:prstGeom prst="rect">
              <a:avLst/>
            </a:prstGeom>
            <a:noFill/>
            <a:ln>
              <a:noFill/>
            </a:ln>
          </p:spPr>
        </p:pic>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39"/>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DISPOSITIVOS ELECTRÓNICOS </a:t>
            </a:r>
            <a:r>
              <a:rPr lang="es-CL" sz="2800" b="0" i="0" u="none" strike="noStrike" cap="none">
                <a:solidFill>
                  <a:srgbClr val="C73E32"/>
                </a:solidFill>
                <a:latin typeface="Calibri"/>
                <a:ea typeface="Calibri"/>
                <a:cs typeface="Calibri"/>
                <a:sym typeface="Calibri"/>
              </a:rPr>
              <a:t>CONTROLADOS</a:t>
            </a:r>
            <a:endParaRPr sz="2800" b="0" i="0" u="none" strike="noStrike" cap="none">
              <a:latin typeface="Arial"/>
              <a:ea typeface="Arial"/>
              <a:cs typeface="Arial"/>
              <a:sym typeface="Arial"/>
            </a:endParaRPr>
          </a:p>
        </p:txBody>
      </p:sp>
      <p:sp>
        <p:nvSpPr>
          <p:cNvPr id="775" name="Google Shape;775;p39"/>
          <p:cNvSpPr/>
          <p:nvPr/>
        </p:nvSpPr>
        <p:spPr>
          <a:xfrm>
            <a:off x="1312560" y="2440800"/>
            <a:ext cx="7095240" cy="4012920"/>
          </a:xfrm>
          <a:prstGeom prst="roundRect">
            <a:avLst>
              <a:gd name="adj" fmla="val 8402"/>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9"/>
          <p:cNvSpPr/>
          <p:nvPr/>
        </p:nvSpPr>
        <p:spPr>
          <a:xfrm>
            <a:off x="1725840" y="2675160"/>
            <a:ext cx="6267960" cy="17953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008544"/>
                </a:solidFill>
                <a:latin typeface="Calibri"/>
                <a:ea typeface="Calibri"/>
                <a:cs typeface="Calibri"/>
                <a:sym typeface="Calibri"/>
              </a:rPr>
              <a:t>TRANSISTORES DE UNIÓN BIPOLAR O BJT</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Este dispositivo permite el control y regulación de una corriente grande a partir de una corriente pequeña. La corriente que pasa por el colector o emisor es proporcional a la corriente que pasa por la base.</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Si dejo pasar corriente por la base, entonces pasará una corriente por el colector-emisor. En caso contrario, no pasará ninguna corriente en el colector-emisor. Este es el funcionamiento del transistor como interruptor.</a:t>
            </a:r>
            <a:endParaRPr sz="1400" b="0" i="0" u="none" strike="noStrike" cap="none">
              <a:latin typeface="Arial"/>
              <a:ea typeface="Arial"/>
              <a:cs typeface="Arial"/>
              <a:sym typeface="Arial"/>
            </a:endParaRPr>
          </a:p>
        </p:txBody>
      </p:sp>
      <p:sp>
        <p:nvSpPr>
          <p:cNvPr id="777" name="Google Shape;777;p39"/>
          <p:cNvSpPr/>
          <p:nvPr/>
        </p:nvSpPr>
        <p:spPr>
          <a:xfrm>
            <a:off x="6678360" y="-696600"/>
            <a:ext cx="184320" cy="3074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8" name="Google Shape;778;p39"/>
          <p:cNvGrpSpPr/>
          <p:nvPr/>
        </p:nvGrpSpPr>
        <p:grpSpPr>
          <a:xfrm>
            <a:off x="3300480" y="4452120"/>
            <a:ext cx="3119040" cy="1959480"/>
            <a:chOff x="3300480" y="4452120"/>
            <a:chExt cx="3119040" cy="1959480"/>
          </a:xfrm>
        </p:grpSpPr>
        <p:pic>
          <p:nvPicPr>
            <p:cNvPr id="779" name="Google Shape;779;p39" descr="ppt5-cbe1.png"/>
            <p:cNvPicPr preferRelativeResize="0"/>
            <p:nvPr/>
          </p:nvPicPr>
          <p:blipFill rotWithShape="1">
            <a:blip r:embed="rId3">
              <a:alphaModFix/>
            </a:blip>
            <a:srcRect/>
            <a:stretch/>
          </p:blipFill>
          <p:spPr>
            <a:xfrm>
              <a:off x="3300480" y="4452120"/>
              <a:ext cx="1370880" cy="1959480"/>
            </a:xfrm>
            <a:prstGeom prst="rect">
              <a:avLst/>
            </a:prstGeom>
            <a:noFill/>
            <a:ln>
              <a:noFill/>
            </a:ln>
          </p:spPr>
        </p:pic>
        <p:pic>
          <p:nvPicPr>
            <p:cNvPr id="780" name="Google Shape;780;p39" descr="ppt5-cbe2.png"/>
            <p:cNvPicPr preferRelativeResize="0"/>
            <p:nvPr/>
          </p:nvPicPr>
          <p:blipFill rotWithShape="1">
            <a:blip r:embed="rId4">
              <a:alphaModFix/>
            </a:blip>
            <a:srcRect/>
            <a:stretch/>
          </p:blipFill>
          <p:spPr>
            <a:xfrm>
              <a:off x="5048640" y="4452120"/>
              <a:ext cx="1370880" cy="1959480"/>
            </a:xfrm>
            <a:prstGeom prst="rect">
              <a:avLst/>
            </a:prstGeom>
            <a:noFill/>
            <a:ln>
              <a:noFill/>
            </a:ln>
          </p:spPr>
        </p:pic>
      </p:grpSp>
      <p:sp>
        <p:nvSpPr>
          <p:cNvPr id="781" name="Google Shape;781;p39"/>
          <p:cNvSpPr/>
          <p:nvPr/>
        </p:nvSpPr>
        <p:spPr>
          <a:xfrm>
            <a:off x="3107520" y="5722200"/>
            <a:ext cx="522360" cy="360"/>
          </a:xfrm>
          <a:custGeom>
            <a:avLst/>
            <a:gdLst/>
            <a:ahLst/>
            <a:cxnLst/>
            <a:rect l="l" t="t" r="r" b="b"/>
            <a:pathLst>
              <a:path w="21600" h="21600" extrusionOk="0">
                <a:moveTo>
                  <a:pt x="0" y="0"/>
                </a:moveTo>
                <a:lnTo>
                  <a:pt x="21600" y="21600"/>
                </a:lnTo>
              </a:path>
            </a:pathLst>
          </a:custGeom>
          <a:noFill/>
          <a:ln w="25400" cap="flat" cmpd="sng">
            <a:solidFill>
              <a:srgbClr val="008544"/>
            </a:solidFill>
            <a:prstDash val="solid"/>
            <a:round/>
            <a:headEnd type="none" w="sm" len="sm"/>
            <a:tailEnd type="triangle" w="med" len="med"/>
          </a:ln>
          <a:effectLst>
            <a:outerShdw blurRad="40000" dist="20160" dir="5400000" rotWithShape="0">
              <a:srgbClr val="000000">
                <a:alpha val="37647"/>
              </a:srgbClr>
            </a:outerShdw>
          </a:effectLst>
        </p:spPr>
      </p:sp>
      <p:sp>
        <p:nvSpPr>
          <p:cNvPr id="782" name="Google Shape;782;p39"/>
          <p:cNvSpPr/>
          <p:nvPr/>
        </p:nvSpPr>
        <p:spPr>
          <a:xfrm>
            <a:off x="4735800" y="4691160"/>
            <a:ext cx="360" cy="1209960"/>
          </a:xfrm>
          <a:custGeom>
            <a:avLst/>
            <a:gdLst/>
            <a:ahLst/>
            <a:cxnLst/>
            <a:rect l="l" t="t" r="r" b="b"/>
            <a:pathLst>
              <a:path w="21600" h="21600" extrusionOk="0">
                <a:moveTo>
                  <a:pt x="0" y="0"/>
                </a:moveTo>
                <a:lnTo>
                  <a:pt x="21600" y="21600"/>
                </a:lnTo>
              </a:path>
            </a:pathLst>
          </a:custGeom>
          <a:noFill/>
          <a:ln w="25400" cap="flat" cmpd="sng">
            <a:solidFill>
              <a:srgbClr val="008544"/>
            </a:solidFill>
            <a:prstDash val="solid"/>
            <a:round/>
            <a:headEnd type="none" w="sm" len="sm"/>
            <a:tailEnd type="triangle" w="med" len="med"/>
          </a:ln>
          <a:effectLst>
            <a:outerShdw blurRad="40000" dist="20160" dir="5400000" rotWithShape="0">
              <a:srgbClr val="000000">
                <a:alpha val="37647"/>
              </a:srgbClr>
            </a:outerShdw>
          </a:effectLst>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
          <p:cNvSpPr/>
          <p:nvPr/>
        </p:nvSpPr>
        <p:spPr>
          <a:xfrm>
            <a:off x="4077000" y="1308960"/>
            <a:ext cx="4273560" cy="119016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s-CL" sz="2000" b="0" i="0" u="none" strike="noStrike" cap="none">
                <a:solidFill>
                  <a:srgbClr val="C73E32"/>
                </a:solidFill>
                <a:latin typeface="Calibri"/>
                <a:ea typeface="Calibri"/>
                <a:cs typeface="Calibri"/>
                <a:sym typeface="Calibri"/>
              </a:rPr>
              <a:t>INTRODUCCIÓN A SISTEMAS ELECTRÓNICOS DE POTENCIA 1</a:t>
            </a:r>
            <a:endParaRPr sz="2000" b="0" i="0" u="none" strike="noStrike" cap="none">
              <a:latin typeface="Arial"/>
              <a:ea typeface="Arial"/>
              <a:cs typeface="Arial"/>
              <a:sym typeface="Arial"/>
            </a:endParaRPr>
          </a:p>
        </p:txBody>
      </p:sp>
      <p:sp>
        <p:nvSpPr>
          <p:cNvPr id="388" name="Google Shape;388;p4"/>
          <p:cNvSpPr/>
          <p:nvPr/>
        </p:nvSpPr>
        <p:spPr>
          <a:xfrm>
            <a:off x="375840" y="1373760"/>
            <a:ext cx="410724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MENÚ DE LA ACTIVIDAD</a:t>
            </a:r>
            <a:endParaRPr sz="2800" b="0" i="0" u="none" strike="noStrike" cap="none">
              <a:latin typeface="Arial"/>
              <a:ea typeface="Arial"/>
              <a:cs typeface="Arial"/>
              <a:sym typeface="Arial"/>
            </a:endParaRPr>
          </a:p>
        </p:txBody>
      </p:sp>
      <p:pic>
        <p:nvPicPr>
          <p:cNvPr id="389" name="Google Shape;389;p4"/>
          <p:cNvPicPr preferRelativeResize="0"/>
          <p:nvPr/>
        </p:nvPicPr>
        <p:blipFill rotWithShape="1">
          <a:blip r:embed="rId3">
            <a:alphaModFix/>
          </a:blip>
          <a:srcRect/>
          <a:stretch/>
        </p:blipFill>
        <p:spPr>
          <a:xfrm>
            <a:off x="982080" y="2347920"/>
            <a:ext cx="3018600" cy="4406400"/>
          </a:xfrm>
          <a:prstGeom prst="rect">
            <a:avLst/>
          </a:prstGeom>
          <a:noFill/>
          <a:ln>
            <a:noFill/>
          </a:ln>
        </p:spPr>
      </p:pic>
      <p:sp>
        <p:nvSpPr>
          <p:cNvPr id="390" name="Google Shape;390;p4"/>
          <p:cNvSpPr/>
          <p:nvPr/>
        </p:nvSpPr>
        <p:spPr>
          <a:xfrm>
            <a:off x="4448520" y="3150000"/>
            <a:ext cx="4289760" cy="2583360"/>
          </a:xfrm>
          <a:prstGeom prst="roundRect">
            <a:avLst>
              <a:gd name="adj" fmla="val 5383"/>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391" name="Google Shape;391;p4"/>
          <p:cNvSpPr/>
          <p:nvPr/>
        </p:nvSpPr>
        <p:spPr>
          <a:xfrm>
            <a:off x="4722480" y="3400920"/>
            <a:ext cx="3892320" cy="1795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Introducción electrónica de potencia</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Dispositivos no controlados </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Dispositivos semi controlados</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Dispositivos controlados</a:t>
            </a:r>
            <a:endParaRPr sz="1600" b="0" i="0" u="none" strike="noStrike" cap="none">
              <a:latin typeface="Arial"/>
              <a:ea typeface="Arial"/>
              <a:cs typeface="Arial"/>
              <a:sym typeface="Arial"/>
            </a:endParaRPr>
          </a:p>
        </p:txBody>
      </p:sp>
      <p:grpSp>
        <p:nvGrpSpPr>
          <p:cNvPr id="392" name="Google Shape;392;p4"/>
          <p:cNvGrpSpPr/>
          <p:nvPr/>
        </p:nvGrpSpPr>
        <p:grpSpPr>
          <a:xfrm>
            <a:off x="4305960" y="3424320"/>
            <a:ext cx="282960" cy="298440"/>
            <a:chOff x="4305960" y="3424320"/>
            <a:chExt cx="282960" cy="298440"/>
          </a:xfrm>
        </p:grpSpPr>
        <p:sp>
          <p:nvSpPr>
            <p:cNvPr id="393" name="Google Shape;393;p4"/>
            <p:cNvSpPr/>
            <p:nvPr/>
          </p:nvSpPr>
          <p:spPr>
            <a:xfrm>
              <a:off x="4324320" y="3451320"/>
              <a:ext cx="264600" cy="27144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
            <p:cNvSpPr/>
            <p:nvPr/>
          </p:nvSpPr>
          <p:spPr>
            <a:xfrm>
              <a:off x="4305960" y="3424320"/>
              <a:ext cx="210960" cy="27144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800" b="1" i="0" u="none" strike="noStrike" cap="none">
                  <a:solidFill>
                    <a:srgbClr val="FFFFFF"/>
                  </a:solidFill>
                  <a:latin typeface="Calibri"/>
                  <a:ea typeface="Calibri"/>
                  <a:cs typeface="Calibri"/>
                  <a:sym typeface="Calibri"/>
                </a:rPr>
                <a:t>1</a:t>
              </a:r>
              <a:endParaRPr sz="1800" b="0" i="0" u="none" strike="noStrike" cap="none">
                <a:latin typeface="Arial"/>
                <a:ea typeface="Arial"/>
                <a:cs typeface="Arial"/>
                <a:sym typeface="Arial"/>
              </a:endParaRPr>
            </a:p>
          </p:txBody>
        </p:sp>
      </p:grpSp>
      <p:grpSp>
        <p:nvGrpSpPr>
          <p:cNvPr id="395" name="Google Shape;395;p4"/>
          <p:cNvGrpSpPr/>
          <p:nvPr/>
        </p:nvGrpSpPr>
        <p:grpSpPr>
          <a:xfrm>
            <a:off x="4305960" y="3910320"/>
            <a:ext cx="282960" cy="298440"/>
            <a:chOff x="4305960" y="3910320"/>
            <a:chExt cx="282960" cy="298440"/>
          </a:xfrm>
        </p:grpSpPr>
        <p:sp>
          <p:nvSpPr>
            <p:cNvPr id="396" name="Google Shape;396;p4"/>
            <p:cNvSpPr/>
            <p:nvPr/>
          </p:nvSpPr>
          <p:spPr>
            <a:xfrm>
              <a:off x="4324320" y="3937320"/>
              <a:ext cx="264600" cy="27144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a:off x="4305960" y="3910320"/>
              <a:ext cx="210960" cy="27144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800" b="1" i="0" u="none" strike="noStrike" cap="none">
                  <a:solidFill>
                    <a:srgbClr val="FFFFFF"/>
                  </a:solidFill>
                  <a:latin typeface="Calibri"/>
                  <a:ea typeface="Calibri"/>
                  <a:cs typeface="Calibri"/>
                  <a:sym typeface="Calibri"/>
                </a:rPr>
                <a:t>2</a:t>
              </a:r>
              <a:endParaRPr sz="1800" b="0" i="0" u="none" strike="noStrike" cap="none">
                <a:latin typeface="Arial"/>
                <a:ea typeface="Arial"/>
                <a:cs typeface="Arial"/>
                <a:sym typeface="Arial"/>
              </a:endParaRPr>
            </a:p>
          </p:txBody>
        </p:sp>
      </p:grpSp>
      <p:grpSp>
        <p:nvGrpSpPr>
          <p:cNvPr id="398" name="Google Shape;398;p4"/>
          <p:cNvGrpSpPr/>
          <p:nvPr/>
        </p:nvGrpSpPr>
        <p:grpSpPr>
          <a:xfrm>
            <a:off x="4305960" y="4395960"/>
            <a:ext cx="282960" cy="298440"/>
            <a:chOff x="4305960" y="4395960"/>
            <a:chExt cx="282960" cy="298440"/>
          </a:xfrm>
        </p:grpSpPr>
        <p:sp>
          <p:nvSpPr>
            <p:cNvPr id="399" name="Google Shape;399;p4"/>
            <p:cNvSpPr/>
            <p:nvPr/>
          </p:nvSpPr>
          <p:spPr>
            <a:xfrm>
              <a:off x="4324320" y="4422960"/>
              <a:ext cx="264600" cy="27144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a:off x="4305960" y="4395960"/>
              <a:ext cx="210960" cy="27144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800" b="1" i="0" u="none" strike="noStrike" cap="none">
                  <a:solidFill>
                    <a:srgbClr val="FFFFFF"/>
                  </a:solidFill>
                  <a:latin typeface="Calibri"/>
                  <a:ea typeface="Calibri"/>
                  <a:cs typeface="Calibri"/>
                  <a:sym typeface="Calibri"/>
                </a:rPr>
                <a:t>3</a:t>
              </a:r>
              <a:endParaRPr sz="1800" b="0" i="0" u="none" strike="noStrike" cap="none">
                <a:latin typeface="Arial"/>
                <a:ea typeface="Arial"/>
                <a:cs typeface="Arial"/>
                <a:sym typeface="Arial"/>
              </a:endParaRPr>
            </a:p>
          </p:txBody>
        </p:sp>
      </p:grpSp>
      <p:grpSp>
        <p:nvGrpSpPr>
          <p:cNvPr id="401" name="Google Shape;401;p4"/>
          <p:cNvGrpSpPr/>
          <p:nvPr/>
        </p:nvGrpSpPr>
        <p:grpSpPr>
          <a:xfrm>
            <a:off x="4305960" y="4881960"/>
            <a:ext cx="282960" cy="298440"/>
            <a:chOff x="4305960" y="4881960"/>
            <a:chExt cx="282960" cy="298440"/>
          </a:xfrm>
        </p:grpSpPr>
        <p:sp>
          <p:nvSpPr>
            <p:cNvPr id="402" name="Google Shape;402;p4"/>
            <p:cNvSpPr/>
            <p:nvPr/>
          </p:nvSpPr>
          <p:spPr>
            <a:xfrm>
              <a:off x="4324320" y="4908960"/>
              <a:ext cx="264600" cy="27144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4305960" y="4881960"/>
              <a:ext cx="210960" cy="27144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800" b="1" i="0" u="none" strike="noStrike" cap="none">
                  <a:solidFill>
                    <a:srgbClr val="FFFFFF"/>
                  </a:solidFill>
                  <a:latin typeface="Calibri"/>
                  <a:ea typeface="Calibri"/>
                  <a:cs typeface="Calibri"/>
                  <a:sym typeface="Calibri"/>
                </a:rPr>
                <a:t>4</a:t>
              </a:r>
              <a:endParaRPr sz="1800" b="0" i="0" u="none" strike="noStrike" cap="none">
                <a:latin typeface="Arial"/>
                <a:ea typeface="Arial"/>
                <a:cs typeface="Arial"/>
                <a:sym typeface="Arial"/>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40"/>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DISPOSITIVOS ELECTRÓNICOS </a:t>
            </a:r>
            <a:r>
              <a:rPr lang="es-CL" sz="2800" b="0" i="0" u="none" strike="noStrike" cap="none">
                <a:solidFill>
                  <a:srgbClr val="C73E32"/>
                </a:solidFill>
                <a:latin typeface="Calibri"/>
                <a:ea typeface="Calibri"/>
                <a:cs typeface="Calibri"/>
                <a:sym typeface="Calibri"/>
              </a:rPr>
              <a:t>CONTROLADOS</a:t>
            </a:r>
            <a:endParaRPr sz="2800" b="0" i="0" u="none" strike="noStrike" cap="none">
              <a:latin typeface="Arial"/>
              <a:ea typeface="Arial"/>
              <a:cs typeface="Arial"/>
              <a:sym typeface="Arial"/>
            </a:endParaRPr>
          </a:p>
        </p:txBody>
      </p:sp>
      <p:sp>
        <p:nvSpPr>
          <p:cNvPr id="788" name="Google Shape;788;p40"/>
          <p:cNvSpPr/>
          <p:nvPr/>
        </p:nvSpPr>
        <p:spPr>
          <a:xfrm>
            <a:off x="1512720" y="2440800"/>
            <a:ext cx="7095240" cy="259848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89" name="Google Shape;789;p40"/>
          <p:cNvPicPr preferRelativeResize="0"/>
          <p:nvPr/>
        </p:nvPicPr>
        <p:blipFill rotWithShape="1">
          <a:blip r:embed="rId3">
            <a:alphaModFix/>
          </a:blip>
          <a:srcRect/>
          <a:stretch/>
        </p:blipFill>
        <p:spPr>
          <a:xfrm>
            <a:off x="8187120" y="2215800"/>
            <a:ext cx="482760" cy="460440"/>
          </a:xfrm>
          <a:prstGeom prst="rect">
            <a:avLst/>
          </a:prstGeom>
          <a:noFill/>
          <a:ln>
            <a:noFill/>
          </a:ln>
        </p:spPr>
      </p:pic>
      <p:sp>
        <p:nvSpPr>
          <p:cNvPr id="790" name="Google Shape;790;p40"/>
          <p:cNvSpPr/>
          <p:nvPr/>
        </p:nvSpPr>
        <p:spPr>
          <a:xfrm>
            <a:off x="1905120" y="2764800"/>
            <a:ext cx="6267960" cy="20084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Los transistores tienen multitud de aplicaciones, entre las que se encuentran:</a:t>
            </a:r>
            <a:endParaRPr sz="1400" b="0" i="0" u="none" strike="noStrike" cap="none">
              <a:latin typeface="Arial"/>
              <a:ea typeface="Arial"/>
              <a:cs typeface="Arial"/>
              <a:sym typeface="Arial"/>
            </a:endParaRPr>
          </a:p>
          <a:p>
            <a:pPr marL="285840" marR="0" lvl="0" indent="-285479" algn="l" rtl="0">
              <a:lnSpc>
                <a:spcPct val="100000"/>
              </a:lnSpc>
              <a:spcBef>
                <a:spcPts val="0"/>
              </a:spcBef>
              <a:spcAft>
                <a:spcPts val="0"/>
              </a:spcAft>
              <a:buClr>
                <a:srgbClr val="000000"/>
              </a:buClr>
              <a:buSzPts val="1400"/>
              <a:buFont typeface="Arial"/>
              <a:buChar char="•"/>
            </a:pPr>
            <a:r>
              <a:rPr lang="es-CL" sz="1400" b="0" i="0" u="none" strike="noStrike" cap="none">
                <a:solidFill>
                  <a:srgbClr val="000000"/>
                </a:solidFill>
                <a:latin typeface="Calibri"/>
                <a:ea typeface="Calibri"/>
                <a:cs typeface="Calibri"/>
                <a:sym typeface="Calibri"/>
              </a:rPr>
              <a:t>Amplificación de todo tipo (radio, televisión, instrumentación)</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a:p>
            <a:pPr marL="285840" marR="0" lvl="0" indent="-285479" algn="l" rtl="0">
              <a:lnSpc>
                <a:spcPct val="100000"/>
              </a:lnSpc>
              <a:spcBef>
                <a:spcPts val="0"/>
              </a:spcBef>
              <a:spcAft>
                <a:spcPts val="0"/>
              </a:spcAft>
              <a:buClr>
                <a:srgbClr val="000000"/>
              </a:buClr>
              <a:buSzPts val="1400"/>
              <a:buFont typeface="Arial"/>
              <a:buChar char="•"/>
            </a:pPr>
            <a:r>
              <a:rPr lang="es-CL" sz="1400" b="0" i="0" u="none" strike="noStrike" cap="none">
                <a:solidFill>
                  <a:srgbClr val="000000"/>
                </a:solidFill>
                <a:latin typeface="Calibri"/>
                <a:ea typeface="Calibri"/>
                <a:cs typeface="Calibri"/>
                <a:sym typeface="Calibri"/>
              </a:rPr>
              <a:t>Generación de señal (osciladores, generadores de ondas, emisión de radiofrecuencia)</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a:p>
            <a:pPr marL="285840" marR="0" lvl="0" indent="-285479" algn="l" rtl="0">
              <a:lnSpc>
                <a:spcPct val="100000"/>
              </a:lnSpc>
              <a:spcBef>
                <a:spcPts val="0"/>
              </a:spcBef>
              <a:spcAft>
                <a:spcPts val="0"/>
              </a:spcAft>
              <a:buClr>
                <a:srgbClr val="000000"/>
              </a:buClr>
              <a:buSzPts val="1400"/>
              <a:buFont typeface="Arial"/>
              <a:buChar char="•"/>
            </a:pPr>
            <a:r>
              <a:rPr lang="es-CL" sz="1400" b="0" i="0" u="none" strike="noStrike" cap="none">
                <a:solidFill>
                  <a:srgbClr val="000000"/>
                </a:solidFill>
                <a:latin typeface="Calibri"/>
                <a:ea typeface="Calibri"/>
                <a:cs typeface="Calibri"/>
                <a:sym typeface="Calibri"/>
              </a:rPr>
              <a:t>Conmutación, actuando de interruptores (control de relés, fuentes de alimentación conmutadas, control de lámparas, modulación por anchura de impulsos PWM)</a:t>
            </a:r>
            <a:endParaRPr sz="1400" b="0" i="0" u="none" strike="noStrike" cap="none">
              <a:latin typeface="Arial"/>
              <a:ea typeface="Arial"/>
              <a:cs typeface="Arial"/>
              <a:sym typeface="Arial"/>
            </a:endParaRPr>
          </a:p>
        </p:txBody>
      </p:sp>
      <p:sp>
        <p:nvSpPr>
          <p:cNvPr id="791" name="Google Shape;791;p40"/>
          <p:cNvSpPr/>
          <p:nvPr/>
        </p:nvSpPr>
        <p:spPr>
          <a:xfrm>
            <a:off x="6678360" y="-696600"/>
            <a:ext cx="184320" cy="3074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41"/>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DISPOSITIVOS ELECTRÓNICOS </a:t>
            </a:r>
            <a:r>
              <a:rPr lang="es-CL" sz="2800" b="0" i="0" u="none" strike="noStrike" cap="none">
                <a:solidFill>
                  <a:srgbClr val="C73E32"/>
                </a:solidFill>
                <a:latin typeface="Calibri"/>
                <a:ea typeface="Calibri"/>
                <a:cs typeface="Calibri"/>
                <a:sym typeface="Calibri"/>
              </a:rPr>
              <a:t>CONTROLADOS</a:t>
            </a:r>
            <a:endParaRPr sz="2800" b="0" i="0" u="none" strike="noStrike" cap="none">
              <a:latin typeface="Arial"/>
              <a:ea typeface="Arial"/>
              <a:cs typeface="Arial"/>
              <a:sym typeface="Arial"/>
            </a:endParaRPr>
          </a:p>
        </p:txBody>
      </p:sp>
      <p:sp>
        <p:nvSpPr>
          <p:cNvPr id="797" name="Google Shape;797;p41"/>
          <p:cNvSpPr/>
          <p:nvPr/>
        </p:nvSpPr>
        <p:spPr>
          <a:xfrm>
            <a:off x="1512720" y="2440800"/>
            <a:ext cx="7095240" cy="259848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98" name="Google Shape;798;p41"/>
          <p:cNvPicPr preferRelativeResize="0"/>
          <p:nvPr/>
        </p:nvPicPr>
        <p:blipFill rotWithShape="1">
          <a:blip r:embed="rId3">
            <a:alphaModFix/>
          </a:blip>
          <a:srcRect/>
          <a:stretch/>
        </p:blipFill>
        <p:spPr>
          <a:xfrm>
            <a:off x="8187120" y="2215800"/>
            <a:ext cx="482760" cy="460440"/>
          </a:xfrm>
          <a:prstGeom prst="rect">
            <a:avLst/>
          </a:prstGeom>
          <a:noFill/>
          <a:ln>
            <a:noFill/>
          </a:ln>
        </p:spPr>
      </p:pic>
      <p:sp>
        <p:nvSpPr>
          <p:cNvPr id="799" name="Google Shape;799;p41"/>
          <p:cNvSpPr/>
          <p:nvPr/>
        </p:nvSpPr>
        <p:spPr>
          <a:xfrm>
            <a:off x="1905120" y="2764800"/>
            <a:ext cx="6267960" cy="20084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008544"/>
                </a:solidFill>
                <a:latin typeface="Calibri"/>
                <a:ea typeface="Calibri"/>
                <a:cs typeface="Calibri"/>
                <a:sym typeface="Calibri"/>
              </a:rPr>
              <a:t>TRANSISTOR DE EFECTO DE CAMPO FET</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Field-Effect Transistor (FET), es en realidad una familia de transistores que se basan en el campo eléctrico para controlar la conductividad de un "canal" en un material semiconductor.</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Con los transistores bipolares observábamos como una pequeña corriente en la base de los mismos se controlaba una corriente de colector mayor. Los Transistores de Efecto de Campo son dispositivos en los que la corriente se controla mediante tensión.</a:t>
            </a:r>
            <a:endParaRPr sz="1400" b="0" i="0" u="none" strike="noStrike" cap="none">
              <a:latin typeface="Arial"/>
              <a:ea typeface="Arial"/>
              <a:cs typeface="Arial"/>
              <a:sym typeface="Arial"/>
            </a:endParaRPr>
          </a:p>
        </p:txBody>
      </p:sp>
      <p:sp>
        <p:nvSpPr>
          <p:cNvPr id="800" name="Google Shape;800;p41"/>
          <p:cNvSpPr/>
          <p:nvPr/>
        </p:nvSpPr>
        <p:spPr>
          <a:xfrm>
            <a:off x="6678360" y="-696600"/>
            <a:ext cx="184320" cy="3074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1" name="Google Shape;801;p41" descr="SABER FACIL ELECTRONICA: Transistor de Efecto de Campo JFET"/>
          <p:cNvPicPr preferRelativeResize="0"/>
          <p:nvPr/>
        </p:nvPicPr>
        <p:blipFill rotWithShape="1">
          <a:blip r:embed="rId4">
            <a:alphaModFix/>
          </a:blip>
          <a:srcRect/>
          <a:stretch/>
        </p:blipFill>
        <p:spPr>
          <a:xfrm>
            <a:off x="3138840" y="5077800"/>
            <a:ext cx="4190040" cy="2243520"/>
          </a:xfrm>
          <a:prstGeom prst="rect">
            <a:avLst/>
          </a:prstGeom>
          <a:noFill/>
          <a:ln>
            <a:noFill/>
          </a:ln>
        </p:spPr>
      </p:pic>
      <p:sp>
        <p:nvSpPr>
          <p:cNvPr id="802" name="Google Shape;802;p41"/>
          <p:cNvSpPr/>
          <p:nvPr/>
        </p:nvSpPr>
        <p:spPr>
          <a:xfrm>
            <a:off x="5367240" y="-1208880"/>
            <a:ext cx="184320" cy="3074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42"/>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DISPOSITIVOS ELECTRÓNICOS </a:t>
            </a:r>
            <a:r>
              <a:rPr lang="es-CL" sz="2800" b="0" i="0" u="none" strike="noStrike" cap="none">
                <a:solidFill>
                  <a:srgbClr val="C73E32"/>
                </a:solidFill>
                <a:latin typeface="Calibri"/>
                <a:ea typeface="Calibri"/>
                <a:cs typeface="Calibri"/>
                <a:sym typeface="Calibri"/>
              </a:rPr>
              <a:t>CONTROLADOS</a:t>
            </a:r>
            <a:endParaRPr sz="2800" b="0" i="0" u="none" strike="noStrike" cap="none">
              <a:latin typeface="Arial"/>
              <a:ea typeface="Arial"/>
              <a:cs typeface="Arial"/>
              <a:sym typeface="Arial"/>
            </a:endParaRPr>
          </a:p>
        </p:txBody>
      </p:sp>
      <p:sp>
        <p:nvSpPr>
          <p:cNvPr id="808" name="Google Shape;808;p42"/>
          <p:cNvSpPr/>
          <p:nvPr/>
        </p:nvSpPr>
        <p:spPr>
          <a:xfrm>
            <a:off x="1312560" y="2440800"/>
            <a:ext cx="7095240" cy="4237200"/>
          </a:xfrm>
          <a:prstGeom prst="roundRect">
            <a:avLst>
              <a:gd name="adj" fmla="val 8402"/>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2"/>
          <p:cNvSpPr/>
          <p:nvPr/>
        </p:nvSpPr>
        <p:spPr>
          <a:xfrm>
            <a:off x="1725840" y="2764800"/>
            <a:ext cx="6267960" cy="1369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008544"/>
                </a:solidFill>
                <a:latin typeface="Calibri"/>
                <a:ea typeface="Calibri"/>
                <a:cs typeface="Calibri"/>
                <a:sym typeface="Calibri"/>
              </a:rPr>
              <a:t>TRANSISTOR DE EFECTO DE CAMPO FET</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Tanto JFET como MOSFET son transistores controlados por voltaje. Mientras que JFET significa Transistor de efecto de campo de unión, MOSFET es la abreviatura de Transistor de efecto de campo de semiconductor de óxido metálico. El JFET es un dispositivo semiconductor de tres terminales: fuente (S, Source), drenador (D, Drain), puerta (G, Gate).</a:t>
            </a:r>
            <a:endParaRPr sz="1400" b="0" i="0" u="none" strike="noStrike" cap="none">
              <a:latin typeface="Arial"/>
              <a:ea typeface="Arial"/>
              <a:cs typeface="Arial"/>
              <a:sym typeface="Arial"/>
            </a:endParaRPr>
          </a:p>
        </p:txBody>
      </p:sp>
      <p:sp>
        <p:nvSpPr>
          <p:cNvPr id="810" name="Google Shape;810;p42"/>
          <p:cNvSpPr/>
          <p:nvPr/>
        </p:nvSpPr>
        <p:spPr>
          <a:xfrm>
            <a:off x="6678360" y="-696600"/>
            <a:ext cx="184320" cy="3074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a:off x="5367240" y="-1208880"/>
            <a:ext cx="184320" cy="3074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2" name="Google Shape;812;p42"/>
          <p:cNvGrpSpPr/>
          <p:nvPr/>
        </p:nvGrpSpPr>
        <p:grpSpPr>
          <a:xfrm>
            <a:off x="2396160" y="4093560"/>
            <a:ext cx="4928040" cy="2449800"/>
            <a:chOff x="2396160" y="4093560"/>
            <a:chExt cx="4928040" cy="2449800"/>
          </a:xfrm>
        </p:grpSpPr>
        <p:pic>
          <p:nvPicPr>
            <p:cNvPr id="813" name="Google Shape;813;p42" descr="ppt5-dgs1.png"/>
            <p:cNvPicPr preferRelativeResize="0"/>
            <p:nvPr/>
          </p:nvPicPr>
          <p:blipFill rotWithShape="1">
            <a:blip r:embed="rId3">
              <a:alphaModFix/>
            </a:blip>
            <a:srcRect/>
            <a:stretch/>
          </p:blipFill>
          <p:spPr>
            <a:xfrm>
              <a:off x="2396160" y="4093560"/>
              <a:ext cx="2260440" cy="2449800"/>
            </a:xfrm>
            <a:prstGeom prst="rect">
              <a:avLst/>
            </a:prstGeom>
            <a:noFill/>
            <a:ln>
              <a:noFill/>
            </a:ln>
          </p:spPr>
        </p:pic>
        <p:pic>
          <p:nvPicPr>
            <p:cNvPr id="814" name="Google Shape;814;p42" descr="ppt5-dgs2.png"/>
            <p:cNvPicPr preferRelativeResize="0"/>
            <p:nvPr/>
          </p:nvPicPr>
          <p:blipFill rotWithShape="1">
            <a:blip r:embed="rId4">
              <a:alphaModFix/>
            </a:blip>
            <a:srcRect/>
            <a:stretch/>
          </p:blipFill>
          <p:spPr>
            <a:xfrm>
              <a:off x="5141520" y="4093560"/>
              <a:ext cx="2182680" cy="2449800"/>
            </a:xfrm>
            <a:prstGeom prst="rect">
              <a:avLst/>
            </a:prstGeom>
            <a:noFill/>
            <a:ln>
              <a:noFill/>
            </a:ln>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43"/>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DISPOSITIVOS ELECTRÓNICOS </a:t>
            </a:r>
            <a:r>
              <a:rPr lang="es-CL" sz="2800" b="0" i="0" u="none" strike="noStrike" cap="none">
                <a:solidFill>
                  <a:srgbClr val="C73E32"/>
                </a:solidFill>
                <a:latin typeface="Calibri"/>
                <a:ea typeface="Calibri"/>
                <a:cs typeface="Calibri"/>
                <a:sym typeface="Calibri"/>
              </a:rPr>
              <a:t>CONTROLADOS</a:t>
            </a:r>
            <a:endParaRPr sz="2800" b="0" i="0" u="none" strike="noStrike" cap="none">
              <a:latin typeface="Arial"/>
              <a:ea typeface="Arial"/>
              <a:cs typeface="Arial"/>
              <a:sym typeface="Arial"/>
            </a:endParaRPr>
          </a:p>
        </p:txBody>
      </p:sp>
      <p:grpSp>
        <p:nvGrpSpPr>
          <p:cNvPr id="820" name="Google Shape;820;p43"/>
          <p:cNvGrpSpPr/>
          <p:nvPr/>
        </p:nvGrpSpPr>
        <p:grpSpPr>
          <a:xfrm>
            <a:off x="1281240" y="2215800"/>
            <a:ext cx="7157160" cy="2251080"/>
            <a:chOff x="1281240" y="2215800"/>
            <a:chExt cx="7157160" cy="2251080"/>
          </a:xfrm>
        </p:grpSpPr>
        <p:sp>
          <p:nvSpPr>
            <p:cNvPr id="821" name="Google Shape;821;p43"/>
            <p:cNvSpPr/>
            <p:nvPr/>
          </p:nvSpPr>
          <p:spPr>
            <a:xfrm>
              <a:off x="1281240" y="2440800"/>
              <a:ext cx="7095240" cy="202608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2" name="Google Shape;822;p43"/>
            <p:cNvPicPr preferRelativeResize="0"/>
            <p:nvPr/>
          </p:nvPicPr>
          <p:blipFill rotWithShape="1">
            <a:blip r:embed="rId3">
              <a:alphaModFix/>
            </a:blip>
            <a:srcRect/>
            <a:stretch/>
          </p:blipFill>
          <p:spPr>
            <a:xfrm>
              <a:off x="7955640" y="2215800"/>
              <a:ext cx="482760" cy="460440"/>
            </a:xfrm>
            <a:prstGeom prst="rect">
              <a:avLst/>
            </a:prstGeom>
            <a:noFill/>
            <a:ln>
              <a:noFill/>
            </a:ln>
          </p:spPr>
        </p:pic>
        <p:sp>
          <p:nvSpPr>
            <p:cNvPr id="823" name="Google Shape;823;p43"/>
            <p:cNvSpPr/>
            <p:nvPr/>
          </p:nvSpPr>
          <p:spPr>
            <a:xfrm>
              <a:off x="1673640" y="2764800"/>
              <a:ext cx="6267960" cy="1369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008544"/>
                  </a:solidFill>
                  <a:latin typeface="Calibri"/>
                  <a:ea typeface="Calibri"/>
                  <a:cs typeface="Calibri"/>
                  <a:sym typeface="Calibri"/>
                </a:rPr>
                <a:t>TRANSISTOR DE EFECTO DE CAMPO FET</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Mientras que el segundo (MosFET) es un dispositivo semiconductor de cuatro terminales: fuente (S, Source), drenador (D, Drain), puerta (G, Gate) y sustrato (B, Bulk). Sin embargo, el sustrato generalmente está conectado internamente al terminal de fuente y por este motivo se pueden encontrar dispositivos MOSFET de tres terminales.</a:t>
              </a:r>
              <a:endParaRPr sz="1400" b="0" i="0" u="none" strike="noStrike" cap="none">
                <a:latin typeface="Arial"/>
                <a:ea typeface="Arial"/>
                <a:cs typeface="Arial"/>
                <a:sym typeface="Arial"/>
              </a:endParaRPr>
            </a:p>
          </p:txBody>
        </p:sp>
      </p:grpSp>
      <p:sp>
        <p:nvSpPr>
          <p:cNvPr id="824" name="Google Shape;824;p43"/>
          <p:cNvSpPr/>
          <p:nvPr/>
        </p:nvSpPr>
        <p:spPr>
          <a:xfrm>
            <a:off x="6678360" y="-696600"/>
            <a:ext cx="184320" cy="3074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3"/>
          <p:cNvSpPr/>
          <p:nvPr/>
        </p:nvSpPr>
        <p:spPr>
          <a:xfrm>
            <a:off x="5367240" y="-1208880"/>
            <a:ext cx="184320" cy="3074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6" name="Google Shape;826;p43"/>
          <p:cNvGrpSpPr/>
          <p:nvPr/>
        </p:nvGrpSpPr>
        <p:grpSpPr>
          <a:xfrm>
            <a:off x="2807640" y="4497120"/>
            <a:ext cx="4104720" cy="2886480"/>
            <a:chOff x="2807640" y="4497120"/>
            <a:chExt cx="4104720" cy="2886480"/>
          </a:xfrm>
        </p:grpSpPr>
        <p:pic>
          <p:nvPicPr>
            <p:cNvPr id="827" name="Google Shape;827;p43" descr="ppt5-ngs1.png"/>
            <p:cNvPicPr preferRelativeResize="0"/>
            <p:nvPr/>
          </p:nvPicPr>
          <p:blipFill rotWithShape="1">
            <a:blip r:embed="rId4">
              <a:alphaModFix/>
            </a:blip>
            <a:srcRect/>
            <a:stretch/>
          </p:blipFill>
          <p:spPr>
            <a:xfrm>
              <a:off x="2807640" y="4497120"/>
              <a:ext cx="1961640" cy="2886480"/>
            </a:xfrm>
            <a:prstGeom prst="rect">
              <a:avLst/>
            </a:prstGeom>
            <a:noFill/>
            <a:ln>
              <a:noFill/>
            </a:ln>
          </p:spPr>
        </p:pic>
        <p:pic>
          <p:nvPicPr>
            <p:cNvPr id="828" name="Google Shape;828;p43" descr="ppt5-ngs2.png"/>
            <p:cNvPicPr preferRelativeResize="0"/>
            <p:nvPr/>
          </p:nvPicPr>
          <p:blipFill rotWithShape="1">
            <a:blip r:embed="rId5">
              <a:alphaModFix/>
            </a:blip>
            <a:srcRect/>
            <a:stretch/>
          </p:blipFill>
          <p:spPr>
            <a:xfrm>
              <a:off x="4950720" y="4497120"/>
              <a:ext cx="1961640" cy="2886480"/>
            </a:xfrm>
            <a:prstGeom prst="rect">
              <a:avLst/>
            </a:prstGeom>
            <a:noFill/>
            <a:ln>
              <a:noFill/>
            </a:ln>
          </p:spPr>
        </p:pic>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44"/>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DISPOSITIVOS ELECTRÓNICOS </a:t>
            </a:r>
            <a:r>
              <a:rPr lang="es-CL" sz="2800" b="0" i="0" u="none" strike="noStrike" cap="none">
                <a:solidFill>
                  <a:srgbClr val="C73E32"/>
                </a:solidFill>
                <a:latin typeface="Calibri"/>
                <a:ea typeface="Calibri"/>
                <a:cs typeface="Calibri"/>
                <a:sym typeface="Calibri"/>
              </a:rPr>
              <a:t>CONTROLADOS</a:t>
            </a:r>
            <a:endParaRPr sz="2800" b="0" i="0" u="none" strike="noStrike" cap="none">
              <a:latin typeface="Arial"/>
              <a:ea typeface="Arial"/>
              <a:cs typeface="Arial"/>
              <a:sym typeface="Arial"/>
            </a:endParaRPr>
          </a:p>
        </p:txBody>
      </p:sp>
      <p:grpSp>
        <p:nvGrpSpPr>
          <p:cNvPr id="834" name="Google Shape;834;p44"/>
          <p:cNvGrpSpPr/>
          <p:nvPr/>
        </p:nvGrpSpPr>
        <p:grpSpPr>
          <a:xfrm>
            <a:off x="1281240" y="2215800"/>
            <a:ext cx="7157160" cy="2534760"/>
            <a:chOff x="1281240" y="2215800"/>
            <a:chExt cx="7157160" cy="2534760"/>
          </a:xfrm>
        </p:grpSpPr>
        <p:sp>
          <p:nvSpPr>
            <p:cNvPr id="835" name="Google Shape;835;p44"/>
            <p:cNvSpPr/>
            <p:nvPr/>
          </p:nvSpPr>
          <p:spPr>
            <a:xfrm>
              <a:off x="1281240" y="2440800"/>
              <a:ext cx="6972840" cy="230976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36" name="Google Shape;836;p44"/>
            <p:cNvPicPr preferRelativeResize="0"/>
            <p:nvPr/>
          </p:nvPicPr>
          <p:blipFill rotWithShape="1">
            <a:blip r:embed="rId3">
              <a:alphaModFix/>
            </a:blip>
            <a:srcRect/>
            <a:stretch/>
          </p:blipFill>
          <p:spPr>
            <a:xfrm>
              <a:off x="7955640" y="2215800"/>
              <a:ext cx="482760" cy="460440"/>
            </a:xfrm>
            <a:prstGeom prst="rect">
              <a:avLst/>
            </a:prstGeom>
            <a:noFill/>
            <a:ln>
              <a:noFill/>
            </a:ln>
          </p:spPr>
        </p:pic>
        <p:sp>
          <p:nvSpPr>
            <p:cNvPr id="837" name="Google Shape;837;p44"/>
            <p:cNvSpPr/>
            <p:nvPr/>
          </p:nvSpPr>
          <p:spPr>
            <a:xfrm>
              <a:off x="1673640" y="2764800"/>
              <a:ext cx="6267960" cy="15822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1" i="0" u="none" strike="noStrike" cap="none">
                  <a:solidFill>
                    <a:srgbClr val="008544"/>
                  </a:solidFill>
                  <a:latin typeface="Calibri"/>
                  <a:ea typeface="Calibri"/>
                  <a:cs typeface="Calibri"/>
                  <a:sym typeface="Calibri"/>
                </a:rPr>
                <a:t>TRANSISTOR IGBT</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El transistor bipolar de puerta aislada (conocido por la sigla IGBT, del inglés Insulated Gate Bipolar Transistor) es un dispositivo semiconductor que se aplica como interruptor controlado en circuitos de electrónica de potencia.</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Su región de ruptura secundaria es un punto en donde se concentra el calor y quema el dispositivo.</a:t>
              </a:r>
              <a:endParaRPr sz="1400" b="0" i="0" u="none" strike="noStrike" cap="none">
                <a:latin typeface="Arial"/>
                <a:ea typeface="Arial"/>
                <a:cs typeface="Arial"/>
                <a:sym typeface="Arial"/>
              </a:endParaRPr>
            </a:p>
          </p:txBody>
        </p:sp>
      </p:grpSp>
      <p:sp>
        <p:nvSpPr>
          <p:cNvPr id="838" name="Google Shape;838;p44"/>
          <p:cNvSpPr/>
          <p:nvPr/>
        </p:nvSpPr>
        <p:spPr>
          <a:xfrm>
            <a:off x="6678360" y="-696600"/>
            <a:ext cx="184320" cy="3074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4"/>
          <p:cNvSpPr/>
          <p:nvPr/>
        </p:nvSpPr>
        <p:spPr>
          <a:xfrm>
            <a:off x="5367240" y="-1208880"/>
            <a:ext cx="184320" cy="3074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0" name="Google Shape;840;p44"/>
          <p:cNvPicPr preferRelativeResize="0"/>
          <p:nvPr/>
        </p:nvPicPr>
        <p:blipFill rotWithShape="1">
          <a:blip r:embed="rId4">
            <a:alphaModFix/>
          </a:blip>
          <a:srcRect/>
          <a:stretch/>
        </p:blipFill>
        <p:spPr>
          <a:xfrm>
            <a:off x="2474640" y="5016960"/>
            <a:ext cx="4514400" cy="195228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grpSp>
        <p:nvGrpSpPr>
          <p:cNvPr id="845" name="Google Shape;845;p45"/>
          <p:cNvGrpSpPr/>
          <p:nvPr/>
        </p:nvGrpSpPr>
        <p:grpSpPr>
          <a:xfrm>
            <a:off x="491760" y="2165400"/>
            <a:ext cx="6999480" cy="2696040"/>
            <a:chOff x="491760" y="2165400"/>
            <a:chExt cx="6999480" cy="2696040"/>
          </a:xfrm>
        </p:grpSpPr>
        <p:sp>
          <p:nvSpPr>
            <p:cNvPr id="846" name="Google Shape;846;p45"/>
            <p:cNvSpPr/>
            <p:nvPr/>
          </p:nvSpPr>
          <p:spPr>
            <a:xfrm>
              <a:off x="491760" y="2165400"/>
              <a:ext cx="6999480" cy="269604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47" name="Google Shape;847;p45"/>
            <p:cNvSpPr/>
            <p:nvPr/>
          </p:nvSpPr>
          <p:spPr>
            <a:xfrm>
              <a:off x="1105560" y="2720160"/>
              <a:ext cx="5771160" cy="1488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Si quieres profundizar, te invitamos a visitar el sitio de </a:t>
              </a:r>
              <a:r>
                <a:rPr lang="es-CL" sz="1600" b="1" i="0" u="sng" strike="noStrike" cap="none">
                  <a:solidFill>
                    <a:srgbClr val="0097A7"/>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TP DIGITAL</a:t>
              </a: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Para esta actividad te sugerimos:</a:t>
              </a:r>
              <a:endParaRPr sz="1600" b="0" i="0" u="none" strike="noStrike" cap="none">
                <a:latin typeface="Arial"/>
                <a:ea typeface="Arial"/>
                <a:cs typeface="Arial"/>
                <a:sym typeface="Arial"/>
              </a:endParaRPr>
            </a:p>
            <a:p>
              <a:pPr marL="353880" marR="0" lvl="1" indent="-353520" algn="l" rtl="0">
                <a:lnSpc>
                  <a:spcPct val="90000"/>
                </a:lnSpc>
                <a:spcBef>
                  <a:spcPts val="1298"/>
                </a:spcBef>
                <a:spcAft>
                  <a:spcPts val="0"/>
                </a:spcAft>
                <a:buClr>
                  <a:srgbClr val="000000"/>
                </a:buClr>
                <a:buSzPts val="1600"/>
                <a:buFont typeface="Noto Sans Symbols"/>
                <a:buChar char="✔"/>
              </a:pPr>
              <a:r>
                <a:rPr lang="es-CL" sz="1600" b="1" i="0" u="none" strike="noStrike" cap="none">
                  <a:solidFill>
                    <a:srgbClr val="29754D"/>
                  </a:solidFill>
                  <a:latin typeface="Calibri"/>
                  <a:ea typeface="Calibri"/>
                  <a:cs typeface="Calibri"/>
                  <a:sym typeface="Calibri"/>
                </a:rPr>
                <a:t>Kit de Construcción de circuitos CD</a:t>
              </a:r>
              <a:endParaRPr sz="1600" b="0" i="0" u="none" strike="noStrike" cap="none">
                <a:latin typeface="Arial"/>
                <a:ea typeface="Arial"/>
                <a:cs typeface="Arial"/>
                <a:sym typeface="Arial"/>
              </a:endParaRPr>
            </a:p>
          </p:txBody>
        </p:sp>
      </p:grpSp>
      <p:sp>
        <p:nvSpPr>
          <p:cNvPr id="848" name="Google Shape;848;p45"/>
          <p:cNvSpPr/>
          <p:nvPr/>
        </p:nvSpPr>
        <p:spPr>
          <a:xfrm>
            <a:off x="375840" y="137376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COMPLEMENTARIO</a:t>
            </a:r>
            <a:endParaRPr sz="2800" b="0" i="0" u="none" strike="noStrike" cap="none">
              <a:latin typeface="Arial"/>
              <a:ea typeface="Arial"/>
              <a:cs typeface="Arial"/>
              <a:sym typeface="Arial"/>
            </a:endParaRPr>
          </a:p>
        </p:txBody>
      </p:sp>
      <p:sp>
        <p:nvSpPr>
          <p:cNvPr id="849" name="Google Shape;849;p45"/>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MATERIAL</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grpSp>
        <p:nvGrpSpPr>
          <p:cNvPr id="850" name="Google Shape;850;p45"/>
          <p:cNvGrpSpPr/>
          <p:nvPr/>
        </p:nvGrpSpPr>
        <p:grpSpPr>
          <a:xfrm>
            <a:off x="5067000" y="3464640"/>
            <a:ext cx="4439520" cy="4205880"/>
            <a:chOff x="5067000" y="3464640"/>
            <a:chExt cx="4439520" cy="4205880"/>
          </a:xfrm>
        </p:grpSpPr>
        <p:pic>
          <p:nvPicPr>
            <p:cNvPr id="851" name="Google Shape;851;p45"/>
            <p:cNvPicPr preferRelativeResize="0"/>
            <p:nvPr/>
          </p:nvPicPr>
          <p:blipFill rotWithShape="1">
            <a:blip r:embed="rId4">
              <a:alphaModFix/>
            </a:blip>
            <a:srcRect/>
            <a:stretch/>
          </p:blipFill>
          <p:spPr>
            <a:xfrm>
              <a:off x="5067000" y="3464640"/>
              <a:ext cx="4439520" cy="4205880"/>
            </a:xfrm>
            <a:prstGeom prst="rect">
              <a:avLst/>
            </a:prstGeom>
            <a:noFill/>
            <a:ln>
              <a:noFill/>
            </a:ln>
          </p:spPr>
        </p:pic>
        <p:pic>
          <p:nvPicPr>
            <p:cNvPr id="852" name="Google Shape;852;p45"/>
            <p:cNvPicPr preferRelativeResize="0"/>
            <p:nvPr/>
          </p:nvPicPr>
          <p:blipFill rotWithShape="1">
            <a:blip r:embed="rId5">
              <a:alphaModFix/>
            </a:blip>
            <a:srcRect/>
            <a:stretch/>
          </p:blipFill>
          <p:spPr>
            <a:xfrm>
              <a:off x="6528600" y="3826440"/>
              <a:ext cx="1497600" cy="630360"/>
            </a:xfrm>
            <a:prstGeom prst="rect">
              <a:avLst/>
            </a:prstGeom>
            <a:noFill/>
            <a:ln>
              <a:noFill/>
            </a:ln>
          </p:spPr>
        </p:pic>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46"/>
          <p:cNvSpPr/>
          <p:nvPr/>
        </p:nvSpPr>
        <p:spPr>
          <a:xfrm>
            <a:off x="562320" y="4457160"/>
            <a:ext cx="8478000" cy="2199240"/>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858" name="Google Shape;858;p46"/>
          <p:cNvPicPr preferRelativeResize="0"/>
          <p:nvPr/>
        </p:nvPicPr>
        <p:blipFill rotWithShape="1">
          <a:blip r:embed="rId3">
            <a:alphaModFix/>
          </a:blip>
          <a:srcRect/>
          <a:stretch/>
        </p:blipFill>
        <p:spPr>
          <a:xfrm>
            <a:off x="8620560" y="4231800"/>
            <a:ext cx="482760" cy="460440"/>
          </a:xfrm>
          <a:prstGeom prst="rect">
            <a:avLst/>
          </a:prstGeom>
          <a:noFill/>
          <a:ln>
            <a:noFill/>
          </a:ln>
        </p:spPr>
      </p:pic>
      <p:sp>
        <p:nvSpPr>
          <p:cNvPr id="859" name="Google Shape;859;p46"/>
          <p:cNvSpPr/>
          <p:nvPr/>
        </p:nvSpPr>
        <p:spPr>
          <a:xfrm>
            <a:off x="562320" y="2320560"/>
            <a:ext cx="8478000" cy="1911240"/>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860" name="Google Shape;860;p46"/>
          <p:cNvPicPr preferRelativeResize="0"/>
          <p:nvPr/>
        </p:nvPicPr>
        <p:blipFill rotWithShape="1">
          <a:blip r:embed="rId3">
            <a:alphaModFix/>
          </a:blip>
          <a:srcRect/>
          <a:stretch/>
        </p:blipFill>
        <p:spPr>
          <a:xfrm>
            <a:off x="8620560" y="2095200"/>
            <a:ext cx="482760" cy="460440"/>
          </a:xfrm>
          <a:prstGeom prst="rect">
            <a:avLst/>
          </a:prstGeom>
          <a:noFill/>
          <a:ln>
            <a:noFill/>
          </a:ln>
        </p:spPr>
      </p:pic>
      <p:sp>
        <p:nvSpPr>
          <p:cNvPr id="861" name="Google Shape;861;p46"/>
          <p:cNvSpPr/>
          <p:nvPr/>
        </p:nvSpPr>
        <p:spPr>
          <a:xfrm>
            <a:off x="915120" y="2649240"/>
            <a:ext cx="7772400" cy="1065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000000"/>
                </a:solidFill>
                <a:latin typeface="Calibri"/>
                <a:ea typeface="Calibri"/>
                <a:cs typeface="Calibri"/>
                <a:sym typeface="Calibri"/>
              </a:rPr>
              <a:t>TP Digital </a:t>
            </a:r>
            <a:r>
              <a:rPr lang="es-CL" sz="1600" b="0" i="0" u="none" strike="noStrike" cap="none">
                <a:solidFill>
                  <a:srgbClr val="000000"/>
                </a:solidFill>
                <a:latin typeface="Calibri"/>
                <a:ea typeface="Calibri"/>
                <a:cs typeface="Calibri"/>
                <a:sym typeface="Calibri"/>
              </a:rPr>
              <a:t>es un proyecto desarrollado en conjunto por </a:t>
            </a:r>
            <a:r>
              <a:rPr lang="es-CL" sz="1600" b="1" i="0" u="none" strike="noStrike" cap="none">
                <a:solidFill>
                  <a:srgbClr val="29754D"/>
                </a:solidFill>
                <a:latin typeface="Calibri"/>
                <a:ea typeface="Calibri"/>
                <a:cs typeface="Calibri"/>
                <a:sym typeface="Calibri"/>
              </a:rPr>
              <a:t>Fundación Chile </a:t>
            </a:r>
            <a:r>
              <a:rPr lang="es-CL" sz="1600" b="0" i="0" u="none" strike="noStrike" cap="none">
                <a:solidFill>
                  <a:srgbClr val="000000"/>
                </a:solidFill>
                <a:latin typeface="Calibri"/>
                <a:ea typeface="Calibri"/>
                <a:cs typeface="Calibri"/>
                <a:sym typeface="Calibri"/>
              </a:rPr>
              <a:t>y </a:t>
            </a:r>
            <a:r>
              <a:rPr lang="es-CL" sz="1600" b="1" i="0" u="none" strike="noStrike" cap="none">
                <a:solidFill>
                  <a:srgbClr val="29754D"/>
                </a:solidFill>
                <a:latin typeface="Calibri"/>
                <a:ea typeface="Calibri"/>
                <a:cs typeface="Calibri"/>
                <a:sym typeface="Calibri"/>
              </a:rPr>
              <a:t>Microsoft</a:t>
            </a:r>
            <a:r>
              <a:rPr lang="es-CL" sz="1600" b="0" i="0" u="none" strike="noStrike" cap="none">
                <a:solidFill>
                  <a:srgbClr val="000000"/>
                </a:solidFill>
                <a:latin typeface="Calibri"/>
                <a:ea typeface="Calibri"/>
                <a:cs typeface="Calibri"/>
                <a:sym typeface="Calibri"/>
              </a:rPr>
              <a:t>, con el patrocinio de </a:t>
            </a:r>
            <a:r>
              <a:rPr lang="es-CL" sz="1600" b="1" i="0" u="none" strike="noStrike" cap="none">
                <a:solidFill>
                  <a:srgbClr val="29754D"/>
                </a:solidFill>
                <a:latin typeface="Calibri"/>
                <a:ea typeface="Calibri"/>
                <a:cs typeface="Calibri"/>
                <a:sym typeface="Calibri"/>
              </a:rPr>
              <a:t>MINEDUC</a:t>
            </a:r>
            <a:r>
              <a:rPr lang="es-CL" sz="1600" b="0" i="0" u="none" strike="noStrike" cap="none">
                <a:solidFill>
                  <a:srgbClr val="29754D"/>
                </a:solidFill>
                <a:latin typeface="Calibri"/>
                <a:ea typeface="Calibri"/>
                <a:cs typeface="Calibri"/>
                <a:sym typeface="Calibri"/>
              </a:rPr>
              <a:t> </a:t>
            </a:r>
            <a:r>
              <a:rPr lang="es-CL" sz="1600" b="0" i="0" u="none" strike="noStrike" cap="none">
                <a:solidFill>
                  <a:srgbClr val="000000"/>
                </a:solidFill>
                <a:latin typeface="Calibri"/>
                <a:ea typeface="Calibri"/>
                <a:cs typeface="Calibri"/>
                <a:sym typeface="Calibri"/>
              </a:rPr>
              <a:t>y la colaboración de</a:t>
            </a:r>
            <a:r>
              <a:rPr lang="es-CL" sz="1600" b="1" i="0" u="none" strike="noStrike" cap="none">
                <a:solidFill>
                  <a:srgbClr val="000000"/>
                </a:solidFill>
                <a:latin typeface="Calibri"/>
                <a:ea typeface="Calibri"/>
                <a:cs typeface="Calibri"/>
                <a:sym typeface="Calibri"/>
              </a:rPr>
              <a:t> </a:t>
            </a:r>
            <a:r>
              <a:rPr lang="es-CL" sz="1600" b="1" i="0" u="none" strike="noStrike" cap="none">
                <a:solidFill>
                  <a:srgbClr val="29754D"/>
                </a:solidFill>
                <a:latin typeface="Calibri"/>
                <a:ea typeface="Calibri"/>
                <a:cs typeface="Calibri"/>
                <a:sym typeface="Calibri"/>
              </a:rPr>
              <a:t>INACAP</a:t>
            </a:r>
            <a:r>
              <a:rPr lang="es-CL" sz="1600" b="1" i="0" u="none" strike="noStrike" cap="none">
                <a:solidFill>
                  <a:srgbClr val="000000"/>
                </a:solidFill>
                <a:latin typeface="Calibri"/>
                <a:ea typeface="Calibri"/>
                <a:cs typeface="Calibri"/>
                <a:sym typeface="Calibri"/>
              </a:rPr>
              <a:t> </a:t>
            </a:r>
            <a:r>
              <a:rPr lang="es-CL" sz="1600" b="0" i="0" u="none" strike="noStrike" cap="none">
                <a:solidFill>
                  <a:srgbClr val="000000"/>
                </a:solidFill>
                <a:latin typeface="Calibri"/>
                <a:ea typeface="Calibri"/>
                <a:cs typeface="Calibri"/>
                <a:sym typeface="Calibri"/>
              </a:rPr>
              <a:t>e </a:t>
            </a:r>
            <a:r>
              <a:rPr lang="es-CL" sz="1600" b="1" i="0" u="none" strike="noStrike" cap="none">
                <a:solidFill>
                  <a:srgbClr val="29754D"/>
                </a:solidFill>
                <a:latin typeface="Calibri"/>
                <a:ea typeface="Calibri"/>
                <a:cs typeface="Calibri"/>
                <a:sym typeface="Calibri"/>
              </a:rPr>
              <a:t>Intelitek</a:t>
            </a:r>
            <a:r>
              <a:rPr lang="es-CL" sz="1600" b="0" i="0" u="none" strike="noStrike" cap="none">
                <a:solidFill>
                  <a:srgbClr val="000000"/>
                </a:solidFill>
                <a:latin typeface="Calibri"/>
                <a:ea typeface="Calibri"/>
                <a:cs typeface="Calibri"/>
                <a:sym typeface="Calibri"/>
              </a:rPr>
              <a:t>, dirigido a apoyar a los centros educativos y docentes de formación técnico profesional a nivel nacional en el desarrollo virtual de procesos de enseñanza aprendizaje.</a:t>
            </a:r>
            <a:endParaRPr sz="1600" b="0" i="0" u="none" strike="noStrike" cap="none">
              <a:latin typeface="Arial"/>
              <a:ea typeface="Arial"/>
              <a:cs typeface="Arial"/>
              <a:sym typeface="Arial"/>
            </a:endParaRPr>
          </a:p>
        </p:txBody>
      </p:sp>
      <p:sp>
        <p:nvSpPr>
          <p:cNvPr id="862" name="Google Shape;862;p46"/>
          <p:cNvSpPr/>
          <p:nvPr/>
        </p:nvSpPr>
        <p:spPr>
          <a:xfrm>
            <a:off x="915120" y="4771440"/>
            <a:ext cx="7705080" cy="15519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Los usuarios que no estén registrados, deben completar los datos en el siguiente formulario: </a:t>
            </a:r>
            <a:r>
              <a:rPr lang="es-CL" sz="1600" b="0" i="0" u="sng" strike="noStrike" cap="none">
                <a:solidFill>
                  <a:srgbClr val="0097A7"/>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FORMULARIO DE INSCRIPCIÓN</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Una vez que lo hagan, reciben un correo electrónico con los datos de acceso a la plataforma, que está en el siguiente link:</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sng" strike="noStrike" cap="none">
                <a:solidFill>
                  <a:srgbClr val="0097A7"/>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https://tp-digital.territorio.la/</a:t>
            </a:r>
            <a:endParaRPr sz="1600" b="0" i="0" u="none" strike="noStrike" cap="none">
              <a:latin typeface="Arial"/>
              <a:ea typeface="Arial"/>
              <a:cs typeface="Arial"/>
              <a:sym typeface="Arial"/>
            </a:endParaRPr>
          </a:p>
        </p:txBody>
      </p:sp>
      <p:pic>
        <p:nvPicPr>
          <p:cNvPr id="863" name="Google Shape;863;p46"/>
          <p:cNvPicPr preferRelativeResize="0"/>
          <p:nvPr/>
        </p:nvPicPr>
        <p:blipFill rotWithShape="1">
          <a:blip r:embed="rId6">
            <a:alphaModFix/>
          </a:blip>
          <a:srcRect/>
          <a:stretch/>
        </p:blipFill>
        <p:spPr>
          <a:xfrm>
            <a:off x="562320" y="1119960"/>
            <a:ext cx="2422440" cy="102024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47"/>
          <p:cNvSpPr/>
          <p:nvPr/>
        </p:nvSpPr>
        <p:spPr>
          <a:xfrm>
            <a:off x="375840" y="137376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¿CUÁNTO APRENDIMOS?</a:t>
            </a:r>
            <a:endParaRPr sz="2800" b="0" i="0" u="none" strike="noStrike" cap="none">
              <a:latin typeface="Arial"/>
              <a:ea typeface="Arial"/>
              <a:cs typeface="Arial"/>
              <a:sym typeface="Arial"/>
            </a:endParaRPr>
          </a:p>
        </p:txBody>
      </p:sp>
      <p:grpSp>
        <p:nvGrpSpPr>
          <p:cNvPr id="869" name="Google Shape;869;p47"/>
          <p:cNvGrpSpPr/>
          <p:nvPr/>
        </p:nvGrpSpPr>
        <p:grpSpPr>
          <a:xfrm>
            <a:off x="2035440" y="2912040"/>
            <a:ext cx="6999480" cy="2696040"/>
            <a:chOff x="2035440" y="2912040"/>
            <a:chExt cx="6999480" cy="2696040"/>
          </a:xfrm>
        </p:grpSpPr>
        <p:sp>
          <p:nvSpPr>
            <p:cNvPr id="870" name="Google Shape;870;p47"/>
            <p:cNvSpPr/>
            <p:nvPr/>
          </p:nvSpPr>
          <p:spPr>
            <a:xfrm>
              <a:off x="2035440" y="2912040"/>
              <a:ext cx="6999480" cy="269604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71" name="Google Shape;871;p47"/>
            <p:cNvSpPr/>
            <p:nvPr/>
          </p:nvSpPr>
          <p:spPr>
            <a:xfrm>
              <a:off x="3510000" y="3843360"/>
              <a:ext cx="4994280" cy="774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s-CL" sz="2000" b="0" i="0" u="none" strike="noStrike" cap="none">
                  <a:solidFill>
                    <a:srgbClr val="29754D"/>
                  </a:solidFill>
                  <a:latin typeface="Calibri"/>
                  <a:ea typeface="Calibri"/>
                  <a:cs typeface="Calibri"/>
                  <a:sym typeface="Calibri"/>
                </a:rPr>
                <a:t>INTRODUCCIÓN A SISTEMAS </a:t>
              </a: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2000" b="1" i="0" u="none" strike="noStrike" cap="none">
                  <a:solidFill>
                    <a:srgbClr val="29754D"/>
                  </a:solidFill>
                  <a:latin typeface="Calibri"/>
                  <a:ea typeface="Calibri"/>
                  <a:cs typeface="Calibri"/>
                  <a:sym typeface="Calibri"/>
                </a:rPr>
                <a:t>ELECTRÓNICOS DE POTENCIA 1</a:t>
              </a: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¡Ahora realizaremos una actividad que resume todo lo que hemos visto! </a:t>
              </a:r>
              <a:r>
                <a:rPr lang="es-CL" sz="1600" b="1" i="0" u="none" strike="noStrike" cap="none">
                  <a:solidFill>
                    <a:srgbClr val="29754D"/>
                  </a:solidFill>
                  <a:latin typeface="Calibri"/>
                  <a:ea typeface="Calibri"/>
                  <a:cs typeface="Calibri"/>
                  <a:sym typeface="Calibri"/>
                </a:rPr>
                <a:t>¡Atentos!</a:t>
              </a:r>
              <a:endParaRPr sz="1600" b="0" i="0" u="none" strike="noStrike" cap="none">
                <a:latin typeface="Arial"/>
                <a:ea typeface="Arial"/>
                <a:cs typeface="Arial"/>
                <a:sym typeface="Arial"/>
              </a:endParaRPr>
            </a:p>
          </p:txBody>
        </p:sp>
      </p:grpSp>
      <p:sp>
        <p:nvSpPr>
          <p:cNvPr id="872" name="Google Shape;872;p47"/>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REVISEMOS</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873" name="Google Shape;873;p47"/>
          <p:cNvSpPr/>
          <p:nvPr/>
        </p:nvSpPr>
        <p:spPr>
          <a:xfrm>
            <a:off x="4125240" y="1184040"/>
            <a:ext cx="466200" cy="52056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s-CL" sz="5000" b="0" i="0" u="none" strike="noStrike" cap="none">
                <a:solidFill>
                  <a:srgbClr val="8EB99F"/>
                </a:solidFill>
                <a:latin typeface="Calibri"/>
                <a:ea typeface="Calibri"/>
                <a:cs typeface="Calibri"/>
                <a:sym typeface="Calibri"/>
              </a:rPr>
              <a:t>2</a:t>
            </a:r>
            <a:endParaRPr sz="5000" b="0" i="0" u="none" strike="noStrike" cap="none">
              <a:latin typeface="Arial"/>
              <a:ea typeface="Arial"/>
              <a:cs typeface="Arial"/>
              <a:sym typeface="Arial"/>
            </a:endParaRPr>
          </a:p>
        </p:txBody>
      </p:sp>
      <p:pic>
        <p:nvPicPr>
          <p:cNvPr id="874" name="Google Shape;874;p47"/>
          <p:cNvPicPr preferRelativeResize="0"/>
          <p:nvPr/>
        </p:nvPicPr>
        <p:blipFill rotWithShape="1">
          <a:blip r:embed="rId3">
            <a:alphaModFix/>
          </a:blip>
          <a:srcRect/>
          <a:stretch/>
        </p:blipFill>
        <p:spPr>
          <a:xfrm>
            <a:off x="5474520" y="5389200"/>
            <a:ext cx="1651680" cy="884160"/>
          </a:xfrm>
          <a:prstGeom prst="rect">
            <a:avLst/>
          </a:prstGeom>
          <a:noFill/>
          <a:ln>
            <a:noFill/>
          </a:ln>
        </p:spPr>
      </p:pic>
      <p:pic>
        <p:nvPicPr>
          <p:cNvPr id="875" name="Google Shape;875;p47"/>
          <p:cNvPicPr preferRelativeResize="0"/>
          <p:nvPr/>
        </p:nvPicPr>
        <p:blipFill rotWithShape="1">
          <a:blip r:embed="rId4">
            <a:alphaModFix/>
          </a:blip>
          <a:srcRect/>
          <a:stretch/>
        </p:blipFill>
        <p:spPr>
          <a:xfrm>
            <a:off x="-18000" y="2473200"/>
            <a:ext cx="3856320" cy="3653640"/>
          </a:xfrm>
          <a:prstGeom prst="rect">
            <a:avLst/>
          </a:prstGeom>
          <a:noFill/>
          <a:ln>
            <a:noFill/>
          </a:ln>
        </p:spPr>
      </p:pic>
      <p:pic>
        <p:nvPicPr>
          <p:cNvPr id="876" name="Google Shape;876;p47"/>
          <p:cNvPicPr preferRelativeResize="0"/>
          <p:nvPr/>
        </p:nvPicPr>
        <p:blipFill rotWithShape="1">
          <a:blip r:embed="rId5">
            <a:alphaModFix/>
          </a:blip>
          <a:srcRect/>
          <a:stretch/>
        </p:blipFill>
        <p:spPr>
          <a:xfrm>
            <a:off x="7126200" y="5056200"/>
            <a:ext cx="1806480" cy="134784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grpSp>
        <p:nvGrpSpPr>
          <p:cNvPr id="881" name="Google Shape;881;p48"/>
          <p:cNvGrpSpPr/>
          <p:nvPr/>
        </p:nvGrpSpPr>
        <p:grpSpPr>
          <a:xfrm>
            <a:off x="25020" y="2705664"/>
            <a:ext cx="5834340" cy="1155793"/>
            <a:chOff x="25020" y="2705664"/>
            <a:chExt cx="5834340" cy="1155793"/>
          </a:xfrm>
        </p:grpSpPr>
        <p:sp>
          <p:nvSpPr>
            <p:cNvPr id="882" name="Google Shape;882;p48"/>
            <p:cNvSpPr/>
            <p:nvPr/>
          </p:nvSpPr>
          <p:spPr>
            <a:xfrm>
              <a:off x="1267560" y="3098160"/>
              <a:ext cx="459180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Manipular</a:t>
              </a:r>
              <a:r>
                <a:rPr lang="es-CL" sz="1600" b="1" i="0" u="none" strike="noStrike" cap="none">
                  <a:solidFill>
                    <a:srgbClr val="29754D"/>
                  </a:solidFill>
                  <a:latin typeface="Calibri"/>
                  <a:ea typeface="Calibri"/>
                  <a:cs typeface="Calibri"/>
                  <a:sym typeface="Calibri"/>
                </a:rPr>
                <a:t> cuidadosamente </a:t>
              </a:r>
              <a:r>
                <a:rPr lang="es-CL" sz="1600" b="0" i="0" u="none" strike="noStrike" cap="none">
                  <a:solidFill>
                    <a:srgbClr val="000000"/>
                  </a:solidFill>
                  <a:latin typeface="Calibri"/>
                  <a:ea typeface="Calibri"/>
                  <a:cs typeface="Calibri"/>
                  <a:sym typeface="Calibri"/>
                </a:rPr>
                <a:t>herramientas.</a:t>
              </a:r>
              <a:endParaRPr sz="1600" b="0" i="0" u="none" strike="noStrike" cap="none">
                <a:latin typeface="Arial"/>
                <a:ea typeface="Arial"/>
                <a:cs typeface="Arial"/>
                <a:sym typeface="Arial"/>
              </a:endParaRPr>
            </a:p>
          </p:txBody>
        </p:sp>
        <p:grpSp>
          <p:nvGrpSpPr>
            <p:cNvPr id="883" name="Google Shape;883;p48"/>
            <p:cNvGrpSpPr/>
            <p:nvPr/>
          </p:nvGrpSpPr>
          <p:grpSpPr>
            <a:xfrm>
              <a:off x="25020" y="2705664"/>
              <a:ext cx="1192129" cy="1155793"/>
              <a:chOff x="25020" y="2705664"/>
              <a:chExt cx="1192129" cy="1155793"/>
            </a:xfrm>
          </p:grpSpPr>
          <p:sp>
            <p:nvSpPr>
              <p:cNvPr id="884" name="Google Shape;884;p48"/>
              <p:cNvSpPr/>
              <p:nvPr/>
            </p:nvSpPr>
            <p:spPr>
              <a:xfrm rot="5400000">
                <a:off x="201240" y="2692080"/>
                <a:ext cx="782640" cy="11350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85" name="Google Shape;885;p48"/>
              <p:cNvPicPr preferRelativeResize="0"/>
              <p:nvPr/>
            </p:nvPicPr>
            <p:blipFill rotWithShape="1">
              <a:blip r:embed="rId3">
                <a:alphaModFix/>
              </a:blip>
              <a:srcRect/>
              <a:stretch/>
            </p:blipFill>
            <p:spPr>
              <a:xfrm rot="-2193600">
                <a:off x="170280" y="2900880"/>
                <a:ext cx="908280" cy="765360"/>
              </a:xfrm>
              <a:prstGeom prst="rect">
                <a:avLst/>
              </a:prstGeom>
              <a:noFill/>
              <a:ln>
                <a:noFill/>
              </a:ln>
            </p:spPr>
          </p:pic>
        </p:grpSp>
      </p:grpSp>
      <p:grpSp>
        <p:nvGrpSpPr>
          <p:cNvPr id="886" name="Google Shape;886;p48"/>
          <p:cNvGrpSpPr/>
          <p:nvPr/>
        </p:nvGrpSpPr>
        <p:grpSpPr>
          <a:xfrm>
            <a:off x="25020" y="5827140"/>
            <a:ext cx="5832900" cy="782640"/>
            <a:chOff x="25020" y="5827140"/>
            <a:chExt cx="5832900" cy="782640"/>
          </a:xfrm>
        </p:grpSpPr>
        <p:grpSp>
          <p:nvGrpSpPr>
            <p:cNvPr id="887" name="Google Shape;887;p48"/>
            <p:cNvGrpSpPr/>
            <p:nvPr/>
          </p:nvGrpSpPr>
          <p:grpSpPr>
            <a:xfrm>
              <a:off x="25020" y="5827140"/>
              <a:ext cx="1135080" cy="782640"/>
              <a:chOff x="25020" y="5827140"/>
              <a:chExt cx="1135080" cy="782640"/>
            </a:xfrm>
          </p:grpSpPr>
          <p:sp>
            <p:nvSpPr>
              <p:cNvPr id="888" name="Google Shape;888;p48"/>
              <p:cNvSpPr/>
              <p:nvPr/>
            </p:nvSpPr>
            <p:spPr>
              <a:xfrm rot="5400000">
                <a:off x="201240" y="5650920"/>
                <a:ext cx="782640" cy="11350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89" name="Google Shape;889;p48"/>
              <p:cNvPicPr preferRelativeResize="0"/>
              <p:nvPr/>
            </p:nvPicPr>
            <p:blipFill rotWithShape="1">
              <a:blip r:embed="rId4">
                <a:alphaModFix/>
              </a:blip>
              <a:srcRect/>
              <a:stretch/>
            </p:blipFill>
            <p:spPr>
              <a:xfrm>
                <a:off x="348480" y="5954760"/>
                <a:ext cx="665640" cy="560880"/>
              </a:xfrm>
              <a:prstGeom prst="rect">
                <a:avLst/>
              </a:prstGeom>
              <a:noFill/>
              <a:ln>
                <a:noFill/>
              </a:ln>
            </p:spPr>
          </p:pic>
        </p:grpSp>
        <p:sp>
          <p:nvSpPr>
            <p:cNvPr id="890" name="Google Shape;890;p48"/>
            <p:cNvSpPr/>
            <p:nvPr/>
          </p:nvSpPr>
          <p:spPr>
            <a:xfrm>
              <a:off x="1297080" y="5926680"/>
              <a:ext cx="4560840" cy="578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Toda actividad debe desarrollarse </a:t>
              </a:r>
              <a:r>
                <a:rPr lang="es-CL" sz="1600" b="1" i="0" u="none" strike="noStrike" cap="none">
                  <a:solidFill>
                    <a:srgbClr val="29754D"/>
                  </a:solidFill>
                  <a:latin typeface="Calibri"/>
                  <a:ea typeface="Calibri"/>
                  <a:cs typeface="Calibri"/>
                  <a:sym typeface="Calibri"/>
                </a:rPr>
                <a:t>bajo supervisión </a:t>
              </a:r>
              <a:r>
                <a:rPr lang="es-CL" sz="1600" b="0" i="0" u="none" strike="noStrike" cap="none">
                  <a:solidFill>
                    <a:srgbClr val="000000"/>
                  </a:solidFill>
                  <a:latin typeface="Calibri"/>
                  <a:ea typeface="Calibri"/>
                  <a:cs typeface="Calibri"/>
                  <a:sym typeface="Calibri"/>
                </a:rPr>
                <a:t>de la persona a cargo del taller o laboratorio.</a:t>
              </a:r>
              <a:endParaRPr sz="1600" b="0" i="0" u="none" strike="noStrike" cap="none">
                <a:latin typeface="Arial"/>
                <a:ea typeface="Arial"/>
                <a:cs typeface="Arial"/>
                <a:sym typeface="Arial"/>
              </a:endParaRPr>
            </a:p>
          </p:txBody>
        </p:sp>
      </p:grpSp>
      <p:grpSp>
        <p:nvGrpSpPr>
          <p:cNvPr id="891" name="Google Shape;891;p48"/>
          <p:cNvGrpSpPr/>
          <p:nvPr/>
        </p:nvGrpSpPr>
        <p:grpSpPr>
          <a:xfrm>
            <a:off x="-4500" y="1887300"/>
            <a:ext cx="9305640" cy="782640"/>
            <a:chOff x="-4500" y="1887300"/>
            <a:chExt cx="9305640" cy="782640"/>
          </a:xfrm>
        </p:grpSpPr>
        <p:sp>
          <p:nvSpPr>
            <p:cNvPr id="892" name="Google Shape;892;p48"/>
            <p:cNvSpPr/>
            <p:nvPr/>
          </p:nvSpPr>
          <p:spPr>
            <a:xfrm rot="5400000">
              <a:off x="4257000" y="-2374200"/>
              <a:ext cx="782640" cy="930564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8"/>
            <p:cNvSpPr/>
            <p:nvPr/>
          </p:nvSpPr>
          <p:spPr>
            <a:xfrm>
              <a:off x="4015080" y="2109240"/>
              <a:ext cx="297504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Utilizar EPPs</a:t>
              </a:r>
              <a:r>
                <a:rPr lang="es-CL" sz="1600" b="1" i="0" u="none" strike="noStrike" cap="none">
                  <a:solidFill>
                    <a:srgbClr val="000000"/>
                  </a:solidFill>
                  <a:latin typeface="Calibri"/>
                  <a:ea typeface="Calibri"/>
                  <a:cs typeface="Calibri"/>
                  <a:sym typeface="Calibri"/>
                </a:rPr>
                <a:t> </a:t>
              </a:r>
              <a:r>
                <a:rPr lang="es-CL" sz="1600" b="0" i="0" u="none" strike="noStrike" cap="none">
                  <a:solidFill>
                    <a:srgbClr val="000000"/>
                  </a:solidFill>
                  <a:latin typeface="Calibri"/>
                  <a:ea typeface="Calibri"/>
                  <a:cs typeface="Calibri"/>
                  <a:sym typeface="Calibri"/>
                </a:rPr>
                <a:t>para el autocuidado.</a:t>
              </a:r>
              <a:endParaRPr sz="1600" b="0" i="0" u="none" strike="noStrike" cap="none">
                <a:latin typeface="Arial"/>
                <a:ea typeface="Arial"/>
                <a:cs typeface="Arial"/>
                <a:sym typeface="Arial"/>
              </a:endParaRPr>
            </a:p>
          </p:txBody>
        </p:sp>
        <p:pic>
          <p:nvPicPr>
            <p:cNvPr id="894" name="Google Shape;894;p48"/>
            <p:cNvPicPr preferRelativeResize="0"/>
            <p:nvPr/>
          </p:nvPicPr>
          <p:blipFill rotWithShape="1">
            <a:blip r:embed="rId5">
              <a:alphaModFix/>
            </a:blip>
            <a:srcRect/>
            <a:stretch/>
          </p:blipFill>
          <p:spPr>
            <a:xfrm>
              <a:off x="344160" y="2008800"/>
              <a:ext cx="640440" cy="539640"/>
            </a:xfrm>
            <a:prstGeom prst="rect">
              <a:avLst/>
            </a:prstGeom>
            <a:noFill/>
            <a:ln>
              <a:noFill/>
            </a:ln>
          </p:spPr>
        </p:pic>
        <p:pic>
          <p:nvPicPr>
            <p:cNvPr id="895" name="Google Shape;895;p48"/>
            <p:cNvPicPr preferRelativeResize="0"/>
            <p:nvPr/>
          </p:nvPicPr>
          <p:blipFill rotWithShape="1">
            <a:blip r:embed="rId6">
              <a:alphaModFix/>
            </a:blip>
            <a:srcRect/>
            <a:stretch/>
          </p:blipFill>
          <p:spPr>
            <a:xfrm>
              <a:off x="1287720" y="2008800"/>
              <a:ext cx="639720" cy="538920"/>
            </a:xfrm>
            <a:prstGeom prst="rect">
              <a:avLst/>
            </a:prstGeom>
            <a:noFill/>
            <a:ln>
              <a:noFill/>
            </a:ln>
          </p:spPr>
        </p:pic>
        <p:pic>
          <p:nvPicPr>
            <p:cNvPr id="896" name="Google Shape;896;p48"/>
            <p:cNvPicPr preferRelativeResize="0"/>
            <p:nvPr/>
          </p:nvPicPr>
          <p:blipFill rotWithShape="1">
            <a:blip r:embed="rId7">
              <a:alphaModFix/>
            </a:blip>
            <a:srcRect/>
            <a:stretch/>
          </p:blipFill>
          <p:spPr>
            <a:xfrm>
              <a:off x="2230560" y="2024640"/>
              <a:ext cx="601920" cy="507240"/>
            </a:xfrm>
            <a:prstGeom prst="rect">
              <a:avLst/>
            </a:prstGeom>
            <a:noFill/>
            <a:ln>
              <a:noFill/>
            </a:ln>
          </p:spPr>
        </p:pic>
        <p:pic>
          <p:nvPicPr>
            <p:cNvPr id="897" name="Google Shape;897;p48"/>
            <p:cNvPicPr preferRelativeResize="0"/>
            <p:nvPr/>
          </p:nvPicPr>
          <p:blipFill rotWithShape="1">
            <a:blip r:embed="rId8">
              <a:alphaModFix/>
            </a:blip>
            <a:srcRect/>
            <a:stretch/>
          </p:blipFill>
          <p:spPr>
            <a:xfrm>
              <a:off x="3135960" y="2021400"/>
              <a:ext cx="609840" cy="513720"/>
            </a:xfrm>
            <a:prstGeom prst="rect">
              <a:avLst/>
            </a:prstGeom>
            <a:noFill/>
            <a:ln>
              <a:noFill/>
            </a:ln>
          </p:spPr>
        </p:pic>
      </p:grpSp>
      <p:grpSp>
        <p:nvGrpSpPr>
          <p:cNvPr id="898" name="Google Shape;898;p48"/>
          <p:cNvGrpSpPr/>
          <p:nvPr/>
        </p:nvGrpSpPr>
        <p:grpSpPr>
          <a:xfrm>
            <a:off x="25020" y="4845780"/>
            <a:ext cx="5763780" cy="782640"/>
            <a:chOff x="25020" y="4845780"/>
            <a:chExt cx="5763780" cy="782640"/>
          </a:xfrm>
        </p:grpSpPr>
        <p:sp>
          <p:nvSpPr>
            <p:cNvPr id="899" name="Google Shape;899;p48"/>
            <p:cNvSpPr/>
            <p:nvPr/>
          </p:nvSpPr>
          <p:spPr>
            <a:xfrm>
              <a:off x="1297080" y="5068440"/>
              <a:ext cx="449172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Ser ordenado </a:t>
              </a:r>
              <a:r>
                <a:rPr lang="es-CL" sz="1600" b="0" i="0" u="none" strike="noStrike" cap="none">
                  <a:solidFill>
                    <a:srgbClr val="000000"/>
                  </a:solidFill>
                  <a:latin typeface="Calibri"/>
                  <a:ea typeface="Calibri"/>
                  <a:cs typeface="Calibri"/>
                  <a:sym typeface="Calibri"/>
                </a:rPr>
                <a:t>con el área de trabajo.</a:t>
              </a:r>
              <a:endParaRPr sz="1600" b="0" i="0" u="none" strike="noStrike" cap="none">
                <a:latin typeface="Arial"/>
                <a:ea typeface="Arial"/>
                <a:cs typeface="Arial"/>
                <a:sym typeface="Arial"/>
              </a:endParaRPr>
            </a:p>
          </p:txBody>
        </p:sp>
        <p:grpSp>
          <p:nvGrpSpPr>
            <p:cNvPr id="900" name="Google Shape;900;p48"/>
            <p:cNvGrpSpPr/>
            <p:nvPr/>
          </p:nvGrpSpPr>
          <p:grpSpPr>
            <a:xfrm>
              <a:off x="25020" y="4845780"/>
              <a:ext cx="1135080" cy="782640"/>
              <a:chOff x="25020" y="4845780"/>
              <a:chExt cx="1135080" cy="782640"/>
            </a:xfrm>
          </p:grpSpPr>
          <p:sp>
            <p:nvSpPr>
              <p:cNvPr id="901" name="Google Shape;901;p48"/>
              <p:cNvSpPr/>
              <p:nvPr/>
            </p:nvSpPr>
            <p:spPr>
              <a:xfrm rot="5400000">
                <a:off x="201240" y="4669560"/>
                <a:ext cx="782640" cy="11350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02" name="Google Shape;902;p48"/>
              <p:cNvPicPr preferRelativeResize="0"/>
              <p:nvPr/>
            </p:nvPicPr>
            <p:blipFill rotWithShape="1">
              <a:blip r:embed="rId9">
                <a:alphaModFix/>
              </a:blip>
              <a:srcRect/>
              <a:stretch/>
            </p:blipFill>
            <p:spPr>
              <a:xfrm>
                <a:off x="326880" y="4956480"/>
                <a:ext cx="682920" cy="575640"/>
              </a:xfrm>
              <a:prstGeom prst="rect">
                <a:avLst/>
              </a:prstGeom>
              <a:noFill/>
              <a:ln>
                <a:noFill/>
              </a:ln>
            </p:spPr>
          </p:pic>
        </p:grpSp>
      </p:grpSp>
      <p:grpSp>
        <p:nvGrpSpPr>
          <p:cNvPr id="903" name="Google Shape;903;p48"/>
          <p:cNvGrpSpPr/>
          <p:nvPr/>
        </p:nvGrpSpPr>
        <p:grpSpPr>
          <a:xfrm>
            <a:off x="25020" y="3864780"/>
            <a:ext cx="6503220" cy="782640"/>
            <a:chOff x="25020" y="3864780"/>
            <a:chExt cx="6503220" cy="782640"/>
          </a:xfrm>
        </p:grpSpPr>
        <p:sp>
          <p:nvSpPr>
            <p:cNvPr id="904" name="Google Shape;904;p48"/>
            <p:cNvSpPr/>
            <p:nvPr/>
          </p:nvSpPr>
          <p:spPr>
            <a:xfrm>
              <a:off x="1289880" y="3963960"/>
              <a:ext cx="5238360" cy="578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Ser cuidadoso y respetuoso </a:t>
              </a:r>
              <a:r>
                <a:rPr lang="es-CL" sz="1600" b="0" i="0" u="none" strike="noStrike" cap="none">
                  <a:solidFill>
                    <a:srgbClr val="000000"/>
                  </a:solidFill>
                  <a:latin typeface="Calibri"/>
                  <a:ea typeface="Calibri"/>
                  <a:cs typeface="Calibri"/>
                  <a:sym typeface="Calibri"/>
                </a:rPr>
                <a:t>con los integrantes del equipo de trabajo, asegurando la </a:t>
              </a:r>
              <a:r>
                <a:rPr lang="es-CL" sz="1600" b="1" i="0" u="none" strike="noStrike" cap="none">
                  <a:solidFill>
                    <a:srgbClr val="29754D"/>
                  </a:solidFill>
                  <a:latin typeface="Calibri"/>
                  <a:ea typeface="Calibri"/>
                  <a:cs typeface="Calibri"/>
                  <a:sym typeface="Calibri"/>
                </a:rPr>
                <a:t>integridad física </a:t>
              </a:r>
              <a:r>
                <a:rPr lang="es-CL" sz="1600" b="0" i="0" u="none" strike="noStrike" cap="none">
                  <a:solidFill>
                    <a:srgbClr val="000000"/>
                  </a:solidFill>
                  <a:latin typeface="Calibri"/>
                  <a:ea typeface="Calibri"/>
                  <a:cs typeface="Calibri"/>
                  <a:sym typeface="Calibri"/>
                </a:rPr>
                <a:t>de todos.</a:t>
              </a:r>
              <a:endParaRPr sz="1600" b="0" i="0" u="none" strike="noStrike" cap="none">
                <a:latin typeface="Arial"/>
                <a:ea typeface="Arial"/>
                <a:cs typeface="Arial"/>
                <a:sym typeface="Arial"/>
              </a:endParaRPr>
            </a:p>
          </p:txBody>
        </p:sp>
        <p:grpSp>
          <p:nvGrpSpPr>
            <p:cNvPr id="905" name="Google Shape;905;p48"/>
            <p:cNvGrpSpPr/>
            <p:nvPr/>
          </p:nvGrpSpPr>
          <p:grpSpPr>
            <a:xfrm>
              <a:off x="25020" y="3864780"/>
              <a:ext cx="1135080" cy="782640"/>
              <a:chOff x="25020" y="3864780"/>
              <a:chExt cx="1135080" cy="782640"/>
            </a:xfrm>
          </p:grpSpPr>
          <p:sp>
            <p:nvSpPr>
              <p:cNvPr id="906" name="Google Shape;906;p48"/>
              <p:cNvSpPr/>
              <p:nvPr/>
            </p:nvSpPr>
            <p:spPr>
              <a:xfrm rot="5400000">
                <a:off x="201240" y="3688560"/>
                <a:ext cx="782640" cy="11350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07" name="Google Shape;907;p48"/>
              <p:cNvPicPr preferRelativeResize="0"/>
              <p:nvPr/>
            </p:nvPicPr>
            <p:blipFill rotWithShape="1">
              <a:blip r:embed="rId10">
                <a:alphaModFix/>
              </a:blip>
              <a:srcRect/>
              <a:stretch/>
            </p:blipFill>
            <p:spPr>
              <a:xfrm>
                <a:off x="277200" y="3942360"/>
                <a:ext cx="740520" cy="623880"/>
              </a:xfrm>
              <a:prstGeom prst="rect">
                <a:avLst/>
              </a:prstGeom>
              <a:noFill/>
              <a:ln>
                <a:noFill/>
              </a:ln>
            </p:spPr>
          </p:pic>
        </p:grpSp>
      </p:grpSp>
      <p:pic>
        <p:nvPicPr>
          <p:cNvPr id="908" name="Google Shape;908;p48"/>
          <p:cNvPicPr preferRelativeResize="0"/>
          <p:nvPr/>
        </p:nvPicPr>
        <p:blipFill rotWithShape="1">
          <a:blip r:embed="rId11">
            <a:alphaModFix/>
          </a:blip>
          <a:srcRect/>
          <a:stretch/>
        </p:blipFill>
        <p:spPr>
          <a:xfrm>
            <a:off x="5836320" y="3780360"/>
            <a:ext cx="3759840" cy="3778920"/>
          </a:xfrm>
          <a:prstGeom prst="rect">
            <a:avLst/>
          </a:prstGeom>
          <a:noFill/>
          <a:ln>
            <a:noFill/>
          </a:ln>
        </p:spPr>
      </p:pic>
      <p:sp>
        <p:nvSpPr>
          <p:cNvPr id="909" name="Google Shape;909;p48"/>
          <p:cNvSpPr/>
          <p:nvPr/>
        </p:nvSpPr>
        <p:spPr>
          <a:xfrm>
            <a:off x="375840" y="1373760"/>
            <a:ext cx="469044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C73E32"/>
                </a:solidFill>
                <a:latin typeface="Calibri"/>
                <a:ea typeface="Calibri"/>
                <a:cs typeface="Calibri"/>
                <a:sym typeface="Calibri"/>
              </a:rPr>
              <a:t>¡ATENCIÓN!</a:t>
            </a:r>
            <a:endParaRPr sz="2800" b="0" i="0" u="none" strike="noStrike" cap="none">
              <a:latin typeface="Arial"/>
              <a:ea typeface="Arial"/>
              <a:cs typeface="Arial"/>
              <a:sym typeface="Arial"/>
            </a:endParaRPr>
          </a:p>
        </p:txBody>
      </p:sp>
      <p:sp>
        <p:nvSpPr>
          <p:cNvPr id="910" name="Google Shape;910;p48"/>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ANTES DE COMENZAR LA ACTIVIDAD:</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49"/>
          <p:cNvSpPr/>
          <p:nvPr/>
        </p:nvSpPr>
        <p:spPr>
          <a:xfrm>
            <a:off x="383400" y="2370240"/>
            <a:ext cx="8838720" cy="323784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916" name="Google Shape;916;p49"/>
          <p:cNvSpPr/>
          <p:nvPr/>
        </p:nvSpPr>
        <p:spPr>
          <a:xfrm>
            <a:off x="5279760" y="7354440"/>
            <a:ext cx="2723040" cy="20484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9"/>
          <p:cNvSpPr/>
          <p:nvPr/>
        </p:nvSpPr>
        <p:spPr>
          <a:xfrm>
            <a:off x="375840" y="137376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TICKET DE SALIDA</a:t>
            </a:r>
            <a:endParaRPr sz="2800" b="0" i="0" u="none" strike="noStrike" cap="none">
              <a:latin typeface="Arial"/>
              <a:ea typeface="Arial"/>
              <a:cs typeface="Arial"/>
              <a:sym typeface="Arial"/>
            </a:endParaRPr>
          </a:p>
        </p:txBody>
      </p:sp>
      <p:sp>
        <p:nvSpPr>
          <p:cNvPr id="918" name="Google Shape;918;p49"/>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ANTES DE TERMINAR:</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919" name="Google Shape;919;p49"/>
          <p:cNvSpPr/>
          <p:nvPr/>
        </p:nvSpPr>
        <p:spPr>
          <a:xfrm>
            <a:off x="958680" y="3789000"/>
            <a:ext cx="5107320" cy="774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s-CL" sz="2000" b="0" i="0" u="none" strike="noStrike" cap="none">
                <a:solidFill>
                  <a:srgbClr val="29754D"/>
                </a:solidFill>
                <a:latin typeface="Calibri"/>
                <a:ea typeface="Calibri"/>
                <a:cs typeface="Calibri"/>
                <a:sym typeface="Calibri"/>
              </a:rPr>
              <a:t>INTRODUCCIÓN A SISTEMAS </a:t>
            </a: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2000" b="1" i="0" u="none" strike="noStrike" cap="none">
                <a:solidFill>
                  <a:srgbClr val="29754D"/>
                </a:solidFill>
                <a:latin typeface="Calibri"/>
                <a:ea typeface="Calibri"/>
                <a:cs typeface="Calibri"/>
                <a:sym typeface="Calibri"/>
              </a:rPr>
              <a:t>ELECTRÓNICOS DE POTENCIA 1</a:t>
            </a: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¡No olvides contestar y entregar el Ticket de Salida!</a:t>
            </a: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2100" b="1" i="0" u="none" strike="noStrike" cap="none">
                <a:solidFill>
                  <a:srgbClr val="29754D"/>
                </a:solidFill>
                <a:latin typeface="Calibri"/>
                <a:ea typeface="Calibri"/>
                <a:cs typeface="Calibri"/>
                <a:sym typeface="Calibri"/>
              </a:rPr>
              <a:t>¡Hasta la próxima! </a:t>
            </a:r>
            <a:endParaRPr sz="2100" b="0" i="0" u="none" strike="noStrike" cap="none">
              <a:latin typeface="Arial"/>
              <a:ea typeface="Arial"/>
              <a:cs typeface="Arial"/>
              <a:sym typeface="Arial"/>
            </a:endParaRPr>
          </a:p>
          <a:p>
            <a:pPr marL="0" marR="0" lvl="0" indent="0" algn="l" rtl="0">
              <a:lnSpc>
                <a:spcPct val="100000"/>
              </a:lnSpc>
              <a:spcBef>
                <a:spcPts val="0"/>
              </a:spcBef>
              <a:spcAft>
                <a:spcPts val="0"/>
              </a:spcAft>
              <a:buNone/>
            </a:pPr>
            <a:br>
              <a:rPr lang="es-CL" sz="1800" b="0" i="0" u="none" strike="noStrike" cap="none">
                <a:latin typeface="Arial"/>
                <a:ea typeface="Arial"/>
                <a:cs typeface="Arial"/>
                <a:sym typeface="Arial"/>
              </a:rPr>
            </a:br>
            <a:endParaRPr sz="2100" b="0" i="0" u="none" strike="noStrike" cap="none">
              <a:latin typeface="Arial"/>
              <a:ea typeface="Arial"/>
              <a:cs typeface="Arial"/>
              <a:sym typeface="Arial"/>
            </a:endParaRPr>
          </a:p>
        </p:txBody>
      </p:sp>
      <p:pic>
        <p:nvPicPr>
          <p:cNvPr id="920" name="Google Shape;920;p49"/>
          <p:cNvPicPr preferRelativeResize="0"/>
          <p:nvPr/>
        </p:nvPicPr>
        <p:blipFill rotWithShape="1">
          <a:blip r:embed="rId3">
            <a:alphaModFix/>
          </a:blip>
          <a:srcRect/>
          <a:stretch/>
        </p:blipFill>
        <p:spPr>
          <a:xfrm>
            <a:off x="3210840" y="4397040"/>
            <a:ext cx="673920" cy="604440"/>
          </a:xfrm>
          <a:prstGeom prst="rect">
            <a:avLst/>
          </a:prstGeom>
          <a:noFill/>
          <a:ln>
            <a:noFill/>
          </a:ln>
        </p:spPr>
      </p:pic>
      <p:pic>
        <p:nvPicPr>
          <p:cNvPr id="921" name="Google Shape;921;p49"/>
          <p:cNvPicPr preferRelativeResize="0"/>
          <p:nvPr/>
        </p:nvPicPr>
        <p:blipFill rotWithShape="1">
          <a:blip r:embed="rId4">
            <a:alphaModFix/>
          </a:blip>
          <a:srcRect/>
          <a:stretch/>
        </p:blipFill>
        <p:spPr>
          <a:xfrm>
            <a:off x="6137280" y="3028320"/>
            <a:ext cx="2662920" cy="41684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
          <p:cNvSpPr/>
          <p:nvPr/>
        </p:nvSpPr>
        <p:spPr>
          <a:xfrm>
            <a:off x="464400" y="2555640"/>
            <a:ext cx="5146200" cy="2812320"/>
          </a:xfrm>
          <a:prstGeom prst="roundRect">
            <a:avLst>
              <a:gd name="adj" fmla="val 963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09" name="Google Shape;409;p5"/>
          <p:cNvSpPr/>
          <p:nvPr/>
        </p:nvSpPr>
        <p:spPr>
          <a:xfrm>
            <a:off x="375840" y="137376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CONOCIMIENTOS PREVIOS</a:t>
            </a:r>
            <a:endParaRPr sz="2800" b="0" i="0" u="none" strike="noStrike" cap="none">
              <a:latin typeface="Arial"/>
              <a:ea typeface="Arial"/>
              <a:cs typeface="Arial"/>
              <a:sym typeface="Arial"/>
            </a:endParaRPr>
          </a:p>
        </p:txBody>
      </p:sp>
      <p:sp>
        <p:nvSpPr>
          <p:cNvPr id="410" name="Google Shape;410;p5"/>
          <p:cNvSpPr/>
          <p:nvPr/>
        </p:nvSpPr>
        <p:spPr>
          <a:xfrm>
            <a:off x="816840" y="3441240"/>
            <a:ext cx="4511880" cy="774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s-CL" sz="2000" b="0" i="0" u="none" strike="noStrike" cap="none">
                <a:solidFill>
                  <a:srgbClr val="29754D"/>
                </a:solidFill>
                <a:latin typeface="Calibri"/>
                <a:ea typeface="Calibri"/>
                <a:cs typeface="Calibri"/>
                <a:sym typeface="Calibri"/>
              </a:rPr>
              <a:t>INTRODUCCIÓN A SISTEMAS </a:t>
            </a:r>
            <a:r>
              <a:rPr lang="es-CL" sz="2000" b="1" i="0" u="none" strike="noStrike" cap="none">
                <a:solidFill>
                  <a:srgbClr val="29754D"/>
                </a:solidFill>
                <a:latin typeface="Calibri"/>
                <a:ea typeface="Calibri"/>
                <a:cs typeface="Calibri"/>
                <a:sym typeface="Calibri"/>
              </a:rPr>
              <a:t>ELECTRÓNICOS DE POTENCIA 1</a:t>
            </a: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¡Ahora veamos cómo lo que ya has aprendido refuerza y mejora lo que estás a punto de aprender!</a:t>
            </a:r>
            <a:endParaRPr sz="1600" b="0" i="0" u="none" strike="noStrike" cap="none">
              <a:latin typeface="Arial"/>
              <a:ea typeface="Arial"/>
              <a:cs typeface="Arial"/>
              <a:sym typeface="Arial"/>
            </a:endParaRPr>
          </a:p>
        </p:txBody>
      </p:sp>
      <p:sp>
        <p:nvSpPr>
          <p:cNvPr id="411" name="Google Shape;411;p5"/>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ACTIVIDAD</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412" name="Google Shape;412;p5"/>
          <p:cNvSpPr/>
          <p:nvPr/>
        </p:nvSpPr>
        <p:spPr>
          <a:xfrm>
            <a:off x="4321800" y="1184040"/>
            <a:ext cx="466200" cy="52056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s-CL" sz="5000" b="0" i="0" u="none" strike="noStrike" cap="none">
                <a:solidFill>
                  <a:srgbClr val="8EB99F"/>
                </a:solidFill>
                <a:latin typeface="Calibri"/>
                <a:ea typeface="Calibri"/>
                <a:cs typeface="Calibri"/>
                <a:sym typeface="Calibri"/>
              </a:rPr>
              <a:t>2</a:t>
            </a:r>
            <a:endParaRPr sz="5000" b="0" i="0" u="none" strike="noStrike" cap="none">
              <a:latin typeface="Arial"/>
              <a:ea typeface="Arial"/>
              <a:cs typeface="Arial"/>
              <a:sym typeface="Arial"/>
            </a:endParaRPr>
          </a:p>
        </p:txBody>
      </p:sp>
      <p:pic>
        <p:nvPicPr>
          <p:cNvPr id="413" name="Google Shape;413;p5" descr="/Users/ivangonzalez/Desktop/IVAN G 2020/2020/DUOC/ARTES/OVNI-01.png"/>
          <p:cNvPicPr preferRelativeResize="0"/>
          <p:nvPr/>
        </p:nvPicPr>
        <p:blipFill rotWithShape="1">
          <a:blip r:embed="rId3">
            <a:alphaModFix/>
          </a:blip>
          <a:srcRect/>
          <a:stretch/>
        </p:blipFill>
        <p:spPr>
          <a:xfrm>
            <a:off x="5775840" y="3873240"/>
            <a:ext cx="3370680" cy="3474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6"/>
          <p:cNvSpPr/>
          <p:nvPr/>
        </p:nvSpPr>
        <p:spPr>
          <a:xfrm>
            <a:off x="452160" y="1378080"/>
            <a:ext cx="7946280" cy="5799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INTRODUCCIÓN </a:t>
            </a:r>
            <a:r>
              <a:rPr lang="es-CL" sz="2800" b="0" i="0" u="none" strike="noStrike" cap="none">
                <a:solidFill>
                  <a:srgbClr val="C73E32"/>
                </a:solidFill>
                <a:latin typeface="Calibri"/>
                <a:ea typeface="Calibri"/>
                <a:cs typeface="Calibri"/>
                <a:sym typeface="Calibri"/>
              </a:rPr>
              <a:t>ELECTRÓNICA DE POTENCIA</a:t>
            </a:r>
            <a:endParaRPr sz="2800" b="0" i="0" u="none" strike="noStrike" cap="none">
              <a:latin typeface="Arial"/>
              <a:ea typeface="Arial"/>
              <a:cs typeface="Arial"/>
              <a:sym typeface="Arial"/>
            </a:endParaRPr>
          </a:p>
        </p:txBody>
      </p:sp>
      <p:grpSp>
        <p:nvGrpSpPr>
          <p:cNvPr id="419" name="Google Shape;419;p6"/>
          <p:cNvGrpSpPr/>
          <p:nvPr/>
        </p:nvGrpSpPr>
        <p:grpSpPr>
          <a:xfrm>
            <a:off x="1541520" y="2104200"/>
            <a:ext cx="6636600" cy="1914120"/>
            <a:chOff x="1541520" y="2104200"/>
            <a:chExt cx="6636600" cy="1914120"/>
          </a:xfrm>
        </p:grpSpPr>
        <p:sp>
          <p:nvSpPr>
            <p:cNvPr id="420" name="Google Shape;420;p6"/>
            <p:cNvSpPr/>
            <p:nvPr/>
          </p:nvSpPr>
          <p:spPr>
            <a:xfrm>
              <a:off x="1541520" y="2363040"/>
              <a:ext cx="6553800" cy="165528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21" name="Google Shape;421;p6"/>
            <p:cNvSpPr/>
            <p:nvPr/>
          </p:nvSpPr>
          <p:spPr>
            <a:xfrm>
              <a:off x="1825560" y="2664720"/>
              <a:ext cx="5859720" cy="1065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008544"/>
                  </a:solidFill>
                  <a:latin typeface="Calibri"/>
                  <a:ea typeface="Calibri"/>
                  <a:cs typeface="Calibri"/>
                  <a:sym typeface="Calibri"/>
                </a:rPr>
                <a:t>¿QUÉ ES LA ELECTRÓNICA DE POTENCIA?</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La electrónica de potencia es la rama de la electrónica que estudia los dispositivos, circuitos y sistemas dedicados al control y la conversión de la energía eléctrica.</a:t>
              </a:r>
              <a:endParaRPr sz="1600" b="0" i="0" u="none" strike="noStrike" cap="none">
                <a:latin typeface="Arial"/>
                <a:ea typeface="Arial"/>
                <a:cs typeface="Arial"/>
                <a:sym typeface="Arial"/>
              </a:endParaRPr>
            </a:p>
          </p:txBody>
        </p:sp>
        <p:pic>
          <p:nvPicPr>
            <p:cNvPr id="422" name="Google Shape;422;p6"/>
            <p:cNvPicPr preferRelativeResize="0"/>
            <p:nvPr/>
          </p:nvPicPr>
          <p:blipFill rotWithShape="1">
            <a:blip r:embed="rId3">
              <a:alphaModFix/>
            </a:blip>
            <a:srcRect/>
            <a:stretch/>
          </p:blipFill>
          <p:spPr>
            <a:xfrm>
              <a:off x="7695360" y="2104200"/>
              <a:ext cx="482760" cy="529560"/>
            </a:xfrm>
            <a:prstGeom prst="rect">
              <a:avLst/>
            </a:prstGeom>
            <a:noFill/>
            <a:ln>
              <a:noFill/>
            </a:ln>
          </p:spPr>
        </p:pic>
      </p:grpSp>
      <p:sp>
        <p:nvSpPr>
          <p:cNvPr id="423" name="Google Shape;423;p6"/>
          <p:cNvSpPr/>
          <p:nvPr/>
        </p:nvSpPr>
        <p:spPr>
          <a:xfrm>
            <a:off x="3102480" y="4415400"/>
            <a:ext cx="3511440" cy="197712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424" name="Google Shape;424;p6" descr="Electrónica de potencia"/>
          <p:cNvPicPr preferRelativeResize="0"/>
          <p:nvPr/>
        </p:nvPicPr>
        <p:blipFill rotWithShape="1">
          <a:blip r:embed="rId4">
            <a:alphaModFix/>
          </a:blip>
          <a:srcRect/>
          <a:stretch/>
        </p:blipFill>
        <p:spPr>
          <a:xfrm>
            <a:off x="3281760" y="4532400"/>
            <a:ext cx="3086640" cy="17524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7"/>
          <p:cNvSpPr/>
          <p:nvPr/>
        </p:nvSpPr>
        <p:spPr>
          <a:xfrm>
            <a:off x="452160" y="1378080"/>
            <a:ext cx="7946280" cy="5799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INTRODUCCIÓN </a:t>
            </a:r>
            <a:r>
              <a:rPr lang="es-CL" sz="2800" b="0" i="0" u="none" strike="noStrike" cap="none">
                <a:solidFill>
                  <a:srgbClr val="C73E32"/>
                </a:solidFill>
                <a:latin typeface="Calibri"/>
                <a:ea typeface="Calibri"/>
                <a:cs typeface="Calibri"/>
                <a:sym typeface="Calibri"/>
              </a:rPr>
              <a:t>ELECTRÓNICA DE POTENCIA</a:t>
            </a:r>
            <a:endParaRPr sz="2800" b="0" i="0" u="none" strike="noStrike" cap="none">
              <a:latin typeface="Arial"/>
              <a:ea typeface="Arial"/>
              <a:cs typeface="Arial"/>
              <a:sym typeface="Arial"/>
            </a:endParaRPr>
          </a:p>
        </p:txBody>
      </p:sp>
      <p:sp>
        <p:nvSpPr>
          <p:cNvPr id="430" name="Google Shape;430;p7"/>
          <p:cNvSpPr/>
          <p:nvPr/>
        </p:nvSpPr>
        <p:spPr>
          <a:xfrm>
            <a:off x="1962720" y="2437920"/>
            <a:ext cx="5711760" cy="147492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31" name="Google Shape;431;p7"/>
          <p:cNvSpPr/>
          <p:nvPr/>
        </p:nvSpPr>
        <p:spPr>
          <a:xfrm>
            <a:off x="2396520" y="2739240"/>
            <a:ext cx="4867560" cy="821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Un equipo electrónico de potencia consta fundamentalmente de dos partes, tal y como se simboliza  en la siguiente figura.</a:t>
            </a:r>
            <a:endParaRPr sz="1600" b="0" i="0" u="none" strike="noStrike" cap="none">
              <a:latin typeface="Arial"/>
              <a:ea typeface="Arial"/>
              <a:cs typeface="Arial"/>
              <a:sym typeface="Arial"/>
            </a:endParaRPr>
          </a:p>
        </p:txBody>
      </p:sp>
      <p:pic>
        <p:nvPicPr>
          <p:cNvPr id="432" name="Google Shape;432;p7"/>
          <p:cNvPicPr preferRelativeResize="0"/>
          <p:nvPr/>
        </p:nvPicPr>
        <p:blipFill rotWithShape="1">
          <a:blip r:embed="rId3">
            <a:alphaModFix/>
          </a:blip>
          <a:srcRect/>
          <a:stretch/>
        </p:blipFill>
        <p:spPr>
          <a:xfrm>
            <a:off x="7274160" y="2179080"/>
            <a:ext cx="482760" cy="529560"/>
          </a:xfrm>
          <a:prstGeom prst="rect">
            <a:avLst/>
          </a:prstGeom>
          <a:noFill/>
          <a:ln>
            <a:noFill/>
          </a:ln>
        </p:spPr>
      </p:pic>
      <p:sp>
        <p:nvSpPr>
          <p:cNvPr id="433" name="Google Shape;433;p7"/>
          <p:cNvSpPr/>
          <p:nvPr/>
        </p:nvSpPr>
        <p:spPr>
          <a:xfrm>
            <a:off x="3102480" y="4415400"/>
            <a:ext cx="3511440" cy="197712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434" name="Google Shape;434;p7"/>
          <p:cNvPicPr preferRelativeResize="0"/>
          <p:nvPr/>
        </p:nvPicPr>
        <p:blipFill rotWithShape="1">
          <a:blip r:embed="rId4">
            <a:alphaModFix/>
          </a:blip>
          <a:srcRect/>
          <a:stretch/>
        </p:blipFill>
        <p:spPr>
          <a:xfrm>
            <a:off x="3162240" y="4594320"/>
            <a:ext cx="3383640" cy="16732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8"/>
          <p:cNvSpPr/>
          <p:nvPr/>
        </p:nvSpPr>
        <p:spPr>
          <a:xfrm>
            <a:off x="452160" y="1378080"/>
            <a:ext cx="7659720" cy="5799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INTRODUCCIÓN </a:t>
            </a:r>
            <a:r>
              <a:rPr lang="es-CL" sz="2800" b="0" i="0" u="none" strike="noStrike" cap="none">
                <a:solidFill>
                  <a:srgbClr val="C73E32"/>
                </a:solidFill>
                <a:latin typeface="Calibri"/>
                <a:ea typeface="Calibri"/>
                <a:cs typeface="Calibri"/>
                <a:sym typeface="Calibri"/>
              </a:rPr>
              <a:t>ELECTRÓNICA DE POTENCIA</a:t>
            </a:r>
            <a:endParaRPr sz="2800" b="0" i="0" u="none" strike="noStrike" cap="none">
              <a:latin typeface="Arial"/>
              <a:ea typeface="Arial"/>
              <a:cs typeface="Arial"/>
              <a:sym typeface="Arial"/>
            </a:endParaRPr>
          </a:p>
        </p:txBody>
      </p:sp>
      <p:sp>
        <p:nvSpPr>
          <p:cNvPr id="440" name="Google Shape;440;p8"/>
          <p:cNvSpPr/>
          <p:nvPr/>
        </p:nvSpPr>
        <p:spPr>
          <a:xfrm>
            <a:off x="941040" y="2608920"/>
            <a:ext cx="5509440" cy="128304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41" name="Google Shape;441;p8"/>
          <p:cNvSpPr/>
          <p:nvPr/>
        </p:nvSpPr>
        <p:spPr>
          <a:xfrm>
            <a:off x="1172520" y="2871000"/>
            <a:ext cx="4867560" cy="821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Un circuito de potencia es aquel  que se encarga de activar un actuador o contactor mediante el circuito de control.</a:t>
            </a:r>
            <a:endParaRPr sz="1600" b="0" i="0" u="none" strike="noStrike" cap="none">
              <a:latin typeface="Arial"/>
              <a:ea typeface="Arial"/>
              <a:cs typeface="Arial"/>
              <a:sym typeface="Arial"/>
            </a:endParaRPr>
          </a:p>
        </p:txBody>
      </p:sp>
      <p:pic>
        <p:nvPicPr>
          <p:cNvPr id="442" name="Google Shape;442;p8"/>
          <p:cNvPicPr preferRelativeResize="0"/>
          <p:nvPr/>
        </p:nvPicPr>
        <p:blipFill rotWithShape="1">
          <a:blip r:embed="rId3">
            <a:alphaModFix/>
          </a:blip>
          <a:srcRect/>
          <a:stretch/>
        </p:blipFill>
        <p:spPr>
          <a:xfrm>
            <a:off x="6050520" y="2383920"/>
            <a:ext cx="482760" cy="460440"/>
          </a:xfrm>
          <a:prstGeom prst="rect">
            <a:avLst/>
          </a:prstGeom>
          <a:noFill/>
          <a:ln>
            <a:noFill/>
          </a:ln>
        </p:spPr>
      </p:pic>
      <p:sp>
        <p:nvSpPr>
          <p:cNvPr id="443" name="Google Shape;443;p8"/>
          <p:cNvSpPr/>
          <p:nvPr/>
        </p:nvSpPr>
        <p:spPr>
          <a:xfrm>
            <a:off x="3197160" y="4124880"/>
            <a:ext cx="5711760" cy="238932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44" name="Google Shape;444;p8"/>
          <p:cNvSpPr/>
          <p:nvPr/>
        </p:nvSpPr>
        <p:spPr>
          <a:xfrm>
            <a:off x="3630600" y="4387320"/>
            <a:ext cx="4867560" cy="1795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Un circuito de control es aquel circuito en que se puede manipular la entrada, a partir de ciertos parámetros para obtener como resultado una salida. Este circuito está separado eléctricamente del circuito de potencia, es decir ambos circuitos pueden trabajar a tensiones diferentes, por ejemplo el de potencia a 400 V C.A. y el de mando a 24 V de C.C. o de C.C. o de C.A.</a:t>
            </a:r>
            <a:endParaRPr sz="1600" b="0" i="0" u="none" strike="noStrike" cap="none">
              <a:latin typeface="Arial"/>
              <a:ea typeface="Arial"/>
              <a:cs typeface="Arial"/>
              <a:sym typeface="Arial"/>
            </a:endParaRPr>
          </a:p>
        </p:txBody>
      </p:sp>
      <p:pic>
        <p:nvPicPr>
          <p:cNvPr id="445" name="Google Shape;445;p8"/>
          <p:cNvPicPr preferRelativeResize="0"/>
          <p:nvPr/>
        </p:nvPicPr>
        <p:blipFill rotWithShape="1">
          <a:blip r:embed="rId3">
            <a:alphaModFix/>
          </a:blip>
          <a:srcRect/>
          <a:stretch/>
        </p:blipFill>
        <p:spPr>
          <a:xfrm>
            <a:off x="8508600" y="3899880"/>
            <a:ext cx="482760" cy="4604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9"/>
          <p:cNvSpPr/>
          <p:nvPr/>
        </p:nvSpPr>
        <p:spPr>
          <a:xfrm>
            <a:off x="3651480" y="4436280"/>
            <a:ext cx="5036400" cy="1944000"/>
          </a:xfrm>
          <a:prstGeom prst="roundRect">
            <a:avLst>
              <a:gd name="adj" fmla="val 6576"/>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51" name="Google Shape;451;p9"/>
          <p:cNvSpPr/>
          <p:nvPr/>
        </p:nvSpPr>
        <p:spPr>
          <a:xfrm>
            <a:off x="600480" y="2252880"/>
            <a:ext cx="5036400" cy="1944000"/>
          </a:xfrm>
          <a:prstGeom prst="roundRect">
            <a:avLst>
              <a:gd name="adj" fmla="val 6576"/>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452" name="Google Shape;452;p9"/>
          <p:cNvPicPr preferRelativeResize="0"/>
          <p:nvPr/>
        </p:nvPicPr>
        <p:blipFill rotWithShape="1">
          <a:blip r:embed="rId3">
            <a:alphaModFix/>
          </a:blip>
          <a:srcRect/>
          <a:stretch/>
        </p:blipFill>
        <p:spPr>
          <a:xfrm>
            <a:off x="770760" y="2466360"/>
            <a:ext cx="4786560" cy="1749600"/>
          </a:xfrm>
          <a:prstGeom prst="rect">
            <a:avLst/>
          </a:prstGeom>
          <a:noFill/>
          <a:ln>
            <a:noFill/>
          </a:ln>
        </p:spPr>
      </p:pic>
      <p:sp>
        <p:nvSpPr>
          <p:cNvPr id="453" name="Google Shape;453;p9"/>
          <p:cNvSpPr/>
          <p:nvPr/>
        </p:nvSpPr>
        <p:spPr>
          <a:xfrm>
            <a:off x="452160" y="1378080"/>
            <a:ext cx="7659720" cy="5799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INTRODUCCIÓN </a:t>
            </a:r>
            <a:r>
              <a:rPr lang="es-CL" sz="2800" b="0" i="0" u="none" strike="noStrike" cap="none">
                <a:solidFill>
                  <a:srgbClr val="C73E32"/>
                </a:solidFill>
                <a:latin typeface="Calibri"/>
                <a:ea typeface="Calibri"/>
                <a:cs typeface="Calibri"/>
                <a:sym typeface="Calibri"/>
              </a:rPr>
              <a:t>ELECTRÓNICA DE POTENCIA</a:t>
            </a:r>
            <a:endParaRPr sz="2800" b="0" i="0" u="none" strike="noStrike" cap="none">
              <a:latin typeface="Arial"/>
              <a:ea typeface="Arial"/>
              <a:cs typeface="Arial"/>
              <a:sym typeface="Arial"/>
            </a:endParaRPr>
          </a:p>
        </p:txBody>
      </p:sp>
      <p:sp>
        <p:nvSpPr>
          <p:cNvPr id="454" name="Google Shape;454;p9"/>
          <p:cNvSpPr/>
          <p:nvPr/>
        </p:nvSpPr>
        <p:spPr>
          <a:xfrm>
            <a:off x="831960" y="2391120"/>
            <a:ext cx="371232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008544"/>
                </a:solidFill>
                <a:latin typeface="Calibri"/>
                <a:ea typeface="Calibri"/>
                <a:cs typeface="Calibri"/>
                <a:sym typeface="Calibri"/>
              </a:rPr>
              <a:t>EJEMPLO: CIRCUITO DE CONTROL</a:t>
            </a:r>
            <a:endParaRPr sz="1600" b="0" i="0" u="none" strike="noStrike" cap="none">
              <a:latin typeface="Arial"/>
              <a:ea typeface="Arial"/>
              <a:cs typeface="Arial"/>
              <a:sym typeface="Arial"/>
            </a:endParaRPr>
          </a:p>
        </p:txBody>
      </p:sp>
      <p:pic>
        <p:nvPicPr>
          <p:cNvPr id="455" name="Google Shape;455;p9"/>
          <p:cNvPicPr preferRelativeResize="0"/>
          <p:nvPr/>
        </p:nvPicPr>
        <p:blipFill rotWithShape="1">
          <a:blip r:embed="rId4">
            <a:alphaModFix/>
          </a:blip>
          <a:srcRect/>
          <a:stretch/>
        </p:blipFill>
        <p:spPr>
          <a:xfrm>
            <a:off x="4187160" y="4932000"/>
            <a:ext cx="3909960" cy="1299960"/>
          </a:xfrm>
          <a:prstGeom prst="rect">
            <a:avLst/>
          </a:prstGeom>
          <a:noFill/>
          <a:ln>
            <a:noFill/>
          </a:ln>
        </p:spPr>
      </p:pic>
      <p:sp>
        <p:nvSpPr>
          <p:cNvPr id="456" name="Google Shape;456;p9"/>
          <p:cNvSpPr/>
          <p:nvPr/>
        </p:nvSpPr>
        <p:spPr>
          <a:xfrm>
            <a:off x="3869640" y="4557600"/>
            <a:ext cx="486756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008544"/>
                </a:solidFill>
                <a:latin typeface="Calibri"/>
                <a:ea typeface="Calibri"/>
                <a:cs typeface="Calibri"/>
                <a:sym typeface="Calibri"/>
              </a:rPr>
              <a:t>EJEMPLO: CIRCUITO DE POTENCIA</a:t>
            </a:r>
            <a:endParaRPr sz="1600" b="0" i="0" u="none" strike="noStrike" cap="none">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2587</Words>
  <Application>Microsoft Office PowerPoint</Application>
  <PresentationFormat>Personalizado</PresentationFormat>
  <Paragraphs>246</Paragraphs>
  <Slides>49</Slides>
  <Notes>49</Notes>
  <HiddenSlides>0</HiddenSlides>
  <MMClips>0</MMClips>
  <ScaleCrop>false</ScaleCrop>
  <HeadingPairs>
    <vt:vector size="6" baseType="variant">
      <vt:variant>
        <vt:lpstr>Fuentes usadas</vt:lpstr>
      </vt:variant>
      <vt:variant>
        <vt:i4>4</vt:i4>
      </vt:variant>
      <vt:variant>
        <vt:lpstr>Tema</vt:lpstr>
      </vt:variant>
      <vt:variant>
        <vt:i4>6</vt:i4>
      </vt:variant>
      <vt:variant>
        <vt:lpstr>Títulos de diapositiva</vt:lpstr>
      </vt:variant>
      <vt:variant>
        <vt:i4>49</vt:i4>
      </vt:variant>
    </vt:vector>
  </HeadingPairs>
  <TitlesOfParts>
    <vt:vector size="59" baseType="lpstr">
      <vt:lpstr>Arial</vt:lpstr>
      <vt:lpstr>Calibri</vt:lpstr>
      <vt:lpstr>Noto Sans Symbols</vt:lpstr>
      <vt:lpstr>Trebuchet MS</vt:lpstr>
      <vt:lpstr>Office Theme</vt:lpstr>
      <vt:lpstr>Office Theme</vt:lpstr>
      <vt:lpstr>Office Theme</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Pamela  Marquez Pauchard</cp:lastModifiedBy>
  <cp:revision>2</cp:revision>
  <dcterms:modified xsi:type="dcterms:W3CDTF">2021-02-18T22:04:18Z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44</vt:i4>
  </property>
  <property fmtid="{D5CDD505-2E9C-101B-9397-08002B2CF9AE}" pid="8" name="PresentationFormat">
    <vt:lpwstr>Personalizado</vt:lpwstr>
  </property>
  <property fmtid="{D5CDD505-2E9C-101B-9397-08002B2CF9AE}" pid="9" name="ScaleCrop">
    <vt:bool>false</vt:bool>
  </property>
  <property fmtid="{D5CDD505-2E9C-101B-9397-08002B2CF9AE}" pid="10" name="ShareDoc">
    <vt:bool>false</vt:bool>
  </property>
  <property fmtid="{D5CDD505-2E9C-101B-9397-08002B2CF9AE}" pid="11" name="Slides">
    <vt:i4>49</vt:i4>
  </property>
</Properties>
</file>