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4" r:id="rId3"/>
    <p:sldMasterId id="2147483687" r:id="rId4"/>
    <p:sldMasterId id="2147483700" r:id="rId5"/>
    <p:sldMasterId id="2147483713" r:id="rId6"/>
  </p:sldMasterIdLst>
  <p:notesMasterIdLst>
    <p:notesMasterId r:id="rId4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x="9720263" cy="7559675"/>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kLzGDuKbH33Uxh4L2eYmqagoO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customschemas.google.com/relationships/presentationmetadata" Target="meta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p1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1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s-CL" sz="1800">
                <a:solidFill>
                  <a:srgbClr val="0097A7"/>
                </a:solidFill>
                <a:latin typeface="Calibri"/>
                <a:ea typeface="Calibri"/>
                <a:cs typeface="Calibri"/>
                <a:sym typeface="Calibri"/>
              </a:rPr>
              <a:t>https://www.youtube.com/watch?v=BZNwtNzv4Y0</a:t>
            </a:r>
            <a:endParaRPr/>
          </a:p>
        </p:txBody>
      </p:sp>
      <p:sp>
        <p:nvSpPr>
          <p:cNvPr id="497" name="Google Shape;497;p1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1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1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1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1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1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p1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1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1460500" y="754063"/>
            <a:ext cx="48514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p2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p2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p2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2" name="Google Shape;622;p2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2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p2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2" name="Google Shape;642;p2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2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p2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3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3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p3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3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p3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p3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p3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1" name="Google Shape;721;p3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4" name="Google Shape;734;p3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p3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3" name="Google Shape;783;p3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8:notes"/>
          <p:cNvSpPr>
            <a:spLocks noGrp="1" noRot="1" noChangeAspect="1"/>
          </p:cNvSpPr>
          <p:nvPr>
            <p:ph type="sldImg" idx="2"/>
          </p:nvPr>
        </p:nvSpPr>
        <p:spPr>
          <a:xfrm>
            <a:off x="1460500" y="754063"/>
            <a:ext cx="48514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5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9"/>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59"/>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6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60"/>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60"/>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60"/>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6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61"/>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61"/>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61"/>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61"/>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2" name="Google Shape;62;p61"/>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71"/>
        <p:cNvGrpSpPr/>
        <p:nvPr/>
      </p:nvGrpSpPr>
      <p:grpSpPr>
        <a:xfrm>
          <a:off x="0" y="0"/>
          <a:ext cx="0" cy="0"/>
          <a:chOff x="0" y="0"/>
          <a:chExt cx="0" cy="0"/>
        </a:xfrm>
      </p:grpSpPr>
      <p:sp>
        <p:nvSpPr>
          <p:cNvPr id="72" name="Google Shape;72;p6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3"/>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6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4"/>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64"/>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6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66"/>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5"/>
        <p:cNvGrpSpPr/>
        <p:nvPr/>
      </p:nvGrpSpPr>
      <p:grpSpPr>
        <a:xfrm>
          <a:off x="0" y="0"/>
          <a:ext cx="0" cy="0"/>
          <a:chOff x="0" y="0"/>
          <a:chExt cx="0" cy="0"/>
        </a:xfrm>
      </p:grpSpPr>
      <p:sp>
        <p:nvSpPr>
          <p:cNvPr id="86" name="Google Shape;86;p6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7"/>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67"/>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67"/>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5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1"/>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0"/>
        <p:cNvGrpSpPr/>
        <p:nvPr/>
      </p:nvGrpSpPr>
      <p:grpSpPr>
        <a:xfrm>
          <a:off x="0" y="0"/>
          <a:ext cx="0" cy="0"/>
          <a:chOff x="0" y="0"/>
          <a:chExt cx="0" cy="0"/>
        </a:xfrm>
      </p:grpSpPr>
      <p:sp>
        <p:nvSpPr>
          <p:cNvPr id="91" name="Google Shape;91;p6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68"/>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68"/>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68"/>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5"/>
        <p:cNvGrpSpPr/>
        <p:nvPr/>
      </p:nvGrpSpPr>
      <p:grpSpPr>
        <a:xfrm>
          <a:off x="0" y="0"/>
          <a:ext cx="0" cy="0"/>
          <a:chOff x="0" y="0"/>
          <a:chExt cx="0" cy="0"/>
        </a:xfrm>
      </p:grpSpPr>
      <p:sp>
        <p:nvSpPr>
          <p:cNvPr id="96" name="Google Shape;96;p6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9"/>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69"/>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69"/>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0"/>
        <p:cNvGrpSpPr/>
        <p:nvPr/>
      </p:nvGrpSpPr>
      <p:grpSpPr>
        <a:xfrm>
          <a:off x="0" y="0"/>
          <a:ext cx="0" cy="0"/>
          <a:chOff x="0" y="0"/>
          <a:chExt cx="0" cy="0"/>
        </a:xfrm>
      </p:grpSpPr>
      <p:sp>
        <p:nvSpPr>
          <p:cNvPr id="101" name="Google Shape;101;p7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70"/>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70"/>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4"/>
        <p:cNvGrpSpPr/>
        <p:nvPr/>
      </p:nvGrpSpPr>
      <p:grpSpPr>
        <a:xfrm>
          <a:off x="0" y="0"/>
          <a:ext cx="0" cy="0"/>
          <a:chOff x="0" y="0"/>
          <a:chExt cx="0" cy="0"/>
        </a:xfrm>
      </p:grpSpPr>
      <p:sp>
        <p:nvSpPr>
          <p:cNvPr id="105" name="Google Shape;105;p7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71"/>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71"/>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71"/>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71"/>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0"/>
        <p:cNvGrpSpPr/>
        <p:nvPr/>
      </p:nvGrpSpPr>
      <p:grpSpPr>
        <a:xfrm>
          <a:off x="0" y="0"/>
          <a:ext cx="0" cy="0"/>
          <a:chOff x="0" y="0"/>
          <a:chExt cx="0" cy="0"/>
        </a:xfrm>
      </p:grpSpPr>
      <p:sp>
        <p:nvSpPr>
          <p:cNvPr id="111" name="Google Shape;111;p7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72"/>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72"/>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72"/>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72"/>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72"/>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72"/>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4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2"/>
        <p:cNvGrpSpPr/>
        <p:nvPr/>
      </p:nvGrpSpPr>
      <p:grpSpPr>
        <a:xfrm>
          <a:off x="0" y="0"/>
          <a:ext cx="0" cy="0"/>
          <a:chOff x="0" y="0"/>
          <a:chExt cx="0" cy="0"/>
        </a:xfrm>
      </p:grpSpPr>
      <p:sp>
        <p:nvSpPr>
          <p:cNvPr id="133" name="Google Shape;133;p7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4"/>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35"/>
        <p:cNvGrpSpPr/>
        <p:nvPr/>
      </p:nvGrpSpPr>
      <p:grpSpPr>
        <a:xfrm>
          <a:off x="0" y="0"/>
          <a:ext cx="0" cy="0"/>
          <a:chOff x="0" y="0"/>
          <a:chExt cx="0" cy="0"/>
        </a:xfrm>
      </p:grpSpPr>
      <p:sp>
        <p:nvSpPr>
          <p:cNvPr id="136" name="Google Shape;136;p7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5"/>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8"/>
        <p:cNvGrpSpPr/>
        <p:nvPr/>
      </p:nvGrpSpPr>
      <p:grpSpPr>
        <a:xfrm>
          <a:off x="0" y="0"/>
          <a:ext cx="0" cy="0"/>
          <a:chOff x="0" y="0"/>
          <a:chExt cx="0" cy="0"/>
        </a:xfrm>
      </p:grpSpPr>
      <p:sp>
        <p:nvSpPr>
          <p:cNvPr id="139" name="Google Shape;139;p7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76"/>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1" name="Google Shape;141;p76"/>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5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2"/>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42"/>
        <p:cNvGrpSpPr/>
        <p:nvPr/>
      </p:nvGrpSpPr>
      <p:grpSpPr>
        <a:xfrm>
          <a:off x="0" y="0"/>
          <a:ext cx="0" cy="0"/>
          <a:chOff x="0" y="0"/>
          <a:chExt cx="0" cy="0"/>
        </a:xfrm>
      </p:grpSpPr>
      <p:sp>
        <p:nvSpPr>
          <p:cNvPr id="143" name="Google Shape;143;p77"/>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44"/>
        <p:cNvGrpSpPr/>
        <p:nvPr/>
      </p:nvGrpSpPr>
      <p:grpSpPr>
        <a:xfrm>
          <a:off x="0" y="0"/>
          <a:ext cx="0" cy="0"/>
          <a:chOff x="0" y="0"/>
          <a:chExt cx="0" cy="0"/>
        </a:xfrm>
      </p:grpSpPr>
      <p:sp>
        <p:nvSpPr>
          <p:cNvPr id="145" name="Google Shape;145;p7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8"/>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7" name="Google Shape;147;p78"/>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8" name="Google Shape;148;p78"/>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49"/>
        <p:cNvGrpSpPr/>
        <p:nvPr/>
      </p:nvGrpSpPr>
      <p:grpSpPr>
        <a:xfrm>
          <a:off x="0" y="0"/>
          <a:ext cx="0" cy="0"/>
          <a:chOff x="0" y="0"/>
          <a:chExt cx="0" cy="0"/>
        </a:xfrm>
      </p:grpSpPr>
      <p:sp>
        <p:nvSpPr>
          <p:cNvPr id="150" name="Google Shape;150;p7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79"/>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2" name="Google Shape;152;p79"/>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3" name="Google Shape;153;p79"/>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54"/>
        <p:cNvGrpSpPr/>
        <p:nvPr/>
      </p:nvGrpSpPr>
      <p:grpSpPr>
        <a:xfrm>
          <a:off x="0" y="0"/>
          <a:ext cx="0" cy="0"/>
          <a:chOff x="0" y="0"/>
          <a:chExt cx="0" cy="0"/>
        </a:xfrm>
      </p:grpSpPr>
      <p:sp>
        <p:nvSpPr>
          <p:cNvPr id="155" name="Google Shape;155;p8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80"/>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7" name="Google Shape;157;p80"/>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8" name="Google Shape;158;p80"/>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59"/>
        <p:cNvGrpSpPr/>
        <p:nvPr/>
      </p:nvGrpSpPr>
      <p:grpSpPr>
        <a:xfrm>
          <a:off x="0" y="0"/>
          <a:ext cx="0" cy="0"/>
          <a:chOff x="0" y="0"/>
          <a:chExt cx="0" cy="0"/>
        </a:xfrm>
      </p:grpSpPr>
      <p:sp>
        <p:nvSpPr>
          <p:cNvPr id="160" name="Google Shape;160;p8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81"/>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2" name="Google Shape;162;p81"/>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63"/>
        <p:cNvGrpSpPr/>
        <p:nvPr/>
      </p:nvGrpSpPr>
      <p:grpSpPr>
        <a:xfrm>
          <a:off x="0" y="0"/>
          <a:ext cx="0" cy="0"/>
          <a:chOff x="0" y="0"/>
          <a:chExt cx="0" cy="0"/>
        </a:xfrm>
      </p:grpSpPr>
      <p:sp>
        <p:nvSpPr>
          <p:cNvPr id="164" name="Google Shape;164;p8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82"/>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6" name="Google Shape;166;p82"/>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7" name="Google Shape;167;p82"/>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8" name="Google Shape;168;p82"/>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69"/>
        <p:cNvGrpSpPr/>
        <p:nvPr/>
      </p:nvGrpSpPr>
      <p:grpSpPr>
        <a:xfrm>
          <a:off x="0" y="0"/>
          <a:ext cx="0" cy="0"/>
          <a:chOff x="0" y="0"/>
          <a:chExt cx="0" cy="0"/>
        </a:xfrm>
      </p:grpSpPr>
      <p:sp>
        <p:nvSpPr>
          <p:cNvPr id="170" name="Google Shape;170;p8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83"/>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2" name="Google Shape;172;p83"/>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3" name="Google Shape;173;p83"/>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4" name="Google Shape;174;p83"/>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5" name="Google Shape;175;p83"/>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6" name="Google Shape;176;p83"/>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88"/>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89"/>
        <p:cNvGrpSpPr/>
        <p:nvPr/>
      </p:nvGrpSpPr>
      <p:grpSpPr>
        <a:xfrm>
          <a:off x="0" y="0"/>
          <a:ext cx="0" cy="0"/>
          <a:chOff x="0" y="0"/>
          <a:chExt cx="0" cy="0"/>
        </a:xfrm>
      </p:grpSpPr>
      <p:sp>
        <p:nvSpPr>
          <p:cNvPr id="190" name="Google Shape;190;p8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84"/>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2"/>
        <p:cNvGrpSpPr/>
        <p:nvPr/>
      </p:nvGrpSpPr>
      <p:grpSpPr>
        <a:xfrm>
          <a:off x="0" y="0"/>
          <a:ext cx="0" cy="0"/>
          <a:chOff x="0" y="0"/>
          <a:chExt cx="0" cy="0"/>
        </a:xfrm>
      </p:grpSpPr>
      <p:sp>
        <p:nvSpPr>
          <p:cNvPr id="193" name="Google Shape;193;p8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85"/>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5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3"/>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53"/>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95"/>
        <p:cNvGrpSpPr/>
        <p:nvPr/>
      </p:nvGrpSpPr>
      <p:grpSpPr>
        <a:xfrm>
          <a:off x="0" y="0"/>
          <a:ext cx="0" cy="0"/>
          <a:chOff x="0" y="0"/>
          <a:chExt cx="0" cy="0"/>
        </a:xfrm>
      </p:grpSpPr>
      <p:sp>
        <p:nvSpPr>
          <p:cNvPr id="196" name="Google Shape;196;p8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86"/>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8" name="Google Shape;198;p86"/>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8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01"/>
        <p:cNvGrpSpPr/>
        <p:nvPr/>
      </p:nvGrpSpPr>
      <p:grpSpPr>
        <a:xfrm>
          <a:off x="0" y="0"/>
          <a:ext cx="0" cy="0"/>
          <a:chOff x="0" y="0"/>
          <a:chExt cx="0" cy="0"/>
        </a:xfrm>
      </p:grpSpPr>
      <p:sp>
        <p:nvSpPr>
          <p:cNvPr id="202" name="Google Shape;202;p88"/>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03"/>
        <p:cNvGrpSpPr/>
        <p:nvPr/>
      </p:nvGrpSpPr>
      <p:grpSpPr>
        <a:xfrm>
          <a:off x="0" y="0"/>
          <a:ext cx="0" cy="0"/>
          <a:chOff x="0" y="0"/>
          <a:chExt cx="0" cy="0"/>
        </a:xfrm>
      </p:grpSpPr>
      <p:sp>
        <p:nvSpPr>
          <p:cNvPr id="204" name="Google Shape;204;p8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89"/>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6" name="Google Shape;206;p89"/>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7" name="Google Shape;207;p89"/>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08"/>
        <p:cNvGrpSpPr/>
        <p:nvPr/>
      </p:nvGrpSpPr>
      <p:grpSpPr>
        <a:xfrm>
          <a:off x="0" y="0"/>
          <a:ext cx="0" cy="0"/>
          <a:chOff x="0" y="0"/>
          <a:chExt cx="0" cy="0"/>
        </a:xfrm>
      </p:grpSpPr>
      <p:sp>
        <p:nvSpPr>
          <p:cNvPr id="209" name="Google Shape;209;p9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90"/>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1" name="Google Shape;211;p90"/>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2" name="Google Shape;212;p90"/>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13"/>
        <p:cNvGrpSpPr/>
        <p:nvPr/>
      </p:nvGrpSpPr>
      <p:grpSpPr>
        <a:xfrm>
          <a:off x="0" y="0"/>
          <a:ext cx="0" cy="0"/>
          <a:chOff x="0" y="0"/>
          <a:chExt cx="0" cy="0"/>
        </a:xfrm>
      </p:grpSpPr>
      <p:sp>
        <p:nvSpPr>
          <p:cNvPr id="214" name="Google Shape;214;p9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91"/>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6" name="Google Shape;216;p91"/>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7" name="Google Shape;217;p91"/>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18"/>
        <p:cNvGrpSpPr/>
        <p:nvPr/>
      </p:nvGrpSpPr>
      <p:grpSpPr>
        <a:xfrm>
          <a:off x="0" y="0"/>
          <a:ext cx="0" cy="0"/>
          <a:chOff x="0" y="0"/>
          <a:chExt cx="0" cy="0"/>
        </a:xfrm>
      </p:grpSpPr>
      <p:sp>
        <p:nvSpPr>
          <p:cNvPr id="219" name="Google Shape;219;p9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92"/>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1" name="Google Shape;221;p92"/>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22"/>
        <p:cNvGrpSpPr/>
        <p:nvPr/>
      </p:nvGrpSpPr>
      <p:grpSpPr>
        <a:xfrm>
          <a:off x="0" y="0"/>
          <a:ext cx="0" cy="0"/>
          <a:chOff x="0" y="0"/>
          <a:chExt cx="0" cy="0"/>
        </a:xfrm>
      </p:grpSpPr>
      <p:sp>
        <p:nvSpPr>
          <p:cNvPr id="223" name="Google Shape;223;p9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93"/>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5" name="Google Shape;225;p93"/>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6" name="Google Shape;226;p93"/>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7" name="Google Shape;227;p93"/>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28"/>
        <p:cNvGrpSpPr/>
        <p:nvPr/>
      </p:nvGrpSpPr>
      <p:grpSpPr>
        <a:xfrm>
          <a:off x="0" y="0"/>
          <a:ext cx="0" cy="0"/>
          <a:chOff x="0" y="0"/>
          <a:chExt cx="0" cy="0"/>
        </a:xfrm>
      </p:grpSpPr>
      <p:sp>
        <p:nvSpPr>
          <p:cNvPr id="229" name="Google Shape;229;p9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94"/>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1" name="Google Shape;231;p94"/>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2" name="Google Shape;232;p94"/>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3" name="Google Shape;233;p94"/>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4" name="Google Shape;234;p94"/>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5" name="Google Shape;235;p94"/>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48"/>
        <p:cNvGrpSpPr/>
        <p:nvPr/>
      </p:nvGrpSpPr>
      <p:grpSpPr>
        <a:xfrm>
          <a:off x="0" y="0"/>
          <a:ext cx="0" cy="0"/>
          <a:chOff x="0" y="0"/>
          <a:chExt cx="0" cy="0"/>
        </a:xfrm>
      </p:grpSpPr>
      <p:sp>
        <p:nvSpPr>
          <p:cNvPr id="249" name="Google Shape;249;p4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48"/>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1" name="Google Shape;251;p48"/>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5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52"/>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53"/>
        <p:cNvGrpSpPr/>
        <p:nvPr/>
      </p:nvGrpSpPr>
      <p:grpSpPr>
        <a:xfrm>
          <a:off x="0" y="0"/>
          <a:ext cx="0" cy="0"/>
          <a:chOff x="0" y="0"/>
          <a:chExt cx="0" cy="0"/>
        </a:xfrm>
      </p:grpSpPr>
      <p:sp>
        <p:nvSpPr>
          <p:cNvPr id="254" name="Google Shape;254;p9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96"/>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6"/>
        <p:cNvGrpSpPr/>
        <p:nvPr/>
      </p:nvGrpSpPr>
      <p:grpSpPr>
        <a:xfrm>
          <a:off x="0" y="0"/>
          <a:ext cx="0" cy="0"/>
          <a:chOff x="0" y="0"/>
          <a:chExt cx="0" cy="0"/>
        </a:xfrm>
      </p:grpSpPr>
      <p:sp>
        <p:nvSpPr>
          <p:cNvPr id="257" name="Google Shape;257;p9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97"/>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9"/>
        <p:cNvGrpSpPr/>
        <p:nvPr/>
      </p:nvGrpSpPr>
      <p:grpSpPr>
        <a:xfrm>
          <a:off x="0" y="0"/>
          <a:ext cx="0" cy="0"/>
          <a:chOff x="0" y="0"/>
          <a:chExt cx="0" cy="0"/>
        </a:xfrm>
      </p:grpSpPr>
      <p:sp>
        <p:nvSpPr>
          <p:cNvPr id="260" name="Google Shape;260;p9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61"/>
        <p:cNvGrpSpPr/>
        <p:nvPr/>
      </p:nvGrpSpPr>
      <p:grpSpPr>
        <a:xfrm>
          <a:off x="0" y="0"/>
          <a:ext cx="0" cy="0"/>
          <a:chOff x="0" y="0"/>
          <a:chExt cx="0" cy="0"/>
        </a:xfrm>
      </p:grpSpPr>
      <p:sp>
        <p:nvSpPr>
          <p:cNvPr id="262" name="Google Shape;262;p99"/>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3"/>
        <p:cNvGrpSpPr/>
        <p:nvPr/>
      </p:nvGrpSpPr>
      <p:grpSpPr>
        <a:xfrm>
          <a:off x="0" y="0"/>
          <a:ext cx="0" cy="0"/>
          <a:chOff x="0" y="0"/>
          <a:chExt cx="0" cy="0"/>
        </a:xfrm>
      </p:grpSpPr>
      <p:sp>
        <p:nvSpPr>
          <p:cNvPr id="264" name="Google Shape;264;p10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00"/>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6" name="Google Shape;266;p100"/>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7" name="Google Shape;267;p100"/>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8"/>
        <p:cNvGrpSpPr/>
        <p:nvPr/>
      </p:nvGrpSpPr>
      <p:grpSpPr>
        <a:xfrm>
          <a:off x="0" y="0"/>
          <a:ext cx="0" cy="0"/>
          <a:chOff x="0" y="0"/>
          <a:chExt cx="0" cy="0"/>
        </a:xfrm>
      </p:grpSpPr>
      <p:sp>
        <p:nvSpPr>
          <p:cNvPr id="269" name="Google Shape;269;p10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01"/>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1" name="Google Shape;271;p101"/>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2" name="Google Shape;272;p101"/>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73"/>
        <p:cNvGrpSpPr/>
        <p:nvPr/>
      </p:nvGrpSpPr>
      <p:grpSpPr>
        <a:xfrm>
          <a:off x="0" y="0"/>
          <a:ext cx="0" cy="0"/>
          <a:chOff x="0" y="0"/>
          <a:chExt cx="0" cy="0"/>
        </a:xfrm>
      </p:grpSpPr>
      <p:sp>
        <p:nvSpPr>
          <p:cNvPr id="274" name="Google Shape;274;p10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102"/>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6" name="Google Shape;276;p102"/>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7" name="Google Shape;277;p102"/>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78"/>
        <p:cNvGrpSpPr/>
        <p:nvPr/>
      </p:nvGrpSpPr>
      <p:grpSpPr>
        <a:xfrm>
          <a:off x="0" y="0"/>
          <a:ext cx="0" cy="0"/>
          <a:chOff x="0" y="0"/>
          <a:chExt cx="0" cy="0"/>
        </a:xfrm>
      </p:grpSpPr>
      <p:sp>
        <p:nvSpPr>
          <p:cNvPr id="279" name="Google Shape;279;p10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103"/>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1" name="Google Shape;281;p103"/>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82"/>
        <p:cNvGrpSpPr/>
        <p:nvPr/>
      </p:nvGrpSpPr>
      <p:grpSpPr>
        <a:xfrm>
          <a:off x="0" y="0"/>
          <a:ext cx="0" cy="0"/>
          <a:chOff x="0" y="0"/>
          <a:chExt cx="0" cy="0"/>
        </a:xfrm>
      </p:grpSpPr>
      <p:sp>
        <p:nvSpPr>
          <p:cNvPr id="283" name="Google Shape;283;p10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04"/>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5" name="Google Shape;285;p104"/>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6" name="Google Shape;286;p104"/>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7" name="Google Shape;287;p104"/>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55"/>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88"/>
        <p:cNvGrpSpPr/>
        <p:nvPr/>
      </p:nvGrpSpPr>
      <p:grpSpPr>
        <a:xfrm>
          <a:off x="0" y="0"/>
          <a:ext cx="0" cy="0"/>
          <a:chOff x="0" y="0"/>
          <a:chExt cx="0" cy="0"/>
        </a:xfrm>
      </p:grpSpPr>
      <p:sp>
        <p:nvSpPr>
          <p:cNvPr id="289" name="Google Shape;289;p10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105"/>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1" name="Google Shape;291;p105"/>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2" name="Google Shape;292;p105"/>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3" name="Google Shape;293;p105"/>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4" name="Google Shape;294;p105"/>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5" name="Google Shape;295;p105"/>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06"/>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307"/>
        <p:cNvGrpSpPr/>
        <p:nvPr/>
      </p:nvGrpSpPr>
      <p:grpSpPr>
        <a:xfrm>
          <a:off x="0" y="0"/>
          <a:ext cx="0" cy="0"/>
          <a:chOff x="0" y="0"/>
          <a:chExt cx="0" cy="0"/>
        </a:xfrm>
      </p:grpSpPr>
      <p:sp>
        <p:nvSpPr>
          <p:cNvPr id="308" name="Google Shape;308;p10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06"/>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310"/>
        <p:cNvGrpSpPr/>
        <p:nvPr/>
      </p:nvGrpSpPr>
      <p:grpSpPr>
        <a:xfrm>
          <a:off x="0" y="0"/>
          <a:ext cx="0" cy="0"/>
          <a:chOff x="0" y="0"/>
          <a:chExt cx="0" cy="0"/>
        </a:xfrm>
      </p:grpSpPr>
      <p:sp>
        <p:nvSpPr>
          <p:cNvPr id="311" name="Google Shape;311;p10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07"/>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13"/>
        <p:cNvGrpSpPr/>
        <p:nvPr/>
      </p:nvGrpSpPr>
      <p:grpSpPr>
        <a:xfrm>
          <a:off x="0" y="0"/>
          <a:ext cx="0" cy="0"/>
          <a:chOff x="0" y="0"/>
          <a:chExt cx="0" cy="0"/>
        </a:xfrm>
      </p:grpSpPr>
      <p:sp>
        <p:nvSpPr>
          <p:cNvPr id="314" name="Google Shape;314;p10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08"/>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6" name="Google Shape;316;p108"/>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7"/>
        <p:cNvGrpSpPr/>
        <p:nvPr/>
      </p:nvGrpSpPr>
      <p:grpSpPr>
        <a:xfrm>
          <a:off x="0" y="0"/>
          <a:ext cx="0" cy="0"/>
          <a:chOff x="0" y="0"/>
          <a:chExt cx="0" cy="0"/>
        </a:xfrm>
      </p:grpSpPr>
      <p:sp>
        <p:nvSpPr>
          <p:cNvPr id="318" name="Google Shape;318;p10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19"/>
        <p:cNvGrpSpPr/>
        <p:nvPr/>
      </p:nvGrpSpPr>
      <p:grpSpPr>
        <a:xfrm>
          <a:off x="0" y="0"/>
          <a:ext cx="0" cy="0"/>
          <a:chOff x="0" y="0"/>
          <a:chExt cx="0" cy="0"/>
        </a:xfrm>
      </p:grpSpPr>
      <p:sp>
        <p:nvSpPr>
          <p:cNvPr id="320" name="Google Shape;320;p110"/>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21"/>
        <p:cNvGrpSpPr/>
        <p:nvPr/>
      </p:nvGrpSpPr>
      <p:grpSpPr>
        <a:xfrm>
          <a:off x="0" y="0"/>
          <a:ext cx="0" cy="0"/>
          <a:chOff x="0" y="0"/>
          <a:chExt cx="0" cy="0"/>
        </a:xfrm>
      </p:grpSpPr>
      <p:sp>
        <p:nvSpPr>
          <p:cNvPr id="322" name="Google Shape;322;p11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111"/>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4" name="Google Shape;324;p111"/>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5" name="Google Shape;325;p111"/>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6"/>
        <p:cNvGrpSpPr/>
        <p:nvPr/>
      </p:nvGrpSpPr>
      <p:grpSpPr>
        <a:xfrm>
          <a:off x="0" y="0"/>
          <a:ext cx="0" cy="0"/>
          <a:chOff x="0" y="0"/>
          <a:chExt cx="0" cy="0"/>
        </a:xfrm>
      </p:grpSpPr>
      <p:sp>
        <p:nvSpPr>
          <p:cNvPr id="327" name="Google Shape;327;p11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112"/>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9" name="Google Shape;329;p112"/>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0" name="Google Shape;330;p112"/>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31"/>
        <p:cNvGrpSpPr/>
        <p:nvPr/>
      </p:nvGrpSpPr>
      <p:grpSpPr>
        <a:xfrm>
          <a:off x="0" y="0"/>
          <a:ext cx="0" cy="0"/>
          <a:chOff x="0" y="0"/>
          <a:chExt cx="0" cy="0"/>
        </a:xfrm>
      </p:grpSpPr>
      <p:sp>
        <p:nvSpPr>
          <p:cNvPr id="332" name="Google Shape;332;p11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113"/>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4" name="Google Shape;334;p113"/>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5" name="Google Shape;335;p113"/>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5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56"/>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56"/>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36"/>
        <p:cNvGrpSpPr/>
        <p:nvPr/>
      </p:nvGrpSpPr>
      <p:grpSpPr>
        <a:xfrm>
          <a:off x="0" y="0"/>
          <a:ext cx="0" cy="0"/>
          <a:chOff x="0" y="0"/>
          <a:chExt cx="0" cy="0"/>
        </a:xfrm>
      </p:grpSpPr>
      <p:sp>
        <p:nvSpPr>
          <p:cNvPr id="337" name="Google Shape;337;p11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114"/>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9" name="Google Shape;339;p114"/>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40"/>
        <p:cNvGrpSpPr/>
        <p:nvPr/>
      </p:nvGrpSpPr>
      <p:grpSpPr>
        <a:xfrm>
          <a:off x="0" y="0"/>
          <a:ext cx="0" cy="0"/>
          <a:chOff x="0" y="0"/>
          <a:chExt cx="0" cy="0"/>
        </a:xfrm>
      </p:grpSpPr>
      <p:sp>
        <p:nvSpPr>
          <p:cNvPr id="341" name="Google Shape;341;p11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15"/>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3" name="Google Shape;343;p115"/>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4" name="Google Shape;344;p115"/>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5" name="Google Shape;345;p115"/>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346"/>
        <p:cNvGrpSpPr/>
        <p:nvPr/>
      </p:nvGrpSpPr>
      <p:grpSpPr>
        <a:xfrm>
          <a:off x="0" y="0"/>
          <a:ext cx="0" cy="0"/>
          <a:chOff x="0" y="0"/>
          <a:chExt cx="0" cy="0"/>
        </a:xfrm>
      </p:grpSpPr>
      <p:sp>
        <p:nvSpPr>
          <p:cNvPr id="347" name="Google Shape;347;p11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16"/>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9" name="Google Shape;349;p116"/>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0" name="Google Shape;350;p116"/>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1" name="Google Shape;351;p116"/>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2" name="Google Shape;352;p116"/>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3" name="Google Shape;353;p116"/>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57"/>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57"/>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 name="Google Shape;43;p58"/>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4" name="Google Shape;44;p58"/>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9"/>
          <p:cNvSpPr/>
          <p:nvPr/>
        </p:nvSpPr>
        <p:spPr>
          <a:xfrm>
            <a:off x="270720" y="1747440"/>
            <a:ext cx="9345960" cy="5675040"/>
          </a:xfrm>
          <a:prstGeom prst="round1Rect">
            <a:avLst>
              <a:gd name="adj" fmla="val 15350"/>
            </a:avLst>
          </a:prstGeom>
          <a:solidFill>
            <a:srgbClr val="29754D">
              <a:alpha val="29803"/>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 name="Google Shape;7;p39"/>
          <p:cNvSpPr/>
          <p:nvPr/>
        </p:nvSpPr>
        <p:spPr>
          <a:xfrm>
            <a:off x="436320" y="6464160"/>
            <a:ext cx="7891200" cy="679680"/>
          </a:xfrm>
          <a:prstGeom prst="roundRect">
            <a:avLst>
              <a:gd name="adj" fmla="val 19335"/>
            </a:avLst>
          </a:prstGeom>
          <a:solidFill>
            <a:srgbClr val="8E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8;p39"/>
          <p:cNvPicPr preferRelativeResize="0"/>
          <p:nvPr/>
        </p:nvPicPr>
        <p:blipFill rotWithShape="1">
          <a:blip r:embed="rId14">
            <a:alphaModFix/>
          </a:blip>
          <a:srcRect/>
          <a:stretch/>
        </p:blipFill>
        <p:spPr>
          <a:xfrm>
            <a:off x="8272440" y="1222200"/>
            <a:ext cx="1079280" cy="241200"/>
          </a:xfrm>
          <a:prstGeom prst="rect">
            <a:avLst/>
          </a:prstGeom>
          <a:noFill/>
          <a:ln>
            <a:noFill/>
          </a:ln>
        </p:spPr>
      </p:pic>
      <p:pic>
        <p:nvPicPr>
          <p:cNvPr id="9" name="Google Shape;9;p39"/>
          <p:cNvPicPr preferRelativeResize="0"/>
          <p:nvPr/>
        </p:nvPicPr>
        <p:blipFill rotWithShape="1">
          <a:blip r:embed="rId15">
            <a:alphaModFix/>
          </a:blip>
          <a:srcRect/>
          <a:stretch/>
        </p:blipFill>
        <p:spPr>
          <a:xfrm>
            <a:off x="8272440" y="418680"/>
            <a:ext cx="1079280" cy="664200"/>
          </a:xfrm>
          <a:prstGeom prst="rect">
            <a:avLst/>
          </a:prstGeom>
          <a:noFill/>
          <a:ln>
            <a:noFill/>
          </a:ln>
        </p:spPr>
      </p:pic>
      <p:pic>
        <p:nvPicPr>
          <p:cNvPr id="10" name="Google Shape;10;p39"/>
          <p:cNvPicPr preferRelativeResize="0"/>
          <p:nvPr/>
        </p:nvPicPr>
        <p:blipFill rotWithShape="1">
          <a:blip r:embed="rId16">
            <a:alphaModFix/>
          </a:blip>
          <a:srcRect/>
          <a:stretch/>
        </p:blipFill>
        <p:spPr>
          <a:xfrm>
            <a:off x="8521560" y="6387120"/>
            <a:ext cx="829800" cy="755280"/>
          </a:xfrm>
          <a:prstGeom prst="rect">
            <a:avLst/>
          </a:prstGeom>
          <a:noFill/>
          <a:ln>
            <a:noFill/>
          </a:ln>
        </p:spPr>
      </p:pic>
      <p:pic>
        <p:nvPicPr>
          <p:cNvPr id="11" name="Google Shape;11;p39"/>
          <p:cNvPicPr preferRelativeResize="0"/>
          <p:nvPr/>
        </p:nvPicPr>
        <p:blipFill rotWithShape="1">
          <a:blip r:embed="rId17">
            <a:alphaModFix/>
          </a:blip>
          <a:srcRect/>
          <a:stretch/>
        </p:blipFill>
        <p:spPr>
          <a:xfrm>
            <a:off x="433440" y="419760"/>
            <a:ext cx="4210200" cy="679680"/>
          </a:xfrm>
          <a:prstGeom prst="rect">
            <a:avLst/>
          </a:prstGeom>
          <a:noFill/>
          <a:ln>
            <a:noFill/>
          </a:ln>
        </p:spPr>
      </p:pic>
      <p:pic>
        <p:nvPicPr>
          <p:cNvPr id="12" name="Google Shape;12;p39"/>
          <p:cNvPicPr preferRelativeResize="0"/>
          <p:nvPr/>
        </p:nvPicPr>
        <p:blipFill rotWithShape="1">
          <a:blip r:embed="rId18">
            <a:alphaModFix/>
          </a:blip>
          <a:srcRect/>
          <a:stretch/>
        </p:blipFill>
        <p:spPr>
          <a:xfrm>
            <a:off x="433440" y="6464160"/>
            <a:ext cx="689760" cy="679680"/>
          </a:xfrm>
          <a:prstGeom prst="rect">
            <a:avLst/>
          </a:prstGeom>
          <a:noFill/>
          <a:ln>
            <a:noFill/>
          </a:ln>
        </p:spPr>
      </p:pic>
      <p:sp>
        <p:nvSpPr>
          <p:cNvPr id="13" name="Google Shape;13;p3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 name="Google Shape;14;p39"/>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pic>
        <p:nvPicPr>
          <p:cNvPr id="64" name="Google Shape;64;p41"/>
          <p:cNvPicPr preferRelativeResize="0"/>
          <p:nvPr/>
        </p:nvPicPr>
        <p:blipFill rotWithShape="1">
          <a:blip r:embed="rId14">
            <a:alphaModFix/>
          </a:blip>
          <a:srcRect/>
          <a:stretch/>
        </p:blipFill>
        <p:spPr>
          <a:xfrm>
            <a:off x="8272440" y="1222200"/>
            <a:ext cx="1079280" cy="241200"/>
          </a:xfrm>
          <a:prstGeom prst="rect">
            <a:avLst/>
          </a:prstGeom>
          <a:noFill/>
          <a:ln>
            <a:noFill/>
          </a:ln>
        </p:spPr>
      </p:pic>
      <p:pic>
        <p:nvPicPr>
          <p:cNvPr id="65" name="Google Shape;65;p41"/>
          <p:cNvPicPr preferRelativeResize="0"/>
          <p:nvPr/>
        </p:nvPicPr>
        <p:blipFill rotWithShape="1">
          <a:blip r:embed="rId15">
            <a:alphaModFix/>
          </a:blip>
          <a:srcRect/>
          <a:stretch/>
        </p:blipFill>
        <p:spPr>
          <a:xfrm>
            <a:off x="8272440" y="418680"/>
            <a:ext cx="1079280" cy="664200"/>
          </a:xfrm>
          <a:prstGeom prst="rect">
            <a:avLst/>
          </a:prstGeom>
          <a:noFill/>
          <a:ln>
            <a:noFill/>
          </a:ln>
        </p:spPr>
      </p:pic>
      <p:pic>
        <p:nvPicPr>
          <p:cNvPr id="66" name="Google Shape;66;p41"/>
          <p:cNvPicPr preferRelativeResize="0"/>
          <p:nvPr/>
        </p:nvPicPr>
        <p:blipFill rotWithShape="1">
          <a:blip r:embed="rId16">
            <a:alphaModFix/>
          </a:blip>
          <a:srcRect/>
          <a:stretch/>
        </p:blipFill>
        <p:spPr>
          <a:xfrm>
            <a:off x="433440" y="419760"/>
            <a:ext cx="4210200" cy="679680"/>
          </a:xfrm>
          <a:prstGeom prst="rect">
            <a:avLst/>
          </a:prstGeom>
          <a:noFill/>
          <a:ln>
            <a:noFill/>
          </a:ln>
        </p:spPr>
      </p:pic>
      <p:sp>
        <p:nvSpPr>
          <p:cNvPr id="67" name="Google Shape;67;p41"/>
          <p:cNvSpPr/>
          <p:nvPr/>
        </p:nvSpPr>
        <p:spPr>
          <a:xfrm>
            <a:off x="243000" y="1756440"/>
            <a:ext cx="9345960" cy="5675040"/>
          </a:xfrm>
          <a:prstGeom prst="round1Rect">
            <a:avLst>
              <a:gd name="adj" fmla="val 15350"/>
            </a:avLst>
          </a:prstGeom>
          <a:solidFill>
            <a:srgbClr val="EEEEEE"/>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8" name="Google Shape;68;p4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9" name="Google Shape;69;p41"/>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43"/>
          <p:cNvSpPr/>
          <p:nvPr/>
        </p:nvSpPr>
        <p:spPr>
          <a:xfrm rot="10800000" flipH="1">
            <a:off x="180720" y="822600"/>
            <a:ext cx="9356040" cy="653076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3"/>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1" name="Google Shape;121;p43"/>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2" name="Google Shape;122;p43"/>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3"/>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24" name="Google Shape;124;p43"/>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3° Medio | Presentación</a:t>
            </a:r>
            <a:endParaRPr sz="1100" b="0" i="0" u="none" strike="noStrike" cap="none">
              <a:latin typeface="Arial"/>
              <a:ea typeface="Arial"/>
              <a:cs typeface="Arial"/>
              <a:sym typeface="Arial"/>
            </a:endParaRPr>
          </a:p>
        </p:txBody>
      </p:sp>
      <p:sp>
        <p:nvSpPr>
          <p:cNvPr id="125" name="Google Shape;125;p43"/>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3|</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26" name="Google Shape;126;p43"/>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9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Armado y reparación de circuitos electrónicos</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127" name="Google Shape;127;p4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8" name="Google Shape;128;p43"/>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
        <p:cNvGrpSpPr/>
        <p:nvPr/>
      </p:nvGrpSpPr>
      <p:grpSpPr>
        <a:xfrm>
          <a:off x="0" y="0"/>
          <a:ext cx="0" cy="0"/>
          <a:chOff x="0" y="0"/>
          <a:chExt cx="0" cy="0"/>
        </a:xfrm>
      </p:grpSpPr>
      <p:sp>
        <p:nvSpPr>
          <p:cNvPr id="178" name="Google Shape;178;p45"/>
          <p:cNvSpPr/>
          <p:nvPr/>
        </p:nvSpPr>
        <p:spPr>
          <a:xfrm rot="10800000" flipH="1">
            <a:off x="181080" y="833040"/>
            <a:ext cx="9357480" cy="123624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5"/>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0" name="Google Shape;180;p45"/>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1" name="Google Shape;181;p45"/>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82" name="Google Shape;182;p45"/>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5"/>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3° Medio | Presentación</a:t>
            </a:r>
            <a:endParaRPr sz="1100" b="0" i="0" u="none" strike="noStrike" cap="none">
              <a:latin typeface="Arial"/>
              <a:ea typeface="Arial"/>
              <a:cs typeface="Arial"/>
              <a:sym typeface="Arial"/>
            </a:endParaRPr>
          </a:p>
        </p:txBody>
      </p:sp>
      <p:sp>
        <p:nvSpPr>
          <p:cNvPr id="184" name="Google Shape;184;p45"/>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3|</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85" name="Google Shape;185;p45"/>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9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Armado y reparación de circuitos electrónicos</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186" name="Google Shape;186;p4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87" name="Google Shape;187;p45"/>
          <p:cNvSpPr txBox="1">
            <a:spLocks noGrp="1"/>
          </p:cNvSpPr>
          <p:nvPr>
            <p:ph type="body" idx="1"/>
          </p:nvPr>
        </p:nvSpPr>
        <p:spPr>
          <a:xfrm>
            <a:off x="486000" y="1768680"/>
            <a:ext cx="874728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6"/>
        <p:cNvGrpSpPr/>
        <p:nvPr/>
      </p:nvGrpSpPr>
      <p:grpSpPr>
        <a:xfrm>
          <a:off x="0" y="0"/>
          <a:ext cx="0" cy="0"/>
          <a:chOff x="0" y="0"/>
          <a:chExt cx="0" cy="0"/>
        </a:xfrm>
      </p:grpSpPr>
      <p:sp>
        <p:nvSpPr>
          <p:cNvPr id="237" name="Google Shape;237;p47"/>
          <p:cNvSpPr/>
          <p:nvPr/>
        </p:nvSpPr>
        <p:spPr>
          <a:xfrm rot="10800000" flipH="1">
            <a:off x="180720" y="822600"/>
            <a:ext cx="9356040" cy="653076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7"/>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39" name="Google Shape;239;p47"/>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40" name="Google Shape;240;p47"/>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241" name="Google Shape;241;p47"/>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7"/>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3° Medio | Presentación</a:t>
            </a:r>
            <a:endParaRPr sz="1100" b="0" i="0" u="none" strike="noStrike" cap="none">
              <a:latin typeface="Arial"/>
              <a:ea typeface="Arial"/>
              <a:cs typeface="Arial"/>
              <a:sym typeface="Arial"/>
            </a:endParaRPr>
          </a:p>
        </p:txBody>
      </p:sp>
      <p:sp>
        <p:nvSpPr>
          <p:cNvPr id="243" name="Google Shape;243;p47"/>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9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Armado y reparación de circuitos electrónicos</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244" name="Google Shape;244;p47"/>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3|</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245" name="Google Shape;245;p4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46" name="Google Shape;246;p47"/>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47" name="Google Shape;247;p47"/>
          <p:cNvSpPr txBox="1">
            <a:spLocks noGrp="1"/>
          </p:cNvSpPr>
          <p:nvPr>
            <p:ph type="body" idx="2"/>
          </p:nvPr>
        </p:nvSpPr>
        <p:spPr>
          <a:xfrm>
            <a:off x="4968360" y="1768680"/>
            <a:ext cx="426816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6"/>
        <p:cNvGrpSpPr/>
        <p:nvPr/>
      </p:nvGrpSpPr>
      <p:grpSpPr>
        <a:xfrm>
          <a:off x="0" y="0"/>
          <a:ext cx="0" cy="0"/>
          <a:chOff x="0" y="0"/>
          <a:chExt cx="0" cy="0"/>
        </a:xfrm>
      </p:grpSpPr>
      <p:sp>
        <p:nvSpPr>
          <p:cNvPr id="297" name="Google Shape;297;p49"/>
          <p:cNvSpPr/>
          <p:nvPr/>
        </p:nvSpPr>
        <p:spPr>
          <a:xfrm rot="10800000" flipH="1">
            <a:off x="180720" y="822600"/>
            <a:ext cx="9356040" cy="653076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9"/>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99" name="Google Shape;299;p49"/>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00" name="Google Shape;300;p49"/>
          <p:cNvSpPr/>
          <p:nvPr/>
        </p:nvSpPr>
        <p:spPr>
          <a:xfrm>
            <a:off x="181800" y="181080"/>
            <a:ext cx="7908480" cy="650160"/>
          </a:xfrm>
          <a:prstGeom prst="round2SameRect">
            <a:avLst>
              <a:gd name="adj1" fmla="val 16667"/>
              <a:gd name="adj2" fmla="val 0"/>
            </a:avLst>
          </a:prstGeom>
          <a:blipFill rotWithShape="1">
            <a:blip r:embed="rId14">
              <a:alphaModFix/>
            </a:blip>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9"/>
          <p:cNvSpPr/>
          <p:nvPr/>
        </p:nvSpPr>
        <p:spPr>
          <a:xfrm>
            <a:off x="8170560" y="28836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¡Atención!</a:t>
            </a:r>
            <a:endParaRPr sz="1400" b="0" i="0" u="none" strike="noStrike" cap="none">
              <a:latin typeface="Arial"/>
              <a:ea typeface="Arial"/>
              <a:cs typeface="Arial"/>
              <a:sym typeface="Arial"/>
            </a:endParaRPr>
          </a:p>
        </p:txBody>
      </p:sp>
      <p:sp>
        <p:nvSpPr>
          <p:cNvPr id="302" name="Google Shape;302;p49"/>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303" name="Google Shape;303;p49"/>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3° Medio | Presentación</a:t>
            </a:r>
            <a:endParaRPr sz="1100" b="0" i="0" u="none" strike="noStrike" cap="none">
              <a:latin typeface="Arial"/>
              <a:ea typeface="Arial"/>
              <a:cs typeface="Arial"/>
              <a:sym typeface="Arial"/>
            </a:endParaRPr>
          </a:p>
        </p:txBody>
      </p:sp>
      <p:sp>
        <p:nvSpPr>
          <p:cNvPr id="304" name="Google Shape;304;p4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05" name="Google Shape;305;p49"/>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hyperlink" Target="https://www.youtube.com/watch?v=BZNwtNzv4Y0"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37.gif"/><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6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
          <p:cNvSpPr/>
          <p:nvPr/>
        </p:nvSpPr>
        <p:spPr>
          <a:xfrm>
            <a:off x="1176480" y="6648120"/>
            <a:ext cx="7011360" cy="311040"/>
          </a:xfrm>
          <a:prstGeom prst="rect">
            <a:avLst/>
          </a:prstGeom>
          <a:noFill/>
          <a:ln>
            <a:noFill/>
          </a:ln>
        </p:spPr>
        <p:txBody>
          <a:bodyPr spcFirstLastPara="1" wrap="square" lIns="90000" tIns="91425" rIns="90000" bIns="91425" anchor="ctr" anchorCtr="0">
            <a:noAutofit/>
          </a:bodyPr>
          <a:lstStyle/>
          <a:p>
            <a:pPr marL="0" marR="0" lvl="0" indent="0" algn="just" rtl="0">
              <a:lnSpc>
                <a:spcPct val="100000"/>
              </a:lnSpc>
              <a:spcBef>
                <a:spcPts val="0"/>
              </a:spcBef>
              <a:spcAft>
                <a:spcPts val="0"/>
              </a:spcAft>
              <a:buNone/>
            </a:pPr>
            <a:r>
              <a:rPr lang="es-CL" sz="1100" b="0" i="0" u="none" strike="noStrike" cap="none">
                <a:solidFill>
                  <a:srgbClr val="FFFFFF"/>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latin typeface="Arial"/>
              <a:ea typeface="Arial"/>
              <a:cs typeface="Arial"/>
              <a:sym typeface="Arial"/>
            </a:endParaRPr>
          </a:p>
        </p:txBody>
      </p:sp>
      <p:sp>
        <p:nvSpPr>
          <p:cNvPr id="359" name="Google Shape;359;p1"/>
          <p:cNvSpPr/>
          <p:nvPr/>
        </p:nvSpPr>
        <p:spPr>
          <a:xfrm>
            <a:off x="1139040" y="834840"/>
            <a:ext cx="4156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SECTOR ELECTRÓNICA </a:t>
            </a:r>
            <a:r>
              <a:rPr lang="es-CL" sz="1200" b="0" i="0" u="none" strike="noStrike" cap="none">
                <a:solidFill>
                  <a:srgbClr val="29754D"/>
                </a:solidFill>
                <a:latin typeface="Calibri"/>
                <a:ea typeface="Calibri"/>
                <a:cs typeface="Calibri"/>
                <a:sym typeface="Calibri"/>
              </a:rPr>
              <a:t>| NIVEL 3° MEDIO</a:t>
            </a:r>
            <a:endParaRPr sz="1200" b="0" i="0" u="none" strike="noStrike" cap="none">
              <a:latin typeface="Arial"/>
              <a:ea typeface="Arial"/>
              <a:cs typeface="Arial"/>
              <a:sym typeface="Arial"/>
            </a:endParaRPr>
          </a:p>
        </p:txBody>
      </p:sp>
      <p:sp>
        <p:nvSpPr>
          <p:cNvPr id="360" name="Google Shape;360;p1"/>
          <p:cNvSpPr/>
          <p:nvPr/>
        </p:nvSpPr>
        <p:spPr>
          <a:xfrm>
            <a:off x="387720" y="2144520"/>
            <a:ext cx="1443600" cy="17784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MÓDULO 2</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sp>
        <p:nvSpPr>
          <p:cNvPr id="361" name="Google Shape;361;p1"/>
          <p:cNvSpPr/>
          <p:nvPr/>
        </p:nvSpPr>
        <p:spPr>
          <a:xfrm>
            <a:off x="365400" y="2350440"/>
            <a:ext cx="6580800" cy="135648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ARMADO Y REPARACIÓN DE CIRCUITOS ELECTRÓNICOS</a:t>
            </a:r>
            <a:endParaRPr sz="36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600" b="0" i="0" u="none" strike="noStrike" cap="none">
              <a:latin typeface="Arial"/>
              <a:ea typeface="Arial"/>
              <a:cs typeface="Arial"/>
              <a:sym typeface="Arial"/>
            </a:endParaRPr>
          </a:p>
        </p:txBody>
      </p:sp>
      <p:pic>
        <p:nvPicPr>
          <p:cNvPr id="362" name="Google Shape;362;p1" descr="armado y repacion de circuitos-M2 (PORTADA).png"/>
          <p:cNvPicPr preferRelativeResize="0"/>
          <p:nvPr/>
        </p:nvPicPr>
        <p:blipFill rotWithShape="1">
          <a:blip r:embed="rId3">
            <a:alphaModFix/>
          </a:blip>
          <a:srcRect l="9160" t="2737"/>
          <a:stretch/>
        </p:blipFill>
        <p:spPr>
          <a:xfrm flipH="1">
            <a:off x="3125520" y="2221920"/>
            <a:ext cx="6386760" cy="4380480"/>
          </a:xfrm>
          <a:prstGeom prst="rect">
            <a:avLst/>
          </a:prstGeom>
          <a:noFill/>
          <a:ln>
            <a:noFill/>
          </a:ln>
        </p:spPr>
      </p:pic>
      <p:pic>
        <p:nvPicPr>
          <p:cNvPr id="363" name="Google Shape;363;p1"/>
          <p:cNvPicPr preferRelativeResize="0"/>
          <p:nvPr/>
        </p:nvPicPr>
        <p:blipFill rotWithShape="1">
          <a:blip r:embed="rId4">
            <a:alphaModFix/>
          </a:blip>
          <a:srcRect/>
          <a:stretch/>
        </p:blipFill>
        <p:spPr>
          <a:xfrm>
            <a:off x="360000" y="360720"/>
            <a:ext cx="4476600" cy="758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0"/>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TEMPORIZADOR RC</a:t>
            </a:r>
            <a:endParaRPr sz="3300" b="0" i="0" u="none" strike="noStrike" cap="none">
              <a:latin typeface="Arial"/>
              <a:ea typeface="Arial"/>
              <a:cs typeface="Arial"/>
              <a:sym typeface="Arial"/>
            </a:endParaRPr>
          </a:p>
        </p:txBody>
      </p:sp>
      <p:sp>
        <p:nvSpPr>
          <p:cNvPr id="477" name="Google Shape;477;p10"/>
          <p:cNvSpPr/>
          <p:nvPr/>
        </p:nvSpPr>
        <p:spPr>
          <a:xfrm>
            <a:off x="3813480" y="325224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533520" y="2616120"/>
            <a:ext cx="7212600" cy="399996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79" name="Google Shape;479;p10"/>
          <p:cNvSpPr/>
          <p:nvPr/>
        </p:nvSpPr>
        <p:spPr>
          <a:xfrm>
            <a:off x="546120" y="2134800"/>
            <a:ext cx="7530480" cy="36432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A continuación se muestra la curva de carga y descarga del condensador.</a:t>
            </a:r>
            <a:endParaRPr sz="1800" b="0" i="0" u="none" strike="noStrike" cap="none">
              <a:latin typeface="Arial"/>
              <a:ea typeface="Arial"/>
              <a:cs typeface="Arial"/>
              <a:sym typeface="Arial"/>
            </a:endParaRPr>
          </a:p>
        </p:txBody>
      </p:sp>
      <p:pic>
        <p:nvPicPr>
          <p:cNvPr id="480" name="Google Shape;480;p10"/>
          <p:cNvPicPr preferRelativeResize="0"/>
          <p:nvPr/>
        </p:nvPicPr>
        <p:blipFill rotWithShape="1">
          <a:blip r:embed="rId3">
            <a:alphaModFix/>
          </a:blip>
          <a:srcRect t="23088" r="55746" b="28458"/>
          <a:stretch/>
        </p:blipFill>
        <p:spPr>
          <a:xfrm>
            <a:off x="936000" y="2777040"/>
            <a:ext cx="1839960" cy="1167840"/>
          </a:xfrm>
          <a:prstGeom prst="rect">
            <a:avLst/>
          </a:prstGeom>
          <a:noFill/>
          <a:ln>
            <a:noFill/>
          </a:ln>
        </p:spPr>
      </p:pic>
      <p:sp>
        <p:nvSpPr>
          <p:cNvPr id="481" name="Google Shape;481;p10"/>
          <p:cNvSpPr/>
          <p:nvPr/>
        </p:nvSpPr>
        <p:spPr>
          <a:xfrm>
            <a:off x="3948480" y="3017520"/>
            <a:ext cx="3450240" cy="13071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Se puede observar que la carga y descarga de un condensador está definida como una ecuación exponencial. Esta ecuación es la siguiente:</a:t>
            </a:r>
            <a:endParaRPr sz="1600" b="0" i="0" u="none" strike="noStrike" cap="none">
              <a:latin typeface="Arial"/>
              <a:ea typeface="Arial"/>
              <a:cs typeface="Arial"/>
              <a:sym typeface="Arial"/>
            </a:endParaRPr>
          </a:p>
        </p:txBody>
      </p:sp>
      <p:pic>
        <p:nvPicPr>
          <p:cNvPr id="482" name="Google Shape;482;p10"/>
          <p:cNvPicPr preferRelativeResize="0"/>
          <p:nvPr/>
        </p:nvPicPr>
        <p:blipFill rotWithShape="1">
          <a:blip r:embed="rId4">
            <a:alphaModFix/>
          </a:blip>
          <a:srcRect/>
          <a:stretch/>
        </p:blipFill>
        <p:spPr>
          <a:xfrm>
            <a:off x="4040640" y="4437360"/>
            <a:ext cx="2435760" cy="655920"/>
          </a:xfrm>
          <a:prstGeom prst="rect">
            <a:avLst/>
          </a:prstGeom>
          <a:noFill/>
          <a:ln>
            <a:noFill/>
          </a:ln>
        </p:spPr>
      </p:pic>
      <p:pic>
        <p:nvPicPr>
          <p:cNvPr id="483" name="Google Shape;483;p10"/>
          <p:cNvPicPr preferRelativeResize="0"/>
          <p:nvPr/>
        </p:nvPicPr>
        <p:blipFill rotWithShape="1">
          <a:blip r:embed="rId3">
            <a:alphaModFix/>
          </a:blip>
          <a:srcRect l="44576" t="6456" r="4600" b="4281"/>
          <a:stretch/>
        </p:blipFill>
        <p:spPr>
          <a:xfrm>
            <a:off x="901800" y="3928680"/>
            <a:ext cx="2526480" cy="25732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1"/>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TEMPORIZADOR RC</a:t>
            </a:r>
            <a:endParaRPr sz="3300" b="0" i="0" u="none" strike="noStrike" cap="none">
              <a:latin typeface="Arial"/>
              <a:ea typeface="Arial"/>
              <a:cs typeface="Arial"/>
              <a:sym typeface="Arial"/>
            </a:endParaRPr>
          </a:p>
        </p:txBody>
      </p:sp>
      <p:sp>
        <p:nvSpPr>
          <p:cNvPr id="490" name="Google Shape;490;p11"/>
          <p:cNvSpPr/>
          <p:nvPr/>
        </p:nvSpPr>
        <p:spPr>
          <a:xfrm>
            <a:off x="3813480" y="325224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609480" y="4292640"/>
            <a:ext cx="7225560" cy="210744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492" name="Google Shape;492;p11"/>
          <p:cNvPicPr preferRelativeResize="0"/>
          <p:nvPr/>
        </p:nvPicPr>
        <p:blipFill rotWithShape="1">
          <a:blip r:embed="rId3">
            <a:alphaModFix/>
          </a:blip>
          <a:srcRect/>
          <a:stretch/>
        </p:blipFill>
        <p:spPr>
          <a:xfrm>
            <a:off x="1195920" y="4945320"/>
            <a:ext cx="2435760" cy="655920"/>
          </a:xfrm>
          <a:prstGeom prst="rect">
            <a:avLst/>
          </a:prstGeom>
          <a:noFill/>
          <a:ln>
            <a:noFill/>
          </a:ln>
        </p:spPr>
      </p:pic>
      <p:pic>
        <p:nvPicPr>
          <p:cNvPr id="493" name="Google Shape;493;p11"/>
          <p:cNvPicPr preferRelativeResize="0"/>
          <p:nvPr/>
        </p:nvPicPr>
        <p:blipFill rotWithShape="1">
          <a:blip r:embed="rId4">
            <a:alphaModFix/>
          </a:blip>
          <a:srcRect b="8597"/>
          <a:stretch/>
        </p:blipFill>
        <p:spPr>
          <a:xfrm>
            <a:off x="4298400" y="4360680"/>
            <a:ext cx="2790000" cy="1836360"/>
          </a:xfrm>
          <a:prstGeom prst="rect">
            <a:avLst/>
          </a:prstGeom>
          <a:noFill/>
          <a:ln>
            <a:noFill/>
          </a:ln>
        </p:spPr>
      </p:pic>
      <p:sp>
        <p:nvSpPr>
          <p:cNvPr id="494" name="Google Shape;494;p11"/>
          <p:cNvSpPr/>
          <p:nvPr/>
        </p:nvSpPr>
        <p:spPr>
          <a:xfrm>
            <a:off x="550800" y="2290320"/>
            <a:ext cx="7411320" cy="2124720"/>
          </a:xfrm>
          <a:prstGeom prst="rect">
            <a:avLst/>
          </a:prstGeom>
          <a:noFill/>
          <a:ln>
            <a:noFill/>
          </a:ln>
        </p:spPr>
        <p:txBody>
          <a:bodyPr spcFirstLastPara="1" wrap="square" lIns="90000" tIns="45000" rIns="90000" bIns="45000" anchor="t" anchorCtr="0">
            <a:spAutoFit/>
          </a:bodyPr>
          <a:lstStyle/>
          <a:p>
            <a:pPr marL="176400" marR="0" lvl="0" indent="-175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 importante comprender que cuando se cierra el pulsador aumenta el voltaje en el condensador y, con ello, aumenta la carga en el condensador de forma exponencial. </a:t>
            </a:r>
            <a:endParaRPr sz="1800" b="0" i="0" u="none" strike="noStrike" cap="none">
              <a:latin typeface="Arial"/>
              <a:ea typeface="Arial"/>
              <a:cs typeface="Arial"/>
              <a:sym typeface="Arial"/>
            </a:endParaRPr>
          </a:p>
          <a:p>
            <a:pPr marL="176400" marR="0" lvl="0" indent="-175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Esto ocurre dado que la carga (Q) de un condensador está definida por la capacitancia (C) y el voltaje de carga del condensador (Vb), así como también la resistividad en el circuito y el tiempo.</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2"/>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TEMPORIZADOR RC</a:t>
            </a:r>
            <a:endParaRPr sz="3300" b="0" i="0" u="none" strike="noStrike" cap="none">
              <a:latin typeface="Arial"/>
              <a:ea typeface="Arial"/>
              <a:cs typeface="Arial"/>
              <a:sym typeface="Arial"/>
            </a:endParaRPr>
          </a:p>
        </p:txBody>
      </p:sp>
      <p:pic>
        <p:nvPicPr>
          <p:cNvPr id="500" name="Google Shape;500;p12"/>
          <p:cNvPicPr preferRelativeResize="0"/>
          <p:nvPr/>
        </p:nvPicPr>
        <p:blipFill rotWithShape="1">
          <a:blip r:embed="rId3">
            <a:alphaModFix/>
          </a:blip>
          <a:srcRect/>
          <a:stretch/>
        </p:blipFill>
        <p:spPr>
          <a:xfrm>
            <a:off x="512280" y="3087360"/>
            <a:ext cx="4131720" cy="3098520"/>
          </a:xfrm>
          <a:prstGeom prst="rect">
            <a:avLst/>
          </a:prstGeom>
          <a:noFill/>
          <a:ln>
            <a:noFill/>
          </a:ln>
        </p:spPr>
      </p:pic>
      <p:sp>
        <p:nvSpPr>
          <p:cNvPr id="501" name="Google Shape;501;p12"/>
          <p:cNvSpPr/>
          <p:nvPr/>
        </p:nvSpPr>
        <p:spPr>
          <a:xfrm>
            <a:off x="473760" y="2232720"/>
            <a:ext cx="6954840" cy="639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De esta forma es que se puede mantener encendida la luz led una vez desconectada la alimentación en el circuito.</a:t>
            </a:r>
            <a:endParaRPr sz="1800" b="0" i="0" u="none" strike="noStrike" cap="none">
              <a:latin typeface="Arial"/>
              <a:ea typeface="Arial"/>
              <a:cs typeface="Arial"/>
              <a:sym typeface="Arial"/>
            </a:endParaRPr>
          </a:p>
        </p:txBody>
      </p:sp>
      <p:pic>
        <p:nvPicPr>
          <p:cNvPr id="502" name="Google Shape;502;p12"/>
          <p:cNvPicPr preferRelativeResize="0"/>
          <p:nvPr/>
        </p:nvPicPr>
        <p:blipFill rotWithShape="1">
          <a:blip r:embed="rId4">
            <a:alphaModFix/>
          </a:blip>
          <a:srcRect/>
          <a:stretch/>
        </p:blipFill>
        <p:spPr>
          <a:xfrm>
            <a:off x="6748200" y="4292640"/>
            <a:ext cx="2533320" cy="2659320"/>
          </a:xfrm>
          <a:prstGeom prst="rect">
            <a:avLst/>
          </a:prstGeom>
          <a:noFill/>
          <a:ln>
            <a:noFill/>
          </a:ln>
        </p:spPr>
      </p:pic>
      <p:sp>
        <p:nvSpPr>
          <p:cNvPr id="503" name="Google Shape;503;p12"/>
          <p:cNvSpPr/>
          <p:nvPr/>
        </p:nvSpPr>
        <p:spPr>
          <a:xfrm>
            <a:off x="4826160" y="3087360"/>
            <a:ext cx="3885480" cy="1166400"/>
          </a:xfrm>
          <a:prstGeom prst="roundRect">
            <a:avLst>
              <a:gd name="adj" fmla="val 10157"/>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04" name="Google Shape;504;p12"/>
          <p:cNvSpPr/>
          <p:nvPr/>
        </p:nvSpPr>
        <p:spPr>
          <a:xfrm rot="9062400" flipH="1">
            <a:off x="7078320" y="3999240"/>
            <a:ext cx="429480" cy="1015920"/>
          </a:xfrm>
          <a:prstGeom prst="triangle">
            <a:avLst>
              <a:gd name="adj" fmla="val 50000"/>
            </a:avLst>
          </a:prstGeom>
          <a:solidFill>
            <a:srgbClr val="AAE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2"/>
          <p:cNvSpPr/>
          <p:nvPr/>
        </p:nvSpPr>
        <p:spPr>
          <a:xfrm>
            <a:off x="6049800" y="3429000"/>
            <a:ext cx="3220200" cy="9129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Veamos este video: </a:t>
            </a:r>
            <a:endParaRPr sz="1100" b="0" i="0" u="none" strike="noStrike" cap="none">
              <a:latin typeface="Arial"/>
              <a:ea typeface="Arial"/>
              <a:cs typeface="Arial"/>
              <a:sym typeface="Arial"/>
            </a:endParaRPr>
          </a:p>
        </p:txBody>
      </p:sp>
      <p:pic>
        <p:nvPicPr>
          <p:cNvPr id="506" name="Google Shape;506;p12">
            <a:hlinkClick r:id="rId5"/>
          </p:cNvPr>
          <p:cNvPicPr preferRelativeResize="0"/>
          <p:nvPr/>
        </p:nvPicPr>
        <p:blipFill rotWithShape="1">
          <a:blip r:embed="rId6">
            <a:alphaModFix amt="73000"/>
          </a:blip>
          <a:srcRect/>
          <a:stretch/>
        </p:blipFill>
        <p:spPr>
          <a:xfrm>
            <a:off x="5003640" y="3301920"/>
            <a:ext cx="748440" cy="752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3"/>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12" name="Google Shape;512;p13"/>
          <p:cNvSpPr/>
          <p:nvPr/>
        </p:nvSpPr>
        <p:spPr>
          <a:xfrm>
            <a:off x="4826160" y="2362320"/>
            <a:ext cx="3809160" cy="341568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13" name="Google Shape;513;p13"/>
          <p:cNvSpPr/>
          <p:nvPr/>
        </p:nvSpPr>
        <p:spPr>
          <a:xfrm>
            <a:off x="499320" y="2372400"/>
            <a:ext cx="4199040" cy="3748320"/>
          </a:xfrm>
          <a:prstGeom prst="rect">
            <a:avLst/>
          </a:prstGeom>
          <a:noFill/>
          <a:ln>
            <a:noFill/>
          </a:ln>
        </p:spPr>
        <p:txBody>
          <a:bodyPr spcFirstLastPara="1" wrap="square" lIns="90000" tIns="45000" rIns="90000" bIns="45000" anchor="t" anchorCtr="0">
            <a:spAutoFit/>
          </a:bodyPr>
          <a:lstStyle/>
          <a:p>
            <a:pPr marL="176400" marR="0" lvl="0" indent="-175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circuito que revisaremos a continuación se trata de un rectificador que permite transformar la corriente alterna (CA) en corriente continua (CC). </a:t>
            </a:r>
            <a:endParaRPr sz="1800" b="0" i="0" u="none" strike="noStrike" cap="none">
              <a:latin typeface="Arial"/>
              <a:ea typeface="Arial"/>
              <a:cs typeface="Arial"/>
              <a:sym typeface="Arial"/>
            </a:endParaRPr>
          </a:p>
          <a:p>
            <a:pPr marL="176400" marR="0" lvl="0" indent="-175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rectificadores son muy utilizados en los cargadores de celulares. Por ejemplo, cada vez que cargamos la batería de nuestros dispositivos electrónicos, la corriente CA de la red del hogar se transforma a corriente CC.</a:t>
            </a:r>
            <a:endParaRPr sz="1800" b="0" i="0" u="none" strike="noStrike" cap="none">
              <a:latin typeface="Arial"/>
              <a:ea typeface="Arial"/>
              <a:cs typeface="Arial"/>
              <a:sym typeface="Arial"/>
            </a:endParaRPr>
          </a:p>
          <a:p>
            <a:pPr marL="0" marR="0" lvl="0" indent="0" algn="l" rtl="0">
              <a:lnSpc>
                <a:spcPct val="100000"/>
              </a:lnSpc>
              <a:spcBef>
                <a:spcPts val="901"/>
              </a:spcBef>
              <a:spcAft>
                <a:spcPts val="0"/>
              </a:spcAft>
              <a:buNone/>
            </a:pPr>
            <a:endParaRPr sz="1800" b="0" i="0" u="none" strike="noStrike" cap="none">
              <a:latin typeface="Arial"/>
              <a:ea typeface="Arial"/>
              <a:cs typeface="Arial"/>
              <a:sym typeface="Arial"/>
            </a:endParaRPr>
          </a:p>
          <a:p>
            <a:pPr marL="0" marR="0" lvl="0" indent="0" algn="just" rtl="0">
              <a:lnSpc>
                <a:spcPct val="150000"/>
              </a:lnSpc>
              <a:spcBef>
                <a:spcPts val="0"/>
              </a:spcBef>
              <a:spcAft>
                <a:spcPts val="0"/>
              </a:spcAft>
              <a:buNone/>
            </a:pPr>
            <a:endParaRPr sz="1800" b="0" i="0" u="none" strike="noStrike" cap="none">
              <a:latin typeface="Arial"/>
              <a:ea typeface="Arial"/>
              <a:cs typeface="Arial"/>
              <a:sym typeface="Arial"/>
            </a:endParaRPr>
          </a:p>
        </p:txBody>
      </p:sp>
      <p:pic>
        <p:nvPicPr>
          <p:cNvPr id="514" name="Google Shape;514;p13"/>
          <p:cNvPicPr preferRelativeResize="0"/>
          <p:nvPr/>
        </p:nvPicPr>
        <p:blipFill rotWithShape="1">
          <a:blip r:embed="rId3">
            <a:alphaModFix/>
          </a:blip>
          <a:srcRect/>
          <a:stretch/>
        </p:blipFill>
        <p:spPr>
          <a:xfrm>
            <a:off x="5182920" y="2675880"/>
            <a:ext cx="2995200" cy="28483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4"/>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20" name="Google Shape;520;p14"/>
          <p:cNvSpPr/>
          <p:nvPr/>
        </p:nvSpPr>
        <p:spPr>
          <a:xfrm>
            <a:off x="546120" y="3517920"/>
            <a:ext cx="6501600" cy="303444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21" name="Google Shape;521;p14"/>
          <p:cNvSpPr/>
          <p:nvPr/>
        </p:nvSpPr>
        <p:spPr>
          <a:xfrm>
            <a:off x="499320" y="2372400"/>
            <a:ext cx="6853320" cy="913320"/>
          </a:xfrm>
          <a:prstGeom prst="rect">
            <a:avLst/>
          </a:prstGeom>
          <a:noFill/>
          <a:ln>
            <a:noFill/>
          </a:ln>
        </p:spPr>
        <p:txBody>
          <a:bodyPr spcFirstLastPara="1" wrap="square" lIns="90000" tIns="45000" rIns="90000" bIns="45000" anchor="t" anchorCtr="0">
            <a:spAutoFit/>
          </a:bodyPr>
          <a:lstStyle/>
          <a:p>
            <a:pPr marL="176400" marR="0" lvl="0" indent="-175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rectificador más fácil de construir es el rectificador de media onda.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Este circuito se construye a partir de un diodo semiconductor y permite rectificar la mitad de una onda sinusoidal de CA.</a:t>
            </a:r>
            <a:endParaRPr sz="1800" b="0" i="0" u="none" strike="noStrike" cap="none">
              <a:latin typeface="Arial"/>
              <a:ea typeface="Arial"/>
              <a:cs typeface="Arial"/>
              <a:sym typeface="Arial"/>
            </a:endParaRPr>
          </a:p>
        </p:txBody>
      </p:sp>
      <p:pic>
        <p:nvPicPr>
          <p:cNvPr id="522" name="Google Shape;522;p14"/>
          <p:cNvPicPr preferRelativeResize="0"/>
          <p:nvPr/>
        </p:nvPicPr>
        <p:blipFill rotWithShape="1">
          <a:blip r:embed="rId3">
            <a:alphaModFix/>
          </a:blip>
          <a:srcRect/>
          <a:stretch/>
        </p:blipFill>
        <p:spPr>
          <a:xfrm>
            <a:off x="1603440" y="3750120"/>
            <a:ext cx="4183560" cy="25484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5"/>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28" name="Google Shape;528;p15"/>
          <p:cNvSpPr/>
          <p:nvPr/>
        </p:nvSpPr>
        <p:spPr>
          <a:xfrm>
            <a:off x="558720" y="2362320"/>
            <a:ext cx="6501600" cy="346644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29" name="Google Shape;529;p15"/>
          <p:cNvPicPr preferRelativeResize="0"/>
          <p:nvPr/>
        </p:nvPicPr>
        <p:blipFill rotWithShape="1">
          <a:blip r:embed="rId3">
            <a:alphaModFix/>
          </a:blip>
          <a:srcRect/>
          <a:stretch/>
        </p:blipFill>
        <p:spPr>
          <a:xfrm>
            <a:off x="6372720" y="2031840"/>
            <a:ext cx="2029320" cy="3611880"/>
          </a:xfrm>
          <a:prstGeom prst="rect">
            <a:avLst/>
          </a:prstGeom>
          <a:noFill/>
          <a:ln>
            <a:noFill/>
          </a:ln>
        </p:spPr>
      </p:pic>
      <p:sp>
        <p:nvSpPr>
          <p:cNvPr id="530" name="Google Shape;530;p15"/>
          <p:cNvSpPr/>
          <p:nvPr/>
        </p:nvSpPr>
        <p:spPr>
          <a:xfrm>
            <a:off x="829440" y="2918520"/>
            <a:ext cx="5595840" cy="2437200"/>
          </a:xfrm>
          <a:prstGeom prst="rect">
            <a:avLst/>
          </a:prstGeom>
          <a:noFill/>
          <a:ln>
            <a:noFill/>
          </a:ln>
        </p:spPr>
        <p:txBody>
          <a:bodyPr spcFirstLastPara="1" wrap="square" lIns="90000" tIns="45000" rIns="90000" bIns="45000" anchor="t" anchorCtr="0">
            <a:spAutoFit/>
          </a:bodyPr>
          <a:lstStyle/>
          <a:p>
            <a:pPr marL="144000" marR="0" lvl="0" indent="-143280" algn="l" rtl="0">
              <a:lnSpc>
                <a:spcPct val="100000"/>
              </a:lnSpc>
              <a:spcBef>
                <a:spcPts val="0"/>
              </a:spcBef>
              <a:spcAft>
                <a:spcPts val="0"/>
              </a:spcAft>
              <a:buClr>
                <a:srgbClr val="000000"/>
              </a:buClr>
              <a:buSzPts val="1620"/>
              <a:buFont typeface="Arial"/>
              <a:buChar char="•"/>
            </a:pPr>
            <a:r>
              <a:rPr lang="es-CL" sz="1800" b="0" i="0" u="none" strike="noStrike" cap="none">
                <a:solidFill>
                  <a:srgbClr val="000000"/>
                </a:solidFill>
                <a:latin typeface="Calibri"/>
                <a:ea typeface="Calibri"/>
                <a:cs typeface="Calibri"/>
                <a:sym typeface="Calibri"/>
              </a:rPr>
              <a:t>Como se mencionó anteriormente, los dispositivos semiconductores como los diodos, </a:t>
            </a:r>
            <a:r>
              <a:rPr lang="es-CL" sz="1800" b="1" i="0" u="none" strike="noStrike" cap="none">
                <a:solidFill>
                  <a:srgbClr val="000000"/>
                </a:solidFill>
                <a:latin typeface="Calibri"/>
                <a:ea typeface="Calibri"/>
                <a:cs typeface="Calibri"/>
                <a:sym typeface="Calibri"/>
              </a:rPr>
              <a:t>permiten el paso de la corriente en una sola dirección</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144000" marR="0" lvl="0" indent="-143280" algn="l" rtl="0">
              <a:lnSpc>
                <a:spcPct val="100000"/>
              </a:lnSpc>
              <a:spcBef>
                <a:spcPts val="1199"/>
              </a:spcBef>
              <a:spcAft>
                <a:spcPts val="0"/>
              </a:spcAft>
              <a:buClr>
                <a:srgbClr val="000000"/>
              </a:buClr>
              <a:buSzPts val="1620"/>
              <a:buFont typeface="Arial"/>
              <a:buChar char="•"/>
            </a:pPr>
            <a:r>
              <a:rPr lang="es-CL" sz="1800" b="0" i="0" u="none" strike="noStrike" cap="none">
                <a:solidFill>
                  <a:srgbClr val="000000"/>
                </a:solidFill>
                <a:latin typeface="Calibri"/>
                <a:ea typeface="Calibri"/>
                <a:cs typeface="Calibri"/>
                <a:sym typeface="Calibri"/>
              </a:rPr>
              <a:t>También hay que tener en cuenta que en una señal de CA la forma de onda se representa como una señal </a:t>
            </a:r>
            <a:r>
              <a:rPr lang="es-CL" sz="1800" b="1" i="0" u="none" strike="noStrike" cap="none">
                <a:solidFill>
                  <a:srgbClr val="000000"/>
                </a:solidFill>
                <a:latin typeface="Calibri"/>
                <a:ea typeface="Calibri"/>
                <a:cs typeface="Calibri"/>
                <a:sym typeface="Calibri"/>
              </a:rPr>
              <a:t>senoidal que cambia de polaridad</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6"/>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36" name="Google Shape;536;p16"/>
          <p:cNvSpPr/>
          <p:nvPr/>
        </p:nvSpPr>
        <p:spPr>
          <a:xfrm>
            <a:off x="558720" y="3048120"/>
            <a:ext cx="8813160" cy="289476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37" name="Google Shape;537;p16"/>
          <p:cNvPicPr preferRelativeResize="0"/>
          <p:nvPr/>
        </p:nvPicPr>
        <p:blipFill rotWithShape="1">
          <a:blip r:embed="rId3">
            <a:alphaModFix/>
          </a:blip>
          <a:srcRect/>
          <a:stretch/>
        </p:blipFill>
        <p:spPr>
          <a:xfrm>
            <a:off x="636480" y="3213360"/>
            <a:ext cx="8571960" cy="2580480"/>
          </a:xfrm>
          <a:prstGeom prst="rect">
            <a:avLst/>
          </a:prstGeom>
          <a:noFill/>
          <a:ln>
            <a:noFill/>
          </a:ln>
        </p:spPr>
      </p:pic>
      <p:sp>
        <p:nvSpPr>
          <p:cNvPr id="538" name="Google Shape;538;p16"/>
          <p:cNvSpPr/>
          <p:nvPr/>
        </p:nvSpPr>
        <p:spPr>
          <a:xfrm>
            <a:off x="482760" y="2229120"/>
            <a:ext cx="8178120" cy="6386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Por lo que al colocar un diodo interactuando con una señal senoidal, el diodo permitirá el paso de la corriente en un solo sentido.</a:t>
            </a:r>
            <a:endParaRPr sz="1800" b="0" i="0" u="none" strike="noStrike" cap="none">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17"/>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44" name="Google Shape;544;p17"/>
          <p:cNvSpPr/>
          <p:nvPr/>
        </p:nvSpPr>
        <p:spPr>
          <a:xfrm>
            <a:off x="558720" y="3048120"/>
            <a:ext cx="8813160" cy="289476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45" name="Google Shape;545;p17"/>
          <p:cNvSpPr/>
          <p:nvPr/>
        </p:nvSpPr>
        <p:spPr>
          <a:xfrm>
            <a:off x="482760" y="2229120"/>
            <a:ext cx="8178120" cy="63864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Si a este circuito se le agrega un capacitor, entonces se puede obtener una señal “constante” considerando la descarga del condensador en cada ciclo.</a:t>
            </a:r>
            <a:endParaRPr sz="1800" b="0" i="0" u="none" strike="noStrike" cap="none">
              <a:latin typeface="Arial"/>
              <a:ea typeface="Arial"/>
              <a:cs typeface="Arial"/>
              <a:sym typeface="Arial"/>
            </a:endParaRPr>
          </a:p>
        </p:txBody>
      </p:sp>
      <p:pic>
        <p:nvPicPr>
          <p:cNvPr id="546" name="Google Shape;546;p17"/>
          <p:cNvPicPr preferRelativeResize="0"/>
          <p:nvPr/>
        </p:nvPicPr>
        <p:blipFill rotWithShape="1">
          <a:blip r:embed="rId3">
            <a:alphaModFix/>
          </a:blip>
          <a:srcRect/>
          <a:stretch/>
        </p:blipFill>
        <p:spPr>
          <a:xfrm>
            <a:off x="650880" y="3443400"/>
            <a:ext cx="8628840" cy="2104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8"/>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52" name="Google Shape;552;p18"/>
          <p:cNvSpPr/>
          <p:nvPr/>
        </p:nvSpPr>
        <p:spPr>
          <a:xfrm>
            <a:off x="431640" y="2229120"/>
            <a:ext cx="7848000" cy="9129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Si bien el rectificador de media onda es sencillo y barato de implementar, tiene como problemática que, al </a:t>
            </a:r>
            <a:r>
              <a:rPr lang="es-CL" sz="1800" b="1" i="0" u="none" strike="noStrike" cap="none">
                <a:solidFill>
                  <a:srgbClr val="000000"/>
                </a:solidFill>
                <a:latin typeface="Calibri"/>
                <a:ea typeface="Calibri"/>
                <a:cs typeface="Calibri"/>
                <a:sym typeface="Calibri"/>
              </a:rPr>
              <a:t>sólo rectificar media onda es poco eficiente</a:t>
            </a:r>
            <a:r>
              <a:rPr lang="es-CL" sz="1800" b="0" i="0" u="none" strike="noStrike" cap="none">
                <a:solidFill>
                  <a:srgbClr val="000000"/>
                </a:solidFill>
                <a:latin typeface="Calibri"/>
                <a:ea typeface="Calibri"/>
                <a:cs typeface="Calibri"/>
                <a:sym typeface="Calibri"/>
              </a:rPr>
              <a:t>. Por esta razón existen distintas soluciones como el </a:t>
            </a:r>
            <a:r>
              <a:rPr lang="es-CL" sz="1800" b="1" i="0" u="none" strike="noStrike" cap="none">
                <a:solidFill>
                  <a:srgbClr val="000000"/>
                </a:solidFill>
                <a:latin typeface="Calibri"/>
                <a:ea typeface="Calibri"/>
                <a:cs typeface="Calibri"/>
                <a:sym typeface="Calibri"/>
              </a:rPr>
              <a:t>rectificador de onda completa</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grpSp>
        <p:nvGrpSpPr>
          <p:cNvPr id="553" name="Google Shape;553;p18"/>
          <p:cNvGrpSpPr/>
          <p:nvPr/>
        </p:nvGrpSpPr>
        <p:grpSpPr>
          <a:xfrm>
            <a:off x="482760" y="3327480"/>
            <a:ext cx="6197040" cy="3390120"/>
            <a:chOff x="482760" y="3327480"/>
            <a:chExt cx="6197040" cy="3390120"/>
          </a:xfrm>
        </p:grpSpPr>
        <p:sp>
          <p:nvSpPr>
            <p:cNvPr id="554" name="Google Shape;554;p18"/>
            <p:cNvSpPr/>
            <p:nvPr/>
          </p:nvSpPr>
          <p:spPr>
            <a:xfrm>
              <a:off x="482760" y="3327480"/>
              <a:ext cx="6197040" cy="339012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55" name="Google Shape;555;p18"/>
            <p:cNvPicPr preferRelativeResize="0"/>
            <p:nvPr/>
          </p:nvPicPr>
          <p:blipFill rotWithShape="1">
            <a:blip r:embed="rId3">
              <a:alphaModFix/>
            </a:blip>
            <a:srcRect b="6579"/>
            <a:stretch/>
          </p:blipFill>
          <p:spPr>
            <a:xfrm>
              <a:off x="936720" y="3630960"/>
              <a:ext cx="5288400" cy="28836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9"/>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61" name="Google Shape;561;p19"/>
          <p:cNvSpPr/>
          <p:nvPr/>
        </p:nvSpPr>
        <p:spPr>
          <a:xfrm>
            <a:off x="431640" y="2229120"/>
            <a:ext cx="7340040" cy="1186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Con el rectificador de onda completa, durante el primer semiciclo (positivo), </a:t>
            </a:r>
            <a:r>
              <a:rPr lang="es-CL" sz="1800" b="1" i="0" u="none" strike="noStrike" cap="none">
                <a:solidFill>
                  <a:srgbClr val="000000"/>
                </a:solidFill>
                <a:latin typeface="Calibri"/>
                <a:ea typeface="Calibri"/>
                <a:cs typeface="Calibri"/>
                <a:sym typeface="Calibri"/>
              </a:rPr>
              <a:t>los diodos D1 y D3 permitirán el paso de la corriente </a:t>
            </a:r>
            <a:r>
              <a:rPr lang="es-CL" sz="1800" b="0" i="0" u="none" strike="noStrike" cap="none">
                <a:solidFill>
                  <a:srgbClr val="000000"/>
                </a:solidFill>
                <a:latin typeface="Calibri"/>
                <a:ea typeface="Calibri"/>
                <a:cs typeface="Calibri"/>
                <a:sym typeface="Calibri"/>
              </a:rPr>
              <a:t>de tal forma que </a:t>
            </a:r>
            <a:r>
              <a:rPr lang="es-CL" sz="1800" b="1" i="0" u="none" strike="noStrike" cap="none">
                <a:solidFill>
                  <a:srgbClr val="000000"/>
                </a:solidFill>
                <a:latin typeface="Calibri"/>
                <a:ea typeface="Calibri"/>
                <a:cs typeface="Calibri"/>
                <a:sym typeface="Calibri"/>
              </a:rPr>
              <a:t>polarizarán la resistencia de forma positiva</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sp>
        <p:nvSpPr>
          <p:cNvPr id="562" name="Google Shape;562;p19"/>
          <p:cNvSpPr/>
          <p:nvPr/>
        </p:nvSpPr>
        <p:spPr>
          <a:xfrm>
            <a:off x="482760" y="3403440"/>
            <a:ext cx="6197040" cy="326304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63" name="Google Shape;563;p19"/>
          <p:cNvPicPr preferRelativeResize="0"/>
          <p:nvPr/>
        </p:nvPicPr>
        <p:blipFill rotWithShape="1">
          <a:blip r:embed="rId3">
            <a:alphaModFix/>
          </a:blip>
          <a:srcRect/>
          <a:stretch/>
        </p:blipFill>
        <p:spPr>
          <a:xfrm>
            <a:off x="793440" y="3506040"/>
            <a:ext cx="5632200" cy="3148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
          <p:cNvSpPr/>
          <p:nvPr/>
        </p:nvSpPr>
        <p:spPr>
          <a:xfrm>
            <a:off x="416160" y="2144520"/>
            <a:ext cx="1443600" cy="17784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ACTIVIDAD 3</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sp>
        <p:nvSpPr>
          <p:cNvPr id="369" name="Google Shape;369;p2"/>
          <p:cNvSpPr/>
          <p:nvPr/>
        </p:nvSpPr>
        <p:spPr>
          <a:xfrm>
            <a:off x="5585040" y="5385960"/>
            <a:ext cx="5248080" cy="1356480"/>
          </a:xfrm>
          <a:prstGeom prst="rect">
            <a:avLst/>
          </a:prstGeom>
          <a:noFill/>
          <a:ln>
            <a:noFill/>
          </a:ln>
        </p:spPr>
        <p:txBody>
          <a:bodyPr spcFirstLastPara="1" wrap="square" lIns="90000" tIns="91425" rIns="90000" bIns="91425" anchor="ctr" anchorCtr="0">
            <a:noAutofit/>
          </a:bodyPr>
          <a:lstStyle/>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p:txBody>
      </p:sp>
      <p:sp>
        <p:nvSpPr>
          <p:cNvPr id="370" name="Google Shape;370;p2"/>
          <p:cNvSpPr/>
          <p:nvPr/>
        </p:nvSpPr>
        <p:spPr>
          <a:xfrm>
            <a:off x="369360" y="2278080"/>
            <a:ext cx="5814720" cy="143532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3400" b="1" i="0" u="none" strike="noStrike" cap="none">
                <a:solidFill>
                  <a:srgbClr val="29754D"/>
                </a:solidFill>
                <a:latin typeface="Calibri"/>
                <a:ea typeface="Calibri"/>
                <a:cs typeface="Calibri"/>
                <a:sym typeface="Calibri"/>
              </a:rPr>
              <a:t>ARMADO DE CIRCUITOS ELECTRÓNICOS</a:t>
            </a:r>
            <a:br>
              <a:rPr lang="es-CL" sz="1800" b="0" i="0" u="none" strike="noStrike" cap="none">
                <a:latin typeface="Arial"/>
                <a:ea typeface="Arial"/>
                <a:cs typeface="Arial"/>
                <a:sym typeface="Arial"/>
              </a:rPr>
            </a:br>
            <a:endParaRPr sz="3400" b="0" i="0" u="none" strike="noStrike" cap="none">
              <a:latin typeface="Arial"/>
              <a:ea typeface="Arial"/>
              <a:cs typeface="Arial"/>
              <a:sym typeface="Arial"/>
            </a:endParaRPr>
          </a:p>
        </p:txBody>
      </p:sp>
      <p:sp>
        <p:nvSpPr>
          <p:cNvPr id="371" name="Google Shape;371;p2"/>
          <p:cNvSpPr/>
          <p:nvPr/>
        </p:nvSpPr>
        <p:spPr>
          <a:xfrm>
            <a:off x="199800" y="4411800"/>
            <a:ext cx="9403920" cy="1399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2" name="Google Shape;372;p2" descr="8_Electronica_M2_A3_Infografia.png"/>
          <p:cNvPicPr preferRelativeResize="0"/>
          <p:nvPr/>
        </p:nvPicPr>
        <p:blipFill rotWithShape="1">
          <a:blip r:embed="rId3">
            <a:alphaModFix/>
          </a:blip>
          <a:srcRect/>
          <a:stretch/>
        </p:blipFill>
        <p:spPr>
          <a:xfrm>
            <a:off x="2070000" y="2703960"/>
            <a:ext cx="7117560" cy="4943880"/>
          </a:xfrm>
          <a:prstGeom prst="rect">
            <a:avLst/>
          </a:prstGeom>
          <a:noFill/>
          <a:ln>
            <a:noFill/>
          </a:ln>
        </p:spPr>
      </p:pic>
      <p:sp>
        <p:nvSpPr>
          <p:cNvPr id="373" name="Google Shape;373;p2"/>
          <p:cNvSpPr/>
          <p:nvPr/>
        </p:nvSpPr>
        <p:spPr>
          <a:xfrm>
            <a:off x="1139040" y="834840"/>
            <a:ext cx="4572720" cy="31896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MÓDULO 2 </a:t>
            </a:r>
            <a:r>
              <a:rPr lang="es-CL" sz="1200" b="0" i="0" u="none" strike="noStrike" cap="none">
                <a:solidFill>
                  <a:srgbClr val="29754D"/>
                </a:solidFill>
                <a:latin typeface="Calibri"/>
                <a:ea typeface="Calibri"/>
                <a:cs typeface="Calibri"/>
                <a:sym typeface="Calibri"/>
              </a:rPr>
              <a:t>| ARMADO Y REPARACIÓN DE CIRCUITOS ELECTRÓNICOS</a:t>
            </a:r>
            <a:endParaRPr sz="1200" b="0" i="0" u="none" strike="noStrike" cap="none">
              <a:latin typeface="Arial"/>
              <a:ea typeface="Arial"/>
              <a:cs typeface="Arial"/>
              <a:sym typeface="Arial"/>
            </a:endParaRPr>
          </a:p>
        </p:txBody>
      </p:sp>
      <p:pic>
        <p:nvPicPr>
          <p:cNvPr id="374" name="Google Shape;374;p2"/>
          <p:cNvPicPr preferRelativeResize="0"/>
          <p:nvPr/>
        </p:nvPicPr>
        <p:blipFill rotWithShape="1">
          <a:blip r:embed="rId4">
            <a:alphaModFix/>
          </a:blip>
          <a:srcRect/>
          <a:stretch/>
        </p:blipFill>
        <p:spPr>
          <a:xfrm>
            <a:off x="360000" y="360720"/>
            <a:ext cx="4476600" cy="7581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0"/>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RECTIFICADOR CA-CC</a:t>
            </a:r>
            <a:endParaRPr sz="3300" b="0" i="0" u="none" strike="noStrike" cap="none">
              <a:latin typeface="Arial"/>
              <a:ea typeface="Arial"/>
              <a:cs typeface="Arial"/>
              <a:sym typeface="Arial"/>
            </a:endParaRPr>
          </a:p>
        </p:txBody>
      </p:sp>
      <p:sp>
        <p:nvSpPr>
          <p:cNvPr id="569" name="Google Shape;569;p20"/>
          <p:cNvSpPr/>
          <p:nvPr/>
        </p:nvSpPr>
        <p:spPr>
          <a:xfrm>
            <a:off x="431640" y="2165760"/>
            <a:ext cx="8889120" cy="9129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En cambio, en el </a:t>
            </a:r>
            <a:r>
              <a:rPr lang="es-CL" sz="1800" b="1" i="0" u="none" strike="noStrike" cap="none">
                <a:solidFill>
                  <a:srgbClr val="000000"/>
                </a:solidFill>
                <a:latin typeface="Calibri"/>
                <a:ea typeface="Calibri"/>
                <a:cs typeface="Calibri"/>
                <a:sym typeface="Calibri"/>
              </a:rPr>
              <a:t>semiciclo negativo </a:t>
            </a:r>
            <a:r>
              <a:rPr lang="es-CL" sz="1800" b="0" i="0" u="none" strike="noStrike" cap="none">
                <a:solidFill>
                  <a:srgbClr val="000000"/>
                </a:solidFill>
                <a:latin typeface="Calibri"/>
                <a:ea typeface="Calibri"/>
                <a:cs typeface="Calibri"/>
                <a:sym typeface="Calibri"/>
              </a:rPr>
              <a:t>la trayectoria de la corriente cambia de tal forma que ahora </a:t>
            </a:r>
            <a:r>
              <a:rPr lang="es-CL" sz="1800" b="1" i="0" u="none" strike="noStrike" cap="none">
                <a:solidFill>
                  <a:srgbClr val="000000"/>
                </a:solidFill>
                <a:latin typeface="Calibri"/>
                <a:ea typeface="Calibri"/>
                <a:cs typeface="Calibri"/>
                <a:sym typeface="Calibri"/>
              </a:rPr>
              <a:t>son los diodos D2 y D4 los que permitirán el paso de la corriente</a:t>
            </a:r>
            <a:r>
              <a:rPr lang="es-CL" sz="1800" b="0" i="0" u="none" strike="noStrike" cap="none">
                <a:solidFill>
                  <a:srgbClr val="000000"/>
                </a:solidFill>
                <a:latin typeface="Calibri"/>
                <a:ea typeface="Calibri"/>
                <a:cs typeface="Calibri"/>
                <a:sym typeface="Calibri"/>
              </a:rPr>
              <a:t>. Es así como ésta vuelve a polarizar la resistencia de forma positiva, al igual que en el semiciclo positivo.</a:t>
            </a:r>
            <a:endParaRPr sz="1800" b="0" i="0" u="none" strike="noStrike" cap="none">
              <a:latin typeface="Arial"/>
              <a:ea typeface="Arial"/>
              <a:cs typeface="Arial"/>
              <a:sym typeface="Arial"/>
            </a:endParaRPr>
          </a:p>
        </p:txBody>
      </p:sp>
      <p:sp>
        <p:nvSpPr>
          <p:cNvPr id="570" name="Google Shape;570;p20"/>
          <p:cNvSpPr/>
          <p:nvPr/>
        </p:nvSpPr>
        <p:spPr>
          <a:xfrm>
            <a:off x="533520" y="3251160"/>
            <a:ext cx="6869880" cy="3466440"/>
          </a:xfrm>
          <a:prstGeom prst="roundRect">
            <a:avLst>
              <a:gd name="adj" fmla="val 30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71" name="Google Shape;571;p20"/>
          <p:cNvPicPr preferRelativeResize="0"/>
          <p:nvPr/>
        </p:nvPicPr>
        <p:blipFill rotWithShape="1">
          <a:blip r:embed="rId3">
            <a:alphaModFix/>
          </a:blip>
          <a:srcRect/>
          <a:stretch/>
        </p:blipFill>
        <p:spPr>
          <a:xfrm>
            <a:off x="1058400" y="3619440"/>
            <a:ext cx="5820120" cy="30826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21"/>
          <p:cNvSpPr/>
          <p:nvPr/>
        </p:nvSpPr>
        <p:spPr>
          <a:xfrm>
            <a:off x="787320" y="2133720"/>
            <a:ext cx="8241480" cy="44949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77" name="Google Shape;577;p21"/>
          <p:cNvSpPr/>
          <p:nvPr/>
        </p:nvSpPr>
        <p:spPr>
          <a:xfrm flipH="1">
            <a:off x="1136520" y="2311560"/>
            <a:ext cx="5085000" cy="1256760"/>
          </a:xfrm>
          <a:prstGeom prst="roundRect">
            <a:avLst>
              <a:gd name="adj" fmla="val 7157"/>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78" name="Google Shape;578;p21"/>
          <p:cNvSpPr/>
          <p:nvPr/>
        </p:nvSpPr>
        <p:spPr>
          <a:xfrm rot="6764400" flipH="1">
            <a:off x="6223680" y="2604240"/>
            <a:ext cx="374400" cy="885240"/>
          </a:xfrm>
          <a:prstGeom prst="triangle">
            <a:avLst>
              <a:gd name="adj" fmla="val 50000"/>
            </a:avLst>
          </a:prstGeom>
          <a:solidFill>
            <a:srgbClr val="AAE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1"/>
          <p:cNvSpPr/>
          <p:nvPr/>
        </p:nvSpPr>
        <p:spPr>
          <a:xfrm flipH="1">
            <a:off x="3479040" y="3924360"/>
            <a:ext cx="3110760" cy="2018520"/>
          </a:xfrm>
          <a:prstGeom prst="roundRect">
            <a:avLst>
              <a:gd name="adj" fmla="val 7157"/>
            </a:avLst>
          </a:prstGeom>
          <a:solidFill>
            <a:srgbClr val="FFDDB2"/>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80" name="Google Shape;580;p21"/>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582" name="Google Shape;582;p21"/>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3619440" y="4047120"/>
            <a:ext cx="2971080" cy="17362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El </a:t>
            </a:r>
            <a:r>
              <a:rPr lang="es-CL" sz="1800" b="1" i="0" u="none" strike="noStrike" cap="none">
                <a:solidFill>
                  <a:srgbClr val="000000"/>
                </a:solidFill>
                <a:latin typeface="Calibri"/>
                <a:ea typeface="Calibri"/>
                <a:cs typeface="Calibri"/>
                <a:sym typeface="Calibri"/>
              </a:rPr>
              <a:t>dispositivo 555 </a:t>
            </a:r>
            <a:r>
              <a:rPr lang="es-CL" sz="1800" b="0" i="0" u="none" strike="noStrike" cap="none">
                <a:solidFill>
                  <a:srgbClr val="000000"/>
                </a:solidFill>
                <a:latin typeface="Calibri"/>
                <a:ea typeface="Calibri"/>
                <a:cs typeface="Calibri"/>
                <a:sym typeface="Calibri"/>
              </a:rPr>
              <a:t>es un circuito integrado muy estable cuya función primordial es producir pulsos de temporización con una gran precisión.</a:t>
            </a:r>
            <a:endParaRPr sz="1800" b="0" i="0" u="none" strike="noStrike" cap="none">
              <a:latin typeface="Arial"/>
              <a:ea typeface="Arial"/>
              <a:cs typeface="Arial"/>
              <a:sym typeface="Arial"/>
            </a:endParaRPr>
          </a:p>
        </p:txBody>
      </p:sp>
      <p:pic>
        <p:nvPicPr>
          <p:cNvPr id="584" name="Google Shape;584;p21"/>
          <p:cNvPicPr preferRelativeResize="0"/>
          <p:nvPr/>
        </p:nvPicPr>
        <p:blipFill rotWithShape="1">
          <a:blip r:embed="rId3">
            <a:alphaModFix/>
          </a:blip>
          <a:srcRect l="6627" r="13125"/>
          <a:stretch/>
        </p:blipFill>
        <p:spPr>
          <a:xfrm>
            <a:off x="898200" y="3911760"/>
            <a:ext cx="2514600" cy="2399760"/>
          </a:xfrm>
          <a:prstGeom prst="rect">
            <a:avLst/>
          </a:prstGeom>
          <a:noFill/>
          <a:ln>
            <a:noFill/>
          </a:ln>
        </p:spPr>
      </p:pic>
      <p:pic>
        <p:nvPicPr>
          <p:cNvPr id="585" name="Google Shape;585;p21" descr="Niña-Casco.png"/>
          <p:cNvPicPr preferRelativeResize="0"/>
          <p:nvPr/>
        </p:nvPicPr>
        <p:blipFill rotWithShape="1">
          <a:blip r:embed="rId4">
            <a:alphaModFix/>
          </a:blip>
          <a:srcRect b="6358"/>
          <a:stretch/>
        </p:blipFill>
        <p:spPr>
          <a:xfrm>
            <a:off x="6940080" y="2705760"/>
            <a:ext cx="1936440" cy="3922920"/>
          </a:xfrm>
          <a:prstGeom prst="rect">
            <a:avLst/>
          </a:prstGeom>
          <a:noFill/>
          <a:ln>
            <a:noFill/>
          </a:ln>
        </p:spPr>
      </p:pic>
      <p:sp>
        <p:nvSpPr>
          <p:cNvPr id="586" name="Google Shape;586;p21"/>
          <p:cNvSpPr/>
          <p:nvPr/>
        </p:nvSpPr>
        <p:spPr>
          <a:xfrm>
            <a:off x="1257480" y="2397600"/>
            <a:ext cx="4863240" cy="1365074"/>
          </a:xfrm>
          <a:prstGeom prst="rect">
            <a:avLst/>
          </a:prstGeom>
          <a:noFill/>
          <a:ln>
            <a:noFill/>
          </a:ln>
        </p:spPr>
        <p:txBody>
          <a:bodyPr spcFirstLastPara="1" wrap="square" lIns="90000" tIns="45000" rIns="90000" bIns="45000" anchor="t" anchorCtr="0">
            <a:spAutoFit/>
          </a:bodyPr>
          <a:lstStyle/>
          <a:p>
            <a:pPr marL="0" marR="0" lvl="0" indent="0" algn="l" rtl="0">
              <a:lnSpc>
                <a:spcPct val="110000"/>
              </a:lnSpc>
              <a:spcBef>
                <a:spcPts val="0"/>
              </a:spcBef>
              <a:spcAft>
                <a:spcPts val="0"/>
              </a:spcAft>
              <a:buNone/>
            </a:pPr>
            <a:r>
              <a:rPr lang="es-CL" sz="1800" b="0" i="0" u="none" strike="noStrike" cap="none" dirty="0">
                <a:solidFill>
                  <a:srgbClr val="000000"/>
                </a:solidFill>
                <a:latin typeface="Calibri"/>
                <a:ea typeface="Calibri"/>
                <a:cs typeface="Calibri"/>
                <a:sym typeface="Calibri"/>
              </a:rPr>
              <a:t>Por último, estudiaremos el circuito temporizador alternador mediante un integrado 555. Pero:</a:t>
            </a:r>
            <a:endParaRPr sz="1800" b="0" i="0" u="none" strike="noStrike" cap="none" dirty="0">
              <a:latin typeface="Arial"/>
              <a:ea typeface="Arial"/>
              <a:cs typeface="Arial"/>
              <a:sym typeface="Arial"/>
            </a:endParaRPr>
          </a:p>
          <a:p>
            <a:pPr marL="285840" marR="0" lvl="0" indent="-132480" algn="l" rtl="0">
              <a:lnSpc>
                <a:spcPct val="20000"/>
              </a:lnSpc>
              <a:spcBef>
                <a:spcPts val="0"/>
              </a:spcBef>
              <a:spcAft>
                <a:spcPts val="0"/>
              </a:spcAft>
              <a:buNone/>
            </a:pPr>
            <a:endParaRPr sz="1800" b="0" i="0" u="none" strike="noStrike" cap="none" dirty="0">
              <a:latin typeface="Arial"/>
              <a:ea typeface="Arial"/>
              <a:cs typeface="Arial"/>
              <a:sym typeface="Arial"/>
            </a:endParaRPr>
          </a:p>
          <a:p>
            <a:pPr marL="285840" marR="0" lvl="0" indent="-132480" algn="l" rtl="0">
              <a:lnSpc>
                <a:spcPct val="110000"/>
              </a:lnSpc>
              <a:spcBef>
                <a:spcPts val="0"/>
              </a:spcBef>
              <a:spcAft>
                <a:spcPts val="0"/>
              </a:spcAft>
              <a:buNone/>
            </a:pPr>
            <a:r>
              <a:rPr lang="es-CL" sz="1800" b="1" i="0" u="none" strike="noStrike" cap="none" dirty="0">
                <a:solidFill>
                  <a:srgbClr val="000000"/>
                </a:solidFill>
                <a:latin typeface="Calibri"/>
                <a:ea typeface="Calibri"/>
                <a:cs typeface="Calibri"/>
                <a:sym typeface="Calibri"/>
              </a:rPr>
              <a:t>¿Qué es un circuito integrado 555?</a:t>
            </a:r>
            <a:endParaRPr sz="1800" b="0" i="0" u="none" strike="noStrike" cap="none" dirty="0">
              <a:latin typeface="Arial"/>
              <a:ea typeface="Arial"/>
              <a:cs typeface="Arial"/>
              <a:sym typeface="Arial"/>
            </a:endParaRPr>
          </a:p>
          <a:p>
            <a:pPr marL="285840" marR="0" lvl="0" indent="-158039" algn="l" rtl="0">
              <a:lnSpc>
                <a:spcPct val="110000"/>
              </a:lnSpc>
              <a:spcBef>
                <a:spcPts val="0"/>
              </a:spcBef>
              <a:spcAft>
                <a:spcPts val="0"/>
              </a:spcAft>
              <a:buNone/>
            </a:pPr>
            <a:endParaRPr sz="1800" b="0" i="0" u="none" strike="noStrike" cap="none" dirty="0">
              <a:latin typeface="Arial"/>
              <a:ea typeface="Arial"/>
              <a:cs typeface="Arial"/>
              <a:sym typeface="Arial"/>
            </a:endParaRPr>
          </a:p>
        </p:txBody>
      </p:sp>
      <p:sp>
        <p:nvSpPr>
          <p:cNvPr id="587" name="Google Shape;587;p21"/>
          <p:cNvSpPr/>
          <p:nvPr/>
        </p:nvSpPr>
        <p:spPr>
          <a:xfrm rot="4035600">
            <a:off x="6503040" y="3809880"/>
            <a:ext cx="374400" cy="885240"/>
          </a:xfrm>
          <a:prstGeom prst="triangle">
            <a:avLst>
              <a:gd name="adj" fmla="val 50000"/>
            </a:avLst>
          </a:prstGeom>
          <a:solidFill>
            <a:srgbClr val="FFD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2"/>
          <p:cNvSpPr/>
          <p:nvPr/>
        </p:nvSpPr>
        <p:spPr>
          <a:xfrm>
            <a:off x="787320" y="2133720"/>
            <a:ext cx="8241480" cy="44949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93" name="Google Shape;593;p22"/>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595" name="Google Shape;595;p22"/>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22" descr="Niña-Casco.png"/>
          <p:cNvPicPr preferRelativeResize="0"/>
          <p:nvPr/>
        </p:nvPicPr>
        <p:blipFill rotWithShape="1">
          <a:blip r:embed="rId3">
            <a:alphaModFix/>
          </a:blip>
          <a:srcRect b="6358"/>
          <a:stretch/>
        </p:blipFill>
        <p:spPr>
          <a:xfrm>
            <a:off x="6940080" y="2705760"/>
            <a:ext cx="1936440" cy="3922920"/>
          </a:xfrm>
          <a:prstGeom prst="rect">
            <a:avLst/>
          </a:prstGeom>
          <a:noFill/>
          <a:ln>
            <a:noFill/>
          </a:ln>
        </p:spPr>
      </p:pic>
      <p:sp>
        <p:nvSpPr>
          <p:cNvPr id="597" name="Google Shape;597;p22"/>
          <p:cNvSpPr/>
          <p:nvPr/>
        </p:nvSpPr>
        <p:spPr>
          <a:xfrm>
            <a:off x="994320" y="2856600"/>
            <a:ext cx="5583600" cy="306252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555 viene en paquete de </a:t>
            </a:r>
            <a:r>
              <a:rPr lang="es-CL" sz="1800" b="1" i="0" u="none" strike="noStrike" cap="none">
                <a:solidFill>
                  <a:srgbClr val="000000"/>
                </a:solidFill>
                <a:latin typeface="Calibri"/>
                <a:ea typeface="Calibri"/>
                <a:cs typeface="Calibri"/>
                <a:sym typeface="Calibri"/>
              </a:rPr>
              <a:t>ocho pines de doble línea</a:t>
            </a:r>
            <a:r>
              <a:rPr lang="es-CL" sz="1800" b="0" i="0" u="none" strike="noStrike" cap="none">
                <a:solidFill>
                  <a:srgbClr val="000000"/>
                </a:solidFill>
                <a:latin typeface="Calibri"/>
                <a:ea typeface="Calibri"/>
                <a:cs typeface="Calibri"/>
                <a:sym typeface="Calibri"/>
              </a:rPr>
              <a:t>. En el interior del chip hay un conjunto de circuitos que sirven como bloques de construcción para un interruptor electrónico de alta velocidad. En total, el </a:t>
            </a:r>
            <a:r>
              <a:rPr lang="es-CL" sz="1800" b="1" i="0" u="none" strike="noStrike" cap="none">
                <a:solidFill>
                  <a:srgbClr val="000000"/>
                </a:solidFill>
                <a:latin typeface="Calibri"/>
                <a:ea typeface="Calibri"/>
                <a:cs typeface="Calibri"/>
                <a:sym typeface="Calibri"/>
              </a:rPr>
              <a:t>CI tiene 28 transistores</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140400" marR="0" lvl="0" indent="-139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No funciona como un temporizador por sí mismo, sino que depende de un puñado de condensadores y resistencias externas. </a:t>
            </a:r>
            <a:endParaRPr sz="1800" b="0" i="0" u="none" strike="noStrike" cap="none">
              <a:latin typeface="Arial"/>
              <a:ea typeface="Arial"/>
              <a:cs typeface="Arial"/>
              <a:sym typeface="Arial"/>
            </a:endParaRPr>
          </a:p>
          <a:p>
            <a:pPr marL="140400" marR="0" lvl="0" indent="-139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La forma en la que estén conectados estos componentes externos determinará lo que el 555 hará.</a:t>
            </a:r>
            <a:endParaRPr sz="1800" b="0" i="0" u="none" strike="noStrike" cap="none">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3"/>
          <p:cNvSpPr/>
          <p:nvPr/>
        </p:nvSpPr>
        <p:spPr>
          <a:xfrm>
            <a:off x="546120" y="3035160"/>
            <a:ext cx="8190720" cy="28188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03" name="Google Shape;603;p23"/>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05" name="Google Shape;605;p23"/>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533520" y="2196360"/>
            <a:ext cx="7848000" cy="6390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pines del 555 se distinguen por medio de dos muescas que trae el integrado, el que nos indica la posición del integrado y cuál es el pin número uno.</a:t>
            </a:r>
            <a:endParaRPr sz="1800" b="0" i="0" u="none" strike="noStrike" cap="none">
              <a:latin typeface="Arial"/>
              <a:ea typeface="Arial"/>
              <a:cs typeface="Arial"/>
              <a:sym typeface="Arial"/>
            </a:endParaRPr>
          </a:p>
        </p:txBody>
      </p:sp>
      <p:pic>
        <p:nvPicPr>
          <p:cNvPr id="607" name="Google Shape;607;p23"/>
          <p:cNvPicPr preferRelativeResize="0"/>
          <p:nvPr/>
        </p:nvPicPr>
        <p:blipFill rotWithShape="1">
          <a:blip r:embed="rId3">
            <a:alphaModFix/>
          </a:blip>
          <a:srcRect/>
          <a:stretch/>
        </p:blipFill>
        <p:spPr>
          <a:xfrm>
            <a:off x="600840" y="3485880"/>
            <a:ext cx="3374280" cy="1969200"/>
          </a:xfrm>
          <a:prstGeom prst="rect">
            <a:avLst/>
          </a:prstGeom>
          <a:noFill/>
          <a:ln>
            <a:noFill/>
          </a:ln>
        </p:spPr>
      </p:pic>
      <p:pic>
        <p:nvPicPr>
          <p:cNvPr id="608" name="Google Shape;608;p23" descr="Circuito Integrado Temporizador Timer 555 NE555"/>
          <p:cNvPicPr preferRelativeResize="0"/>
          <p:nvPr/>
        </p:nvPicPr>
        <p:blipFill rotWithShape="1">
          <a:blip r:embed="rId4">
            <a:alphaModFix/>
          </a:blip>
          <a:srcRect/>
          <a:stretch/>
        </p:blipFill>
        <p:spPr>
          <a:xfrm rot="6516600">
            <a:off x="3550680" y="3146040"/>
            <a:ext cx="2622600" cy="2622600"/>
          </a:xfrm>
          <a:prstGeom prst="rect">
            <a:avLst/>
          </a:prstGeom>
          <a:noFill/>
          <a:ln>
            <a:noFill/>
          </a:ln>
        </p:spPr>
      </p:pic>
      <p:pic>
        <p:nvPicPr>
          <p:cNvPr id="609" name="Google Shape;609;p23" descr="AprendiendoElectrónica: agosto 2015"/>
          <p:cNvPicPr preferRelativeResize="0"/>
          <p:nvPr/>
        </p:nvPicPr>
        <p:blipFill rotWithShape="1">
          <a:blip r:embed="rId5">
            <a:alphaModFix/>
          </a:blip>
          <a:srcRect r="6142"/>
          <a:stretch/>
        </p:blipFill>
        <p:spPr>
          <a:xfrm>
            <a:off x="5587920" y="3451680"/>
            <a:ext cx="3060000" cy="20372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24"/>
          <p:cNvSpPr/>
          <p:nvPr/>
        </p:nvSpPr>
        <p:spPr>
          <a:xfrm>
            <a:off x="546120" y="2222640"/>
            <a:ext cx="8203320" cy="42030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15" name="Google Shape;615;p24"/>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4"/>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17" name="Google Shape;617;p24"/>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4"/>
          <p:cNvSpPr/>
          <p:nvPr/>
        </p:nvSpPr>
        <p:spPr>
          <a:xfrm>
            <a:off x="728640" y="2604960"/>
            <a:ext cx="7220880" cy="325224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pin designado como </a:t>
            </a:r>
            <a:r>
              <a:rPr lang="es-CL" sz="1800" b="1" i="0" u="none" strike="noStrike" cap="none">
                <a:solidFill>
                  <a:srgbClr val="000000"/>
                </a:solidFill>
                <a:latin typeface="Calibri"/>
                <a:ea typeface="Calibri"/>
                <a:cs typeface="Calibri"/>
                <a:sym typeface="Calibri"/>
              </a:rPr>
              <a:t>pin #1 es el pin GND</a:t>
            </a:r>
            <a:r>
              <a:rPr lang="es-CL" sz="1800" b="0" i="0" u="none" strike="noStrike" cap="none">
                <a:solidFill>
                  <a:srgbClr val="000000"/>
                </a:solidFill>
                <a:latin typeface="Calibri"/>
                <a:ea typeface="Calibri"/>
                <a:cs typeface="Calibri"/>
                <a:sym typeface="Calibri"/>
              </a:rPr>
              <a:t>. Este pin se utiliza para proporcionar voltaje de referencia o tierra al temporizador 555.</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pin designado como </a:t>
            </a:r>
            <a:r>
              <a:rPr lang="es-CL" sz="1800" b="1" i="0" u="none" strike="noStrike" cap="none">
                <a:solidFill>
                  <a:srgbClr val="000000"/>
                </a:solidFill>
                <a:latin typeface="Calibri"/>
                <a:ea typeface="Calibri"/>
                <a:cs typeface="Calibri"/>
                <a:sym typeface="Calibri"/>
              </a:rPr>
              <a:t>pin #2 es el pin TRIG</a:t>
            </a:r>
            <a:r>
              <a:rPr lang="es-CL" sz="1800" b="0" i="0" u="none" strike="noStrike" cap="none">
                <a:solidFill>
                  <a:srgbClr val="000000"/>
                </a:solidFill>
                <a:latin typeface="Calibri"/>
                <a:ea typeface="Calibri"/>
                <a:cs typeface="Calibri"/>
                <a:sym typeface="Calibri"/>
              </a:rPr>
              <a:t>. Se utiliza para</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activar el temporizador 555. </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voltajes de funcionamiento del temporizador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555 son 4.5V a 15V. </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Cuando los voltajes de funcionamiento exceden</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los 5 V, el temporizador 555 se dispara y genera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una salida. En otras palabras, ahora ha cruzado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ese límite por encima del cual generará una salida.</a:t>
            </a:r>
            <a:endParaRPr sz="1800" b="0" i="0" u="none" strike="noStrike" cap="none">
              <a:latin typeface="Arial"/>
              <a:ea typeface="Arial"/>
              <a:cs typeface="Arial"/>
              <a:sym typeface="Arial"/>
            </a:endParaRPr>
          </a:p>
        </p:txBody>
      </p:sp>
      <p:pic>
        <p:nvPicPr>
          <p:cNvPr id="619" name="Google Shape;619;p24"/>
          <p:cNvPicPr preferRelativeResize="0"/>
          <p:nvPr/>
        </p:nvPicPr>
        <p:blipFill rotWithShape="1">
          <a:blip r:embed="rId3">
            <a:alphaModFix/>
          </a:blip>
          <a:srcRect/>
          <a:stretch/>
        </p:blipFill>
        <p:spPr>
          <a:xfrm>
            <a:off x="5653800" y="3327480"/>
            <a:ext cx="3628440" cy="42314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25"/>
          <p:cNvSpPr/>
          <p:nvPr/>
        </p:nvSpPr>
        <p:spPr>
          <a:xfrm>
            <a:off x="546120" y="2222640"/>
            <a:ext cx="7543080" cy="37584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25" name="Google Shape;625;p25"/>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27" name="Google Shape;627;p25"/>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728640" y="2516040"/>
            <a:ext cx="6954120" cy="324648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1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pin designado como </a:t>
            </a:r>
            <a:r>
              <a:rPr lang="es-CL" sz="1800" b="1" i="0" u="none" strike="noStrike" cap="none">
                <a:solidFill>
                  <a:srgbClr val="000000"/>
                </a:solidFill>
                <a:latin typeface="Calibri"/>
                <a:ea typeface="Calibri"/>
                <a:cs typeface="Calibri"/>
                <a:sym typeface="Calibri"/>
              </a:rPr>
              <a:t>pin #3</a:t>
            </a:r>
            <a:r>
              <a:rPr lang="es-CL" sz="1800" b="0" i="0" u="none" strike="noStrike" cap="none">
                <a:solidFill>
                  <a:srgbClr val="000000"/>
                </a:solidFill>
                <a:latin typeface="Calibri"/>
                <a:ea typeface="Calibri"/>
                <a:cs typeface="Calibri"/>
                <a:sym typeface="Calibri"/>
              </a:rPr>
              <a:t> es el </a:t>
            </a:r>
            <a:r>
              <a:rPr lang="es-CL" sz="1800" b="1" i="0" u="none" strike="noStrike" cap="none">
                <a:solidFill>
                  <a:srgbClr val="000000"/>
                </a:solidFill>
                <a:latin typeface="Calibri"/>
                <a:ea typeface="Calibri"/>
                <a:cs typeface="Calibri"/>
                <a:sym typeface="Calibri"/>
              </a:rPr>
              <a:t>pin de SALIDA del temporizador 555</a:t>
            </a:r>
            <a:r>
              <a:rPr lang="es-CL" sz="1800" b="0" i="0" u="none" strike="noStrike" cap="none">
                <a:solidFill>
                  <a:srgbClr val="000000"/>
                </a:solidFill>
                <a:latin typeface="Calibri"/>
                <a:ea typeface="Calibri"/>
                <a:cs typeface="Calibri"/>
                <a:sym typeface="Calibri"/>
              </a:rPr>
              <a:t>. A través de este pin, la salida del temporizador 555 va al circuito externo. La salida depende del propósito para el que está utilizando el temporizador 555. Por ejemplo, si está utilizando su 555 para generar PWM, su salida variará. A veces se tendrá un nivel alto y, en algún momento, un nivel bajo.</a:t>
            </a:r>
            <a:endParaRPr sz="1800" b="0" i="0" u="none" strike="noStrike" cap="none">
              <a:latin typeface="Arial"/>
              <a:ea typeface="Arial"/>
              <a:cs typeface="Arial"/>
              <a:sym typeface="Arial"/>
            </a:endParaRPr>
          </a:p>
          <a:p>
            <a:pPr marL="140400" marR="0" lvl="0" indent="-139680" algn="l" rtl="0">
              <a:lnSpc>
                <a:spcPct val="11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pin designado como pin #4 es el pin RESET del temporizador 555. Lo que significa que para restablecer el 555 tendrá que suministra un nivel de tensión ‘0’ en ese pin y después del cumplido se volverá alto, así el temporizador 555 se </a:t>
            </a:r>
            <a:r>
              <a:rPr lang="es-CL" sz="1800" b="1" i="1" u="none" strike="noStrike" cap="none">
                <a:solidFill>
                  <a:srgbClr val="000000"/>
                </a:solidFill>
                <a:latin typeface="Calibri"/>
                <a:ea typeface="Calibri"/>
                <a:cs typeface="Calibri"/>
                <a:sym typeface="Calibri"/>
              </a:rPr>
              <a:t>restablecerá</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26"/>
          <p:cNvSpPr/>
          <p:nvPr/>
        </p:nvSpPr>
        <p:spPr>
          <a:xfrm>
            <a:off x="546120" y="2222640"/>
            <a:ext cx="8254440" cy="39110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34" name="Google Shape;634;p26"/>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36" name="Google Shape;636;p26"/>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741240" y="2681280"/>
            <a:ext cx="6395400" cy="14616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El pin #5 de 555 es el pin CTRL</a:t>
            </a:r>
            <a:r>
              <a:rPr lang="es-CL" sz="1800" b="0" i="0" u="none" strike="noStrike" cap="none">
                <a:solidFill>
                  <a:srgbClr val="000000"/>
                </a:solidFill>
                <a:latin typeface="Calibri"/>
                <a:ea typeface="Calibri"/>
                <a:cs typeface="Calibri"/>
                <a:sym typeface="Calibri"/>
              </a:rPr>
              <a:t>. De hecho, es un pin de control del temporizador 555. Este pin nos da acceso directo al divisor de voltaje interno del 555, que se fabrica dentro de ese pequeño chip de silicio. Podemos dividir los voltajes de acuerdo con nuestros requisitos de salida.</a:t>
            </a:r>
            <a:endParaRPr sz="1800" b="0" i="0" u="none" strike="noStrike" cap="none">
              <a:latin typeface="Arial"/>
              <a:ea typeface="Arial"/>
              <a:cs typeface="Arial"/>
              <a:sym typeface="Arial"/>
            </a:endParaRPr>
          </a:p>
        </p:txBody>
      </p:sp>
      <p:pic>
        <p:nvPicPr>
          <p:cNvPr id="638" name="Google Shape;638;p26" descr="Grafica_Electricidad(3).png"/>
          <p:cNvPicPr preferRelativeResize="0"/>
          <p:nvPr/>
        </p:nvPicPr>
        <p:blipFill rotWithShape="1">
          <a:blip r:embed="rId3">
            <a:alphaModFix/>
          </a:blip>
          <a:srcRect t="69697" r="61627" b="363"/>
          <a:stretch/>
        </p:blipFill>
        <p:spPr>
          <a:xfrm>
            <a:off x="5854680" y="2958120"/>
            <a:ext cx="3083760" cy="3158280"/>
          </a:xfrm>
          <a:prstGeom prst="rect">
            <a:avLst/>
          </a:prstGeom>
          <a:noFill/>
          <a:ln>
            <a:noFill/>
          </a:ln>
        </p:spPr>
      </p:pic>
      <p:sp>
        <p:nvSpPr>
          <p:cNvPr id="639" name="Google Shape;639;p26"/>
          <p:cNvSpPr/>
          <p:nvPr/>
        </p:nvSpPr>
        <p:spPr>
          <a:xfrm>
            <a:off x="741240" y="4255920"/>
            <a:ext cx="5760360" cy="14616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a:t>
            </a:r>
            <a:r>
              <a:rPr lang="es-CL" sz="1800" b="1" i="0" u="none" strike="noStrike" cap="none">
                <a:solidFill>
                  <a:srgbClr val="000000"/>
                </a:solidFill>
                <a:latin typeface="Calibri"/>
                <a:ea typeface="Calibri"/>
                <a:cs typeface="Calibri"/>
                <a:sym typeface="Calibri"/>
              </a:rPr>
              <a:t>pin #6 se llama pin THR</a:t>
            </a:r>
            <a:r>
              <a:rPr lang="es-CL" sz="1800" b="0" i="0" u="none" strike="noStrike" cap="none">
                <a:solidFill>
                  <a:srgbClr val="000000"/>
                </a:solidFill>
                <a:latin typeface="Calibri"/>
                <a:ea typeface="Calibri"/>
                <a:cs typeface="Calibri"/>
                <a:sym typeface="Calibri"/>
              </a:rPr>
              <a:t>. Para los voltajes de suministro, el 555 ha mantenido un valor de referencia para ellos. Por ejemplo, cuando los voltajes de suministro exceden los 5 voltios, este pin se activa y el temporizador 555 comienza a generar salida o envía datos a sus pines de salida.</a:t>
            </a:r>
            <a:endParaRPr sz="1800" b="0" i="0" u="none" strike="noStrike" cap="non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7"/>
          <p:cNvSpPr/>
          <p:nvPr/>
        </p:nvSpPr>
        <p:spPr>
          <a:xfrm>
            <a:off x="546120" y="2222640"/>
            <a:ext cx="8254440" cy="39110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45" name="Google Shape;645;p27"/>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7"/>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47" name="Google Shape;647;p27"/>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7"/>
          <p:cNvSpPr/>
          <p:nvPr/>
        </p:nvSpPr>
        <p:spPr>
          <a:xfrm>
            <a:off x="716040" y="2668680"/>
            <a:ext cx="6179400" cy="269856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a:t>
            </a:r>
            <a:r>
              <a:rPr lang="es-CL" sz="1800" b="1" i="0" u="none" strike="noStrike" cap="none">
                <a:solidFill>
                  <a:srgbClr val="000000"/>
                </a:solidFill>
                <a:latin typeface="Calibri"/>
                <a:ea typeface="Calibri"/>
                <a:cs typeface="Calibri"/>
                <a:sym typeface="Calibri"/>
              </a:rPr>
              <a:t>pin #7 se llama DIS</a:t>
            </a:r>
            <a:r>
              <a:rPr lang="es-CL" sz="1800" b="0" i="0" u="none" strike="noStrike" cap="none">
                <a:solidFill>
                  <a:srgbClr val="000000"/>
                </a:solidFill>
                <a:latin typeface="Calibri"/>
                <a:ea typeface="Calibri"/>
                <a:cs typeface="Calibri"/>
                <a:sym typeface="Calibri"/>
              </a:rPr>
              <a:t>. Este pin es el pin de descarga del temporizador 555 y se usa para descargar los condensadores entre intervalos. Este pin tiene la mayor ventaja cuando estamos generando PWM a través del temporizador 555.</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último pin es el </a:t>
            </a:r>
            <a:r>
              <a:rPr lang="es-CL" sz="1800" b="1" i="0" u="none" strike="noStrike" cap="none">
                <a:solidFill>
                  <a:srgbClr val="000000"/>
                </a:solidFill>
                <a:latin typeface="Calibri"/>
                <a:ea typeface="Calibri"/>
                <a:cs typeface="Calibri"/>
                <a:sym typeface="Calibri"/>
              </a:rPr>
              <a:t>pin #8 y se designa como VCC</a:t>
            </a:r>
            <a:r>
              <a:rPr lang="es-CL" sz="1800" b="0" i="0" u="none" strike="noStrike" cap="none">
                <a:solidFill>
                  <a:srgbClr val="000000"/>
                </a:solidFill>
                <a:latin typeface="Calibri"/>
                <a:ea typeface="Calibri"/>
                <a:cs typeface="Calibri"/>
                <a:sym typeface="Calibri"/>
              </a:rPr>
              <a:t>. La fuente está conectada en este pin y, como ya se ha mencionado con anterioridad, el rango de voltajes de suministro para el 555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es de 4.5V a 15V, pero generalmente se dispara por encima</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de 5 volts.</a:t>
            </a:r>
            <a:endParaRPr sz="1800" b="0" i="0" u="none" strike="noStrike" cap="none">
              <a:latin typeface="Arial"/>
              <a:ea typeface="Arial"/>
              <a:cs typeface="Arial"/>
              <a:sym typeface="Arial"/>
            </a:endParaRPr>
          </a:p>
        </p:txBody>
      </p:sp>
      <p:pic>
        <p:nvPicPr>
          <p:cNvPr id="649" name="Google Shape;649;p27" descr="Grafica_Electricidad(3).png"/>
          <p:cNvPicPr preferRelativeResize="0"/>
          <p:nvPr/>
        </p:nvPicPr>
        <p:blipFill rotWithShape="1">
          <a:blip r:embed="rId3">
            <a:alphaModFix/>
          </a:blip>
          <a:srcRect l="41867" t="69697" r="30327" b="363"/>
          <a:stretch/>
        </p:blipFill>
        <p:spPr>
          <a:xfrm>
            <a:off x="6571440" y="2768760"/>
            <a:ext cx="2368800" cy="334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28"/>
          <p:cNvSpPr/>
          <p:nvPr/>
        </p:nvSpPr>
        <p:spPr>
          <a:xfrm>
            <a:off x="558720" y="2908440"/>
            <a:ext cx="6984360" cy="37202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55" name="Google Shape;655;p28"/>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57" name="Google Shape;657;p28"/>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461880" y="2146320"/>
            <a:ext cx="5760360" cy="6386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Para construir el semáforo conectaremos el integrado 555 mediante el siguiente circuito</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pic>
        <p:nvPicPr>
          <p:cNvPr id="659" name="Google Shape;659;p28"/>
          <p:cNvPicPr preferRelativeResize="0"/>
          <p:nvPr/>
        </p:nvPicPr>
        <p:blipFill rotWithShape="1">
          <a:blip r:embed="rId3">
            <a:alphaModFix/>
          </a:blip>
          <a:srcRect/>
          <a:stretch/>
        </p:blipFill>
        <p:spPr>
          <a:xfrm>
            <a:off x="1727280" y="3038040"/>
            <a:ext cx="4647600" cy="3475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29"/>
          <p:cNvSpPr/>
          <p:nvPr/>
        </p:nvSpPr>
        <p:spPr>
          <a:xfrm>
            <a:off x="469800" y="3352680"/>
            <a:ext cx="8584560" cy="33649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65" name="Google Shape;665;p29"/>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9"/>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67" name="Google Shape;667;p29"/>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p:nvPr/>
        </p:nvSpPr>
        <p:spPr>
          <a:xfrm>
            <a:off x="372960" y="2108160"/>
            <a:ext cx="10128960" cy="10656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Se observa que el pin #1 del integrado va al negativo de la fuente (tierra) y pin #8 al positivo.</a:t>
            </a:r>
            <a:endParaRPr sz="1800" b="0" i="0" u="none" strike="noStrike" cap="none">
              <a:latin typeface="Arial"/>
              <a:ea typeface="Arial"/>
              <a:cs typeface="Arial"/>
              <a:sym typeface="Arial"/>
            </a:endParaRPr>
          </a:p>
          <a:p>
            <a:pPr marL="140400" marR="0" lvl="0" indent="-139680" algn="l" rtl="0">
              <a:lnSpc>
                <a:spcPct val="100000"/>
              </a:lnSpc>
              <a:spcBef>
                <a:spcPts val="6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pin #4 funciona como reset, así que para que no resetee, se conectará a positivo.</a:t>
            </a:r>
            <a:endParaRPr sz="1800" b="0" i="0" u="none" strike="noStrike" cap="none">
              <a:latin typeface="Arial"/>
              <a:ea typeface="Arial"/>
              <a:cs typeface="Arial"/>
              <a:sym typeface="Arial"/>
            </a:endParaRPr>
          </a:p>
          <a:p>
            <a:pPr marL="140400" marR="0" lvl="0" indent="-139680" algn="l" rtl="0">
              <a:lnSpc>
                <a:spcPct val="100000"/>
              </a:lnSpc>
              <a:spcBef>
                <a:spcPts val="6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pin #5 es para control de voltaje, pero para este circuito no sería necesario.</a:t>
            </a:r>
            <a:endParaRPr sz="1800" b="0" i="0" u="none" strike="noStrike" cap="none">
              <a:latin typeface="Arial"/>
              <a:ea typeface="Arial"/>
              <a:cs typeface="Arial"/>
              <a:sym typeface="Arial"/>
            </a:endParaRPr>
          </a:p>
        </p:txBody>
      </p:sp>
      <p:pic>
        <p:nvPicPr>
          <p:cNvPr id="669" name="Google Shape;669;p29"/>
          <p:cNvPicPr preferRelativeResize="0"/>
          <p:nvPr/>
        </p:nvPicPr>
        <p:blipFill rotWithShape="1">
          <a:blip r:embed="rId3">
            <a:alphaModFix/>
          </a:blip>
          <a:srcRect/>
          <a:stretch/>
        </p:blipFill>
        <p:spPr>
          <a:xfrm>
            <a:off x="5401080" y="4056840"/>
            <a:ext cx="3374280" cy="1969200"/>
          </a:xfrm>
          <a:prstGeom prst="rect">
            <a:avLst/>
          </a:prstGeom>
          <a:noFill/>
          <a:ln>
            <a:noFill/>
          </a:ln>
        </p:spPr>
      </p:pic>
      <p:pic>
        <p:nvPicPr>
          <p:cNvPr id="670" name="Google Shape;670;p29"/>
          <p:cNvPicPr preferRelativeResize="0"/>
          <p:nvPr/>
        </p:nvPicPr>
        <p:blipFill rotWithShape="1">
          <a:blip r:embed="rId4">
            <a:alphaModFix/>
          </a:blip>
          <a:srcRect b="3404"/>
          <a:stretch/>
        </p:blipFill>
        <p:spPr>
          <a:xfrm>
            <a:off x="668160" y="3416400"/>
            <a:ext cx="4482000" cy="32378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
          <p:cNvSpPr/>
          <p:nvPr/>
        </p:nvSpPr>
        <p:spPr>
          <a:xfrm>
            <a:off x="4863960" y="2346480"/>
            <a:ext cx="2882160" cy="381636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80" name="Google Shape;380;p3"/>
          <p:cNvSpPr/>
          <p:nvPr/>
        </p:nvSpPr>
        <p:spPr>
          <a:xfrm>
            <a:off x="1649520" y="2346480"/>
            <a:ext cx="2807280" cy="381636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381" name="Google Shape;381;p3"/>
          <p:cNvPicPr preferRelativeResize="0"/>
          <p:nvPr/>
        </p:nvPicPr>
        <p:blipFill rotWithShape="1">
          <a:blip r:embed="rId3">
            <a:alphaModFix/>
          </a:blip>
          <a:srcRect/>
          <a:stretch/>
        </p:blipFill>
        <p:spPr>
          <a:xfrm>
            <a:off x="2757240" y="1981080"/>
            <a:ext cx="764280" cy="728640"/>
          </a:xfrm>
          <a:prstGeom prst="rect">
            <a:avLst/>
          </a:prstGeom>
          <a:noFill/>
          <a:ln>
            <a:noFill/>
          </a:ln>
        </p:spPr>
      </p:pic>
      <p:pic>
        <p:nvPicPr>
          <p:cNvPr id="382" name="Google Shape;382;p3"/>
          <p:cNvPicPr preferRelativeResize="0"/>
          <p:nvPr/>
        </p:nvPicPr>
        <p:blipFill rotWithShape="1">
          <a:blip r:embed="rId4">
            <a:alphaModFix/>
          </a:blip>
          <a:srcRect/>
          <a:stretch/>
        </p:blipFill>
        <p:spPr>
          <a:xfrm>
            <a:off x="5643000" y="2258280"/>
            <a:ext cx="3222360" cy="3034440"/>
          </a:xfrm>
          <a:prstGeom prst="rect">
            <a:avLst/>
          </a:prstGeom>
          <a:noFill/>
          <a:ln>
            <a:noFill/>
          </a:ln>
        </p:spPr>
      </p:pic>
      <p:sp>
        <p:nvSpPr>
          <p:cNvPr id="383" name="Google Shape;383;p3"/>
          <p:cNvSpPr/>
          <p:nvPr/>
        </p:nvSpPr>
        <p:spPr>
          <a:xfrm>
            <a:off x="5079240" y="3533040"/>
            <a:ext cx="2553480" cy="16988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700" b="0" i="0" u="none" strike="noStrike" cap="none">
                <a:solidFill>
                  <a:srgbClr val="000000"/>
                </a:solidFill>
                <a:latin typeface="Calibri"/>
                <a:ea typeface="Calibri"/>
                <a:cs typeface="Calibri"/>
                <a:sym typeface="Calibri"/>
              </a:rPr>
              <a:t>Ensambla circuitos electrónicos, analógicos y digitales de acuerdo a manuales de procedimiento</a:t>
            </a:r>
            <a:r>
              <a:rPr lang="es-CL" sz="1600" b="0" i="0" u="none" strike="noStrike" cap="none">
                <a:solidFill>
                  <a:srgbClr val="000000"/>
                </a:solidFill>
                <a:latin typeface="Calibri"/>
                <a:ea typeface="Calibri"/>
                <a:cs typeface="Calibri"/>
                <a:sym typeface="Calibri"/>
              </a:rPr>
              <a:t>.</a:t>
            </a:r>
            <a:endParaRPr sz="1600" b="0" i="0" u="none" strike="noStrike" cap="none">
              <a:latin typeface="Arial"/>
              <a:ea typeface="Arial"/>
              <a:cs typeface="Arial"/>
              <a:sym typeface="Arial"/>
            </a:endParaRPr>
          </a:p>
        </p:txBody>
      </p:sp>
      <p:sp>
        <p:nvSpPr>
          <p:cNvPr id="384" name="Google Shape;384;p3"/>
          <p:cNvSpPr/>
          <p:nvPr/>
        </p:nvSpPr>
        <p:spPr>
          <a:xfrm>
            <a:off x="5107320" y="2934360"/>
            <a:ext cx="2396160" cy="408960"/>
          </a:xfrm>
          <a:prstGeom prst="rect">
            <a:avLst/>
          </a:prstGeom>
          <a:noFill/>
          <a:ln>
            <a:noFill/>
          </a:ln>
        </p:spPr>
        <p:txBody>
          <a:bodyPr spcFirstLastPara="1" wrap="square" lIns="90000" tIns="91425" rIns="90000"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APRENDIZAJE ESPERADO</a:t>
            </a:r>
            <a:endParaRPr sz="1800" b="0" i="0" u="none" strike="noStrike" cap="none">
              <a:latin typeface="Arial"/>
              <a:ea typeface="Arial"/>
              <a:cs typeface="Arial"/>
              <a:sym typeface="Arial"/>
            </a:endParaRPr>
          </a:p>
        </p:txBody>
      </p:sp>
      <p:pic>
        <p:nvPicPr>
          <p:cNvPr id="385" name="Google Shape;385;p3"/>
          <p:cNvPicPr preferRelativeResize="0"/>
          <p:nvPr/>
        </p:nvPicPr>
        <p:blipFill rotWithShape="1">
          <a:blip r:embed="rId5">
            <a:alphaModFix/>
          </a:blip>
          <a:srcRect/>
          <a:stretch/>
        </p:blipFill>
        <p:spPr>
          <a:xfrm flipH="1">
            <a:off x="-339840" y="2669040"/>
            <a:ext cx="3053160" cy="4190040"/>
          </a:xfrm>
          <a:prstGeom prst="rect">
            <a:avLst/>
          </a:prstGeom>
          <a:noFill/>
          <a:ln>
            <a:noFill/>
          </a:ln>
        </p:spPr>
      </p:pic>
      <p:sp>
        <p:nvSpPr>
          <p:cNvPr id="386" name="Google Shape;386;p3"/>
          <p:cNvSpPr/>
          <p:nvPr/>
        </p:nvSpPr>
        <p:spPr>
          <a:xfrm>
            <a:off x="1755720" y="2934360"/>
            <a:ext cx="2767680" cy="408960"/>
          </a:xfrm>
          <a:prstGeom prst="rect">
            <a:avLst/>
          </a:prstGeom>
          <a:noFill/>
          <a:ln>
            <a:noFill/>
          </a:ln>
        </p:spPr>
        <p:txBody>
          <a:bodyPr spcFirstLastPara="1" wrap="square" lIns="90000" tIns="91425" rIns="90000"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METODOLOGÍA SELECCIONADA</a:t>
            </a:r>
            <a:endParaRPr sz="1800" b="0" i="0" u="none" strike="noStrike" cap="none">
              <a:latin typeface="Arial"/>
              <a:ea typeface="Arial"/>
              <a:cs typeface="Arial"/>
              <a:sym typeface="Arial"/>
            </a:endParaRPr>
          </a:p>
        </p:txBody>
      </p:sp>
      <p:sp>
        <p:nvSpPr>
          <p:cNvPr id="387" name="Google Shape;387;p3"/>
          <p:cNvSpPr/>
          <p:nvPr/>
        </p:nvSpPr>
        <p:spPr>
          <a:xfrm>
            <a:off x="1814760" y="3533040"/>
            <a:ext cx="2714040" cy="19908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s-CL" sz="1700" b="0" i="0" u="none" strike="noStrike" cap="none">
                <a:solidFill>
                  <a:srgbClr val="000000"/>
                </a:solidFill>
                <a:latin typeface="Calibri"/>
                <a:ea typeface="Calibri"/>
                <a:cs typeface="Calibri"/>
                <a:sym typeface="Calibri"/>
              </a:rPr>
              <a:t>Demostración guiada</a:t>
            </a:r>
            <a:endParaRPr sz="1700" b="0" i="0" u="none" strike="noStrike" cap="none">
              <a:latin typeface="Arial"/>
              <a:ea typeface="Arial"/>
              <a:cs typeface="Arial"/>
              <a:sym typeface="Arial"/>
            </a:endParaRPr>
          </a:p>
          <a:p>
            <a:pPr marL="0" marR="0" lvl="0" indent="0" algn="ctr" rtl="0">
              <a:lnSpc>
                <a:spcPct val="100000"/>
              </a:lnSpc>
              <a:spcBef>
                <a:spcPts val="0"/>
              </a:spcBef>
              <a:spcAft>
                <a:spcPts val="0"/>
              </a:spcAft>
              <a:buNone/>
            </a:pPr>
            <a:br>
              <a:rPr lang="es-CL" sz="1800" b="0" i="0" u="none" strike="noStrike" cap="none">
                <a:latin typeface="Arial"/>
                <a:ea typeface="Arial"/>
                <a:cs typeface="Arial"/>
                <a:sym typeface="Arial"/>
              </a:rPr>
            </a:br>
            <a:endParaRPr sz="1700" b="0" i="0" u="none" strike="noStrike" cap="none">
              <a:latin typeface="Arial"/>
              <a:ea typeface="Arial"/>
              <a:cs typeface="Arial"/>
              <a:sym typeface="Arial"/>
            </a:endParaRPr>
          </a:p>
        </p:txBody>
      </p:sp>
      <p:pic>
        <p:nvPicPr>
          <p:cNvPr id="388" name="Google Shape;388;p3"/>
          <p:cNvPicPr preferRelativeResize="0"/>
          <p:nvPr/>
        </p:nvPicPr>
        <p:blipFill rotWithShape="1">
          <a:blip r:embed="rId6">
            <a:alphaModFix/>
          </a:blip>
          <a:srcRect/>
          <a:stretch/>
        </p:blipFill>
        <p:spPr>
          <a:xfrm>
            <a:off x="5922360" y="1981080"/>
            <a:ext cx="765720" cy="730080"/>
          </a:xfrm>
          <a:prstGeom prst="rect">
            <a:avLst/>
          </a:prstGeom>
          <a:noFill/>
          <a:ln>
            <a:noFill/>
          </a:ln>
        </p:spPr>
      </p:pic>
      <p:sp>
        <p:nvSpPr>
          <p:cNvPr id="389" name="Google Shape;389;p3"/>
          <p:cNvSpPr/>
          <p:nvPr/>
        </p:nvSpPr>
        <p:spPr>
          <a:xfrm>
            <a:off x="452160" y="137808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ELECTRÓNICOS</a:t>
            </a:r>
            <a:endParaRPr sz="3000" b="0" i="0" u="none" strike="noStrike" cap="none">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0"/>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77" name="Google Shape;677;p30"/>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30"/>
          <p:cNvGrpSpPr/>
          <p:nvPr/>
        </p:nvGrpSpPr>
        <p:grpSpPr>
          <a:xfrm>
            <a:off x="469800" y="3511080"/>
            <a:ext cx="8076600" cy="3257280"/>
            <a:chOff x="469800" y="3511080"/>
            <a:chExt cx="8076600" cy="3257280"/>
          </a:xfrm>
        </p:grpSpPr>
        <p:sp>
          <p:nvSpPr>
            <p:cNvPr id="679" name="Google Shape;679;p30"/>
            <p:cNvSpPr/>
            <p:nvPr/>
          </p:nvSpPr>
          <p:spPr>
            <a:xfrm>
              <a:off x="469800" y="3511080"/>
              <a:ext cx="8076600" cy="32572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80" name="Google Shape;680;p30"/>
            <p:cNvPicPr preferRelativeResize="0"/>
            <p:nvPr/>
          </p:nvPicPr>
          <p:blipFill rotWithShape="1">
            <a:blip r:embed="rId3">
              <a:alphaModFix/>
            </a:blip>
            <a:srcRect/>
            <a:stretch/>
          </p:blipFill>
          <p:spPr>
            <a:xfrm>
              <a:off x="5169600" y="4192920"/>
              <a:ext cx="3266280" cy="1906200"/>
            </a:xfrm>
            <a:prstGeom prst="rect">
              <a:avLst/>
            </a:prstGeom>
            <a:noFill/>
            <a:ln>
              <a:noFill/>
            </a:ln>
          </p:spPr>
        </p:pic>
        <p:pic>
          <p:nvPicPr>
            <p:cNvPr id="681" name="Google Shape;681;p30"/>
            <p:cNvPicPr preferRelativeResize="0"/>
            <p:nvPr/>
          </p:nvPicPr>
          <p:blipFill rotWithShape="1">
            <a:blip r:embed="rId4">
              <a:alphaModFix/>
            </a:blip>
            <a:srcRect b="3404"/>
            <a:stretch/>
          </p:blipFill>
          <p:spPr>
            <a:xfrm>
              <a:off x="612720" y="3572640"/>
              <a:ext cx="4338720" cy="3134160"/>
            </a:xfrm>
            <a:prstGeom prst="rect">
              <a:avLst/>
            </a:prstGeom>
            <a:noFill/>
            <a:ln>
              <a:noFill/>
            </a:ln>
          </p:spPr>
        </p:pic>
      </p:grpSp>
      <p:sp>
        <p:nvSpPr>
          <p:cNvPr id="682" name="Google Shape;682;p30"/>
          <p:cNvSpPr/>
          <p:nvPr/>
        </p:nvSpPr>
        <p:spPr>
          <a:xfrm>
            <a:off x="380880" y="2146320"/>
            <a:ext cx="8508240" cy="1190880"/>
          </a:xfrm>
          <a:prstGeom prst="rect">
            <a:avLst/>
          </a:prstGeom>
          <a:noFill/>
          <a:ln>
            <a:noFill/>
          </a:ln>
        </p:spPr>
        <p:txBody>
          <a:bodyPr spcFirstLastPara="1" wrap="square" lIns="90000" tIns="45000" rIns="90000" bIns="45000" anchor="t" anchorCtr="0">
            <a:spAutoFit/>
          </a:bodyPr>
          <a:lstStyle/>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pin #6 y #7 se utilizarán para el control del disparo en conjunto con el pin #2.</a:t>
            </a:r>
            <a:endParaRPr sz="1800" b="0" i="0" u="none" strike="noStrike" cap="none">
              <a:latin typeface="Arial"/>
              <a:ea typeface="Arial"/>
              <a:cs typeface="Arial"/>
              <a:sym typeface="Arial"/>
            </a:endParaRPr>
          </a:p>
          <a:p>
            <a:pPr marL="140400" marR="0" lvl="0" indent="-139680" algn="l" rtl="0">
              <a:lnSpc>
                <a:spcPct val="9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circuito se basa en el tiempo de carga y descarga del capacitor (4,7mF) para determinar el tiempo de encendido y apagado de los led. En el caso de que los tiempos de encendido y apagado sean muy cortos, se puede aumentar el valor del capacitor.</a:t>
            </a:r>
            <a:endParaRPr sz="1800" b="0" i="0" u="none" strike="noStrike" cap="non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31"/>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1"/>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89" name="Google Shape;689;p31"/>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1"/>
          <p:cNvSpPr/>
          <p:nvPr/>
        </p:nvSpPr>
        <p:spPr>
          <a:xfrm>
            <a:off x="3809880" y="2222640"/>
            <a:ext cx="5396760" cy="39110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91" name="Google Shape;691;p31"/>
          <p:cNvSpPr/>
          <p:nvPr/>
        </p:nvSpPr>
        <p:spPr>
          <a:xfrm>
            <a:off x="380880" y="2146320"/>
            <a:ext cx="3301200" cy="1461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Para este circuito, el integrado 555 a su salida (pin #3) generará </a:t>
            </a:r>
            <a:r>
              <a:rPr lang="es-CL" sz="1800" b="1" i="0" u="none" strike="noStrike" cap="none">
                <a:solidFill>
                  <a:srgbClr val="000000"/>
                </a:solidFill>
                <a:latin typeface="Calibri"/>
                <a:ea typeface="Calibri"/>
                <a:cs typeface="Calibri"/>
                <a:sym typeface="Calibri"/>
              </a:rPr>
              <a:t>una señal  de onda cuadrada, con valor alto y valor bajo constante</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pic>
        <p:nvPicPr>
          <p:cNvPr id="692" name="Google Shape;692;p31" descr="Cómo Construir un Oscilador con un Temporizador 555 (en Modo Astable)"/>
          <p:cNvPicPr preferRelativeResize="0"/>
          <p:nvPr/>
        </p:nvPicPr>
        <p:blipFill rotWithShape="1">
          <a:blip r:embed="rId3">
            <a:alphaModFix/>
          </a:blip>
          <a:srcRect/>
          <a:stretch/>
        </p:blipFill>
        <p:spPr>
          <a:xfrm>
            <a:off x="4161960" y="2603520"/>
            <a:ext cx="4659120" cy="325152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32"/>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SEMÁFORO CON </a:t>
            </a:r>
            <a:r>
              <a:rPr lang="es-CL" sz="3300" b="0" i="0" u="none" strike="noStrike" cap="none">
                <a:solidFill>
                  <a:srgbClr val="C73E32"/>
                </a:solidFill>
                <a:latin typeface="Calibri"/>
                <a:ea typeface="Calibri"/>
                <a:cs typeface="Calibri"/>
                <a:sym typeface="Calibri"/>
              </a:rPr>
              <a:t>INTEGRADO 555 </a:t>
            </a:r>
            <a:endParaRPr sz="3300" b="0" i="0" u="none" strike="noStrike" cap="none">
              <a:latin typeface="Arial"/>
              <a:ea typeface="Arial"/>
              <a:cs typeface="Arial"/>
              <a:sym typeface="Arial"/>
            </a:endParaRPr>
          </a:p>
        </p:txBody>
      </p:sp>
      <p:sp>
        <p:nvSpPr>
          <p:cNvPr id="699" name="Google Shape;699;p32"/>
          <p:cNvSpPr/>
          <p:nvPr/>
        </p:nvSpPr>
        <p:spPr>
          <a:xfrm>
            <a:off x="3909600" y="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32"/>
          <p:cNvGrpSpPr/>
          <p:nvPr/>
        </p:nvGrpSpPr>
        <p:grpSpPr>
          <a:xfrm>
            <a:off x="469800" y="3511080"/>
            <a:ext cx="8076600" cy="3257280"/>
            <a:chOff x="469800" y="3511080"/>
            <a:chExt cx="8076600" cy="3257280"/>
          </a:xfrm>
        </p:grpSpPr>
        <p:sp>
          <p:nvSpPr>
            <p:cNvPr id="701" name="Google Shape;701;p32"/>
            <p:cNvSpPr/>
            <p:nvPr/>
          </p:nvSpPr>
          <p:spPr>
            <a:xfrm>
              <a:off x="469800" y="3511080"/>
              <a:ext cx="8076600" cy="32572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702" name="Google Shape;702;p32"/>
            <p:cNvPicPr preferRelativeResize="0"/>
            <p:nvPr/>
          </p:nvPicPr>
          <p:blipFill rotWithShape="1">
            <a:blip r:embed="rId3">
              <a:alphaModFix/>
            </a:blip>
            <a:srcRect/>
            <a:stretch/>
          </p:blipFill>
          <p:spPr>
            <a:xfrm>
              <a:off x="5169600" y="4192920"/>
              <a:ext cx="3266280" cy="1906200"/>
            </a:xfrm>
            <a:prstGeom prst="rect">
              <a:avLst/>
            </a:prstGeom>
            <a:noFill/>
            <a:ln>
              <a:noFill/>
            </a:ln>
          </p:spPr>
        </p:pic>
        <p:pic>
          <p:nvPicPr>
            <p:cNvPr id="703" name="Google Shape;703;p32"/>
            <p:cNvPicPr preferRelativeResize="0"/>
            <p:nvPr/>
          </p:nvPicPr>
          <p:blipFill rotWithShape="1">
            <a:blip r:embed="rId4">
              <a:alphaModFix/>
            </a:blip>
            <a:srcRect b="3404"/>
            <a:stretch/>
          </p:blipFill>
          <p:spPr>
            <a:xfrm>
              <a:off x="612720" y="3572640"/>
              <a:ext cx="4338720" cy="3134160"/>
            </a:xfrm>
            <a:prstGeom prst="rect">
              <a:avLst/>
            </a:prstGeom>
            <a:noFill/>
            <a:ln>
              <a:noFill/>
            </a:ln>
          </p:spPr>
        </p:pic>
      </p:grpSp>
      <p:sp>
        <p:nvSpPr>
          <p:cNvPr id="704" name="Google Shape;704;p32"/>
          <p:cNvSpPr/>
          <p:nvPr/>
        </p:nvSpPr>
        <p:spPr>
          <a:xfrm>
            <a:off x="380880" y="2146320"/>
            <a:ext cx="8368560" cy="1190880"/>
          </a:xfrm>
          <a:prstGeom prst="rect">
            <a:avLst/>
          </a:prstGeom>
          <a:noFill/>
          <a:ln>
            <a:noFill/>
          </a:ln>
        </p:spPr>
        <p:txBody>
          <a:bodyPr spcFirstLastPara="1" wrap="square" lIns="90000" tIns="45000" rIns="90000" bIns="45000" anchor="t" anchorCtr="0">
            <a:spAutoFit/>
          </a:bodyPr>
          <a:lstStyle/>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En este caso, la salida del IC 555 (pin #3) está polarizando directamente el led 2 (verde), entonces éste será el led que se encienda y apague comandado por el 555. </a:t>
            </a:r>
            <a:endParaRPr sz="1800" b="0" i="0" u="none" strike="noStrike" cap="none">
              <a:latin typeface="Arial"/>
              <a:ea typeface="Arial"/>
              <a:cs typeface="Arial"/>
              <a:sym typeface="Arial"/>
            </a:endParaRPr>
          </a:p>
          <a:p>
            <a:pPr marL="140400" marR="0" lvl="0" indent="-139680" algn="l" rtl="0">
              <a:lnSpc>
                <a:spcPct val="9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Cuando el pin #3 esté en voltaje alto encenderá el led 2, pero cuando en la salida del pin #3 se encuentre en estado bajo, se polarizará el led 1.</a:t>
            </a:r>
            <a:endParaRPr sz="1800" b="0" i="0" u="none" strike="noStrike" cap="none">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3"/>
          <p:cNvSpPr/>
          <p:nvPr/>
        </p:nvSpPr>
        <p:spPr>
          <a:xfrm>
            <a:off x="444600" y="2222640"/>
            <a:ext cx="7263720" cy="36694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10" name="Google Shape;710;p33"/>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CONTROL DE </a:t>
            </a:r>
            <a:r>
              <a:rPr lang="es-CL" sz="3300" b="0" i="0" u="none" strike="noStrike" cap="none">
                <a:solidFill>
                  <a:srgbClr val="C73E32"/>
                </a:solidFill>
                <a:latin typeface="Calibri"/>
                <a:ea typeface="Calibri"/>
                <a:cs typeface="Calibri"/>
                <a:sym typeface="Calibri"/>
              </a:rPr>
              <a:t>ANCHO DE PULSO</a:t>
            </a:r>
            <a:endParaRPr sz="3300" b="0" i="0" u="none" strike="noStrike" cap="none">
              <a:latin typeface="Arial"/>
              <a:ea typeface="Arial"/>
              <a:cs typeface="Arial"/>
              <a:sym typeface="Arial"/>
            </a:endParaRPr>
          </a:p>
        </p:txBody>
      </p:sp>
      <p:sp>
        <p:nvSpPr>
          <p:cNvPr id="711" name="Google Shape;711;p33"/>
          <p:cNvSpPr/>
          <p:nvPr/>
        </p:nvSpPr>
        <p:spPr>
          <a:xfrm>
            <a:off x="711360" y="2705040"/>
            <a:ext cx="6616080" cy="27828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1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Para generar onda cuadrada cuya frecuencia sea variable se pueden realizar las siguientes modificaciones en el circuito. </a:t>
            </a:r>
            <a:endParaRPr sz="1800" b="0" i="0" u="none" strike="noStrike" cap="none">
              <a:latin typeface="Arial"/>
              <a:ea typeface="Arial"/>
              <a:cs typeface="Arial"/>
              <a:sym typeface="Arial"/>
            </a:endParaRPr>
          </a:p>
          <a:p>
            <a:pPr marL="140400" marR="0" lvl="0" indent="-139680" algn="l" rtl="0">
              <a:lnSpc>
                <a:spcPct val="11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Instalar un potenciómetro en el control (pin #2) y un condensador en el control de voltaje (pin #5)</a:t>
            </a:r>
            <a:endParaRPr sz="1800" b="0" i="0" u="none" strike="noStrike" cap="none">
              <a:latin typeface="Arial"/>
              <a:ea typeface="Arial"/>
              <a:cs typeface="Arial"/>
              <a:sym typeface="Arial"/>
            </a:endParaRPr>
          </a:p>
          <a:p>
            <a:pPr marL="140400" marR="0" lvl="0" indent="-139680" algn="l" rtl="0">
              <a:lnSpc>
                <a:spcPct val="11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De esta forma, la frecuencia se puede ajustar mediante un potenciómetro. Con este circuito la frecuencia se puede ajustar desde unos pocos Hz a varios Khz. Para obtener frecuencias muy bajas, sustituir el condensador 0.01uF con un valor superior.</a:t>
            </a:r>
            <a:endParaRPr sz="1800" b="0" i="0" u="none" strike="noStrike" cap="none">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4"/>
          <p:cNvSpPr/>
          <p:nvPr/>
        </p:nvSpPr>
        <p:spPr>
          <a:xfrm>
            <a:off x="444600" y="2222640"/>
            <a:ext cx="7644600" cy="43045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17" name="Google Shape;717;p34"/>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CONTROL DE </a:t>
            </a:r>
            <a:r>
              <a:rPr lang="es-CL" sz="3300" b="0" i="0" u="none" strike="noStrike" cap="none">
                <a:solidFill>
                  <a:srgbClr val="C73E32"/>
                </a:solidFill>
                <a:latin typeface="Calibri"/>
                <a:ea typeface="Calibri"/>
                <a:cs typeface="Calibri"/>
                <a:sym typeface="Calibri"/>
              </a:rPr>
              <a:t>ANCHO DE PULSO</a:t>
            </a:r>
            <a:endParaRPr sz="3300" b="0" i="0" u="none" strike="noStrike" cap="none">
              <a:latin typeface="Arial"/>
              <a:ea typeface="Arial"/>
              <a:cs typeface="Arial"/>
              <a:sym typeface="Arial"/>
            </a:endParaRPr>
          </a:p>
        </p:txBody>
      </p:sp>
      <p:pic>
        <p:nvPicPr>
          <p:cNvPr id="718" name="Google Shape;718;p34"/>
          <p:cNvPicPr preferRelativeResize="0"/>
          <p:nvPr/>
        </p:nvPicPr>
        <p:blipFill rotWithShape="1">
          <a:blip r:embed="rId3">
            <a:alphaModFix/>
          </a:blip>
          <a:srcRect t="6711"/>
          <a:stretch/>
        </p:blipFill>
        <p:spPr>
          <a:xfrm>
            <a:off x="786240" y="2552760"/>
            <a:ext cx="6783480" cy="37076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35"/>
          <p:cNvPicPr preferRelativeResize="0"/>
          <p:nvPr/>
        </p:nvPicPr>
        <p:blipFill rotWithShape="1">
          <a:blip r:embed="rId3">
            <a:alphaModFix/>
          </a:blip>
          <a:srcRect/>
          <a:stretch/>
        </p:blipFill>
        <p:spPr>
          <a:xfrm flipH="1">
            <a:off x="522000" y="2143440"/>
            <a:ext cx="4699080" cy="4452120"/>
          </a:xfrm>
          <a:prstGeom prst="rect">
            <a:avLst/>
          </a:prstGeom>
          <a:noFill/>
          <a:ln>
            <a:noFill/>
          </a:ln>
        </p:spPr>
      </p:pic>
      <p:grpSp>
        <p:nvGrpSpPr>
          <p:cNvPr id="724" name="Google Shape;724;p35"/>
          <p:cNvGrpSpPr/>
          <p:nvPr/>
        </p:nvGrpSpPr>
        <p:grpSpPr>
          <a:xfrm>
            <a:off x="3758367" y="1533600"/>
            <a:ext cx="5075313" cy="2359440"/>
            <a:chOff x="3758367" y="1533600"/>
            <a:chExt cx="5075313" cy="2359440"/>
          </a:xfrm>
        </p:grpSpPr>
        <p:sp>
          <p:nvSpPr>
            <p:cNvPr id="725" name="Google Shape;725;p35"/>
            <p:cNvSpPr/>
            <p:nvPr/>
          </p:nvSpPr>
          <p:spPr>
            <a:xfrm flipH="1">
              <a:off x="4469040" y="1533600"/>
              <a:ext cx="4364640" cy="2359440"/>
            </a:xfrm>
            <a:prstGeom prst="roundRect">
              <a:avLst>
                <a:gd name="adj" fmla="val 10157"/>
              </a:avLst>
            </a:prstGeom>
            <a:solidFill>
              <a:schemeClr val="lt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26" name="Google Shape;726;p35"/>
            <p:cNvSpPr/>
            <p:nvPr/>
          </p:nvSpPr>
          <p:spPr>
            <a:xfrm rot="-6773400" flipH="1">
              <a:off x="4019400" y="2399760"/>
              <a:ext cx="332640" cy="7873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35"/>
          <p:cNvSpPr/>
          <p:nvPr/>
        </p:nvSpPr>
        <p:spPr>
          <a:xfrm>
            <a:off x="4831920" y="1868400"/>
            <a:ext cx="4070160" cy="15400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Antes de realizar la actividad práctica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te invitamos a que revises la cápsula animada:</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2000" b="1" i="0" u="none" strike="noStrike" cap="none">
                <a:solidFill>
                  <a:srgbClr val="C73E32"/>
                </a:solidFill>
                <a:latin typeface="Calibri"/>
                <a:ea typeface="Calibri"/>
                <a:cs typeface="Calibri"/>
                <a:sym typeface="Calibri"/>
              </a:rPr>
              <a:t>“Uso de multitester o multímetro”</a:t>
            </a:r>
            <a:endParaRPr sz="2000" b="0" i="0" u="none" strike="noStrike" cap="none">
              <a:latin typeface="Arial"/>
              <a:ea typeface="Arial"/>
              <a:cs typeface="Arial"/>
              <a:sym typeface="Arial"/>
            </a:endParaRPr>
          </a:p>
        </p:txBody>
      </p:sp>
      <p:sp>
        <p:nvSpPr>
          <p:cNvPr id="728" name="Google Shape;728;p35"/>
          <p:cNvSpPr/>
          <p:nvPr/>
        </p:nvSpPr>
        <p:spPr>
          <a:xfrm>
            <a:off x="375840" y="1373760"/>
            <a:ext cx="35265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COMPLEMENTARIO</a:t>
            </a:r>
            <a:endParaRPr sz="2800" b="0" i="0" u="none" strike="noStrike" cap="none">
              <a:latin typeface="Arial"/>
              <a:ea typeface="Arial"/>
              <a:cs typeface="Arial"/>
              <a:sym typeface="Arial"/>
            </a:endParaRPr>
          </a:p>
        </p:txBody>
      </p:sp>
      <p:sp>
        <p:nvSpPr>
          <p:cNvPr id="729" name="Google Shape;729;p35"/>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MATERIAL</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30" name="Google Shape;730;p35"/>
          <p:cNvSpPr/>
          <p:nvPr/>
        </p:nvSpPr>
        <p:spPr>
          <a:xfrm>
            <a:off x="5529240" y="4350600"/>
            <a:ext cx="4857120" cy="387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4621320" y="4298040"/>
            <a:ext cx="10514880" cy="234216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400" b="0" i="0" u="none" strike="noStrike" cap="none">
                <a:solidFill>
                  <a:srgbClr val="000000"/>
                </a:solidFill>
                <a:latin typeface="Arial"/>
                <a:ea typeface="Arial"/>
                <a:cs typeface="Arial"/>
                <a:sym typeface="Arial"/>
              </a:rPr>
              <a:t>“”</a:t>
            </a:r>
            <a:endParaRPr sz="1400" b="0" i="0" u="none" strike="noStrike" cap="none">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¿CUÁNTO APRENDIMOS?</a:t>
            </a:r>
            <a:endParaRPr sz="2800" b="0" i="0" u="none" strike="noStrike" cap="none">
              <a:latin typeface="Arial"/>
              <a:ea typeface="Arial"/>
              <a:cs typeface="Arial"/>
              <a:sym typeface="Arial"/>
            </a:endParaRPr>
          </a:p>
        </p:txBody>
      </p:sp>
      <p:sp>
        <p:nvSpPr>
          <p:cNvPr id="737" name="Google Shape;737;p36"/>
          <p:cNvSpPr/>
          <p:nvPr/>
        </p:nvSpPr>
        <p:spPr>
          <a:xfrm>
            <a:off x="2035440" y="2912040"/>
            <a:ext cx="6999120" cy="269568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38" name="Google Shape;738;p36"/>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REVISEMOS</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39" name="Google Shape;739;p36"/>
          <p:cNvSpPr/>
          <p:nvPr/>
        </p:nvSpPr>
        <p:spPr>
          <a:xfrm>
            <a:off x="4214160" y="1184040"/>
            <a:ext cx="465840" cy="52020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3</a:t>
            </a:r>
            <a:endParaRPr sz="5000" b="0" i="0" u="none" strike="noStrike" cap="none">
              <a:latin typeface="Arial"/>
              <a:ea typeface="Arial"/>
              <a:cs typeface="Arial"/>
              <a:sym typeface="Arial"/>
            </a:endParaRPr>
          </a:p>
        </p:txBody>
      </p:sp>
      <p:pic>
        <p:nvPicPr>
          <p:cNvPr id="740" name="Google Shape;740;p36"/>
          <p:cNvPicPr preferRelativeResize="0"/>
          <p:nvPr/>
        </p:nvPicPr>
        <p:blipFill rotWithShape="1">
          <a:blip r:embed="rId3">
            <a:alphaModFix/>
          </a:blip>
          <a:srcRect/>
          <a:stretch/>
        </p:blipFill>
        <p:spPr>
          <a:xfrm>
            <a:off x="5474520" y="5389200"/>
            <a:ext cx="1651320" cy="883800"/>
          </a:xfrm>
          <a:prstGeom prst="rect">
            <a:avLst/>
          </a:prstGeom>
          <a:noFill/>
          <a:ln>
            <a:noFill/>
          </a:ln>
        </p:spPr>
      </p:pic>
      <p:pic>
        <p:nvPicPr>
          <p:cNvPr id="741" name="Google Shape;741;p36"/>
          <p:cNvPicPr preferRelativeResize="0"/>
          <p:nvPr/>
        </p:nvPicPr>
        <p:blipFill rotWithShape="1">
          <a:blip r:embed="rId4">
            <a:alphaModFix/>
          </a:blip>
          <a:srcRect/>
          <a:stretch/>
        </p:blipFill>
        <p:spPr>
          <a:xfrm>
            <a:off x="-18000" y="2473200"/>
            <a:ext cx="3855960" cy="3653280"/>
          </a:xfrm>
          <a:prstGeom prst="rect">
            <a:avLst/>
          </a:prstGeom>
          <a:noFill/>
          <a:ln>
            <a:noFill/>
          </a:ln>
        </p:spPr>
      </p:pic>
      <p:pic>
        <p:nvPicPr>
          <p:cNvPr id="742" name="Google Shape;742;p36"/>
          <p:cNvPicPr preferRelativeResize="0"/>
          <p:nvPr/>
        </p:nvPicPr>
        <p:blipFill rotWithShape="1">
          <a:blip r:embed="rId5">
            <a:alphaModFix/>
          </a:blip>
          <a:srcRect/>
          <a:stretch/>
        </p:blipFill>
        <p:spPr>
          <a:xfrm>
            <a:off x="7126200" y="5056200"/>
            <a:ext cx="1806120" cy="1347480"/>
          </a:xfrm>
          <a:prstGeom prst="rect">
            <a:avLst/>
          </a:prstGeom>
          <a:noFill/>
          <a:ln>
            <a:noFill/>
          </a:ln>
        </p:spPr>
      </p:pic>
      <p:sp>
        <p:nvSpPr>
          <p:cNvPr id="743" name="Google Shape;743;p36"/>
          <p:cNvSpPr/>
          <p:nvPr/>
        </p:nvSpPr>
        <p:spPr>
          <a:xfrm>
            <a:off x="5989680" y="1176480"/>
            <a:ext cx="5374080" cy="13564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3332160" y="3255480"/>
            <a:ext cx="4960080" cy="2181960"/>
          </a:xfrm>
          <a:prstGeom prst="rect">
            <a:avLst/>
          </a:prstGeom>
          <a:noFill/>
          <a:ln>
            <a:noFill/>
          </a:ln>
        </p:spPr>
        <p:txBody>
          <a:bodyPr spcFirstLastPara="1" wrap="square" lIns="90000" tIns="45000" rIns="90000" bIns="45000" anchor="t" anchorCtr="0">
            <a:spAutoFit/>
          </a:bodyPr>
          <a:lstStyle/>
          <a:p>
            <a:pPr marL="0" marR="0" lvl="0" indent="0" algn="l" rtl="0">
              <a:lnSpc>
                <a:spcPct val="7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ELECTRÓNICOS</a:t>
            </a:r>
            <a:br>
              <a:rPr lang="es-CL" sz="1800" b="0" i="0" u="none" strike="noStrike" cap="none">
                <a:latin typeface="Arial"/>
                <a:ea typeface="Arial"/>
                <a:cs typeface="Arial"/>
                <a:sym typeface="Arial"/>
              </a:rPr>
            </a:br>
            <a:endParaRPr sz="3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3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realizaremos una actividad que resume todo lo que hemos visto! </a:t>
            </a:r>
            <a:r>
              <a:rPr lang="es-CL" sz="1800" b="1" i="0" u="none" strike="noStrike" cap="none">
                <a:solidFill>
                  <a:srgbClr val="C73E32"/>
                </a:solidFill>
                <a:latin typeface="Calibri"/>
                <a:ea typeface="Calibri"/>
                <a:cs typeface="Calibri"/>
                <a:sym typeface="Calibri"/>
              </a:rPr>
              <a:t>¡Atentos, atentas!</a:t>
            </a:r>
            <a:endParaRPr sz="18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800" b="0" i="0" u="none" strike="noStrike" cap="none">
              <a:latin typeface="Arial"/>
              <a:ea typeface="Arial"/>
              <a:cs typeface="Arial"/>
              <a:sym typeface="Arial"/>
            </a:endParaRPr>
          </a:p>
        </p:txBody>
      </p:sp>
      <p:sp>
        <p:nvSpPr>
          <p:cNvPr id="745" name="Google Shape;745;p36"/>
          <p:cNvSpPr/>
          <p:nvPr/>
        </p:nvSpPr>
        <p:spPr>
          <a:xfrm>
            <a:off x="369360" y="2239920"/>
            <a:ext cx="891360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370040" y="1752480"/>
            <a:ext cx="581472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grpSp>
        <p:nvGrpSpPr>
          <p:cNvPr id="751" name="Google Shape;751;p37"/>
          <p:cNvGrpSpPr/>
          <p:nvPr/>
        </p:nvGrpSpPr>
        <p:grpSpPr>
          <a:xfrm>
            <a:off x="25380" y="2705736"/>
            <a:ext cx="5833620" cy="1155289"/>
            <a:chOff x="25380" y="2705736"/>
            <a:chExt cx="5833620" cy="1155289"/>
          </a:xfrm>
        </p:grpSpPr>
        <p:sp>
          <p:nvSpPr>
            <p:cNvPr id="752" name="Google Shape;752;p37"/>
            <p:cNvSpPr/>
            <p:nvPr/>
          </p:nvSpPr>
          <p:spPr>
            <a:xfrm>
              <a:off x="1267560" y="3098160"/>
              <a:ext cx="459144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Manipular</a:t>
              </a:r>
              <a:r>
                <a:rPr lang="es-CL" sz="1600" b="1" i="0" u="none" strike="noStrike" cap="none">
                  <a:solidFill>
                    <a:srgbClr val="29754D"/>
                  </a:solidFill>
                  <a:latin typeface="Calibri"/>
                  <a:ea typeface="Calibri"/>
                  <a:cs typeface="Calibri"/>
                  <a:sym typeface="Calibri"/>
                </a:rPr>
                <a:t> cuidadosamente </a:t>
              </a:r>
              <a:r>
                <a:rPr lang="es-CL" sz="1600" b="0" i="0" u="none" strike="noStrike" cap="none">
                  <a:solidFill>
                    <a:srgbClr val="000000"/>
                  </a:solidFill>
                  <a:latin typeface="Calibri"/>
                  <a:ea typeface="Calibri"/>
                  <a:cs typeface="Calibri"/>
                  <a:sym typeface="Calibri"/>
                </a:rPr>
                <a:t>herramientas.</a:t>
              </a:r>
              <a:endParaRPr sz="1600" b="0" i="0" u="none" strike="noStrike" cap="none">
                <a:latin typeface="Arial"/>
                <a:ea typeface="Arial"/>
                <a:cs typeface="Arial"/>
                <a:sym typeface="Arial"/>
              </a:endParaRPr>
            </a:p>
          </p:txBody>
        </p:sp>
        <p:grpSp>
          <p:nvGrpSpPr>
            <p:cNvPr id="753" name="Google Shape;753;p37"/>
            <p:cNvGrpSpPr/>
            <p:nvPr/>
          </p:nvGrpSpPr>
          <p:grpSpPr>
            <a:xfrm>
              <a:off x="25380" y="2705736"/>
              <a:ext cx="1190977" cy="1155289"/>
              <a:chOff x="25380" y="2705736"/>
              <a:chExt cx="1190977" cy="1155289"/>
            </a:xfrm>
          </p:grpSpPr>
          <p:sp>
            <p:nvSpPr>
              <p:cNvPr id="754" name="Google Shape;754;p37"/>
              <p:cNvSpPr/>
              <p:nvPr/>
            </p:nvSpPr>
            <p:spPr>
              <a:xfrm rot="5400000">
                <a:off x="201600" y="269208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5" name="Google Shape;755;p37"/>
              <p:cNvPicPr preferRelativeResize="0"/>
              <p:nvPr/>
            </p:nvPicPr>
            <p:blipFill rotWithShape="1">
              <a:blip r:embed="rId3">
                <a:alphaModFix/>
              </a:blip>
              <a:srcRect/>
              <a:stretch/>
            </p:blipFill>
            <p:spPr>
              <a:xfrm rot="-2193600">
                <a:off x="169920" y="2900880"/>
                <a:ext cx="907920" cy="765000"/>
              </a:xfrm>
              <a:prstGeom prst="rect">
                <a:avLst/>
              </a:prstGeom>
              <a:noFill/>
              <a:ln>
                <a:noFill/>
              </a:ln>
            </p:spPr>
          </p:pic>
        </p:grpSp>
      </p:grpSp>
      <p:grpSp>
        <p:nvGrpSpPr>
          <p:cNvPr id="756" name="Google Shape;756;p37"/>
          <p:cNvGrpSpPr/>
          <p:nvPr/>
        </p:nvGrpSpPr>
        <p:grpSpPr>
          <a:xfrm>
            <a:off x="25380" y="5827140"/>
            <a:ext cx="5832180" cy="782280"/>
            <a:chOff x="25380" y="5827140"/>
            <a:chExt cx="5832180" cy="782280"/>
          </a:xfrm>
        </p:grpSpPr>
        <p:grpSp>
          <p:nvGrpSpPr>
            <p:cNvPr id="757" name="Google Shape;757;p37"/>
            <p:cNvGrpSpPr/>
            <p:nvPr/>
          </p:nvGrpSpPr>
          <p:grpSpPr>
            <a:xfrm>
              <a:off x="25380" y="5827140"/>
              <a:ext cx="1134720" cy="782280"/>
              <a:chOff x="25380" y="5827140"/>
              <a:chExt cx="1134720" cy="782280"/>
            </a:xfrm>
          </p:grpSpPr>
          <p:sp>
            <p:nvSpPr>
              <p:cNvPr id="758" name="Google Shape;758;p37"/>
              <p:cNvSpPr/>
              <p:nvPr/>
            </p:nvSpPr>
            <p:spPr>
              <a:xfrm rot="5400000">
                <a:off x="201600" y="565092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9" name="Google Shape;759;p37"/>
              <p:cNvPicPr preferRelativeResize="0"/>
              <p:nvPr/>
            </p:nvPicPr>
            <p:blipFill rotWithShape="1">
              <a:blip r:embed="rId4">
                <a:alphaModFix/>
              </a:blip>
              <a:srcRect/>
              <a:stretch/>
            </p:blipFill>
            <p:spPr>
              <a:xfrm>
                <a:off x="348480" y="5954760"/>
                <a:ext cx="665280" cy="560520"/>
              </a:xfrm>
              <a:prstGeom prst="rect">
                <a:avLst/>
              </a:prstGeom>
              <a:noFill/>
              <a:ln>
                <a:noFill/>
              </a:ln>
            </p:spPr>
          </p:pic>
        </p:grpSp>
        <p:sp>
          <p:nvSpPr>
            <p:cNvPr id="760" name="Google Shape;760;p37"/>
            <p:cNvSpPr/>
            <p:nvPr/>
          </p:nvSpPr>
          <p:spPr>
            <a:xfrm>
              <a:off x="1297080" y="5926680"/>
              <a:ext cx="4560480" cy="57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Toda actividad debe desarrollarse </a:t>
              </a:r>
              <a:r>
                <a:rPr lang="es-CL" sz="1600" b="1" i="0" u="none" strike="noStrike" cap="none">
                  <a:solidFill>
                    <a:srgbClr val="29754D"/>
                  </a:solidFill>
                  <a:latin typeface="Calibri"/>
                  <a:ea typeface="Calibri"/>
                  <a:cs typeface="Calibri"/>
                  <a:sym typeface="Calibri"/>
                </a:rPr>
                <a:t>bajo supervisión </a:t>
              </a:r>
              <a:r>
                <a:rPr lang="es-CL" sz="1600" b="0" i="0" u="none" strike="noStrike" cap="none">
                  <a:solidFill>
                    <a:srgbClr val="000000"/>
                  </a:solidFill>
                  <a:latin typeface="Calibri"/>
                  <a:ea typeface="Calibri"/>
                  <a:cs typeface="Calibri"/>
                  <a:sym typeface="Calibri"/>
                </a:rPr>
                <a:t>de la persona a cargo del taller o laboratorio.</a:t>
              </a:r>
              <a:endParaRPr sz="1600" b="0" i="0" u="none" strike="noStrike" cap="none">
                <a:latin typeface="Arial"/>
                <a:ea typeface="Arial"/>
                <a:cs typeface="Arial"/>
                <a:sym typeface="Arial"/>
              </a:endParaRPr>
            </a:p>
          </p:txBody>
        </p:sp>
      </p:grpSp>
      <p:grpSp>
        <p:nvGrpSpPr>
          <p:cNvPr id="761" name="Google Shape;761;p37"/>
          <p:cNvGrpSpPr/>
          <p:nvPr/>
        </p:nvGrpSpPr>
        <p:grpSpPr>
          <a:xfrm>
            <a:off x="-4140" y="1887660"/>
            <a:ext cx="9305280" cy="782280"/>
            <a:chOff x="-4140" y="1887660"/>
            <a:chExt cx="9305280" cy="782280"/>
          </a:xfrm>
        </p:grpSpPr>
        <p:sp>
          <p:nvSpPr>
            <p:cNvPr id="762" name="Google Shape;762;p37"/>
            <p:cNvSpPr/>
            <p:nvPr/>
          </p:nvSpPr>
          <p:spPr>
            <a:xfrm rot="5400000">
              <a:off x="4257360" y="-2373840"/>
              <a:ext cx="782280" cy="930528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7"/>
            <p:cNvSpPr/>
            <p:nvPr/>
          </p:nvSpPr>
          <p:spPr>
            <a:xfrm>
              <a:off x="4015080" y="2109240"/>
              <a:ext cx="297468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Utilizar EPPs</a:t>
              </a:r>
              <a:r>
                <a:rPr lang="es-CL" sz="1600" b="1" i="0" u="none" strike="noStrike" cap="none">
                  <a:solidFill>
                    <a:srgbClr val="000000"/>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para el autocuidado.</a:t>
              </a:r>
              <a:endParaRPr sz="1600" b="0" i="0" u="none" strike="noStrike" cap="none">
                <a:latin typeface="Arial"/>
                <a:ea typeface="Arial"/>
                <a:cs typeface="Arial"/>
                <a:sym typeface="Arial"/>
              </a:endParaRPr>
            </a:p>
          </p:txBody>
        </p:sp>
        <p:pic>
          <p:nvPicPr>
            <p:cNvPr id="764" name="Google Shape;764;p37"/>
            <p:cNvPicPr preferRelativeResize="0"/>
            <p:nvPr/>
          </p:nvPicPr>
          <p:blipFill rotWithShape="1">
            <a:blip r:embed="rId5">
              <a:alphaModFix/>
            </a:blip>
            <a:srcRect/>
            <a:stretch/>
          </p:blipFill>
          <p:spPr>
            <a:xfrm>
              <a:off x="344160" y="2008800"/>
              <a:ext cx="640080" cy="539280"/>
            </a:xfrm>
            <a:prstGeom prst="rect">
              <a:avLst/>
            </a:prstGeom>
            <a:noFill/>
            <a:ln>
              <a:noFill/>
            </a:ln>
          </p:spPr>
        </p:pic>
        <p:pic>
          <p:nvPicPr>
            <p:cNvPr id="765" name="Google Shape;765;p37"/>
            <p:cNvPicPr preferRelativeResize="0"/>
            <p:nvPr/>
          </p:nvPicPr>
          <p:blipFill rotWithShape="1">
            <a:blip r:embed="rId6">
              <a:alphaModFix/>
            </a:blip>
            <a:srcRect/>
            <a:stretch/>
          </p:blipFill>
          <p:spPr>
            <a:xfrm>
              <a:off x="1287720" y="2008800"/>
              <a:ext cx="639360" cy="538560"/>
            </a:xfrm>
            <a:prstGeom prst="rect">
              <a:avLst/>
            </a:prstGeom>
            <a:noFill/>
            <a:ln>
              <a:noFill/>
            </a:ln>
          </p:spPr>
        </p:pic>
        <p:pic>
          <p:nvPicPr>
            <p:cNvPr id="766" name="Google Shape;766;p37"/>
            <p:cNvPicPr preferRelativeResize="0"/>
            <p:nvPr/>
          </p:nvPicPr>
          <p:blipFill rotWithShape="1">
            <a:blip r:embed="rId7">
              <a:alphaModFix/>
            </a:blip>
            <a:srcRect/>
            <a:stretch/>
          </p:blipFill>
          <p:spPr>
            <a:xfrm>
              <a:off x="2230560" y="2024640"/>
              <a:ext cx="601560" cy="506880"/>
            </a:xfrm>
            <a:prstGeom prst="rect">
              <a:avLst/>
            </a:prstGeom>
            <a:noFill/>
            <a:ln>
              <a:noFill/>
            </a:ln>
          </p:spPr>
        </p:pic>
        <p:pic>
          <p:nvPicPr>
            <p:cNvPr id="767" name="Google Shape;767;p37"/>
            <p:cNvPicPr preferRelativeResize="0"/>
            <p:nvPr/>
          </p:nvPicPr>
          <p:blipFill rotWithShape="1">
            <a:blip r:embed="rId8">
              <a:alphaModFix/>
            </a:blip>
            <a:srcRect/>
            <a:stretch/>
          </p:blipFill>
          <p:spPr>
            <a:xfrm>
              <a:off x="3135960" y="2021400"/>
              <a:ext cx="609480" cy="513360"/>
            </a:xfrm>
            <a:prstGeom prst="rect">
              <a:avLst/>
            </a:prstGeom>
            <a:noFill/>
            <a:ln>
              <a:noFill/>
            </a:ln>
          </p:spPr>
        </p:pic>
      </p:grpSp>
      <p:grpSp>
        <p:nvGrpSpPr>
          <p:cNvPr id="768" name="Google Shape;768;p37"/>
          <p:cNvGrpSpPr/>
          <p:nvPr/>
        </p:nvGrpSpPr>
        <p:grpSpPr>
          <a:xfrm>
            <a:off x="25380" y="4845780"/>
            <a:ext cx="5763060" cy="782280"/>
            <a:chOff x="25380" y="4845780"/>
            <a:chExt cx="5763060" cy="782280"/>
          </a:xfrm>
        </p:grpSpPr>
        <p:sp>
          <p:nvSpPr>
            <p:cNvPr id="769" name="Google Shape;769;p37"/>
            <p:cNvSpPr/>
            <p:nvPr/>
          </p:nvSpPr>
          <p:spPr>
            <a:xfrm>
              <a:off x="1297080" y="5068440"/>
              <a:ext cx="449136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ordenado </a:t>
              </a:r>
              <a:r>
                <a:rPr lang="es-CL" sz="1600" b="0" i="0" u="none" strike="noStrike" cap="none">
                  <a:solidFill>
                    <a:srgbClr val="000000"/>
                  </a:solidFill>
                  <a:latin typeface="Calibri"/>
                  <a:ea typeface="Calibri"/>
                  <a:cs typeface="Calibri"/>
                  <a:sym typeface="Calibri"/>
                </a:rPr>
                <a:t>con el área de trabajo.</a:t>
              </a:r>
              <a:endParaRPr sz="1600" b="0" i="0" u="none" strike="noStrike" cap="none">
                <a:latin typeface="Arial"/>
                <a:ea typeface="Arial"/>
                <a:cs typeface="Arial"/>
                <a:sym typeface="Arial"/>
              </a:endParaRPr>
            </a:p>
          </p:txBody>
        </p:sp>
        <p:grpSp>
          <p:nvGrpSpPr>
            <p:cNvPr id="770" name="Google Shape;770;p37"/>
            <p:cNvGrpSpPr/>
            <p:nvPr/>
          </p:nvGrpSpPr>
          <p:grpSpPr>
            <a:xfrm>
              <a:off x="25380" y="4845780"/>
              <a:ext cx="1134720" cy="782280"/>
              <a:chOff x="25380" y="4845780"/>
              <a:chExt cx="1134720" cy="782280"/>
            </a:xfrm>
          </p:grpSpPr>
          <p:sp>
            <p:nvSpPr>
              <p:cNvPr id="771" name="Google Shape;771;p37"/>
              <p:cNvSpPr/>
              <p:nvPr/>
            </p:nvSpPr>
            <p:spPr>
              <a:xfrm rot="5400000">
                <a:off x="201600" y="466956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2" name="Google Shape;772;p37"/>
              <p:cNvPicPr preferRelativeResize="0"/>
              <p:nvPr/>
            </p:nvPicPr>
            <p:blipFill rotWithShape="1">
              <a:blip r:embed="rId9">
                <a:alphaModFix/>
              </a:blip>
              <a:srcRect/>
              <a:stretch/>
            </p:blipFill>
            <p:spPr>
              <a:xfrm>
                <a:off x="326880" y="4956480"/>
                <a:ext cx="682560" cy="575280"/>
              </a:xfrm>
              <a:prstGeom prst="rect">
                <a:avLst/>
              </a:prstGeom>
              <a:noFill/>
              <a:ln>
                <a:noFill/>
              </a:ln>
            </p:spPr>
          </p:pic>
        </p:grpSp>
      </p:grpSp>
      <p:grpSp>
        <p:nvGrpSpPr>
          <p:cNvPr id="773" name="Google Shape;773;p37"/>
          <p:cNvGrpSpPr/>
          <p:nvPr/>
        </p:nvGrpSpPr>
        <p:grpSpPr>
          <a:xfrm>
            <a:off x="25380" y="3864420"/>
            <a:ext cx="6502500" cy="782280"/>
            <a:chOff x="25380" y="3864420"/>
            <a:chExt cx="6502500" cy="782280"/>
          </a:xfrm>
        </p:grpSpPr>
        <p:sp>
          <p:nvSpPr>
            <p:cNvPr id="774" name="Google Shape;774;p37"/>
            <p:cNvSpPr/>
            <p:nvPr/>
          </p:nvSpPr>
          <p:spPr>
            <a:xfrm>
              <a:off x="1289880" y="3963960"/>
              <a:ext cx="5238000" cy="57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cuidadoso y respetuoso </a:t>
              </a:r>
              <a:r>
                <a:rPr lang="es-CL" sz="1600" b="0" i="0" u="none" strike="noStrike" cap="none">
                  <a:solidFill>
                    <a:srgbClr val="000000"/>
                  </a:solidFill>
                  <a:latin typeface="Calibri"/>
                  <a:ea typeface="Calibri"/>
                  <a:cs typeface="Calibri"/>
                  <a:sym typeface="Calibri"/>
                </a:rPr>
                <a:t>con los integrantes del equipo de trabajo, asegurando la </a:t>
              </a:r>
              <a:r>
                <a:rPr lang="es-CL" sz="1600" b="1" i="0" u="none" strike="noStrike" cap="none">
                  <a:solidFill>
                    <a:srgbClr val="29754D"/>
                  </a:solidFill>
                  <a:latin typeface="Calibri"/>
                  <a:ea typeface="Calibri"/>
                  <a:cs typeface="Calibri"/>
                  <a:sym typeface="Calibri"/>
                </a:rPr>
                <a:t>integridad física </a:t>
              </a:r>
              <a:r>
                <a:rPr lang="es-CL" sz="1600" b="0" i="0" u="none" strike="noStrike" cap="none">
                  <a:solidFill>
                    <a:srgbClr val="000000"/>
                  </a:solidFill>
                  <a:latin typeface="Calibri"/>
                  <a:ea typeface="Calibri"/>
                  <a:cs typeface="Calibri"/>
                  <a:sym typeface="Calibri"/>
                </a:rPr>
                <a:t>de todos.</a:t>
              </a:r>
              <a:endParaRPr sz="1600" b="0" i="0" u="none" strike="noStrike" cap="none">
                <a:latin typeface="Arial"/>
                <a:ea typeface="Arial"/>
                <a:cs typeface="Arial"/>
                <a:sym typeface="Arial"/>
              </a:endParaRPr>
            </a:p>
          </p:txBody>
        </p:sp>
        <p:grpSp>
          <p:nvGrpSpPr>
            <p:cNvPr id="775" name="Google Shape;775;p37"/>
            <p:cNvGrpSpPr/>
            <p:nvPr/>
          </p:nvGrpSpPr>
          <p:grpSpPr>
            <a:xfrm>
              <a:off x="25380" y="3864420"/>
              <a:ext cx="1134720" cy="782280"/>
              <a:chOff x="25380" y="3864420"/>
              <a:chExt cx="1134720" cy="782280"/>
            </a:xfrm>
          </p:grpSpPr>
          <p:sp>
            <p:nvSpPr>
              <p:cNvPr id="776" name="Google Shape;776;p37"/>
              <p:cNvSpPr/>
              <p:nvPr/>
            </p:nvSpPr>
            <p:spPr>
              <a:xfrm rot="5400000">
                <a:off x="201600" y="368820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7" name="Google Shape;777;p37"/>
              <p:cNvPicPr preferRelativeResize="0"/>
              <p:nvPr/>
            </p:nvPicPr>
            <p:blipFill rotWithShape="1">
              <a:blip r:embed="rId10">
                <a:alphaModFix/>
              </a:blip>
              <a:srcRect/>
              <a:stretch/>
            </p:blipFill>
            <p:spPr>
              <a:xfrm>
                <a:off x="277200" y="3942360"/>
                <a:ext cx="740160" cy="623520"/>
              </a:xfrm>
              <a:prstGeom prst="rect">
                <a:avLst/>
              </a:prstGeom>
              <a:noFill/>
              <a:ln>
                <a:noFill/>
              </a:ln>
            </p:spPr>
          </p:pic>
        </p:grpSp>
      </p:grpSp>
      <p:pic>
        <p:nvPicPr>
          <p:cNvPr id="778" name="Google Shape;778;p37"/>
          <p:cNvPicPr preferRelativeResize="0"/>
          <p:nvPr/>
        </p:nvPicPr>
        <p:blipFill rotWithShape="1">
          <a:blip r:embed="rId11">
            <a:alphaModFix/>
          </a:blip>
          <a:srcRect/>
          <a:stretch/>
        </p:blipFill>
        <p:spPr>
          <a:xfrm>
            <a:off x="5836320" y="3780360"/>
            <a:ext cx="3759480" cy="3778560"/>
          </a:xfrm>
          <a:prstGeom prst="rect">
            <a:avLst/>
          </a:prstGeom>
          <a:noFill/>
          <a:ln>
            <a:noFill/>
          </a:ln>
        </p:spPr>
      </p:pic>
      <p:sp>
        <p:nvSpPr>
          <p:cNvPr id="779" name="Google Shape;779;p37"/>
          <p:cNvSpPr/>
          <p:nvPr/>
        </p:nvSpPr>
        <p:spPr>
          <a:xfrm>
            <a:off x="375840" y="1373760"/>
            <a:ext cx="469008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C73E32"/>
                </a:solidFill>
                <a:latin typeface="Calibri"/>
                <a:ea typeface="Calibri"/>
                <a:cs typeface="Calibri"/>
                <a:sym typeface="Calibri"/>
              </a:rPr>
              <a:t>¡ATENCIÓN!</a:t>
            </a:r>
            <a:endParaRPr sz="2800" b="0" i="0" u="none" strike="noStrike" cap="none">
              <a:latin typeface="Arial"/>
              <a:ea typeface="Arial"/>
              <a:cs typeface="Arial"/>
              <a:sym typeface="Arial"/>
            </a:endParaRPr>
          </a:p>
        </p:txBody>
      </p:sp>
      <p:sp>
        <p:nvSpPr>
          <p:cNvPr id="780" name="Google Shape;780;p37"/>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COMENZAR LA 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38"/>
          <p:cNvSpPr/>
          <p:nvPr/>
        </p:nvSpPr>
        <p:spPr>
          <a:xfrm>
            <a:off x="383400" y="2370240"/>
            <a:ext cx="8838360" cy="323748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86" name="Google Shape;786;p38"/>
          <p:cNvSpPr/>
          <p:nvPr/>
        </p:nvSpPr>
        <p:spPr>
          <a:xfrm>
            <a:off x="5279760" y="7354440"/>
            <a:ext cx="2722680" cy="20448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8"/>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TICKET DE SALIDA</a:t>
            </a:r>
            <a:endParaRPr sz="2800" b="0" i="0" u="none" strike="noStrike" cap="none">
              <a:latin typeface="Arial"/>
              <a:ea typeface="Arial"/>
              <a:cs typeface="Arial"/>
              <a:sym typeface="Arial"/>
            </a:endParaRPr>
          </a:p>
        </p:txBody>
      </p:sp>
      <p:sp>
        <p:nvSpPr>
          <p:cNvPr id="788" name="Google Shape;788;p38"/>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TERMINAR:</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89" name="Google Shape;789;p38"/>
          <p:cNvSpPr/>
          <p:nvPr/>
        </p:nvSpPr>
        <p:spPr>
          <a:xfrm>
            <a:off x="958680" y="4106520"/>
            <a:ext cx="5106960" cy="773640"/>
          </a:xfrm>
          <a:prstGeom prst="rect">
            <a:avLst/>
          </a:prstGeom>
          <a:noFill/>
          <a:ln>
            <a:noFill/>
          </a:ln>
        </p:spPr>
        <p:txBody>
          <a:bodyPr spcFirstLastPara="1" wrap="square" lIns="90000" tIns="91425" rIns="90000" bIns="91425" anchor="ctr" anchorCtr="0">
            <a:noAutofit/>
          </a:bodyPr>
          <a:lstStyle/>
          <a:p>
            <a:pPr marL="0" marR="0" lvl="0" indent="0" algn="l" rtl="0">
              <a:lnSpc>
                <a:spcPct val="115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¡No olvides contestar y entregar el Ticket de Salida!</a:t>
            </a: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2100" b="1" i="0" u="none" strike="noStrike" cap="none">
                <a:solidFill>
                  <a:srgbClr val="29754D"/>
                </a:solidFill>
                <a:latin typeface="Calibri"/>
                <a:ea typeface="Calibri"/>
                <a:cs typeface="Calibri"/>
                <a:sym typeface="Calibri"/>
              </a:rPr>
              <a:t>¡Hasta la próxima! </a:t>
            </a:r>
            <a:endParaRPr sz="2100" b="0" i="0" u="none" strike="noStrike" cap="none">
              <a:latin typeface="Arial"/>
              <a:ea typeface="Arial"/>
              <a:cs typeface="Arial"/>
              <a:sym typeface="Arial"/>
            </a:endParaRPr>
          </a:p>
          <a:p>
            <a:pPr marL="0" marR="0" lvl="0" indent="0" algn="l" rtl="0">
              <a:lnSpc>
                <a:spcPct val="100000"/>
              </a:lnSpc>
              <a:spcBef>
                <a:spcPts val="0"/>
              </a:spcBef>
              <a:spcAft>
                <a:spcPts val="0"/>
              </a:spcAft>
              <a:buNone/>
            </a:pPr>
            <a:br>
              <a:rPr lang="es-CL" sz="1800" b="0" i="0" u="none" strike="noStrike" cap="none">
                <a:latin typeface="Arial"/>
                <a:ea typeface="Arial"/>
                <a:cs typeface="Arial"/>
                <a:sym typeface="Arial"/>
              </a:rPr>
            </a:br>
            <a:endParaRPr sz="2100" b="0" i="0" u="none" strike="noStrike" cap="none">
              <a:latin typeface="Arial"/>
              <a:ea typeface="Arial"/>
              <a:cs typeface="Arial"/>
              <a:sym typeface="Arial"/>
            </a:endParaRPr>
          </a:p>
        </p:txBody>
      </p:sp>
      <p:pic>
        <p:nvPicPr>
          <p:cNvPr id="790" name="Google Shape;790;p38"/>
          <p:cNvPicPr preferRelativeResize="0"/>
          <p:nvPr/>
        </p:nvPicPr>
        <p:blipFill rotWithShape="1">
          <a:blip r:embed="rId3">
            <a:alphaModFix/>
          </a:blip>
          <a:srcRect/>
          <a:stretch/>
        </p:blipFill>
        <p:spPr>
          <a:xfrm>
            <a:off x="3210840" y="4475520"/>
            <a:ext cx="673560" cy="604080"/>
          </a:xfrm>
          <a:prstGeom prst="rect">
            <a:avLst/>
          </a:prstGeom>
          <a:noFill/>
          <a:ln>
            <a:noFill/>
          </a:ln>
        </p:spPr>
      </p:pic>
      <p:pic>
        <p:nvPicPr>
          <p:cNvPr id="791" name="Google Shape;791;p38"/>
          <p:cNvPicPr preferRelativeResize="0"/>
          <p:nvPr/>
        </p:nvPicPr>
        <p:blipFill rotWithShape="1">
          <a:blip r:embed="rId4">
            <a:alphaModFix/>
          </a:blip>
          <a:srcRect/>
          <a:stretch/>
        </p:blipFill>
        <p:spPr>
          <a:xfrm>
            <a:off x="6137280" y="3028320"/>
            <a:ext cx="2662560" cy="4168080"/>
          </a:xfrm>
          <a:prstGeom prst="rect">
            <a:avLst/>
          </a:prstGeom>
          <a:noFill/>
          <a:ln>
            <a:noFill/>
          </a:ln>
        </p:spPr>
      </p:pic>
      <p:sp>
        <p:nvSpPr>
          <p:cNvPr id="792" name="Google Shape;792;p38"/>
          <p:cNvSpPr/>
          <p:nvPr/>
        </p:nvSpPr>
        <p:spPr>
          <a:xfrm>
            <a:off x="4592520" y="795240"/>
            <a:ext cx="5374080" cy="13564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8"/>
          <p:cNvSpPr/>
          <p:nvPr/>
        </p:nvSpPr>
        <p:spPr>
          <a:xfrm>
            <a:off x="958680" y="2836440"/>
            <a:ext cx="5339880" cy="127728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3000" b="0" i="0" u="none" strike="noStrike" cap="none">
                <a:solidFill>
                  <a:srgbClr val="C73E32"/>
                </a:solidFill>
                <a:latin typeface="Calibri"/>
                <a:ea typeface="Calibri"/>
                <a:cs typeface="Calibri"/>
                <a:sym typeface="Calibri"/>
              </a:rPr>
              <a:t>ARMADO DE CIRCUITOS ELECTRÓNICOS</a:t>
            </a:r>
            <a:br>
              <a:rPr lang="es-CL" sz="1800" b="0" i="0" u="none" strike="noStrike" cap="none">
                <a:latin typeface="Arial"/>
                <a:ea typeface="Arial"/>
                <a:cs typeface="Arial"/>
                <a:sym typeface="Arial"/>
              </a:rPr>
            </a:br>
            <a:endParaRPr sz="3000" b="0" i="0" u="none" strike="noStrike" cap="none">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
          <p:cNvSpPr/>
          <p:nvPr/>
        </p:nvSpPr>
        <p:spPr>
          <a:xfrm>
            <a:off x="464400" y="2555640"/>
            <a:ext cx="5145840" cy="3057120"/>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95" name="Google Shape;395;p4"/>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CONOCIMIENTOS PREVIOS</a:t>
            </a:r>
            <a:endParaRPr sz="2800" b="0" i="0" u="none" strike="noStrike" cap="none">
              <a:latin typeface="Arial"/>
              <a:ea typeface="Arial"/>
              <a:cs typeface="Arial"/>
              <a:sym typeface="Arial"/>
            </a:endParaRPr>
          </a:p>
        </p:txBody>
      </p:sp>
      <p:sp>
        <p:nvSpPr>
          <p:cNvPr id="396" name="Google Shape;396;p4"/>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397" name="Google Shape;397;p4"/>
          <p:cNvSpPr/>
          <p:nvPr/>
        </p:nvSpPr>
        <p:spPr>
          <a:xfrm>
            <a:off x="4385160" y="1184040"/>
            <a:ext cx="465840" cy="52020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3</a:t>
            </a:r>
            <a:endParaRPr sz="5000" b="0" i="0" u="none" strike="noStrike" cap="none">
              <a:latin typeface="Arial"/>
              <a:ea typeface="Arial"/>
              <a:cs typeface="Arial"/>
              <a:sym typeface="Arial"/>
            </a:endParaRPr>
          </a:p>
        </p:txBody>
      </p:sp>
      <p:sp>
        <p:nvSpPr>
          <p:cNvPr id="398" name="Google Shape;398;p4"/>
          <p:cNvSpPr/>
          <p:nvPr/>
        </p:nvSpPr>
        <p:spPr>
          <a:xfrm>
            <a:off x="4496040" y="1702800"/>
            <a:ext cx="4050360" cy="10652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695880" y="2916360"/>
            <a:ext cx="4624920" cy="213336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2600" b="1" i="0" u="none" strike="noStrike" cap="none">
                <a:solidFill>
                  <a:srgbClr val="29754D"/>
                </a:solidFill>
                <a:latin typeface="Calibri"/>
                <a:ea typeface="Calibri"/>
                <a:cs typeface="Calibri"/>
                <a:sym typeface="Calibri"/>
              </a:rPr>
              <a:t>ARMADO DE CIRCUITOS ELECTRÓNICOS</a:t>
            </a:r>
            <a:br>
              <a:rPr lang="es-CL" sz="1800" b="0" i="0" u="none" strike="noStrike" cap="none">
                <a:latin typeface="Arial"/>
                <a:ea typeface="Arial"/>
                <a:cs typeface="Arial"/>
                <a:sym typeface="Arial"/>
              </a:rPr>
            </a:br>
            <a:endParaRPr sz="26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veamos cómo lo que ya has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aprendido refuerza y mejora lo que estás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 punto de aprender!</a:t>
            </a: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2000" b="1" i="0" u="none" strike="noStrike" cap="none">
                <a:solidFill>
                  <a:srgbClr val="29754D"/>
                </a:solidFill>
                <a:latin typeface="Calibri"/>
                <a:ea typeface="Calibri"/>
                <a:cs typeface="Calibri"/>
                <a:sym typeface="Calibri"/>
              </a:rPr>
              <a:t> </a:t>
            </a:r>
            <a:endParaRPr sz="2000" b="0" i="0" u="none" strike="noStrike" cap="none">
              <a:latin typeface="Arial"/>
              <a:ea typeface="Arial"/>
              <a:cs typeface="Arial"/>
              <a:sym typeface="Arial"/>
            </a:endParaRPr>
          </a:p>
        </p:txBody>
      </p:sp>
      <p:sp>
        <p:nvSpPr>
          <p:cNvPr id="400" name="Google Shape;400;p4"/>
          <p:cNvSpPr/>
          <p:nvPr/>
        </p:nvSpPr>
        <p:spPr>
          <a:xfrm>
            <a:off x="4538520" y="2176200"/>
            <a:ext cx="5404680" cy="458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1" name="Google Shape;401;p4"/>
          <p:cNvPicPr preferRelativeResize="0"/>
          <p:nvPr/>
        </p:nvPicPr>
        <p:blipFill rotWithShape="1">
          <a:blip r:embed="rId3">
            <a:alphaModFix/>
          </a:blip>
          <a:srcRect/>
          <a:stretch/>
        </p:blipFill>
        <p:spPr>
          <a:xfrm>
            <a:off x="4870080" y="2389320"/>
            <a:ext cx="4428000" cy="43012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
          <p:cNvSpPr/>
          <p:nvPr/>
        </p:nvSpPr>
        <p:spPr>
          <a:xfrm>
            <a:off x="4152960" y="3048120"/>
            <a:ext cx="4507920" cy="3436920"/>
          </a:xfrm>
          <a:prstGeom prst="roundRect">
            <a:avLst>
              <a:gd name="adj" fmla="val 3189"/>
            </a:avLst>
          </a:prstGeom>
          <a:solidFill>
            <a:schemeClr val="lt1"/>
          </a:solidFill>
          <a:ln w="9525" cap="flat" cmpd="sng">
            <a:solidFill>
              <a:schemeClr val="dk1"/>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07" name="Google Shape;407;p5"/>
          <p:cNvSpPr/>
          <p:nvPr/>
        </p:nvSpPr>
        <p:spPr>
          <a:xfrm>
            <a:off x="375840" y="1373760"/>
            <a:ext cx="410688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MENÚ DE LA ACTIVIDAD</a:t>
            </a:r>
            <a:endParaRPr sz="2800" b="0" i="0" u="none" strike="noStrike" cap="none">
              <a:latin typeface="Arial"/>
              <a:ea typeface="Arial"/>
              <a:cs typeface="Arial"/>
              <a:sym typeface="Arial"/>
            </a:endParaRPr>
          </a:p>
        </p:txBody>
      </p:sp>
      <p:pic>
        <p:nvPicPr>
          <p:cNvPr id="408" name="Google Shape;408;p5"/>
          <p:cNvPicPr preferRelativeResize="0"/>
          <p:nvPr/>
        </p:nvPicPr>
        <p:blipFill rotWithShape="1">
          <a:blip r:embed="rId3">
            <a:alphaModFix/>
          </a:blip>
          <a:srcRect/>
          <a:stretch/>
        </p:blipFill>
        <p:spPr>
          <a:xfrm>
            <a:off x="594360" y="2347920"/>
            <a:ext cx="3018240" cy="4406040"/>
          </a:xfrm>
          <a:prstGeom prst="rect">
            <a:avLst/>
          </a:prstGeom>
          <a:noFill/>
          <a:ln>
            <a:noFill/>
          </a:ln>
        </p:spPr>
      </p:pic>
      <p:sp>
        <p:nvSpPr>
          <p:cNvPr id="409" name="Google Shape;409;p5"/>
          <p:cNvSpPr/>
          <p:nvPr/>
        </p:nvSpPr>
        <p:spPr>
          <a:xfrm>
            <a:off x="3606840" y="1209240"/>
            <a:ext cx="1015560" cy="52992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6000" b="0" i="0" u="none" strike="noStrike" cap="none">
                <a:solidFill>
                  <a:srgbClr val="29754D"/>
                </a:solidFill>
                <a:latin typeface="Calibri"/>
                <a:ea typeface="Calibri"/>
                <a:cs typeface="Calibri"/>
                <a:sym typeface="Calibri"/>
              </a:rPr>
              <a:t>3</a:t>
            </a:r>
            <a:endParaRPr sz="6000" b="0" i="0" u="none" strike="noStrike" cap="none">
              <a:latin typeface="Arial"/>
              <a:ea typeface="Arial"/>
              <a:cs typeface="Arial"/>
              <a:sym typeface="Arial"/>
            </a:endParaRPr>
          </a:p>
        </p:txBody>
      </p:sp>
      <p:sp>
        <p:nvSpPr>
          <p:cNvPr id="410" name="Google Shape;410;p5"/>
          <p:cNvSpPr/>
          <p:nvPr/>
        </p:nvSpPr>
        <p:spPr>
          <a:xfrm>
            <a:off x="8501040" y="1396440"/>
            <a:ext cx="4857120" cy="450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309920" y="2186280"/>
            <a:ext cx="5188680" cy="77256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2800" b="0" i="0" u="none" strike="noStrike" cap="none">
                <a:solidFill>
                  <a:srgbClr val="C73E32"/>
                </a:solidFill>
                <a:latin typeface="Calibri"/>
                <a:ea typeface="Calibri"/>
                <a:cs typeface="Calibri"/>
                <a:sym typeface="Calibri"/>
              </a:rPr>
              <a:t>ARMADO DE CIRCUITOS ELECTRÓNICOS</a:t>
            </a:r>
            <a:endParaRPr sz="2800" b="0" i="0" u="none" strike="noStrike" cap="none">
              <a:latin typeface="Arial"/>
              <a:ea typeface="Arial"/>
              <a:cs typeface="Arial"/>
              <a:sym typeface="Arial"/>
            </a:endParaRPr>
          </a:p>
        </p:txBody>
      </p:sp>
      <p:sp>
        <p:nvSpPr>
          <p:cNvPr id="412" name="Google Shape;412;p5"/>
          <p:cNvSpPr/>
          <p:nvPr/>
        </p:nvSpPr>
        <p:spPr>
          <a:xfrm>
            <a:off x="7360560" y="1431360"/>
            <a:ext cx="10799280" cy="639000"/>
          </a:xfrm>
          <a:prstGeom prst="rect">
            <a:avLst/>
          </a:prstGeom>
          <a:noFill/>
          <a:ln>
            <a:noFill/>
          </a:ln>
        </p:spPr>
        <p:txBody>
          <a:bodyPr spcFirstLastPara="1" wrap="square" lIns="90000" tIns="45000" rIns="90000" bIns="45000" anchor="t" anchorCtr="0">
            <a:spAutoFit/>
          </a:bodyPr>
          <a:lstStyle/>
          <a:p>
            <a:pPr marL="17784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a:p>
            <a:pPr marL="17784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
        <p:nvSpPr>
          <p:cNvPr id="413" name="Google Shape;413;p5"/>
          <p:cNvSpPr/>
          <p:nvPr/>
        </p:nvSpPr>
        <p:spPr>
          <a:xfrm>
            <a:off x="3423960" y="99720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5925960" y="143316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024080" y="3436920"/>
            <a:ext cx="302040" cy="30996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4024080" y="3892320"/>
            <a:ext cx="302040" cy="30996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4024080" y="4347720"/>
            <a:ext cx="302040" cy="30996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4024080" y="4803120"/>
            <a:ext cx="302040" cy="30996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4024080" y="5258520"/>
            <a:ext cx="302040" cy="30996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4024080" y="5713920"/>
            <a:ext cx="302040" cy="30996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3670200" y="85752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4059000" y="86364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4404600" y="3358800"/>
            <a:ext cx="4243680" cy="3259080"/>
          </a:xfrm>
          <a:prstGeom prst="rect">
            <a:avLst/>
          </a:prstGeom>
          <a:noFill/>
          <a:ln>
            <a:noFill/>
          </a:ln>
        </p:spPr>
        <p:txBody>
          <a:bodyPr spcFirstLastPara="1" wrap="square" lIns="90000" tIns="45000" rIns="90000" bIns="45000" anchor="t" anchorCtr="0">
            <a:spAutoFit/>
          </a:bodyPr>
          <a:lstStyle/>
          <a:p>
            <a:pPr marL="0" marR="0" lvl="0" indent="0" algn="just" rtl="0">
              <a:lnSpc>
                <a:spcPct val="120000"/>
              </a:lnSpc>
              <a:spcBef>
                <a:spcPts val="0"/>
              </a:spcBef>
              <a:spcAft>
                <a:spcPts val="0"/>
              </a:spcAft>
              <a:buNone/>
            </a:pPr>
            <a:r>
              <a:rPr lang="es-CL" sz="1900" b="0" i="0" u="none" strike="noStrike" cap="none">
                <a:solidFill>
                  <a:srgbClr val="000000"/>
                </a:solidFill>
                <a:latin typeface="Calibri"/>
                <a:ea typeface="Calibri"/>
                <a:cs typeface="Calibri"/>
                <a:sym typeface="Calibri"/>
              </a:rPr>
              <a:t>Actividad de Conocimientos Previos.</a:t>
            </a:r>
            <a:endParaRPr sz="1900" b="0" i="0" u="none" strike="noStrike" cap="none">
              <a:latin typeface="Arial"/>
              <a:ea typeface="Arial"/>
              <a:cs typeface="Arial"/>
              <a:sym typeface="Arial"/>
            </a:endParaRPr>
          </a:p>
          <a:p>
            <a:pPr marL="0" marR="0" lvl="0" indent="0" algn="just" rtl="0">
              <a:lnSpc>
                <a:spcPct val="120000"/>
              </a:lnSpc>
              <a:spcBef>
                <a:spcPts val="799"/>
              </a:spcBef>
              <a:spcAft>
                <a:spcPts val="0"/>
              </a:spcAft>
              <a:buNone/>
            </a:pPr>
            <a:r>
              <a:rPr lang="es-CL" sz="1900" b="0" i="0" u="none" strike="noStrike" cap="none">
                <a:solidFill>
                  <a:srgbClr val="000000"/>
                </a:solidFill>
                <a:latin typeface="Calibri"/>
                <a:ea typeface="Calibri"/>
                <a:cs typeface="Calibri"/>
                <a:sym typeface="Calibri"/>
              </a:rPr>
              <a:t>Circuito temporizador RC.</a:t>
            </a:r>
            <a:endParaRPr sz="1900" b="0" i="0" u="none" strike="noStrike" cap="none">
              <a:latin typeface="Arial"/>
              <a:ea typeface="Arial"/>
              <a:cs typeface="Arial"/>
              <a:sym typeface="Arial"/>
            </a:endParaRPr>
          </a:p>
          <a:p>
            <a:pPr marL="0" marR="0" lvl="0" indent="0" algn="just" rtl="0">
              <a:lnSpc>
                <a:spcPct val="120000"/>
              </a:lnSpc>
              <a:spcBef>
                <a:spcPts val="799"/>
              </a:spcBef>
              <a:spcAft>
                <a:spcPts val="0"/>
              </a:spcAft>
              <a:buNone/>
            </a:pPr>
            <a:r>
              <a:rPr lang="es-CL" sz="1900" b="0" i="0" u="none" strike="noStrike" cap="none">
                <a:solidFill>
                  <a:srgbClr val="000000"/>
                </a:solidFill>
                <a:latin typeface="Calibri"/>
                <a:ea typeface="Calibri"/>
                <a:cs typeface="Calibri"/>
                <a:sym typeface="Calibri"/>
              </a:rPr>
              <a:t>Circuito rectificador de señales CA-CC.</a:t>
            </a:r>
            <a:endParaRPr sz="1900" b="0" i="0" u="none" strike="noStrike" cap="none">
              <a:latin typeface="Arial"/>
              <a:ea typeface="Arial"/>
              <a:cs typeface="Arial"/>
              <a:sym typeface="Arial"/>
            </a:endParaRPr>
          </a:p>
          <a:p>
            <a:pPr marL="0" marR="0" lvl="0" indent="0" algn="just" rtl="0">
              <a:lnSpc>
                <a:spcPct val="120000"/>
              </a:lnSpc>
              <a:spcBef>
                <a:spcPts val="799"/>
              </a:spcBef>
              <a:spcAft>
                <a:spcPts val="0"/>
              </a:spcAft>
              <a:buNone/>
            </a:pPr>
            <a:r>
              <a:rPr lang="es-CL" sz="1900" b="0" i="0" u="none" strike="noStrike" cap="none">
                <a:solidFill>
                  <a:srgbClr val="000000"/>
                </a:solidFill>
                <a:latin typeface="Calibri"/>
                <a:ea typeface="Calibri"/>
                <a:cs typeface="Calibri"/>
                <a:sym typeface="Calibri"/>
              </a:rPr>
              <a:t>Semáforo con integrado 555.</a:t>
            </a:r>
            <a:endParaRPr sz="1900" b="0" i="0" u="none" strike="noStrike" cap="none">
              <a:latin typeface="Arial"/>
              <a:ea typeface="Arial"/>
              <a:cs typeface="Arial"/>
              <a:sym typeface="Arial"/>
            </a:endParaRPr>
          </a:p>
          <a:p>
            <a:pPr marL="0" marR="0" lvl="0" indent="0" algn="just" rtl="0">
              <a:lnSpc>
                <a:spcPct val="120000"/>
              </a:lnSpc>
              <a:spcBef>
                <a:spcPts val="799"/>
              </a:spcBef>
              <a:spcAft>
                <a:spcPts val="0"/>
              </a:spcAft>
              <a:buNone/>
            </a:pPr>
            <a:r>
              <a:rPr lang="es-CL" sz="1900" b="0" i="0" u="none" strike="noStrike" cap="none">
                <a:solidFill>
                  <a:srgbClr val="000000"/>
                </a:solidFill>
                <a:latin typeface="Calibri"/>
                <a:ea typeface="Calibri"/>
                <a:cs typeface="Calibri"/>
                <a:sym typeface="Calibri"/>
              </a:rPr>
              <a:t>Actividad Cuánto Aprendimos.</a:t>
            </a:r>
            <a:endParaRPr sz="1900" b="0" i="0" u="none" strike="noStrike" cap="none">
              <a:latin typeface="Arial"/>
              <a:ea typeface="Arial"/>
              <a:cs typeface="Arial"/>
              <a:sym typeface="Arial"/>
            </a:endParaRPr>
          </a:p>
          <a:p>
            <a:pPr marL="0" marR="0" lvl="0" indent="0" algn="just" rtl="0">
              <a:lnSpc>
                <a:spcPct val="120000"/>
              </a:lnSpc>
              <a:spcBef>
                <a:spcPts val="799"/>
              </a:spcBef>
              <a:spcAft>
                <a:spcPts val="0"/>
              </a:spcAft>
              <a:buNone/>
            </a:pPr>
            <a:r>
              <a:rPr lang="es-CL" sz="1900" b="0" i="0" u="none" strike="noStrike" cap="none">
                <a:solidFill>
                  <a:srgbClr val="000000"/>
                </a:solidFill>
                <a:latin typeface="Calibri"/>
                <a:ea typeface="Calibri"/>
                <a:cs typeface="Calibri"/>
                <a:sym typeface="Calibri"/>
              </a:rPr>
              <a:t>Ticket de Salida.</a:t>
            </a:r>
            <a:endParaRPr sz="1900" b="0" i="0" u="none" strike="noStrike" cap="none">
              <a:latin typeface="Arial"/>
              <a:ea typeface="Arial"/>
              <a:cs typeface="Arial"/>
              <a:sym typeface="Arial"/>
            </a:endParaRPr>
          </a:p>
          <a:p>
            <a:pPr marL="285840" marR="0" lvl="0" indent="-170639" algn="just" rtl="0">
              <a:lnSpc>
                <a:spcPct val="100000"/>
              </a:lnSpc>
              <a:spcBef>
                <a:spcPts val="0"/>
              </a:spcBef>
              <a:spcAft>
                <a:spcPts val="0"/>
              </a:spcAft>
              <a:buNone/>
            </a:pPr>
            <a:endParaRPr sz="1900" b="0" i="0" u="none" strike="noStrike" cap="none">
              <a:latin typeface="Arial"/>
              <a:ea typeface="Arial"/>
              <a:cs typeface="Arial"/>
              <a:sym typeface="Arial"/>
            </a:endParaRPr>
          </a:p>
          <a:p>
            <a:pPr marL="285840" marR="0" lvl="0" indent="-170639" algn="just" rtl="0">
              <a:lnSpc>
                <a:spcPct val="100000"/>
              </a:lnSpc>
              <a:spcBef>
                <a:spcPts val="0"/>
              </a:spcBef>
              <a:spcAft>
                <a:spcPts val="0"/>
              </a:spcAft>
              <a:buNone/>
            </a:pPr>
            <a:endParaRPr sz="1900" b="0" i="0" u="none" strike="noStrike" cap="none">
              <a:latin typeface="Arial"/>
              <a:ea typeface="Arial"/>
              <a:cs typeface="Arial"/>
              <a:sym typeface="Arial"/>
            </a:endParaRPr>
          </a:p>
        </p:txBody>
      </p:sp>
      <p:sp>
        <p:nvSpPr>
          <p:cNvPr id="424" name="Google Shape;424;p5"/>
          <p:cNvSpPr/>
          <p:nvPr/>
        </p:nvSpPr>
        <p:spPr>
          <a:xfrm>
            <a:off x="3986640" y="3416400"/>
            <a:ext cx="376560" cy="3063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1</a:t>
            </a:r>
            <a:endParaRPr sz="1800" b="0" i="0" u="none" strike="noStrike" cap="none">
              <a:latin typeface="Arial"/>
              <a:ea typeface="Arial"/>
              <a:cs typeface="Arial"/>
              <a:sym typeface="Arial"/>
            </a:endParaRPr>
          </a:p>
        </p:txBody>
      </p:sp>
      <p:sp>
        <p:nvSpPr>
          <p:cNvPr id="425" name="Google Shape;425;p5"/>
          <p:cNvSpPr/>
          <p:nvPr/>
        </p:nvSpPr>
        <p:spPr>
          <a:xfrm>
            <a:off x="3955320" y="3841920"/>
            <a:ext cx="468000" cy="35712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2</a:t>
            </a:r>
            <a:endParaRPr sz="1800" b="0" i="0" u="none" strike="noStrike" cap="none">
              <a:latin typeface="Arial"/>
              <a:ea typeface="Arial"/>
              <a:cs typeface="Arial"/>
              <a:sym typeface="Arial"/>
            </a:endParaRPr>
          </a:p>
        </p:txBody>
      </p:sp>
      <p:sp>
        <p:nvSpPr>
          <p:cNvPr id="426" name="Google Shape;426;p5"/>
          <p:cNvSpPr/>
          <p:nvPr/>
        </p:nvSpPr>
        <p:spPr>
          <a:xfrm>
            <a:off x="3960000" y="4261680"/>
            <a:ext cx="443160" cy="4161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3</a:t>
            </a:r>
            <a:endParaRPr sz="1800" b="0" i="0" u="none" strike="noStrike" cap="none">
              <a:latin typeface="Arial"/>
              <a:ea typeface="Arial"/>
              <a:cs typeface="Arial"/>
              <a:sym typeface="Arial"/>
            </a:endParaRPr>
          </a:p>
        </p:txBody>
      </p:sp>
      <p:sp>
        <p:nvSpPr>
          <p:cNvPr id="427" name="Google Shape;427;p5"/>
          <p:cNvSpPr/>
          <p:nvPr/>
        </p:nvSpPr>
        <p:spPr>
          <a:xfrm>
            <a:off x="3973680" y="4746600"/>
            <a:ext cx="419400" cy="36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4</a:t>
            </a:r>
            <a:endParaRPr sz="1800" b="0" i="0" u="none" strike="noStrike" cap="none">
              <a:latin typeface="Arial"/>
              <a:ea typeface="Arial"/>
              <a:cs typeface="Arial"/>
              <a:sym typeface="Arial"/>
            </a:endParaRPr>
          </a:p>
        </p:txBody>
      </p:sp>
      <p:sp>
        <p:nvSpPr>
          <p:cNvPr id="428" name="Google Shape;428;p5"/>
          <p:cNvSpPr/>
          <p:nvPr/>
        </p:nvSpPr>
        <p:spPr>
          <a:xfrm>
            <a:off x="3973680" y="5202720"/>
            <a:ext cx="419400" cy="36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5</a:t>
            </a:r>
            <a:endParaRPr sz="1800" b="0" i="0" u="none" strike="noStrike" cap="none">
              <a:latin typeface="Arial"/>
              <a:ea typeface="Arial"/>
              <a:cs typeface="Arial"/>
              <a:sym typeface="Arial"/>
            </a:endParaRPr>
          </a:p>
        </p:txBody>
      </p:sp>
      <p:sp>
        <p:nvSpPr>
          <p:cNvPr id="429" name="Google Shape;429;p5"/>
          <p:cNvSpPr/>
          <p:nvPr/>
        </p:nvSpPr>
        <p:spPr>
          <a:xfrm>
            <a:off x="3965400" y="5647680"/>
            <a:ext cx="419400" cy="36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6</a:t>
            </a:r>
            <a:endParaRPr sz="1800" b="0" i="0" u="none" strike="noStrike" cap="none">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TEMPORIZADOR RC</a:t>
            </a:r>
            <a:endParaRPr sz="3300" b="0" i="0" u="none" strike="noStrike" cap="none">
              <a:latin typeface="Arial"/>
              <a:ea typeface="Arial"/>
              <a:cs typeface="Arial"/>
              <a:sym typeface="Arial"/>
            </a:endParaRPr>
          </a:p>
        </p:txBody>
      </p:sp>
      <p:sp>
        <p:nvSpPr>
          <p:cNvPr id="436" name="Google Shape;436;p6"/>
          <p:cNvSpPr/>
          <p:nvPr/>
        </p:nvSpPr>
        <p:spPr>
          <a:xfrm>
            <a:off x="3813480" y="325224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549360" y="2590920"/>
            <a:ext cx="7603560" cy="35121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438" name="Google Shape;438;p6" descr="Grafica_Electricidad2.png"/>
          <p:cNvPicPr preferRelativeResize="0"/>
          <p:nvPr/>
        </p:nvPicPr>
        <p:blipFill rotWithShape="1">
          <a:blip r:embed="rId3">
            <a:alphaModFix/>
          </a:blip>
          <a:srcRect t="67200" r="62945" b="3234"/>
          <a:stretch/>
        </p:blipFill>
        <p:spPr>
          <a:xfrm>
            <a:off x="5720400" y="2885040"/>
            <a:ext cx="3275280" cy="3256560"/>
          </a:xfrm>
          <a:prstGeom prst="rect">
            <a:avLst/>
          </a:prstGeom>
          <a:noFill/>
          <a:ln>
            <a:noFill/>
          </a:ln>
        </p:spPr>
      </p:pic>
      <p:sp>
        <p:nvSpPr>
          <p:cNvPr id="439" name="Google Shape;439;p6"/>
          <p:cNvSpPr/>
          <p:nvPr/>
        </p:nvSpPr>
        <p:spPr>
          <a:xfrm>
            <a:off x="812880" y="3222720"/>
            <a:ext cx="4774320" cy="2284920"/>
          </a:xfrm>
          <a:prstGeom prst="rect">
            <a:avLst/>
          </a:prstGeom>
          <a:noFill/>
          <a:ln>
            <a:noFill/>
          </a:ln>
        </p:spPr>
        <p:txBody>
          <a:bodyPr spcFirstLastPara="1" wrap="square" lIns="90000" tIns="45000" rIns="90000" bIns="45000" anchor="t" anchorCtr="0">
            <a:spAutoFit/>
          </a:bodyPr>
          <a:lstStyle/>
          <a:p>
            <a:pPr marL="0" marR="0" lvl="0" indent="0" algn="l" rtl="0">
              <a:lnSpc>
                <a:spcPct val="6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En esta ocasión aprenderemos a realizar algunos circuitos básicos de electrónica, observaremos </a:t>
            </a:r>
            <a:r>
              <a:rPr lang="es-CL" sz="1800" b="1" i="0" u="none" strike="noStrike" cap="none">
                <a:solidFill>
                  <a:srgbClr val="000000"/>
                </a:solidFill>
                <a:latin typeface="Calibri"/>
                <a:ea typeface="Calibri"/>
                <a:cs typeface="Calibri"/>
                <a:sym typeface="Calibri"/>
              </a:rPr>
              <a:t>qué componentes son necesarios, sus funciones </a:t>
            </a:r>
            <a:r>
              <a:rPr lang="es-CL" sz="1800" b="0" i="0" u="none" strike="noStrike" cap="none">
                <a:solidFill>
                  <a:srgbClr val="000000"/>
                </a:solidFill>
                <a:latin typeface="Calibri"/>
                <a:ea typeface="Calibri"/>
                <a:cs typeface="Calibri"/>
                <a:sym typeface="Calibri"/>
              </a:rPr>
              <a:t>y, posteriormente, se realizará un </a:t>
            </a:r>
            <a:r>
              <a:rPr lang="es-CL" sz="1800" b="1" i="0" u="none" strike="noStrike" cap="none">
                <a:solidFill>
                  <a:srgbClr val="000000"/>
                </a:solidFill>
                <a:latin typeface="Calibri"/>
                <a:ea typeface="Calibri"/>
                <a:cs typeface="Calibri"/>
                <a:sym typeface="Calibri"/>
              </a:rPr>
              <a:t>laboratorio</a:t>
            </a:r>
            <a:r>
              <a:rPr lang="es-CL" sz="1800" b="0" i="0" u="none" strike="noStrike" cap="none">
                <a:solidFill>
                  <a:srgbClr val="000000"/>
                </a:solidFill>
                <a:latin typeface="Calibri"/>
                <a:ea typeface="Calibri"/>
                <a:cs typeface="Calibri"/>
                <a:sym typeface="Calibri"/>
              </a:rPr>
              <a:t> donde </a:t>
            </a:r>
            <a:r>
              <a:rPr lang="es-CL" sz="1800" b="1" i="0" u="none" strike="noStrike" cap="none">
                <a:solidFill>
                  <a:srgbClr val="000000"/>
                </a:solidFill>
                <a:latin typeface="Calibri"/>
                <a:ea typeface="Calibri"/>
                <a:cs typeface="Calibri"/>
                <a:sym typeface="Calibri"/>
              </a:rPr>
              <a:t>podremos comprobar empíricamente </a:t>
            </a:r>
            <a:br>
              <a:rPr lang="es-CL" sz="1800" b="0" i="0" u="none" strike="noStrike" cap="none">
                <a:latin typeface="Arial"/>
                <a:ea typeface="Arial"/>
                <a:cs typeface="Arial"/>
                <a:sym typeface="Arial"/>
              </a:rPr>
            </a:br>
            <a:r>
              <a:rPr lang="es-CL" sz="1800" b="1" i="0" u="none" strike="noStrike" cap="none">
                <a:solidFill>
                  <a:srgbClr val="000000"/>
                </a:solidFill>
                <a:latin typeface="Calibri"/>
                <a:ea typeface="Calibri"/>
                <a:cs typeface="Calibri"/>
                <a:sym typeface="Calibri"/>
              </a:rPr>
              <a:t>su funcionamiento</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TEMPORIZADOR RC</a:t>
            </a:r>
            <a:endParaRPr sz="3300" b="0" i="0" u="none" strike="noStrike" cap="none">
              <a:latin typeface="Arial"/>
              <a:ea typeface="Arial"/>
              <a:cs typeface="Arial"/>
              <a:sym typeface="Arial"/>
            </a:endParaRPr>
          </a:p>
        </p:txBody>
      </p:sp>
      <p:sp>
        <p:nvSpPr>
          <p:cNvPr id="446" name="Google Shape;446;p7"/>
          <p:cNvSpPr/>
          <p:nvPr/>
        </p:nvSpPr>
        <p:spPr>
          <a:xfrm>
            <a:off x="3813480" y="325224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2387520" y="3174840"/>
            <a:ext cx="6565320" cy="28897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448" name="Google Shape;448;p7"/>
          <p:cNvPicPr preferRelativeResize="0"/>
          <p:nvPr/>
        </p:nvPicPr>
        <p:blipFill rotWithShape="1">
          <a:blip r:embed="rId3">
            <a:alphaModFix/>
          </a:blip>
          <a:srcRect r="4021" b="4618"/>
          <a:stretch/>
        </p:blipFill>
        <p:spPr>
          <a:xfrm>
            <a:off x="2610000" y="3332520"/>
            <a:ext cx="6057360" cy="2625480"/>
          </a:xfrm>
          <a:prstGeom prst="rect">
            <a:avLst/>
          </a:prstGeom>
          <a:noFill/>
          <a:ln>
            <a:noFill/>
          </a:ln>
        </p:spPr>
      </p:pic>
      <p:sp>
        <p:nvSpPr>
          <p:cNvPr id="449" name="Google Shape;449;p7"/>
          <p:cNvSpPr/>
          <p:nvPr/>
        </p:nvSpPr>
        <p:spPr>
          <a:xfrm>
            <a:off x="486720" y="2257920"/>
            <a:ext cx="10485360" cy="131004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El primer circuito que se realizará es un circuito RC que funcionará como un temporizador.</a:t>
            </a:r>
            <a:endParaRPr sz="1800" b="0" i="0" u="none" strike="noStrike" cap="none">
              <a:latin typeface="Arial"/>
              <a:ea typeface="Arial"/>
              <a:cs typeface="Arial"/>
              <a:sym typeface="Arial"/>
            </a:endParaRPr>
          </a:p>
          <a:p>
            <a:pPr marL="0" marR="0" lvl="0" indent="0" algn="l" rtl="0">
              <a:lnSpc>
                <a:spcPct val="90000"/>
              </a:lnSpc>
              <a:spcBef>
                <a:spcPts val="499"/>
              </a:spcBef>
              <a:spcAft>
                <a:spcPts val="0"/>
              </a:spcAft>
              <a:buNone/>
            </a:pPr>
            <a:r>
              <a:rPr lang="es-CL" sz="1800" b="1" i="0" u="none" strike="noStrike" cap="none">
                <a:solidFill>
                  <a:srgbClr val="000000"/>
                </a:solidFill>
                <a:latin typeface="Calibri"/>
                <a:ea typeface="Calibri"/>
                <a:cs typeface="Calibri"/>
                <a:sym typeface="Calibri"/>
              </a:rPr>
              <a:t>Para esto necesitaremos los siguientes materiales (los valores son sugeridos):</a:t>
            </a:r>
            <a:endParaRPr sz="1800" b="0" i="0" u="none" strike="noStrike" cap="none">
              <a:latin typeface="Arial"/>
              <a:ea typeface="Arial"/>
              <a:cs typeface="Arial"/>
              <a:sym typeface="Arial"/>
            </a:endParaRPr>
          </a:p>
          <a:p>
            <a:pPr marL="0" marR="0" lvl="0" indent="0" algn="l" rtl="0">
              <a:lnSpc>
                <a:spcPct val="100000"/>
              </a:lnSpc>
              <a:spcBef>
                <a:spcPts val="901"/>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p:txBody>
      </p:sp>
      <p:sp>
        <p:nvSpPr>
          <p:cNvPr id="450" name="Google Shape;450;p7"/>
          <p:cNvSpPr/>
          <p:nvPr/>
        </p:nvSpPr>
        <p:spPr>
          <a:xfrm>
            <a:off x="550080" y="3070800"/>
            <a:ext cx="2840040" cy="2480040"/>
          </a:xfrm>
          <a:prstGeom prst="rect">
            <a:avLst/>
          </a:prstGeom>
          <a:noFill/>
          <a:ln>
            <a:noFill/>
          </a:ln>
        </p:spPr>
        <p:txBody>
          <a:bodyPr spcFirstLastPara="1" wrap="square" lIns="90000" tIns="45000" rIns="90000" bIns="45000" anchor="t" anchorCtr="0">
            <a:spAutoFit/>
          </a:bodyPr>
          <a:lstStyle/>
          <a:p>
            <a:pPr marL="169200" marR="0" lvl="0" indent="-168480" algn="l" rtl="0">
              <a:lnSpc>
                <a:spcPct val="110000"/>
              </a:lnSpc>
              <a:spcBef>
                <a:spcPts val="0"/>
              </a:spcBef>
              <a:spcAft>
                <a:spcPts val="0"/>
              </a:spcAft>
              <a:buClr>
                <a:srgbClr val="C73E32"/>
              </a:buClr>
              <a:buSzPts val="1800"/>
              <a:buFont typeface="Arial"/>
              <a:buChar char="•"/>
            </a:pPr>
            <a:r>
              <a:rPr lang="es-CL" sz="1800" b="0" i="0" u="none" strike="noStrike" cap="none">
                <a:solidFill>
                  <a:srgbClr val="000000"/>
                </a:solidFill>
                <a:latin typeface="Calibri"/>
                <a:ea typeface="Calibri"/>
                <a:cs typeface="Calibri"/>
                <a:sym typeface="Calibri"/>
              </a:rPr>
              <a:t>Pulsador.</a:t>
            </a:r>
            <a:endParaRPr sz="1800" b="0" i="0" u="none" strike="noStrike" cap="none">
              <a:latin typeface="Arial"/>
              <a:ea typeface="Arial"/>
              <a:cs typeface="Arial"/>
              <a:sym typeface="Arial"/>
            </a:endParaRPr>
          </a:p>
          <a:p>
            <a:pPr marL="169200" marR="0" lvl="0" indent="-168480" algn="l" rtl="0">
              <a:lnSpc>
                <a:spcPct val="110000"/>
              </a:lnSpc>
              <a:spcBef>
                <a:spcPts val="601"/>
              </a:spcBef>
              <a:spcAft>
                <a:spcPts val="0"/>
              </a:spcAft>
              <a:buClr>
                <a:srgbClr val="C73E32"/>
              </a:buClr>
              <a:buSzPts val="1800"/>
              <a:buFont typeface="Arial"/>
              <a:buChar char="•"/>
            </a:pPr>
            <a:r>
              <a:rPr lang="es-CL" sz="1800" b="0" i="0" u="none" strike="noStrike" cap="none">
                <a:solidFill>
                  <a:srgbClr val="000000"/>
                </a:solidFill>
                <a:latin typeface="Calibri"/>
                <a:ea typeface="Calibri"/>
                <a:cs typeface="Calibri"/>
                <a:sym typeface="Calibri"/>
              </a:rPr>
              <a:t>Batería.</a:t>
            </a:r>
            <a:endParaRPr sz="1800" b="0" i="0" u="none" strike="noStrike" cap="none">
              <a:latin typeface="Arial"/>
              <a:ea typeface="Arial"/>
              <a:cs typeface="Arial"/>
              <a:sym typeface="Arial"/>
            </a:endParaRPr>
          </a:p>
          <a:p>
            <a:pPr marL="169200" marR="0" lvl="0" indent="-168480" algn="l" rtl="0">
              <a:lnSpc>
                <a:spcPct val="110000"/>
              </a:lnSpc>
              <a:spcBef>
                <a:spcPts val="601"/>
              </a:spcBef>
              <a:spcAft>
                <a:spcPts val="0"/>
              </a:spcAft>
              <a:buClr>
                <a:srgbClr val="C73E32"/>
              </a:buClr>
              <a:buSzPts val="1800"/>
              <a:buFont typeface="Arial"/>
              <a:buChar char="•"/>
            </a:pPr>
            <a:r>
              <a:rPr lang="es-CL" sz="1800" b="0" i="0" u="none" strike="noStrike" cap="none">
                <a:solidFill>
                  <a:srgbClr val="000000"/>
                </a:solidFill>
                <a:latin typeface="Calibri"/>
                <a:ea typeface="Calibri"/>
                <a:cs typeface="Calibri"/>
                <a:sym typeface="Calibri"/>
              </a:rPr>
              <a:t>Resistencia.</a:t>
            </a:r>
            <a:endParaRPr sz="1800" b="0" i="0" u="none" strike="noStrike" cap="none">
              <a:latin typeface="Arial"/>
              <a:ea typeface="Arial"/>
              <a:cs typeface="Arial"/>
              <a:sym typeface="Arial"/>
            </a:endParaRPr>
          </a:p>
          <a:p>
            <a:pPr marL="169200" marR="0" lvl="0" indent="-168480" algn="l" rtl="0">
              <a:lnSpc>
                <a:spcPct val="110000"/>
              </a:lnSpc>
              <a:spcBef>
                <a:spcPts val="601"/>
              </a:spcBef>
              <a:spcAft>
                <a:spcPts val="0"/>
              </a:spcAft>
              <a:buClr>
                <a:srgbClr val="C73E32"/>
              </a:buClr>
              <a:buSzPts val="1800"/>
              <a:buFont typeface="Arial"/>
              <a:buChar char="•"/>
            </a:pPr>
            <a:r>
              <a:rPr lang="es-CL" sz="1800" b="0" i="0" u="none" strike="noStrike" cap="none">
                <a:solidFill>
                  <a:srgbClr val="000000"/>
                </a:solidFill>
                <a:latin typeface="Calibri"/>
                <a:ea typeface="Calibri"/>
                <a:cs typeface="Calibri"/>
                <a:sym typeface="Calibri"/>
              </a:rPr>
              <a:t>Condensador.</a:t>
            </a:r>
            <a:endParaRPr sz="1800" b="0" i="0" u="none" strike="noStrike" cap="none">
              <a:latin typeface="Arial"/>
              <a:ea typeface="Arial"/>
              <a:cs typeface="Arial"/>
              <a:sym typeface="Arial"/>
            </a:endParaRPr>
          </a:p>
          <a:p>
            <a:pPr marL="169200" marR="0" lvl="0" indent="-168480" algn="l" rtl="0">
              <a:lnSpc>
                <a:spcPct val="110000"/>
              </a:lnSpc>
              <a:spcBef>
                <a:spcPts val="601"/>
              </a:spcBef>
              <a:spcAft>
                <a:spcPts val="0"/>
              </a:spcAft>
              <a:buClr>
                <a:srgbClr val="C73E32"/>
              </a:buClr>
              <a:buSzPts val="1800"/>
              <a:buFont typeface="Arial"/>
              <a:buChar char="•"/>
            </a:pPr>
            <a:r>
              <a:rPr lang="es-CL" sz="1800" b="0" i="0" u="none" strike="noStrike" cap="none">
                <a:solidFill>
                  <a:srgbClr val="000000"/>
                </a:solidFill>
                <a:latin typeface="Calibri"/>
                <a:ea typeface="Calibri"/>
                <a:cs typeface="Calibri"/>
                <a:sym typeface="Calibri"/>
              </a:rPr>
              <a:t>Diodo Led.</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TEMPORIZADOR RC</a:t>
            </a:r>
            <a:endParaRPr sz="3300" b="0" i="0" u="none" strike="noStrike" cap="none">
              <a:latin typeface="Arial"/>
              <a:ea typeface="Arial"/>
              <a:cs typeface="Arial"/>
              <a:sym typeface="Arial"/>
            </a:endParaRPr>
          </a:p>
        </p:txBody>
      </p:sp>
      <p:sp>
        <p:nvSpPr>
          <p:cNvPr id="457" name="Google Shape;457;p8"/>
          <p:cNvSpPr/>
          <p:nvPr/>
        </p:nvSpPr>
        <p:spPr>
          <a:xfrm>
            <a:off x="3813480" y="325224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533520" y="3340080"/>
            <a:ext cx="7085880" cy="31107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59" name="Google Shape;459;p8"/>
          <p:cNvSpPr/>
          <p:nvPr/>
        </p:nvSpPr>
        <p:spPr>
          <a:xfrm>
            <a:off x="473760" y="2245320"/>
            <a:ext cx="7628040" cy="1576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dirty="0">
                <a:solidFill>
                  <a:srgbClr val="000000"/>
                </a:solidFill>
                <a:latin typeface="Calibri"/>
                <a:ea typeface="Calibri"/>
                <a:cs typeface="Calibri"/>
                <a:sym typeface="Calibri"/>
              </a:rPr>
              <a:t>Este circuito nos permitirá mantener el </a:t>
            </a:r>
            <a:r>
              <a:rPr lang="es-CL" sz="1800" b="1" i="0" u="none" strike="noStrike" cap="none" dirty="0">
                <a:solidFill>
                  <a:srgbClr val="000000"/>
                </a:solidFill>
                <a:latin typeface="Calibri"/>
                <a:ea typeface="Calibri"/>
                <a:cs typeface="Calibri"/>
                <a:sym typeface="Calibri"/>
              </a:rPr>
              <a:t>diodo encendido a pesar de que el circuito se encuentre sin alimentación</a:t>
            </a:r>
            <a:r>
              <a:rPr lang="es-CL" sz="1800" b="0" i="0" u="none" strike="noStrike" cap="none" dirty="0">
                <a:solidFill>
                  <a:srgbClr val="000000"/>
                </a:solidFill>
                <a:latin typeface="Calibri"/>
                <a:ea typeface="Calibri"/>
                <a:cs typeface="Calibri"/>
                <a:sym typeface="Calibri"/>
              </a:rPr>
              <a:t>. Este fenómeno ocurre porque tenemos conectado un </a:t>
            </a:r>
            <a:r>
              <a:rPr lang="es-CL" sz="1800" b="1" i="0" u="none" strike="noStrike" cap="none" dirty="0">
                <a:solidFill>
                  <a:srgbClr val="C73E32"/>
                </a:solidFill>
                <a:latin typeface="Calibri"/>
                <a:ea typeface="Calibri"/>
                <a:cs typeface="Calibri"/>
                <a:sym typeface="Calibri"/>
              </a:rPr>
              <a:t>condensador en paralelo con el diodo led</a:t>
            </a:r>
            <a:r>
              <a:rPr lang="es-CL" sz="1800" b="0" i="0" u="none" strike="noStrike" cap="none" dirty="0">
                <a:solidFill>
                  <a:srgbClr val="000000"/>
                </a:solidFill>
                <a:latin typeface="Calibri"/>
                <a:ea typeface="Calibri"/>
                <a:cs typeface="Calibri"/>
                <a:sym typeface="Calibri"/>
              </a:rPr>
              <a:t>.</a:t>
            </a:r>
            <a:endParaRPr sz="1800" b="0" i="0" u="none" strike="noStrike" cap="none" dirty="0">
              <a:latin typeface="Arial"/>
              <a:ea typeface="Arial"/>
              <a:cs typeface="Arial"/>
              <a:sym typeface="Arial"/>
            </a:endParaRPr>
          </a:p>
          <a:p>
            <a:pPr marL="0" marR="0" lvl="0" indent="0" algn="l" rtl="0">
              <a:lnSpc>
                <a:spcPct val="100000"/>
              </a:lnSpc>
              <a:spcBef>
                <a:spcPts val="901"/>
              </a:spcBef>
              <a:spcAft>
                <a:spcPts val="0"/>
              </a:spcAft>
              <a:buNone/>
            </a:pPr>
            <a:r>
              <a:rPr lang="es-CL" sz="1800" b="0" i="0" u="none" strike="noStrike" cap="none" dirty="0">
                <a:solidFill>
                  <a:srgbClr val="000000"/>
                </a:solidFill>
                <a:latin typeface="Calibri"/>
                <a:ea typeface="Calibri"/>
                <a:cs typeface="Calibri"/>
                <a:sym typeface="Calibri"/>
              </a:rPr>
              <a:t> </a:t>
            </a:r>
            <a:endParaRPr sz="1800" b="0" i="0" u="none" strike="noStrike" cap="none" dirty="0">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dirty="0">
              <a:latin typeface="Arial"/>
              <a:ea typeface="Arial"/>
              <a:cs typeface="Arial"/>
              <a:sym typeface="Arial"/>
            </a:endParaRPr>
          </a:p>
        </p:txBody>
      </p:sp>
      <p:pic>
        <p:nvPicPr>
          <p:cNvPr id="460" name="Google Shape;460;p8"/>
          <p:cNvPicPr preferRelativeResize="0"/>
          <p:nvPr/>
        </p:nvPicPr>
        <p:blipFill rotWithShape="1">
          <a:blip r:embed="rId3">
            <a:alphaModFix/>
          </a:blip>
          <a:srcRect/>
          <a:stretch/>
        </p:blipFill>
        <p:spPr>
          <a:xfrm>
            <a:off x="752400" y="3459240"/>
            <a:ext cx="6790680" cy="29617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9"/>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 </a:t>
            </a:r>
            <a:r>
              <a:rPr lang="es-CL" sz="3300" b="0" i="0" u="none" strike="noStrike" cap="none">
                <a:solidFill>
                  <a:srgbClr val="C73E32"/>
                </a:solidFill>
                <a:latin typeface="Calibri"/>
                <a:ea typeface="Calibri"/>
                <a:cs typeface="Calibri"/>
                <a:sym typeface="Calibri"/>
              </a:rPr>
              <a:t>TEMPORIZADOR RC</a:t>
            </a:r>
            <a:endParaRPr sz="3300" b="0" i="0" u="none" strike="noStrike" cap="none">
              <a:latin typeface="Arial"/>
              <a:ea typeface="Arial"/>
              <a:cs typeface="Arial"/>
              <a:sym typeface="Arial"/>
            </a:endParaRPr>
          </a:p>
        </p:txBody>
      </p:sp>
      <p:sp>
        <p:nvSpPr>
          <p:cNvPr id="467" name="Google Shape;467;p9"/>
          <p:cNvSpPr/>
          <p:nvPr/>
        </p:nvSpPr>
        <p:spPr>
          <a:xfrm>
            <a:off x="3813480" y="3252240"/>
            <a:ext cx="9030240" cy="5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33520" y="2260440"/>
            <a:ext cx="7543080" cy="38091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69" name="Google Shape;469;p9"/>
          <p:cNvSpPr/>
          <p:nvPr/>
        </p:nvSpPr>
        <p:spPr>
          <a:xfrm>
            <a:off x="723960" y="2792880"/>
            <a:ext cx="5688720" cy="256392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Cuando el interruptor es pulsado, el led se enciende, mientras el condensador es cargado. </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Recordemos que el condensador es un componente electrónico capaz de almacenar energía. </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Una vez que se corte la alimentación, el condensador mantendrá energizando el led. Sin embargo, se descargará paulatinamente hasta que el led ocupe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toda la energía almacenada en el condensador. </a:t>
            </a:r>
            <a:endParaRPr sz="1800" b="0" i="0" u="none" strike="noStrike" cap="none">
              <a:latin typeface="Arial"/>
              <a:ea typeface="Arial"/>
              <a:cs typeface="Arial"/>
              <a:sym typeface="Arial"/>
            </a:endParaRPr>
          </a:p>
        </p:txBody>
      </p:sp>
      <p:pic>
        <p:nvPicPr>
          <p:cNvPr id="470" name="Google Shape;470;p9" descr="Grafica_Electricidad(3).png"/>
          <p:cNvPicPr preferRelativeResize="0"/>
          <p:nvPr/>
        </p:nvPicPr>
        <p:blipFill rotWithShape="1">
          <a:blip r:embed="rId3">
            <a:alphaModFix/>
          </a:blip>
          <a:srcRect t="69697" r="61627" b="363"/>
          <a:stretch/>
        </p:blipFill>
        <p:spPr>
          <a:xfrm>
            <a:off x="5041800" y="2907360"/>
            <a:ext cx="3083760" cy="315828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2075</Words>
  <Application>Microsoft Office PowerPoint</Application>
  <PresentationFormat>Personalizado</PresentationFormat>
  <Paragraphs>192</Paragraphs>
  <Slides>38</Slides>
  <Notes>38</Notes>
  <HiddenSlides>0</HiddenSlides>
  <MMClips>0</MMClips>
  <ScaleCrop>false</ScaleCrop>
  <HeadingPairs>
    <vt:vector size="6" baseType="variant">
      <vt:variant>
        <vt:lpstr>Fuentes usadas</vt:lpstr>
      </vt:variant>
      <vt:variant>
        <vt:i4>2</vt:i4>
      </vt:variant>
      <vt:variant>
        <vt:lpstr>Tema</vt:lpstr>
      </vt:variant>
      <vt:variant>
        <vt:i4>6</vt:i4>
      </vt:variant>
      <vt:variant>
        <vt:lpstr>Títulos de diapositiva</vt:lpstr>
      </vt:variant>
      <vt:variant>
        <vt:i4>38</vt:i4>
      </vt:variant>
    </vt:vector>
  </HeadingPairs>
  <TitlesOfParts>
    <vt:vector size="46" baseType="lpstr">
      <vt:lpstr>Arial</vt:lpstr>
      <vt:lpstr>Calibri</vt:lpstr>
      <vt:lpstr>Office Theme</vt:lpstr>
      <vt:lpstr>Office Theme</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Pamela  Marquez Pauchard</cp:lastModifiedBy>
  <cp:revision>1</cp:revision>
  <dcterms:modified xsi:type="dcterms:W3CDTF">2021-02-18T21:20:22Z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6</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38</vt:i4>
  </property>
</Properties>
</file>