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87" r:id="rId4"/>
    <p:sldMasterId id="2147483700" r:id="rId5"/>
    <p:sldMasterId id="2147483713" r:id="rId6"/>
  </p:sldMasterIdLst>
  <p:notesMasterIdLst>
    <p:notesMasterId r:id="rId3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x="9720263" cy="7559675"/>
  <p:notesSz cx="77724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g9Q/oF7NRw5trDP8EWFYz9Vsx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D16FED-AC93-4674-A602-0AFA5098C32B}">
  <a:tblStyle styleId="{CBD16FED-AC93-4674-A602-0AFA5098C32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customschemas.google.com/relationships/presentationmetadata" Target="metadata"/><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1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1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a:t>https://www.youtube.com/watch?v=uBIrz4PvBbk</a:t>
            </a:r>
            <a:endParaRPr/>
          </a:p>
        </p:txBody>
      </p:sp>
      <p:sp>
        <p:nvSpPr>
          <p:cNvPr id="498" name="Google Shape;498;p1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1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1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p1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1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1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p1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p1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p1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6" name="Google Shape;576;p20: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4" name="Google Shape;584;p2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p22: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 name="Google Shape;599;p2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6" name="Google Shape;606;p2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1" name="Google Shape;621;p2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3" name="Google Shape;633;p2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2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p2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p2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2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p2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3: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3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8" name="Google Shape;688;p3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3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1" name="Google Shape;701;p3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p3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5"/>
        <p:cNvGrpSpPr/>
        <p:nvPr/>
      </p:nvGrpSpPr>
      <p:grpSpPr>
        <a:xfrm>
          <a:off x="0" y="0"/>
          <a:ext cx="0" cy="0"/>
          <a:chOff x="0" y="0"/>
          <a:chExt cx="0" cy="0"/>
        </a:xfrm>
      </p:grpSpPr>
      <p:sp>
        <p:nvSpPr>
          <p:cNvPr id="46" name="Google Shape;46;p5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3"/>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53"/>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9"/>
        <p:cNvGrpSpPr/>
        <p:nvPr/>
      </p:nvGrpSpPr>
      <p:grpSpPr>
        <a:xfrm>
          <a:off x="0" y="0"/>
          <a:ext cx="0" cy="0"/>
          <a:chOff x="0" y="0"/>
          <a:chExt cx="0" cy="0"/>
        </a:xfrm>
      </p:grpSpPr>
      <p:sp>
        <p:nvSpPr>
          <p:cNvPr id="50" name="Google Shape;50;p5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54"/>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54"/>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54"/>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5"/>
        <p:cNvGrpSpPr/>
        <p:nvPr/>
      </p:nvGrpSpPr>
      <p:grpSpPr>
        <a:xfrm>
          <a:off x="0" y="0"/>
          <a:ext cx="0" cy="0"/>
          <a:chOff x="0" y="0"/>
          <a:chExt cx="0" cy="0"/>
        </a:xfrm>
      </p:grpSpPr>
      <p:sp>
        <p:nvSpPr>
          <p:cNvPr id="56" name="Google Shape;56;p5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5"/>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55"/>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55"/>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55"/>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55"/>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55"/>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1"/>
        <p:cNvGrpSpPr/>
        <p:nvPr/>
      </p:nvGrpSpPr>
      <p:grpSpPr>
        <a:xfrm>
          <a:off x="0" y="0"/>
          <a:ext cx="0" cy="0"/>
          <a:chOff x="0" y="0"/>
          <a:chExt cx="0" cy="0"/>
        </a:xfrm>
      </p:grpSpPr>
      <p:sp>
        <p:nvSpPr>
          <p:cNvPr id="72" name="Google Shape;72;p5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6"/>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5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7"/>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5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8"/>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 name="Google Shape;80;p58"/>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5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60"/>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6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1"/>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61"/>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61"/>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
        <p:cNvGrpSpPr/>
        <p:nvPr/>
      </p:nvGrpSpPr>
      <p:grpSpPr>
        <a:xfrm>
          <a:off x="0" y="0"/>
          <a:ext cx="0" cy="0"/>
          <a:chOff x="0" y="0"/>
          <a:chExt cx="0" cy="0"/>
        </a:xfrm>
      </p:grpSpPr>
      <p:sp>
        <p:nvSpPr>
          <p:cNvPr id="17" name="Google Shape;17;p4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5"/>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6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2"/>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62"/>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62"/>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6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63"/>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63"/>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63"/>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6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64"/>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65"/>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65"/>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65"/>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6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66"/>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66"/>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66"/>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66"/>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66"/>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66"/>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3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2"/>
        <p:cNvGrpSpPr/>
        <p:nvPr/>
      </p:nvGrpSpPr>
      <p:grpSpPr>
        <a:xfrm>
          <a:off x="0" y="0"/>
          <a:ext cx="0" cy="0"/>
          <a:chOff x="0" y="0"/>
          <a:chExt cx="0" cy="0"/>
        </a:xfrm>
      </p:grpSpPr>
      <p:sp>
        <p:nvSpPr>
          <p:cNvPr id="133" name="Google Shape;133;p6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68"/>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5"/>
        <p:cNvGrpSpPr/>
        <p:nvPr/>
      </p:nvGrpSpPr>
      <p:grpSpPr>
        <a:xfrm>
          <a:off x="0" y="0"/>
          <a:ext cx="0" cy="0"/>
          <a:chOff x="0" y="0"/>
          <a:chExt cx="0" cy="0"/>
        </a:xfrm>
      </p:grpSpPr>
      <p:sp>
        <p:nvSpPr>
          <p:cNvPr id="136" name="Google Shape;136;p6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69"/>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8"/>
        <p:cNvGrpSpPr/>
        <p:nvPr/>
      </p:nvGrpSpPr>
      <p:grpSpPr>
        <a:xfrm>
          <a:off x="0" y="0"/>
          <a:ext cx="0" cy="0"/>
          <a:chOff x="0" y="0"/>
          <a:chExt cx="0" cy="0"/>
        </a:xfrm>
      </p:grpSpPr>
      <p:sp>
        <p:nvSpPr>
          <p:cNvPr id="139" name="Google Shape;139;p7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70"/>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70"/>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
        <p:cNvGrpSpPr/>
        <p:nvPr/>
      </p:nvGrpSpPr>
      <p:grpSpPr>
        <a:xfrm>
          <a:off x="0" y="0"/>
          <a:ext cx="0" cy="0"/>
          <a:chOff x="0" y="0"/>
          <a:chExt cx="0" cy="0"/>
        </a:xfrm>
      </p:grpSpPr>
      <p:sp>
        <p:nvSpPr>
          <p:cNvPr id="20" name="Google Shape;20;p4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6"/>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71"/>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7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72"/>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72"/>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72"/>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7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73"/>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73"/>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73"/>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4"/>
        <p:cNvGrpSpPr/>
        <p:nvPr/>
      </p:nvGrpSpPr>
      <p:grpSpPr>
        <a:xfrm>
          <a:off x="0" y="0"/>
          <a:ext cx="0" cy="0"/>
          <a:chOff x="0" y="0"/>
          <a:chExt cx="0" cy="0"/>
        </a:xfrm>
      </p:grpSpPr>
      <p:sp>
        <p:nvSpPr>
          <p:cNvPr id="155" name="Google Shape;155;p7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74"/>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74"/>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74"/>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9"/>
        <p:cNvGrpSpPr/>
        <p:nvPr/>
      </p:nvGrpSpPr>
      <p:grpSpPr>
        <a:xfrm>
          <a:off x="0" y="0"/>
          <a:ext cx="0" cy="0"/>
          <a:chOff x="0" y="0"/>
          <a:chExt cx="0" cy="0"/>
        </a:xfrm>
      </p:grpSpPr>
      <p:sp>
        <p:nvSpPr>
          <p:cNvPr id="160" name="Google Shape;160;p7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75"/>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75"/>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3"/>
        <p:cNvGrpSpPr/>
        <p:nvPr/>
      </p:nvGrpSpPr>
      <p:grpSpPr>
        <a:xfrm>
          <a:off x="0" y="0"/>
          <a:ext cx="0" cy="0"/>
          <a:chOff x="0" y="0"/>
          <a:chExt cx="0" cy="0"/>
        </a:xfrm>
      </p:grpSpPr>
      <p:sp>
        <p:nvSpPr>
          <p:cNvPr id="164" name="Google Shape;164;p7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7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7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76"/>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76"/>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9"/>
        <p:cNvGrpSpPr/>
        <p:nvPr/>
      </p:nvGrpSpPr>
      <p:grpSpPr>
        <a:xfrm>
          <a:off x="0" y="0"/>
          <a:ext cx="0" cy="0"/>
          <a:chOff x="0" y="0"/>
          <a:chExt cx="0" cy="0"/>
        </a:xfrm>
      </p:grpSpPr>
      <p:sp>
        <p:nvSpPr>
          <p:cNvPr id="170" name="Google Shape;170;p7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77"/>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77"/>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77"/>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77"/>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77"/>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6" name="Google Shape;176;p77"/>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8"/>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9"/>
        <p:cNvGrpSpPr/>
        <p:nvPr/>
      </p:nvGrpSpPr>
      <p:grpSpPr>
        <a:xfrm>
          <a:off x="0" y="0"/>
          <a:ext cx="0" cy="0"/>
          <a:chOff x="0" y="0"/>
          <a:chExt cx="0" cy="0"/>
        </a:xfrm>
      </p:grpSpPr>
      <p:sp>
        <p:nvSpPr>
          <p:cNvPr id="190" name="Google Shape;190;p7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78"/>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2"/>
        <p:cNvGrpSpPr/>
        <p:nvPr/>
      </p:nvGrpSpPr>
      <p:grpSpPr>
        <a:xfrm>
          <a:off x="0" y="0"/>
          <a:ext cx="0" cy="0"/>
          <a:chOff x="0" y="0"/>
          <a:chExt cx="0" cy="0"/>
        </a:xfrm>
      </p:grpSpPr>
      <p:sp>
        <p:nvSpPr>
          <p:cNvPr id="193" name="Google Shape;193;p7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79"/>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2"/>
        <p:cNvGrpSpPr/>
        <p:nvPr/>
      </p:nvGrpSpPr>
      <p:grpSpPr>
        <a:xfrm>
          <a:off x="0" y="0"/>
          <a:ext cx="0" cy="0"/>
          <a:chOff x="0" y="0"/>
          <a:chExt cx="0" cy="0"/>
        </a:xfrm>
      </p:grpSpPr>
      <p:sp>
        <p:nvSpPr>
          <p:cNvPr id="23" name="Google Shape;23;p4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7"/>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47"/>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5"/>
        <p:cNvGrpSpPr/>
        <p:nvPr/>
      </p:nvGrpSpPr>
      <p:grpSpPr>
        <a:xfrm>
          <a:off x="0" y="0"/>
          <a:ext cx="0" cy="0"/>
          <a:chOff x="0" y="0"/>
          <a:chExt cx="0" cy="0"/>
        </a:xfrm>
      </p:grpSpPr>
      <p:sp>
        <p:nvSpPr>
          <p:cNvPr id="196" name="Google Shape;196;p8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80"/>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8" name="Google Shape;198;p80"/>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8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1"/>
        <p:cNvGrpSpPr/>
        <p:nvPr/>
      </p:nvGrpSpPr>
      <p:grpSpPr>
        <a:xfrm>
          <a:off x="0" y="0"/>
          <a:ext cx="0" cy="0"/>
          <a:chOff x="0" y="0"/>
          <a:chExt cx="0" cy="0"/>
        </a:xfrm>
      </p:grpSpPr>
      <p:sp>
        <p:nvSpPr>
          <p:cNvPr id="202" name="Google Shape;202;p82"/>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3"/>
        <p:cNvGrpSpPr/>
        <p:nvPr/>
      </p:nvGrpSpPr>
      <p:grpSpPr>
        <a:xfrm>
          <a:off x="0" y="0"/>
          <a:ext cx="0" cy="0"/>
          <a:chOff x="0" y="0"/>
          <a:chExt cx="0" cy="0"/>
        </a:xfrm>
      </p:grpSpPr>
      <p:sp>
        <p:nvSpPr>
          <p:cNvPr id="204" name="Google Shape;204;p8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83"/>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6" name="Google Shape;206;p83"/>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7" name="Google Shape;207;p83"/>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8"/>
        <p:cNvGrpSpPr/>
        <p:nvPr/>
      </p:nvGrpSpPr>
      <p:grpSpPr>
        <a:xfrm>
          <a:off x="0" y="0"/>
          <a:ext cx="0" cy="0"/>
          <a:chOff x="0" y="0"/>
          <a:chExt cx="0" cy="0"/>
        </a:xfrm>
      </p:grpSpPr>
      <p:sp>
        <p:nvSpPr>
          <p:cNvPr id="209" name="Google Shape;209;p8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84"/>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84"/>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2" name="Google Shape;212;p84"/>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3"/>
        <p:cNvGrpSpPr/>
        <p:nvPr/>
      </p:nvGrpSpPr>
      <p:grpSpPr>
        <a:xfrm>
          <a:off x="0" y="0"/>
          <a:ext cx="0" cy="0"/>
          <a:chOff x="0" y="0"/>
          <a:chExt cx="0" cy="0"/>
        </a:xfrm>
      </p:grpSpPr>
      <p:sp>
        <p:nvSpPr>
          <p:cNvPr id="214" name="Google Shape;214;p8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85"/>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85"/>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7" name="Google Shape;217;p85"/>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8"/>
        <p:cNvGrpSpPr/>
        <p:nvPr/>
      </p:nvGrpSpPr>
      <p:grpSpPr>
        <a:xfrm>
          <a:off x="0" y="0"/>
          <a:ext cx="0" cy="0"/>
          <a:chOff x="0" y="0"/>
          <a:chExt cx="0" cy="0"/>
        </a:xfrm>
      </p:grpSpPr>
      <p:sp>
        <p:nvSpPr>
          <p:cNvPr id="219" name="Google Shape;219;p8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86"/>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1" name="Google Shape;221;p86"/>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2"/>
        <p:cNvGrpSpPr/>
        <p:nvPr/>
      </p:nvGrpSpPr>
      <p:grpSpPr>
        <a:xfrm>
          <a:off x="0" y="0"/>
          <a:ext cx="0" cy="0"/>
          <a:chOff x="0" y="0"/>
          <a:chExt cx="0" cy="0"/>
        </a:xfrm>
      </p:grpSpPr>
      <p:sp>
        <p:nvSpPr>
          <p:cNvPr id="223" name="Google Shape;223;p8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87"/>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 name="Google Shape;225;p8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87"/>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7" name="Google Shape;227;p87"/>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8"/>
        <p:cNvGrpSpPr/>
        <p:nvPr/>
      </p:nvGrpSpPr>
      <p:grpSpPr>
        <a:xfrm>
          <a:off x="0" y="0"/>
          <a:ext cx="0" cy="0"/>
          <a:chOff x="0" y="0"/>
          <a:chExt cx="0" cy="0"/>
        </a:xfrm>
      </p:grpSpPr>
      <p:sp>
        <p:nvSpPr>
          <p:cNvPr id="229" name="Google Shape;229;p8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88"/>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1" name="Google Shape;231;p88"/>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88"/>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3" name="Google Shape;233;p88"/>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4" name="Google Shape;234;p88"/>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5" name="Google Shape;235;p88"/>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8"/>
        <p:cNvGrpSpPr/>
        <p:nvPr/>
      </p:nvGrpSpPr>
      <p:grpSpPr>
        <a:xfrm>
          <a:off x="0" y="0"/>
          <a:ext cx="0" cy="0"/>
          <a:chOff x="0" y="0"/>
          <a:chExt cx="0" cy="0"/>
        </a:xfrm>
      </p:grpSpPr>
      <p:sp>
        <p:nvSpPr>
          <p:cNvPr id="249" name="Google Shape;249;p4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42"/>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1" name="Google Shape;251;p42"/>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4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52"/>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53"/>
        <p:cNvGrpSpPr/>
        <p:nvPr/>
      </p:nvGrpSpPr>
      <p:grpSpPr>
        <a:xfrm>
          <a:off x="0" y="0"/>
          <a:ext cx="0" cy="0"/>
          <a:chOff x="0" y="0"/>
          <a:chExt cx="0" cy="0"/>
        </a:xfrm>
      </p:grpSpPr>
      <p:sp>
        <p:nvSpPr>
          <p:cNvPr id="254" name="Google Shape;254;p9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90"/>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56"/>
        <p:cNvGrpSpPr/>
        <p:nvPr/>
      </p:nvGrpSpPr>
      <p:grpSpPr>
        <a:xfrm>
          <a:off x="0" y="0"/>
          <a:ext cx="0" cy="0"/>
          <a:chOff x="0" y="0"/>
          <a:chExt cx="0" cy="0"/>
        </a:xfrm>
      </p:grpSpPr>
      <p:sp>
        <p:nvSpPr>
          <p:cNvPr id="257" name="Google Shape;257;p9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91"/>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9"/>
        <p:cNvGrpSpPr/>
        <p:nvPr/>
      </p:nvGrpSpPr>
      <p:grpSpPr>
        <a:xfrm>
          <a:off x="0" y="0"/>
          <a:ext cx="0" cy="0"/>
          <a:chOff x="0" y="0"/>
          <a:chExt cx="0" cy="0"/>
        </a:xfrm>
      </p:grpSpPr>
      <p:sp>
        <p:nvSpPr>
          <p:cNvPr id="260" name="Google Shape;260;p9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61"/>
        <p:cNvGrpSpPr/>
        <p:nvPr/>
      </p:nvGrpSpPr>
      <p:grpSpPr>
        <a:xfrm>
          <a:off x="0" y="0"/>
          <a:ext cx="0" cy="0"/>
          <a:chOff x="0" y="0"/>
          <a:chExt cx="0" cy="0"/>
        </a:xfrm>
      </p:grpSpPr>
      <p:sp>
        <p:nvSpPr>
          <p:cNvPr id="262" name="Google Shape;262;p93"/>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3"/>
        <p:cNvGrpSpPr/>
        <p:nvPr/>
      </p:nvGrpSpPr>
      <p:grpSpPr>
        <a:xfrm>
          <a:off x="0" y="0"/>
          <a:ext cx="0" cy="0"/>
          <a:chOff x="0" y="0"/>
          <a:chExt cx="0" cy="0"/>
        </a:xfrm>
      </p:grpSpPr>
      <p:sp>
        <p:nvSpPr>
          <p:cNvPr id="264" name="Google Shape;264;p9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94"/>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6" name="Google Shape;266;p94"/>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7" name="Google Shape;267;p94"/>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8"/>
        <p:cNvGrpSpPr/>
        <p:nvPr/>
      </p:nvGrpSpPr>
      <p:grpSpPr>
        <a:xfrm>
          <a:off x="0" y="0"/>
          <a:ext cx="0" cy="0"/>
          <a:chOff x="0" y="0"/>
          <a:chExt cx="0" cy="0"/>
        </a:xfrm>
      </p:grpSpPr>
      <p:sp>
        <p:nvSpPr>
          <p:cNvPr id="269" name="Google Shape;269;p9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95"/>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1" name="Google Shape;271;p95"/>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2" name="Google Shape;272;p95"/>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3"/>
        <p:cNvGrpSpPr/>
        <p:nvPr/>
      </p:nvGrpSpPr>
      <p:grpSpPr>
        <a:xfrm>
          <a:off x="0" y="0"/>
          <a:ext cx="0" cy="0"/>
          <a:chOff x="0" y="0"/>
          <a:chExt cx="0" cy="0"/>
        </a:xfrm>
      </p:grpSpPr>
      <p:sp>
        <p:nvSpPr>
          <p:cNvPr id="274" name="Google Shape;274;p9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9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6" name="Google Shape;276;p9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7" name="Google Shape;277;p96"/>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8"/>
        <p:cNvGrpSpPr/>
        <p:nvPr/>
      </p:nvGrpSpPr>
      <p:grpSpPr>
        <a:xfrm>
          <a:off x="0" y="0"/>
          <a:ext cx="0" cy="0"/>
          <a:chOff x="0" y="0"/>
          <a:chExt cx="0" cy="0"/>
        </a:xfrm>
      </p:grpSpPr>
      <p:sp>
        <p:nvSpPr>
          <p:cNvPr id="279" name="Google Shape;279;p9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97"/>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1" name="Google Shape;281;p97"/>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82"/>
        <p:cNvGrpSpPr/>
        <p:nvPr/>
      </p:nvGrpSpPr>
      <p:grpSpPr>
        <a:xfrm>
          <a:off x="0" y="0"/>
          <a:ext cx="0" cy="0"/>
          <a:chOff x="0" y="0"/>
          <a:chExt cx="0" cy="0"/>
        </a:xfrm>
      </p:grpSpPr>
      <p:sp>
        <p:nvSpPr>
          <p:cNvPr id="283" name="Google Shape;283;p9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98"/>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5" name="Google Shape;285;p98"/>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6" name="Google Shape;286;p98"/>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7" name="Google Shape;287;p98"/>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8"/>
        <p:cNvGrpSpPr/>
        <p:nvPr/>
      </p:nvGrpSpPr>
      <p:grpSpPr>
        <a:xfrm>
          <a:off x="0" y="0"/>
          <a:ext cx="0" cy="0"/>
          <a:chOff x="0" y="0"/>
          <a:chExt cx="0" cy="0"/>
        </a:xfrm>
      </p:grpSpPr>
      <p:sp>
        <p:nvSpPr>
          <p:cNvPr id="29" name="Google Shape;29;p49"/>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8"/>
        <p:cNvGrpSpPr/>
        <p:nvPr/>
      </p:nvGrpSpPr>
      <p:grpSpPr>
        <a:xfrm>
          <a:off x="0" y="0"/>
          <a:ext cx="0" cy="0"/>
          <a:chOff x="0" y="0"/>
          <a:chExt cx="0" cy="0"/>
        </a:xfrm>
      </p:grpSpPr>
      <p:sp>
        <p:nvSpPr>
          <p:cNvPr id="289" name="Google Shape;289;p9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99"/>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1" name="Google Shape;291;p99"/>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2" name="Google Shape;292;p99"/>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3" name="Google Shape;293;p99"/>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4" name="Google Shape;294;p99"/>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5" name="Google Shape;295;p99"/>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6"/>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07"/>
        <p:cNvGrpSpPr/>
        <p:nvPr/>
      </p:nvGrpSpPr>
      <p:grpSpPr>
        <a:xfrm>
          <a:off x="0" y="0"/>
          <a:ext cx="0" cy="0"/>
          <a:chOff x="0" y="0"/>
          <a:chExt cx="0" cy="0"/>
        </a:xfrm>
      </p:grpSpPr>
      <p:sp>
        <p:nvSpPr>
          <p:cNvPr id="308" name="Google Shape;308;p10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100"/>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10"/>
        <p:cNvGrpSpPr/>
        <p:nvPr/>
      </p:nvGrpSpPr>
      <p:grpSpPr>
        <a:xfrm>
          <a:off x="0" y="0"/>
          <a:ext cx="0" cy="0"/>
          <a:chOff x="0" y="0"/>
          <a:chExt cx="0" cy="0"/>
        </a:xfrm>
      </p:grpSpPr>
      <p:sp>
        <p:nvSpPr>
          <p:cNvPr id="311" name="Google Shape;311;p10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101"/>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13"/>
        <p:cNvGrpSpPr/>
        <p:nvPr/>
      </p:nvGrpSpPr>
      <p:grpSpPr>
        <a:xfrm>
          <a:off x="0" y="0"/>
          <a:ext cx="0" cy="0"/>
          <a:chOff x="0" y="0"/>
          <a:chExt cx="0" cy="0"/>
        </a:xfrm>
      </p:grpSpPr>
      <p:sp>
        <p:nvSpPr>
          <p:cNvPr id="314" name="Google Shape;314;p10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102"/>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6" name="Google Shape;316;p102"/>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7"/>
        <p:cNvGrpSpPr/>
        <p:nvPr/>
      </p:nvGrpSpPr>
      <p:grpSpPr>
        <a:xfrm>
          <a:off x="0" y="0"/>
          <a:ext cx="0" cy="0"/>
          <a:chOff x="0" y="0"/>
          <a:chExt cx="0" cy="0"/>
        </a:xfrm>
      </p:grpSpPr>
      <p:sp>
        <p:nvSpPr>
          <p:cNvPr id="318" name="Google Shape;318;p10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19"/>
        <p:cNvGrpSpPr/>
        <p:nvPr/>
      </p:nvGrpSpPr>
      <p:grpSpPr>
        <a:xfrm>
          <a:off x="0" y="0"/>
          <a:ext cx="0" cy="0"/>
          <a:chOff x="0" y="0"/>
          <a:chExt cx="0" cy="0"/>
        </a:xfrm>
      </p:grpSpPr>
      <p:sp>
        <p:nvSpPr>
          <p:cNvPr id="320" name="Google Shape;320;p104"/>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1"/>
        <p:cNvGrpSpPr/>
        <p:nvPr/>
      </p:nvGrpSpPr>
      <p:grpSpPr>
        <a:xfrm>
          <a:off x="0" y="0"/>
          <a:ext cx="0" cy="0"/>
          <a:chOff x="0" y="0"/>
          <a:chExt cx="0" cy="0"/>
        </a:xfrm>
      </p:grpSpPr>
      <p:sp>
        <p:nvSpPr>
          <p:cNvPr id="322" name="Google Shape;322;p10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105"/>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4" name="Google Shape;324;p105"/>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5" name="Google Shape;325;p105"/>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6"/>
        <p:cNvGrpSpPr/>
        <p:nvPr/>
      </p:nvGrpSpPr>
      <p:grpSpPr>
        <a:xfrm>
          <a:off x="0" y="0"/>
          <a:ext cx="0" cy="0"/>
          <a:chOff x="0" y="0"/>
          <a:chExt cx="0" cy="0"/>
        </a:xfrm>
      </p:grpSpPr>
      <p:sp>
        <p:nvSpPr>
          <p:cNvPr id="327" name="Google Shape;327;p10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106"/>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9" name="Google Shape;329;p10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0" name="Google Shape;330;p106"/>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1"/>
        <p:cNvGrpSpPr/>
        <p:nvPr/>
      </p:nvGrpSpPr>
      <p:grpSpPr>
        <a:xfrm>
          <a:off x="0" y="0"/>
          <a:ext cx="0" cy="0"/>
          <a:chOff x="0" y="0"/>
          <a:chExt cx="0" cy="0"/>
        </a:xfrm>
      </p:grpSpPr>
      <p:sp>
        <p:nvSpPr>
          <p:cNvPr id="332" name="Google Shape;332;p10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107"/>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4" name="Google Shape;334;p10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5" name="Google Shape;335;p107"/>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0"/>
        <p:cNvGrpSpPr/>
        <p:nvPr/>
      </p:nvGrpSpPr>
      <p:grpSpPr>
        <a:xfrm>
          <a:off x="0" y="0"/>
          <a:ext cx="0" cy="0"/>
          <a:chOff x="0" y="0"/>
          <a:chExt cx="0" cy="0"/>
        </a:xfrm>
      </p:grpSpPr>
      <p:sp>
        <p:nvSpPr>
          <p:cNvPr id="31" name="Google Shape;31;p5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0"/>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50"/>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50"/>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36"/>
        <p:cNvGrpSpPr/>
        <p:nvPr/>
      </p:nvGrpSpPr>
      <p:grpSpPr>
        <a:xfrm>
          <a:off x="0" y="0"/>
          <a:ext cx="0" cy="0"/>
          <a:chOff x="0" y="0"/>
          <a:chExt cx="0" cy="0"/>
        </a:xfrm>
      </p:grpSpPr>
      <p:sp>
        <p:nvSpPr>
          <p:cNvPr id="337" name="Google Shape;337;p10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108"/>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108"/>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40"/>
        <p:cNvGrpSpPr/>
        <p:nvPr/>
      </p:nvGrpSpPr>
      <p:grpSpPr>
        <a:xfrm>
          <a:off x="0" y="0"/>
          <a:ext cx="0" cy="0"/>
          <a:chOff x="0" y="0"/>
          <a:chExt cx="0" cy="0"/>
        </a:xfrm>
      </p:grpSpPr>
      <p:sp>
        <p:nvSpPr>
          <p:cNvPr id="341" name="Google Shape;341;p10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109"/>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3" name="Google Shape;343;p109"/>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4" name="Google Shape;344;p109"/>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5" name="Google Shape;345;p109"/>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46"/>
        <p:cNvGrpSpPr/>
        <p:nvPr/>
      </p:nvGrpSpPr>
      <p:grpSpPr>
        <a:xfrm>
          <a:off x="0" y="0"/>
          <a:ext cx="0" cy="0"/>
          <a:chOff x="0" y="0"/>
          <a:chExt cx="0" cy="0"/>
        </a:xfrm>
      </p:grpSpPr>
      <p:sp>
        <p:nvSpPr>
          <p:cNvPr id="347" name="Google Shape;347;p11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10"/>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9" name="Google Shape;349;p110"/>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0" name="Google Shape;350;p110"/>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1" name="Google Shape;351;p110"/>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2" name="Google Shape;352;p110"/>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3" name="Google Shape;353;p110"/>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5"/>
        <p:cNvGrpSpPr/>
        <p:nvPr/>
      </p:nvGrpSpPr>
      <p:grpSpPr>
        <a:xfrm>
          <a:off x="0" y="0"/>
          <a:ext cx="0" cy="0"/>
          <a:chOff x="0" y="0"/>
          <a:chExt cx="0" cy="0"/>
        </a:xfrm>
      </p:grpSpPr>
      <p:sp>
        <p:nvSpPr>
          <p:cNvPr id="36" name="Google Shape;36;p5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1"/>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51"/>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51"/>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0"/>
        <p:cNvGrpSpPr/>
        <p:nvPr/>
      </p:nvGrpSpPr>
      <p:grpSpPr>
        <a:xfrm>
          <a:off x="0" y="0"/>
          <a:ext cx="0" cy="0"/>
          <a:chOff x="0" y="0"/>
          <a:chExt cx="0" cy="0"/>
        </a:xfrm>
      </p:grpSpPr>
      <p:sp>
        <p:nvSpPr>
          <p:cNvPr id="41" name="Google Shape;41;p5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2"/>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52"/>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52"/>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3"/>
          <p:cNvSpPr/>
          <p:nvPr/>
        </p:nvSpPr>
        <p:spPr>
          <a:xfrm>
            <a:off x="270720" y="1747440"/>
            <a:ext cx="9345960" cy="5675040"/>
          </a:xfrm>
          <a:prstGeom prst="round1Rect">
            <a:avLst>
              <a:gd name="adj" fmla="val 15350"/>
            </a:avLst>
          </a:prstGeom>
          <a:solidFill>
            <a:srgbClr val="29754D">
              <a:alpha val="29803"/>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 name="Google Shape;7;p33"/>
          <p:cNvSpPr/>
          <p:nvPr/>
        </p:nvSpPr>
        <p:spPr>
          <a:xfrm>
            <a:off x="436320" y="6464160"/>
            <a:ext cx="7891200" cy="679680"/>
          </a:xfrm>
          <a:prstGeom prst="roundRect">
            <a:avLst>
              <a:gd name="adj" fmla="val 19335"/>
            </a:avLst>
          </a:prstGeom>
          <a:solidFill>
            <a:srgbClr val="8E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8;p33"/>
          <p:cNvPicPr preferRelativeResize="0"/>
          <p:nvPr/>
        </p:nvPicPr>
        <p:blipFill rotWithShape="1">
          <a:blip r:embed="rId14">
            <a:alphaModFix/>
          </a:blip>
          <a:srcRect/>
          <a:stretch/>
        </p:blipFill>
        <p:spPr>
          <a:xfrm>
            <a:off x="8272440" y="1222200"/>
            <a:ext cx="1079280" cy="241200"/>
          </a:xfrm>
          <a:prstGeom prst="rect">
            <a:avLst/>
          </a:prstGeom>
          <a:noFill/>
          <a:ln>
            <a:noFill/>
          </a:ln>
        </p:spPr>
      </p:pic>
      <p:pic>
        <p:nvPicPr>
          <p:cNvPr id="9" name="Google Shape;9;p33"/>
          <p:cNvPicPr preferRelativeResize="0"/>
          <p:nvPr/>
        </p:nvPicPr>
        <p:blipFill rotWithShape="1">
          <a:blip r:embed="rId15">
            <a:alphaModFix/>
          </a:blip>
          <a:srcRect/>
          <a:stretch/>
        </p:blipFill>
        <p:spPr>
          <a:xfrm>
            <a:off x="8272440" y="418680"/>
            <a:ext cx="1079280" cy="664200"/>
          </a:xfrm>
          <a:prstGeom prst="rect">
            <a:avLst/>
          </a:prstGeom>
          <a:noFill/>
          <a:ln>
            <a:noFill/>
          </a:ln>
        </p:spPr>
      </p:pic>
      <p:pic>
        <p:nvPicPr>
          <p:cNvPr id="10" name="Google Shape;10;p33"/>
          <p:cNvPicPr preferRelativeResize="0"/>
          <p:nvPr/>
        </p:nvPicPr>
        <p:blipFill rotWithShape="1">
          <a:blip r:embed="rId16">
            <a:alphaModFix/>
          </a:blip>
          <a:srcRect/>
          <a:stretch/>
        </p:blipFill>
        <p:spPr>
          <a:xfrm>
            <a:off x="8521560" y="6387120"/>
            <a:ext cx="829800" cy="755280"/>
          </a:xfrm>
          <a:prstGeom prst="rect">
            <a:avLst/>
          </a:prstGeom>
          <a:noFill/>
          <a:ln>
            <a:noFill/>
          </a:ln>
        </p:spPr>
      </p:pic>
      <p:pic>
        <p:nvPicPr>
          <p:cNvPr id="11" name="Google Shape;11;p33"/>
          <p:cNvPicPr preferRelativeResize="0"/>
          <p:nvPr/>
        </p:nvPicPr>
        <p:blipFill rotWithShape="1">
          <a:blip r:embed="rId17">
            <a:alphaModFix/>
          </a:blip>
          <a:srcRect/>
          <a:stretch/>
        </p:blipFill>
        <p:spPr>
          <a:xfrm>
            <a:off x="433440" y="419760"/>
            <a:ext cx="4210200" cy="679680"/>
          </a:xfrm>
          <a:prstGeom prst="rect">
            <a:avLst/>
          </a:prstGeom>
          <a:noFill/>
          <a:ln>
            <a:noFill/>
          </a:ln>
        </p:spPr>
      </p:pic>
      <p:pic>
        <p:nvPicPr>
          <p:cNvPr id="12" name="Google Shape;12;p33"/>
          <p:cNvPicPr preferRelativeResize="0"/>
          <p:nvPr/>
        </p:nvPicPr>
        <p:blipFill rotWithShape="1">
          <a:blip r:embed="rId18">
            <a:alphaModFix/>
          </a:blip>
          <a:srcRect/>
          <a:stretch/>
        </p:blipFill>
        <p:spPr>
          <a:xfrm>
            <a:off x="433440" y="6464160"/>
            <a:ext cx="689760" cy="679680"/>
          </a:xfrm>
          <a:prstGeom prst="rect">
            <a:avLst/>
          </a:prstGeom>
          <a:noFill/>
          <a:ln>
            <a:noFill/>
          </a:ln>
        </p:spPr>
      </p:pic>
      <p:sp>
        <p:nvSpPr>
          <p:cNvPr id="13" name="Google Shape;13;p3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 name="Google Shape;14;p33"/>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Google Shape;64;p35"/>
          <p:cNvPicPr preferRelativeResize="0"/>
          <p:nvPr/>
        </p:nvPicPr>
        <p:blipFill rotWithShape="1">
          <a:blip r:embed="rId14">
            <a:alphaModFix/>
          </a:blip>
          <a:srcRect/>
          <a:stretch/>
        </p:blipFill>
        <p:spPr>
          <a:xfrm>
            <a:off x="8272440" y="1222200"/>
            <a:ext cx="1079280" cy="241200"/>
          </a:xfrm>
          <a:prstGeom prst="rect">
            <a:avLst/>
          </a:prstGeom>
          <a:noFill/>
          <a:ln>
            <a:noFill/>
          </a:ln>
        </p:spPr>
      </p:pic>
      <p:pic>
        <p:nvPicPr>
          <p:cNvPr id="65" name="Google Shape;65;p35"/>
          <p:cNvPicPr preferRelativeResize="0"/>
          <p:nvPr/>
        </p:nvPicPr>
        <p:blipFill rotWithShape="1">
          <a:blip r:embed="rId15">
            <a:alphaModFix/>
          </a:blip>
          <a:srcRect/>
          <a:stretch/>
        </p:blipFill>
        <p:spPr>
          <a:xfrm>
            <a:off x="8272440" y="418680"/>
            <a:ext cx="1079280" cy="664200"/>
          </a:xfrm>
          <a:prstGeom prst="rect">
            <a:avLst/>
          </a:prstGeom>
          <a:noFill/>
          <a:ln>
            <a:noFill/>
          </a:ln>
        </p:spPr>
      </p:pic>
      <p:pic>
        <p:nvPicPr>
          <p:cNvPr id="66" name="Google Shape;66;p35"/>
          <p:cNvPicPr preferRelativeResize="0"/>
          <p:nvPr/>
        </p:nvPicPr>
        <p:blipFill rotWithShape="1">
          <a:blip r:embed="rId16">
            <a:alphaModFix/>
          </a:blip>
          <a:srcRect/>
          <a:stretch/>
        </p:blipFill>
        <p:spPr>
          <a:xfrm>
            <a:off x="433440" y="419760"/>
            <a:ext cx="4210200" cy="679680"/>
          </a:xfrm>
          <a:prstGeom prst="rect">
            <a:avLst/>
          </a:prstGeom>
          <a:noFill/>
          <a:ln>
            <a:noFill/>
          </a:ln>
        </p:spPr>
      </p:pic>
      <p:sp>
        <p:nvSpPr>
          <p:cNvPr id="67" name="Google Shape;67;p35"/>
          <p:cNvSpPr/>
          <p:nvPr/>
        </p:nvSpPr>
        <p:spPr>
          <a:xfrm>
            <a:off x="243000" y="1756440"/>
            <a:ext cx="9345960" cy="5675040"/>
          </a:xfrm>
          <a:prstGeom prst="round1Rect">
            <a:avLst>
              <a:gd name="adj" fmla="val 15350"/>
            </a:avLst>
          </a:prstGeom>
          <a:solidFill>
            <a:srgbClr val="EEEEEE"/>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8" name="Google Shape;68;p3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9" name="Google Shape;69;p35"/>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p37"/>
          <p:cNvSpPr/>
          <p:nvPr/>
        </p:nvSpPr>
        <p:spPr>
          <a:xfrm rot="10800000" flipH="1">
            <a:off x="180720" y="822600"/>
            <a:ext cx="9356040" cy="653076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7"/>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1" name="Google Shape;121;p37"/>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2" name="Google Shape;122;p37"/>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7"/>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124" name="Google Shape;124;p37"/>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125" name="Google Shape;125;p37"/>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3|</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26" name="Google Shape;126;p37"/>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 Proyectos de Electrónica</a:t>
            </a:r>
            <a:endParaRPr sz="14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400" b="0" i="0" u="none" strike="noStrike" cap="none">
              <a:latin typeface="Arial"/>
              <a:ea typeface="Arial"/>
              <a:cs typeface="Arial"/>
              <a:sym typeface="Arial"/>
            </a:endParaRPr>
          </a:p>
        </p:txBody>
      </p:sp>
      <p:sp>
        <p:nvSpPr>
          <p:cNvPr id="127" name="Google Shape;127;p3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8" name="Google Shape;128;p37"/>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39"/>
          <p:cNvSpPr/>
          <p:nvPr/>
        </p:nvSpPr>
        <p:spPr>
          <a:xfrm rot="10800000" flipH="1">
            <a:off x="181080" y="833040"/>
            <a:ext cx="9357480" cy="123624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9"/>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0" name="Google Shape;180;p39"/>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1" name="Google Shape;181;p39"/>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182" name="Google Shape;182;p39"/>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9"/>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3|</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84" name="Google Shape;184;p39"/>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185" name="Google Shape;185;p39"/>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 Proyectos de Electrónica</a:t>
            </a:r>
            <a:endParaRPr sz="14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400" b="0" i="0" u="none" strike="noStrike" cap="none">
              <a:latin typeface="Arial"/>
              <a:ea typeface="Arial"/>
              <a:cs typeface="Arial"/>
              <a:sym typeface="Arial"/>
            </a:endParaRPr>
          </a:p>
        </p:txBody>
      </p:sp>
      <p:sp>
        <p:nvSpPr>
          <p:cNvPr id="186" name="Google Shape;186;p3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7" name="Google Shape;187;p39"/>
          <p:cNvSpPr txBox="1">
            <a:spLocks noGrp="1"/>
          </p:cNvSpPr>
          <p:nvPr>
            <p:ph type="body" idx="1"/>
          </p:nvPr>
        </p:nvSpPr>
        <p:spPr>
          <a:xfrm>
            <a:off x="486000" y="1768680"/>
            <a:ext cx="874728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6"/>
        <p:cNvGrpSpPr/>
        <p:nvPr/>
      </p:nvGrpSpPr>
      <p:grpSpPr>
        <a:xfrm>
          <a:off x="0" y="0"/>
          <a:ext cx="0" cy="0"/>
          <a:chOff x="0" y="0"/>
          <a:chExt cx="0" cy="0"/>
        </a:xfrm>
      </p:grpSpPr>
      <p:sp>
        <p:nvSpPr>
          <p:cNvPr id="237" name="Google Shape;237;p41"/>
          <p:cNvSpPr/>
          <p:nvPr/>
        </p:nvSpPr>
        <p:spPr>
          <a:xfrm rot="10800000" flipH="1">
            <a:off x="180720" y="822600"/>
            <a:ext cx="9356040" cy="653076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1"/>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9" name="Google Shape;239;p41"/>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40" name="Google Shape;240;p41"/>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241" name="Google Shape;241;p41"/>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1"/>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243" name="Google Shape;243;p41"/>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3|</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244" name="Google Shape;244;p41"/>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 Proyectos de Electrónica</a:t>
            </a:r>
            <a:endParaRPr sz="14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400" b="0" i="0" u="none" strike="noStrike" cap="none">
              <a:latin typeface="Arial"/>
              <a:ea typeface="Arial"/>
              <a:cs typeface="Arial"/>
              <a:sym typeface="Arial"/>
            </a:endParaRPr>
          </a:p>
        </p:txBody>
      </p:sp>
      <p:sp>
        <p:nvSpPr>
          <p:cNvPr id="245" name="Google Shape;245;p4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6" name="Google Shape;246;p41"/>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47" name="Google Shape;247;p41"/>
          <p:cNvSpPr txBox="1">
            <a:spLocks noGrp="1"/>
          </p:cNvSpPr>
          <p:nvPr>
            <p:ph type="body" idx="2"/>
          </p:nvPr>
        </p:nvSpPr>
        <p:spPr>
          <a:xfrm>
            <a:off x="4968360" y="1768680"/>
            <a:ext cx="426816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6"/>
        <p:cNvGrpSpPr/>
        <p:nvPr/>
      </p:nvGrpSpPr>
      <p:grpSpPr>
        <a:xfrm>
          <a:off x="0" y="0"/>
          <a:ext cx="0" cy="0"/>
          <a:chOff x="0" y="0"/>
          <a:chExt cx="0" cy="0"/>
        </a:xfrm>
      </p:grpSpPr>
      <p:sp>
        <p:nvSpPr>
          <p:cNvPr id="297" name="Google Shape;297;p43"/>
          <p:cNvSpPr/>
          <p:nvPr/>
        </p:nvSpPr>
        <p:spPr>
          <a:xfrm rot="10800000" flipH="1">
            <a:off x="180720" y="822600"/>
            <a:ext cx="9356040" cy="653076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3"/>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9" name="Google Shape;299;p43"/>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00" name="Google Shape;300;p43"/>
          <p:cNvSpPr/>
          <p:nvPr/>
        </p:nvSpPr>
        <p:spPr>
          <a:xfrm>
            <a:off x="181800" y="181080"/>
            <a:ext cx="7908480" cy="650160"/>
          </a:xfrm>
          <a:prstGeom prst="round2SameRect">
            <a:avLst>
              <a:gd name="adj1" fmla="val 16667"/>
              <a:gd name="adj2" fmla="val 0"/>
            </a:avLst>
          </a:prstGeom>
          <a:blipFill rotWithShape="1">
            <a:blip r:embed="rId1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3"/>
          <p:cNvSpPr/>
          <p:nvPr/>
        </p:nvSpPr>
        <p:spPr>
          <a:xfrm>
            <a:off x="8170560" y="28836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¡Atención!</a:t>
            </a:r>
            <a:endParaRPr sz="1400" b="0" i="0" u="none" strike="noStrike" cap="none">
              <a:latin typeface="Arial"/>
              <a:ea typeface="Arial"/>
              <a:cs typeface="Arial"/>
              <a:sym typeface="Arial"/>
            </a:endParaRPr>
          </a:p>
        </p:txBody>
      </p:sp>
      <p:sp>
        <p:nvSpPr>
          <p:cNvPr id="302" name="Google Shape;302;p43"/>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303" name="Google Shape;303;p43"/>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304" name="Google Shape;304;p4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5" name="Google Shape;305;p43"/>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hyperlink" Target="https://www.youtube.com/watch?v=uBIrz4PvBb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5.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5.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hyperlink" Target="https://fch.cl/iniciativa/tp-digital/" TargetMode="External"/><Relationship Id="rId2" Type="http://schemas.openxmlformats.org/officeDocument/2006/relationships/notesSlide" Target="../notesSlides/notesSlide28.xml"/><Relationship Id="rId1" Type="http://schemas.openxmlformats.org/officeDocument/2006/relationships/slideLayout" Target="../slideLayouts/slideLayout49.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hyperlink" Target="https://tp-digital.territorio.la/" TargetMode="External"/><Relationship Id="rId5" Type="http://schemas.openxmlformats.org/officeDocument/2006/relationships/hyperlink" Target="https://tinyurl.com/ya6zkhju" TargetMode="External"/><Relationship Id="rId4" Type="http://schemas.openxmlformats.org/officeDocument/2006/relationships/hyperlink" Target="https://fch.cl/iniciativa/tp-digit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5.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61.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49.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 descr="unnamed.png"/>
          <p:cNvPicPr preferRelativeResize="0"/>
          <p:nvPr/>
        </p:nvPicPr>
        <p:blipFill rotWithShape="1">
          <a:blip r:embed="rId3">
            <a:alphaModFix/>
          </a:blip>
          <a:srcRect/>
          <a:stretch/>
        </p:blipFill>
        <p:spPr>
          <a:xfrm>
            <a:off x="2723400" y="2629080"/>
            <a:ext cx="4272840" cy="3822120"/>
          </a:xfrm>
          <a:prstGeom prst="rect">
            <a:avLst/>
          </a:prstGeom>
          <a:noFill/>
          <a:ln>
            <a:noFill/>
          </a:ln>
        </p:spPr>
      </p:pic>
      <p:sp>
        <p:nvSpPr>
          <p:cNvPr id="359" name="Google Shape;359;p1"/>
          <p:cNvSpPr/>
          <p:nvPr/>
        </p:nvSpPr>
        <p:spPr>
          <a:xfrm>
            <a:off x="1176480" y="6648120"/>
            <a:ext cx="7011360" cy="311040"/>
          </a:xfrm>
          <a:prstGeom prst="rect">
            <a:avLst/>
          </a:prstGeom>
          <a:noFill/>
          <a:ln>
            <a:noFill/>
          </a:ln>
        </p:spPr>
        <p:txBody>
          <a:bodyPr spcFirstLastPara="1" wrap="square" lIns="90000" tIns="91425" rIns="90000" bIns="91425" anchor="ctr" anchorCtr="0">
            <a:noAutofit/>
          </a:bodyPr>
          <a:lstStyle/>
          <a:p>
            <a:pPr marL="0" marR="0" lvl="0" indent="0" algn="just" rtl="0">
              <a:lnSpc>
                <a:spcPct val="100000"/>
              </a:lnSpc>
              <a:spcBef>
                <a:spcPts val="0"/>
              </a:spcBef>
              <a:spcAft>
                <a:spcPts val="0"/>
              </a:spcAft>
              <a:buNone/>
            </a:pPr>
            <a:r>
              <a:rPr lang="es-CL"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latin typeface="Arial"/>
              <a:ea typeface="Arial"/>
              <a:cs typeface="Arial"/>
              <a:sym typeface="Arial"/>
            </a:endParaRPr>
          </a:p>
        </p:txBody>
      </p:sp>
      <p:sp>
        <p:nvSpPr>
          <p:cNvPr id="360" name="Google Shape;360;p1"/>
          <p:cNvSpPr/>
          <p:nvPr/>
        </p:nvSpPr>
        <p:spPr>
          <a:xfrm>
            <a:off x="1139040" y="834840"/>
            <a:ext cx="4156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SECTOR ELECTRÓNICA </a:t>
            </a:r>
            <a:r>
              <a:rPr lang="es-CL" sz="1200" b="0" i="0" u="none" strike="noStrike" cap="none">
                <a:solidFill>
                  <a:srgbClr val="29754D"/>
                </a:solidFill>
                <a:latin typeface="Calibri"/>
                <a:ea typeface="Calibri"/>
                <a:cs typeface="Calibri"/>
                <a:sym typeface="Calibri"/>
              </a:rPr>
              <a:t>| NIVEL 3° MEDIO</a:t>
            </a:r>
            <a:endParaRPr sz="1200" b="0" i="0" u="none" strike="noStrike" cap="none">
              <a:latin typeface="Arial"/>
              <a:ea typeface="Arial"/>
              <a:cs typeface="Arial"/>
              <a:sym typeface="Arial"/>
            </a:endParaRPr>
          </a:p>
        </p:txBody>
      </p:sp>
      <p:sp>
        <p:nvSpPr>
          <p:cNvPr id="361" name="Google Shape;361;p1"/>
          <p:cNvSpPr/>
          <p:nvPr/>
        </p:nvSpPr>
        <p:spPr>
          <a:xfrm>
            <a:off x="362160" y="2144520"/>
            <a:ext cx="1443600" cy="17784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MÓDULO 1</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62" name="Google Shape;362;p1"/>
          <p:cNvSpPr/>
          <p:nvPr/>
        </p:nvSpPr>
        <p:spPr>
          <a:xfrm>
            <a:off x="360360" y="2242080"/>
            <a:ext cx="8846280" cy="55332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3800" b="1" i="0" u="none" strike="noStrike" cap="none">
                <a:solidFill>
                  <a:srgbClr val="29754D"/>
                </a:solidFill>
                <a:latin typeface="Calibri"/>
                <a:ea typeface="Calibri"/>
                <a:cs typeface="Calibri"/>
                <a:sym typeface="Calibri"/>
              </a:rPr>
              <a:t>PROYECTOS DE ELECTRÓNICA</a:t>
            </a:r>
            <a:endParaRPr sz="3800" b="0" i="0" u="none" strike="noStrike" cap="none">
              <a:latin typeface="Arial"/>
              <a:ea typeface="Arial"/>
              <a:cs typeface="Arial"/>
              <a:sym typeface="Arial"/>
            </a:endParaRPr>
          </a:p>
        </p:txBody>
      </p:sp>
      <p:pic>
        <p:nvPicPr>
          <p:cNvPr id="363" name="Google Shape;363;p1"/>
          <p:cNvPicPr preferRelativeResize="0"/>
          <p:nvPr/>
        </p:nvPicPr>
        <p:blipFill rotWithShape="1">
          <a:blip r:embed="rId4">
            <a:alphaModFix/>
          </a:blip>
          <a:srcRect/>
          <a:stretch/>
        </p:blipFill>
        <p:spPr>
          <a:xfrm>
            <a:off x="347040" y="359640"/>
            <a:ext cx="4476600" cy="758160"/>
          </a:xfrm>
          <a:prstGeom prst="rect">
            <a:avLst/>
          </a:prstGeom>
          <a:noFill/>
          <a:ln>
            <a:noFill/>
          </a:ln>
        </p:spPr>
      </p:pic>
      <p:pic>
        <p:nvPicPr>
          <p:cNvPr id="364" name="Google Shape;364;p1"/>
          <p:cNvPicPr preferRelativeResize="0"/>
          <p:nvPr/>
        </p:nvPicPr>
        <p:blipFill rotWithShape="1">
          <a:blip r:embed="rId4">
            <a:alphaModFix/>
          </a:blip>
          <a:srcRect/>
          <a:stretch/>
        </p:blipFill>
        <p:spPr>
          <a:xfrm>
            <a:off x="347040" y="360000"/>
            <a:ext cx="4476960" cy="7585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0"/>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¿QUÉ ES UNA </a:t>
            </a:r>
            <a:r>
              <a:rPr lang="es-CL" sz="2900" b="0" i="0" u="none" strike="noStrike" cap="none">
                <a:solidFill>
                  <a:srgbClr val="C73E32"/>
                </a:solidFill>
                <a:latin typeface="Calibri"/>
                <a:ea typeface="Calibri"/>
                <a:cs typeface="Calibri"/>
                <a:sym typeface="Calibri"/>
              </a:rPr>
              <a:t>FALLA?</a:t>
            </a:r>
            <a:endParaRPr sz="2900" b="0" i="0" u="none" strike="noStrike" cap="none">
              <a:latin typeface="Arial"/>
              <a:ea typeface="Arial"/>
              <a:cs typeface="Arial"/>
              <a:sym typeface="Arial"/>
            </a:endParaRPr>
          </a:p>
        </p:txBody>
      </p:sp>
      <p:sp>
        <p:nvSpPr>
          <p:cNvPr id="482" name="Google Shape;482;p10"/>
          <p:cNvSpPr/>
          <p:nvPr/>
        </p:nvSpPr>
        <p:spPr>
          <a:xfrm>
            <a:off x="520560" y="2044800"/>
            <a:ext cx="8292240" cy="47617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83" name="Google Shape;483;p10"/>
          <p:cNvSpPr/>
          <p:nvPr/>
        </p:nvSpPr>
        <p:spPr>
          <a:xfrm>
            <a:off x="647640" y="2184480"/>
            <a:ext cx="8025840" cy="435060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Una falla es un funcionamiento no deseado en un elemento o dispositivo, puede ser considerada como una avería y para este tipo de condiciones es posible clasificarlas en tres grupos.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C73E32"/>
                </a:solidFill>
                <a:latin typeface="Calibri"/>
                <a:ea typeface="Calibri"/>
                <a:cs typeface="Calibri"/>
                <a:sym typeface="Calibri"/>
              </a:rPr>
              <a:t>Falla leve: </a:t>
            </a:r>
            <a:r>
              <a:rPr lang="es-CL" sz="1800" b="0" i="0" u="none" strike="noStrike" cap="none">
                <a:solidFill>
                  <a:srgbClr val="000000"/>
                </a:solidFill>
                <a:latin typeface="Calibri"/>
                <a:ea typeface="Calibri"/>
                <a:cs typeface="Calibri"/>
                <a:sym typeface="Calibri"/>
              </a:rPr>
              <a:t>A nivel industrial son aquellas que no inciden en el funcionamiento normal del equipo o dispositivo, le permitirá continuar  de forma operativa, pero es posible que al no solucionar esta avería se produzca una falla de mayor envergadura en el futuro.</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C73E32"/>
                </a:solidFill>
                <a:latin typeface="Calibri"/>
                <a:ea typeface="Calibri"/>
                <a:cs typeface="Calibri"/>
                <a:sym typeface="Calibri"/>
              </a:rPr>
              <a:t>Falla Moderada: </a:t>
            </a:r>
            <a:r>
              <a:rPr lang="es-CL" sz="1800" b="0" i="0" u="none" strike="noStrike" cap="none">
                <a:solidFill>
                  <a:srgbClr val="000000"/>
                </a:solidFill>
                <a:latin typeface="Calibri"/>
                <a:ea typeface="Calibri"/>
                <a:cs typeface="Calibri"/>
                <a:sym typeface="Calibri"/>
              </a:rPr>
              <a:t>Son las fallas que afectan al proceso de funcionamiento del sistema o dispositivo, en algunos casos en entornos industriales cuando ocurre esto se debe contar con un operador que pueda suplir el funcionamiento a través de un panel de mando.</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C73E32"/>
                </a:solidFill>
                <a:latin typeface="Calibri"/>
                <a:ea typeface="Calibri"/>
                <a:cs typeface="Calibri"/>
                <a:sym typeface="Calibri"/>
              </a:rPr>
              <a:t>Falla Grave: </a:t>
            </a:r>
            <a:r>
              <a:rPr lang="es-CL" sz="1800" b="0" i="0" u="none" strike="noStrike" cap="none">
                <a:solidFill>
                  <a:srgbClr val="000000"/>
                </a:solidFill>
                <a:latin typeface="Calibri"/>
                <a:ea typeface="Calibri"/>
                <a:cs typeface="Calibri"/>
                <a:sym typeface="Calibri"/>
              </a:rPr>
              <a:t>Incide en el funcionamiento completo del proceso o de un equipo  particular, en la peor situación se deberá cambiar el equipos por uno sin defectos. Esta falla implica una detención de la planta o proceso, o de la aislación de una etapa para aislar el equipo en falla, esto impide el funcionamiento normal de la producción e implica un costo por horas de detención.</a:t>
            </a:r>
            <a:endParaRPr sz="1800" b="0" i="0" u="none" strike="noStrike" cap="non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1"/>
          <p:cNvSpPr/>
          <p:nvPr/>
        </p:nvSpPr>
        <p:spPr>
          <a:xfrm>
            <a:off x="507960" y="2095560"/>
            <a:ext cx="8825760" cy="35553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89" name="Google Shape;489;p11"/>
          <p:cNvSpPr/>
          <p:nvPr/>
        </p:nvSpPr>
        <p:spPr>
          <a:xfrm>
            <a:off x="447840" y="1214280"/>
            <a:ext cx="9030240" cy="48780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TIPOS DE FALLAS </a:t>
            </a:r>
            <a:r>
              <a:rPr lang="es-CL" sz="2900" b="0" i="0" u="none" strike="noStrike" cap="none">
                <a:solidFill>
                  <a:srgbClr val="C73E32"/>
                </a:solidFill>
                <a:latin typeface="Calibri"/>
                <a:ea typeface="Calibri"/>
                <a:cs typeface="Calibri"/>
                <a:sym typeface="Calibri"/>
              </a:rPr>
              <a:t>EN</a:t>
            </a:r>
            <a:r>
              <a:rPr lang="es-CL" sz="2900" b="1" i="0" u="none" strike="noStrike" cap="none">
                <a:solidFill>
                  <a:srgbClr val="29754D"/>
                </a:solidFill>
                <a:latin typeface="Calibri"/>
                <a:ea typeface="Calibri"/>
                <a:cs typeface="Calibri"/>
                <a:sym typeface="Calibri"/>
              </a:rPr>
              <a:t> </a:t>
            </a:r>
            <a:r>
              <a:rPr lang="es-CL" sz="2900" b="0" i="0" u="none" strike="noStrike" cap="none">
                <a:solidFill>
                  <a:srgbClr val="C73E32"/>
                </a:solidFill>
                <a:latin typeface="Calibri"/>
                <a:ea typeface="Calibri"/>
                <a:cs typeface="Calibri"/>
                <a:sym typeface="Calibri"/>
              </a:rPr>
              <a:t>ELECTRÓNICA</a:t>
            </a:r>
            <a:endParaRPr sz="2900" b="0" i="0" u="none" strike="noStrike" cap="none">
              <a:latin typeface="Arial"/>
              <a:ea typeface="Arial"/>
              <a:cs typeface="Arial"/>
              <a:sym typeface="Arial"/>
            </a:endParaRPr>
          </a:p>
        </p:txBody>
      </p:sp>
      <p:pic>
        <p:nvPicPr>
          <p:cNvPr id="490" name="Google Shape;490;p11" descr="Cómo reparar una placa electrónica quemada 🎓 Fidestec"/>
          <p:cNvPicPr preferRelativeResize="0"/>
          <p:nvPr/>
        </p:nvPicPr>
        <p:blipFill rotWithShape="1">
          <a:blip r:embed="rId3">
            <a:alphaModFix/>
          </a:blip>
          <a:srcRect l="4079"/>
          <a:stretch/>
        </p:blipFill>
        <p:spPr>
          <a:xfrm>
            <a:off x="901800" y="2427120"/>
            <a:ext cx="2952360" cy="2051640"/>
          </a:xfrm>
          <a:prstGeom prst="rect">
            <a:avLst/>
          </a:prstGeom>
          <a:noFill/>
          <a:ln>
            <a:noFill/>
          </a:ln>
        </p:spPr>
      </p:pic>
      <p:pic>
        <p:nvPicPr>
          <p:cNvPr id="491" name="Google Shape;491;p11" descr="Fallos más comunes en los discos duros | Hard2bit CyberSecurity"/>
          <p:cNvPicPr preferRelativeResize="0"/>
          <p:nvPr/>
        </p:nvPicPr>
        <p:blipFill rotWithShape="1">
          <a:blip r:embed="rId4">
            <a:alphaModFix/>
          </a:blip>
          <a:srcRect/>
          <a:stretch/>
        </p:blipFill>
        <p:spPr>
          <a:xfrm>
            <a:off x="6272640" y="2427120"/>
            <a:ext cx="2793240" cy="2094840"/>
          </a:xfrm>
          <a:prstGeom prst="rect">
            <a:avLst/>
          </a:prstGeom>
          <a:noFill/>
          <a:ln>
            <a:noFill/>
          </a:ln>
        </p:spPr>
      </p:pic>
      <p:pic>
        <p:nvPicPr>
          <p:cNvPr id="492" name="Google Shape;492;p11" descr="Repara tu Pantalla LCD con Capacitores Inflados - Hazlo... en Taringa!"/>
          <p:cNvPicPr preferRelativeResize="0"/>
          <p:nvPr/>
        </p:nvPicPr>
        <p:blipFill rotWithShape="1">
          <a:blip r:embed="rId5">
            <a:alphaModFix/>
          </a:blip>
          <a:srcRect/>
          <a:stretch/>
        </p:blipFill>
        <p:spPr>
          <a:xfrm>
            <a:off x="4095720" y="2427120"/>
            <a:ext cx="1935000" cy="2082600"/>
          </a:xfrm>
          <a:prstGeom prst="rect">
            <a:avLst/>
          </a:prstGeom>
          <a:noFill/>
          <a:ln>
            <a:noFill/>
          </a:ln>
        </p:spPr>
      </p:pic>
      <p:sp>
        <p:nvSpPr>
          <p:cNvPr id="493" name="Google Shape;493;p11"/>
          <p:cNvSpPr/>
          <p:nvPr/>
        </p:nvSpPr>
        <p:spPr>
          <a:xfrm>
            <a:off x="901800" y="4580280"/>
            <a:ext cx="1863720" cy="577080"/>
          </a:xfrm>
          <a:prstGeom prst="rect">
            <a:avLst/>
          </a:prstGeom>
          <a:noFill/>
          <a:ln>
            <a:noFill/>
          </a:ln>
        </p:spPr>
        <p:txBody>
          <a:bodyPr spcFirstLastPara="1" wrap="square" lIns="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C73E32"/>
                </a:solidFill>
                <a:latin typeface="Calibri"/>
                <a:ea typeface="Calibri"/>
                <a:cs typeface="Calibri"/>
                <a:sym typeface="Calibri"/>
              </a:rPr>
              <a:t>Falla leve</a:t>
            </a:r>
            <a:r>
              <a:rPr lang="es-CL" sz="1600" b="1" i="0" u="none" strike="noStrike" cap="none">
                <a:solidFill>
                  <a:srgbClr val="000000"/>
                </a:solidFill>
                <a:latin typeface="Calibri"/>
                <a:ea typeface="Calibri"/>
                <a:cs typeface="Calibri"/>
                <a:sym typeface="Calibri"/>
              </a:rPr>
              <a:t>, requiere cambio de fusible</a:t>
            </a:r>
            <a:endParaRPr sz="1600" b="0" i="0" u="none" strike="noStrike" cap="none">
              <a:latin typeface="Arial"/>
              <a:ea typeface="Arial"/>
              <a:cs typeface="Arial"/>
              <a:sym typeface="Arial"/>
            </a:endParaRPr>
          </a:p>
        </p:txBody>
      </p:sp>
      <p:sp>
        <p:nvSpPr>
          <p:cNvPr id="494" name="Google Shape;494;p11"/>
          <p:cNvSpPr/>
          <p:nvPr/>
        </p:nvSpPr>
        <p:spPr>
          <a:xfrm>
            <a:off x="4095720" y="4580280"/>
            <a:ext cx="1863720" cy="820440"/>
          </a:xfrm>
          <a:prstGeom prst="rect">
            <a:avLst/>
          </a:prstGeom>
          <a:noFill/>
          <a:ln>
            <a:noFill/>
          </a:ln>
        </p:spPr>
        <p:txBody>
          <a:bodyPr spcFirstLastPara="1" wrap="square" lIns="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C73E32"/>
                </a:solidFill>
                <a:latin typeface="Calibri"/>
                <a:ea typeface="Calibri"/>
                <a:cs typeface="Calibri"/>
                <a:sym typeface="Calibri"/>
              </a:rPr>
              <a:t>Falla moderada</a:t>
            </a:r>
            <a:r>
              <a:rPr lang="es-CL" sz="1600" b="1" i="0" u="none" strike="noStrike" cap="none">
                <a:solidFill>
                  <a:srgbClr val="000000"/>
                </a:solidFill>
                <a:latin typeface="Calibri"/>
                <a:ea typeface="Calibri"/>
                <a:cs typeface="Calibri"/>
                <a:sym typeface="Calibri"/>
              </a:rPr>
              <a:t>, requiere cambio de condensador</a:t>
            </a:r>
            <a:endParaRPr sz="1600" b="0" i="0" u="none" strike="noStrike" cap="none">
              <a:latin typeface="Arial"/>
              <a:ea typeface="Arial"/>
              <a:cs typeface="Arial"/>
              <a:sym typeface="Arial"/>
            </a:endParaRPr>
          </a:p>
        </p:txBody>
      </p:sp>
      <p:sp>
        <p:nvSpPr>
          <p:cNvPr id="495" name="Google Shape;495;p11"/>
          <p:cNvSpPr/>
          <p:nvPr/>
        </p:nvSpPr>
        <p:spPr>
          <a:xfrm>
            <a:off x="6272640" y="4580280"/>
            <a:ext cx="2900520" cy="820440"/>
          </a:xfrm>
          <a:prstGeom prst="rect">
            <a:avLst/>
          </a:prstGeom>
          <a:noFill/>
          <a:ln>
            <a:noFill/>
          </a:ln>
        </p:spPr>
        <p:txBody>
          <a:bodyPr spcFirstLastPara="1" wrap="square" lIns="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C73E32"/>
                </a:solidFill>
                <a:latin typeface="Calibri"/>
                <a:ea typeface="Calibri"/>
                <a:cs typeface="Calibri"/>
                <a:sym typeface="Calibri"/>
              </a:rPr>
              <a:t>Falla grave</a:t>
            </a:r>
            <a:r>
              <a:rPr lang="es-CL" sz="1600" b="1" i="0" u="none" strike="noStrike" cap="none">
                <a:solidFill>
                  <a:srgbClr val="000000"/>
                </a:solidFill>
                <a:latin typeface="Calibri"/>
                <a:ea typeface="Calibri"/>
                <a:cs typeface="Calibri"/>
                <a:sym typeface="Calibri"/>
              </a:rPr>
              <a:t>, requiere diagnóstico total para conocer operatividad e la placa.</a:t>
            </a:r>
            <a:endParaRPr sz="1600" b="0" i="0" u="none" strike="noStrike" cap="non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12"/>
          <p:cNvSpPr/>
          <p:nvPr/>
        </p:nvSpPr>
        <p:spPr>
          <a:xfrm>
            <a:off x="4538520" y="2176200"/>
            <a:ext cx="5404680" cy="458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2"/>
          <p:cNvSpPr/>
          <p:nvPr/>
        </p:nvSpPr>
        <p:spPr>
          <a:xfrm>
            <a:off x="1486080" y="2527200"/>
            <a:ext cx="7263720" cy="3923640"/>
          </a:xfrm>
          <a:prstGeom prst="roundRect">
            <a:avLst>
              <a:gd name="adj" fmla="val 6879"/>
            </a:avLst>
          </a:prstGeom>
          <a:solidFill>
            <a:schemeClr val="lt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02" name="Google Shape;502;p12"/>
          <p:cNvPicPr preferRelativeResize="0"/>
          <p:nvPr/>
        </p:nvPicPr>
        <p:blipFill rotWithShape="1">
          <a:blip r:embed="rId3">
            <a:alphaModFix/>
          </a:blip>
          <a:srcRect/>
          <a:stretch/>
        </p:blipFill>
        <p:spPr>
          <a:xfrm flipH="1">
            <a:off x="420120" y="3336120"/>
            <a:ext cx="3022200" cy="3172680"/>
          </a:xfrm>
          <a:prstGeom prst="rect">
            <a:avLst/>
          </a:prstGeom>
          <a:noFill/>
          <a:ln>
            <a:noFill/>
          </a:ln>
        </p:spPr>
      </p:pic>
      <p:sp>
        <p:nvSpPr>
          <p:cNvPr id="503" name="Google Shape;503;p12"/>
          <p:cNvSpPr/>
          <p:nvPr/>
        </p:nvSpPr>
        <p:spPr>
          <a:xfrm>
            <a:off x="3684240" y="2922480"/>
            <a:ext cx="4557240" cy="639000"/>
          </a:xfrm>
          <a:prstGeom prst="rect">
            <a:avLst/>
          </a:prstGeom>
          <a:noFill/>
          <a:ln>
            <a:noFill/>
          </a:ln>
        </p:spPr>
        <p:txBody>
          <a:bodyPr spcFirstLastPara="1" wrap="square" lIns="90000" tIns="45000" rIns="90000" bIns="45000" anchor="t" anchorCtr="0">
            <a:spAutoFit/>
          </a:bodyPr>
          <a:lstStyle/>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A continuación, veamos el siguiente video:</a:t>
            </a:r>
            <a:endParaRPr sz="1800" b="0" i="0" u="none" strike="noStrike" cap="none">
              <a:latin typeface="Arial"/>
              <a:ea typeface="Arial"/>
              <a:cs typeface="Arial"/>
              <a:sym typeface="Arial"/>
            </a:endParaRPr>
          </a:p>
        </p:txBody>
      </p:sp>
      <p:pic>
        <p:nvPicPr>
          <p:cNvPr id="504" name="Google Shape;504;p12">
            <a:hlinkClick r:id="rId4"/>
          </p:cNvPr>
          <p:cNvPicPr preferRelativeResize="0"/>
          <p:nvPr/>
        </p:nvPicPr>
        <p:blipFill rotWithShape="1">
          <a:blip r:embed="rId5">
            <a:alphaModFix amt="73000"/>
          </a:blip>
          <a:srcRect/>
          <a:stretch/>
        </p:blipFill>
        <p:spPr>
          <a:xfrm>
            <a:off x="2629080" y="3065760"/>
            <a:ext cx="773280" cy="777240"/>
          </a:xfrm>
          <a:prstGeom prst="rect">
            <a:avLst/>
          </a:prstGeom>
          <a:noFill/>
          <a:ln>
            <a:noFill/>
          </a:ln>
        </p:spPr>
      </p:pic>
      <p:sp>
        <p:nvSpPr>
          <p:cNvPr id="505" name="Google Shape;505;p12"/>
          <p:cNvSpPr/>
          <p:nvPr/>
        </p:nvSpPr>
        <p:spPr>
          <a:xfrm>
            <a:off x="469800" y="1187640"/>
            <a:ext cx="6557040" cy="8575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FALLAS MÁS COMUNES EN </a:t>
            </a:r>
            <a:br>
              <a:rPr lang="es-CL" sz="1800" b="0" i="0" u="none" strike="noStrike" cap="none">
                <a:latin typeface="Arial"/>
                <a:ea typeface="Arial"/>
                <a:cs typeface="Arial"/>
                <a:sym typeface="Arial"/>
              </a:rPr>
            </a:br>
            <a:r>
              <a:rPr lang="es-CL" sz="2800" b="0" i="0" u="none" strike="noStrike" cap="none">
                <a:solidFill>
                  <a:srgbClr val="C73E32"/>
                </a:solidFill>
                <a:latin typeface="Calibri"/>
                <a:ea typeface="Calibri"/>
                <a:cs typeface="Calibri"/>
                <a:sym typeface="Calibri"/>
              </a:rPr>
              <a:t>COMPONENTES ELECTRÓNICOS</a:t>
            </a:r>
            <a:endParaRPr sz="2800" b="0" i="0" u="none" strike="noStrike" cap="none">
              <a:latin typeface="Arial"/>
              <a:ea typeface="Arial"/>
              <a:cs typeface="Arial"/>
              <a:sym typeface="Arial"/>
            </a:endParaRPr>
          </a:p>
        </p:txBody>
      </p:sp>
      <p:pic>
        <p:nvPicPr>
          <p:cNvPr id="506" name="Google Shape;506;p12"/>
          <p:cNvPicPr preferRelativeResize="0"/>
          <p:nvPr/>
        </p:nvPicPr>
        <p:blipFill rotWithShape="1">
          <a:blip r:embed="rId6">
            <a:alphaModFix/>
          </a:blip>
          <a:srcRect/>
          <a:stretch/>
        </p:blipFill>
        <p:spPr>
          <a:xfrm>
            <a:off x="3760920" y="3642840"/>
            <a:ext cx="4093200" cy="2302200"/>
          </a:xfrm>
          <a:prstGeom prst="rect">
            <a:avLst/>
          </a:prstGeom>
          <a:noFill/>
          <a:ln w="9525" cap="flat" cmpd="sng">
            <a:solidFill>
              <a:srgbClr val="7F7F7F"/>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3"/>
          <p:cNvSpPr/>
          <p:nvPr/>
        </p:nvSpPr>
        <p:spPr>
          <a:xfrm>
            <a:off x="4931640" y="3784680"/>
            <a:ext cx="4046760" cy="1955160"/>
          </a:xfrm>
          <a:prstGeom prst="roundRect">
            <a:avLst>
              <a:gd name="adj" fmla="val 4120"/>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12" name="Google Shape;512;p13"/>
          <p:cNvSpPr/>
          <p:nvPr/>
        </p:nvSpPr>
        <p:spPr>
          <a:xfrm>
            <a:off x="469800" y="2304360"/>
            <a:ext cx="7606440" cy="1080720"/>
          </a:xfrm>
          <a:prstGeom prst="rect">
            <a:avLst/>
          </a:prstGeom>
          <a:noFill/>
          <a:ln>
            <a:noFill/>
          </a:ln>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Luego de ver el video anterior identifique qué tipo de mantenimiento sería el correcto a aplicar en la placa de la imagen.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pic>
        <p:nvPicPr>
          <p:cNvPr id="513" name="Google Shape;513;p13" descr="Fallas de Diodo - YouTube"/>
          <p:cNvPicPr preferRelativeResize="0"/>
          <p:nvPr/>
        </p:nvPicPr>
        <p:blipFill rotWithShape="1">
          <a:blip r:embed="rId3">
            <a:alphaModFix/>
          </a:blip>
          <a:srcRect l="2934"/>
          <a:stretch/>
        </p:blipFill>
        <p:spPr>
          <a:xfrm>
            <a:off x="554400" y="3407760"/>
            <a:ext cx="3380040" cy="2708280"/>
          </a:xfrm>
          <a:prstGeom prst="rect">
            <a:avLst/>
          </a:prstGeom>
          <a:noFill/>
          <a:ln>
            <a:noFill/>
          </a:ln>
        </p:spPr>
      </p:pic>
      <p:sp>
        <p:nvSpPr>
          <p:cNvPr id="514" name="Google Shape;514;p13"/>
          <p:cNvSpPr/>
          <p:nvPr/>
        </p:nvSpPr>
        <p:spPr>
          <a:xfrm>
            <a:off x="1596600" y="4440600"/>
            <a:ext cx="1487520" cy="637560"/>
          </a:xfrm>
          <a:prstGeom prst="roundRect">
            <a:avLst>
              <a:gd name="adj" fmla="val 16667"/>
            </a:avLst>
          </a:prstGeom>
          <a:noFill/>
          <a:ln w="57225" cap="flat" cmpd="sng">
            <a:solidFill>
              <a:srgbClr val="1CA848"/>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3084840" y="4717440"/>
            <a:ext cx="1769760" cy="1800"/>
          </a:xfrm>
          <a:custGeom>
            <a:avLst/>
            <a:gdLst/>
            <a:ahLst/>
            <a:cxnLst/>
            <a:rect l="l" t="t" r="r" b="b"/>
            <a:pathLst>
              <a:path w="21600" h="21600" extrusionOk="0">
                <a:moveTo>
                  <a:pt x="0" y="0"/>
                </a:moveTo>
                <a:lnTo>
                  <a:pt x="21600" y="21600"/>
                </a:lnTo>
              </a:path>
            </a:pathLst>
          </a:custGeom>
          <a:noFill/>
          <a:ln w="57225" cap="flat" cmpd="sng">
            <a:solidFill>
              <a:srgbClr val="1CA848"/>
            </a:solidFill>
            <a:prstDash val="solid"/>
            <a:miter lim="8000"/>
            <a:headEnd type="none" w="sm" len="sm"/>
            <a:tailEnd type="triangle" w="med" len="med"/>
          </a:ln>
        </p:spPr>
      </p:sp>
      <p:sp>
        <p:nvSpPr>
          <p:cNvPr id="516" name="Google Shape;516;p13"/>
          <p:cNvSpPr/>
          <p:nvPr/>
        </p:nvSpPr>
        <p:spPr>
          <a:xfrm>
            <a:off x="1792080" y="4465440"/>
            <a:ext cx="35352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FF0000"/>
                </a:solidFill>
                <a:latin typeface="Calibri"/>
                <a:ea typeface="Calibri"/>
                <a:cs typeface="Calibri"/>
                <a:sym typeface="Calibri"/>
              </a:rPr>
              <a:t>1</a:t>
            </a:r>
            <a:endParaRPr sz="1800" b="0" i="0" u="none" strike="noStrike" cap="none">
              <a:latin typeface="Arial"/>
              <a:ea typeface="Arial"/>
              <a:cs typeface="Arial"/>
              <a:sym typeface="Arial"/>
            </a:endParaRPr>
          </a:p>
        </p:txBody>
      </p:sp>
      <p:sp>
        <p:nvSpPr>
          <p:cNvPr id="517" name="Google Shape;517;p13"/>
          <p:cNvSpPr/>
          <p:nvPr/>
        </p:nvSpPr>
        <p:spPr>
          <a:xfrm>
            <a:off x="2730600" y="4465080"/>
            <a:ext cx="35352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FF0000"/>
                </a:solidFill>
                <a:latin typeface="Calibri"/>
                <a:ea typeface="Calibri"/>
                <a:cs typeface="Calibri"/>
                <a:sym typeface="Calibri"/>
              </a:rPr>
              <a:t>2</a:t>
            </a:r>
            <a:endParaRPr sz="1800" b="0" i="0" u="none" strike="noStrike" cap="none">
              <a:latin typeface="Arial"/>
              <a:ea typeface="Arial"/>
              <a:cs typeface="Arial"/>
              <a:sym typeface="Arial"/>
            </a:endParaRPr>
          </a:p>
        </p:txBody>
      </p:sp>
      <p:sp>
        <p:nvSpPr>
          <p:cNvPr id="518" name="Google Shape;518;p13"/>
          <p:cNvSpPr/>
          <p:nvPr/>
        </p:nvSpPr>
        <p:spPr>
          <a:xfrm>
            <a:off x="5084640" y="4066560"/>
            <a:ext cx="3766680" cy="14616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Al realizar medición con el multitester la punta de color negro fue puesta en </a:t>
            </a:r>
            <a:r>
              <a:rPr lang="es-CL" sz="1800" b="1" i="0" u="none" strike="noStrike" cap="none">
                <a:solidFill>
                  <a:srgbClr val="FF0000"/>
                </a:solidFill>
                <a:latin typeface="Calibri"/>
                <a:ea typeface="Calibri"/>
                <a:cs typeface="Calibri"/>
                <a:sym typeface="Calibri"/>
              </a:rPr>
              <a:t>1</a:t>
            </a:r>
            <a:r>
              <a:rPr lang="es-CL" sz="1800" b="0" i="0" u="none" strike="noStrike" cap="none">
                <a:solidFill>
                  <a:srgbClr val="000000"/>
                </a:solidFill>
                <a:latin typeface="Calibri"/>
                <a:ea typeface="Calibri"/>
                <a:cs typeface="Calibri"/>
                <a:sym typeface="Calibri"/>
              </a:rPr>
              <a:t> y la punta de color rojo en </a:t>
            </a:r>
            <a:r>
              <a:rPr lang="es-CL" sz="1800" b="1" i="0" u="none" strike="noStrike" cap="none">
                <a:solidFill>
                  <a:srgbClr val="FF0000"/>
                </a:solidFill>
                <a:latin typeface="Calibri"/>
                <a:ea typeface="Calibri"/>
                <a:cs typeface="Calibri"/>
                <a:sym typeface="Calibri"/>
              </a:rPr>
              <a:t>2</a:t>
            </a:r>
            <a:r>
              <a:rPr lang="es-CL" sz="1800" b="0" i="0" u="none" strike="noStrike" cap="none">
                <a:solidFill>
                  <a:srgbClr val="000000"/>
                </a:solidFill>
                <a:latin typeface="Calibri"/>
                <a:ea typeface="Calibri"/>
                <a:cs typeface="Calibri"/>
                <a:sym typeface="Calibri"/>
              </a:rPr>
              <a:t>, </a:t>
            </a:r>
            <a:r>
              <a:rPr lang="es-CL" sz="1800" b="1" i="0" u="none" strike="noStrike" cap="none">
                <a:solidFill>
                  <a:srgbClr val="000000"/>
                </a:solidFill>
                <a:latin typeface="Calibri"/>
                <a:ea typeface="Calibri"/>
                <a:cs typeface="Calibri"/>
                <a:sym typeface="Calibri"/>
              </a:rPr>
              <a:t>la medición del componente arrojó  un valor de 700</a:t>
            </a:r>
            <a:r>
              <a:rPr lang="es-CL" sz="1800" b="0" i="0" u="none" strike="noStrike" cap="none">
                <a:solidFill>
                  <a:srgbClr val="000000"/>
                </a:solidFill>
                <a:latin typeface="Calibri"/>
                <a:ea typeface="Calibri"/>
                <a:cs typeface="Calibri"/>
                <a:sym typeface="Calibri"/>
              </a:rPr>
              <a:t>.</a:t>
            </a:r>
            <a:endParaRPr sz="1800" b="0" i="0" u="none" strike="noStrike" cap="none">
              <a:latin typeface="Arial"/>
              <a:ea typeface="Arial"/>
              <a:cs typeface="Arial"/>
              <a:sym typeface="Arial"/>
            </a:endParaRPr>
          </a:p>
        </p:txBody>
      </p:sp>
      <p:sp>
        <p:nvSpPr>
          <p:cNvPr id="519" name="Google Shape;519;p13"/>
          <p:cNvSpPr/>
          <p:nvPr/>
        </p:nvSpPr>
        <p:spPr>
          <a:xfrm>
            <a:off x="469800" y="1187640"/>
            <a:ext cx="6557040" cy="8575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FALLAS MÁS COMUNES EN </a:t>
            </a:r>
            <a:br>
              <a:rPr lang="es-CL" sz="1800" b="0" i="0" u="none" strike="noStrike" cap="none">
                <a:latin typeface="Arial"/>
                <a:ea typeface="Arial"/>
                <a:cs typeface="Arial"/>
                <a:sym typeface="Arial"/>
              </a:rPr>
            </a:br>
            <a:r>
              <a:rPr lang="es-CL" sz="2800" b="0" i="0" u="none" strike="noStrike" cap="none">
                <a:solidFill>
                  <a:srgbClr val="C73E32"/>
                </a:solidFill>
                <a:latin typeface="Calibri"/>
                <a:ea typeface="Calibri"/>
                <a:cs typeface="Calibri"/>
                <a:sym typeface="Calibri"/>
              </a:rPr>
              <a:t>COMPONENTES ELECTRÓNICOS</a:t>
            </a:r>
            <a:endParaRPr sz="2800" b="0" i="0" u="none" strike="noStrike" cap="non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14"/>
          <p:cNvSpPr/>
          <p:nvPr/>
        </p:nvSpPr>
        <p:spPr>
          <a:xfrm>
            <a:off x="549360" y="2247840"/>
            <a:ext cx="7768440" cy="43934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25" name="Google Shape;525;p14"/>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AUTÓMATAS </a:t>
            </a:r>
            <a:r>
              <a:rPr lang="es-CL" sz="2900" b="0" i="0" u="none" strike="noStrike" cap="none">
                <a:solidFill>
                  <a:srgbClr val="C73E32"/>
                </a:solidFill>
                <a:latin typeface="Calibri"/>
                <a:ea typeface="Calibri"/>
                <a:cs typeface="Calibri"/>
                <a:sym typeface="Calibri"/>
              </a:rPr>
              <a:t>PROGRAMABLES </a:t>
            </a:r>
            <a:endParaRPr sz="2900" b="0" i="0" u="none" strike="noStrike" cap="none">
              <a:latin typeface="Arial"/>
              <a:ea typeface="Arial"/>
              <a:cs typeface="Arial"/>
              <a:sym typeface="Arial"/>
            </a:endParaRPr>
          </a:p>
        </p:txBody>
      </p:sp>
      <p:sp>
        <p:nvSpPr>
          <p:cNvPr id="526" name="Google Shape;526;p14"/>
          <p:cNvSpPr/>
          <p:nvPr/>
        </p:nvSpPr>
        <p:spPr>
          <a:xfrm>
            <a:off x="685800" y="2540160"/>
            <a:ext cx="7276320" cy="4350600"/>
          </a:xfrm>
          <a:prstGeom prst="rect">
            <a:avLst/>
          </a:prstGeom>
          <a:noFill/>
          <a:ln>
            <a:noFill/>
          </a:ln>
        </p:spPr>
        <p:txBody>
          <a:bodyPr spcFirstLastPara="1" wrap="square" lIns="90000" tIns="45000" rIns="90000" bIns="45000" anchor="t" anchorCtr="0">
            <a:normAutofit/>
          </a:bodyPr>
          <a:lstStyle/>
          <a:p>
            <a:pPr marL="176400" marR="0" lvl="0" indent="-1756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Los autómatas programables son equipos electrónicos utilizados para procesos industriales, están compuestos de tarjetas electrónicas y se dividen en dos grandes grupos. </a:t>
            </a:r>
            <a:endParaRPr sz="1800" b="0" i="0" u="none" strike="noStrike" cap="none">
              <a:latin typeface="Arial"/>
              <a:ea typeface="Arial"/>
              <a:cs typeface="Arial"/>
              <a:sym typeface="Arial"/>
            </a:endParaRPr>
          </a:p>
          <a:p>
            <a:pPr marL="144000" marR="0" lvl="0" indent="0" algn="l" rtl="0">
              <a:lnSpc>
                <a:spcPct val="90000"/>
              </a:lnSpc>
              <a:spcBef>
                <a:spcPts val="1001"/>
              </a:spcBef>
              <a:spcAft>
                <a:spcPts val="0"/>
              </a:spcAft>
              <a:buNone/>
            </a:pPr>
            <a:r>
              <a:rPr lang="es-CL" sz="1800" b="1" i="0" u="none" strike="noStrike" cap="none">
                <a:solidFill>
                  <a:srgbClr val="C73E32"/>
                </a:solidFill>
                <a:latin typeface="Calibri"/>
                <a:ea typeface="Calibri"/>
                <a:cs typeface="Calibri"/>
                <a:sym typeface="Calibri"/>
              </a:rPr>
              <a:t>- Compactos  </a:t>
            </a:r>
            <a:endParaRPr sz="1800" b="0" i="0" u="none" strike="noStrike" cap="none">
              <a:latin typeface="Arial"/>
              <a:ea typeface="Arial"/>
              <a:cs typeface="Arial"/>
              <a:sym typeface="Arial"/>
            </a:endParaRPr>
          </a:p>
          <a:p>
            <a:pPr marL="144000" marR="0" lvl="0" indent="0" algn="l" rtl="0">
              <a:lnSpc>
                <a:spcPct val="90000"/>
              </a:lnSpc>
              <a:spcBef>
                <a:spcPts val="1001"/>
              </a:spcBef>
              <a:spcAft>
                <a:spcPts val="0"/>
              </a:spcAft>
              <a:buNone/>
            </a:pPr>
            <a:r>
              <a:rPr lang="es-CL" sz="1800" b="1" i="0" u="none" strike="noStrike" cap="none">
                <a:solidFill>
                  <a:srgbClr val="C73E32"/>
                </a:solidFill>
                <a:latin typeface="Calibri"/>
                <a:ea typeface="Calibri"/>
                <a:cs typeface="Calibri"/>
                <a:sym typeface="Calibri"/>
              </a:rPr>
              <a:t>- Modulares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En su estructura interna base contienen una Fuente de alimentación con tensiones de 120 V, 220 V y 24 V, posteriormente trabajan con una CPU con un procesador, memoria para funciones básicas, memoria para almacenamiento de la lógica a programar por el usuario.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Son parte fundamental de un proceso productivo, porque pueden integrar equipos periféricos en sus entradas y salidas, además de ejecutar acciones de control o regulación del Sistema al que gobierna.</a:t>
            </a:r>
            <a:endParaRPr sz="1800" b="0" i="0" u="none" strike="noStrike" cap="non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5"/>
          <p:cNvSpPr/>
          <p:nvPr/>
        </p:nvSpPr>
        <p:spPr>
          <a:xfrm>
            <a:off x="549360" y="2247840"/>
            <a:ext cx="8416080" cy="36442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32" name="Google Shape;532;p15" descr="8.3. El automata programable. - Tema14.El ordenador."/>
          <p:cNvPicPr preferRelativeResize="0"/>
          <p:nvPr/>
        </p:nvPicPr>
        <p:blipFill rotWithShape="1">
          <a:blip r:embed="rId3">
            <a:alphaModFix/>
          </a:blip>
          <a:srcRect/>
          <a:stretch/>
        </p:blipFill>
        <p:spPr>
          <a:xfrm>
            <a:off x="822600" y="2919960"/>
            <a:ext cx="3625920" cy="2232360"/>
          </a:xfrm>
          <a:prstGeom prst="rect">
            <a:avLst/>
          </a:prstGeom>
          <a:noFill/>
          <a:ln>
            <a:noFill/>
          </a:ln>
        </p:spPr>
      </p:pic>
      <p:pic>
        <p:nvPicPr>
          <p:cNvPr id="533" name="Google Shape;533;p15" descr="Los autómatas programables en la producción industrial | AUTYCOM"/>
          <p:cNvPicPr preferRelativeResize="0"/>
          <p:nvPr/>
        </p:nvPicPr>
        <p:blipFill rotWithShape="1">
          <a:blip r:embed="rId4">
            <a:alphaModFix/>
          </a:blip>
          <a:srcRect/>
          <a:stretch/>
        </p:blipFill>
        <p:spPr>
          <a:xfrm>
            <a:off x="4971960" y="2788560"/>
            <a:ext cx="3488040" cy="2615760"/>
          </a:xfrm>
          <a:prstGeom prst="rect">
            <a:avLst/>
          </a:prstGeom>
          <a:noFill/>
          <a:ln>
            <a:noFill/>
          </a:ln>
        </p:spPr>
      </p:pic>
      <p:sp>
        <p:nvSpPr>
          <p:cNvPr id="534" name="Google Shape;534;p15"/>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AUTÓMATAS </a:t>
            </a:r>
            <a:r>
              <a:rPr lang="es-CL" sz="2900" b="0" i="0" u="none" strike="noStrike" cap="none">
                <a:solidFill>
                  <a:srgbClr val="C73E32"/>
                </a:solidFill>
                <a:latin typeface="Calibri"/>
                <a:ea typeface="Calibri"/>
                <a:cs typeface="Calibri"/>
                <a:sym typeface="Calibri"/>
              </a:rPr>
              <a:t>PROGRAMABLES </a:t>
            </a:r>
            <a:endParaRPr sz="2900" b="0" i="0" u="none" strike="noStrike" cap="non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grpSp>
        <p:nvGrpSpPr>
          <p:cNvPr id="539" name="Google Shape;539;p16"/>
          <p:cNvGrpSpPr/>
          <p:nvPr/>
        </p:nvGrpSpPr>
        <p:grpSpPr>
          <a:xfrm>
            <a:off x="1191240" y="2082960"/>
            <a:ext cx="7336800" cy="4622040"/>
            <a:chOff x="1191240" y="2082960"/>
            <a:chExt cx="7336800" cy="4622040"/>
          </a:xfrm>
        </p:grpSpPr>
        <p:sp>
          <p:nvSpPr>
            <p:cNvPr id="540" name="Google Shape;540;p16"/>
            <p:cNvSpPr/>
            <p:nvPr/>
          </p:nvSpPr>
          <p:spPr>
            <a:xfrm>
              <a:off x="1191240" y="2082960"/>
              <a:ext cx="7336800" cy="46220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nvGrpSpPr>
            <p:cNvPr id="541" name="Google Shape;541;p16"/>
            <p:cNvGrpSpPr/>
            <p:nvPr/>
          </p:nvGrpSpPr>
          <p:grpSpPr>
            <a:xfrm>
              <a:off x="1575720" y="2717640"/>
              <a:ext cx="6430680" cy="3616920"/>
              <a:chOff x="1575720" y="2717640"/>
              <a:chExt cx="6430680" cy="3616920"/>
            </a:xfrm>
          </p:grpSpPr>
          <p:pic>
            <p:nvPicPr>
              <p:cNvPr id="542" name="Google Shape;542;p16" descr="DESARMAR PLC CROMPTON GREAVES (CG) LEGANZA 88DDT8 - PDF Free Download"/>
              <p:cNvPicPr preferRelativeResize="0"/>
              <p:nvPr/>
            </p:nvPicPr>
            <p:blipFill rotWithShape="1">
              <a:blip r:embed="rId3">
                <a:alphaModFix/>
              </a:blip>
              <a:srcRect/>
              <a:stretch/>
            </p:blipFill>
            <p:spPr>
              <a:xfrm>
                <a:off x="1575720" y="2717640"/>
                <a:ext cx="6430680" cy="3616920"/>
              </a:xfrm>
              <a:prstGeom prst="rect">
                <a:avLst/>
              </a:prstGeom>
              <a:noFill/>
              <a:ln>
                <a:noFill/>
              </a:ln>
            </p:spPr>
          </p:pic>
          <p:sp>
            <p:nvSpPr>
              <p:cNvPr id="543" name="Google Shape;543;p16"/>
              <p:cNvSpPr/>
              <p:nvPr/>
            </p:nvSpPr>
            <p:spPr>
              <a:xfrm>
                <a:off x="5695560" y="5024880"/>
                <a:ext cx="1645200" cy="902880"/>
              </a:xfrm>
              <a:prstGeom prst="ellipse">
                <a:avLst/>
              </a:prstGeom>
              <a:noFill/>
              <a:ln w="28425"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a:off x="6030720" y="3266280"/>
                <a:ext cx="1503000" cy="1584360"/>
              </a:xfrm>
              <a:prstGeom prst="ellipse">
                <a:avLst/>
              </a:prstGeom>
              <a:noFill/>
              <a:ln w="28425"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a:off x="4191840" y="3338280"/>
                <a:ext cx="1645200" cy="902880"/>
              </a:xfrm>
              <a:prstGeom prst="ellipse">
                <a:avLst/>
              </a:prstGeom>
              <a:noFill/>
              <a:ln w="28425"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16"/>
            <p:cNvSpPr/>
            <p:nvPr/>
          </p:nvSpPr>
          <p:spPr>
            <a:xfrm>
              <a:off x="1518480" y="2295360"/>
              <a:ext cx="3440880" cy="447120"/>
            </a:xfrm>
            <a:prstGeom prst="rect">
              <a:avLst/>
            </a:prstGeom>
            <a:noFill/>
            <a:ln>
              <a:noFill/>
            </a:ln>
          </p:spPr>
          <p:txBody>
            <a:bodyPr spcFirstLastPara="1" wrap="square" lIns="90000" tIns="45000" rIns="90000" bIns="45000" anchor="t" anchorCtr="0">
              <a:normAutofit/>
            </a:bodyPr>
            <a:lstStyle/>
            <a:p>
              <a:pPr marL="0" marR="0" lvl="0" indent="0" algn="l" rtl="0">
                <a:lnSpc>
                  <a:spcPct val="80000"/>
                </a:lnSpc>
                <a:spcBef>
                  <a:spcPts val="0"/>
                </a:spcBef>
                <a:spcAft>
                  <a:spcPts val="0"/>
                </a:spcAft>
                <a:buNone/>
              </a:pPr>
              <a:r>
                <a:rPr lang="es-CL" sz="2000" b="1" i="0" u="none" strike="noStrike" cap="none">
                  <a:solidFill>
                    <a:srgbClr val="C73E32"/>
                  </a:solidFill>
                  <a:latin typeface="Calibri"/>
                  <a:ea typeface="Calibri"/>
                  <a:cs typeface="Calibri"/>
                  <a:sym typeface="Calibri"/>
                </a:rPr>
                <a:t>PLC desarmado</a:t>
              </a:r>
              <a:endParaRPr sz="2000" b="0" i="0" u="none" strike="noStrike" cap="none">
                <a:latin typeface="Arial"/>
                <a:ea typeface="Arial"/>
                <a:cs typeface="Arial"/>
                <a:sym typeface="Arial"/>
              </a:endParaRPr>
            </a:p>
          </p:txBody>
        </p:sp>
      </p:grpSp>
      <p:sp>
        <p:nvSpPr>
          <p:cNvPr id="547" name="Google Shape;547;p16"/>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AUTÓMATAS </a:t>
            </a:r>
            <a:r>
              <a:rPr lang="es-CL" sz="2900" b="0" i="0" u="none" strike="noStrike" cap="none">
                <a:solidFill>
                  <a:srgbClr val="C73E32"/>
                </a:solidFill>
                <a:latin typeface="Calibri"/>
                <a:ea typeface="Calibri"/>
                <a:cs typeface="Calibri"/>
                <a:sym typeface="Calibri"/>
              </a:rPr>
              <a:t>PROGRAMABLES </a:t>
            </a:r>
            <a:endParaRPr sz="2900" b="0" i="0" u="none" strike="noStrike" cap="non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7"/>
          <p:cNvSpPr/>
          <p:nvPr/>
        </p:nvSpPr>
        <p:spPr>
          <a:xfrm>
            <a:off x="406440" y="2396160"/>
            <a:ext cx="8355960" cy="1006560"/>
          </a:xfrm>
          <a:prstGeom prst="rect">
            <a:avLst/>
          </a:prstGeom>
          <a:noFill/>
          <a:ln>
            <a:noFill/>
          </a:ln>
        </p:spPr>
        <p:txBody>
          <a:bodyPr spcFirstLastPara="1" wrap="square" lIns="90000" tIns="45000" rIns="90000" bIns="45000" anchor="t" anchorCtr="0">
            <a:noAutofit/>
          </a:bodyPr>
          <a:lstStyle/>
          <a:p>
            <a:pPr marL="162000" marR="0" lvl="0" indent="-1612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Debido a que los PLC´S están compuestos de placas electrónicas y estas interactúan con un entorno industrial es necesario planificar un mantenimiento de estos equipos.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pic>
        <p:nvPicPr>
          <p:cNvPr id="553" name="Google Shape;553;p17"/>
          <p:cNvPicPr preferRelativeResize="0"/>
          <p:nvPr/>
        </p:nvPicPr>
        <p:blipFill rotWithShape="1">
          <a:blip r:embed="rId3">
            <a:alphaModFix/>
          </a:blip>
          <a:srcRect/>
          <a:stretch/>
        </p:blipFill>
        <p:spPr>
          <a:xfrm>
            <a:off x="3500640" y="3247200"/>
            <a:ext cx="5248800" cy="3009960"/>
          </a:xfrm>
          <a:prstGeom prst="rect">
            <a:avLst/>
          </a:prstGeom>
          <a:noFill/>
          <a:ln>
            <a:noFill/>
          </a:ln>
        </p:spPr>
      </p:pic>
      <p:sp>
        <p:nvSpPr>
          <p:cNvPr id="554" name="Google Shape;554;p17"/>
          <p:cNvSpPr/>
          <p:nvPr/>
        </p:nvSpPr>
        <p:spPr>
          <a:xfrm>
            <a:off x="406440" y="2764800"/>
            <a:ext cx="2920320" cy="275904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162000" marR="0" lvl="0" indent="-1612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Debido a que forman parte primordial de un proceso productivo, una falla de PLC significaría en el peor de los casos la detención de la producción de forma completa.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
        <p:nvSpPr>
          <p:cNvPr id="555" name="Google Shape;555;p17"/>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AUTÓMATAS </a:t>
            </a:r>
            <a:r>
              <a:rPr lang="es-CL" sz="2900" b="0" i="0" u="none" strike="noStrike" cap="none">
                <a:solidFill>
                  <a:srgbClr val="C73E32"/>
                </a:solidFill>
                <a:latin typeface="Calibri"/>
                <a:ea typeface="Calibri"/>
                <a:cs typeface="Calibri"/>
                <a:sym typeface="Calibri"/>
              </a:rPr>
              <a:t>PROGRAMABLES </a:t>
            </a:r>
            <a:endParaRPr sz="2900" b="0" i="0" u="none" strike="noStrike" cap="none">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8"/>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DE </a:t>
            </a:r>
            <a:r>
              <a:rPr lang="es-CL" sz="2800" b="0" i="0" u="none" strike="noStrike" cap="none">
                <a:solidFill>
                  <a:srgbClr val="C73E32"/>
                </a:solidFill>
                <a:latin typeface="Calibri"/>
                <a:ea typeface="Calibri"/>
                <a:cs typeface="Calibri"/>
                <a:sym typeface="Calibri"/>
              </a:rPr>
              <a:t>AUTÓMATAS PROGRAMABLES </a:t>
            </a:r>
            <a:endParaRPr sz="2800" b="0" i="0" u="none" strike="noStrike" cap="none">
              <a:latin typeface="Arial"/>
              <a:ea typeface="Arial"/>
              <a:cs typeface="Arial"/>
              <a:sym typeface="Arial"/>
            </a:endParaRPr>
          </a:p>
        </p:txBody>
      </p:sp>
      <p:grpSp>
        <p:nvGrpSpPr>
          <p:cNvPr id="561" name="Google Shape;561;p18"/>
          <p:cNvGrpSpPr/>
          <p:nvPr/>
        </p:nvGrpSpPr>
        <p:grpSpPr>
          <a:xfrm>
            <a:off x="878760" y="2272680"/>
            <a:ext cx="7962120" cy="4596840"/>
            <a:chOff x="878760" y="2272680"/>
            <a:chExt cx="7962120" cy="4596840"/>
          </a:xfrm>
        </p:grpSpPr>
        <p:sp>
          <p:nvSpPr>
            <p:cNvPr id="562" name="Google Shape;562;p18"/>
            <p:cNvSpPr/>
            <p:nvPr/>
          </p:nvSpPr>
          <p:spPr>
            <a:xfrm>
              <a:off x="878760" y="2272680"/>
              <a:ext cx="7962120" cy="45968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63" name="Google Shape;563;p18"/>
            <p:cNvSpPr/>
            <p:nvPr/>
          </p:nvSpPr>
          <p:spPr>
            <a:xfrm>
              <a:off x="1132560" y="2374200"/>
              <a:ext cx="617148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Estructura de un plan de mantenimiento </a:t>
              </a:r>
              <a:endParaRPr sz="1800" b="0" i="0" u="none" strike="noStrike" cap="none">
                <a:latin typeface="Arial"/>
                <a:ea typeface="Arial"/>
                <a:cs typeface="Arial"/>
                <a:sym typeface="Arial"/>
              </a:endParaRPr>
            </a:p>
          </p:txBody>
        </p:sp>
        <p:pic>
          <p:nvPicPr>
            <p:cNvPr id="564" name="Google Shape;564;p18"/>
            <p:cNvPicPr preferRelativeResize="0"/>
            <p:nvPr/>
          </p:nvPicPr>
          <p:blipFill rotWithShape="1">
            <a:blip r:embed="rId3">
              <a:alphaModFix/>
            </a:blip>
            <a:srcRect/>
            <a:stretch/>
          </p:blipFill>
          <p:spPr>
            <a:xfrm>
              <a:off x="1058760" y="2739960"/>
              <a:ext cx="7477200" cy="3968280"/>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19"/>
          <p:cNvSpPr/>
          <p:nvPr/>
        </p:nvSpPr>
        <p:spPr>
          <a:xfrm>
            <a:off x="546120" y="2082960"/>
            <a:ext cx="6273000" cy="3085560"/>
          </a:xfrm>
          <a:prstGeom prst="roundRect">
            <a:avLst>
              <a:gd name="adj" fmla="val 10057"/>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70" name="Google Shape;570;p19"/>
          <p:cNvPicPr preferRelativeResize="0"/>
          <p:nvPr/>
        </p:nvPicPr>
        <p:blipFill rotWithShape="1">
          <a:blip r:embed="rId3">
            <a:alphaModFix/>
          </a:blip>
          <a:srcRect/>
          <a:stretch/>
        </p:blipFill>
        <p:spPr>
          <a:xfrm>
            <a:off x="6621480" y="2025360"/>
            <a:ext cx="539280" cy="539280"/>
          </a:xfrm>
          <a:prstGeom prst="rect">
            <a:avLst/>
          </a:prstGeom>
          <a:noFill/>
          <a:ln>
            <a:noFill/>
          </a:ln>
        </p:spPr>
      </p:pic>
      <p:sp>
        <p:nvSpPr>
          <p:cNvPr id="571" name="Google Shape;571;p19"/>
          <p:cNvSpPr/>
          <p:nvPr/>
        </p:nvSpPr>
        <p:spPr>
          <a:xfrm>
            <a:off x="703440" y="2371680"/>
            <a:ext cx="5722200" cy="3173400"/>
          </a:xfrm>
          <a:prstGeom prst="rect">
            <a:avLst/>
          </a:prstGeom>
          <a:noFill/>
          <a:ln>
            <a:noFill/>
          </a:ln>
        </p:spPr>
        <p:txBody>
          <a:bodyPr spcFirstLastPara="1" wrap="square" lIns="90000" tIns="45000" rIns="90000" bIns="45000" anchor="t" anchorCtr="0">
            <a:spAutoFit/>
          </a:bodyPr>
          <a:lstStyle/>
          <a:p>
            <a:pPr marL="252000" marR="0" lvl="0" indent="-252000" algn="l" rtl="0">
              <a:lnSpc>
                <a:spcPct val="90000"/>
              </a:lnSpc>
              <a:spcBef>
                <a:spcPts val="0"/>
              </a:spcBef>
              <a:spcAft>
                <a:spcPts val="0"/>
              </a:spcAft>
              <a:buNone/>
            </a:pPr>
            <a:r>
              <a:rPr lang="es-CL" sz="1900" b="1" i="0" u="none" strike="noStrike" cap="none">
                <a:solidFill>
                  <a:srgbClr val="C73E32"/>
                </a:solidFill>
                <a:latin typeface="Calibri"/>
                <a:ea typeface="Calibri"/>
                <a:cs typeface="Calibri"/>
                <a:sym typeface="Calibri"/>
              </a:rPr>
              <a:t>a) </a:t>
            </a:r>
            <a:r>
              <a:rPr lang="es-CL" sz="2000" b="1" i="0" u="none" strike="noStrike" cap="none">
                <a:solidFill>
                  <a:srgbClr val="000000"/>
                </a:solidFill>
                <a:latin typeface="Calibri"/>
                <a:ea typeface="Calibri"/>
                <a:cs typeface="Calibri"/>
                <a:sym typeface="Calibri"/>
              </a:rPr>
              <a:t>¿Qué es un autómata programable?  </a:t>
            </a:r>
            <a:endParaRPr sz="2000" b="0" i="0" u="none" strike="noStrike" cap="none">
              <a:latin typeface="Arial"/>
              <a:ea typeface="Arial"/>
              <a:cs typeface="Arial"/>
              <a:sym typeface="Arial"/>
            </a:endParaRPr>
          </a:p>
          <a:p>
            <a:pPr marL="252000" marR="0" lvl="0" indent="-252000" algn="l" rtl="0">
              <a:lnSpc>
                <a:spcPct val="90000"/>
              </a:lnSpc>
              <a:spcBef>
                <a:spcPts val="1800"/>
              </a:spcBef>
              <a:spcAft>
                <a:spcPts val="0"/>
              </a:spcAft>
              <a:buNone/>
            </a:pPr>
            <a:r>
              <a:rPr lang="es-CL" sz="1900" b="1" i="0" u="none" strike="noStrike" cap="none">
                <a:solidFill>
                  <a:srgbClr val="C73E32"/>
                </a:solidFill>
                <a:latin typeface="Calibri"/>
                <a:ea typeface="Calibri"/>
                <a:cs typeface="Calibri"/>
                <a:sym typeface="Calibri"/>
              </a:rPr>
              <a:t>b) </a:t>
            </a:r>
            <a:r>
              <a:rPr lang="es-CL" sz="2000" b="0" i="0" u="none" strike="noStrike" cap="none">
                <a:solidFill>
                  <a:srgbClr val="000000"/>
                </a:solidFill>
                <a:latin typeface="Calibri"/>
                <a:ea typeface="Calibri"/>
                <a:cs typeface="Calibri"/>
                <a:sym typeface="Calibri"/>
              </a:rPr>
              <a:t>Si se debe detener el funcionamiento de un equipo y posteriormente la planta productiva por una falla </a:t>
            </a:r>
            <a:r>
              <a:rPr lang="es-CL" sz="2000" b="1" i="0" u="none" strike="noStrike" cap="none">
                <a:solidFill>
                  <a:srgbClr val="000000"/>
                </a:solidFill>
                <a:latin typeface="Calibri"/>
                <a:ea typeface="Calibri"/>
                <a:cs typeface="Calibri"/>
                <a:sym typeface="Calibri"/>
              </a:rPr>
              <a:t>¿Qué tipo de mantenimiento se debería realizar? </a:t>
            </a:r>
            <a:endParaRPr sz="2000" b="0" i="0" u="none" strike="noStrike" cap="none">
              <a:latin typeface="Arial"/>
              <a:ea typeface="Arial"/>
              <a:cs typeface="Arial"/>
              <a:sym typeface="Arial"/>
            </a:endParaRPr>
          </a:p>
          <a:p>
            <a:pPr marL="252000" marR="0" lvl="0" indent="-252000" algn="l" rtl="0">
              <a:lnSpc>
                <a:spcPct val="90000"/>
              </a:lnSpc>
              <a:spcBef>
                <a:spcPts val="1800"/>
              </a:spcBef>
              <a:spcAft>
                <a:spcPts val="0"/>
              </a:spcAft>
              <a:buNone/>
            </a:pPr>
            <a:r>
              <a:rPr lang="es-CL" sz="2000" b="1" i="0" u="none" strike="noStrike" cap="none">
                <a:solidFill>
                  <a:srgbClr val="C73E32"/>
                </a:solidFill>
                <a:latin typeface="Calibri"/>
                <a:ea typeface="Calibri"/>
                <a:cs typeface="Calibri"/>
                <a:sym typeface="Calibri"/>
              </a:rPr>
              <a:t>c) </a:t>
            </a:r>
            <a:r>
              <a:rPr lang="es-CL" sz="2000" b="0" i="0" u="none" strike="noStrike" cap="none">
                <a:solidFill>
                  <a:srgbClr val="000000"/>
                </a:solidFill>
                <a:latin typeface="Calibri"/>
                <a:ea typeface="Calibri"/>
                <a:cs typeface="Calibri"/>
                <a:sym typeface="Calibri"/>
              </a:rPr>
              <a:t>¿En una placa electrónica con exceso de polvo </a:t>
            </a:r>
            <a:br>
              <a:rPr lang="es-CL" sz="1800" b="0" i="0" u="none" strike="noStrike" cap="none">
                <a:latin typeface="Arial"/>
                <a:ea typeface="Arial"/>
                <a:cs typeface="Arial"/>
                <a:sym typeface="Arial"/>
              </a:rPr>
            </a:br>
            <a:r>
              <a:rPr lang="es-CL" sz="2000" b="0" i="0" u="none" strike="noStrike" cap="none">
                <a:solidFill>
                  <a:srgbClr val="000000"/>
                </a:solidFill>
                <a:latin typeface="Calibri"/>
                <a:ea typeface="Calibri"/>
                <a:cs typeface="Calibri"/>
                <a:sym typeface="Calibri"/>
              </a:rPr>
              <a:t>en su superficie es posible que ocurra una falla? </a:t>
            </a:r>
            <a:r>
              <a:rPr lang="es-CL" sz="2000" b="1" i="0" u="none" strike="noStrike" cap="none">
                <a:solidFill>
                  <a:srgbClr val="000000"/>
                </a:solidFill>
                <a:latin typeface="Calibri"/>
                <a:ea typeface="Calibri"/>
                <a:cs typeface="Calibri"/>
                <a:sym typeface="Calibri"/>
              </a:rPr>
              <a:t>Argumente.</a:t>
            </a:r>
            <a:endParaRPr sz="2000" b="0" i="0" u="none" strike="noStrike" cap="none">
              <a:latin typeface="Arial"/>
              <a:ea typeface="Arial"/>
              <a:cs typeface="Arial"/>
              <a:sym typeface="Arial"/>
            </a:endParaRPr>
          </a:p>
          <a:p>
            <a:pPr marL="252000" marR="0" lvl="0" indent="-252000" algn="l" rtl="0">
              <a:lnSpc>
                <a:spcPct val="90000"/>
              </a:lnSpc>
              <a:spcBef>
                <a:spcPts val="1001"/>
              </a:spcBef>
              <a:spcAft>
                <a:spcPts val="0"/>
              </a:spcAft>
              <a:buNone/>
            </a:pPr>
            <a:endParaRPr sz="2000" b="0" i="0" u="none" strike="noStrike" cap="none">
              <a:latin typeface="Arial"/>
              <a:ea typeface="Arial"/>
              <a:cs typeface="Arial"/>
              <a:sym typeface="Arial"/>
            </a:endParaRPr>
          </a:p>
          <a:p>
            <a:pPr marL="252000" marR="0" lvl="0" indent="-252000" algn="l" rtl="0">
              <a:lnSpc>
                <a:spcPct val="100000"/>
              </a:lnSpc>
              <a:spcBef>
                <a:spcPts val="0"/>
              </a:spcBef>
              <a:spcAft>
                <a:spcPts val="0"/>
              </a:spcAft>
              <a:buNone/>
            </a:pPr>
            <a:endParaRPr sz="2000" b="0" i="0" u="none" strike="noStrike" cap="none">
              <a:latin typeface="Arial"/>
              <a:ea typeface="Arial"/>
              <a:cs typeface="Arial"/>
              <a:sym typeface="Arial"/>
            </a:endParaRPr>
          </a:p>
        </p:txBody>
      </p:sp>
      <p:sp>
        <p:nvSpPr>
          <p:cNvPr id="572" name="Google Shape;572;p19"/>
          <p:cNvSpPr/>
          <p:nvPr/>
        </p:nvSpPr>
        <p:spPr>
          <a:xfrm>
            <a:off x="434880" y="1290600"/>
            <a:ext cx="9030240" cy="4741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PREGUNTAS PARA CHEQUEAR </a:t>
            </a:r>
            <a:r>
              <a:rPr lang="es-CL" sz="2800" b="0" i="0" u="none" strike="noStrike" cap="none">
                <a:solidFill>
                  <a:srgbClr val="C73E32"/>
                </a:solidFill>
                <a:latin typeface="Calibri"/>
                <a:ea typeface="Calibri"/>
                <a:cs typeface="Calibri"/>
                <a:sym typeface="Calibri"/>
              </a:rPr>
              <a:t>LO APRENDIDO</a:t>
            </a:r>
            <a:endParaRPr sz="2800" b="0" i="0" u="none" strike="noStrike" cap="none">
              <a:latin typeface="Arial"/>
              <a:ea typeface="Arial"/>
              <a:cs typeface="Arial"/>
              <a:sym typeface="Arial"/>
            </a:endParaRPr>
          </a:p>
        </p:txBody>
      </p:sp>
      <p:pic>
        <p:nvPicPr>
          <p:cNvPr id="573" name="Google Shape;573;p19"/>
          <p:cNvPicPr preferRelativeResize="0"/>
          <p:nvPr/>
        </p:nvPicPr>
        <p:blipFill rotWithShape="1">
          <a:blip r:embed="rId4">
            <a:alphaModFix/>
          </a:blip>
          <a:srcRect/>
          <a:stretch/>
        </p:blipFill>
        <p:spPr>
          <a:xfrm>
            <a:off x="6051240" y="1806120"/>
            <a:ext cx="3305160" cy="4828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
          <p:cNvSpPr/>
          <p:nvPr/>
        </p:nvSpPr>
        <p:spPr>
          <a:xfrm>
            <a:off x="1139040" y="834840"/>
            <a:ext cx="4156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MÓDULO 1 </a:t>
            </a:r>
            <a:r>
              <a:rPr lang="es-CL" sz="1200" b="0" i="0" u="none" strike="noStrike" cap="none">
                <a:solidFill>
                  <a:srgbClr val="29754D"/>
                </a:solidFill>
                <a:latin typeface="Calibri"/>
                <a:ea typeface="Calibri"/>
                <a:cs typeface="Calibri"/>
                <a:sym typeface="Calibri"/>
              </a:rPr>
              <a:t>| PROYECTOS ELECTRÓNICOS</a:t>
            </a:r>
            <a:endParaRPr sz="1200" b="0" i="0" u="none" strike="noStrike" cap="none">
              <a:latin typeface="Arial"/>
              <a:ea typeface="Arial"/>
              <a:cs typeface="Arial"/>
              <a:sym typeface="Arial"/>
            </a:endParaRPr>
          </a:p>
        </p:txBody>
      </p:sp>
      <p:sp>
        <p:nvSpPr>
          <p:cNvPr id="370" name="Google Shape;370;p2"/>
          <p:cNvSpPr/>
          <p:nvPr/>
        </p:nvSpPr>
        <p:spPr>
          <a:xfrm>
            <a:off x="365400" y="2144520"/>
            <a:ext cx="1443600" cy="17784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ACTIVIDAD 3</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71" name="Google Shape;371;p2"/>
          <p:cNvSpPr/>
          <p:nvPr/>
        </p:nvSpPr>
        <p:spPr>
          <a:xfrm>
            <a:off x="369360" y="2239920"/>
            <a:ext cx="6106680" cy="10216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3400" b="1" i="0" u="none" strike="noStrike" cap="none">
                <a:solidFill>
                  <a:srgbClr val="29754D"/>
                </a:solidFill>
                <a:latin typeface="Calibri"/>
                <a:ea typeface="Calibri"/>
                <a:cs typeface="Calibri"/>
                <a:sym typeface="Calibri"/>
              </a:rPr>
              <a:t>MANTENIMIENTO DE </a:t>
            </a:r>
            <a:br>
              <a:rPr lang="es-CL" sz="1800" b="0" i="0" u="none" strike="noStrike" cap="none">
                <a:latin typeface="Arial"/>
                <a:ea typeface="Arial"/>
                <a:cs typeface="Arial"/>
                <a:sym typeface="Arial"/>
              </a:rPr>
            </a:br>
            <a:r>
              <a:rPr lang="es-CL" sz="3400" b="1" i="0" u="none" strike="noStrike" cap="none">
                <a:solidFill>
                  <a:srgbClr val="29754D"/>
                </a:solidFill>
                <a:latin typeface="Calibri"/>
                <a:ea typeface="Calibri"/>
                <a:cs typeface="Calibri"/>
                <a:sym typeface="Calibri"/>
              </a:rPr>
              <a:t>EQUIPOS ELECTRÓNICOS</a:t>
            </a:r>
            <a:endParaRPr sz="3400" b="0" i="0" u="none" strike="noStrike" cap="none">
              <a:latin typeface="Arial"/>
              <a:ea typeface="Arial"/>
              <a:cs typeface="Arial"/>
              <a:sym typeface="Arial"/>
            </a:endParaRPr>
          </a:p>
        </p:txBody>
      </p:sp>
      <p:sp>
        <p:nvSpPr>
          <p:cNvPr id="372" name="Google Shape;372;p2"/>
          <p:cNvSpPr/>
          <p:nvPr/>
        </p:nvSpPr>
        <p:spPr>
          <a:xfrm>
            <a:off x="2430360" y="3557880"/>
            <a:ext cx="4857120" cy="2455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081240" y="3625920"/>
            <a:ext cx="183960" cy="571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4" name="Google Shape;374;p2" descr="m1a3.png"/>
          <p:cNvPicPr preferRelativeResize="0"/>
          <p:nvPr/>
        </p:nvPicPr>
        <p:blipFill rotWithShape="1">
          <a:blip r:embed="rId3">
            <a:alphaModFix/>
          </a:blip>
          <a:srcRect/>
          <a:stretch/>
        </p:blipFill>
        <p:spPr>
          <a:xfrm>
            <a:off x="1917720" y="3200400"/>
            <a:ext cx="5884200" cy="4126680"/>
          </a:xfrm>
          <a:prstGeom prst="rect">
            <a:avLst/>
          </a:prstGeom>
          <a:noFill/>
          <a:ln>
            <a:noFill/>
          </a:ln>
        </p:spPr>
      </p:pic>
      <p:pic>
        <p:nvPicPr>
          <p:cNvPr id="375" name="Google Shape;375;p2"/>
          <p:cNvPicPr preferRelativeResize="0"/>
          <p:nvPr/>
        </p:nvPicPr>
        <p:blipFill rotWithShape="1">
          <a:blip r:embed="rId4">
            <a:alphaModFix/>
          </a:blip>
          <a:srcRect/>
          <a:stretch/>
        </p:blipFill>
        <p:spPr>
          <a:xfrm>
            <a:off x="347040" y="360000"/>
            <a:ext cx="4476600" cy="758160"/>
          </a:xfrm>
          <a:prstGeom prst="rect">
            <a:avLst/>
          </a:prstGeom>
          <a:noFill/>
          <a:ln>
            <a:noFill/>
          </a:ln>
        </p:spPr>
      </p:pic>
      <p:pic>
        <p:nvPicPr>
          <p:cNvPr id="376" name="Google Shape;376;p2"/>
          <p:cNvPicPr preferRelativeResize="0"/>
          <p:nvPr/>
        </p:nvPicPr>
        <p:blipFill rotWithShape="1">
          <a:blip r:embed="rId4">
            <a:alphaModFix/>
          </a:blip>
          <a:srcRect/>
          <a:stretch/>
        </p:blipFill>
        <p:spPr>
          <a:xfrm>
            <a:off x="347040" y="360000"/>
            <a:ext cx="4476960" cy="7585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20"/>
          <p:cNvSpPr/>
          <p:nvPr/>
        </p:nvSpPr>
        <p:spPr>
          <a:xfrm>
            <a:off x="533520" y="2324160"/>
            <a:ext cx="7720920" cy="40125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79" name="Google Shape;579;p20"/>
          <p:cNvPicPr preferRelativeResize="0"/>
          <p:nvPr/>
        </p:nvPicPr>
        <p:blipFill rotWithShape="1">
          <a:blip r:embed="rId3">
            <a:alphaModFix/>
          </a:blip>
          <a:srcRect/>
          <a:stretch/>
        </p:blipFill>
        <p:spPr>
          <a:xfrm>
            <a:off x="6391440" y="3301920"/>
            <a:ext cx="2930040" cy="3075840"/>
          </a:xfrm>
          <a:prstGeom prst="rect">
            <a:avLst/>
          </a:prstGeom>
          <a:noFill/>
          <a:ln>
            <a:noFill/>
          </a:ln>
        </p:spPr>
      </p:pic>
      <p:sp>
        <p:nvSpPr>
          <p:cNvPr id="580" name="Google Shape;580;p20"/>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MANTENIMIENTO DE </a:t>
            </a:r>
            <a:r>
              <a:rPr lang="es-CL" sz="2900" b="0" i="0" u="none" strike="noStrike" cap="none">
                <a:solidFill>
                  <a:srgbClr val="C73E32"/>
                </a:solidFill>
                <a:latin typeface="Calibri"/>
                <a:ea typeface="Calibri"/>
                <a:cs typeface="Calibri"/>
                <a:sym typeface="Calibri"/>
              </a:rPr>
              <a:t>EQUIPOS</a:t>
            </a:r>
            <a:endParaRPr sz="2900" b="0" i="0" u="none" strike="noStrike" cap="none">
              <a:latin typeface="Arial"/>
              <a:ea typeface="Arial"/>
              <a:cs typeface="Arial"/>
              <a:sym typeface="Arial"/>
            </a:endParaRPr>
          </a:p>
        </p:txBody>
      </p:sp>
      <p:sp>
        <p:nvSpPr>
          <p:cNvPr id="581" name="Google Shape;581;p20"/>
          <p:cNvSpPr/>
          <p:nvPr/>
        </p:nvSpPr>
        <p:spPr>
          <a:xfrm>
            <a:off x="635040" y="2523960"/>
            <a:ext cx="6285960" cy="4350600"/>
          </a:xfrm>
          <a:prstGeom prst="rect">
            <a:avLst/>
          </a:prstGeom>
          <a:noFill/>
          <a:ln>
            <a:noFill/>
          </a:ln>
        </p:spPr>
        <p:txBody>
          <a:bodyPr spcFirstLastPara="1" wrap="square" lIns="90000" tIns="45000" rIns="90000" bIns="45000" anchor="t" anchorCtr="0">
            <a:normAutofit/>
          </a:bodyPr>
          <a:lstStyle/>
          <a:p>
            <a:pPr marL="176400" marR="0" lvl="0" indent="-175680" algn="l" rtl="0">
              <a:lnSpc>
                <a:spcPct val="90000"/>
              </a:lnSpc>
              <a:spcBef>
                <a:spcPts val="0"/>
              </a:spcBef>
              <a:spcAft>
                <a:spcPts val="0"/>
              </a:spcAft>
              <a:buClr>
                <a:srgbClr val="000000"/>
              </a:buClr>
              <a:buSzPts val="1800"/>
              <a:buFont typeface="Arial"/>
              <a:buChar char="•"/>
            </a:pPr>
            <a:r>
              <a:rPr lang="es-CL" sz="1800" b="0" i="0" u="none" strike="noStrike" cap="none" dirty="0">
                <a:solidFill>
                  <a:srgbClr val="000000"/>
                </a:solidFill>
                <a:latin typeface="Calibri"/>
                <a:ea typeface="Calibri"/>
                <a:cs typeface="Calibri"/>
                <a:sym typeface="Calibri"/>
              </a:rPr>
              <a:t>Para el desarrollo de un plan de mantenimiento se debe definir si este es </a:t>
            </a:r>
            <a:r>
              <a:rPr lang="es-CL" sz="1800" b="1" i="0" u="none" strike="noStrike" cap="none" dirty="0">
                <a:solidFill>
                  <a:srgbClr val="000000"/>
                </a:solidFill>
                <a:latin typeface="Calibri"/>
                <a:ea typeface="Calibri"/>
                <a:cs typeface="Calibri"/>
                <a:sym typeface="Calibri"/>
              </a:rPr>
              <a:t>correctivo o preventivo</a:t>
            </a:r>
            <a:r>
              <a:rPr lang="es-CL" sz="1800" b="0" i="0" u="none" strike="noStrike" cap="none" dirty="0">
                <a:solidFill>
                  <a:srgbClr val="000000"/>
                </a:solidFill>
                <a:latin typeface="Calibri"/>
                <a:ea typeface="Calibri"/>
                <a:cs typeface="Calibri"/>
                <a:sym typeface="Calibri"/>
              </a:rPr>
              <a:t>. </a:t>
            </a:r>
            <a:endParaRPr sz="1800" b="0" i="0" u="none" strike="noStrike" cap="none" dirty="0">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1" i="0" u="none" strike="noStrike" cap="none" dirty="0">
                <a:solidFill>
                  <a:srgbClr val="000000"/>
                </a:solidFill>
                <a:latin typeface="Calibri"/>
                <a:ea typeface="Calibri"/>
                <a:cs typeface="Calibri"/>
                <a:sym typeface="Calibri"/>
              </a:rPr>
              <a:t>En el caso de ser correctivo se deben generar los siguientes elementos: </a:t>
            </a:r>
            <a:endParaRPr sz="1800" b="0" i="0" u="none" strike="noStrike" cap="none" dirty="0">
              <a:latin typeface="Arial"/>
              <a:ea typeface="Arial"/>
              <a:cs typeface="Arial"/>
              <a:sym typeface="Arial"/>
            </a:endParaRPr>
          </a:p>
          <a:p>
            <a:pPr marL="180000" marR="0" lvl="0" indent="0" algn="l" rtl="0">
              <a:lnSpc>
                <a:spcPct val="90000"/>
              </a:lnSpc>
              <a:spcBef>
                <a:spcPts val="1001"/>
              </a:spcBef>
              <a:spcAft>
                <a:spcPts val="0"/>
              </a:spcAft>
              <a:buNone/>
            </a:pPr>
            <a:r>
              <a:rPr lang="es-CL" sz="1800" b="1" i="0" u="none" strike="noStrike" cap="none" dirty="0">
                <a:solidFill>
                  <a:srgbClr val="C73E32"/>
                </a:solidFill>
                <a:latin typeface="Calibri"/>
                <a:ea typeface="Calibri"/>
                <a:cs typeface="Calibri"/>
                <a:sym typeface="Calibri"/>
              </a:rPr>
              <a:t>Mantenimiento correctivo no programado</a:t>
            </a:r>
            <a:r>
              <a:rPr lang="es-CL" sz="1800" b="0" i="0" u="none" strike="noStrike" cap="none" dirty="0">
                <a:solidFill>
                  <a:srgbClr val="000000"/>
                </a:solidFill>
                <a:latin typeface="Calibri"/>
                <a:ea typeface="Calibri"/>
                <a:cs typeface="Calibri"/>
                <a:sym typeface="Calibri"/>
              </a:rPr>
              <a:t>, se realiza el cambio de un componente luego de una falla, utilizado en procesos que pueden ser interrumpidos. </a:t>
            </a:r>
            <a:endParaRPr sz="1800" b="0" i="0" u="none" strike="noStrike" cap="none" dirty="0">
              <a:latin typeface="Arial"/>
              <a:ea typeface="Arial"/>
              <a:cs typeface="Arial"/>
              <a:sym typeface="Arial"/>
            </a:endParaRPr>
          </a:p>
          <a:p>
            <a:pPr marL="180000" marR="0" lvl="0" indent="0" algn="l" rtl="0">
              <a:lnSpc>
                <a:spcPct val="90000"/>
              </a:lnSpc>
              <a:spcBef>
                <a:spcPts val="1001"/>
              </a:spcBef>
              <a:spcAft>
                <a:spcPts val="0"/>
              </a:spcAft>
              <a:buNone/>
            </a:pPr>
            <a:r>
              <a:rPr lang="es-CL" sz="1800" b="1" i="0" u="none" strike="noStrike" cap="none" dirty="0">
                <a:solidFill>
                  <a:srgbClr val="C73E32"/>
                </a:solidFill>
                <a:latin typeface="Calibri"/>
                <a:ea typeface="Calibri"/>
                <a:cs typeface="Calibri"/>
                <a:sym typeface="Calibri"/>
              </a:rPr>
              <a:t>Mantenimiento correctivo programado</a:t>
            </a:r>
            <a:r>
              <a:rPr lang="es-CL" sz="1800" b="0" i="0" u="none" strike="noStrike" cap="none" dirty="0">
                <a:solidFill>
                  <a:srgbClr val="000000"/>
                </a:solidFill>
                <a:latin typeface="Calibri"/>
                <a:ea typeface="Calibri"/>
                <a:cs typeface="Calibri"/>
                <a:sym typeface="Calibri"/>
              </a:rPr>
              <a:t>, no se desarrolla </a:t>
            </a:r>
            <a:br>
              <a:rPr lang="es-CL" sz="1800" b="0" i="0" u="none" strike="noStrike" cap="none" dirty="0">
                <a:latin typeface="Arial"/>
                <a:ea typeface="Arial"/>
                <a:cs typeface="Arial"/>
                <a:sym typeface="Arial"/>
              </a:rPr>
            </a:br>
            <a:r>
              <a:rPr lang="es-CL" sz="1800" b="0" i="0" u="none" strike="noStrike" cap="none" dirty="0">
                <a:solidFill>
                  <a:srgbClr val="000000"/>
                </a:solidFill>
                <a:latin typeface="Calibri"/>
                <a:ea typeface="Calibri"/>
                <a:cs typeface="Calibri"/>
                <a:sym typeface="Calibri"/>
              </a:rPr>
              <a:t>un plan a largo plazo, pero sí es posible seguir una secuencia </a:t>
            </a:r>
            <a:br>
              <a:rPr lang="es-CL" sz="1800" b="0" i="0" u="none" strike="noStrike" cap="none" dirty="0">
                <a:latin typeface="Arial"/>
                <a:ea typeface="Arial"/>
                <a:cs typeface="Arial"/>
                <a:sym typeface="Arial"/>
              </a:rPr>
            </a:br>
            <a:r>
              <a:rPr lang="es-CL" sz="1800" b="0" i="0" u="none" strike="noStrike" cap="none" dirty="0">
                <a:solidFill>
                  <a:srgbClr val="000000"/>
                </a:solidFill>
                <a:latin typeface="Calibri"/>
                <a:ea typeface="Calibri"/>
                <a:cs typeface="Calibri"/>
                <a:sym typeface="Calibri"/>
              </a:rPr>
              <a:t>de pasos para normalizar el funcionamiento del Sistema. </a:t>
            </a:r>
            <a:br>
              <a:rPr lang="es-CL" sz="1800" b="0" i="0" u="none" strike="noStrike" cap="none" dirty="0">
                <a:latin typeface="Arial"/>
                <a:ea typeface="Arial"/>
                <a:cs typeface="Arial"/>
                <a:sym typeface="Arial"/>
              </a:rPr>
            </a:br>
            <a:r>
              <a:rPr lang="es-CL" sz="1800" b="0" i="0" u="none" strike="noStrike" cap="none" dirty="0">
                <a:solidFill>
                  <a:srgbClr val="000000"/>
                </a:solidFill>
                <a:latin typeface="Calibri"/>
                <a:ea typeface="Calibri"/>
                <a:cs typeface="Calibri"/>
                <a:sym typeface="Calibri"/>
              </a:rPr>
              <a:t>El momento en que se puede realizar este procedimiento corresponde a la detención de planta, cambio de turno o periodos de baja producción.</a:t>
            </a:r>
            <a:endParaRPr sz="1800" b="0" i="0" u="none" strike="noStrike" cap="none" dirty="0">
              <a:latin typeface="Arial"/>
              <a:ea typeface="Arial"/>
              <a:cs typeface="Arial"/>
              <a:sym typeface="Arial"/>
            </a:endParaRPr>
          </a:p>
          <a:p>
            <a:pPr marL="180000" marR="0" lvl="0" indent="0" algn="l" rtl="0">
              <a:lnSpc>
                <a:spcPct val="90000"/>
              </a:lnSpc>
              <a:spcBef>
                <a:spcPts val="1001"/>
              </a:spcBef>
              <a:spcAft>
                <a:spcPts val="0"/>
              </a:spcAft>
              <a:buNone/>
            </a:pPr>
            <a:endParaRPr sz="1800" b="0" i="0" u="none" strike="noStrike" cap="none" dirty="0">
              <a:latin typeface="Arial"/>
              <a:ea typeface="Arial"/>
              <a:cs typeface="Arial"/>
              <a:sym typeface="Arial"/>
            </a:endParaRPr>
          </a:p>
          <a:p>
            <a:pPr marL="180000" marR="0" lvl="0" indent="0" algn="l" rtl="0">
              <a:lnSpc>
                <a:spcPct val="90000"/>
              </a:lnSpc>
              <a:spcBef>
                <a:spcPts val="1001"/>
              </a:spcBef>
              <a:spcAft>
                <a:spcPts val="0"/>
              </a:spcAft>
              <a:buNone/>
            </a:pPr>
            <a:endParaRPr sz="1800" b="0" i="0" u="none" strike="noStrike" cap="none" dirty="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21"/>
          <p:cNvSpPr/>
          <p:nvPr/>
        </p:nvSpPr>
        <p:spPr>
          <a:xfrm>
            <a:off x="520560" y="2451240"/>
            <a:ext cx="7815960" cy="394884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87" name="Google Shape;587;p21" descr="Niña-Casco.png"/>
          <p:cNvPicPr preferRelativeResize="0"/>
          <p:nvPr/>
        </p:nvPicPr>
        <p:blipFill rotWithShape="1">
          <a:blip r:embed="rId3">
            <a:alphaModFix/>
          </a:blip>
          <a:srcRect b="6358"/>
          <a:stretch/>
        </p:blipFill>
        <p:spPr>
          <a:xfrm>
            <a:off x="7156080" y="2399760"/>
            <a:ext cx="1980720" cy="4012560"/>
          </a:xfrm>
          <a:prstGeom prst="rect">
            <a:avLst/>
          </a:prstGeom>
          <a:noFill/>
          <a:ln>
            <a:noFill/>
          </a:ln>
        </p:spPr>
      </p:pic>
      <p:sp>
        <p:nvSpPr>
          <p:cNvPr id="588" name="Google Shape;588;p21"/>
          <p:cNvSpPr/>
          <p:nvPr/>
        </p:nvSpPr>
        <p:spPr>
          <a:xfrm>
            <a:off x="774720" y="2739240"/>
            <a:ext cx="6108120" cy="435060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2000" b="1" i="0" u="none" strike="noStrike" cap="none">
                <a:solidFill>
                  <a:srgbClr val="000000"/>
                </a:solidFill>
                <a:latin typeface="Calibri"/>
                <a:ea typeface="Calibri"/>
                <a:cs typeface="Calibri"/>
                <a:sym typeface="Calibri"/>
              </a:rPr>
              <a:t>Programación de mantenimiento correctivo </a:t>
            </a:r>
            <a:endParaRPr sz="20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20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Se debe crear una lista de </a:t>
            </a:r>
            <a:r>
              <a:rPr lang="es-CL" sz="1800">
                <a:latin typeface="Calibri"/>
                <a:ea typeface="Calibri"/>
                <a:cs typeface="Calibri"/>
                <a:sym typeface="Calibri"/>
              </a:rPr>
              <a:t>chequeo</a:t>
            </a:r>
            <a:r>
              <a:rPr lang="es-CL" sz="1800" b="0" i="0" u="none" strike="noStrike" cap="none">
                <a:solidFill>
                  <a:srgbClr val="000000"/>
                </a:solidFill>
                <a:latin typeface="Calibri"/>
                <a:ea typeface="Calibri"/>
                <a:cs typeface="Calibri"/>
                <a:sym typeface="Calibri"/>
              </a:rPr>
              <a:t> por equipo a revisar.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Se debe crear un procedimiento de trabajo en base a las recomendaciones del fabricante.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Se deben considerar las normas de seguridad asociadas al peligro de intervención de los equipos y las normas de seguridad vigentes.</a:t>
            </a:r>
            <a:endParaRPr sz="1800" b="0" i="0" u="none" strike="noStrike" cap="none">
              <a:latin typeface="Arial"/>
              <a:ea typeface="Arial"/>
              <a:cs typeface="Arial"/>
              <a:sym typeface="Arial"/>
            </a:endParaRPr>
          </a:p>
          <a:p>
            <a:pPr marL="0" marR="0" lvl="0" indent="0" algn="l" rtl="0">
              <a:lnSpc>
                <a:spcPct val="1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0" i="0" u="none" strike="noStrike" cap="none">
                <a:solidFill>
                  <a:srgbClr val="000000"/>
                </a:solidFill>
                <a:latin typeface="Calibri"/>
                <a:ea typeface="Calibri"/>
                <a:cs typeface="Calibri"/>
                <a:sym typeface="Calibri"/>
              </a:rPr>
              <a:t>Posteriormente se deben programar la fecha y la hora de la realización de los trabajos, así como la coordinación de los trabajos.</a:t>
            </a:r>
            <a:endParaRPr sz="1800" b="0" i="0" u="none" strike="noStrike" cap="none">
              <a:latin typeface="Arial"/>
              <a:ea typeface="Arial"/>
              <a:cs typeface="Arial"/>
              <a:sym typeface="Arial"/>
            </a:endParaRPr>
          </a:p>
        </p:txBody>
      </p:sp>
      <p:sp>
        <p:nvSpPr>
          <p:cNvPr id="589" name="Google Shape;589;p21"/>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MANTENIMIENTO DE </a:t>
            </a:r>
            <a:r>
              <a:rPr lang="es-CL" sz="2900" b="0" i="0" u="none" strike="noStrike" cap="none">
                <a:solidFill>
                  <a:srgbClr val="C73E32"/>
                </a:solidFill>
                <a:latin typeface="Calibri"/>
                <a:ea typeface="Calibri"/>
                <a:cs typeface="Calibri"/>
                <a:sym typeface="Calibri"/>
              </a:rPr>
              <a:t>EQUIPOS</a:t>
            </a:r>
            <a:endParaRPr sz="2900" b="0" i="0" u="none" strike="noStrike" cap="none">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aphicFrame>
        <p:nvGraphicFramePr>
          <p:cNvPr id="594" name="Google Shape;594;p22"/>
          <p:cNvGraphicFramePr/>
          <p:nvPr/>
        </p:nvGraphicFramePr>
        <p:xfrm>
          <a:off x="558720" y="2310840"/>
          <a:ext cx="8292600" cy="4853685"/>
        </p:xfrm>
        <a:graphic>
          <a:graphicData uri="http://schemas.openxmlformats.org/drawingml/2006/table">
            <a:tbl>
              <a:tblPr>
                <a:noFill/>
                <a:tableStyleId>{CBD16FED-AC93-4674-A602-0AFA5098C32B}</a:tableStyleId>
              </a:tblPr>
              <a:tblGrid>
                <a:gridCol w="2521450">
                  <a:extLst>
                    <a:ext uri="{9D8B030D-6E8A-4147-A177-3AD203B41FA5}">
                      <a16:colId xmlns:a16="http://schemas.microsoft.com/office/drawing/2014/main" val="20000"/>
                    </a:ext>
                  </a:extLst>
                </a:gridCol>
                <a:gridCol w="749875">
                  <a:extLst>
                    <a:ext uri="{9D8B030D-6E8A-4147-A177-3AD203B41FA5}">
                      <a16:colId xmlns:a16="http://schemas.microsoft.com/office/drawing/2014/main" val="20001"/>
                    </a:ext>
                  </a:extLst>
                </a:gridCol>
                <a:gridCol w="793450">
                  <a:extLst>
                    <a:ext uri="{9D8B030D-6E8A-4147-A177-3AD203B41FA5}">
                      <a16:colId xmlns:a16="http://schemas.microsoft.com/office/drawing/2014/main" val="20002"/>
                    </a:ext>
                  </a:extLst>
                </a:gridCol>
                <a:gridCol w="999725">
                  <a:extLst>
                    <a:ext uri="{9D8B030D-6E8A-4147-A177-3AD203B41FA5}">
                      <a16:colId xmlns:a16="http://schemas.microsoft.com/office/drawing/2014/main" val="20003"/>
                    </a:ext>
                  </a:extLst>
                </a:gridCol>
                <a:gridCol w="749875">
                  <a:extLst>
                    <a:ext uri="{9D8B030D-6E8A-4147-A177-3AD203B41FA5}">
                      <a16:colId xmlns:a16="http://schemas.microsoft.com/office/drawing/2014/main" val="20004"/>
                    </a:ext>
                  </a:extLst>
                </a:gridCol>
                <a:gridCol w="782275">
                  <a:extLst>
                    <a:ext uri="{9D8B030D-6E8A-4147-A177-3AD203B41FA5}">
                      <a16:colId xmlns:a16="http://schemas.microsoft.com/office/drawing/2014/main" val="20005"/>
                    </a:ext>
                  </a:extLst>
                </a:gridCol>
                <a:gridCol w="771475">
                  <a:extLst>
                    <a:ext uri="{9D8B030D-6E8A-4147-A177-3AD203B41FA5}">
                      <a16:colId xmlns:a16="http://schemas.microsoft.com/office/drawing/2014/main" val="20006"/>
                    </a:ext>
                  </a:extLst>
                </a:gridCol>
                <a:gridCol w="924475">
                  <a:extLst>
                    <a:ext uri="{9D8B030D-6E8A-4147-A177-3AD203B41FA5}">
                      <a16:colId xmlns:a16="http://schemas.microsoft.com/office/drawing/2014/main" val="20007"/>
                    </a:ext>
                  </a:extLst>
                </a:gridCol>
              </a:tblGrid>
              <a:tr h="321475">
                <a:tc rowSpan="2">
                  <a:txBody>
                    <a:bodyPr/>
                    <a:lstStyle/>
                    <a:p>
                      <a:pPr marL="0" marR="0" lvl="0" indent="0" algn="ctr"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Actividades</a:t>
                      </a:r>
                      <a:endParaRPr sz="1600" b="0" u="none" strike="noStrike" cap="none">
                        <a:latin typeface="Arial"/>
                        <a:ea typeface="Arial"/>
                        <a:cs typeface="Arial"/>
                        <a:sym typeface="Arial"/>
                      </a:endParaRPr>
                    </a:p>
                  </a:txBody>
                  <a:tcPr marL="91450" marR="91450" marT="45725" marB="45725">
                    <a:solidFill>
                      <a:srgbClr val="AAE0C1"/>
                    </a:solidFill>
                  </a:tcPr>
                </a:tc>
                <a:tc gridSpan="7">
                  <a:txBody>
                    <a:bodyPr/>
                    <a:lstStyle/>
                    <a:p>
                      <a:pPr marL="0" marR="0" lvl="0" indent="0" algn="ctr"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Días de la semana</a:t>
                      </a:r>
                      <a:endParaRPr sz="1600" b="0" u="none" strike="noStrike" cap="none">
                        <a:latin typeface="Arial"/>
                        <a:ea typeface="Arial"/>
                        <a:cs typeface="Arial"/>
                        <a:sym typeface="Arial"/>
                      </a:endParaRPr>
                    </a:p>
                  </a:txBody>
                  <a:tcPr marL="91450" marR="91450" marT="45725" marB="45725">
                    <a:solidFill>
                      <a:srgbClr val="AAE0C1"/>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351000">
                <a:tc vMerge="1">
                  <a:txBody>
                    <a:bodyPr/>
                    <a:lstStyle/>
                    <a:p>
                      <a:endParaRPr lang="es-CL"/>
                    </a:p>
                  </a:txBody>
                  <a:tcPr/>
                </a:tc>
                <a:tc>
                  <a:txBody>
                    <a:bodyPr/>
                    <a:lstStyle/>
                    <a:p>
                      <a:pPr marL="0" marR="0" lvl="0" indent="0" algn="ctr" rtl="0">
                        <a:lnSpc>
                          <a:spcPct val="100000"/>
                        </a:lnSpc>
                        <a:spcBef>
                          <a:spcPts val="0"/>
                        </a:spcBef>
                        <a:spcAft>
                          <a:spcPts val="0"/>
                        </a:spcAft>
                        <a:buNone/>
                      </a:pPr>
                      <a:r>
                        <a:rPr lang="es-CL" sz="1400" b="1" u="none" strike="noStrike" cap="none">
                          <a:solidFill>
                            <a:srgbClr val="000000"/>
                          </a:solidFill>
                          <a:latin typeface="Calibri"/>
                          <a:ea typeface="Calibri"/>
                          <a:cs typeface="Calibri"/>
                          <a:sym typeface="Calibri"/>
                        </a:rPr>
                        <a:t>Lunes</a:t>
                      </a:r>
                      <a:endParaRPr sz="1400" b="0" u="none" strike="noStrike" cap="none">
                        <a:latin typeface="Arial"/>
                        <a:ea typeface="Arial"/>
                        <a:cs typeface="Arial"/>
                        <a:sym typeface="Arial"/>
                      </a:endParaRPr>
                    </a:p>
                  </a:txBody>
                  <a:tcPr marL="91450" marR="91450" marT="45725" marB="45725">
                    <a:solidFill>
                      <a:srgbClr val="AAE0C1"/>
                    </a:solidFill>
                  </a:tcPr>
                </a:tc>
                <a:tc>
                  <a:txBody>
                    <a:bodyPr/>
                    <a:lstStyle/>
                    <a:p>
                      <a:pPr marL="0" marR="0" lvl="0" indent="0" algn="ctr" rtl="0">
                        <a:lnSpc>
                          <a:spcPct val="100000"/>
                        </a:lnSpc>
                        <a:spcBef>
                          <a:spcPts val="0"/>
                        </a:spcBef>
                        <a:spcAft>
                          <a:spcPts val="0"/>
                        </a:spcAft>
                        <a:buNone/>
                      </a:pPr>
                      <a:r>
                        <a:rPr lang="es-CL" sz="1400" b="1" u="none" strike="noStrike" cap="none">
                          <a:solidFill>
                            <a:srgbClr val="000000"/>
                          </a:solidFill>
                          <a:latin typeface="Calibri"/>
                          <a:ea typeface="Calibri"/>
                          <a:cs typeface="Calibri"/>
                          <a:sym typeface="Calibri"/>
                        </a:rPr>
                        <a:t>Martes</a:t>
                      </a:r>
                      <a:endParaRPr sz="1400" b="0" u="none" strike="noStrike" cap="none">
                        <a:latin typeface="Arial"/>
                        <a:ea typeface="Arial"/>
                        <a:cs typeface="Arial"/>
                        <a:sym typeface="Arial"/>
                      </a:endParaRPr>
                    </a:p>
                  </a:txBody>
                  <a:tcPr marL="91450" marR="91450" marT="45725" marB="45725">
                    <a:solidFill>
                      <a:srgbClr val="AAE0C1"/>
                    </a:solidFill>
                  </a:tcPr>
                </a:tc>
                <a:tc>
                  <a:txBody>
                    <a:bodyPr/>
                    <a:lstStyle/>
                    <a:p>
                      <a:pPr marL="0" marR="0" lvl="0" indent="0" algn="ctr" rtl="0">
                        <a:lnSpc>
                          <a:spcPct val="100000"/>
                        </a:lnSpc>
                        <a:spcBef>
                          <a:spcPts val="0"/>
                        </a:spcBef>
                        <a:spcAft>
                          <a:spcPts val="0"/>
                        </a:spcAft>
                        <a:buNone/>
                      </a:pPr>
                      <a:r>
                        <a:rPr lang="es-CL" sz="1400" b="1" u="none" strike="noStrike" cap="none">
                          <a:solidFill>
                            <a:srgbClr val="000000"/>
                          </a:solidFill>
                          <a:latin typeface="Calibri"/>
                          <a:ea typeface="Calibri"/>
                          <a:cs typeface="Calibri"/>
                          <a:sym typeface="Calibri"/>
                        </a:rPr>
                        <a:t>Miércoles</a:t>
                      </a:r>
                      <a:endParaRPr sz="1400" b="0" u="none" strike="noStrike" cap="none">
                        <a:latin typeface="Arial"/>
                        <a:ea typeface="Arial"/>
                        <a:cs typeface="Arial"/>
                        <a:sym typeface="Arial"/>
                      </a:endParaRPr>
                    </a:p>
                  </a:txBody>
                  <a:tcPr marL="91450" marR="91450" marT="45725" marB="45725">
                    <a:solidFill>
                      <a:srgbClr val="AAE0C1"/>
                    </a:solidFill>
                  </a:tcPr>
                </a:tc>
                <a:tc>
                  <a:txBody>
                    <a:bodyPr/>
                    <a:lstStyle/>
                    <a:p>
                      <a:pPr marL="0" marR="0" lvl="0" indent="0" algn="ctr" rtl="0">
                        <a:lnSpc>
                          <a:spcPct val="100000"/>
                        </a:lnSpc>
                        <a:spcBef>
                          <a:spcPts val="0"/>
                        </a:spcBef>
                        <a:spcAft>
                          <a:spcPts val="0"/>
                        </a:spcAft>
                        <a:buNone/>
                      </a:pPr>
                      <a:r>
                        <a:rPr lang="es-CL" sz="1400" b="1" u="none" strike="noStrike" cap="none">
                          <a:solidFill>
                            <a:srgbClr val="000000"/>
                          </a:solidFill>
                          <a:latin typeface="Calibri"/>
                          <a:ea typeface="Calibri"/>
                          <a:cs typeface="Calibri"/>
                          <a:sym typeface="Calibri"/>
                        </a:rPr>
                        <a:t>Jueves</a:t>
                      </a:r>
                      <a:endParaRPr sz="1400" b="0" u="none" strike="noStrike" cap="none">
                        <a:latin typeface="Arial"/>
                        <a:ea typeface="Arial"/>
                        <a:cs typeface="Arial"/>
                        <a:sym typeface="Arial"/>
                      </a:endParaRPr>
                    </a:p>
                  </a:txBody>
                  <a:tcPr marL="91450" marR="91450" marT="45725" marB="45725">
                    <a:solidFill>
                      <a:srgbClr val="AAE0C1"/>
                    </a:solidFill>
                  </a:tcPr>
                </a:tc>
                <a:tc>
                  <a:txBody>
                    <a:bodyPr/>
                    <a:lstStyle/>
                    <a:p>
                      <a:pPr marL="0" marR="0" lvl="0" indent="0" algn="ctr" rtl="0">
                        <a:lnSpc>
                          <a:spcPct val="100000"/>
                        </a:lnSpc>
                        <a:spcBef>
                          <a:spcPts val="0"/>
                        </a:spcBef>
                        <a:spcAft>
                          <a:spcPts val="0"/>
                        </a:spcAft>
                        <a:buNone/>
                      </a:pPr>
                      <a:r>
                        <a:rPr lang="es-CL" sz="1400" b="1" u="none" strike="noStrike" cap="none">
                          <a:solidFill>
                            <a:srgbClr val="000000"/>
                          </a:solidFill>
                          <a:latin typeface="Calibri"/>
                          <a:ea typeface="Calibri"/>
                          <a:cs typeface="Calibri"/>
                          <a:sym typeface="Calibri"/>
                        </a:rPr>
                        <a:t>Viernes</a:t>
                      </a:r>
                      <a:endParaRPr sz="1400" b="0" u="none" strike="noStrike" cap="none">
                        <a:latin typeface="Arial"/>
                        <a:ea typeface="Arial"/>
                        <a:cs typeface="Arial"/>
                        <a:sym typeface="Arial"/>
                      </a:endParaRPr>
                    </a:p>
                  </a:txBody>
                  <a:tcPr marL="91450" marR="91450" marT="45725" marB="45725">
                    <a:solidFill>
                      <a:srgbClr val="AAE0C1"/>
                    </a:solidFill>
                  </a:tcPr>
                </a:tc>
                <a:tc>
                  <a:txBody>
                    <a:bodyPr/>
                    <a:lstStyle/>
                    <a:p>
                      <a:pPr marL="0" marR="0" lvl="0" indent="0" algn="ctr" rtl="0">
                        <a:lnSpc>
                          <a:spcPct val="100000"/>
                        </a:lnSpc>
                        <a:spcBef>
                          <a:spcPts val="0"/>
                        </a:spcBef>
                        <a:spcAft>
                          <a:spcPts val="0"/>
                        </a:spcAft>
                        <a:buNone/>
                      </a:pPr>
                      <a:r>
                        <a:rPr lang="es-CL" sz="1400" b="1" u="none" strike="noStrike" cap="none">
                          <a:solidFill>
                            <a:srgbClr val="000000"/>
                          </a:solidFill>
                          <a:latin typeface="Calibri"/>
                          <a:ea typeface="Calibri"/>
                          <a:cs typeface="Calibri"/>
                          <a:sym typeface="Calibri"/>
                        </a:rPr>
                        <a:t>Sábado</a:t>
                      </a:r>
                      <a:endParaRPr sz="1400" b="0" u="none" strike="noStrike" cap="none">
                        <a:latin typeface="Arial"/>
                        <a:ea typeface="Arial"/>
                        <a:cs typeface="Arial"/>
                        <a:sym typeface="Arial"/>
                      </a:endParaRPr>
                    </a:p>
                  </a:txBody>
                  <a:tcPr marL="91450" marR="91450" marT="45725" marB="45725">
                    <a:solidFill>
                      <a:srgbClr val="AAE0C1"/>
                    </a:solidFill>
                  </a:tcPr>
                </a:tc>
                <a:tc>
                  <a:txBody>
                    <a:bodyPr/>
                    <a:lstStyle/>
                    <a:p>
                      <a:pPr marL="0" marR="0" lvl="0" indent="0" algn="ctr" rtl="0">
                        <a:lnSpc>
                          <a:spcPct val="100000"/>
                        </a:lnSpc>
                        <a:spcBef>
                          <a:spcPts val="0"/>
                        </a:spcBef>
                        <a:spcAft>
                          <a:spcPts val="0"/>
                        </a:spcAft>
                        <a:buNone/>
                      </a:pPr>
                      <a:r>
                        <a:rPr lang="es-CL" sz="1400" b="1" u="none" strike="noStrike" cap="none">
                          <a:solidFill>
                            <a:srgbClr val="000000"/>
                          </a:solidFill>
                          <a:latin typeface="Calibri"/>
                          <a:ea typeface="Calibri"/>
                          <a:cs typeface="Calibri"/>
                          <a:sym typeface="Calibri"/>
                        </a:rPr>
                        <a:t>Domingo</a:t>
                      </a:r>
                      <a:endParaRPr sz="1400" b="0" u="none" strike="noStrike" cap="none">
                        <a:latin typeface="Arial"/>
                        <a:ea typeface="Arial"/>
                        <a:cs typeface="Arial"/>
                        <a:sym typeface="Arial"/>
                      </a:endParaRPr>
                    </a:p>
                  </a:txBody>
                  <a:tcPr marL="91450" marR="91450" marT="45725" marB="45725">
                    <a:solidFill>
                      <a:srgbClr val="AAE0C1"/>
                    </a:solidFill>
                  </a:tcPr>
                </a:tc>
                <a:extLst>
                  <a:ext uri="{0D108BD9-81ED-4DB2-BD59-A6C34878D82A}">
                    <a16:rowId xmlns:a16="http://schemas.microsoft.com/office/drawing/2014/main" val="10001"/>
                  </a:ext>
                </a:extLst>
              </a:tr>
              <a:tr h="32580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1.</a:t>
                      </a:r>
                      <a:endParaRPr sz="1400" b="0" u="none" strike="noStrike" cap="none">
                        <a:latin typeface="Arial"/>
                        <a:ea typeface="Arial"/>
                        <a:cs typeface="Arial"/>
                        <a:sym typeface="Arial"/>
                      </a:endParaRPr>
                    </a:p>
                  </a:txBody>
                  <a:tcPr marL="91450" marR="91450" marT="45725" marB="457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extLst>
                  <a:ext uri="{0D108BD9-81ED-4DB2-BD59-A6C34878D82A}">
                    <a16:rowId xmlns:a16="http://schemas.microsoft.com/office/drawing/2014/main" val="10002"/>
                  </a:ext>
                </a:extLst>
              </a:tr>
              <a:tr h="32580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2.</a:t>
                      </a:r>
                      <a:endParaRPr sz="1400" b="0" u="none" strike="noStrike" cap="none">
                        <a:latin typeface="Arial"/>
                        <a:ea typeface="Arial"/>
                        <a:cs typeface="Arial"/>
                        <a:sym typeface="Arial"/>
                      </a:endParaRPr>
                    </a:p>
                  </a:txBody>
                  <a:tcPr marL="91450" marR="91450" marT="45725" marB="457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extLst>
                  <a:ext uri="{0D108BD9-81ED-4DB2-BD59-A6C34878D82A}">
                    <a16:rowId xmlns:a16="http://schemas.microsoft.com/office/drawing/2014/main" val="10003"/>
                  </a:ext>
                </a:extLst>
              </a:tr>
              <a:tr h="32580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3.</a:t>
                      </a:r>
                      <a:endParaRPr sz="1400" b="0" u="none" strike="noStrike" cap="none">
                        <a:latin typeface="Arial"/>
                        <a:ea typeface="Arial"/>
                        <a:cs typeface="Arial"/>
                        <a:sym typeface="Arial"/>
                      </a:endParaRPr>
                    </a:p>
                  </a:txBody>
                  <a:tcPr marL="91450" marR="91450" marT="45725" marB="457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extLst>
                  <a:ext uri="{0D108BD9-81ED-4DB2-BD59-A6C34878D82A}">
                    <a16:rowId xmlns:a16="http://schemas.microsoft.com/office/drawing/2014/main" val="10004"/>
                  </a:ext>
                </a:extLst>
              </a:tr>
              <a:tr h="32580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4.</a:t>
                      </a:r>
                      <a:endParaRPr sz="1400" b="0" u="none" strike="noStrike" cap="none">
                        <a:latin typeface="Arial"/>
                        <a:ea typeface="Arial"/>
                        <a:cs typeface="Arial"/>
                        <a:sym typeface="Arial"/>
                      </a:endParaRPr>
                    </a:p>
                  </a:txBody>
                  <a:tcPr marL="91450" marR="91450" marT="45725" marB="457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extLst>
                  <a:ext uri="{0D108BD9-81ED-4DB2-BD59-A6C34878D82A}">
                    <a16:rowId xmlns:a16="http://schemas.microsoft.com/office/drawing/2014/main" val="10005"/>
                  </a:ext>
                </a:extLst>
              </a:tr>
              <a:tr h="32580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5.</a:t>
                      </a:r>
                      <a:endParaRPr sz="1400" b="0" u="none" strike="noStrike" cap="none">
                        <a:latin typeface="Arial"/>
                        <a:ea typeface="Arial"/>
                        <a:cs typeface="Arial"/>
                        <a:sym typeface="Arial"/>
                      </a:endParaRPr>
                    </a:p>
                  </a:txBody>
                  <a:tcPr marL="91450" marR="91450" marT="45725" marB="457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extLst>
                  <a:ext uri="{0D108BD9-81ED-4DB2-BD59-A6C34878D82A}">
                    <a16:rowId xmlns:a16="http://schemas.microsoft.com/office/drawing/2014/main" val="10006"/>
                  </a:ext>
                </a:extLst>
              </a:tr>
              <a:tr h="32580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6.</a:t>
                      </a:r>
                      <a:endParaRPr sz="1400" b="0" u="none" strike="noStrike" cap="none">
                        <a:latin typeface="Arial"/>
                        <a:ea typeface="Arial"/>
                        <a:cs typeface="Arial"/>
                        <a:sym typeface="Arial"/>
                      </a:endParaRPr>
                    </a:p>
                  </a:txBody>
                  <a:tcPr marL="91450" marR="91450" marT="45725" marB="457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extLst>
                  <a:ext uri="{0D108BD9-81ED-4DB2-BD59-A6C34878D82A}">
                    <a16:rowId xmlns:a16="http://schemas.microsoft.com/office/drawing/2014/main" val="10007"/>
                  </a:ext>
                </a:extLst>
              </a:tr>
              <a:tr h="32580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7.</a:t>
                      </a:r>
                      <a:endParaRPr sz="1400" b="0" u="none" strike="noStrike" cap="none">
                        <a:latin typeface="Arial"/>
                        <a:ea typeface="Arial"/>
                        <a:cs typeface="Arial"/>
                        <a:sym typeface="Arial"/>
                      </a:endParaRPr>
                    </a:p>
                  </a:txBody>
                  <a:tcPr marL="91450" marR="91450" marT="45725" marB="457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extLst>
                  <a:ext uri="{0D108BD9-81ED-4DB2-BD59-A6C34878D82A}">
                    <a16:rowId xmlns:a16="http://schemas.microsoft.com/office/drawing/2014/main" val="10008"/>
                  </a:ext>
                </a:extLst>
              </a:tr>
              <a:tr h="348125">
                <a:tc gridSpan="8">
                  <a:txBody>
                    <a:bodyPr/>
                    <a:lstStyle/>
                    <a:p>
                      <a:pPr marL="0" marR="0" lvl="0" indent="0" algn="l"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Recursos por actividad</a:t>
                      </a:r>
                      <a:endParaRPr sz="1600" b="0" u="none" strike="noStrike" cap="none">
                        <a:latin typeface="Arial"/>
                        <a:ea typeface="Arial"/>
                        <a:cs typeface="Arial"/>
                        <a:sym typeface="Arial"/>
                      </a:endParaRPr>
                    </a:p>
                  </a:txBody>
                  <a:tcPr marL="91450" marR="91450" marT="45725" marB="45725">
                    <a:solidFill>
                      <a:srgbClr val="AAE0C1"/>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9"/>
                  </a:ext>
                </a:extLst>
              </a:tr>
              <a:tr h="348125">
                <a:tc gridSpan="8">
                  <a:txBody>
                    <a:bodyPr/>
                    <a:lstStyle/>
                    <a:p>
                      <a:pPr marL="0" marR="0" lvl="0" indent="0" algn="l"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 Personal</a:t>
                      </a:r>
                      <a:endParaRPr sz="1600" b="0" u="none" strike="noStrike" cap="none">
                        <a:latin typeface="Arial"/>
                        <a:ea typeface="Arial"/>
                        <a:cs typeface="Arial"/>
                        <a:sym typeface="Arial"/>
                      </a:endParaRPr>
                    </a:p>
                  </a:txBody>
                  <a:tcPr marL="91450" marR="91450" marT="45725" marB="45725">
                    <a:solidFill>
                      <a:srgbClr val="FFFFFF"/>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10"/>
                  </a:ext>
                </a:extLst>
              </a:tr>
              <a:tr h="348125">
                <a:tc gridSpan="8">
                  <a:txBody>
                    <a:bodyPr/>
                    <a:lstStyle/>
                    <a:p>
                      <a:pPr marL="0" marR="0" lvl="0" indent="0" algn="l"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 Herramientas</a:t>
                      </a:r>
                      <a:endParaRPr sz="1600" b="0" u="none" strike="noStrike" cap="none">
                        <a:latin typeface="Arial"/>
                        <a:ea typeface="Arial"/>
                        <a:cs typeface="Arial"/>
                        <a:sym typeface="Arial"/>
                      </a:endParaRPr>
                    </a:p>
                  </a:txBody>
                  <a:tcPr marL="91450" marR="91450" marT="45725" marB="45725">
                    <a:solidFill>
                      <a:srgbClr val="FFFFFF"/>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11"/>
                  </a:ext>
                </a:extLst>
              </a:tr>
              <a:tr h="349550">
                <a:tc gridSpan="8">
                  <a:txBody>
                    <a:bodyPr/>
                    <a:lstStyle/>
                    <a:p>
                      <a:pPr marL="0" marR="0" lvl="0" indent="0" algn="l"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 Repuestos y materiales</a:t>
                      </a:r>
                      <a:endParaRPr sz="1600" b="0" u="none" strike="noStrike" cap="none">
                        <a:latin typeface="Arial"/>
                        <a:ea typeface="Arial"/>
                        <a:cs typeface="Arial"/>
                        <a:sym typeface="Arial"/>
                      </a:endParaRPr>
                    </a:p>
                  </a:txBody>
                  <a:tcPr marL="91450" marR="91450" marT="45725" marB="45725">
                    <a:solidFill>
                      <a:srgbClr val="FFFFFF"/>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12"/>
                  </a:ext>
                </a:extLst>
              </a:tr>
            </a:tbl>
          </a:graphicData>
        </a:graphic>
      </p:graphicFrame>
      <p:sp>
        <p:nvSpPr>
          <p:cNvPr id="595" name="Google Shape;595;p22"/>
          <p:cNvSpPr/>
          <p:nvPr/>
        </p:nvSpPr>
        <p:spPr>
          <a:xfrm>
            <a:off x="495360" y="1911600"/>
            <a:ext cx="623484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PROGRAMACIÓN DE MANTENIMIENTO CORRECTIVO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p:txBody>
      </p:sp>
      <p:sp>
        <p:nvSpPr>
          <p:cNvPr id="596" name="Google Shape;596;p22"/>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MANTENIMIENTO DE </a:t>
            </a:r>
            <a:r>
              <a:rPr lang="es-CL" sz="2900" b="0" i="0" u="none" strike="noStrike" cap="none">
                <a:solidFill>
                  <a:srgbClr val="C73E32"/>
                </a:solidFill>
                <a:latin typeface="Calibri"/>
                <a:ea typeface="Calibri"/>
                <a:cs typeface="Calibri"/>
                <a:sym typeface="Calibri"/>
              </a:rPr>
              <a:t>EQUIPOS</a:t>
            </a:r>
            <a:endParaRPr sz="2900" b="0" i="0" u="none" strike="noStrike" cap="none">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23" descr="Software de mantenimiento - Getion Del Matenimiento S.A"/>
          <p:cNvPicPr preferRelativeResize="0"/>
          <p:nvPr/>
        </p:nvPicPr>
        <p:blipFill rotWithShape="1">
          <a:blip r:embed="rId3">
            <a:alphaModFix/>
          </a:blip>
          <a:srcRect t="1537" b="1033"/>
          <a:stretch/>
        </p:blipFill>
        <p:spPr>
          <a:xfrm>
            <a:off x="4222800" y="2108160"/>
            <a:ext cx="4916520" cy="4812480"/>
          </a:xfrm>
          <a:prstGeom prst="rect">
            <a:avLst/>
          </a:prstGeom>
          <a:noFill/>
          <a:ln w="38150" cap="flat" cmpd="sng">
            <a:solidFill>
              <a:schemeClr val="lt1"/>
            </a:solidFill>
            <a:prstDash val="solid"/>
            <a:round/>
            <a:headEnd type="none" w="sm" len="sm"/>
            <a:tailEnd type="none" w="sm" len="sm"/>
          </a:ln>
        </p:spPr>
      </p:pic>
      <p:sp>
        <p:nvSpPr>
          <p:cNvPr id="602" name="Google Shape;602;p23"/>
          <p:cNvSpPr/>
          <p:nvPr/>
        </p:nvSpPr>
        <p:spPr>
          <a:xfrm>
            <a:off x="507960" y="2133720"/>
            <a:ext cx="3593520" cy="4545720"/>
          </a:xfrm>
          <a:prstGeom prst="rect">
            <a:avLst/>
          </a:prstGeom>
          <a:noFill/>
          <a:ln>
            <a:noFill/>
          </a:ln>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Orden de trabajo: </a:t>
            </a:r>
            <a:r>
              <a:rPr lang="es-CL" sz="1800" b="0" i="0" u="none" strike="noStrike" cap="none">
                <a:solidFill>
                  <a:srgbClr val="000000"/>
                </a:solidFill>
                <a:latin typeface="Calibri"/>
                <a:ea typeface="Calibri"/>
                <a:cs typeface="Calibri"/>
                <a:sym typeface="Calibri"/>
              </a:rPr>
              <a:t>son documentos creados en planta para distribuir y organizar las tareas de mantenimiento, solicitud de repuestos y control del trabajo. </a:t>
            </a:r>
            <a:endParaRPr sz="18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r>
              <a:rPr lang="es-CL" sz="1800" b="0" i="0" u="none" strike="noStrike" cap="none">
                <a:solidFill>
                  <a:srgbClr val="000000"/>
                </a:solidFill>
                <a:latin typeface="Calibri"/>
                <a:ea typeface="Calibri"/>
                <a:cs typeface="Calibri"/>
                <a:sym typeface="Calibri"/>
              </a:rPr>
              <a:t>La orden de trabajo de mantenimiento deberá enumerar las actividades a realizar, los repuestos a utilizar, las necesidades de recursos e información sobre su cumplimiento (hora de inicio y hora de término).</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p:txBody>
      </p:sp>
      <p:sp>
        <p:nvSpPr>
          <p:cNvPr id="603" name="Google Shape;603;p23"/>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MANTENIMIENTO DE </a:t>
            </a:r>
            <a:r>
              <a:rPr lang="es-CL" sz="2900" b="0" i="0" u="none" strike="noStrike" cap="none">
                <a:solidFill>
                  <a:srgbClr val="C73E32"/>
                </a:solidFill>
                <a:latin typeface="Calibri"/>
                <a:ea typeface="Calibri"/>
                <a:cs typeface="Calibri"/>
                <a:sym typeface="Calibri"/>
              </a:rPr>
              <a:t>EQUIPOS</a:t>
            </a:r>
            <a:endParaRPr sz="2900" b="0" i="0" u="none" strike="noStrike" cap="none">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4"/>
          <p:cNvSpPr/>
          <p:nvPr/>
        </p:nvSpPr>
        <p:spPr>
          <a:xfrm>
            <a:off x="520560" y="3137040"/>
            <a:ext cx="3847320" cy="325044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09" name="Google Shape;609;p24"/>
          <p:cNvSpPr/>
          <p:nvPr/>
        </p:nvSpPr>
        <p:spPr>
          <a:xfrm>
            <a:off x="520560" y="1901880"/>
            <a:ext cx="7593840" cy="179316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Un ficha técnica de fabricante es un documento que contiene las características de funcionamiento, conexión, instalación y </a:t>
            </a:r>
            <a:r>
              <a:rPr lang="es-CL" sz="1800" b="1" i="0" u="none" strike="noStrike" cap="none">
                <a:solidFill>
                  <a:srgbClr val="000000"/>
                </a:solidFill>
                <a:latin typeface="Calibri"/>
                <a:ea typeface="Calibri"/>
                <a:cs typeface="Calibri"/>
                <a:sym typeface="Calibri"/>
              </a:rPr>
              <a:t>mantenimiento de un equipo.</a:t>
            </a:r>
            <a:endParaRPr sz="1800" b="0" i="0" u="none" strike="noStrike" cap="none">
              <a:latin typeface="Arial"/>
              <a:ea typeface="Arial"/>
              <a:cs typeface="Arial"/>
              <a:sym typeface="Arial"/>
            </a:endParaRPr>
          </a:p>
          <a:p>
            <a:pPr marL="0" marR="0" lvl="0" indent="0" algn="l" rtl="0">
              <a:lnSpc>
                <a:spcPct val="7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C73E32"/>
                </a:solidFill>
                <a:latin typeface="Calibri"/>
                <a:ea typeface="Calibri"/>
                <a:cs typeface="Calibri"/>
                <a:sym typeface="Calibri"/>
              </a:rPr>
              <a:t>Ejemplo autómata programable: </a:t>
            </a:r>
            <a:endParaRPr sz="1800" b="0" i="0" u="none" strike="noStrike" cap="none">
              <a:latin typeface="Arial"/>
              <a:ea typeface="Arial"/>
              <a:cs typeface="Arial"/>
              <a:sym typeface="Arial"/>
            </a:endParaRPr>
          </a:p>
        </p:txBody>
      </p:sp>
      <p:sp>
        <p:nvSpPr>
          <p:cNvPr id="610" name="Google Shape;610;p24"/>
          <p:cNvSpPr/>
          <p:nvPr/>
        </p:nvSpPr>
        <p:spPr>
          <a:xfrm>
            <a:off x="444600" y="95868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700" b="1" i="0" u="none" strike="noStrike" cap="none">
                <a:solidFill>
                  <a:srgbClr val="29754D"/>
                </a:solidFill>
                <a:latin typeface="Calibri"/>
                <a:ea typeface="Calibri"/>
                <a:cs typeface="Calibri"/>
                <a:sym typeface="Calibri"/>
              </a:rPr>
              <a:t>MANTENIMIENTO SEGÚN </a:t>
            </a:r>
            <a:r>
              <a:rPr lang="es-CL" sz="2700" b="0" i="0" u="none" strike="noStrike" cap="none">
                <a:solidFill>
                  <a:srgbClr val="C73E32"/>
                </a:solidFill>
                <a:latin typeface="Calibri"/>
                <a:ea typeface="Calibri"/>
                <a:cs typeface="Calibri"/>
                <a:sym typeface="Calibri"/>
              </a:rPr>
              <a:t>HOJA TÉCNICA DEL FABRICANTE </a:t>
            </a:r>
            <a:endParaRPr sz="2700" b="0" i="0" u="none" strike="noStrike" cap="none">
              <a:latin typeface="Arial"/>
              <a:ea typeface="Arial"/>
              <a:cs typeface="Arial"/>
              <a:sym typeface="Arial"/>
            </a:endParaRPr>
          </a:p>
        </p:txBody>
      </p:sp>
      <p:pic>
        <p:nvPicPr>
          <p:cNvPr id="611" name="Google Shape;611;p24"/>
          <p:cNvPicPr preferRelativeResize="0"/>
          <p:nvPr/>
        </p:nvPicPr>
        <p:blipFill rotWithShape="1">
          <a:blip r:embed="rId3">
            <a:alphaModFix/>
          </a:blip>
          <a:srcRect/>
          <a:stretch/>
        </p:blipFill>
        <p:spPr>
          <a:xfrm>
            <a:off x="752400" y="3416400"/>
            <a:ext cx="3196800" cy="2658960"/>
          </a:xfrm>
          <a:prstGeom prst="rect">
            <a:avLst/>
          </a:prstGeom>
          <a:noFill/>
          <a:ln>
            <a:noFill/>
          </a:ln>
        </p:spPr>
      </p:pic>
      <p:pic>
        <p:nvPicPr>
          <p:cNvPr id="612" name="Google Shape;612;p24"/>
          <p:cNvPicPr preferRelativeResize="0"/>
          <p:nvPr/>
        </p:nvPicPr>
        <p:blipFill rotWithShape="1">
          <a:blip r:embed="rId4">
            <a:alphaModFix/>
          </a:blip>
          <a:srcRect r="3188"/>
          <a:stretch/>
        </p:blipFill>
        <p:spPr>
          <a:xfrm>
            <a:off x="6507000" y="3166920"/>
            <a:ext cx="2699640" cy="3367080"/>
          </a:xfrm>
          <a:prstGeom prst="rect">
            <a:avLst/>
          </a:prstGeom>
          <a:noFill/>
          <a:ln w="9525" cap="flat" cmpd="sng">
            <a:solidFill>
              <a:schemeClr val="dk1"/>
            </a:solidFill>
            <a:prstDash val="solid"/>
            <a:round/>
            <a:headEnd type="none" w="sm" len="sm"/>
            <a:tailEnd type="none" w="sm" len="sm"/>
          </a:ln>
        </p:spPr>
      </p:pic>
      <p:sp>
        <p:nvSpPr>
          <p:cNvPr id="613" name="Google Shape;613;p24"/>
          <p:cNvSpPr/>
          <p:nvPr/>
        </p:nvSpPr>
        <p:spPr>
          <a:xfrm>
            <a:off x="5338800" y="5237280"/>
            <a:ext cx="1142280" cy="1793160"/>
          </a:xfrm>
          <a:prstGeom prst="rightArrowCallout">
            <a:avLst>
              <a:gd name="adj1" fmla="val 25000"/>
              <a:gd name="adj2" fmla="val 25000"/>
              <a:gd name="adj3" fmla="val 25000"/>
              <a:gd name="adj4" fmla="val 64977"/>
            </a:avLst>
          </a:prstGeom>
          <a:solidFill>
            <a:schemeClr val="lt1"/>
          </a:solidFill>
          <a:ln w="12600" cap="flat" cmpd="sng">
            <a:solidFill>
              <a:srgbClr val="29754D"/>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4" name="Google Shape;614;p24"/>
          <p:cNvPicPr preferRelativeResize="0"/>
          <p:nvPr/>
        </p:nvPicPr>
        <p:blipFill rotWithShape="1">
          <a:blip r:embed="rId5">
            <a:alphaModFix/>
          </a:blip>
          <a:srcRect/>
          <a:stretch/>
        </p:blipFill>
        <p:spPr>
          <a:xfrm>
            <a:off x="5433840" y="5314680"/>
            <a:ext cx="475560" cy="1638000"/>
          </a:xfrm>
          <a:prstGeom prst="rect">
            <a:avLst/>
          </a:prstGeom>
          <a:noFill/>
          <a:ln>
            <a:noFill/>
          </a:ln>
        </p:spPr>
      </p:pic>
      <p:sp>
        <p:nvSpPr>
          <p:cNvPr id="615" name="Google Shape;615;p24"/>
          <p:cNvSpPr/>
          <p:nvPr/>
        </p:nvSpPr>
        <p:spPr>
          <a:xfrm>
            <a:off x="4521240" y="3203640"/>
            <a:ext cx="1409040" cy="577080"/>
          </a:xfrm>
          <a:prstGeom prst="rect">
            <a:avLst/>
          </a:prstGeom>
          <a:solidFill>
            <a:srgbClr val="AAE0C1"/>
          </a:solidFill>
          <a:ln w="9525" cap="flat" cmpd="sng">
            <a:solidFill>
              <a:srgbClr val="29754D"/>
            </a:solidFill>
            <a:prstDash val="solid"/>
            <a:round/>
            <a:headEnd type="none" w="sm" len="sm"/>
            <a:tailEnd type="none" w="sm" len="sm"/>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Título y marca de fabricante</a:t>
            </a:r>
            <a:endParaRPr sz="1600" b="0" i="0" u="none" strike="noStrike" cap="none">
              <a:latin typeface="Arial"/>
              <a:ea typeface="Arial"/>
              <a:cs typeface="Arial"/>
              <a:sym typeface="Arial"/>
            </a:endParaRPr>
          </a:p>
        </p:txBody>
      </p:sp>
      <p:sp>
        <p:nvSpPr>
          <p:cNvPr id="616" name="Google Shape;616;p24"/>
          <p:cNvSpPr/>
          <p:nvPr/>
        </p:nvSpPr>
        <p:spPr>
          <a:xfrm rot="10800000" flipH="1">
            <a:off x="5931000" y="3491640"/>
            <a:ext cx="621720" cy="2880"/>
          </a:xfrm>
          <a:custGeom>
            <a:avLst/>
            <a:gdLst/>
            <a:ahLst/>
            <a:cxnLst/>
            <a:rect l="l" t="t" r="r" b="b"/>
            <a:pathLst>
              <a:path w="21600" h="21600" extrusionOk="0">
                <a:moveTo>
                  <a:pt x="0" y="0"/>
                </a:moveTo>
                <a:lnTo>
                  <a:pt x="21600" y="21600"/>
                </a:lnTo>
              </a:path>
            </a:pathLst>
          </a:custGeom>
          <a:noFill/>
          <a:ln w="19075" cap="flat" cmpd="sng">
            <a:solidFill>
              <a:srgbClr val="29754D"/>
            </a:solidFill>
            <a:prstDash val="solid"/>
            <a:miter lim="8000"/>
            <a:headEnd type="none" w="sm" len="sm"/>
            <a:tailEnd type="triangle" w="med" len="med"/>
          </a:ln>
        </p:spPr>
      </p:sp>
      <p:sp>
        <p:nvSpPr>
          <p:cNvPr id="617" name="Google Shape;617;p24"/>
          <p:cNvSpPr/>
          <p:nvPr/>
        </p:nvSpPr>
        <p:spPr>
          <a:xfrm>
            <a:off x="2717640" y="6117480"/>
            <a:ext cx="2007360" cy="577080"/>
          </a:xfrm>
          <a:prstGeom prst="rect">
            <a:avLst/>
          </a:prstGeom>
          <a:solidFill>
            <a:srgbClr val="AAE0C1"/>
          </a:solidFill>
          <a:ln w="9525" cap="flat" cmpd="sng">
            <a:solidFill>
              <a:srgbClr val="29754D"/>
            </a:solidFill>
            <a:prstDash val="solid"/>
            <a:round/>
            <a:headEnd type="none" w="sm" len="sm"/>
            <a:tailEnd type="none" w="sm" len="sm"/>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Código de búsqueda en la web</a:t>
            </a:r>
            <a:endParaRPr sz="1600" b="0" i="0" u="none" strike="noStrike" cap="none">
              <a:latin typeface="Arial"/>
              <a:ea typeface="Arial"/>
              <a:cs typeface="Arial"/>
              <a:sym typeface="Arial"/>
            </a:endParaRPr>
          </a:p>
        </p:txBody>
      </p:sp>
      <p:sp>
        <p:nvSpPr>
          <p:cNvPr id="618" name="Google Shape;618;p24"/>
          <p:cNvSpPr/>
          <p:nvPr/>
        </p:nvSpPr>
        <p:spPr>
          <a:xfrm rot="10800000" flipH="1">
            <a:off x="4726080" y="6145920"/>
            <a:ext cx="594720" cy="262440"/>
          </a:xfrm>
          <a:custGeom>
            <a:avLst/>
            <a:gdLst/>
            <a:ahLst/>
            <a:cxnLst/>
            <a:rect l="l" t="t" r="r" b="b"/>
            <a:pathLst>
              <a:path w="21600" h="21600" extrusionOk="0">
                <a:moveTo>
                  <a:pt x="0" y="0"/>
                </a:moveTo>
                <a:lnTo>
                  <a:pt x="21600" y="21600"/>
                </a:lnTo>
              </a:path>
            </a:pathLst>
          </a:custGeom>
          <a:noFill/>
          <a:ln w="19075" cap="flat" cmpd="sng">
            <a:solidFill>
              <a:srgbClr val="29754D"/>
            </a:solidFill>
            <a:prstDash val="solid"/>
            <a:miter lim="8000"/>
            <a:headEnd type="none" w="sm" len="sm"/>
            <a:tailEnd type="triangle" w="med" len="med"/>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25"/>
          <p:cNvSpPr/>
          <p:nvPr/>
        </p:nvSpPr>
        <p:spPr>
          <a:xfrm>
            <a:off x="469800" y="1863720"/>
            <a:ext cx="7593840" cy="179316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Un ficha técnica de fabricante es un documento que contiene las características de funcionamiento, conexión, instalación y </a:t>
            </a:r>
            <a:r>
              <a:rPr lang="es-CL" sz="1800" b="1" i="0" u="none" strike="noStrike" cap="none">
                <a:solidFill>
                  <a:srgbClr val="000000"/>
                </a:solidFill>
                <a:latin typeface="Calibri"/>
                <a:ea typeface="Calibri"/>
                <a:cs typeface="Calibri"/>
                <a:sym typeface="Calibri"/>
              </a:rPr>
              <a:t>mantenimiento de un equipo.</a:t>
            </a:r>
            <a:endParaRPr sz="1800" b="0" i="0" u="none" strike="noStrike" cap="none">
              <a:latin typeface="Arial"/>
              <a:ea typeface="Arial"/>
              <a:cs typeface="Arial"/>
              <a:sym typeface="Arial"/>
            </a:endParaRPr>
          </a:p>
          <a:p>
            <a:pPr marL="0" marR="0" lvl="0" indent="0" algn="l" rtl="0">
              <a:lnSpc>
                <a:spcPct val="90000"/>
              </a:lnSpc>
              <a:spcBef>
                <a:spcPts val="1800"/>
              </a:spcBef>
              <a:spcAft>
                <a:spcPts val="0"/>
              </a:spcAft>
              <a:buNone/>
            </a:pPr>
            <a:r>
              <a:rPr lang="es-CL" sz="1800" b="1" i="0" u="none" strike="noStrike" cap="none">
                <a:solidFill>
                  <a:srgbClr val="C73E32"/>
                </a:solidFill>
                <a:latin typeface="Calibri"/>
                <a:ea typeface="Calibri"/>
                <a:cs typeface="Calibri"/>
                <a:sym typeface="Calibri"/>
              </a:rPr>
              <a:t>Ejemplo de ficha técnica:</a:t>
            </a:r>
            <a:endParaRPr sz="1800" b="0" i="0" u="none" strike="noStrike" cap="none">
              <a:latin typeface="Arial"/>
              <a:ea typeface="Arial"/>
              <a:cs typeface="Arial"/>
              <a:sym typeface="Arial"/>
            </a:endParaRPr>
          </a:p>
        </p:txBody>
      </p:sp>
      <p:pic>
        <p:nvPicPr>
          <p:cNvPr id="624" name="Google Shape;624;p25"/>
          <p:cNvPicPr preferRelativeResize="0"/>
          <p:nvPr/>
        </p:nvPicPr>
        <p:blipFill rotWithShape="1">
          <a:blip r:embed="rId3">
            <a:alphaModFix/>
          </a:blip>
          <a:srcRect/>
          <a:stretch/>
        </p:blipFill>
        <p:spPr>
          <a:xfrm>
            <a:off x="546120" y="3009960"/>
            <a:ext cx="2555280" cy="3085560"/>
          </a:xfrm>
          <a:prstGeom prst="rect">
            <a:avLst/>
          </a:prstGeom>
          <a:noFill/>
          <a:ln w="9525" cap="flat" cmpd="sng">
            <a:solidFill>
              <a:schemeClr val="dk1"/>
            </a:solidFill>
            <a:prstDash val="solid"/>
            <a:round/>
            <a:headEnd type="none" w="sm" len="sm"/>
            <a:tailEnd type="none" w="sm" len="sm"/>
          </a:ln>
        </p:spPr>
      </p:pic>
      <p:grpSp>
        <p:nvGrpSpPr>
          <p:cNvPr id="625" name="Google Shape;625;p25"/>
          <p:cNvGrpSpPr/>
          <p:nvPr/>
        </p:nvGrpSpPr>
        <p:grpSpPr>
          <a:xfrm>
            <a:off x="3886200" y="3022560"/>
            <a:ext cx="5382000" cy="3039480"/>
            <a:chOff x="3886200" y="3022560"/>
            <a:chExt cx="5382000" cy="3039480"/>
          </a:xfrm>
        </p:grpSpPr>
        <p:pic>
          <p:nvPicPr>
            <p:cNvPr id="626" name="Google Shape;626;p25"/>
            <p:cNvPicPr preferRelativeResize="0"/>
            <p:nvPr/>
          </p:nvPicPr>
          <p:blipFill rotWithShape="1">
            <a:blip r:embed="rId4">
              <a:alphaModFix/>
            </a:blip>
            <a:srcRect/>
            <a:stretch/>
          </p:blipFill>
          <p:spPr>
            <a:xfrm>
              <a:off x="3886200" y="3022560"/>
              <a:ext cx="5382000" cy="3039480"/>
            </a:xfrm>
            <a:prstGeom prst="rect">
              <a:avLst/>
            </a:prstGeom>
            <a:noFill/>
            <a:ln w="9525" cap="flat" cmpd="sng">
              <a:solidFill>
                <a:schemeClr val="dk1"/>
              </a:solidFill>
              <a:prstDash val="solid"/>
              <a:round/>
              <a:headEnd type="none" w="sm" len="sm"/>
              <a:tailEnd type="none" w="sm" len="sm"/>
            </a:ln>
          </p:spPr>
        </p:pic>
        <p:sp>
          <p:nvSpPr>
            <p:cNvPr id="627" name="Google Shape;627;p25"/>
            <p:cNvSpPr/>
            <p:nvPr/>
          </p:nvSpPr>
          <p:spPr>
            <a:xfrm>
              <a:off x="4834440" y="4039560"/>
              <a:ext cx="2433240" cy="153000"/>
            </a:xfrm>
            <a:prstGeom prst="rect">
              <a:avLst/>
            </a:prstGeom>
            <a:noFill/>
            <a:ln w="12600" cap="flat" cmpd="sng">
              <a:solidFill>
                <a:srgbClr val="00B05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8" name="Google Shape;628;p25" descr="Lupa"/>
            <p:cNvPicPr preferRelativeResize="0"/>
            <p:nvPr/>
          </p:nvPicPr>
          <p:blipFill rotWithShape="1">
            <a:blip r:embed="rId5">
              <a:alphaModFix/>
            </a:blip>
            <a:srcRect/>
            <a:stretch/>
          </p:blipFill>
          <p:spPr>
            <a:xfrm>
              <a:off x="7081920" y="3894120"/>
              <a:ext cx="551880" cy="551880"/>
            </a:xfrm>
            <a:prstGeom prst="rect">
              <a:avLst/>
            </a:prstGeom>
            <a:noFill/>
            <a:ln>
              <a:noFill/>
            </a:ln>
          </p:spPr>
        </p:pic>
      </p:grpSp>
      <p:sp>
        <p:nvSpPr>
          <p:cNvPr id="629" name="Google Shape;629;p25"/>
          <p:cNvSpPr/>
          <p:nvPr/>
        </p:nvSpPr>
        <p:spPr>
          <a:xfrm>
            <a:off x="3187800" y="3886200"/>
            <a:ext cx="659520" cy="608760"/>
          </a:xfrm>
          <a:prstGeom prst="rightArrow">
            <a:avLst>
              <a:gd name="adj1" fmla="val 50000"/>
              <a:gd name="adj2" fmla="val 50000"/>
            </a:avLst>
          </a:prstGeom>
          <a:solidFill>
            <a:srgbClr val="1CA848">
              <a:alpha val="48627"/>
            </a:srgbClr>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5"/>
          <p:cNvSpPr/>
          <p:nvPr/>
        </p:nvSpPr>
        <p:spPr>
          <a:xfrm>
            <a:off x="444600" y="95868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700" b="1" i="0" u="none" strike="noStrike" cap="none">
                <a:solidFill>
                  <a:srgbClr val="29754D"/>
                </a:solidFill>
                <a:latin typeface="Calibri"/>
                <a:ea typeface="Calibri"/>
                <a:cs typeface="Calibri"/>
                <a:sym typeface="Calibri"/>
              </a:rPr>
              <a:t>MANTENIMIENTO SEGÚN </a:t>
            </a:r>
            <a:r>
              <a:rPr lang="es-CL" sz="2700" b="0" i="0" u="none" strike="noStrike" cap="none">
                <a:solidFill>
                  <a:srgbClr val="C73E32"/>
                </a:solidFill>
                <a:latin typeface="Calibri"/>
                <a:ea typeface="Calibri"/>
                <a:cs typeface="Calibri"/>
                <a:sym typeface="Calibri"/>
              </a:rPr>
              <a:t>HOJA TÉCNICA DEL FABRICANTE </a:t>
            </a:r>
            <a:endParaRPr sz="2700" b="0" i="0" u="none" strike="noStrike" cap="none">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grpSp>
        <p:nvGrpSpPr>
          <p:cNvPr id="635" name="Google Shape;635;p26"/>
          <p:cNvGrpSpPr/>
          <p:nvPr/>
        </p:nvGrpSpPr>
        <p:grpSpPr>
          <a:xfrm>
            <a:off x="1096200" y="2247840"/>
            <a:ext cx="7527240" cy="4126680"/>
            <a:chOff x="1096200" y="2247840"/>
            <a:chExt cx="7527240" cy="4126680"/>
          </a:xfrm>
        </p:grpSpPr>
        <p:sp>
          <p:nvSpPr>
            <p:cNvPr id="636" name="Google Shape;636;p26"/>
            <p:cNvSpPr/>
            <p:nvPr/>
          </p:nvSpPr>
          <p:spPr>
            <a:xfrm>
              <a:off x="1096200" y="2247840"/>
              <a:ext cx="7527240" cy="41266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37" name="Google Shape;637;p26"/>
            <p:cNvSpPr/>
            <p:nvPr/>
          </p:nvSpPr>
          <p:spPr>
            <a:xfrm>
              <a:off x="1397880" y="2538000"/>
              <a:ext cx="6412680" cy="156744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1800" b="0" i="0" u="none" strike="noStrike" cap="none">
                  <a:solidFill>
                    <a:srgbClr val="000000"/>
                  </a:solidFill>
                  <a:latin typeface="Calibri"/>
                  <a:ea typeface="Calibri"/>
                  <a:cs typeface="Calibri"/>
                  <a:sym typeface="Calibri"/>
                </a:rPr>
                <a:t>De acuerdo a la ficha técnica del fabricante  es posible definir una secuencia de mantenimiento del equipo para crear: </a:t>
              </a:r>
              <a:endParaRPr sz="1800" b="0" i="0" u="none" strike="noStrike" cap="none">
                <a:latin typeface="Arial"/>
                <a:ea typeface="Arial"/>
                <a:cs typeface="Arial"/>
                <a:sym typeface="Arial"/>
              </a:endParaRPr>
            </a:p>
            <a:p>
              <a:pPr marL="176400" marR="0" lvl="0" indent="-175680" algn="l" rtl="0">
                <a:lnSpc>
                  <a:spcPct val="80000"/>
                </a:lnSpc>
                <a:spcBef>
                  <a:spcPts val="1001"/>
                </a:spcBef>
                <a:spcAft>
                  <a:spcPts val="0"/>
                </a:spcAft>
                <a:buClr>
                  <a:srgbClr val="000000"/>
                </a:buClr>
                <a:buSzPts val="1800"/>
                <a:buFont typeface="Arial"/>
                <a:buChar char="•"/>
              </a:pPr>
              <a:r>
                <a:rPr lang="es-CL" sz="1800" b="1" i="0" u="none" strike="noStrike" cap="none">
                  <a:solidFill>
                    <a:srgbClr val="000000"/>
                  </a:solidFill>
                  <a:latin typeface="Calibri"/>
                  <a:ea typeface="Calibri"/>
                  <a:cs typeface="Calibri"/>
                  <a:sym typeface="Calibri"/>
                </a:rPr>
                <a:t>Programa de mantenimiento semanal </a:t>
              </a:r>
              <a:endParaRPr sz="1800" b="0" i="0" u="none" strike="noStrike" cap="none">
                <a:latin typeface="Arial"/>
                <a:ea typeface="Arial"/>
                <a:cs typeface="Arial"/>
                <a:sym typeface="Arial"/>
              </a:endParaRPr>
            </a:p>
            <a:p>
              <a:pPr marL="176400" marR="0" lvl="0" indent="-175680" algn="l" rtl="0">
                <a:lnSpc>
                  <a:spcPct val="80000"/>
                </a:lnSpc>
                <a:spcBef>
                  <a:spcPts val="1001"/>
                </a:spcBef>
                <a:spcAft>
                  <a:spcPts val="0"/>
                </a:spcAft>
                <a:buClr>
                  <a:srgbClr val="000000"/>
                </a:buClr>
                <a:buSzPts val="1800"/>
                <a:buFont typeface="Arial"/>
                <a:buChar char="•"/>
              </a:pPr>
              <a:r>
                <a:rPr lang="es-CL" sz="1800" b="1" i="0" u="none" strike="noStrike" cap="none">
                  <a:solidFill>
                    <a:srgbClr val="000000"/>
                  </a:solidFill>
                  <a:latin typeface="Calibri"/>
                  <a:ea typeface="Calibri"/>
                  <a:cs typeface="Calibri"/>
                  <a:sym typeface="Calibri"/>
                </a:rPr>
                <a:t>Orden de trabajo </a:t>
              </a:r>
              <a:endParaRPr sz="1800" b="0" i="0" u="none" strike="noStrike" cap="none">
                <a:latin typeface="Arial"/>
                <a:ea typeface="Arial"/>
                <a:cs typeface="Arial"/>
                <a:sym typeface="Arial"/>
              </a:endParaRPr>
            </a:p>
            <a:p>
              <a:pPr marL="176400" marR="0" lvl="0" indent="-175680" algn="l" rtl="0">
                <a:lnSpc>
                  <a:spcPct val="80000"/>
                </a:lnSpc>
                <a:spcBef>
                  <a:spcPts val="1001"/>
                </a:spcBef>
                <a:spcAft>
                  <a:spcPts val="0"/>
                </a:spcAft>
                <a:buClr>
                  <a:srgbClr val="000000"/>
                </a:buClr>
                <a:buSzPts val="1800"/>
                <a:buFont typeface="Arial"/>
                <a:buChar char="•"/>
              </a:pPr>
              <a:r>
                <a:rPr lang="es-CL" sz="1800" b="1" i="0" u="none" strike="noStrike" cap="none">
                  <a:solidFill>
                    <a:srgbClr val="000000"/>
                  </a:solidFill>
                  <a:latin typeface="Calibri"/>
                  <a:ea typeface="Calibri"/>
                  <a:cs typeface="Calibri"/>
                  <a:sym typeface="Calibri"/>
                </a:rPr>
                <a:t>Informe ejecutivo de resultados de proceso</a:t>
              </a:r>
              <a:endParaRPr sz="1800" b="0" i="0" u="none" strike="noStrike" cap="none">
                <a:latin typeface="Arial"/>
                <a:ea typeface="Arial"/>
                <a:cs typeface="Arial"/>
                <a:sym typeface="Arial"/>
              </a:endParaRPr>
            </a:p>
          </p:txBody>
        </p:sp>
        <p:grpSp>
          <p:nvGrpSpPr>
            <p:cNvPr id="638" name="Google Shape;638;p26"/>
            <p:cNvGrpSpPr/>
            <p:nvPr/>
          </p:nvGrpSpPr>
          <p:grpSpPr>
            <a:xfrm>
              <a:off x="1575720" y="4457880"/>
              <a:ext cx="6459120" cy="1535040"/>
              <a:chOff x="1575720" y="4457880"/>
              <a:chExt cx="6459120" cy="1535040"/>
            </a:xfrm>
          </p:grpSpPr>
          <p:grpSp>
            <p:nvGrpSpPr>
              <p:cNvPr id="639" name="Google Shape;639;p26"/>
              <p:cNvGrpSpPr/>
              <p:nvPr/>
            </p:nvGrpSpPr>
            <p:grpSpPr>
              <a:xfrm>
                <a:off x="1575720" y="4465440"/>
                <a:ext cx="1398960" cy="1447200"/>
                <a:chOff x="1575720" y="4465440"/>
                <a:chExt cx="1398960" cy="1447200"/>
              </a:xfrm>
            </p:grpSpPr>
            <p:pic>
              <p:nvPicPr>
                <p:cNvPr id="640" name="Google Shape;640;p26" descr="Documento"/>
                <p:cNvPicPr preferRelativeResize="0"/>
                <p:nvPr/>
              </p:nvPicPr>
              <p:blipFill rotWithShape="1">
                <a:blip r:embed="rId3">
                  <a:alphaModFix/>
                </a:blip>
                <a:srcRect/>
                <a:stretch/>
              </p:blipFill>
              <p:spPr>
                <a:xfrm>
                  <a:off x="1629720" y="4543920"/>
                  <a:ext cx="1290240" cy="1290240"/>
                </a:xfrm>
                <a:prstGeom prst="rect">
                  <a:avLst/>
                </a:prstGeom>
                <a:noFill/>
                <a:ln>
                  <a:noFill/>
                </a:ln>
              </p:spPr>
            </p:pic>
            <p:sp>
              <p:nvSpPr>
                <p:cNvPr id="641" name="Google Shape;641;p26"/>
                <p:cNvSpPr/>
                <p:nvPr/>
              </p:nvSpPr>
              <p:spPr>
                <a:xfrm>
                  <a:off x="1575720" y="4465440"/>
                  <a:ext cx="1398960" cy="1447200"/>
                </a:xfrm>
                <a:prstGeom prst="roundRect">
                  <a:avLst>
                    <a:gd name="adj" fmla="val 3898"/>
                  </a:avLst>
                </a:prstGeom>
                <a:noFill/>
                <a:ln w="38150" cap="flat" cmpd="sng">
                  <a:solidFill>
                    <a:srgbClr val="C73E3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grpSp>
            <p:nvGrpSpPr>
              <p:cNvPr id="642" name="Google Shape;642;p26"/>
              <p:cNvGrpSpPr/>
              <p:nvPr/>
            </p:nvGrpSpPr>
            <p:grpSpPr>
              <a:xfrm>
                <a:off x="4073040" y="4465440"/>
                <a:ext cx="1398960" cy="1447200"/>
                <a:chOff x="4073040" y="4465440"/>
                <a:chExt cx="1398960" cy="1447200"/>
              </a:xfrm>
            </p:grpSpPr>
            <p:pic>
              <p:nvPicPr>
                <p:cNvPr id="643" name="Google Shape;643;p26" descr="Herramientas"/>
                <p:cNvPicPr preferRelativeResize="0"/>
                <p:nvPr/>
              </p:nvPicPr>
              <p:blipFill rotWithShape="1">
                <a:blip r:embed="rId4">
                  <a:alphaModFix/>
                </a:blip>
                <a:srcRect/>
                <a:stretch/>
              </p:blipFill>
              <p:spPr>
                <a:xfrm>
                  <a:off x="4170960" y="4587480"/>
                  <a:ext cx="1203120" cy="1203120"/>
                </a:xfrm>
                <a:prstGeom prst="rect">
                  <a:avLst/>
                </a:prstGeom>
                <a:noFill/>
                <a:ln>
                  <a:noFill/>
                </a:ln>
              </p:spPr>
            </p:pic>
            <p:sp>
              <p:nvSpPr>
                <p:cNvPr id="644" name="Google Shape;644;p26"/>
                <p:cNvSpPr/>
                <p:nvPr/>
              </p:nvSpPr>
              <p:spPr>
                <a:xfrm>
                  <a:off x="4073040" y="4465440"/>
                  <a:ext cx="1398960" cy="1447200"/>
                </a:xfrm>
                <a:prstGeom prst="roundRect">
                  <a:avLst>
                    <a:gd name="adj" fmla="val 3898"/>
                  </a:avLst>
                </a:prstGeom>
                <a:noFill/>
                <a:ln w="38150" cap="flat" cmpd="sng">
                  <a:solidFill>
                    <a:srgbClr val="C73E3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grpSp>
            <p:nvGrpSpPr>
              <p:cNvPr id="645" name="Google Shape;645;p26"/>
              <p:cNvGrpSpPr/>
              <p:nvPr/>
            </p:nvGrpSpPr>
            <p:grpSpPr>
              <a:xfrm>
                <a:off x="6523920" y="4457880"/>
                <a:ext cx="1510920" cy="1535040"/>
                <a:chOff x="6523920" y="4457880"/>
                <a:chExt cx="1510920" cy="1535040"/>
              </a:xfrm>
            </p:grpSpPr>
            <p:pic>
              <p:nvPicPr>
                <p:cNvPr id="646" name="Google Shape;646;p26" descr="Persona con idea"/>
                <p:cNvPicPr preferRelativeResize="0"/>
                <p:nvPr/>
              </p:nvPicPr>
              <p:blipFill rotWithShape="1">
                <a:blip r:embed="rId5">
                  <a:alphaModFix/>
                </a:blip>
                <a:srcRect/>
                <a:stretch/>
              </p:blipFill>
              <p:spPr>
                <a:xfrm>
                  <a:off x="6523920" y="4482000"/>
                  <a:ext cx="1510920" cy="1510920"/>
                </a:xfrm>
                <a:prstGeom prst="rect">
                  <a:avLst/>
                </a:prstGeom>
                <a:noFill/>
                <a:ln>
                  <a:noFill/>
                </a:ln>
              </p:spPr>
            </p:pic>
            <p:sp>
              <p:nvSpPr>
                <p:cNvPr id="647" name="Google Shape;647;p26"/>
                <p:cNvSpPr/>
                <p:nvPr/>
              </p:nvSpPr>
              <p:spPr>
                <a:xfrm>
                  <a:off x="6580080" y="4457880"/>
                  <a:ext cx="1398960" cy="1447200"/>
                </a:xfrm>
                <a:prstGeom prst="roundRect">
                  <a:avLst>
                    <a:gd name="adj" fmla="val 3898"/>
                  </a:avLst>
                </a:prstGeom>
                <a:noFill/>
                <a:ln w="38150" cap="flat" cmpd="sng">
                  <a:solidFill>
                    <a:srgbClr val="C73E3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sp>
            <p:nvSpPr>
              <p:cNvPr id="648" name="Google Shape;648;p26"/>
              <p:cNvSpPr/>
              <p:nvPr/>
            </p:nvSpPr>
            <p:spPr>
              <a:xfrm>
                <a:off x="3276720" y="4819680"/>
                <a:ext cx="626760" cy="578520"/>
              </a:xfrm>
              <a:prstGeom prst="rightArrow">
                <a:avLst>
                  <a:gd name="adj1" fmla="val 50000"/>
                  <a:gd name="adj2" fmla="val 50000"/>
                </a:avLst>
              </a:prstGeom>
              <a:solidFill>
                <a:srgbClr val="1CA848">
                  <a:alpha val="48627"/>
                </a:srgbClr>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5774400" y="4819680"/>
                <a:ext cx="626760" cy="578520"/>
              </a:xfrm>
              <a:prstGeom prst="rightArrow">
                <a:avLst>
                  <a:gd name="adj1" fmla="val 50000"/>
                  <a:gd name="adj2" fmla="val 50000"/>
                </a:avLst>
              </a:prstGeom>
              <a:solidFill>
                <a:srgbClr val="1CA848">
                  <a:alpha val="48627"/>
                </a:srgbClr>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50" name="Google Shape;650;p26"/>
          <p:cNvSpPr/>
          <p:nvPr/>
        </p:nvSpPr>
        <p:spPr>
          <a:xfrm>
            <a:off x="444600" y="11113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700" b="1" i="0" u="none" strike="noStrike" cap="none">
                <a:solidFill>
                  <a:srgbClr val="29754D"/>
                </a:solidFill>
                <a:latin typeface="Calibri"/>
                <a:ea typeface="Calibri"/>
                <a:cs typeface="Calibri"/>
                <a:sym typeface="Calibri"/>
              </a:rPr>
              <a:t>MANTENIMIENTO SEGÚN </a:t>
            </a:r>
            <a:r>
              <a:rPr lang="es-CL" sz="2700" b="0" i="0" u="none" strike="noStrike" cap="none">
                <a:solidFill>
                  <a:srgbClr val="C73E32"/>
                </a:solidFill>
                <a:latin typeface="Calibri"/>
                <a:ea typeface="Calibri"/>
                <a:cs typeface="Calibri"/>
                <a:sym typeface="Calibri"/>
              </a:rPr>
              <a:t>HOJA TÉCNICA DEL FABRICANTE </a:t>
            </a:r>
            <a:endParaRPr sz="2700" b="0" i="0" u="none" strike="noStrike" cap="none">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p27"/>
          <p:cNvPicPr preferRelativeResize="0"/>
          <p:nvPr/>
        </p:nvPicPr>
        <p:blipFill rotWithShape="1">
          <a:blip r:embed="rId3">
            <a:alphaModFix/>
          </a:blip>
          <a:srcRect/>
          <a:stretch/>
        </p:blipFill>
        <p:spPr>
          <a:xfrm flipH="1">
            <a:off x="522000" y="2143440"/>
            <a:ext cx="4699080" cy="4452120"/>
          </a:xfrm>
          <a:prstGeom prst="rect">
            <a:avLst/>
          </a:prstGeom>
          <a:noFill/>
          <a:ln>
            <a:noFill/>
          </a:ln>
        </p:spPr>
      </p:pic>
      <p:grpSp>
        <p:nvGrpSpPr>
          <p:cNvPr id="656" name="Google Shape;656;p27"/>
          <p:cNvGrpSpPr/>
          <p:nvPr/>
        </p:nvGrpSpPr>
        <p:grpSpPr>
          <a:xfrm>
            <a:off x="3758367" y="1533600"/>
            <a:ext cx="5075313" cy="2359440"/>
            <a:chOff x="3758367" y="1533600"/>
            <a:chExt cx="5075313" cy="2359440"/>
          </a:xfrm>
        </p:grpSpPr>
        <p:sp>
          <p:nvSpPr>
            <p:cNvPr id="657" name="Google Shape;657;p27"/>
            <p:cNvSpPr/>
            <p:nvPr/>
          </p:nvSpPr>
          <p:spPr>
            <a:xfrm flipH="1">
              <a:off x="4469040" y="1533600"/>
              <a:ext cx="4364640" cy="2359440"/>
            </a:xfrm>
            <a:prstGeom prst="roundRect">
              <a:avLst>
                <a:gd name="adj" fmla="val 10157"/>
              </a:avLst>
            </a:prstGeom>
            <a:solidFill>
              <a:schemeClr val="lt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58" name="Google Shape;658;p27"/>
            <p:cNvSpPr/>
            <p:nvPr/>
          </p:nvSpPr>
          <p:spPr>
            <a:xfrm rot="-6773400" flipH="1">
              <a:off x="4019400" y="2399760"/>
              <a:ext cx="332640" cy="78732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27"/>
          <p:cNvSpPr/>
          <p:nvPr/>
        </p:nvSpPr>
        <p:spPr>
          <a:xfrm>
            <a:off x="375840" y="1373760"/>
            <a:ext cx="35265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660" name="Google Shape;660;p27"/>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661" name="Google Shape;661;p27"/>
          <p:cNvSpPr/>
          <p:nvPr/>
        </p:nvSpPr>
        <p:spPr>
          <a:xfrm>
            <a:off x="5529240" y="4350600"/>
            <a:ext cx="4857120" cy="387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5961240" y="5213520"/>
            <a:ext cx="4857120" cy="2815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400" b="0" i="0" u="none" strike="noStrike" cap="none">
                <a:solidFill>
                  <a:srgbClr val="000000"/>
                </a:solidFill>
                <a:latin typeface="Arial"/>
                <a:ea typeface="Arial"/>
                <a:cs typeface="Arial"/>
                <a:sym typeface="Arial"/>
              </a:rPr>
              <a:t>“</a:t>
            </a:r>
            <a:endParaRPr sz="1400" b="0" i="0" u="none" strike="noStrike" cap="none">
              <a:latin typeface="Arial"/>
              <a:ea typeface="Arial"/>
              <a:cs typeface="Arial"/>
              <a:sym typeface="Arial"/>
            </a:endParaRPr>
          </a:p>
        </p:txBody>
      </p:sp>
      <p:sp>
        <p:nvSpPr>
          <p:cNvPr id="663" name="Google Shape;663;p27"/>
          <p:cNvSpPr/>
          <p:nvPr/>
        </p:nvSpPr>
        <p:spPr>
          <a:xfrm>
            <a:off x="4831920" y="1868400"/>
            <a:ext cx="3816000" cy="154008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Antes de realizar la actividad práctica te invitamos a que revises la cápsula animada:</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2000" b="1" i="0" u="none" strike="noStrike" cap="none">
                <a:solidFill>
                  <a:srgbClr val="C73E32"/>
                </a:solidFill>
                <a:latin typeface="Calibri"/>
                <a:ea typeface="Calibri"/>
                <a:cs typeface="Calibri"/>
                <a:sym typeface="Calibri"/>
              </a:rPr>
              <a:t>“Uso de multitester o multímetro”</a:t>
            </a:r>
            <a:endParaRPr sz="2000" b="0" i="0" u="none" strike="noStrike" cap="none">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28"/>
          <p:cNvSpPr/>
          <p:nvPr/>
        </p:nvSpPr>
        <p:spPr>
          <a:xfrm>
            <a:off x="491760" y="2165400"/>
            <a:ext cx="6999120" cy="269568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69" name="Google Shape;669;p28"/>
          <p:cNvSpPr/>
          <p:nvPr/>
        </p:nvSpPr>
        <p:spPr>
          <a:xfrm>
            <a:off x="902520" y="2580480"/>
            <a:ext cx="6767640" cy="1775160"/>
          </a:xfrm>
          <a:prstGeom prst="rect">
            <a:avLst/>
          </a:prstGeom>
          <a:noFill/>
          <a:ln>
            <a:noFill/>
          </a:ln>
        </p:spPr>
        <p:txBody>
          <a:bodyPr spcFirstLastPara="1" wrap="square" lIns="90000" tIns="91425" rIns="90000" bIns="91425" anchor="t" anchorCtr="0">
            <a:noAutofit/>
          </a:bodyPr>
          <a:lstStyle/>
          <a:p>
            <a:pPr marL="0" marR="0" lvl="0" indent="0" algn="l" rtl="0">
              <a:lnSpc>
                <a:spcPct val="115000"/>
              </a:lnSpc>
              <a:spcBef>
                <a:spcPts val="0"/>
              </a:spcBef>
              <a:spcAft>
                <a:spcPts val="0"/>
              </a:spcAft>
              <a:buNone/>
            </a:pPr>
            <a:r>
              <a:rPr lang="es-CL" sz="1700" b="0" i="0" u="none" strike="noStrike" cap="none">
                <a:solidFill>
                  <a:srgbClr val="000000"/>
                </a:solidFill>
                <a:latin typeface="Calibri"/>
                <a:ea typeface="Calibri"/>
                <a:cs typeface="Calibri"/>
                <a:sym typeface="Calibri"/>
              </a:rPr>
              <a:t>Si quieres profundizar, te invitamos a visitar el sitio de </a:t>
            </a:r>
            <a:r>
              <a:rPr lang="es-CL" sz="1700" b="1" i="0" u="sng" strike="noStrike" cap="none">
                <a:solidFill>
                  <a:srgbClr val="0097A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TP DIGITAL</a:t>
            </a:r>
            <a:endParaRPr sz="17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7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Para esta actividad te sugerimos:</a:t>
            </a:r>
            <a:endParaRPr sz="17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700" b="0" i="0" u="none" strike="noStrike" cap="none">
              <a:latin typeface="Arial"/>
              <a:ea typeface="Arial"/>
              <a:cs typeface="Arial"/>
              <a:sym typeface="Arial"/>
            </a:endParaRPr>
          </a:p>
          <a:p>
            <a:pPr marL="244800" marR="0" lvl="1" indent="-244080" algn="l" rtl="0">
              <a:lnSpc>
                <a:spcPct val="90000"/>
              </a:lnSpc>
              <a:spcBef>
                <a:spcPts val="499"/>
              </a:spcBef>
              <a:spcAft>
                <a:spcPts val="0"/>
              </a:spcAft>
              <a:buClr>
                <a:srgbClr val="000000"/>
              </a:buClr>
              <a:buSzPts val="1870"/>
              <a:buFont typeface="Noto Sans Symbols"/>
              <a:buChar char="✔"/>
            </a:pPr>
            <a:r>
              <a:rPr lang="es-CL" sz="1700" b="1" i="0" u="none" strike="noStrike" cap="none">
                <a:solidFill>
                  <a:srgbClr val="29754D"/>
                </a:solidFill>
                <a:latin typeface="Calibri"/>
                <a:ea typeface="Calibri"/>
                <a:cs typeface="Calibri"/>
                <a:sym typeface="Calibri"/>
              </a:rPr>
              <a:t>Simulador de análisis de circuitos</a:t>
            </a:r>
            <a:endParaRPr sz="1700" b="0" i="0" u="none" strike="noStrike" cap="none">
              <a:latin typeface="Arial"/>
              <a:ea typeface="Arial"/>
              <a:cs typeface="Arial"/>
              <a:sym typeface="Arial"/>
            </a:endParaRPr>
          </a:p>
        </p:txBody>
      </p:sp>
      <p:sp>
        <p:nvSpPr>
          <p:cNvPr id="670" name="Google Shape;670;p28"/>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671" name="Google Shape;671;p28"/>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grpSp>
        <p:nvGrpSpPr>
          <p:cNvPr id="672" name="Google Shape;672;p28"/>
          <p:cNvGrpSpPr/>
          <p:nvPr/>
        </p:nvGrpSpPr>
        <p:grpSpPr>
          <a:xfrm>
            <a:off x="5067000" y="3464640"/>
            <a:ext cx="4439160" cy="4205520"/>
            <a:chOff x="5067000" y="3464640"/>
            <a:chExt cx="4439160" cy="4205520"/>
          </a:xfrm>
        </p:grpSpPr>
        <p:pic>
          <p:nvPicPr>
            <p:cNvPr id="673" name="Google Shape;673;p28"/>
            <p:cNvPicPr preferRelativeResize="0"/>
            <p:nvPr/>
          </p:nvPicPr>
          <p:blipFill rotWithShape="1">
            <a:blip r:embed="rId4">
              <a:alphaModFix/>
            </a:blip>
            <a:srcRect/>
            <a:stretch/>
          </p:blipFill>
          <p:spPr>
            <a:xfrm>
              <a:off x="5067000" y="3464640"/>
              <a:ext cx="4439160" cy="4205520"/>
            </a:xfrm>
            <a:prstGeom prst="rect">
              <a:avLst/>
            </a:prstGeom>
            <a:noFill/>
            <a:ln>
              <a:noFill/>
            </a:ln>
          </p:spPr>
        </p:pic>
        <p:pic>
          <p:nvPicPr>
            <p:cNvPr id="674" name="Google Shape;674;p28"/>
            <p:cNvPicPr preferRelativeResize="0"/>
            <p:nvPr/>
          </p:nvPicPr>
          <p:blipFill rotWithShape="1">
            <a:blip r:embed="rId5">
              <a:alphaModFix/>
            </a:blip>
            <a:srcRect/>
            <a:stretch/>
          </p:blipFill>
          <p:spPr>
            <a:xfrm>
              <a:off x="6528600" y="3826440"/>
              <a:ext cx="1497240" cy="630000"/>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29"/>
          <p:cNvSpPr/>
          <p:nvPr/>
        </p:nvSpPr>
        <p:spPr>
          <a:xfrm>
            <a:off x="562320" y="4457160"/>
            <a:ext cx="8477640" cy="2198880"/>
          </a:xfrm>
          <a:prstGeom prst="roundRect">
            <a:avLst>
              <a:gd name="adj" fmla="val 16792"/>
            </a:avLst>
          </a:prstGeom>
          <a:solidFill>
            <a:srgbClr val="D7E3DC"/>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80" name="Google Shape;680;p29"/>
          <p:cNvPicPr preferRelativeResize="0"/>
          <p:nvPr/>
        </p:nvPicPr>
        <p:blipFill rotWithShape="1">
          <a:blip r:embed="rId3">
            <a:alphaModFix/>
          </a:blip>
          <a:srcRect/>
          <a:stretch/>
        </p:blipFill>
        <p:spPr>
          <a:xfrm>
            <a:off x="8620560" y="4231800"/>
            <a:ext cx="482400" cy="460080"/>
          </a:xfrm>
          <a:prstGeom prst="rect">
            <a:avLst/>
          </a:prstGeom>
          <a:noFill/>
          <a:ln>
            <a:noFill/>
          </a:ln>
        </p:spPr>
      </p:pic>
      <p:sp>
        <p:nvSpPr>
          <p:cNvPr id="681" name="Google Shape;681;p29"/>
          <p:cNvSpPr/>
          <p:nvPr/>
        </p:nvSpPr>
        <p:spPr>
          <a:xfrm>
            <a:off x="562320" y="2320560"/>
            <a:ext cx="8477640" cy="1910880"/>
          </a:xfrm>
          <a:prstGeom prst="roundRect">
            <a:avLst>
              <a:gd name="adj" fmla="val 16792"/>
            </a:avLst>
          </a:prstGeom>
          <a:solidFill>
            <a:srgbClr val="D7E3DC"/>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82" name="Google Shape;682;p29"/>
          <p:cNvPicPr preferRelativeResize="0"/>
          <p:nvPr/>
        </p:nvPicPr>
        <p:blipFill rotWithShape="1">
          <a:blip r:embed="rId3">
            <a:alphaModFix/>
          </a:blip>
          <a:srcRect/>
          <a:stretch/>
        </p:blipFill>
        <p:spPr>
          <a:xfrm>
            <a:off x="8620560" y="2095200"/>
            <a:ext cx="482400" cy="460080"/>
          </a:xfrm>
          <a:prstGeom prst="rect">
            <a:avLst/>
          </a:prstGeom>
          <a:noFill/>
          <a:ln>
            <a:noFill/>
          </a:ln>
        </p:spPr>
      </p:pic>
      <p:sp>
        <p:nvSpPr>
          <p:cNvPr id="683" name="Google Shape;683;p29"/>
          <p:cNvSpPr/>
          <p:nvPr/>
        </p:nvSpPr>
        <p:spPr>
          <a:xfrm>
            <a:off x="915120" y="2649240"/>
            <a:ext cx="7772040" cy="1306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TP Digital </a:t>
            </a:r>
            <a:r>
              <a:rPr lang="es-CL" sz="1600" b="0" i="0" u="none" strike="noStrike" cap="none">
                <a:solidFill>
                  <a:srgbClr val="000000"/>
                </a:solidFill>
                <a:latin typeface="Calibri"/>
                <a:ea typeface="Calibri"/>
                <a:cs typeface="Calibri"/>
                <a:sym typeface="Calibri"/>
              </a:rPr>
              <a:t>es un proyecto desarrollado en conjunto por </a:t>
            </a:r>
            <a:r>
              <a:rPr lang="es-CL" sz="1600" b="1" i="0" u="none" strike="noStrike" cap="none">
                <a:solidFill>
                  <a:srgbClr val="29754D"/>
                </a:solidFill>
                <a:latin typeface="Calibri"/>
                <a:ea typeface="Calibri"/>
                <a:cs typeface="Calibri"/>
                <a:sym typeface="Calibri"/>
              </a:rPr>
              <a:t>Fundación Chile </a:t>
            </a:r>
            <a:r>
              <a:rPr lang="es-CL" sz="1600" b="0" i="0" u="none" strike="noStrike" cap="none">
                <a:solidFill>
                  <a:srgbClr val="000000"/>
                </a:solidFill>
                <a:latin typeface="Calibri"/>
                <a:ea typeface="Calibri"/>
                <a:cs typeface="Calibri"/>
                <a:sym typeface="Calibri"/>
              </a:rPr>
              <a:t>y </a:t>
            </a:r>
            <a:r>
              <a:rPr lang="es-CL" sz="1600" b="1" i="0" u="none" strike="noStrike" cap="none">
                <a:solidFill>
                  <a:srgbClr val="29754D"/>
                </a:solidFill>
                <a:latin typeface="Calibri"/>
                <a:ea typeface="Calibri"/>
                <a:cs typeface="Calibri"/>
                <a:sym typeface="Calibri"/>
              </a:rPr>
              <a:t>Microsoft</a:t>
            </a:r>
            <a:r>
              <a:rPr lang="es-CL" sz="1600" b="0" i="0" u="none" strike="noStrike" cap="none">
                <a:solidFill>
                  <a:srgbClr val="000000"/>
                </a:solidFill>
                <a:latin typeface="Calibri"/>
                <a:ea typeface="Calibri"/>
                <a:cs typeface="Calibri"/>
                <a:sym typeface="Calibri"/>
              </a:rPr>
              <a:t>, con el patrocinio de </a:t>
            </a:r>
            <a:r>
              <a:rPr lang="es-CL" sz="1600" b="1" i="0" u="none" strike="noStrike" cap="none">
                <a:solidFill>
                  <a:srgbClr val="29754D"/>
                </a:solidFill>
                <a:latin typeface="Calibri"/>
                <a:ea typeface="Calibri"/>
                <a:cs typeface="Calibri"/>
                <a:sym typeface="Calibri"/>
              </a:rPr>
              <a:t>MINEDUC</a:t>
            </a:r>
            <a:r>
              <a:rPr lang="es-CL" sz="1600" b="0" i="0" u="none" strike="noStrike" cap="none">
                <a:solidFill>
                  <a:srgbClr val="29754D"/>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y la colaboración de</a:t>
            </a:r>
            <a:r>
              <a:rPr lang="es-CL" sz="1600" b="1" i="0" u="none" strike="noStrike" cap="none">
                <a:solidFill>
                  <a:srgbClr val="000000"/>
                </a:solidFill>
                <a:latin typeface="Calibri"/>
                <a:ea typeface="Calibri"/>
                <a:cs typeface="Calibri"/>
                <a:sym typeface="Calibri"/>
              </a:rPr>
              <a:t> </a:t>
            </a:r>
            <a:r>
              <a:rPr lang="es-CL" sz="1600" b="1" i="0" u="none" strike="noStrike" cap="none">
                <a:solidFill>
                  <a:srgbClr val="29754D"/>
                </a:solidFill>
                <a:latin typeface="Calibri"/>
                <a:ea typeface="Calibri"/>
                <a:cs typeface="Calibri"/>
                <a:sym typeface="Calibri"/>
              </a:rPr>
              <a:t>INACAP</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e </a:t>
            </a:r>
            <a:r>
              <a:rPr lang="es-CL" sz="1600" b="1" i="0" u="none" strike="noStrike" cap="none">
                <a:solidFill>
                  <a:srgbClr val="29754D"/>
                </a:solidFill>
                <a:latin typeface="Calibri"/>
                <a:ea typeface="Calibri"/>
                <a:cs typeface="Calibri"/>
                <a:sym typeface="Calibri"/>
              </a:rPr>
              <a:t>Intelitek</a:t>
            </a:r>
            <a:r>
              <a:rPr lang="es-CL" sz="1600" b="0" i="0" u="none" strike="noStrike" cap="none">
                <a:solidFill>
                  <a:srgbClr val="000000"/>
                </a:solidFill>
                <a:latin typeface="Calibri"/>
                <a:ea typeface="Calibri"/>
                <a:cs typeface="Calibri"/>
                <a:sym typeface="Calibri"/>
              </a:rPr>
              <a:t>.</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Está dirigido a apoyar a los centros educativos y docentes de formación técnico profesional a nivel nacional, incorporando recursos virtuales en los procesos de enseñanza aprendizaje.</a:t>
            </a:r>
            <a:endParaRPr sz="1600" b="0" i="0" u="none" strike="noStrike" cap="none">
              <a:latin typeface="Arial"/>
              <a:ea typeface="Arial"/>
              <a:cs typeface="Arial"/>
              <a:sym typeface="Arial"/>
            </a:endParaRPr>
          </a:p>
        </p:txBody>
      </p:sp>
      <p:sp>
        <p:nvSpPr>
          <p:cNvPr id="684" name="Google Shape;684;p29"/>
          <p:cNvSpPr/>
          <p:nvPr/>
        </p:nvSpPr>
        <p:spPr>
          <a:xfrm>
            <a:off x="915120" y="4771440"/>
            <a:ext cx="7704720" cy="15501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registrarte ingresa a </a:t>
            </a:r>
            <a:r>
              <a:rPr lang="es-CL" sz="1600" b="0" i="0" u="sng" strike="noStrike" cap="none">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https://fch.cl/iniciativa/tp-digital/</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 inscríbete aquí: </a:t>
            </a:r>
            <a:r>
              <a:rPr lang="es-CL" sz="1600" b="0" i="0" u="sng" strike="noStrike" cap="none">
                <a:solidFill>
                  <a:srgbClr val="0097A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https://tinyurl.com/ya6zkhju</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Una vez que recibas tu nombre de usuario y contraseña, podrás acceder a los recursos siguiendo este enlace: </a:t>
            </a:r>
            <a:r>
              <a:rPr lang="es-CL" sz="1600" b="0" i="0" u="sng" strike="noStrike" cap="none">
                <a:solidFill>
                  <a:srgbClr val="0097A7"/>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https://tp-digital.territorio.la/</a:t>
            </a:r>
            <a:endParaRPr sz="1600" b="0" i="0" u="none" strike="noStrike" cap="none">
              <a:latin typeface="Arial"/>
              <a:ea typeface="Arial"/>
              <a:cs typeface="Arial"/>
              <a:sym typeface="Arial"/>
            </a:endParaRPr>
          </a:p>
        </p:txBody>
      </p:sp>
      <p:pic>
        <p:nvPicPr>
          <p:cNvPr id="685" name="Google Shape;685;p29"/>
          <p:cNvPicPr preferRelativeResize="0"/>
          <p:nvPr/>
        </p:nvPicPr>
        <p:blipFill rotWithShape="1">
          <a:blip r:embed="rId7">
            <a:alphaModFix/>
          </a:blip>
          <a:srcRect/>
          <a:stretch/>
        </p:blipFill>
        <p:spPr>
          <a:xfrm>
            <a:off x="562320" y="1119960"/>
            <a:ext cx="2422080" cy="10198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
          <p:cNvSpPr/>
          <p:nvPr/>
        </p:nvSpPr>
        <p:spPr>
          <a:xfrm>
            <a:off x="4766400" y="2346480"/>
            <a:ext cx="2979720" cy="381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82" name="Google Shape;382;p3"/>
          <p:cNvSpPr/>
          <p:nvPr/>
        </p:nvSpPr>
        <p:spPr>
          <a:xfrm>
            <a:off x="1649520" y="2346480"/>
            <a:ext cx="2979720" cy="381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83" name="Google Shape;383;p3"/>
          <p:cNvPicPr preferRelativeResize="0"/>
          <p:nvPr/>
        </p:nvPicPr>
        <p:blipFill rotWithShape="1">
          <a:blip r:embed="rId3">
            <a:alphaModFix/>
          </a:blip>
          <a:srcRect/>
          <a:stretch/>
        </p:blipFill>
        <p:spPr>
          <a:xfrm>
            <a:off x="2757240" y="1981080"/>
            <a:ext cx="764280" cy="728640"/>
          </a:xfrm>
          <a:prstGeom prst="rect">
            <a:avLst/>
          </a:prstGeom>
          <a:noFill/>
          <a:ln>
            <a:noFill/>
          </a:ln>
        </p:spPr>
      </p:pic>
      <p:pic>
        <p:nvPicPr>
          <p:cNvPr id="384" name="Google Shape;384;p3"/>
          <p:cNvPicPr preferRelativeResize="0"/>
          <p:nvPr/>
        </p:nvPicPr>
        <p:blipFill rotWithShape="1">
          <a:blip r:embed="rId4">
            <a:alphaModFix/>
          </a:blip>
          <a:srcRect/>
          <a:stretch/>
        </p:blipFill>
        <p:spPr>
          <a:xfrm>
            <a:off x="5655960" y="2258280"/>
            <a:ext cx="3222360" cy="3034440"/>
          </a:xfrm>
          <a:prstGeom prst="rect">
            <a:avLst/>
          </a:prstGeom>
          <a:noFill/>
          <a:ln>
            <a:noFill/>
          </a:ln>
        </p:spPr>
      </p:pic>
      <p:sp>
        <p:nvSpPr>
          <p:cNvPr id="385" name="Google Shape;385;p3"/>
          <p:cNvSpPr/>
          <p:nvPr/>
        </p:nvSpPr>
        <p:spPr>
          <a:xfrm>
            <a:off x="4896360" y="3507480"/>
            <a:ext cx="2720160" cy="134028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Mantiene equipos electrónicos conforme al tipo de sistema considerando procedimientos y especificaciones técnicas </a:t>
            </a:r>
            <a:br>
              <a:rPr lang="es-CL" sz="1800" b="0" i="0" u="none" strike="noStrike" cap="none">
                <a:latin typeface="Arial"/>
                <a:ea typeface="Arial"/>
                <a:cs typeface="Arial"/>
                <a:sym typeface="Arial"/>
              </a:rPr>
            </a:br>
            <a:r>
              <a:rPr lang="es-CL" sz="1600" b="0" i="0" u="none" strike="noStrike" cap="none">
                <a:solidFill>
                  <a:srgbClr val="000000"/>
                </a:solidFill>
                <a:latin typeface="Calibri"/>
                <a:ea typeface="Calibri"/>
                <a:cs typeface="Calibri"/>
                <a:sym typeface="Calibri"/>
              </a:rPr>
              <a:t>del fabricante.</a:t>
            </a:r>
            <a:endParaRPr sz="1600" b="0" i="0" u="none" strike="noStrike" cap="none">
              <a:latin typeface="Arial"/>
              <a:ea typeface="Arial"/>
              <a:cs typeface="Arial"/>
              <a:sym typeface="Arial"/>
            </a:endParaRPr>
          </a:p>
        </p:txBody>
      </p:sp>
      <p:sp>
        <p:nvSpPr>
          <p:cNvPr id="386" name="Google Shape;386;p3"/>
          <p:cNvSpPr/>
          <p:nvPr/>
        </p:nvSpPr>
        <p:spPr>
          <a:xfrm>
            <a:off x="5057640" y="2934360"/>
            <a:ext cx="2396160" cy="408960"/>
          </a:xfrm>
          <a:prstGeom prst="rect">
            <a:avLst/>
          </a:prstGeom>
          <a:noFill/>
          <a:ln>
            <a:noFill/>
          </a:ln>
        </p:spPr>
        <p:txBody>
          <a:bodyPr spcFirstLastPara="1" wrap="square" lIns="90000" tIns="91425" rIns="90000"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APRENDIZAJE ESPERADO</a:t>
            </a:r>
            <a:endParaRPr sz="1800" b="0" i="0" u="none" strike="noStrike" cap="none">
              <a:latin typeface="Arial"/>
              <a:ea typeface="Arial"/>
              <a:cs typeface="Arial"/>
              <a:sym typeface="Arial"/>
            </a:endParaRPr>
          </a:p>
        </p:txBody>
      </p:sp>
      <p:pic>
        <p:nvPicPr>
          <p:cNvPr id="387" name="Google Shape;387;p3"/>
          <p:cNvPicPr preferRelativeResize="0"/>
          <p:nvPr/>
        </p:nvPicPr>
        <p:blipFill rotWithShape="1">
          <a:blip r:embed="rId5">
            <a:alphaModFix/>
          </a:blip>
          <a:srcRect/>
          <a:stretch/>
        </p:blipFill>
        <p:spPr>
          <a:xfrm flipH="1">
            <a:off x="-54900" y="2622240"/>
            <a:ext cx="3053160" cy="4190040"/>
          </a:xfrm>
          <a:prstGeom prst="rect">
            <a:avLst/>
          </a:prstGeom>
          <a:noFill/>
          <a:ln>
            <a:noFill/>
          </a:ln>
        </p:spPr>
      </p:pic>
      <p:sp>
        <p:nvSpPr>
          <p:cNvPr id="388" name="Google Shape;388;p3"/>
          <p:cNvSpPr/>
          <p:nvPr/>
        </p:nvSpPr>
        <p:spPr>
          <a:xfrm>
            <a:off x="1755720" y="2934360"/>
            <a:ext cx="2767680" cy="408960"/>
          </a:xfrm>
          <a:prstGeom prst="rect">
            <a:avLst/>
          </a:prstGeom>
          <a:noFill/>
          <a:ln>
            <a:noFill/>
          </a:ln>
        </p:spPr>
        <p:txBody>
          <a:bodyPr spcFirstLastPara="1" wrap="square" lIns="90000" tIns="91425" rIns="90000"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METODOLOGÍA SELECCIONADA</a:t>
            </a:r>
            <a:endParaRPr sz="1800" b="0" i="0" u="none" strike="noStrike" cap="none">
              <a:latin typeface="Arial"/>
              <a:ea typeface="Arial"/>
              <a:cs typeface="Arial"/>
              <a:sym typeface="Arial"/>
            </a:endParaRPr>
          </a:p>
        </p:txBody>
      </p:sp>
      <p:sp>
        <p:nvSpPr>
          <p:cNvPr id="389" name="Google Shape;389;p3"/>
          <p:cNvSpPr/>
          <p:nvPr/>
        </p:nvSpPr>
        <p:spPr>
          <a:xfrm>
            <a:off x="1764000" y="3507480"/>
            <a:ext cx="2714040" cy="1990800"/>
          </a:xfrm>
          <a:prstGeom prst="rect">
            <a:avLst/>
          </a:prstGeom>
          <a:noFill/>
          <a:ln>
            <a:noFill/>
          </a:ln>
        </p:spPr>
        <p:txBody>
          <a:bodyPr spcFirstLastPara="1" wrap="square" lIns="90000" tIns="91425" rIns="90000" bIns="91425" anchor="t" anchorCtr="0">
            <a:noAutofit/>
          </a:bodyPr>
          <a:lstStyle/>
          <a:p>
            <a:pPr marL="0" marR="0" lvl="0" indent="0" algn="ctr" rtl="0">
              <a:lnSpc>
                <a:spcPct val="80000"/>
              </a:lnSpc>
              <a:spcBef>
                <a:spcPts val="0"/>
              </a:spcBef>
              <a:spcAft>
                <a:spcPts val="0"/>
              </a:spcAft>
              <a:buNone/>
            </a:pPr>
            <a:r>
              <a:rPr lang="es-CL" sz="1600" b="0" i="0" u="none" strike="noStrike" cap="none">
                <a:solidFill>
                  <a:srgbClr val="000000"/>
                </a:solidFill>
                <a:latin typeface="Calibri"/>
                <a:ea typeface="Calibri"/>
                <a:cs typeface="Calibri"/>
                <a:sym typeface="Calibri"/>
              </a:rPr>
              <a:t>Texto Guía</a:t>
            </a:r>
            <a:endParaRPr sz="1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br>
              <a:rPr lang="es-CL" sz="1800" b="0" i="0" u="none" strike="noStrike" cap="none">
                <a:latin typeface="Arial"/>
                <a:ea typeface="Arial"/>
                <a:cs typeface="Arial"/>
                <a:sym typeface="Arial"/>
              </a:rPr>
            </a:br>
            <a:endParaRPr sz="1600" b="0" i="0" u="none" strike="noStrike" cap="none">
              <a:latin typeface="Arial"/>
              <a:ea typeface="Arial"/>
              <a:cs typeface="Arial"/>
              <a:sym typeface="Arial"/>
            </a:endParaRPr>
          </a:p>
        </p:txBody>
      </p:sp>
      <p:pic>
        <p:nvPicPr>
          <p:cNvPr id="390" name="Google Shape;390;p3"/>
          <p:cNvPicPr preferRelativeResize="0"/>
          <p:nvPr/>
        </p:nvPicPr>
        <p:blipFill rotWithShape="1">
          <a:blip r:embed="rId6">
            <a:alphaModFix/>
          </a:blip>
          <a:srcRect/>
          <a:stretch/>
        </p:blipFill>
        <p:spPr>
          <a:xfrm>
            <a:off x="5873400" y="1981080"/>
            <a:ext cx="765720" cy="730080"/>
          </a:xfrm>
          <a:prstGeom prst="rect">
            <a:avLst/>
          </a:prstGeom>
          <a:noFill/>
          <a:ln>
            <a:noFill/>
          </a:ln>
        </p:spPr>
      </p:pic>
      <p:sp>
        <p:nvSpPr>
          <p:cNvPr id="391" name="Google Shape;391;p3"/>
          <p:cNvSpPr/>
          <p:nvPr/>
        </p:nvSpPr>
        <p:spPr>
          <a:xfrm>
            <a:off x="452160" y="137808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DE </a:t>
            </a:r>
            <a:r>
              <a:rPr lang="es-CL" sz="2800" b="0" i="0" u="none" strike="noStrike" cap="none">
                <a:solidFill>
                  <a:srgbClr val="C73E32"/>
                </a:solidFill>
                <a:latin typeface="Calibri"/>
                <a:ea typeface="Calibri"/>
                <a:cs typeface="Calibri"/>
                <a:sym typeface="Calibri"/>
              </a:rPr>
              <a:t>EQUIPOS ELECTRÓNICOS</a:t>
            </a:r>
            <a:endParaRPr sz="2800" b="0" i="0" u="none" strike="noStrike" cap="non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0"/>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¿CUÁNTO APRENDIMOS?</a:t>
            </a:r>
            <a:endParaRPr sz="2800" b="0" i="0" u="none" strike="noStrike" cap="none">
              <a:latin typeface="Arial"/>
              <a:ea typeface="Arial"/>
              <a:cs typeface="Arial"/>
              <a:sym typeface="Arial"/>
            </a:endParaRPr>
          </a:p>
        </p:txBody>
      </p:sp>
      <p:sp>
        <p:nvSpPr>
          <p:cNvPr id="691" name="Google Shape;691;p30"/>
          <p:cNvSpPr/>
          <p:nvPr/>
        </p:nvSpPr>
        <p:spPr>
          <a:xfrm>
            <a:off x="2035440" y="2912040"/>
            <a:ext cx="6999120" cy="2695680"/>
          </a:xfrm>
          <a:prstGeom prst="roundRect">
            <a:avLst>
              <a:gd name="adj" fmla="val 11486"/>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92" name="Google Shape;692;p30"/>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REVISEMOS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693" name="Google Shape;693;p30"/>
          <p:cNvSpPr/>
          <p:nvPr/>
        </p:nvSpPr>
        <p:spPr>
          <a:xfrm>
            <a:off x="4214160" y="1184040"/>
            <a:ext cx="465840" cy="52020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3</a:t>
            </a:r>
            <a:endParaRPr sz="5000" b="0" i="0" u="none" strike="noStrike" cap="none">
              <a:latin typeface="Arial"/>
              <a:ea typeface="Arial"/>
              <a:cs typeface="Arial"/>
              <a:sym typeface="Arial"/>
            </a:endParaRPr>
          </a:p>
        </p:txBody>
      </p:sp>
      <p:pic>
        <p:nvPicPr>
          <p:cNvPr id="694" name="Google Shape;694;p30"/>
          <p:cNvPicPr preferRelativeResize="0"/>
          <p:nvPr/>
        </p:nvPicPr>
        <p:blipFill rotWithShape="1">
          <a:blip r:embed="rId3">
            <a:alphaModFix/>
          </a:blip>
          <a:srcRect/>
          <a:stretch/>
        </p:blipFill>
        <p:spPr>
          <a:xfrm>
            <a:off x="5474520" y="5389200"/>
            <a:ext cx="1651320" cy="883800"/>
          </a:xfrm>
          <a:prstGeom prst="rect">
            <a:avLst/>
          </a:prstGeom>
          <a:noFill/>
          <a:ln>
            <a:noFill/>
          </a:ln>
        </p:spPr>
      </p:pic>
      <p:pic>
        <p:nvPicPr>
          <p:cNvPr id="695" name="Google Shape;695;p30"/>
          <p:cNvPicPr preferRelativeResize="0"/>
          <p:nvPr/>
        </p:nvPicPr>
        <p:blipFill rotWithShape="1">
          <a:blip r:embed="rId4">
            <a:alphaModFix/>
          </a:blip>
          <a:srcRect/>
          <a:stretch/>
        </p:blipFill>
        <p:spPr>
          <a:xfrm>
            <a:off x="-18000" y="2473200"/>
            <a:ext cx="3855960" cy="3653280"/>
          </a:xfrm>
          <a:prstGeom prst="rect">
            <a:avLst/>
          </a:prstGeom>
          <a:noFill/>
          <a:ln>
            <a:noFill/>
          </a:ln>
        </p:spPr>
      </p:pic>
      <p:pic>
        <p:nvPicPr>
          <p:cNvPr id="696" name="Google Shape;696;p30"/>
          <p:cNvPicPr preferRelativeResize="0"/>
          <p:nvPr/>
        </p:nvPicPr>
        <p:blipFill rotWithShape="1">
          <a:blip r:embed="rId5">
            <a:alphaModFix/>
          </a:blip>
          <a:srcRect/>
          <a:stretch/>
        </p:blipFill>
        <p:spPr>
          <a:xfrm>
            <a:off x="7126200" y="5056200"/>
            <a:ext cx="1806120" cy="1347480"/>
          </a:xfrm>
          <a:prstGeom prst="rect">
            <a:avLst/>
          </a:prstGeom>
          <a:noFill/>
          <a:ln>
            <a:noFill/>
          </a:ln>
        </p:spPr>
      </p:pic>
      <p:sp>
        <p:nvSpPr>
          <p:cNvPr id="697" name="Google Shape;697;p30"/>
          <p:cNvSpPr/>
          <p:nvPr/>
        </p:nvSpPr>
        <p:spPr>
          <a:xfrm>
            <a:off x="5989680" y="1176480"/>
            <a:ext cx="5374080" cy="1356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0"/>
          <p:cNvSpPr/>
          <p:nvPr/>
        </p:nvSpPr>
        <p:spPr>
          <a:xfrm>
            <a:off x="3332160" y="3204720"/>
            <a:ext cx="4960080" cy="20512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DE </a:t>
            </a:r>
            <a:br>
              <a:rPr lang="es-CL" sz="1800" b="0" i="0" u="none" strike="noStrike" cap="none">
                <a:latin typeface="Arial"/>
                <a:ea typeface="Arial"/>
                <a:cs typeface="Arial"/>
                <a:sym typeface="Arial"/>
              </a:rPr>
            </a:br>
            <a:r>
              <a:rPr lang="es-CL" sz="2800" b="1" i="0" u="none" strike="noStrike" cap="none">
                <a:solidFill>
                  <a:srgbClr val="29754D"/>
                </a:solidFill>
                <a:latin typeface="Calibri"/>
                <a:ea typeface="Calibri"/>
                <a:cs typeface="Calibri"/>
                <a:sym typeface="Calibri"/>
              </a:rPr>
              <a:t>EQUIPOS ELECTRÓNICOS</a:t>
            </a:r>
            <a:endParaRPr sz="2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2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¡Ahora realizaremos una actividad que resume todo lo que hemos visto! </a:t>
            </a:r>
            <a:r>
              <a:rPr lang="es-CL" sz="1800" b="1" i="0" u="none" strike="noStrike" cap="none">
                <a:solidFill>
                  <a:srgbClr val="C73E32"/>
                </a:solidFill>
                <a:latin typeface="Calibri"/>
                <a:ea typeface="Calibri"/>
                <a:cs typeface="Calibri"/>
                <a:sym typeface="Calibri"/>
              </a:rPr>
              <a:t>¡Atentos, atentas!</a:t>
            </a:r>
            <a:endParaRPr sz="18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800" b="0" i="0" u="none" strike="noStrike" cap="none">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grpSp>
        <p:nvGrpSpPr>
          <p:cNvPr id="703" name="Google Shape;703;p31"/>
          <p:cNvGrpSpPr/>
          <p:nvPr/>
        </p:nvGrpSpPr>
        <p:grpSpPr>
          <a:xfrm>
            <a:off x="25380" y="2705736"/>
            <a:ext cx="5833620" cy="1155289"/>
            <a:chOff x="25380" y="2705736"/>
            <a:chExt cx="5833620" cy="1155289"/>
          </a:xfrm>
        </p:grpSpPr>
        <p:sp>
          <p:nvSpPr>
            <p:cNvPr id="704" name="Google Shape;704;p31"/>
            <p:cNvSpPr/>
            <p:nvPr/>
          </p:nvSpPr>
          <p:spPr>
            <a:xfrm>
              <a:off x="1267560" y="3098160"/>
              <a:ext cx="459144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Manipular</a:t>
              </a:r>
              <a:r>
                <a:rPr lang="es-CL" sz="1600" b="1" i="0" u="none" strike="noStrike" cap="none">
                  <a:solidFill>
                    <a:srgbClr val="29754D"/>
                  </a:solidFill>
                  <a:latin typeface="Calibri"/>
                  <a:ea typeface="Calibri"/>
                  <a:cs typeface="Calibri"/>
                  <a:sym typeface="Calibri"/>
                </a:rPr>
                <a:t> cuidadosamente </a:t>
              </a:r>
              <a:r>
                <a:rPr lang="es-CL" sz="1600" b="0" i="0" u="none" strike="noStrike" cap="none">
                  <a:solidFill>
                    <a:srgbClr val="000000"/>
                  </a:solidFill>
                  <a:latin typeface="Calibri"/>
                  <a:ea typeface="Calibri"/>
                  <a:cs typeface="Calibri"/>
                  <a:sym typeface="Calibri"/>
                </a:rPr>
                <a:t>herramientas.</a:t>
              </a:r>
              <a:endParaRPr sz="1600" b="0" i="0" u="none" strike="noStrike" cap="none">
                <a:latin typeface="Arial"/>
                <a:ea typeface="Arial"/>
                <a:cs typeface="Arial"/>
                <a:sym typeface="Arial"/>
              </a:endParaRPr>
            </a:p>
          </p:txBody>
        </p:sp>
        <p:grpSp>
          <p:nvGrpSpPr>
            <p:cNvPr id="705" name="Google Shape;705;p31"/>
            <p:cNvGrpSpPr/>
            <p:nvPr/>
          </p:nvGrpSpPr>
          <p:grpSpPr>
            <a:xfrm>
              <a:off x="25380" y="2705736"/>
              <a:ext cx="1190977" cy="1155289"/>
              <a:chOff x="25380" y="2705736"/>
              <a:chExt cx="1190977" cy="1155289"/>
            </a:xfrm>
          </p:grpSpPr>
          <p:sp>
            <p:nvSpPr>
              <p:cNvPr id="706" name="Google Shape;706;p31"/>
              <p:cNvSpPr/>
              <p:nvPr/>
            </p:nvSpPr>
            <p:spPr>
              <a:xfrm rot="5400000">
                <a:off x="201600" y="269208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7" name="Google Shape;707;p31"/>
              <p:cNvPicPr preferRelativeResize="0"/>
              <p:nvPr/>
            </p:nvPicPr>
            <p:blipFill rotWithShape="1">
              <a:blip r:embed="rId3">
                <a:alphaModFix/>
              </a:blip>
              <a:srcRect/>
              <a:stretch/>
            </p:blipFill>
            <p:spPr>
              <a:xfrm rot="-2193600">
                <a:off x="169920" y="2900880"/>
                <a:ext cx="907920" cy="765000"/>
              </a:xfrm>
              <a:prstGeom prst="rect">
                <a:avLst/>
              </a:prstGeom>
              <a:noFill/>
              <a:ln>
                <a:noFill/>
              </a:ln>
            </p:spPr>
          </p:pic>
        </p:grpSp>
      </p:grpSp>
      <p:grpSp>
        <p:nvGrpSpPr>
          <p:cNvPr id="708" name="Google Shape;708;p31"/>
          <p:cNvGrpSpPr/>
          <p:nvPr/>
        </p:nvGrpSpPr>
        <p:grpSpPr>
          <a:xfrm>
            <a:off x="25380" y="5827140"/>
            <a:ext cx="5832180" cy="782280"/>
            <a:chOff x="25380" y="5827140"/>
            <a:chExt cx="5832180" cy="782280"/>
          </a:xfrm>
        </p:grpSpPr>
        <p:grpSp>
          <p:nvGrpSpPr>
            <p:cNvPr id="709" name="Google Shape;709;p31"/>
            <p:cNvGrpSpPr/>
            <p:nvPr/>
          </p:nvGrpSpPr>
          <p:grpSpPr>
            <a:xfrm>
              <a:off x="25380" y="5827140"/>
              <a:ext cx="1134720" cy="782280"/>
              <a:chOff x="25380" y="5827140"/>
              <a:chExt cx="1134720" cy="782280"/>
            </a:xfrm>
          </p:grpSpPr>
          <p:sp>
            <p:nvSpPr>
              <p:cNvPr id="710" name="Google Shape;710;p31"/>
              <p:cNvSpPr/>
              <p:nvPr/>
            </p:nvSpPr>
            <p:spPr>
              <a:xfrm rot="5400000">
                <a:off x="201600" y="565092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1" name="Google Shape;711;p31"/>
              <p:cNvPicPr preferRelativeResize="0"/>
              <p:nvPr/>
            </p:nvPicPr>
            <p:blipFill rotWithShape="1">
              <a:blip r:embed="rId4">
                <a:alphaModFix/>
              </a:blip>
              <a:srcRect/>
              <a:stretch/>
            </p:blipFill>
            <p:spPr>
              <a:xfrm>
                <a:off x="348480" y="5954760"/>
                <a:ext cx="665280" cy="560520"/>
              </a:xfrm>
              <a:prstGeom prst="rect">
                <a:avLst/>
              </a:prstGeom>
              <a:noFill/>
              <a:ln>
                <a:noFill/>
              </a:ln>
            </p:spPr>
          </p:pic>
        </p:grpSp>
        <p:sp>
          <p:nvSpPr>
            <p:cNvPr id="712" name="Google Shape;712;p31"/>
            <p:cNvSpPr/>
            <p:nvPr/>
          </p:nvSpPr>
          <p:spPr>
            <a:xfrm>
              <a:off x="1297080" y="5926680"/>
              <a:ext cx="456048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Toda actividad debe desarrollarse </a:t>
              </a:r>
              <a:r>
                <a:rPr lang="es-CL" sz="1600" b="1" i="0" u="none" strike="noStrike" cap="none">
                  <a:solidFill>
                    <a:srgbClr val="29754D"/>
                  </a:solidFill>
                  <a:latin typeface="Calibri"/>
                  <a:ea typeface="Calibri"/>
                  <a:cs typeface="Calibri"/>
                  <a:sym typeface="Calibri"/>
                </a:rPr>
                <a:t>bajo supervisión </a:t>
              </a:r>
              <a:r>
                <a:rPr lang="es-CL" sz="1600" b="0" i="0" u="none" strike="noStrike" cap="none">
                  <a:solidFill>
                    <a:srgbClr val="000000"/>
                  </a:solidFill>
                  <a:latin typeface="Calibri"/>
                  <a:ea typeface="Calibri"/>
                  <a:cs typeface="Calibri"/>
                  <a:sym typeface="Calibri"/>
                </a:rPr>
                <a:t>de la persona a cargo del taller o laboratorio.</a:t>
              </a:r>
              <a:endParaRPr sz="1600" b="0" i="0" u="none" strike="noStrike" cap="none">
                <a:latin typeface="Arial"/>
                <a:ea typeface="Arial"/>
                <a:cs typeface="Arial"/>
                <a:sym typeface="Arial"/>
              </a:endParaRPr>
            </a:p>
          </p:txBody>
        </p:sp>
      </p:grpSp>
      <p:grpSp>
        <p:nvGrpSpPr>
          <p:cNvPr id="713" name="Google Shape;713;p31"/>
          <p:cNvGrpSpPr/>
          <p:nvPr/>
        </p:nvGrpSpPr>
        <p:grpSpPr>
          <a:xfrm>
            <a:off x="-4140" y="1887660"/>
            <a:ext cx="9305280" cy="782280"/>
            <a:chOff x="-4140" y="1887660"/>
            <a:chExt cx="9305280" cy="782280"/>
          </a:xfrm>
        </p:grpSpPr>
        <p:sp>
          <p:nvSpPr>
            <p:cNvPr id="714" name="Google Shape;714;p31"/>
            <p:cNvSpPr/>
            <p:nvPr/>
          </p:nvSpPr>
          <p:spPr>
            <a:xfrm rot="5400000">
              <a:off x="4257360" y="-2373840"/>
              <a:ext cx="782280" cy="93052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4015080" y="2109240"/>
              <a:ext cx="297468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Utilizar EPPs</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para el autocuidado.</a:t>
              </a:r>
              <a:endParaRPr sz="1600" b="0" i="0" u="none" strike="noStrike" cap="none">
                <a:latin typeface="Arial"/>
                <a:ea typeface="Arial"/>
                <a:cs typeface="Arial"/>
                <a:sym typeface="Arial"/>
              </a:endParaRPr>
            </a:p>
          </p:txBody>
        </p:sp>
        <p:pic>
          <p:nvPicPr>
            <p:cNvPr id="716" name="Google Shape;716;p31"/>
            <p:cNvPicPr preferRelativeResize="0"/>
            <p:nvPr/>
          </p:nvPicPr>
          <p:blipFill rotWithShape="1">
            <a:blip r:embed="rId5">
              <a:alphaModFix/>
            </a:blip>
            <a:srcRect/>
            <a:stretch/>
          </p:blipFill>
          <p:spPr>
            <a:xfrm>
              <a:off x="344160" y="2008800"/>
              <a:ext cx="640080" cy="539280"/>
            </a:xfrm>
            <a:prstGeom prst="rect">
              <a:avLst/>
            </a:prstGeom>
            <a:noFill/>
            <a:ln>
              <a:noFill/>
            </a:ln>
          </p:spPr>
        </p:pic>
        <p:pic>
          <p:nvPicPr>
            <p:cNvPr id="717" name="Google Shape;717;p31"/>
            <p:cNvPicPr preferRelativeResize="0"/>
            <p:nvPr/>
          </p:nvPicPr>
          <p:blipFill rotWithShape="1">
            <a:blip r:embed="rId6">
              <a:alphaModFix/>
            </a:blip>
            <a:srcRect/>
            <a:stretch/>
          </p:blipFill>
          <p:spPr>
            <a:xfrm>
              <a:off x="1287720" y="2008800"/>
              <a:ext cx="639360" cy="538560"/>
            </a:xfrm>
            <a:prstGeom prst="rect">
              <a:avLst/>
            </a:prstGeom>
            <a:noFill/>
            <a:ln>
              <a:noFill/>
            </a:ln>
          </p:spPr>
        </p:pic>
        <p:pic>
          <p:nvPicPr>
            <p:cNvPr id="718" name="Google Shape;718;p31"/>
            <p:cNvPicPr preferRelativeResize="0"/>
            <p:nvPr/>
          </p:nvPicPr>
          <p:blipFill rotWithShape="1">
            <a:blip r:embed="rId7">
              <a:alphaModFix/>
            </a:blip>
            <a:srcRect/>
            <a:stretch/>
          </p:blipFill>
          <p:spPr>
            <a:xfrm>
              <a:off x="2230560" y="2024640"/>
              <a:ext cx="601560" cy="506880"/>
            </a:xfrm>
            <a:prstGeom prst="rect">
              <a:avLst/>
            </a:prstGeom>
            <a:noFill/>
            <a:ln>
              <a:noFill/>
            </a:ln>
          </p:spPr>
        </p:pic>
        <p:pic>
          <p:nvPicPr>
            <p:cNvPr id="719" name="Google Shape;719;p31"/>
            <p:cNvPicPr preferRelativeResize="0"/>
            <p:nvPr/>
          </p:nvPicPr>
          <p:blipFill rotWithShape="1">
            <a:blip r:embed="rId8">
              <a:alphaModFix/>
            </a:blip>
            <a:srcRect/>
            <a:stretch/>
          </p:blipFill>
          <p:spPr>
            <a:xfrm>
              <a:off x="3135960" y="2021400"/>
              <a:ext cx="609480" cy="513360"/>
            </a:xfrm>
            <a:prstGeom prst="rect">
              <a:avLst/>
            </a:prstGeom>
            <a:noFill/>
            <a:ln>
              <a:noFill/>
            </a:ln>
          </p:spPr>
        </p:pic>
      </p:grpSp>
      <p:grpSp>
        <p:nvGrpSpPr>
          <p:cNvPr id="720" name="Google Shape;720;p31"/>
          <p:cNvGrpSpPr/>
          <p:nvPr/>
        </p:nvGrpSpPr>
        <p:grpSpPr>
          <a:xfrm>
            <a:off x="25380" y="4845780"/>
            <a:ext cx="5763060" cy="782280"/>
            <a:chOff x="25380" y="4845780"/>
            <a:chExt cx="5763060" cy="782280"/>
          </a:xfrm>
        </p:grpSpPr>
        <p:sp>
          <p:nvSpPr>
            <p:cNvPr id="721" name="Google Shape;721;p31"/>
            <p:cNvSpPr/>
            <p:nvPr/>
          </p:nvSpPr>
          <p:spPr>
            <a:xfrm>
              <a:off x="1297080" y="5068440"/>
              <a:ext cx="449136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ordenado </a:t>
              </a:r>
              <a:r>
                <a:rPr lang="es-CL" sz="1600" b="0" i="0" u="none" strike="noStrike" cap="none">
                  <a:solidFill>
                    <a:srgbClr val="000000"/>
                  </a:solidFill>
                  <a:latin typeface="Calibri"/>
                  <a:ea typeface="Calibri"/>
                  <a:cs typeface="Calibri"/>
                  <a:sym typeface="Calibri"/>
                </a:rPr>
                <a:t>con el área de trabajo.</a:t>
              </a:r>
              <a:endParaRPr sz="1600" b="0" i="0" u="none" strike="noStrike" cap="none">
                <a:latin typeface="Arial"/>
                <a:ea typeface="Arial"/>
                <a:cs typeface="Arial"/>
                <a:sym typeface="Arial"/>
              </a:endParaRPr>
            </a:p>
          </p:txBody>
        </p:sp>
        <p:grpSp>
          <p:nvGrpSpPr>
            <p:cNvPr id="722" name="Google Shape;722;p31"/>
            <p:cNvGrpSpPr/>
            <p:nvPr/>
          </p:nvGrpSpPr>
          <p:grpSpPr>
            <a:xfrm>
              <a:off x="25380" y="4845780"/>
              <a:ext cx="1134720" cy="782280"/>
              <a:chOff x="25380" y="4845780"/>
              <a:chExt cx="1134720" cy="782280"/>
            </a:xfrm>
          </p:grpSpPr>
          <p:sp>
            <p:nvSpPr>
              <p:cNvPr id="723" name="Google Shape;723;p31"/>
              <p:cNvSpPr/>
              <p:nvPr/>
            </p:nvSpPr>
            <p:spPr>
              <a:xfrm rot="5400000">
                <a:off x="201600" y="466956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4" name="Google Shape;724;p31"/>
              <p:cNvPicPr preferRelativeResize="0"/>
              <p:nvPr/>
            </p:nvPicPr>
            <p:blipFill rotWithShape="1">
              <a:blip r:embed="rId9">
                <a:alphaModFix/>
              </a:blip>
              <a:srcRect/>
              <a:stretch/>
            </p:blipFill>
            <p:spPr>
              <a:xfrm>
                <a:off x="326880" y="4956480"/>
                <a:ext cx="682560" cy="575280"/>
              </a:xfrm>
              <a:prstGeom prst="rect">
                <a:avLst/>
              </a:prstGeom>
              <a:noFill/>
              <a:ln>
                <a:noFill/>
              </a:ln>
            </p:spPr>
          </p:pic>
        </p:grpSp>
      </p:grpSp>
      <p:grpSp>
        <p:nvGrpSpPr>
          <p:cNvPr id="725" name="Google Shape;725;p31"/>
          <p:cNvGrpSpPr/>
          <p:nvPr/>
        </p:nvGrpSpPr>
        <p:grpSpPr>
          <a:xfrm>
            <a:off x="25380" y="3864420"/>
            <a:ext cx="6502500" cy="782280"/>
            <a:chOff x="25380" y="3864420"/>
            <a:chExt cx="6502500" cy="782280"/>
          </a:xfrm>
        </p:grpSpPr>
        <p:sp>
          <p:nvSpPr>
            <p:cNvPr id="726" name="Google Shape;726;p31"/>
            <p:cNvSpPr/>
            <p:nvPr/>
          </p:nvSpPr>
          <p:spPr>
            <a:xfrm>
              <a:off x="1289880" y="3963960"/>
              <a:ext cx="523800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cuidadoso y respetuoso </a:t>
              </a:r>
              <a:r>
                <a:rPr lang="es-CL" sz="1600" b="0" i="0" u="none" strike="noStrike" cap="none">
                  <a:solidFill>
                    <a:srgbClr val="000000"/>
                  </a:solidFill>
                  <a:latin typeface="Calibri"/>
                  <a:ea typeface="Calibri"/>
                  <a:cs typeface="Calibri"/>
                  <a:sym typeface="Calibri"/>
                </a:rPr>
                <a:t>con los integrantes del equipo de trabajo, asegurando la </a:t>
              </a:r>
              <a:r>
                <a:rPr lang="es-CL" sz="1600" b="1" i="0" u="none" strike="noStrike" cap="none">
                  <a:solidFill>
                    <a:srgbClr val="29754D"/>
                  </a:solidFill>
                  <a:latin typeface="Calibri"/>
                  <a:ea typeface="Calibri"/>
                  <a:cs typeface="Calibri"/>
                  <a:sym typeface="Calibri"/>
                </a:rPr>
                <a:t>integridad física </a:t>
              </a:r>
              <a:r>
                <a:rPr lang="es-CL" sz="1600" b="0" i="0" u="none" strike="noStrike" cap="none">
                  <a:solidFill>
                    <a:srgbClr val="000000"/>
                  </a:solidFill>
                  <a:latin typeface="Calibri"/>
                  <a:ea typeface="Calibri"/>
                  <a:cs typeface="Calibri"/>
                  <a:sym typeface="Calibri"/>
                </a:rPr>
                <a:t>de todos.</a:t>
              </a:r>
              <a:endParaRPr sz="1600" b="0" i="0" u="none" strike="noStrike" cap="none">
                <a:latin typeface="Arial"/>
                <a:ea typeface="Arial"/>
                <a:cs typeface="Arial"/>
                <a:sym typeface="Arial"/>
              </a:endParaRPr>
            </a:p>
          </p:txBody>
        </p:sp>
        <p:grpSp>
          <p:nvGrpSpPr>
            <p:cNvPr id="727" name="Google Shape;727;p31"/>
            <p:cNvGrpSpPr/>
            <p:nvPr/>
          </p:nvGrpSpPr>
          <p:grpSpPr>
            <a:xfrm>
              <a:off x="25380" y="3864420"/>
              <a:ext cx="1134720" cy="782280"/>
              <a:chOff x="25380" y="3864420"/>
              <a:chExt cx="1134720" cy="782280"/>
            </a:xfrm>
          </p:grpSpPr>
          <p:sp>
            <p:nvSpPr>
              <p:cNvPr id="728" name="Google Shape;728;p31"/>
              <p:cNvSpPr/>
              <p:nvPr/>
            </p:nvSpPr>
            <p:spPr>
              <a:xfrm rot="5400000">
                <a:off x="201600" y="368820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9" name="Google Shape;729;p31"/>
              <p:cNvPicPr preferRelativeResize="0"/>
              <p:nvPr/>
            </p:nvPicPr>
            <p:blipFill rotWithShape="1">
              <a:blip r:embed="rId10">
                <a:alphaModFix/>
              </a:blip>
              <a:srcRect/>
              <a:stretch/>
            </p:blipFill>
            <p:spPr>
              <a:xfrm>
                <a:off x="277200" y="3942360"/>
                <a:ext cx="740160" cy="623520"/>
              </a:xfrm>
              <a:prstGeom prst="rect">
                <a:avLst/>
              </a:prstGeom>
              <a:noFill/>
              <a:ln>
                <a:noFill/>
              </a:ln>
            </p:spPr>
          </p:pic>
        </p:grpSp>
      </p:grpSp>
      <p:pic>
        <p:nvPicPr>
          <p:cNvPr id="730" name="Google Shape;730;p31"/>
          <p:cNvPicPr preferRelativeResize="0"/>
          <p:nvPr/>
        </p:nvPicPr>
        <p:blipFill rotWithShape="1">
          <a:blip r:embed="rId11">
            <a:alphaModFix/>
          </a:blip>
          <a:srcRect/>
          <a:stretch/>
        </p:blipFill>
        <p:spPr>
          <a:xfrm>
            <a:off x="5836320" y="3780360"/>
            <a:ext cx="3759480" cy="3778560"/>
          </a:xfrm>
          <a:prstGeom prst="rect">
            <a:avLst/>
          </a:prstGeom>
          <a:noFill/>
          <a:ln>
            <a:noFill/>
          </a:ln>
        </p:spPr>
      </p:pic>
      <p:sp>
        <p:nvSpPr>
          <p:cNvPr id="731" name="Google Shape;731;p31"/>
          <p:cNvSpPr/>
          <p:nvPr/>
        </p:nvSpPr>
        <p:spPr>
          <a:xfrm>
            <a:off x="375840" y="1373760"/>
            <a:ext cx="469008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C73E32"/>
                </a:solidFill>
                <a:latin typeface="Calibri"/>
                <a:ea typeface="Calibri"/>
                <a:cs typeface="Calibri"/>
                <a:sym typeface="Calibri"/>
              </a:rPr>
              <a:t>¡ATENCIÓN!</a:t>
            </a:r>
            <a:endParaRPr sz="2800" b="0" i="0" u="none" strike="noStrike" cap="none">
              <a:latin typeface="Arial"/>
              <a:ea typeface="Arial"/>
              <a:cs typeface="Arial"/>
              <a:sym typeface="Arial"/>
            </a:endParaRPr>
          </a:p>
        </p:txBody>
      </p:sp>
      <p:sp>
        <p:nvSpPr>
          <p:cNvPr id="732" name="Google Shape;732;p31"/>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COMENZAR LA 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2"/>
          <p:cNvSpPr/>
          <p:nvPr/>
        </p:nvSpPr>
        <p:spPr>
          <a:xfrm>
            <a:off x="383400" y="2370240"/>
            <a:ext cx="8838360" cy="323748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38" name="Google Shape;738;p32"/>
          <p:cNvSpPr/>
          <p:nvPr/>
        </p:nvSpPr>
        <p:spPr>
          <a:xfrm>
            <a:off x="5279760" y="7354440"/>
            <a:ext cx="2722680" cy="20448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TICKET DE SALIDA</a:t>
            </a:r>
            <a:endParaRPr sz="2800" b="0" i="0" u="none" strike="noStrike" cap="none">
              <a:latin typeface="Arial"/>
              <a:ea typeface="Arial"/>
              <a:cs typeface="Arial"/>
              <a:sym typeface="Arial"/>
            </a:endParaRPr>
          </a:p>
        </p:txBody>
      </p:sp>
      <p:sp>
        <p:nvSpPr>
          <p:cNvPr id="740" name="Google Shape;740;p32"/>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TERMINAR: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741" name="Google Shape;741;p32"/>
          <p:cNvSpPr/>
          <p:nvPr/>
        </p:nvSpPr>
        <p:spPr>
          <a:xfrm>
            <a:off x="958680" y="4106520"/>
            <a:ext cx="5106960" cy="773640"/>
          </a:xfrm>
          <a:prstGeom prst="rect">
            <a:avLst/>
          </a:prstGeom>
          <a:noFill/>
          <a:ln>
            <a:noFill/>
          </a:ln>
        </p:spPr>
        <p:txBody>
          <a:bodyPr spcFirstLastPara="1" wrap="square" lIns="90000" tIns="91425" rIns="90000" bIns="91425" anchor="ctr" anchorCtr="0">
            <a:noAutofit/>
          </a:bodyPr>
          <a:lstStyle/>
          <a:p>
            <a:pPr marL="0" marR="0" lvl="0" indent="0" algn="l" rtl="0">
              <a:lnSpc>
                <a:spcPct val="115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¡No olvides contestar y entregar el Ticket de Salida!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100" b="1" i="0" u="none" strike="noStrike" cap="none">
                <a:solidFill>
                  <a:srgbClr val="29754D"/>
                </a:solidFill>
                <a:latin typeface="Calibri"/>
                <a:ea typeface="Calibri"/>
                <a:cs typeface="Calibri"/>
                <a:sym typeface="Calibri"/>
              </a:rPr>
              <a:t>¡Hasta la próxima! </a:t>
            </a: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s-CL" sz="1800" b="0" i="0" u="none" strike="noStrike" cap="none">
                <a:latin typeface="Arial"/>
                <a:ea typeface="Arial"/>
                <a:cs typeface="Arial"/>
                <a:sym typeface="Arial"/>
              </a:rPr>
            </a:br>
            <a:endParaRPr sz="2100" b="0" i="0" u="none" strike="noStrike" cap="none">
              <a:latin typeface="Arial"/>
              <a:ea typeface="Arial"/>
              <a:cs typeface="Arial"/>
              <a:sym typeface="Arial"/>
            </a:endParaRPr>
          </a:p>
        </p:txBody>
      </p:sp>
      <p:pic>
        <p:nvPicPr>
          <p:cNvPr id="742" name="Google Shape;742;p32"/>
          <p:cNvPicPr preferRelativeResize="0"/>
          <p:nvPr/>
        </p:nvPicPr>
        <p:blipFill rotWithShape="1">
          <a:blip r:embed="rId3">
            <a:alphaModFix/>
          </a:blip>
          <a:srcRect/>
          <a:stretch/>
        </p:blipFill>
        <p:spPr>
          <a:xfrm>
            <a:off x="3210840" y="4475520"/>
            <a:ext cx="673560" cy="604080"/>
          </a:xfrm>
          <a:prstGeom prst="rect">
            <a:avLst/>
          </a:prstGeom>
          <a:noFill/>
          <a:ln>
            <a:noFill/>
          </a:ln>
        </p:spPr>
      </p:pic>
      <p:pic>
        <p:nvPicPr>
          <p:cNvPr id="743" name="Google Shape;743;p32"/>
          <p:cNvPicPr preferRelativeResize="0"/>
          <p:nvPr/>
        </p:nvPicPr>
        <p:blipFill rotWithShape="1">
          <a:blip r:embed="rId4">
            <a:alphaModFix/>
          </a:blip>
          <a:srcRect/>
          <a:stretch/>
        </p:blipFill>
        <p:spPr>
          <a:xfrm>
            <a:off x="6137280" y="3028320"/>
            <a:ext cx="2662560" cy="4168080"/>
          </a:xfrm>
          <a:prstGeom prst="rect">
            <a:avLst/>
          </a:prstGeom>
          <a:noFill/>
          <a:ln>
            <a:noFill/>
          </a:ln>
        </p:spPr>
      </p:pic>
      <p:sp>
        <p:nvSpPr>
          <p:cNvPr id="744" name="Google Shape;744;p32"/>
          <p:cNvSpPr/>
          <p:nvPr/>
        </p:nvSpPr>
        <p:spPr>
          <a:xfrm>
            <a:off x="4592520" y="795240"/>
            <a:ext cx="5374080" cy="1356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a:off x="958680" y="2836440"/>
            <a:ext cx="5339880" cy="77256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800" b="0" i="0" u="none" strike="noStrike" cap="none">
                <a:solidFill>
                  <a:srgbClr val="C73E32"/>
                </a:solidFill>
                <a:latin typeface="Calibri"/>
                <a:ea typeface="Calibri"/>
                <a:cs typeface="Calibri"/>
                <a:sym typeface="Calibri"/>
              </a:rPr>
              <a:t>MANTENIMIENTO DE </a:t>
            </a:r>
            <a:br>
              <a:rPr lang="es-CL" sz="1800" b="0" i="0" u="none" strike="noStrike" cap="none">
                <a:latin typeface="Arial"/>
                <a:ea typeface="Arial"/>
                <a:cs typeface="Arial"/>
                <a:sym typeface="Arial"/>
              </a:rPr>
            </a:br>
            <a:r>
              <a:rPr lang="es-CL" sz="2800" b="0" i="0" u="none" strike="noStrike" cap="none">
                <a:solidFill>
                  <a:srgbClr val="C73E32"/>
                </a:solidFill>
                <a:latin typeface="Calibri"/>
                <a:ea typeface="Calibri"/>
                <a:cs typeface="Calibri"/>
                <a:sym typeface="Calibri"/>
              </a:rPr>
              <a:t>EQUIPOS ELECTRÓNICOS</a:t>
            </a:r>
            <a:endParaRPr sz="2800" b="0" i="0" u="none" strike="noStrike" cap="non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
          <p:cNvSpPr/>
          <p:nvPr/>
        </p:nvSpPr>
        <p:spPr>
          <a:xfrm>
            <a:off x="4152240" y="2959200"/>
            <a:ext cx="4546800" cy="3695040"/>
          </a:xfrm>
          <a:prstGeom prst="roundRect">
            <a:avLst>
              <a:gd name="adj" fmla="val 4120"/>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97" name="Google Shape;397;p4"/>
          <p:cNvSpPr/>
          <p:nvPr/>
        </p:nvSpPr>
        <p:spPr>
          <a:xfrm>
            <a:off x="375840" y="1373760"/>
            <a:ext cx="410688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MENÚ DE LA ACTIVIDAD</a:t>
            </a:r>
            <a:endParaRPr sz="2800" b="0" i="0" u="none" strike="noStrike" cap="none">
              <a:latin typeface="Arial"/>
              <a:ea typeface="Arial"/>
              <a:cs typeface="Arial"/>
              <a:sym typeface="Arial"/>
            </a:endParaRPr>
          </a:p>
        </p:txBody>
      </p:sp>
      <p:pic>
        <p:nvPicPr>
          <p:cNvPr id="398" name="Google Shape;398;p4"/>
          <p:cNvPicPr preferRelativeResize="0"/>
          <p:nvPr/>
        </p:nvPicPr>
        <p:blipFill rotWithShape="1">
          <a:blip r:embed="rId3">
            <a:alphaModFix/>
          </a:blip>
          <a:srcRect/>
          <a:stretch/>
        </p:blipFill>
        <p:spPr>
          <a:xfrm>
            <a:off x="594360" y="2347920"/>
            <a:ext cx="3018240" cy="4406040"/>
          </a:xfrm>
          <a:prstGeom prst="rect">
            <a:avLst/>
          </a:prstGeom>
          <a:noFill/>
          <a:ln>
            <a:noFill/>
          </a:ln>
        </p:spPr>
      </p:pic>
      <p:sp>
        <p:nvSpPr>
          <p:cNvPr id="399" name="Google Shape;399;p4"/>
          <p:cNvSpPr/>
          <p:nvPr/>
        </p:nvSpPr>
        <p:spPr>
          <a:xfrm>
            <a:off x="3606840" y="1209240"/>
            <a:ext cx="1015560" cy="52992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6000" b="0" i="0" u="none" strike="noStrike" cap="none">
                <a:solidFill>
                  <a:srgbClr val="29754D"/>
                </a:solidFill>
                <a:latin typeface="Calibri"/>
                <a:ea typeface="Calibri"/>
                <a:cs typeface="Calibri"/>
                <a:sym typeface="Calibri"/>
              </a:rPr>
              <a:t>3</a:t>
            </a:r>
            <a:endParaRPr sz="6000" b="0" i="0" u="none" strike="noStrike" cap="none">
              <a:latin typeface="Arial"/>
              <a:ea typeface="Arial"/>
              <a:cs typeface="Arial"/>
              <a:sym typeface="Arial"/>
            </a:endParaRPr>
          </a:p>
        </p:txBody>
      </p:sp>
      <p:sp>
        <p:nvSpPr>
          <p:cNvPr id="400" name="Google Shape;400;p4"/>
          <p:cNvSpPr/>
          <p:nvPr/>
        </p:nvSpPr>
        <p:spPr>
          <a:xfrm>
            <a:off x="8501040" y="1396440"/>
            <a:ext cx="4857120" cy="450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4183200" y="2109960"/>
            <a:ext cx="3969720" cy="72360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600" b="0" i="0" u="none" strike="noStrike" cap="none">
                <a:solidFill>
                  <a:srgbClr val="C73E32"/>
                </a:solidFill>
                <a:latin typeface="Calibri"/>
                <a:ea typeface="Calibri"/>
                <a:cs typeface="Calibri"/>
                <a:sym typeface="Calibri"/>
              </a:rPr>
              <a:t>MANTENIMIENTO DE EQUIPOS ELECTRÓNICOS</a:t>
            </a:r>
            <a:endParaRPr sz="2600" b="0" i="0" u="none" strike="noStrike" cap="none">
              <a:latin typeface="Arial"/>
              <a:ea typeface="Arial"/>
              <a:cs typeface="Arial"/>
              <a:sym typeface="Arial"/>
            </a:endParaRPr>
          </a:p>
        </p:txBody>
      </p:sp>
      <p:sp>
        <p:nvSpPr>
          <p:cNvPr id="402" name="Google Shape;402;p4"/>
          <p:cNvSpPr/>
          <p:nvPr/>
        </p:nvSpPr>
        <p:spPr>
          <a:xfrm>
            <a:off x="4069440" y="313812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4069440" y="363960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4069440" y="392616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4069440" y="421272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4069440" y="449928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4069440" y="478584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4069440" y="507240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4069440" y="535896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4069440" y="593208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4069440" y="564552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4027680" y="3111840"/>
            <a:ext cx="287640" cy="23400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1</a:t>
            </a:r>
            <a:endParaRPr sz="1400" b="0" i="0" u="none" strike="noStrike" cap="none">
              <a:latin typeface="Arial"/>
              <a:ea typeface="Arial"/>
              <a:cs typeface="Arial"/>
              <a:sym typeface="Arial"/>
            </a:endParaRPr>
          </a:p>
        </p:txBody>
      </p:sp>
      <p:sp>
        <p:nvSpPr>
          <p:cNvPr id="413" name="Google Shape;413;p4"/>
          <p:cNvSpPr/>
          <p:nvPr/>
        </p:nvSpPr>
        <p:spPr>
          <a:xfrm>
            <a:off x="4036320" y="3616200"/>
            <a:ext cx="287640" cy="23400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2</a:t>
            </a:r>
            <a:endParaRPr sz="1400" b="0" i="0" u="none" strike="noStrike" cap="none">
              <a:latin typeface="Arial"/>
              <a:ea typeface="Arial"/>
              <a:cs typeface="Arial"/>
              <a:sym typeface="Arial"/>
            </a:endParaRPr>
          </a:p>
        </p:txBody>
      </p:sp>
      <p:sp>
        <p:nvSpPr>
          <p:cNvPr id="414" name="Google Shape;414;p4"/>
          <p:cNvSpPr/>
          <p:nvPr/>
        </p:nvSpPr>
        <p:spPr>
          <a:xfrm>
            <a:off x="4386240" y="3068640"/>
            <a:ext cx="4570200" cy="435060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500" b="0" i="0" u="none" strike="noStrike" cap="none">
                <a:solidFill>
                  <a:srgbClr val="000000"/>
                </a:solidFill>
                <a:latin typeface="Calibri"/>
                <a:ea typeface="Calibri"/>
                <a:cs typeface="Calibri"/>
                <a:sym typeface="Calibri"/>
              </a:rPr>
              <a:t>Actividad de conocimientos previos </a:t>
            </a:r>
            <a:br>
              <a:rPr lang="es-CL" sz="1800" b="0" i="0" u="none" strike="noStrike" cap="none">
                <a:latin typeface="Arial"/>
                <a:ea typeface="Arial"/>
                <a:cs typeface="Arial"/>
                <a:sym typeface="Arial"/>
              </a:rPr>
            </a:br>
            <a:r>
              <a:rPr lang="es-CL" sz="1500" b="0" i="0" u="none" strike="noStrike" cap="none">
                <a:solidFill>
                  <a:srgbClr val="000000"/>
                </a:solidFill>
                <a:latin typeface="Calibri"/>
                <a:ea typeface="Calibri"/>
                <a:cs typeface="Calibri"/>
                <a:sym typeface="Calibri"/>
              </a:rPr>
              <a:t>“Círculos de Experiencia” </a:t>
            </a:r>
            <a:endParaRPr sz="1500" b="0" i="0" u="none" strike="noStrike" cap="none">
              <a:latin typeface="Arial"/>
              <a:ea typeface="Arial"/>
              <a:cs typeface="Arial"/>
              <a:sym typeface="Arial"/>
            </a:endParaRPr>
          </a:p>
          <a:p>
            <a:pPr marL="0" marR="0" lvl="0" indent="0" algn="l" rtl="0">
              <a:lnSpc>
                <a:spcPct val="90000"/>
              </a:lnSpc>
              <a:spcBef>
                <a:spcPts val="700"/>
              </a:spcBef>
              <a:spcAft>
                <a:spcPts val="0"/>
              </a:spcAft>
              <a:buNone/>
            </a:pPr>
            <a:r>
              <a:rPr lang="es-CL" sz="1500" b="0" i="0" u="none" strike="noStrike" cap="none">
                <a:solidFill>
                  <a:srgbClr val="000000"/>
                </a:solidFill>
                <a:latin typeface="Calibri"/>
                <a:ea typeface="Calibri"/>
                <a:cs typeface="Calibri"/>
                <a:sym typeface="Calibri"/>
              </a:rPr>
              <a:t>¿Qué es el mantenimiento? </a:t>
            </a:r>
            <a:endParaRPr sz="1500" b="0" i="0" u="none" strike="noStrike" cap="none">
              <a:latin typeface="Arial"/>
              <a:ea typeface="Arial"/>
              <a:cs typeface="Arial"/>
              <a:sym typeface="Arial"/>
            </a:endParaRPr>
          </a:p>
          <a:p>
            <a:pPr marL="0" marR="0" lvl="0" indent="0" algn="l" rtl="0">
              <a:lnSpc>
                <a:spcPct val="90000"/>
              </a:lnSpc>
              <a:spcBef>
                <a:spcPts val="700"/>
              </a:spcBef>
              <a:spcAft>
                <a:spcPts val="0"/>
              </a:spcAft>
              <a:buNone/>
            </a:pPr>
            <a:r>
              <a:rPr lang="es-CL" sz="1500" b="0" i="0" u="none" strike="noStrike" cap="none">
                <a:solidFill>
                  <a:srgbClr val="000000"/>
                </a:solidFill>
                <a:latin typeface="Calibri"/>
                <a:ea typeface="Calibri"/>
                <a:cs typeface="Calibri"/>
                <a:sym typeface="Calibri"/>
              </a:rPr>
              <a:t>Tipos de mantenimiento </a:t>
            </a:r>
            <a:endParaRPr sz="1500" b="0" i="0" u="none" strike="noStrike" cap="none">
              <a:latin typeface="Arial"/>
              <a:ea typeface="Arial"/>
              <a:cs typeface="Arial"/>
              <a:sym typeface="Arial"/>
            </a:endParaRPr>
          </a:p>
          <a:p>
            <a:pPr marL="0" marR="0" lvl="0" indent="0" algn="l" rtl="0">
              <a:lnSpc>
                <a:spcPct val="90000"/>
              </a:lnSpc>
              <a:spcBef>
                <a:spcPts val="700"/>
              </a:spcBef>
              <a:spcAft>
                <a:spcPts val="0"/>
              </a:spcAft>
              <a:buNone/>
            </a:pPr>
            <a:r>
              <a:rPr lang="es-CL" sz="1500" b="0" i="0" u="none" strike="noStrike" cap="none">
                <a:solidFill>
                  <a:srgbClr val="000000"/>
                </a:solidFill>
                <a:latin typeface="Calibri"/>
                <a:ea typeface="Calibri"/>
                <a:cs typeface="Calibri"/>
                <a:sym typeface="Calibri"/>
              </a:rPr>
              <a:t>¿Qué es una falla? </a:t>
            </a:r>
            <a:endParaRPr sz="1500" b="0" i="0" u="none" strike="noStrike" cap="none">
              <a:latin typeface="Arial"/>
              <a:ea typeface="Arial"/>
              <a:cs typeface="Arial"/>
              <a:sym typeface="Arial"/>
            </a:endParaRPr>
          </a:p>
          <a:p>
            <a:pPr marL="0" marR="0" lvl="0" indent="0" algn="l" rtl="0">
              <a:lnSpc>
                <a:spcPct val="90000"/>
              </a:lnSpc>
              <a:spcBef>
                <a:spcPts val="700"/>
              </a:spcBef>
              <a:spcAft>
                <a:spcPts val="0"/>
              </a:spcAft>
              <a:buNone/>
            </a:pPr>
            <a:r>
              <a:rPr lang="es-CL" sz="1500" b="0" i="0" u="none" strike="noStrike" cap="none">
                <a:solidFill>
                  <a:srgbClr val="000000"/>
                </a:solidFill>
                <a:latin typeface="Calibri"/>
                <a:ea typeface="Calibri"/>
                <a:cs typeface="Calibri"/>
                <a:sym typeface="Calibri"/>
              </a:rPr>
              <a:t>Fallas más comunes en equipos electrónicos  </a:t>
            </a:r>
            <a:endParaRPr sz="1500" b="0" i="0" u="none" strike="noStrike" cap="none">
              <a:latin typeface="Arial"/>
              <a:ea typeface="Arial"/>
              <a:cs typeface="Arial"/>
              <a:sym typeface="Arial"/>
            </a:endParaRPr>
          </a:p>
          <a:p>
            <a:pPr marL="0" marR="0" lvl="0" indent="0" algn="l" rtl="0">
              <a:lnSpc>
                <a:spcPct val="90000"/>
              </a:lnSpc>
              <a:spcBef>
                <a:spcPts val="700"/>
              </a:spcBef>
              <a:spcAft>
                <a:spcPts val="0"/>
              </a:spcAft>
              <a:buNone/>
            </a:pPr>
            <a:r>
              <a:rPr lang="es-CL" sz="1500" b="0" i="0" u="none" strike="noStrike" cap="none">
                <a:solidFill>
                  <a:srgbClr val="000000"/>
                </a:solidFill>
                <a:latin typeface="Calibri"/>
                <a:ea typeface="Calibri"/>
                <a:cs typeface="Calibri"/>
                <a:sym typeface="Calibri"/>
              </a:rPr>
              <a:t>Autómatas programables </a:t>
            </a:r>
            <a:endParaRPr sz="1500" b="0" i="0" u="none" strike="noStrike" cap="none">
              <a:latin typeface="Arial"/>
              <a:ea typeface="Arial"/>
              <a:cs typeface="Arial"/>
              <a:sym typeface="Arial"/>
            </a:endParaRPr>
          </a:p>
          <a:p>
            <a:pPr marL="0" marR="0" lvl="0" indent="0" algn="l" rtl="0">
              <a:lnSpc>
                <a:spcPct val="90000"/>
              </a:lnSpc>
              <a:spcBef>
                <a:spcPts val="700"/>
              </a:spcBef>
              <a:spcAft>
                <a:spcPts val="0"/>
              </a:spcAft>
              <a:buNone/>
            </a:pPr>
            <a:r>
              <a:rPr lang="es-CL" sz="1500" b="0" i="0" u="none" strike="noStrike" cap="none">
                <a:solidFill>
                  <a:srgbClr val="000000"/>
                </a:solidFill>
                <a:latin typeface="Calibri"/>
                <a:ea typeface="Calibri"/>
                <a:cs typeface="Calibri"/>
                <a:sym typeface="Calibri"/>
              </a:rPr>
              <a:t>Mantenimiento de equipos electrónicos </a:t>
            </a:r>
            <a:endParaRPr sz="1500" b="0" i="0" u="none" strike="noStrike" cap="none">
              <a:latin typeface="Arial"/>
              <a:ea typeface="Arial"/>
              <a:cs typeface="Arial"/>
              <a:sym typeface="Arial"/>
            </a:endParaRPr>
          </a:p>
          <a:p>
            <a:pPr marL="0" marR="0" lvl="0" indent="0" algn="l" rtl="0">
              <a:lnSpc>
                <a:spcPct val="90000"/>
              </a:lnSpc>
              <a:spcBef>
                <a:spcPts val="700"/>
              </a:spcBef>
              <a:spcAft>
                <a:spcPts val="0"/>
              </a:spcAft>
              <a:buNone/>
            </a:pPr>
            <a:r>
              <a:rPr lang="es-CL" sz="1500" b="0" i="0" u="none" strike="noStrike" cap="none">
                <a:solidFill>
                  <a:srgbClr val="000000"/>
                </a:solidFill>
                <a:latin typeface="Calibri"/>
                <a:ea typeface="Calibri"/>
                <a:cs typeface="Calibri"/>
                <a:sym typeface="Calibri"/>
              </a:rPr>
              <a:t>Mantenimiento según hoja técnica del fabricante </a:t>
            </a:r>
            <a:endParaRPr sz="1500" b="0" i="0" u="none" strike="noStrike" cap="none">
              <a:latin typeface="Arial"/>
              <a:ea typeface="Arial"/>
              <a:cs typeface="Arial"/>
              <a:sym typeface="Arial"/>
            </a:endParaRPr>
          </a:p>
          <a:p>
            <a:pPr marL="0" marR="0" lvl="0" indent="0" algn="l" rtl="0">
              <a:lnSpc>
                <a:spcPct val="90000"/>
              </a:lnSpc>
              <a:spcBef>
                <a:spcPts val="700"/>
              </a:spcBef>
              <a:spcAft>
                <a:spcPts val="0"/>
              </a:spcAft>
              <a:buNone/>
            </a:pPr>
            <a:r>
              <a:rPr lang="es-CL" sz="1500" b="0" i="0" u="none" strike="noStrike" cap="none">
                <a:solidFill>
                  <a:srgbClr val="000000"/>
                </a:solidFill>
                <a:latin typeface="Calibri"/>
                <a:ea typeface="Calibri"/>
                <a:cs typeface="Calibri"/>
                <a:sym typeface="Calibri"/>
              </a:rPr>
              <a:t>Actividad ¿Cuánto hemos aprendido? </a:t>
            </a:r>
            <a:endParaRPr sz="1500" b="0" i="0" u="none" strike="noStrike" cap="none">
              <a:latin typeface="Arial"/>
              <a:ea typeface="Arial"/>
              <a:cs typeface="Arial"/>
              <a:sym typeface="Arial"/>
            </a:endParaRPr>
          </a:p>
          <a:p>
            <a:pPr marL="0" marR="0" lvl="0" indent="0" algn="l" rtl="0">
              <a:lnSpc>
                <a:spcPct val="90000"/>
              </a:lnSpc>
              <a:spcBef>
                <a:spcPts val="700"/>
              </a:spcBef>
              <a:spcAft>
                <a:spcPts val="0"/>
              </a:spcAft>
              <a:buNone/>
            </a:pPr>
            <a:r>
              <a:rPr lang="es-CL" sz="1500" b="0" i="0" u="none" strike="noStrike" cap="none">
                <a:solidFill>
                  <a:srgbClr val="000000"/>
                </a:solidFill>
                <a:latin typeface="Calibri"/>
                <a:ea typeface="Calibri"/>
                <a:cs typeface="Calibri"/>
                <a:sym typeface="Calibri"/>
              </a:rPr>
              <a:t>Ticket de salida preguntas guía</a:t>
            </a:r>
            <a:endParaRPr sz="1500" b="0" i="0" u="none" strike="noStrike" cap="none">
              <a:latin typeface="Arial"/>
              <a:ea typeface="Arial"/>
              <a:cs typeface="Arial"/>
              <a:sym typeface="Arial"/>
            </a:endParaRPr>
          </a:p>
          <a:p>
            <a:pPr marL="0" marR="0" lvl="0" indent="0" algn="l" rtl="0">
              <a:lnSpc>
                <a:spcPct val="90000"/>
              </a:lnSpc>
              <a:spcBef>
                <a:spcPts val="601"/>
              </a:spcBef>
              <a:spcAft>
                <a:spcPts val="0"/>
              </a:spcAft>
              <a:buNone/>
            </a:pPr>
            <a:endParaRPr sz="1500" b="0" i="0" u="none" strike="noStrike" cap="none">
              <a:latin typeface="Arial"/>
              <a:ea typeface="Arial"/>
              <a:cs typeface="Arial"/>
              <a:sym typeface="Arial"/>
            </a:endParaRPr>
          </a:p>
          <a:p>
            <a:pPr marL="0" marR="0" lvl="0" indent="0" algn="l" rtl="0">
              <a:lnSpc>
                <a:spcPct val="90000"/>
              </a:lnSpc>
              <a:spcBef>
                <a:spcPts val="601"/>
              </a:spcBef>
              <a:spcAft>
                <a:spcPts val="0"/>
              </a:spcAft>
              <a:buNone/>
            </a:pPr>
            <a:endParaRPr sz="1500" b="0" i="0" u="none" strike="noStrike" cap="none">
              <a:latin typeface="Arial"/>
              <a:ea typeface="Arial"/>
              <a:cs typeface="Arial"/>
              <a:sym typeface="Arial"/>
            </a:endParaRPr>
          </a:p>
        </p:txBody>
      </p:sp>
      <p:sp>
        <p:nvSpPr>
          <p:cNvPr id="415" name="Google Shape;415;p4"/>
          <p:cNvSpPr/>
          <p:nvPr/>
        </p:nvSpPr>
        <p:spPr>
          <a:xfrm>
            <a:off x="4011840" y="4174920"/>
            <a:ext cx="320400" cy="27792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4</a:t>
            </a:r>
            <a:endParaRPr sz="1400" b="0" i="0" u="none" strike="noStrike" cap="none">
              <a:latin typeface="Arial"/>
              <a:ea typeface="Arial"/>
              <a:cs typeface="Arial"/>
              <a:sym typeface="Arial"/>
            </a:endParaRPr>
          </a:p>
        </p:txBody>
      </p:sp>
      <p:sp>
        <p:nvSpPr>
          <p:cNvPr id="416" name="Google Shape;416;p4"/>
          <p:cNvSpPr/>
          <p:nvPr/>
        </p:nvSpPr>
        <p:spPr>
          <a:xfrm>
            <a:off x="4023360" y="4455000"/>
            <a:ext cx="294120" cy="268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5</a:t>
            </a:r>
            <a:endParaRPr sz="1400" b="0" i="0" u="none" strike="noStrike" cap="none">
              <a:latin typeface="Arial"/>
              <a:ea typeface="Arial"/>
              <a:cs typeface="Arial"/>
              <a:sym typeface="Arial"/>
            </a:endParaRPr>
          </a:p>
        </p:txBody>
      </p:sp>
      <p:sp>
        <p:nvSpPr>
          <p:cNvPr id="417" name="Google Shape;417;p4"/>
          <p:cNvSpPr/>
          <p:nvPr/>
        </p:nvSpPr>
        <p:spPr>
          <a:xfrm>
            <a:off x="4029480" y="4759920"/>
            <a:ext cx="294120" cy="268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6</a:t>
            </a:r>
            <a:endParaRPr sz="1400" b="0" i="0" u="none" strike="noStrike" cap="none">
              <a:latin typeface="Arial"/>
              <a:ea typeface="Arial"/>
              <a:cs typeface="Arial"/>
              <a:sym typeface="Arial"/>
            </a:endParaRPr>
          </a:p>
        </p:txBody>
      </p:sp>
      <p:sp>
        <p:nvSpPr>
          <p:cNvPr id="418" name="Google Shape;418;p4"/>
          <p:cNvSpPr/>
          <p:nvPr/>
        </p:nvSpPr>
        <p:spPr>
          <a:xfrm>
            <a:off x="4021200" y="5049720"/>
            <a:ext cx="294120" cy="268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7</a:t>
            </a:r>
            <a:endParaRPr sz="1400" b="0" i="0" u="none" strike="noStrike" cap="none">
              <a:latin typeface="Arial"/>
              <a:ea typeface="Arial"/>
              <a:cs typeface="Arial"/>
              <a:sym typeface="Arial"/>
            </a:endParaRPr>
          </a:p>
        </p:txBody>
      </p:sp>
      <p:sp>
        <p:nvSpPr>
          <p:cNvPr id="419" name="Google Shape;419;p4"/>
          <p:cNvSpPr/>
          <p:nvPr/>
        </p:nvSpPr>
        <p:spPr>
          <a:xfrm>
            <a:off x="4029480" y="5327280"/>
            <a:ext cx="294120" cy="268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8</a:t>
            </a:r>
            <a:endParaRPr sz="1400" b="0" i="0" u="none" strike="noStrike" cap="none">
              <a:latin typeface="Arial"/>
              <a:ea typeface="Arial"/>
              <a:cs typeface="Arial"/>
              <a:sym typeface="Arial"/>
            </a:endParaRPr>
          </a:p>
        </p:txBody>
      </p:sp>
      <p:sp>
        <p:nvSpPr>
          <p:cNvPr id="420" name="Google Shape;420;p4"/>
          <p:cNvSpPr/>
          <p:nvPr/>
        </p:nvSpPr>
        <p:spPr>
          <a:xfrm>
            <a:off x="4027680" y="3899160"/>
            <a:ext cx="287640" cy="23400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3</a:t>
            </a:r>
            <a:endParaRPr sz="1400" b="0" i="0" u="none" strike="noStrike" cap="none">
              <a:latin typeface="Arial"/>
              <a:ea typeface="Arial"/>
              <a:cs typeface="Arial"/>
              <a:sym typeface="Arial"/>
            </a:endParaRPr>
          </a:p>
        </p:txBody>
      </p:sp>
      <p:sp>
        <p:nvSpPr>
          <p:cNvPr id="421" name="Google Shape;421;p4"/>
          <p:cNvSpPr/>
          <p:nvPr/>
        </p:nvSpPr>
        <p:spPr>
          <a:xfrm>
            <a:off x="4035960" y="5610600"/>
            <a:ext cx="294120" cy="268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9</a:t>
            </a:r>
            <a:endParaRPr sz="1400" b="0" i="0" u="none" strike="noStrike" cap="none">
              <a:latin typeface="Arial"/>
              <a:ea typeface="Arial"/>
              <a:cs typeface="Arial"/>
              <a:sym typeface="Arial"/>
            </a:endParaRPr>
          </a:p>
        </p:txBody>
      </p:sp>
      <p:sp>
        <p:nvSpPr>
          <p:cNvPr id="422" name="Google Shape;422;p4"/>
          <p:cNvSpPr/>
          <p:nvPr/>
        </p:nvSpPr>
        <p:spPr>
          <a:xfrm>
            <a:off x="3926160" y="5897160"/>
            <a:ext cx="475920" cy="23400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200" b="1" i="0" u="none" strike="noStrike" cap="none">
                <a:solidFill>
                  <a:srgbClr val="FFFFFF"/>
                </a:solidFill>
                <a:latin typeface="Calibri"/>
                <a:ea typeface="Calibri"/>
                <a:cs typeface="Calibri"/>
                <a:sym typeface="Calibri"/>
              </a:rPr>
              <a:t>10</a:t>
            </a:r>
            <a:endParaRPr sz="1200" b="0" i="0" u="none" strike="noStrike" cap="non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
          <p:cNvSpPr/>
          <p:nvPr/>
        </p:nvSpPr>
        <p:spPr>
          <a:xfrm>
            <a:off x="464400" y="2555640"/>
            <a:ext cx="5145840" cy="305712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28" name="Google Shape;428;p5"/>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CONOCIMIENTOS PREVIOS</a:t>
            </a:r>
            <a:endParaRPr sz="2800" b="0" i="0" u="none" strike="noStrike" cap="none">
              <a:latin typeface="Arial"/>
              <a:ea typeface="Arial"/>
              <a:cs typeface="Arial"/>
              <a:sym typeface="Arial"/>
            </a:endParaRPr>
          </a:p>
        </p:txBody>
      </p:sp>
      <p:sp>
        <p:nvSpPr>
          <p:cNvPr id="429" name="Google Shape;429;p5"/>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pic>
        <p:nvPicPr>
          <p:cNvPr id="430" name="Google Shape;430;p5"/>
          <p:cNvPicPr preferRelativeResize="0"/>
          <p:nvPr/>
        </p:nvPicPr>
        <p:blipFill rotWithShape="1">
          <a:blip r:embed="rId3">
            <a:alphaModFix/>
          </a:blip>
          <a:srcRect/>
          <a:stretch/>
        </p:blipFill>
        <p:spPr>
          <a:xfrm>
            <a:off x="4870080" y="2389320"/>
            <a:ext cx="4428000" cy="4301280"/>
          </a:xfrm>
          <a:prstGeom prst="rect">
            <a:avLst/>
          </a:prstGeom>
          <a:noFill/>
          <a:ln>
            <a:noFill/>
          </a:ln>
        </p:spPr>
      </p:pic>
      <p:sp>
        <p:nvSpPr>
          <p:cNvPr id="431" name="Google Shape;431;p5"/>
          <p:cNvSpPr/>
          <p:nvPr/>
        </p:nvSpPr>
        <p:spPr>
          <a:xfrm>
            <a:off x="4385160" y="1184040"/>
            <a:ext cx="465840" cy="52020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3</a:t>
            </a:r>
            <a:endParaRPr sz="5000" b="0" i="0" u="none" strike="noStrike" cap="none">
              <a:latin typeface="Arial"/>
              <a:ea typeface="Arial"/>
              <a:cs typeface="Arial"/>
              <a:sym typeface="Arial"/>
            </a:endParaRPr>
          </a:p>
        </p:txBody>
      </p:sp>
      <p:sp>
        <p:nvSpPr>
          <p:cNvPr id="432" name="Google Shape;432;p5"/>
          <p:cNvSpPr/>
          <p:nvPr/>
        </p:nvSpPr>
        <p:spPr>
          <a:xfrm>
            <a:off x="695880" y="2916360"/>
            <a:ext cx="4624920" cy="225216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600" b="1" i="0" u="none" strike="noStrike" cap="none">
                <a:solidFill>
                  <a:srgbClr val="29754D"/>
                </a:solidFill>
                <a:latin typeface="Calibri"/>
                <a:ea typeface="Calibri"/>
                <a:cs typeface="Calibri"/>
                <a:sym typeface="Calibri"/>
              </a:rPr>
              <a:t>MANTENIMIENTO DE </a:t>
            </a:r>
            <a:br>
              <a:rPr lang="es-CL" sz="1800" b="0" i="0" u="none" strike="noStrike" cap="none">
                <a:latin typeface="Arial"/>
                <a:ea typeface="Arial"/>
                <a:cs typeface="Arial"/>
                <a:sym typeface="Arial"/>
              </a:rPr>
            </a:br>
            <a:r>
              <a:rPr lang="es-CL" sz="2600" b="1" i="0" u="none" strike="noStrike" cap="none">
                <a:solidFill>
                  <a:srgbClr val="29754D"/>
                </a:solidFill>
                <a:latin typeface="Calibri"/>
                <a:ea typeface="Calibri"/>
                <a:cs typeface="Calibri"/>
                <a:sym typeface="Calibri"/>
              </a:rPr>
              <a:t>EQUIPOS ELECTRÓNICOS</a:t>
            </a:r>
            <a:endParaRPr sz="2600" b="0" i="0" u="none" strike="noStrike" cap="none">
              <a:latin typeface="Arial"/>
              <a:ea typeface="Arial"/>
              <a:cs typeface="Arial"/>
              <a:sym typeface="Arial"/>
            </a:endParaRPr>
          </a:p>
          <a:p>
            <a:pPr marL="0" marR="0" lvl="0" indent="0" algn="l" rtl="0">
              <a:lnSpc>
                <a:spcPct val="130000"/>
              </a:lnSpc>
              <a:spcBef>
                <a:spcPts val="0"/>
              </a:spcBef>
              <a:spcAft>
                <a:spcPts val="0"/>
              </a:spcAft>
              <a:buNone/>
            </a:pPr>
            <a:endParaRPr sz="2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¡Ahora veamos cómo lo que ya has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aprendido refuerza y mejora lo que estás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a punto de aprender!</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2000" b="1" i="0" u="none" strike="noStrike" cap="none">
                <a:solidFill>
                  <a:srgbClr val="29754D"/>
                </a:solidFill>
                <a:latin typeface="Calibri"/>
                <a:ea typeface="Calibri"/>
                <a:cs typeface="Calibri"/>
                <a:sym typeface="Calibri"/>
              </a:rPr>
              <a:t> </a:t>
            </a:r>
            <a:endParaRPr sz="2000" b="0" i="0" u="none" strike="noStrike" cap="none">
              <a:latin typeface="Arial"/>
              <a:ea typeface="Arial"/>
              <a:cs typeface="Arial"/>
              <a:sym typeface="Arial"/>
            </a:endParaRPr>
          </a:p>
        </p:txBody>
      </p:sp>
      <p:sp>
        <p:nvSpPr>
          <p:cNvPr id="433" name="Google Shape;433;p5"/>
          <p:cNvSpPr/>
          <p:nvPr/>
        </p:nvSpPr>
        <p:spPr>
          <a:xfrm>
            <a:off x="4280040" y="1740960"/>
            <a:ext cx="4342680" cy="1065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4538520" y="2176200"/>
            <a:ext cx="5404680" cy="458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5199120" y="1157400"/>
            <a:ext cx="3969720" cy="425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
          <p:cNvSpPr/>
          <p:nvPr/>
        </p:nvSpPr>
        <p:spPr>
          <a:xfrm>
            <a:off x="549360" y="2324160"/>
            <a:ext cx="7539840" cy="43171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1" name="Google Shape;441;p6"/>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¿QUÉ ES EL </a:t>
            </a:r>
            <a:r>
              <a:rPr lang="es-CL" sz="2900" b="0" i="0" u="none" strike="noStrike" cap="none">
                <a:solidFill>
                  <a:srgbClr val="C73E32"/>
                </a:solidFill>
                <a:latin typeface="Calibri"/>
                <a:ea typeface="Calibri"/>
                <a:cs typeface="Calibri"/>
                <a:sym typeface="Calibri"/>
              </a:rPr>
              <a:t>MANTENIMIENTO?</a:t>
            </a:r>
            <a:endParaRPr sz="2900" b="0" i="0" u="none" strike="noStrike" cap="none">
              <a:latin typeface="Arial"/>
              <a:ea typeface="Arial"/>
              <a:cs typeface="Arial"/>
              <a:sym typeface="Arial"/>
            </a:endParaRPr>
          </a:p>
        </p:txBody>
      </p:sp>
      <p:pic>
        <p:nvPicPr>
          <p:cNvPr id="442" name="Google Shape;442;p6" descr="Grafica_Electricidad(3).png"/>
          <p:cNvPicPr preferRelativeResize="0"/>
          <p:nvPr/>
        </p:nvPicPr>
        <p:blipFill rotWithShape="1">
          <a:blip r:embed="rId3">
            <a:alphaModFix/>
          </a:blip>
          <a:srcRect t="69697" r="61627" b="363"/>
          <a:stretch/>
        </p:blipFill>
        <p:spPr>
          <a:xfrm>
            <a:off x="5587920" y="3479040"/>
            <a:ext cx="3083760" cy="3158280"/>
          </a:xfrm>
          <a:prstGeom prst="rect">
            <a:avLst/>
          </a:prstGeom>
          <a:noFill/>
          <a:ln>
            <a:noFill/>
          </a:ln>
        </p:spPr>
      </p:pic>
      <p:sp>
        <p:nvSpPr>
          <p:cNvPr id="443" name="Google Shape;443;p6"/>
          <p:cNvSpPr/>
          <p:nvPr/>
        </p:nvSpPr>
        <p:spPr>
          <a:xfrm>
            <a:off x="746280" y="2792880"/>
            <a:ext cx="5882400" cy="2567880"/>
          </a:xfrm>
          <a:prstGeom prst="rect">
            <a:avLst/>
          </a:prstGeom>
          <a:noFill/>
          <a:ln>
            <a:noFill/>
          </a:ln>
        </p:spPr>
        <p:txBody>
          <a:bodyPr spcFirstLastPara="1" wrap="square" lIns="90000" tIns="45000" rIns="90000" bIns="45000" anchor="t" anchorCtr="0">
            <a:noAutofit/>
          </a:bodyPr>
          <a:lstStyle/>
          <a:p>
            <a:pPr marL="140400" marR="0" lvl="0" indent="-1396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Es un procedimiento que se realiza en un elemento, equipo o dispositivo, con el objetivo de salvaguardar su funcionamiento, calidad y vida útil, debido al paso del tiempo, cambio de circunstancias externas o entorno de utilización. </a:t>
            </a:r>
            <a:endParaRPr sz="1800" b="0" i="0" u="none" strike="noStrike" cap="none">
              <a:latin typeface="Arial"/>
              <a:ea typeface="Arial"/>
              <a:cs typeface="Arial"/>
              <a:sym typeface="Arial"/>
            </a:endParaRPr>
          </a:p>
          <a:p>
            <a:pPr marL="140400" marR="0" lvl="0" indent="-139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El mantenimiento suele ser realizado por especialistas de un área determinada, así como electricidad, mecánica, automatización o informática. </a:t>
            </a:r>
            <a:endParaRPr sz="1800" b="0" i="0" u="none" strike="noStrike" cap="none">
              <a:latin typeface="Arial"/>
              <a:ea typeface="Arial"/>
              <a:cs typeface="Arial"/>
              <a:sym typeface="Arial"/>
            </a:endParaRPr>
          </a:p>
          <a:p>
            <a:pPr marL="140400" marR="0" lvl="0" indent="-139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Los equipos y bienes industriales requieren  de un plan de mantenimiento que permita cumplir con las características indicadas anteriormente.</a:t>
            </a:r>
            <a:endParaRPr sz="1800" b="0" i="0" u="none" strike="noStrike" cap="non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
          <p:cNvSpPr/>
          <p:nvPr/>
        </p:nvSpPr>
        <p:spPr>
          <a:xfrm>
            <a:off x="2577960" y="1943280"/>
            <a:ext cx="6603120" cy="47617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9" name="Google Shape;449;p7"/>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TIPOS DE </a:t>
            </a:r>
            <a:r>
              <a:rPr lang="es-CL" sz="2900" b="0" i="0" u="none" strike="noStrike" cap="none">
                <a:solidFill>
                  <a:srgbClr val="C73E32"/>
                </a:solidFill>
                <a:latin typeface="Calibri"/>
                <a:ea typeface="Calibri"/>
                <a:cs typeface="Calibri"/>
                <a:sym typeface="Calibri"/>
              </a:rPr>
              <a:t>MANTENIMIENTO</a:t>
            </a:r>
            <a:endParaRPr sz="2900" b="0" i="0" u="none" strike="noStrike" cap="none">
              <a:latin typeface="Arial"/>
              <a:ea typeface="Arial"/>
              <a:cs typeface="Arial"/>
              <a:sym typeface="Arial"/>
            </a:endParaRPr>
          </a:p>
        </p:txBody>
      </p:sp>
      <p:sp>
        <p:nvSpPr>
          <p:cNvPr id="450" name="Google Shape;450;p7"/>
          <p:cNvSpPr/>
          <p:nvPr/>
        </p:nvSpPr>
        <p:spPr>
          <a:xfrm rot="10800000" flipH="1">
            <a:off x="215280" y="3137760"/>
            <a:ext cx="2564640" cy="1599480"/>
          </a:xfrm>
          <a:prstGeom prst="homePlate">
            <a:avLst>
              <a:gd name="adj" fmla="val 50000"/>
            </a:avLst>
          </a:prstGeom>
          <a:solidFill>
            <a:srgbClr val="AAE0C1"/>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246240" y="3238920"/>
            <a:ext cx="2267640" cy="1306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Existen </a:t>
            </a:r>
            <a:r>
              <a:rPr lang="es-CL" sz="1600" b="1" i="0" u="none" strike="noStrike" cap="none">
                <a:solidFill>
                  <a:srgbClr val="000000"/>
                </a:solidFill>
                <a:latin typeface="Calibri"/>
                <a:ea typeface="Calibri"/>
                <a:cs typeface="Calibri"/>
                <a:sym typeface="Calibri"/>
              </a:rPr>
              <a:t>3 tipos de mantenimiento </a:t>
            </a:r>
            <a:r>
              <a:rPr lang="es-CL" sz="1600" b="0" i="0" u="none" strike="noStrike" cap="none">
                <a:solidFill>
                  <a:srgbClr val="000000"/>
                </a:solidFill>
                <a:latin typeface="Calibri"/>
                <a:ea typeface="Calibri"/>
                <a:cs typeface="Calibri"/>
                <a:sym typeface="Calibri"/>
              </a:rPr>
              <a:t>definidos y aplicados a diferentes situaciones </a:t>
            </a:r>
            <a:br>
              <a:rPr lang="es-CL" sz="1800" b="0" i="0" u="none" strike="noStrike" cap="none">
                <a:latin typeface="Arial"/>
                <a:ea typeface="Arial"/>
                <a:cs typeface="Arial"/>
                <a:sym typeface="Arial"/>
              </a:rPr>
            </a:br>
            <a:r>
              <a:rPr lang="es-CL" sz="1600" b="0" i="0" u="none" strike="noStrike" cap="none">
                <a:solidFill>
                  <a:srgbClr val="000000"/>
                </a:solidFill>
                <a:latin typeface="Calibri"/>
                <a:ea typeface="Calibri"/>
                <a:cs typeface="Calibri"/>
                <a:sym typeface="Calibri"/>
              </a:rPr>
              <a:t>de trabajo, estos son:</a:t>
            </a:r>
            <a:endParaRPr sz="1600" b="0" i="0" u="none" strike="noStrike" cap="none">
              <a:latin typeface="Arial"/>
              <a:ea typeface="Arial"/>
              <a:cs typeface="Arial"/>
              <a:sym typeface="Arial"/>
            </a:endParaRPr>
          </a:p>
        </p:txBody>
      </p:sp>
      <p:sp>
        <p:nvSpPr>
          <p:cNvPr id="452" name="Google Shape;452;p7"/>
          <p:cNvSpPr/>
          <p:nvPr/>
        </p:nvSpPr>
        <p:spPr>
          <a:xfrm>
            <a:off x="2747880" y="2071080"/>
            <a:ext cx="6293880" cy="4491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Correctivo: </a:t>
            </a:r>
            <a:r>
              <a:rPr lang="es-CL" sz="1700" b="0" i="0" u="none" strike="noStrike" cap="none">
                <a:solidFill>
                  <a:srgbClr val="000000"/>
                </a:solidFill>
                <a:latin typeface="Calibri"/>
                <a:ea typeface="Calibri"/>
                <a:cs typeface="Calibri"/>
                <a:sym typeface="Calibri"/>
              </a:rPr>
              <a:t>Tiene que ver con reemplazar o reponer la pieza que fue afectada por una falla, un ejemplo de esto sería el cambio de un relé deteriorado por uno nuevo en una placa electrónica debido al cumplimiento máximo de su ciclo de operación.</a:t>
            </a:r>
            <a:endParaRPr sz="17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r>
              <a:rPr lang="es-CL" sz="1700" b="1" i="0" u="none" strike="noStrike" cap="none">
                <a:solidFill>
                  <a:srgbClr val="000000"/>
                </a:solidFill>
                <a:latin typeface="Calibri"/>
                <a:ea typeface="Calibri"/>
                <a:cs typeface="Calibri"/>
                <a:sym typeface="Calibri"/>
              </a:rPr>
              <a:t>Predictivo: </a:t>
            </a:r>
            <a:r>
              <a:rPr lang="es-CL" sz="1700" b="0" i="0" u="none" strike="noStrike" cap="none">
                <a:solidFill>
                  <a:srgbClr val="000000"/>
                </a:solidFill>
                <a:latin typeface="Calibri"/>
                <a:ea typeface="Calibri"/>
                <a:cs typeface="Calibri"/>
                <a:sym typeface="Calibri"/>
              </a:rPr>
              <a:t>En el caso de este mantenimiento requiere de una cantidad de datos extraídos desde el sistema o proceso a  mantener. El objetivo de la recopilación de datos es generar un análisis de los parámetros de falla, mediante un modelo matemático es posible generar algoritmos que permitan predecir una falla futura, un ejemplo de este tipo de mantenimiento es la utilización de sistemas de hardware y software para medir las vibraciones de un motor.</a:t>
            </a:r>
            <a:endParaRPr sz="17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r>
              <a:rPr lang="es-CL" sz="1700" b="1" i="0" u="none" strike="noStrike" cap="none">
                <a:solidFill>
                  <a:srgbClr val="000000"/>
                </a:solidFill>
                <a:latin typeface="Calibri"/>
                <a:ea typeface="Calibri"/>
                <a:cs typeface="Calibri"/>
                <a:sym typeface="Calibri"/>
              </a:rPr>
              <a:t>Preventivo: </a:t>
            </a:r>
            <a:r>
              <a:rPr lang="es-CL" sz="1700" b="0" i="0" u="none" strike="noStrike" cap="none">
                <a:solidFill>
                  <a:srgbClr val="000000"/>
                </a:solidFill>
                <a:latin typeface="Calibri"/>
                <a:ea typeface="Calibri"/>
                <a:cs typeface="Calibri"/>
                <a:sym typeface="Calibri"/>
              </a:rPr>
              <a:t>el mantenimiento preventivo puede ser una recomendación del fabricante de los equipos, está compuesto de una revisión periódica y planificada de los equipos. Tiene el objetivo de extender la vida útil de un bien o elemento como resultado de seguir las indicaciones del fabricante</a:t>
            </a:r>
            <a:r>
              <a:rPr lang="es-CL" sz="1600" b="0" i="0" u="none" strike="noStrike" cap="none">
                <a:solidFill>
                  <a:srgbClr val="000000"/>
                </a:solidFill>
                <a:latin typeface="Calibri"/>
                <a:ea typeface="Calibri"/>
                <a:cs typeface="Calibri"/>
                <a:sym typeface="Calibri"/>
              </a:rPr>
              <a:t>.</a:t>
            </a:r>
            <a:endParaRPr sz="1600" b="0" i="0" u="none" strike="noStrike" cap="non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8"/>
          <p:cNvSpPr/>
          <p:nvPr/>
        </p:nvSpPr>
        <p:spPr>
          <a:xfrm>
            <a:off x="431640" y="1955880"/>
            <a:ext cx="4914360" cy="4622040"/>
          </a:xfrm>
          <a:prstGeom prst="rect">
            <a:avLst/>
          </a:prstGeom>
          <a:noFill/>
          <a:ln>
            <a:noFill/>
          </a:ln>
        </p:spPr>
        <p:txBody>
          <a:bodyPr spcFirstLastPara="1" wrap="square" lIns="90000" tIns="45000" rIns="90000" bIns="45000" anchor="t" anchorCtr="0">
            <a:noAutofit/>
          </a:bodyPr>
          <a:lstStyle/>
          <a:p>
            <a:pPr marL="176400" marR="0" lvl="0" indent="-1756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Este mantenimiento se realiza cuando en un dispositivo ocurre una falla o avería, lo que implica su restitución a una condición admisible para ser utilizado, este tipo de mantenimiento puede o no ser programado. </a:t>
            </a:r>
            <a:endParaRPr sz="1800" b="0" i="0" u="none" strike="noStrike" cap="none">
              <a:latin typeface="Arial"/>
              <a:ea typeface="Arial"/>
              <a:cs typeface="Arial"/>
              <a:sym typeface="Arial"/>
            </a:endParaRPr>
          </a:p>
          <a:p>
            <a:pPr marL="176400" marR="0" lvl="0" indent="-175680" algn="l" rtl="0">
              <a:lnSpc>
                <a:spcPct val="10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Se suele comparar este procedimiento con una acción reactiva frente a una falla del proceso, para poder ejecutarlo se necesita tener un procedimiento y un stock de repuestos. </a:t>
            </a:r>
            <a:endParaRPr sz="1800" b="0" i="0" u="none" strike="noStrike" cap="none">
              <a:latin typeface="Arial"/>
              <a:ea typeface="Arial"/>
              <a:cs typeface="Arial"/>
              <a:sym typeface="Arial"/>
            </a:endParaRPr>
          </a:p>
          <a:p>
            <a:pPr marL="176400" marR="0" lvl="0" indent="-175680" algn="l" rtl="0">
              <a:lnSpc>
                <a:spcPct val="10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No se busca prevenir el suceso ocurrido ni mejorar las condiciones del entorno de funcionamiento, en relación a las tarjetas electrónicas es bastante común realizar mantenimientos correctivos debido a que algunos componentes electrónicos tienen  un bajo costo y una baja vida útil.</a:t>
            </a:r>
            <a:endParaRPr sz="1800" b="0" i="0" u="none" strike="noStrike" cap="none">
              <a:latin typeface="Arial"/>
              <a:ea typeface="Arial"/>
              <a:cs typeface="Arial"/>
              <a:sym typeface="Arial"/>
            </a:endParaRPr>
          </a:p>
        </p:txBody>
      </p:sp>
      <p:sp>
        <p:nvSpPr>
          <p:cNvPr id="458" name="Google Shape;458;p8"/>
          <p:cNvSpPr/>
          <p:nvPr/>
        </p:nvSpPr>
        <p:spPr>
          <a:xfrm>
            <a:off x="447840" y="1214280"/>
            <a:ext cx="9030240" cy="48780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MANTENIMIENTO </a:t>
            </a:r>
            <a:r>
              <a:rPr lang="es-CL" sz="2900" b="0" i="0" u="none" strike="noStrike" cap="none">
                <a:solidFill>
                  <a:srgbClr val="C73E32"/>
                </a:solidFill>
                <a:latin typeface="Calibri"/>
                <a:ea typeface="Calibri"/>
                <a:cs typeface="Calibri"/>
                <a:sym typeface="Calibri"/>
              </a:rPr>
              <a:t>CORRECTIVO</a:t>
            </a:r>
            <a:endParaRPr sz="2900" b="0" i="0" u="none" strike="noStrike" cap="none">
              <a:latin typeface="Arial"/>
              <a:ea typeface="Arial"/>
              <a:cs typeface="Arial"/>
              <a:sym typeface="Arial"/>
            </a:endParaRPr>
          </a:p>
        </p:txBody>
      </p:sp>
      <p:sp>
        <p:nvSpPr>
          <p:cNvPr id="459" name="Google Shape;459;p8"/>
          <p:cNvSpPr/>
          <p:nvPr/>
        </p:nvSpPr>
        <p:spPr>
          <a:xfrm>
            <a:off x="5632560" y="2019240"/>
            <a:ext cx="3453840" cy="22597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60" name="Google Shape;460;p8"/>
          <p:cNvSpPr/>
          <p:nvPr/>
        </p:nvSpPr>
        <p:spPr>
          <a:xfrm>
            <a:off x="5632560" y="4546440"/>
            <a:ext cx="3453840" cy="22089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61" name="Google Shape;461;p8" descr="Buy 470uf 25v Electrolytic Capacitors Online In India. Hyderabad"/>
          <p:cNvPicPr preferRelativeResize="0"/>
          <p:nvPr/>
        </p:nvPicPr>
        <p:blipFill rotWithShape="1">
          <a:blip r:embed="rId3">
            <a:alphaModFix/>
          </a:blip>
          <a:srcRect l="10001" t="10557" r="34999" b="16851"/>
          <a:stretch/>
        </p:blipFill>
        <p:spPr>
          <a:xfrm rot="-2130000">
            <a:off x="6728040" y="4663800"/>
            <a:ext cx="1485000" cy="1960200"/>
          </a:xfrm>
          <a:prstGeom prst="rect">
            <a:avLst/>
          </a:prstGeom>
          <a:noFill/>
          <a:ln>
            <a:noFill/>
          </a:ln>
        </p:spPr>
      </p:pic>
      <p:sp>
        <p:nvSpPr>
          <p:cNvPr id="462" name="Google Shape;462;p8"/>
          <p:cNvSpPr/>
          <p:nvPr/>
        </p:nvSpPr>
        <p:spPr>
          <a:xfrm>
            <a:off x="6039000" y="3924360"/>
            <a:ext cx="2640960" cy="33372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Condensador deteriorado</a:t>
            </a:r>
            <a:endParaRPr sz="1600" b="0" i="0" u="none" strike="noStrike" cap="none">
              <a:latin typeface="Arial"/>
              <a:ea typeface="Arial"/>
              <a:cs typeface="Arial"/>
              <a:sym typeface="Arial"/>
            </a:endParaRPr>
          </a:p>
        </p:txBody>
      </p:sp>
      <p:sp>
        <p:nvSpPr>
          <p:cNvPr id="463" name="Google Shape;463;p8"/>
          <p:cNvSpPr/>
          <p:nvPr/>
        </p:nvSpPr>
        <p:spPr>
          <a:xfrm>
            <a:off x="5797440" y="6362640"/>
            <a:ext cx="3123360" cy="33372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Condensador en buen estado</a:t>
            </a:r>
            <a:endParaRPr sz="1600" b="0" i="0" u="none" strike="noStrike" cap="none">
              <a:latin typeface="Arial"/>
              <a:ea typeface="Arial"/>
              <a:cs typeface="Arial"/>
              <a:sym typeface="Arial"/>
            </a:endParaRPr>
          </a:p>
        </p:txBody>
      </p:sp>
      <p:pic>
        <p:nvPicPr>
          <p:cNvPr id="464" name="Google Shape;464;p8" descr="condensador-hinchado.jpg"/>
          <p:cNvPicPr preferRelativeResize="0"/>
          <p:nvPr/>
        </p:nvPicPr>
        <p:blipFill rotWithShape="1">
          <a:blip r:embed="rId4">
            <a:alphaModFix/>
          </a:blip>
          <a:srcRect t="4118" b="5262"/>
          <a:stretch/>
        </p:blipFill>
        <p:spPr>
          <a:xfrm>
            <a:off x="6041880" y="2070000"/>
            <a:ext cx="2725200" cy="18536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9"/>
          <p:cNvSpPr/>
          <p:nvPr/>
        </p:nvSpPr>
        <p:spPr>
          <a:xfrm>
            <a:off x="431640" y="1955880"/>
            <a:ext cx="4393440" cy="4622040"/>
          </a:xfrm>
          <a:prstGeom prst="rect">
            <a:avLst/>
          </a:prstGeom>
          <a:noFill/>
          <a:ln>
            <a:noFill/>
          </a:ln>
        </p:spPr>
        <p:txBody>
          <a:bodyPr spcFirstLastPara="1" wrap="square" lIns="90000" tIns="45000" rIns="90000" bIns="45000" anchor="t" anchorCtr="0">
            <a:noAutofit/>
          </a:bodyPr>
          <a:lstStyle/>
          <a:p>
            <a:pPr marL="176400" marR="0" lvl="0" indent="-1756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Su objetivo principal es </a:t>
            </a:r>
            <a:r>
              <a:rPr lang="es-CL" sz="1800" b="1" i="0" u="none" strike="noStrike" cap="none">
                <a:solidFill>
                  <a:srgbClr val="000000"/>
                </a:solidFill>
                <a:latin typeface="Calibri"/>
                <a:ea typeface="Calibri"/>
                <a:cs typeface="Calibri"/>
                <a:sym typeface="Calibri"/>
              </a:rPr>
              <a:t>encontrar y corregir problemas  de menor implicancia antes de que provoquen una falla mayor</a:t>
            </a:r>
            <a:r>
              <a:rPr lang="es-CL" sz="1800" b="0" i="0" u="none" strike="noStrike" cap="none">
                <a:solidFill>
                  <a:srgbClr val="000000"/>
                </a:solidFill>
                <a:latin typeface="Calibri"/>
                <a:ea typeface="Calibri"/>
                <a:cs typeface="Calibri"/>
                <a:sym typeface="Calibri"/>
              </a:rPr>
              <a:t>. Para efectuar este procedimiento se requiere de una planificación previa y una lista de actividades por ejecutar. </a:t>
            </a:r>
            <a:endParaRPr sz="1800" b="0" i="0" u="none" strike="noStrike" cap="none">
              <a:latin typeface="Arial"/>
              <a:ea typeface="Arial"/>
              <a:cs typeface="Arial"/>
              <a:sym typeface="Arial"/>
            </a:endParaRPr>
          </a:p>
          <a:p>
            <a:pPr marL="176400" marR="0" lvl="0" indent="-175680" algn="l" rtl="0">
              <a:lnSpc>
                <a:spcPct val="10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 Es importante en este tipo de mantenimiento </a:t>
            </a:r>
            <a:r>
              <a:rPr lang="es-CL" sz="1800" b="1" i="0" u="none" strike="noStrike" cap="none">
                <a:solidFill>
                  <a:srgbClr val="000000"/>
                </a:solidFill>
                <a:latin typeface="Calibri"/>
                <a:ea typeface="Calibri"/>
                <a:cs typeface="Calibri"/>
                <a:sym typeface="Calibri"/>
              </a:rPr>
              <a:t>seguir las indicaciones del fabricante de los dispositivos o elementos</a:t>
            </a:r>
            <a:r>
              <a:rPr lang="es-CL" sz="1800" b="0" i="0" u="none" strike="noStrike" cap="none">
                <a:solidFill>
                  <a:srgbClr val="000000"/>
                </a:solidFill>
                <a:latin typeface="Calibri"/>
                <a:ea typeface="Calibri"/>
                <a:cs typeface="Calibri"/>
                <a:sym typeface="Calibri"/>
              </a:rPr>
              <a:t>, dicha información se puede ubicar en el manual técnico del equipo.</a:t>
            </a:r>
            <a:endParaRPr sz="1800" b="0" i="0" u="none" strike="noStrike" cap="none">
              <a:latin typeface="Arial"/>
              <a:ea typeface="Arial"/>
              <a:cs typeface="Arial"/>
              <a:sym typeface="Arial"/>
            </a:endParaRPr>
          </a:p>
          <a:p>
            <a:pPr marL="176400" marR="0" lvl="0" indent="-175680" algn="l" rtl="0">
              <a:lnSpc>
                <a:spcPct val="10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En los componentes electrónicos este mantenimiento se realizará a través de etapas de limpieza, verificaciones y mediciones de parámetros  eléctricos.</a:t>
            </a:r>
            <a:endParaRPr sz="1800" b="0" i="0" u="none" strike="noStrike" cap="none">
              <a:latin typeface="Arial"/>
              <a:ea typeface="Arial"/>
              <a:cs typeface="Arial"/>
              <a:sym typeface="Arial"/>
            </a:endParaRPr>
          </a:p>
        </p:txBody>
      </p:sp>
      <p:sp>
        <p:nvSpPr>
          <p:cNvPr id="470" name="Google Shape;470;p9"/>
          <p:cNvSpPr/>
          <p:nvPr/>
        </p:nvSpPr>
        <p:spPr>
          <a:xfrm>
            <a:off x="447840" y="1214280"/>
            <a:ext cx="9030240" cy="48780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MANTENIMIENTO </a:t>
            </a:r>
            <a:r>
              <a:rPr lang="es-CL" sz="2900" b="0" i="0" u="none" strike="noStrike" cap="none">
                <a:solidFill>
                  <a:srgbClr val="C73E32"/>
                </a:solidFill>
                <a:latin typeface="Calibri"/>
                <a:ea typeface="Calibri"/>
                <a:cs typeface="Calibri"/>
                <a:sym typeface="Calibri"/>
              </a:rPr>
              <a:t>PREVENTIVO</a:t>
            </a:r>
            <a:endParaRPr sz="2900" b="0" i="0" u="none" strike="noStrike" cap="none">
              <a:latin typeface="Arial"/>
              <a:ea typeface="Arial"/>
              <a:cs typeface="Arial"/>
              <a:sym typeface="Arial"/>
            </a:endParaRPr>
          </a:p>
        </p:txBody>
      </p:sp>
      <p:sp>
        <p:nvSpPr>
          <p:cNvPr id="471" name="Google Shape;471;p9"/>
          <p:cNvSpPr/>
          <p:nvPr/>
        </p:nvSpPr>
        <p:spPr>
          <a:xfrm>
            <a:off x="5067360" y="2019240"/>
            <a:ext cx="3783960" cy="22597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72" name="Google Shape;472;p9"/>
          <p:cNvSpPr/>
          <p:nvPr/>
        </p:nvSpPr>
        <p:spPr>
          <a:xfrm>
            <a:off x="5067360" y="4546440"/>
            <a:ext cx="3783960" cy="22089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73" name="Google Shape;473;p9" descr="Como hacer mantenimiento a la tarjeta madre - Mother Boards"/>
          <p:cNvPicPr preferRelativeResize="0"/>
          <p:nvPr/>
        </p:nvPicPr>
        <p:blipFill rotWithShape="1">
          <a:blip r:embed="rId3">
            <a:alphaModFix/>
          </a:blip>
          <a:srcRect/>
          <a:stretch/>
        </p:blipFill>
        <p:spPr>
          <a:xfrm>
            <a:off x="5517720" y="2019240"/>
            <a:ext cx="2882880" cy="2161800"/>
          </a:xfrm>
          <a:prstGeom prst="rect">
            <a:avLst/>
          </a:prstGeom>
          <a:noFill/>
          <a:ln>
            <a:noFill/>
          </a:ln>
        </p:spPr>
      </p:pic>
      <p:pic>
        <p:nvPicPr>
          <p:cNvPr id="474" name="Google Shape;474;p9" descr="Cómo limpiar un ordenador portátil paso a paso | Tecnología -  ComputerHoy.com"/>
          <p:cNvPicPr preferRelativeResize="0"/>
          <p:nvPr/>
        </p:nvPicPr>
        <p:blipFill rotWithShape="1">
          <a:blip r:embed="rId4">
            <a:alphaModFix/>
          </a:blip>
          <a:srcRect l="4472"/>
          <a:stretch/>
        </p:blipFill>
        <p:spPr>
          <a:xfrm>
            <a:off x="5374080" y="4546440"/>
            <a:ext cx="3170520" cy="1872000"/>
          </a:xfrm>
          <a:prstGeom prst="rect">
            <a:avLst/>
          </a:prstGeom>
          <a:noFill/>
          <a:ln>
            <a:noFill/>
          </a:ln>
        </p:spPr>
      </p:pic>
      <p:sp>
        <p:nvSpPr>
          <p:cNvPr id="475" name="Google Shape;475;p9"/>
          <p:cNvSpPr/>
          <p:nvPr/>
        </p:nvSpPr>
        <p:spPr>
          <a:xfrm>
            <a:off x="5210280" y="3801960"/>
            <a:ext cx="3498120" cy="430920"/>
          </a:xfrm>
          <a:prstGeom prst="rect">
            <a:avLst/>
          </a:prstGeom>
          <a:solidFill>
            <a:schemeClr val="lt1"/>
          </a:solidFill>
          <a:ln>
            <a:noFill/>
          </a:ln>
        </p:spPr>
        <p:txBody>
          <a:bodyPr spcFirstLastPara="1" wrap="square" lIns="90000" tIns="45000" rIns="90000" bIns="45000" anchor="t" anchorCtr="0">
            <a:spAutoFit/>
          </a:bodyPr>
          <a:lstStyle/>
          <a:p>
            <a:pPr marL="0" marR="0" lvl="0" indent="0" algn="ctr" rtl="0">
              <a:lnSpc>
                <a:spcPct val="70000"/>
              </a:lnSpc>
              <a:spcBef>
                <a:spcPts val="0"/>
              </a:spcBef>
              <a:spcAft>
                <a:spcPts val="0"/>
              </a:spcAft>
              <a:buNone/>
            </a:pPr>
            <a:r>
              <a:rPr lang="es-CL" sz="1600" b="1" i="0" u="none" strike="noStrike" cap="none">
                <a:solidFill>
                  <a:srgbClr val="C73E32"/>
                </a:solidFill>
                <a:latin typeface="Calibri"/>
                <a:ea typeface="Calibri"/>
                <a:cs typeface="Calibri"/>
                <a:sym typeface="Calibri"/>
              </a:rPr>
              <a:t>Placa requiere </a:t>
            </a:r>
            <a:br>
              <a:rPr lang="es-CL" sz="1800" b="0" i="0" u="none" strike="noStrike" cap="none">
                <a:latin typeface="Arial"/>
                <a:ea typeface="Arial"/>
                <a:cs typeface="Arial"/>
                <a:sym typeface="Arial"/>
              </a:rPr>
            </a:br>
            <a:r>
              <a:rPr lang="es-CL" sz="1600" b="1" i="0" u="none" strike="noStrike" cap="none">
                <a:solidFill>
                  <a:srgbClr val="C73E32"/>
                </a:solidFill>
                <a:latin typeface="Calibri"/>
                <a:ea typeface="Calibri"/>
                <a:cs typeface="Calibri"/>
                <a:sym typeface="Calibri"/>
              </a:rPr>
              <a:t>mantenimiento preventivo</a:t>
            </a:r>
            <a:endParaRPr sz="1600" b="0" i="0" u="none" strike="noStrike" cap="none">
              <a:latin typeface="Arial"/>
              <a:ea typeface="Arial"/>
              <a:cs typeface="Arial"/>
              <a:sym typeface="Arial"/>
            </a:endParaRPr>
          </a:p>
        </p:txBody>
      </p:sp>
      <p:sp>
        <p:nvSpPr>
          <p:cNvPr id="476" name="Google Shape;476;p9"/>
          <p:cNvSpPr/>
          <p:nvPr/>
        </p:nvSpPr>
        <p:spPr>
          <a:xfrm>
            <a:off x="5213520" y="6391440"/>
            <a:ext cx="3491640" cy="333720"/>
          </a:xfrm>
          <a:prstGeom prst="rect">
            <a:avLst/>
          </a:prstGeom>
          <a:solidFill>
            <a:srgbClr val="FFFFFF"/>
          </a:solid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s-CL" sz="1600" b="1" i="0" u="none" strike="noStrike" cap="none">
                <a:solidFill>
                  <a:srgbClr val="C73E32"/>
                </a:solidFill>
                <a:latin typeface="Calibri"/>
                <a:ea typeface="Calibri"/>
                <a:cs typeface="Calibri"/>
                <a:sym typeface="Calibri"/>
              </a:rPr>
              <a:t>Mantenimiento preventivo de placa</a:t>
            </a:r>
            <a:endParaRPr sz="1600" b="0" i="0" u="none" strike="noStrike" cap="non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2024</Words>
  <Application>Microsoft Office PowerPoint</Application>
  <PresentationFormat>Personalizado</PresentationFormat>
  <Paragraphs>229</Paragraphs>
  <Slides>32</Slides>
  <Notes>32</Notes>
  <HiddenSlides>0</HiddenSlides>
  <MMClips>0</MMClips>
  <ScaleCrop>false</ScaleCrop>
  <HeadingPairs>
    <vt:vector size="6" baseType="variant">
      <vt:variant>
        <vt:lpstr>Fuentes usadas</vt:lpstr>
      </vt:variant>
      <vt:variant>
        <vt:i4>3</vt:i4>
      </vt:variant>
      <vt:variant>
        <vt:lpstr>Tema</vt:lpstr>
      </vt:variant>
      <vt:variant>
        <vt:i4>6</vt:i4>
      </vt:variant>
      <vt:variant>
        <vt:lpstr>Títulos de diapositiva</vt:lpstr>
      </vt:variant>
      <vt:variant>
        <vt:i4>32</vt:i4>
      </vt:variant>
    </vt:vector>
  </HeadingPairs>
  <TitlesOfParts>
    <vt:vector size="41" baseType="lpstr">
      <vt:lpstr>Arial</vt:lpstr>
      <vt:lpstr>Calibri</vt:lpstr>
      <vt:lpstr>Noto Sans Symbols</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Pamela  Marquez Pauchard</cp:lastModifiedBy>
  <cp:revision>1</cp:revision>
  <dcterms:modified xsi:type="dcterms:W3CDTF">2021-02-18T20:46:12Z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7</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32</vt:i4>
  </property>
</Properties>
</file>