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5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9720263"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gneXrh+OEIUJ3A4LKizh3/fLqI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8A8EEE-E397-4BE6-847B-AA683B45984A}">
  <a:tblStyle styleId="{B08A8EEE-E397-4BE6-847B-AA683B45984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1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1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p1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1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1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1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a:t>https://www.youtube.com/watch?v=NuViMGfpjCY&amp;t=5s</a:t>
            </a:r>
            <a:endParaRPr/>
          </a:p>
        </p:txBody>
      </p:sp>
      <p:sp>
        <p:nvSpPr>
          <p:cNvPr id="597" name="Google Shape;597;p1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2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1" name="Google Shape;621;p2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0" name="Google Shape;630;p2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 name="Google Shape;654;p2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2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2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5" name="Google Shape;675;p2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2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2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2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2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5" name="Google Shape;705;p2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6" name="Google Shape;716;p2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3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3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3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3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3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3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p3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9" name="Google Shape;789;p3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3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8" name="Google Shape;798;p3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3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3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p4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4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5" name="Google Shape;825;p4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5" name="Google Shape;835;p4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4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4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4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p4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p4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4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6" name="Google Shape;876;p4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4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7" name="Google Shape;887;p4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4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p4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2" name="Google Shape;912;p49: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5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p5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5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9" name="Google Shape;959;p5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7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4"/>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74"/>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7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7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7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75"/>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7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6"/>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76"/>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76"/>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76"/>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76"/>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76"/>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7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7"/>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7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8"/>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7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7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8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81"/>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8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8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8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6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6"/>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8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8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83"/>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8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8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8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84"/>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8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85"/>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85"/>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8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8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8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8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86"/>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8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7"/>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87"/>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87"/>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87"/>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87"/>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87"/>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5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8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89"/>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9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9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9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9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6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7"/>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92"/>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9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9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9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9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9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9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94"/>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9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9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9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95"/>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9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96"/>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96"/>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9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9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9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9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97"/>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9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98"/>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98"/>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98"/>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98"/>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98"/>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98"/>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9"/>
        <p:cNvGrpSpPr/>
        <p:nvPr/>
      </p:nvGrpSpPr>
      <p:grpSpPr>
        <a:xfrm>
          <a:off x="0" y="0"/>
          <a:ext cx="0" cy="0"/>
          <a:chOff x="0" y="0"/>
          <a:chExt cx="0" cy="0"/>
        </a:xfrm>
      </p:grpSpPr>
      <p:sp>
        <p:nvSpPr>
          <p:cNvPr id="190" name="Google Shape;190;p9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99"/>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2"/>
        <p:cNvGrpSpPr/>
        <p:nvPr/>
      </p:nvGrpSpPr>
      <p:grpSpPr>
        <a:xfrm>
          <a:off x="0" y="0"/>
          <a:ext cx="0" cy="0"/>
          <a:chOff x="0" y="0"/>
          <a:chExt cx="0" cy="0"/>
        </a:xfrm>
      </p:grpSpPr>
      <p:sp>
        <p:nvSpPr>
          <p:cNvPr id="193" name="Google Shape;193;p10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0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6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68"/>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5"/>
        <p:cNvGrpSpPr/>
        <p:nvPr/>
      </p:nvGrpSpPr>
      <p:grpSpPr>
        <a:xfrm>
          <a:off x="0" y="0"/>
          <a:ext cx="0" cy="0"/>
          <a:chOff x="0" y="0"/>
          <a:chExt cx="0" cy="0"/>
        </a:xfrm>
      </p:grpSpPr>
      <p:sp>
        <p:nvSpPr>
          <p:cNvPr id="196" name="Google Shape;196;p10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0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10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10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1"/>
        <p:cNvGrpSpPr/>
        <p:nvPr/>
      </p:nvGrpSpPr>
      <p:grpSpPr>
        <a:xfrm>
          <a:off x="0" y="0"/>
          <a:ext cx="0" cy="0"/>
          <a:chOff x="0" y="0"/>
          <a:chExt cx="0" cy="0"/>
        </a:xfrm>
      </p:grpSpPr>
      <p:sp>
        <p:nvSpPr>
          <p:cNvPr id="202" name="Google Shape;202;p103"/>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3"/>
        <p:cNvGrpSpPr/>
        <p:nvPr/>
      </p:nvGrpSpPr>
      <p:grpSpPr>
        <a:xfrm>
          <a:off x="0" y="0"/>
          <a:ext cx="0" cy="0"/>
          <a:chOff x="0" y="0"/>
          <a:chExt cx="0" cy="0"/>
        </a:xfrm>
      </p:grpSpPr>
      <p:sp>
        <p:nvSpPr>
          <p:cNvPr id="204" name="Google Shape;204;p10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0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10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10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8"/>
        <p:cNvGrpSpPr/>
        <p:nvPr/>
      </p:nvGrpSpPr>
      <p:grpSpPr>
        <a:xfrm>
          <a:off x="0" y="0"/>
          <a:ext cx="0" cy="0"/>
          <a:chOff x="0" y="0"/>
          <a:chExt cx="0" cy="0"/>
        </a:xfrm>
      </p:grpSpPr>
      <p:sp>
        <p:nvSpPr>
          <p:cNvPr id="209" name="Google Shape;209;p10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0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10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105"/>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3"/>
        <p:cNvGrpSpPr/>
        <p:nvPr/>
      </p:nvGrpSpPr>
      <p:grpSpPr>
        <a:xfrm>
          <a:off x="0" y="0"/>
          <a:ext cx="0" cy="0"/>
          <a:chOff x="0" y="0"/>
          <a:chExt cx="0" cy="0"/>
        </a:xfrm>
      </p:grpSpPr>
      <p:sp>
        <p:nvSpPr>
          <p:cNvPr id="214" name="Google Shape;214;p10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0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10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106"/>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8"/>
        <p:cNvGrpSpPr/>
        <p:nvPr/>
      </p:nvGrpSpPr>
      <p:grpSpPr>
        <a:xfrm>
          <a:off x="0" y="0"/>
          <a:ext cx="0" cy="0"/>
          <a:chOff x="0" y="0"/>
          <a:chExt cx="0" cy="0"/>
        </a:xfrm>
      </p:grpSpPr>
      <p:sp>
        <p:nvSpPr>
          <p:cNvPr id="219" name="Google Shape;219;p10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07"/>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1" name="Google Shape;221;p107"/>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2"/>
        <p:cNvGrpSpPr/>
        <p:nvPr/>
      </p:nvGrpSpPr>
      <p:grpSpPr>
        <a:xfrm>
          <a:off x="0" y="0"/>
          <a:ext cx="0" cy="0"/>
          <a:chOff x="0" y="0"/>
          <a:chExt cx="0" cy="0"/>
        </a:xfrm>
      </p:grpSpPr>
      <p:sp>
        <p:nvSpPr>
          <p:cNvPr id="223" name="Google Shape;223;p10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10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10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10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108"/>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8"/>
        <p:cNvGrpSpPr/>
        <p:nvPr/>
      </p:nvGrpSpPr>
      <p:grpSpPr>
        <a:xfrm>
          <a:off x="0" y="0"/>
          <a:ext cx="0" cy="0"/>
          <a:chOff x="0" y="0"/>
          <a:chExt cx="0" cy="0"/>
        </a:xfrm>
      </p:grpSpPr>
      <p:sp>
        <p:nvSpPr>
          <p:cNvPr id="229" name="Google Shape;229;p10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09"/>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109"/>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09"/>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109"/>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109"/>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109"/>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8"/>
        <p:cNvGrpSpPr/>
        <p:nvPr/>
      </p:nvGrpSpPr>
      <p:grpSpPr>
        <a:xfrm>
          <a:off x="0" y="0"/>
          <a:ext cx="0" cy="0"/>
          <a:chOff x="0" y="0"/>
          <a:chExt cx="0" cy="0"/>
        </a:xfrm>
      </p:grpSpPr>
      <p:sp>
        <p:nvSpPr>
          <p:cNvPr id="249" name="Google Shape;249;p6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6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1" name="Google Shape;251;p6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2"/>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3"/>
        <p:cNvGrpSpPr/>
        <p:nvPr/>
      </p:nvGrpSpPr>
      <p:grpSpPr>
        <a:xfrm>
          <a:off x="0" y="0"/>
          <a:ext cx="0" cy="0"/>
          <a:chOff x="0" y="0"/>
          <a:chExt cx="0" cy="0"/>
        </a:xfrm>
      </p:grpSpPr>
      <p:sp>
        <p:nvSpPr>
          <p:cNvPr id="254" name="Google Shape;254;p11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111"/>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6"/>
        <p:cNvGrpSpPr/>
        <p:nvPr/>
      </p:nvGrpSpPr>
      <p:grpSpPr>
        <a:xfrm>
          <a:off x="0" y="0"/>
          <a:ext cx="0" cy="0"/>
          <a:chOff x="0" y="0"/>
          <a:chExt cx="0" cy="0"/>
        </a:xfrm>
      </p:grpSpPr>
      <p:sp>
        <p:nvSpPr>
          <p:cNvPr id="257" name="Google Shape;257;p11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12"/>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11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1"/>
        <p:cNvGrpSpPr/>
        <p:nvPr/>
      </p:nvGrpSpPr>
      <p:grpSpPr>
        <a:xfrm>
          <a:off x="0" y="0"/>
          <a:ext cx="0" cy="0"/>
          <a:chOff x="0" y="0"/>
          <a:chExt cx="0" cy="0"/>
        </a:xfrm>
      </p:grpSpPr>
      <p:sp>
        <p:nvSpPr>
          <p:cNvPr id="262" name="Google Shape;262;p114"/>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3"/>
        <p:cNvGrpSpPr/>
        <p:nvPr/>
      </p:nvGrpSpPr>
      <p:grpSpPr>
        <a:xfrm>
          <a:off x="0" y="0"/>
          <a:ext cx="0" cy="0"/>
          <a:chOff x="0" y="0"/>
          <a:chExt cx="0" cy="0"/>
        </a:xfrm>
      </p:grpSpPr>
      <p:sp>
        <p:nvSpPr>
          <p:cNvPr id="264" name="Google Shape;264;p11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1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11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11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8"/>
        <p:cNvGrpSpPr/>
        <p:nvPr/>
      </p:nvGrpSpPr>
      <p:grpSpPr>
        <a:xfrm>
          <a:off x="0" y="0"/>
          <a:ext cx="0" cy="0"/>
          <a:chOff x="0" y="0"/>
          <a:chExt cx="0" cy="0"/>
        </a:xfrm>
      </p:grpSpPr>
      <p:sp>
        <p:nvSpPr>
          <p:cNvPr id="269" name="Google Shape;269;p11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11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11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116"/>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3"/>
        <p:cNvGrpSpPr/>
        <p:nvPr/>
      </p:nvGrpSpPr>
      <p:grpSpPr>
        <a:xfrm>
          <a:off x="0" y="0"/>
          <a:ext cx="0" cy="0"/>
          <a:chOff x="0" y="0"/>
          <a:chExt cx="0" cy="0"/>
        </a:xfrm>
      </p:grpSpPr>
      <p:sp>
        <p:nvSpPr>
          <p:cNvPr id="274" name="Google Shape;274;p11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11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11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117"/>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8"/>
        <p:cNvGrpSpPr/>
        <p:nvPr/>
      </p:nvGrpSpPr>
      <p:grpSpPr>
        <a:xfrm>
          <a:off x="0" y="0"/>
          <a:ext cx="0" cy="0"/>
          <a:chOff x="0" y="0"/>
          <a:chExt cx="0" cy="0"/>
        </a:xfrm>
      </p:grpSpPr>
      <p:sp>
        <p:nvSpPr>
          <p:cNvPr id="279" name="Google Shape;279;p11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18"/>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118"/>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2"/>
        <p:cNvGrpSpPr/>
        <p:nvPr/>
      </p:nvGrpSpPr>
      <p:grpSpPr>
        <a:xfrm>
          <a:off x="0" y="0"/>
          <a:ext cx="0" cy="0"/>
          <a:chOff x="0" y="0"/>
          <a:chExt cx="0" cy="0"/>
        </a:xfrm>
      </p:grpSpPr>
      <p:sp>
        <p:nvSpPr>
          <p:cNvPr id="283" name="Google Shape;283;p11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11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11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11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119"/>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70"/>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8"/>
        <p:cNvGrpSpPr/>
        <p:nvPr/>
      </p:nvGrpSpPr>
      <p:grpSpPr>
        <a:xfrm>
          <a:off x="0" y="0"/>
          <a:ext cx="0" cy="0"/>
          <a:chOff x="0" y="0"/>
          <a:chExt cx="0" cy="0"/>
        </a:xfrm>
      </p:grpSpPr>
      <p:sp>
        <p:nvSpPr>
          <p:cNvPr id="289" name="Google Shape;289;p12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120"/>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20"/>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20"/>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120"/>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120"/>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120"/>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7"/>
        <p:cNvGrpSpPr/>
        <p:nvPr/>
      </p:nvGrpSpPr>
      <p:grpSpPr>
        <a:xfrm>
          <a:off x="0" y="0"/>
          <a:ext cx="0" cy="0"/>
          <a:chOff x="0" y="0"/>
          <a:chExt cx="0" cy="0"/>
        </a:xfrm>
      </p:grpSpPr>
      <p:sp>
        <p:nvSpPr>
          <p:cNvPr id="308" name="Google Shape;308;p12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121"/>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10"/>
        <p:cNvGrpSpPr/>
        <p:nvPr/>
      </p:nvGrpSpPr>
      <p:grpSpPr>
        <a:xfrm>
          <a:off x="0" y="0"/>
          <a:ext cx="0" cy="0"/>
          <a:chOff x="0" y="0"/>
          <a:chExt cx="0" cy="0"/>
        </a:xfrm>
      </p:grpSpPr>
      <p:sp>
        <p:nvSpPr>
          <p:cNvPr id="311" name="Google Shape;311;p12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122"/>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13"/>
        <p:cNvGrpSpPr/>
        <p:nvPr/>
      </p:nvGrpSpPr>
      <p:grpSpPr>
        <a:xfrm>
          <a:off x="0" y="0"/>
          <a:ext cx="0" cy="0"/>
          <a:chOff x="0" y="0"/>
          <a:chExt cx="0" cy="0"/>
        </a:xfrm>
      </p:grpSpPr>
      <p:sp>
        <p:nvSpPr>
          <p:cNvPr id="314" name="Google Shape;314;p12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12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12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12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9"/>
        <p:cNvGrpSpPr/>
        <p:nvPr/>
      </p:nvGrpSpPr>
      <p:grpSpPr>
        <a:xfrm>
          <a:off x="0" y="0"/>
          <a:ext cx="0" cy="0"/>
          <a:chOff x="0" y="0"/>
          <a:chExt cx="0" cy="0"/>
        </a:xfrm>
      </p:grpSpPr>
      <p:sp>
        <p:nvSpPr>
          <p:cNvPr id="320" name="Google Shape;320;p125"/>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1"/>
        <p:cNvGrpSpPr/>
        <p:nvPr/>
      </p:nvGrpSpPr>
      <p:grpSpPr>
        <a:xfrm>
          <a:off x="0" y="0"/>
          <a:ext cx="0" cy="0"/>
          <a:chOff x="0" y="0"/>
          <a:chExt cx="0" cy="0"/>
        </a:xfrm>
      </p:grpSpPr>
      <p:sp>
        <p:nvSpPr>
          <p:cNvPr id="322" name="Google Shape;322;p12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12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12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2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6"/>
        <p:cNvGrpSpPr/>
        <p:nvPr/>
      </p:nvGrpSpPr>
      <p:grpSpPr>
        <a:xfrm>
          <a:off x="0" y="0"/>
          <a:ext cx="0" cy="0"/>
          <a:chOff x="0" y="0"/>
          <a:chExt cx="0" cy="0"/>
        </a:xfrm>
      </p:grpSpPr>
      <p:sp>
        <p:nvSpPr>
          <p:cNvPr id="327" name="Google Shape;327;p12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12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12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27"/>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1"/>
        <p:cNvGrpSpPr/>
        <p:nvPr/>
      </p:nvGrpSpPr>
      <p:grpSpPr>
        <a:xfrm>
          <a:off x="0" y="0"/>
          <a:ext cx="0" cy="0"/>
          <a:chOff x="0" y="0"/>
          <a:chExt cx="0" cy="0"/>
        </a:xfrm>
      </p:grpSpPr>
      <p:sp>
        <p:nvSpPr>
          <p:cNvPr id="332" name="Google Shape;332;p12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12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12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28"/>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7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7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7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6"/>
        <p:cNvGrpSpPr/>
        <p:nvPr/>
      </p:nvGrpSpPr>
      <p:grpSpPr>
        <a:xfrm>
          <a:off x="0" y="0"/>
          <a:ext cx="0" cy="0"/>
          <a:chOff x="0" y="0"/>
          <a:chExt cx="0" cy="0"/>
        </a:xfrm>
      </p:grpSpPr>
      <p:sp>
        <p:nvSpPr>
          <p:cNvPr id="337" name="Google Shape;337;p12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29"/>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29"/>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40"/>
        <p:cNvGrpSpPr/>
        <p:nvPr/>
      </p:nvGrpSpPr>
      <p:grpSpPr>
        <a:xfrm>
          <a:off x="0" y="0"/>
          <a:ext cx="0" cy="0"/>
          <a:chOff x="0" y="0"/>
          <a:chExt cx="0" cy="0"/>
        </a:xfrm>
      </p:grpSpPr>
      <p:sp>
        <p:nvSpPr>
          <p:cNvPr id="341" name="Google Shape;341;p13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3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13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4" name="Google Shape;344;p13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30"/>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6"/>
        <p:cNvGrpSpPr/>
        <p:nvPr/>
      </p:nvGrpSpPr>
      <p:grpSpPr>
        <a:xfrm>
          <a:off x="0" y="0"/>
          <a:ext cx="0" cy="0"/>
          <a:chOff x="0" y="0"/>
          <a:chExt cx="0" cy="0"/>
        </a:xfrm>
      </p:grpSpPr>
      <p:sp>
        <p:nvSpPr>
          <p:cNvPr id="347" name="Google Shape;347;p13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31"/>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31"/>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0" name="Google Shape;350;p131"/>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1" name="Google Shape;351;p131"/>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2" name="Google Shape;352;p131"/>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3" name="Google Shape;353;p131"/>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64"/>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65"/>
        <p:cNvGrpSpPr/>
        <p:nvPr/>
      </p:nvGrpSpPr>
      <p:grpSpPr>
        <a:xfrm>
          <a:off x="0" y="0"/>
          <a:ext cx="0" cy="0"/>
          <a:chOff x="0" y="0"/>
          <a:chExt cx="0" cy="0"/>
        </a:xfrm>
      </p:grpSpPr>
      <p:sp>
        <p:nvSpPr>
          <p:cNvPr id="366" name="Google Shape;366;p13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132"/>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68"/>
        <p:cNvGrpSpPr/>
        <p:nvPr/>
      </p:nvGrpSpPr>
      <p:grpSpPr>
        <a:xfrm>
          <a:off x="0" y="0"/>
          <a:ext cx="0" cy="0"/>
          <a:chOff x="0" y="0"/>
          <a:chExt cx="0" cy="0"/>
        </a:xfrm>
      </p:grpSpPr>
      <p:sp>
        <p:nvSpPr>
          <p:cNvPr id="369" name="Google Shape;369;p13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33"/>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71"/>
        <p:cNvGrpSpPr/>
        <p:nvPr/>
      </p:nvGrpSpPr>
      <p:grpSpPr>
        <a:xfrm>
          <a:off x="0" y="0"/>
          <a:ext cx="0" cy="0"/>
          <a:chOff x="0" y="0"/>
          <a:chExt cx="0" cy="0"/>
        </a:xfrm>
      </p:grpSpPr>
      <p:sp>
        <p:nvSpPr>
          <p:cNvPr id="372" name="Google Shape;372;p13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13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4" name="Google Shape;374;p13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5"/>
        <p:cNvGrpSpPr/>
        <p:nvPr/>
      </p:nvGrpSpPr>
      <p:grpSpPr>
        <a:xfrm>
          <a:off x="0" y="0"/>
          <a:ext cx="0" cy="0"/>
          <a:chOff x="0" y="0"/>
          <a:chExt cx="0" cy="0"/>
        </a:xfrm>
      </p:grpSpPr>
      <p:sp>
        <p:nvSpPr>
          <p:cNvPr id="376" name="Google Shape;376;p13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77"/>
        <p:cNvGrpSpPr/>
        <p:nvPr/>
      </p:nvGrpSpPr>
      <p:grpSpPr>
        <a:xfrm>
          <a:off x="0" y="0"/>
          <a:ext cx="0" cy="0"/>
          <a:chOff x="0" y="0"/>
          <a:chExt cx="0" cy="0"/>
        </a:xfrm>
      </p:grpSpPr>
      <p:sp>
        <p:nvSpPr>
          <p:cNvPr id="378" name="Google Shape;378;p136"/>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79"/>
        <p:cNvGrpSpPr/>
        <p:nvPr/>
      </p:nvGrpSpPr>
      <p:grpSpPr>
        <a:xfrm>
          <a:off x="0" y="0"/>
          <a:ext cx="0" cy="0"/>
          <a:chOff x="0" y="0"/>
          <a:chExt cx="0" cy="0"/>
        </a:xfrm>
      </p:grpSpPr>
      <p:sp>
        <p:nvSpPr>
          <p:cNvPr id="380" name="Google Shape;380;p13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13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2" name="Google Shape;382;p13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3" name="Google Shape;383;p13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7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7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72"/>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84"/>
        <p:cNvGrpSpPr/>
        <p:nvPr/>
      </p:nvGrpSpPr>
      <p:grpSpPr>
        <a:xfrm>
          <a:off x="0" y="0"/>
          <a:ext cx="0" cy="0"/>
          <a:chOff x="0" y="0"/>
          <a:chExt cx="0" cy="0"/>
        </a:xfrm>
      </p:grpSpPr>
      <p:sp>
        <p:nvSpPr>
          <p:cNvPr id="385" name="Google Shape;385;p13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13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7" name="Google Shape;387;p13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8" name="Google Shape;388;p138"/>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9"/>
        <p:cNvGrpSpPr/>
        <p:nvPr/>
      </p:nvGrpSpPr>
      <p:grpSpPr>
        <a:xfrm>
          <a:off x="0" y="0"/>
          <a:ext cx="0" cy="0"/>
          <a:chOff x="0" y="0"/>
          <a:chExt cx="0" cy="0"/>
        </a:xfrm>
      </p:grpSpPr>
      <p:sp>
        <p:nvSpPr>
          <p:cNvPr id="390" name="Google Shape;390;p13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13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2" name="Google Shape;392;p13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3" name="Google Shape;393;p139"/>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94"/>
        <p:cNvGrpSpPr/>
        <p:nvPr/>
      </p:nvGrpSpPr>
      <p:grpSpPr>
        <a:xfrm>
          <a:off x="0" y="0"/>
          <a:ext cx="0" cy="0"/>
          <a:chOff x="0" y="0"/>
          <a:chExt cx="0" cy="0"/>
        </a:xfrm>
      </p:grpSpPr>
      <p:sp>
        <p:nvSpPr>
          <p:cNvPr id="395" name="Google Shape;395;p14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140"/>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7" name="Google Shape;397;p140"/>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98"/>
        <p:cNvGrpSpPr/>
        <p:nvPr/>
      </p:nvGrpSpPr>
      <p:grpSpPr>
        <a:xfrm>
          <a:off x="0" y="0"/>
          <a:ext cx="0" cy="0"/>
          <a:chOff x="0" y="0"/>
          <a:chExt cx="0" cy="0"/>
        </a:xfrm>
      </p:grpSpPr>
      <p:sp>
        <p:nvSpPr>
          <p:cNvPr id="399" name="Google Shape;399;p14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14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1" name="Google Shape;401;p14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2" name="Google Shape;402;p14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3" name="Google Shape;403;p141"/>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04"/>
        <p:cNvGrpSpPr/>
        <p:nvPr/>
      </p:nvGrpSpPr>
      <p:grpSpPr>
        <a:xfrm>
          <a:off x="0" y="0"/>
          <a:ext cx="0" cy="0"/>
          <a:chOff x="0" y="0"/>
          <a:chExt cx="0" cy="0"/>
        </a:xfrm>
      </p:grpSpPr>
      <p:sp>
        <p:nvSpPr>
          <p:cNvPr id="405" name="Google Shape;405;p14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142"/>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7" name="Google Shape;407;p142"/>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8" name="Google Shape;408;p142"/>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9" name="Google Shape;409;p142"/>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0" name="Google Shape;410;p142"/>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1" name="Google Shape;411;p142"/>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7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7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73"/>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2"/>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52"/>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52"/>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52"/>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52"/>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52"/>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52"/>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5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54"/>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54"/>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54"/>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54"/>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5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56"/>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6"/>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56"/>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56"/>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6"/>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56"/>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25" name="Google Shape;125;p56"/>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6" name="Google Shape;126;p56"/>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127" name="Google Shape;127;p5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5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58"/>
          <p:cNvSpPr/>
          <p:nvPr/>
        </p:nvSpPr>
        <p:spPr>
          <a:xfrm rot="10800000" flipH="1">
            <a:off x="181080" y="833040"/>
            <a:ext cx="9357480" cy="123624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8"/>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58"/>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58"/>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58"/>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8"/>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4" name="Google Shape;184;p58"/>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185" name="Google Shape;185;p58"/>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186" name="Google Shape;186;p5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58"/>
          <p:cNvSpPr txBox="1">
            <a:spLocks noGrp="1"/>
          </p:cNvSpPr>
          <p:nvPr>
            <p:ph type="body" idx="1"/>
          </p:nvPr>
        </p:nvSpPr>
        <p:spPr>
          <a:xfrm>
            <a:off x="486000" y="1768680"/>
            <a:ext cx="874728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60"/>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0"/>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60"/>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60"/>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1" name="Google Shape;241;p60"/>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0"/>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243" name="Google Shape;243;p60"/>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4" name="Google Shape;244;p60"/>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245" name="Google Shape;245;p6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6" name="Google Shape;246;p6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47" name="Google Shape;247;p60"/>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62"/>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2"/>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9" name="Google Shape;299;p62"/>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00" name="Google Shape;300;p62"/>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1|</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301" name="Google Shape;301;p62"/>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02" name="Google Shape;302;p62"/>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 Proyectos de Electrónica</a:t>
            </a:r>
            <a:endParaRPr sz="14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400" b="0" i="0" u="none" strike="noStrike" cap="none">
              <a:latin typeface="Arial"/>
              <a:ea typeface="Arial"/>
              <a:cs typeface="Arial"/>
              <a:sym typeface="Arial"/>
            </a:endParaRPr>
          </a:p>
        </p:txBody>
      </p:sp>
      <p:sp>
        <p:nvSpPr>
          <p:cNvPr id="303" name="Google Shape;303;p62"/>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304" name="Google Shape;304;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5" name="Google Shape;305;p6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4"/>
        <p:cNvGrpSpPr/>
        <p:nvPr/>
      </p:nvGrpSpPr>
      <p:grpSpPr>
        <a:xfrm>
          <a:off x="0" y="0"/>
          <a:ext cx="0" cy="0"/>
          <a:chOff x="0" y="0"/>
          <a:chExt cx="0" cy="0"/>
        </a:xfrm>
      </p:grpSpPr>
      <p:sp>
        <p:nvSpPr>
          <p:cNvPr id="355" name="Google Shape;355;p64"/>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4"/>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57" name="Google Shape;357;p64"/>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58" name="Google Shape;358;p64"/>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4"/>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360" name="Google Shape;360;p64"/>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61" name="Google Shape;361;p64"/>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3° Medio | Presentación</a:t>
            </a:r>
            <a:endParaRPr sz="1100" b="0" i="0" u="none" strike="noStrike" cap="none">
              <a:latin typeface="Arial"/>
              <a:ea typeface="Arial"/>
              <a:cs typeface="Arial"/>
              <a:sym typeface="Arial"/>
            </a:endParaRPr>
          </a:p>
        </p:txBody>
      </p:sp>
      <p:sp>
        <p:nvSpPr>
          <p:cNvPr id="362" name="Google Shape;362;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63" name="Google Shape;363;p6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9.xml"/><Relationship Id="rId5" Type="http://schemas.openxmlformats.org/officeDocument/2006/relationships/image" Target="../media/image31.png"/><Relationship Id="rId4" Type="http://schemas.openxmlformats.org/officeDocument/2006/relationships/hyperlink" Target="https://www.youtube.com/watch?v=NuViMGfpjCY&amp;t=5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6.xml"/><Relationship Id="rId1" Type="http://schemas.openxmlformats.org/officeDocument/2006/relationships/slideLayout" Target="../slideLayouts/slideLayout25.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image" Target="../media/image57.jp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49.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46.xml"/><Relationship Id="rId1" Type="http://schemas.openxmlformats.org/officeDocument/2006/relationships/slideLayout" Target="../slideLayouts/slideLayout49.xml"/><Relationship Id="rId5" Type="http://schemas.openxmlformats.org/officeDocument/2006/relationships/image" Target="../media/image63.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5.xml"/><Relationship Id="rId6" Type="http://schemas.openxmlformats.org/officeDocument/2006/relationships/hyperlink" Target="https://tp-digital.territorio.la/" TargetMode="External"/><Relationship Id="rId5" Type="http://schemas.openxmlformats.org/officeDocument/2006/relationships/hyperlink" Target="https://tinyurl.com/ya6zkhju" TargetMode="External"/><Relationship Id="rId4" Type="http://schemas.openxmlformats.org/officeDocument/2006/relationships/hyperlink" Target="https://fch.cl/iniciativa/tp-digita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5.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7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49.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49.xml"/><Relationship Id="rId5" Type="http://schemas.openxmlformats.org/officeDocument/2006/relationships/hyperlink" Target="https://www.youtube.com/watch?v=gHSoaXVzQc8&amp;ab_channel=T%C3%BAnicasenRedUTE" TargetMode="External"/><Relationship Id="rId4" Type="http://schemas.openxmlformats.org/officeDocument/2006/relationships/hyperlink" Target="https://www.youtube.com/watch?v=y2Tb1D5GsQw&amp;ab_channel=TechKnowlog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descr="unnamed.png"/>
          <p:cNvPicPr preferRelativeResize="0"/>
          <p:nvPr/>
        </p:nvPicPr>
        <p:blipFill rotWithShape="1">
          <a:blip r:embed="rId3">
            <a:alphaModFix/>
          </a:blip>
          <a:srcRect/>
          <a:stretch/>
        </p:blipFill>
        <p:spPr>
          <a:xfrm>
            <a:off x="2723400" y="2629080"/>
            <a:ext cx="4272840" cy="3822120"/>
          </a:xfrm>
          <a:prstGeom prst="rect">
            <a:avLst/>
          </a:prstGeom>
          <a:noFill/>
          <a:ln>
            <a:noFill/>
          </a:ln>
        </p:spPr>
      </p:pic>
      <p:sp>
        <p:nvSpPr>
          <p:cNvPr id="417" name="Google Shape;417;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418" name="Google Shape;418;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3° MEDIO</a:t>
            </a:r>
            <a:endParaRPr sz="1200" b="0" i="0" u="none" strike="noStrike" cap="none">
              <a:latin typeface="Arial"/>
              <a:ea typeface="Arial"/>
              <a:cs typeface="Arial"/>
              <a:sym typeface="Arial"/>
            </a:endParaRPr>
          </a:p>
        </p:txBody>
      </p:sp>
      <p:sp>
        <p:nvSpPr>
          <p:cNvPr id="419" name="Google Shape;419;p1"/>
          <p:cNvSpPr/>
          <p:nvPr/>
        </p:nvSpPr>
        <p:spPr>
          <a:xfrm>
            <a:off x="362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1</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420" name="Google Shape;420;p1"/>
          <p:cNvSpPr/>
          <p:nvPr/>
        </p:nvSpPr>
        <p:spPr>
          <a:xfrm>
            <a:off x="360360" y="2242080"/>
            <a:ext cx="8846280" cy="5533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800" b="1" i="0" u="none" strike="noStrike" cap="none">
                <a:solidFill>
                  <a:srgbClr val="29754D"/>
                </a:solidFill>
                <a:latin typeface="Calibri"/>
                <a:ea typeface="Calibri"/>
                <a:cs typeface="Calibri"/>
                <a:sym typeface="Calibri"/>
              </a:rPr>
              <a:t>PROYECTOS DE ELECTRÓNICA</a:t>
            </a:r>
            <a:endParaRPr sz="3800" b="0" i="0" u="none" strike="noStrike" cap="none">
              <a:latin typeface="Arial"/>
              <a:ea typeface="Arial"/>
              <a:cs typeface="Arial"/>
              <a:sym typeface="Arial"/>
            </a:endParaRPr>
          </a:p>
        </p:txBody>
      </p:sp>
      <p:pic>
        <p:nvPicPr>
          <p:cNvPr id="421" name="Google Shape;421;p1"/>
          <p:cNvPicPr preferRelativeResize="0"/>
          <p:nvPr/>
        </p:nvPicPr>
        <p:blipFill rotWithShape="1">
          <a:blip r:embed="rId4">
            <a:alphaModFix/>
          </a:blip>
          <a:srcRect/>
          <a:stretch/>
        </p:blipFill>
        <p:spPr>
          <a:xfrm>
            <a:off x="347040" y="36036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¿QUÉ ES LA </a:t>
            </a:r>
            <a:r>
              <a:rPr lang="es-CL" sz="3200" b="0" i="0" u="none" strike="noStrike" cap="none">
                <a:solidFill>
                  <a:srgbClr val="C73E32"/>
                </a:solidFill>
                <a:latin typeface="Calibri"/>
                <a:ea typeface="Calibri"/>
                <a:cs typeface="Calibri"/>
                <a:sym typeface="Calibri"/>
              </a:rPr>
              <a:t>ELECTRICIDAD?</a:t>
            </a:r>
            <a:endParaRPr sz="3200" b="0" i="0" u="none" strike="noStrike" cap="none">
              <a:latin typeface="Arial"/>
              <a:ea typeface="Arial"/>
              <a:cs typeface="Arial"/>
              <a:sym typeface="Arial"/>
            </a:endParaRPr>
          </a:p>
        </p:txBody>
      </p:sp>
      <p:sp>
        <p:nvSpPr>
          <p:cNvPr id="515" name="Google Shape;515;p10"/>
          <p:cNvSpPr/>
          <p:nvPr/>
        </p:nvSpPr>
        <p:spPr>
          <a:xfrm>
            <a:off x="444600" y="2211480"/>
            <a:ext cx="7771680" cy="3998160"/>
          </a:xfrm>
          <a:prstGeom prst="rect">
            <a:avLst/>
          </a:prstGeom>
          <a:noFill/>
          <a:ln>
            <a:noFill/>
          </a:ln>
        </p:spPr>
        <p:txBody>
          <a:bodyPr spcFirstLastPara="1" wrap="square" lIns="90000" tIns="45000" rIns="90000" bIns="45000" anchor="t" anchorCtr="0">
            <a:no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Es la fuerza que obliga a los electrones a ocupar los espacios vacíos dejados en los átomos adyacentes, depende  de la diferencia de electrones existentes en los extremos de ese conductor. </a:t>
            </a:r>
            <a:endParaRPr sz="1800" b="0" i="0" u="none" strike="noStrike" cap="none" dirty="0">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Si, por ejemplo, en un extremo del conductor existen muchos átomos con espacios vacíos disponibles y en el otro extremo existe una gran cantidad de átomos con electrones, la tendencia de las cargas negativas será en dirección del extremo de espacios vacíos, con el objetivo de alcanzar un equilibrio.</a:t>
            </a:r>
            <a:endParaRPr sz="18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dirty="0">
              <a:latin typeface="Arial"/>
              <a:ea typeface="Arial"/>
              <a:cs typeface="Arial"/>
              <a:sym typeface="Arial"/>
            </a:endParaRPr>
          </a:p>
        </p:txBody>
      </p:sp>
      <p:sp>
        <p:nvSpPr>
          <p:cNvPr id="516" name="Google Shape;516;p10"/>
          <p:cNvSpPr/>
          <p:nvPr/>
        </p:nvSpPr>
        <p:spPr>
          <a:xfrm>
            <a:off x="673200" y="4584600"/>
            <a:ext cx="6425640" cy="1777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17" name="Google Shape;517;p10"/>
          <p:cNvPicPr preferRelativeResize="0"/>
          <p:nvPr/>
        </p:nvPicPr>
        <p:blipFill rotWithShape="1">
          <a:blip r:embed="rId3">
            <a:alphaModFix/>
          </a:blip>
          <a:srcRect/>
          <a:stretch/>
        </p:blipFill>
        <p:spPr>
          <a:xfrm>
            <a:off x="1028880" y="4728240"/>
            <a:ext cx="5714280" cy="16279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¿QUÉ ES LA </a:t>
            </a:r>
            <a:r>
              <a:rPr lang="es-CL" sz="3200" b="0" i="0" u="none" strike="noStrike" cap="none">
                <a:solidFill>
                  <a:srgbClr val="C73E32"/>
                </a:solidFill>
                <a:latin typeface="Calibri"/>
                <a:ea typeface="Calibri"/>
                <a:cs typeface="Calibri"/>
                <a:sym typeface="Calibri"/>
              </a:rPr>
              <a:t>ELECTRICIDAD?</a:t>
            </a:r>
            <a:endParaRPr sz="3200" b="0" i="0" u="none" strike="noStrike" cap="none">
              <a:latin typeface="Arial"/>
              <a:ea typeface="Arial"/>
              <a:cs typeface="Arial"/>
              <a:sym typeface="Arial"/>
            </a:endParaRPr>
          </a:p>
        </p:txBody>
      </p:sp>
      <p:sp>
        <p:nvSpPr>
          <p:cNvPr id="523" name="Google Shape;523;p11"/>
          <p:cNvSpPr/>
          <p:nvPr/>
        </p:nvSpPr>
        <p:spPr>
          <a:xfrm>
            <a:off x="457200" y="2466720"/>
            <a:ext cx="7124040" cy="206640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La diferencia de electrones en un extremo y otro del conductor se basa en la cantidad de tensión que se le aplica al conductor, esto quiere decir que </a:t>
            </a:r>
            <a:r>
              <a:rPr lang="es-CL" sz="1800" b="1" i="0" u="none" strike="noStrike" cap="none">
                <a:solidFill>
                  <a:srgbClr val="000000"/>
                </a:solidFill>
                <a:latin typeface="Calibri"/>
                <a:ea typeface="Calibri"/>
                <a:cs typeface="Calibri"/>
                <a:sym typeface="Calibri"/>
              </a:rPr>
              <a:t>si se aplica mayor tensión entre estos extremos, mayor será la cantidad de electrones disponibles a saltar de orbital de un lugar a otro</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p:txBody>
      </p:sp>
      <p:sp>
        <p:nvSpPr>
          <p:cNvPr id="524" name="Google Shape;524;p11"/>
          <p:cNvSpPr/>
          <p:nvPr/>
        </p:nvSpPr>
        <p:spPr>
          <a:xfrm>
            <a:off x="635040" y="3860640"/>
            <a:ext cx="3695040" cy="2742480"/>
          </a:xfrm>
          <a:prstGeom prst="roundRect">
            <a:avLst>
              <a:gd name="adj" fmla="val 3898"/>
            </a:avLst>
          </a:prstGeom>
          <a:blipFill rotWithShape="1">
            <a:blip r:embed="rId3">
              <a:alphaModFix/>
            </a:blip>
            <a:stretch>
              <a:fillRect/>
            </a:stretch>
          </a:blip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2"/>
          <p:cNvSpPr/>
          <p:nvPr/>
        </p:nvSpPr>
        <p:spPr>
          <a:xfrm>
            <a:off x="536400" y="2374920"/>
            <a:ext cx="6892200" cy="4279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0" name="Google Shape;530;p12"/>
          <p:cNvSpPr/>
          <p:nvPr/>
        </p:nvSpPr>
        <p:spPr>
          <a:xfrm>
            <a:off x="749160" y="2808360"/>
            <a:ext cx="5307840" cy="2753280"/>
          </a:xfrm>
          <a:prstGeom prst="rect">
            <a:avLst/>
          </a:prstGeom>
          <a:noFill/>
          <a:ln>
            <a:noFill/>
          </a:ln>
        </p:spPr>
        <p:txBody>
          <a:bodyPr spcFirstLastPara="1" wrap="square" lIns="90000" tIns="45000" rIns="90000" bIns="45000" anchor="t" anchorCtr="0">
            <a:noAutofit/>
          </a:bodyPr>
          <a:lstStyle/>
          <a:p>
            <a:pPr marL="0" marR="0" lvl="0" indent="0" algn="l" rtl="0">
              <a:lnSpc>
                <a:spcPct val="110000"/>
              </a:lnSpc>
              <a:spcBef>
                <a:spcPts val="0"/>
              </a:spcBef>
              <a:spcAft>
                <a:spcPts val="0"/>
              </a:spcAft>
              <a:buNone/>
            </a:pPr>
            <a:r>
              <a:rPr lang="es-CL" sz="1800" b="0" i="0" u="none" strike="noStrike" cap="none">
                <a:solidFill>
                  <a:srgbClr val="000000"/>
                </a:solidFill>
                <a:latin typeface="Calibri"/>
                <a:ea typeface="Calibri"/>
                <a:cs typeface="Calibri"/>
                <a:sym typeface="Calibri"/>
              </a:rPr>
              <a:t>Existen diferentes fenómenos que pueden producir electricidad, antes de ver estos fenómenos es importante entender que la </a:t>
            </a:r>
            <a:r>
              <a:rPr lang="es-CL" sz="1800" b="1" i="0" u="none" strike="noStrike" cap="none">
                <a:solidFill>
                  <a:srgbClr val="000000"/>
                </a:solidFill>
                <a:latin typeface="Calibri"/>
                <a:ea typeface="Calibri"/>
                <a:cs typeface="Calibri"/>
                <a:sym typeface="Calibri"/>
              </a:rPr>
              <a:t>composición molecular de los elementos de la materia </a:t>
            </a:r>
            <a:r>
              <a:rPr lang="es-CL" sz="1800" b="0" i="0" u="none" strike="noStrike" cap="none">
                <a:solidFill>
                  <a:srgbClr val="000000"/>
                </a:solidFill>
                <a:latin typeface="Calibri"/>
                <a:ea typeface="Calibri"/>
                <a:cs typeface="Calibri"/>
                <a:sym typeface="Calibri"/>
              </a:rPr>
              <a:t>les permite tener una facilidad para conducir la electricidad o no tener la capacidad para hacerlo, en el caso del metal, y específicamente, el cobre es un excelente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conductor de electricidad, a diferencia del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plástico o la madera. </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a:latin typeface="Arial"/>
              <a:ea typeface="Arial"/>
              <a:cs typeface="Arial"/>
              <a:sym typeface="Arial"/>
            </a:endParaRPr>
          </a:p>
        </p:txBody>
      </p:sp>
      <p:sp>
        <p:nvSpPr>
          <p:cNvPr id="531" name="Google Shape;531;p1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FORMAS DE OBTENER </a:t>
            </a:r>
            <a:r>
              <a:rPr lang="es-CL" sz="3200" b="0" i="0" u="none" strike="noStrike" cap="none">
                <a:solidFill>
                  <a:srgbClr val="C73E32"/>
                </a:solidFill>
                <a:latin typeface="Calibri"/>
                <a:ea typeface="Calibri"/>
                <a:cs typeface="Calibri"/>
                <a:sym typeface="Calibri"/>
              </a:rPr>
              <a:t>ELECTRICIDAD</a:t>
            </a:r>
            <a:endParaRPr sz="3200" b="0" i="0" u="none" strike="noStrike" cap="none">
              <a:latin typeface="Arial"/>
              <a:ea typeface="Arial"/>
              <a:cs typeface="Arial"/>
              <a:sym typeface="Arial"/>
            </a:endParaRPr>
          </a:p>
        </p:txBody>
      </p:sp>
      <p:pic>
        <p:nvPicPr>
          <p:cNvPr id="532" name="Google Shape;532;p12"/>
          <p:cNvPicPr preferRelativeResize="0"/>
          <p:nvPr/>
        </p:nvPicPr>
        <p:blipFill rotWithShape="1">
          <a:blip r:embed="rId3">
            <a:alphaModFix/>
          </a:blip>
          <a:srcRect/>
          <a:stretch/>
        </p:blipFill>
        <p:spPr>
          <a:xfrm>
            <a:off x="5168880" y="3539160"/>
            <a:ext cx="3022200" cy="3172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3"/>
          <p:cNvSpPr/>
          <p:nvPr/>
        </p:nvSpPr>
        <p:spPr>
          <a:xfrm>
            <a:off x="5105520" y="2286000"/>
            <a:ext cx="4126680" cy="4291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8" name="Google Shape;538;p13"/>
          <p:cNvSpPr/>
          <p:nvPr/>
        </p:nvSpPr>
        <p:spPr>
          <a:xfrm>
            <a:off x="473040" y="1929600"/>
            <a:ext cx="4504680" cy="482652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800" b="1" i="0" u="none" strike="noStrike" cap="none">
                <a:solidFill>
                  <a:srgbClr val="800000"/>
                </a:solidFill>
                <a:latin typeface="Calibri"/>
                <a:ea typeface="Calibri"/>
                <a:cs typeface="Calibri"/>
                <a:sym typeface="Calibri"/>
              </a:rPr>
              <a:t>Térmico: </a:t>
            </a:r>
            <a:r>
              <a:rPr lang="es-CL" sz="1800" b="0" i="0" u="none" strike="noStrike" cap="none">
                <a:solidFill>
                  <a:srgbClr val="000000"/>
                </a:solidFill>
                <a:latin typeface="Calibri"/>
                <a:ea typeface="Calibri"/>
                <a:cs typeface="Calibri"/>
                <a:sym typeface="Calibri"/>
              </a:rPr>
              <a:t>unión de dos metales de diferencia termoeléctrica, al ser calentados producen electricidad (flujo de electrones) </a:t>
            </a:r>
            <a:endParaRPr sz="18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800" b="1" i="0" u="none" strike="noStrike" cap="none">
                <a:solidFill>
                  <a:srgbClr val="800000"/>
                </a:solidFill>
                <a:latin typeface="Calibri"/>
                <a:ea typeface="Calibri"/>
                <a:cs typeface="Calibri"/>
                <a:sym typeface="Calibri"/>
              </a:rPr>
              <a:t>Piezoeléctrico: </a:t>
            </a:r>
            <a:r>
              <a:rPr lang="es-CL" sz="1800" b="0" i="0" u="none" strike="noStrike" cap="none">
                <a:solidFill>
                  <a:srgbClr val="000000"/>
                </a:solidFill>
                <a:latin typeface="Calibri"/>
                <a:ea typeface="Calibri"/>
                <a:cs typeface="Calibri"/>
                <a:sym typeface="Calibri"/>
              </a:rPr>
              <a:t>deformación física de un cristal de cuarzo genera electricidad en sus extremos.   </a:t>
            </a:r>
            <a:endParaRPr sz="18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800" b="1" i="0" u="none" strike="noStrike" cap="none">
                <a:solidFill>
                  <a:srgbClr val="800000"/>
                </a:solidFill>
                <a:latin typeface="Calibri"/>
                <a:ea typeface="Calibri"/>
                <a:cs typeface="Calibri"/>
                <a:sym typeface="Calibri"/>
              </a:rPr>
              <a:t>Fotoeléctrico: </a:t>
            </a:r>
            <a:r>
              <a:rPr lang="es-CL" sz="1800" b="0" i="0" u="none" strike="noStrike" cap="none">
                <a:solidFill>
                  <a:srgbClr val="000000"/>
                </a:solidFill>
                <a:latin typeface="Calibri"/>
                <a:ea typeface="Calibri"/>
                <a:cs typeface="Calibri"/>
                <a:sym typeface="Calibri"/>
              </a:rPr>
              <a:t>cuando la luz incide en ciertos materiales de silicio se provoca un desprendimiento de electrones desde sus átomos. </a:t>
            </a:r>
            <a:endParaRPr sz="18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800" b="1" i="0" u="none" strike="noStrike" cap="none">
                <a:solidFill>
                  <a:srgbClr val="800000"/>
                </a:solidFill>
                <a:latin typeface="Calibri"/>
                <a:ea typeface="Calibri"/>
                <a:cs typeface="Calibri"/>
                <a:sym typeface="Calibri"/>
              </a:rPr>
              <a:t>Magnético: </a:t>
            </a:r>
            <a:r>
              <a:rPr lang="es-CL" sz="1800" b="0" i="0" u="none" strike="noStrike" cap="none">
                <a:solidFill>
                  <a:srgbClr val="000000"/>
                </a:solidFill>
                <a:latin typeface="Calibri"/>
                <a:ea typeface="Calibri"/>
                <a:cs typeface="Calibri"/>
                <a:sym typeface="Calibri"/>
              </a:rPr>
              <a:t>por inducción magnética sobre un conductor. </a:t>
            </a:r>
            <a:endParaRPr sz="1800" b="0" i="0" u="none" strike="noStrike" cap="none">
              <a:latin typeface="Arial"/>
              <a:ea typeface="Arial"/>
              <a:cs typeface="Arial"/>
              <a:sym typeface="Arial"/>
            </a:endParaRPr>
          </a:p>
          <a:p>
            <a:pPr marL="0" marR="0" lvl="0" indent="0" algn="l" rtl="0">
              <a:lnSpc>
                <a:spcPct val="90000"/>
              </a:lnSpc>
              <a:spcBef>
                <a:spcPts val="700"/>
              </a:spcBef>
              <a:spcAft>
                <a:spcPts val="0"/>
              </a:spcAft>
              <a:buNone/>
            </a:pPr>
            <a:r>
              <a:rPr lang="es-CL" sz="1800" b="1" i="0" u="none" strike="noStrike" cap="none">
                <a:solidFill>
                  <a:srgbClr val="800000"/>
                </a:solidFill>
                <a:latin typeface="Calibri"/>
                <a:ea typeface="Calibri"/>
                <a:cs typeface="Calibri"/>
                <a:sym typeface="Calibri"/>
              </a:rPr>
              <a:t>Química: </a:t>
            </a:r>
            <a:r>
              <a:rPr lang="es-CL" sz="1800" b="0" i="0" u="none" strike="noStrike" cap="none">
                <a:solidFill>
                  <a:srgbClr val="000000"/>
                </a:solidFill>
                <a:latin typeface="Calibri"/>
                <a:ea typeface="Calibri"/>
                <a:cs typeface="Calibri"/>
                <a:sym typeface="Calibri"/>
              </a:rPr>
              <a:t>una reacción química puede provocar el salto de los electrones, como es el caso de las pilas y baterías.</a:t>
            </a:r>
            <a:endParaRPr sz="1800" b="0" i="0" u="none" strike="noStrike" cap="none">
              <a:latin typeface="Arial"/>
              <a:ea typeface="Arial"/>
              <a:cs typeface="Arial"/>
              <a:sym typeface="Arial"/>
            </a:endParaRPr>
          </a:p>
          <a:p>
            <a:pPr marL="0" marR="0" lvl="0" indent="0" algn="l" rtl="0">
              <a:lnSpc>
                <a:spcPct val="80000"/>
              </a:lnSpc>
              <a:spcBef>
                <a:spcPts val="1001"/>
              </a:spcBef>
              <a:spcAft>
                <a:spcPts val="0"/>
              </a:spcAft>
              <a:buNone/>
            </a:pPr>
            <a:endParaRPr sz="1800" b="0" i="0" u="none" strike="noStrike" cap="none">
              <a:latin typeface="Arial"/>
              <a:ea typeface="Arial"/>
              <a:cs typeface="Arial"/>
              <a:sym typeface="Arial"/>
            </a:endParaRPr>
          </a:p>
          <a:p>
            <a:pPr marL="0" marR="0" lvl="0" indent="0" algn="l" rtl="0">
              <a:lnSpc>
                <a:spcPct val="80000"/>
              </a:lnSpc>
              <a:spcBef>
                <a:spcPts val="1001"/>
              </a:spcBef>
              <a:spcAft>
                <a:spcPts val="0"/>
              </a:spcAft>
              <a:buNone/>
            </a:pPr>
            <a:endParaRPr sz="1800" b="0" i="0" u="none" strike="noStrike" cap="none">
              <a:latin typeface="Arial"/>
              <a:ea typeface="Arial"/>
              <a:cs typeface="Arial"/>
              <a:sym typeface="Arial"/>
            </a:endParaRPr>
          </a:p>
        </p:txBody>
      </p:sp>
      <p:sp>
        <p:nvSpPr>
          <p:cNvPr id="539" name="Google Shape;539;p1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FORMAS DE OBTENER </a:t>
            </a:r>
            <a:r>
              <a:rPr lang="es-CL" sz="3200" b="0" i="0" u="none" strike="noStrike" cap="none">
                <a:solidFill>
                  <a:srgbClr val="C73E32"/>
                </a:solidFill>
                <a:latin typeface="Calibri"/>
                <a:ea typeface="Calibri"/>
                <a:cs typeface="Calibri"/>
                <a:sym typeface="Calibri"/>
              </a:rPr>
              <a:t>ELECTRICIDAD</a:t>
            </a:r>
            <a:endParaRPr sz="3200" b="0" i="0" u="none" strike="noStrike" cap="none">
              <a:latin typeface="Arial"/>
              <a:ea typeface="Arial"/>
              <a:cs typeface="Arial"/>
              <a:sym typeface="Arial"/>
            </a:endParaRPr>
          </a:p>
        </p:txBody>
      </p:sp>
      <p:pic>
        <p:nvPicPr>
          <p:cNvPr id="540" name="Google Shape;540;p13"/>
          <p:cNvPicPr preferRelativeResize="0"/>
          <p:nvPr/>
        </p:nvPicPr>
        <p:blipFill rotWithShape="1">
          <a:blip r:embed="rId3">
            <a:alphaModFix/>
          </a:blip>
          <a:srcRect b="-4683"/>
          <a:stretch/>
        </p:blipFill>
        <p:spPr>
          <a:xfrm>
            <a:off x="5180760" y="2437560"/>
            <a:ext cx="3966480" cy="4102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4"/>
          <p:cNvSpPr/>
          <p:nvPr/>
        </p:nvSpPr>
        <p:spPr>
          <a:xfrm>
            <a:off x="520560" y="2235240"/>
            <a:ext cx="8203320" cy="4469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6" name="Google Shape;546;p1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TIPOS DE </a:t>
            </a:r>
            <a:r>
              <a:rPr lang="es-CL" sz="3200" b="0" i="0" u="none" strike="noStrike" cap="none">
                <a:solidFill>
                  <a:srgbClr val="C73E32"/>
                </a:solidFill>
                <a:latin typeface="Calibri"/>
                <a:ea typeface="Calibri"/>
                <a:cs typeface="Calibri"/>
                <a:sym typeface="Calibri"/>
              </a:rPr>
              <a:t>CORRIENTES</a:t>
            </a:r>
            <a:endParaRPr sz="3200" b="0" i="0" u="none" strike="noStrike" cap="none">
              <a:latin typeface="Arial"/>
              <a:ea typeface="Arial"/>
              <a:cs typeface="Arial"/>
              <a:sym typeface="Arial"/>
            </a:endParaRPr>
          </a:p>
        </p:txBody>
      </p:sp>
      <p:pic>
        <p:nvPicPr>
          <p:cNvPr id="547" name="Google Shape;547;p14" descr="Grafica_Electricidad(3).png"/>
          <p:cNvPicPr preferRelativeResize="0"/>
          <p:nvPr/>
        </p:nvPicPr>
        <p:blipFill rotWithShape="1">
          <a:blip r:embed="rId3">
            <a:alphaModFix/>
          </a:blip>
          <a:srcRect l="39340" t="69697" r="30798" b="-36"/>
          <a:stretch/>
        </p:blipFill>
        <p:spPr>
          <a:xfrm>
            <a:off x="6540480" y="3364560"/>
            <a:ext cx="2513880" cy="3353040"/>
          </a:xfrm>
          <a:prstGeom prst="rect">
            <a:avLst/>
          </a:prstGeom>
          <a:noFill/>
          <a:ln>
            <a:noFill/>
          </a:ln>
        </p:spPr>
      </p:pic>
      <p:sp>
        <p:nvSpPr>
          <p:cNvPr id="548" name="Google Shape;548;p14"/>
          <p:cNvSpPr/>
          <p:nvPr/>
        </p:nvSpPr>
        <p:spPr>
          <a:xfrm>
            <a:off x="647640" y="2550600"/>
            <a:ext cx="6247800" cy="3762360"/>
          </a:xfrm>
          <a:prstGeom prst="rect">
            <a:avLst/>
          </a:prstGeom>
          <a:noFill/>
          <a:ln>
            <a:noFill/>
          </a:ln>
        </p:spPr>
        <p:txBody>
          <a:bodyPr spcFirstLastPara="1" wrap="square" lIns="90000" tIns="45000" rIns="90000" bIns="45000" anchor="t" anchorCtr="0">
            <a:no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Ya vimos que la electricidad se genera a nivel atómico por el salto de electrones en espacios vacíos, creando un flujo de estos mismos entre los átomos. </a:t>
            </a:r>
            <a:endParaRPr sz="1800" b="0" i="0" u="none" strike="noStrike" cap="none">
              <a:latin typeface="Arial"/>
              <a:ea typeface="Arial"/>
              <a:cs typeface="Arial"/>
              <a:sym typeface="Arial"/>
            </a:endParaRPr>
          </a:p>
          <a:p>
            <a:pPr marL="176400" marR="0" lvl="0" indent="-175680" algn="l" rtl="0">
              <a:lnSpc>
                <a:spcPct val="90000"/>
              </a:lnSpc>
              <a:spcBef>
                <a:spcPts val="7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Un circuito electrónico compuesto de variados componentes requiere energía eléctrica para funcionar, sus características principales es que debido al voltaje y a la corriente sus componentes pueden comportarse de diferentes formas como lo hemos estudiado hasta el momento. </a:t>
            </a:r>
            <a:endParaRPr sz="1800" b="0" i="0" u="none" strike="noStrike" cap="none">
              <a:latin typeface="Arial"/>
              <a:ea typeface="Arial"/>
              <a:cs typeface="Arial"/>
              <a:sym typeface="Arial"/>
            </a:endParaRPr>
          </a:p>
          <a:p>
            <a:pPr marL="176400" marR="0" lvl="0" indent="-175680" algn="l" rtl="0">
              <a:lnSpc>
                <a:spcPct val="90000"/>
              </a:lnSpc>
              <a:spcBef>
                <a:spcPts val="7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Entonces, </a:t>
            </a:r>
            <a:r>
              <a:rPr lang="es-CL" sz="1800" b="1" i="0" u="none" strike="noStrike" cap="none">
                <a:solidFill>
                  <a:srgbClr val="000000"/>
                </a:solidFill>
                <a:latin typeface="Calibri"/>
                <a:ea typeface="Calibri"/>
                <a:cs typeface="Calibri"/>
                <a:sym typeface="Calibri"/>
              </a:rPr>
              <a:t>en un circuito existe un elemento que se denomina carga y otro elemento que se denomina fuente de alimentación</a:t>
            </a:r>
            <a:r>
              <a:rPr lang="es-CL" sz="1800" b="0" i="0" u="none" strike="noStrike" cap="none">
                <a:solidFill>
                  <a:srgbClr val="000000"/>
                </a:solidFill>
                <a:latin typeface="Calibri"/>
                <a:ea typeface="Calibri"/>
                <a:cs typeface="Calibri"/>
                <a:sym typeface="Calibri"/>
              </a:rPr>
              <a:t>, desde la fuente circula la corriente hacia la carga, debido a la diferencia de tensión que se provoca entre el negativo y positivo de una fuente de corriente continua (necesaria para los circuitos de control de placas electrónicas).</a:t>
            </a:r>
            <a:endParaRPr sz="18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5"/>
          <p:cNvSpPr/>
          <p:nvPr/>
        </p:nvSpPr>
        <p:spPr>
          <a:xfrm>
            <a:off x="5372280" y="2031840"/>
            <a:ext cx="4012560" cy="17139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4" name="Google Shape;554;p15"/>
          <p:cNvSpPr/>
          <p:nvPr/>
        </p:nvSpPr>
        <p:spPr>
          <a:xfrm>
            <a:off x="444600" y="103068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TIPOS DE </a:t>
            </a:r>
            <a:r>
              <a:rPr lang="es-CL" sz="3200" b="0" i="0" u="none" strike="noStrike" cap="none">
                <a:solidFill>
                  <a:srgbClr val="C73E32"/>
                </a:solidFill>
                <a:latin typeface="Calibri"/>
                <a:ea typeface="Calibri"/>
                <a:cs typeface="Calibri"/>
                <a:sym typeface="Calibri"/>
              </a:rPr>
              <a:t>CORRIENTES</a:t>
            </a:r>
            <a:endParaRPr sz="3200" b="0" i="0" u="none" strike="noStrike" cap="none">
              <a:latin typeface="Arial"/>
              <a:ea typeface="Arial"/>
              <a:cs typeface="Arial"/>
              <a:sym typeface="Arial"/>
            </a:endParaRPr>
          </a:p>
        </p:txBody>
      </p:sp>
      <p:sp>
        <p:nvSpPr>
          <p:cNvPr id="555" name="Google Shape;555;p15"/>
          <p:cNvSpPr/>
          <p:nvPr/>
        </p:nvSpPr>
        <p:spPr>
          <a:xfrm>
            <a:off x="450360" y="1911600"/>
            <a:ext cx="4806720" cy="50886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Corriente continua: </a:t>
            </a:r>
            <a:endParaRPr sz="1800" b="0" i="0" u="none" strike="noStrike" cap="none">
              <a:latin typeface="Arial"/>
              <a:ea typeface="Arial"/>
              <a:cs typeface="Arial"/>
              <a:sym typeface="Arial"/>
            </a:endParaRPr>
          </a:p>
          <a:p>
            <a:pPr marL="0" marR="0" lvl="0" indent="0" algn="l" rtl="0">
              <a:lnSpc>
                <a:spcPct val="90000"/>
              </a:lnSpc>
              <a:spcBef>
                <a:spcPts val="400"/>
              </a:spcBef>
              <a:spcAft>
                <a:spcPts val="0"/>
              </a:spcAft>
              <a:buNone/>
            </a:pPr>
            <a:r>
              <a:rPr lang="es-CL" sz="1700" b="0" i="0" u="none" strike="noStrike" cap="none">
                <a:solidFill>
                  <a:srgbClr val="000000"/>
                </a:solidFill>
                <a:latin typeface="Calibri"/>
                <a:ea typeface="Calibri"/>
                <a:cs typeface="Calibri"/>
                <a:sym typeface="Calibri"/>
              </a:rPr>
              <a:t>Los electrones se mueven desde le polo – al positivo, la energía necesaria para que esto suceda es posible que se produzca en pilas o baterías, o fuentes de alimentación con una etapa de potencia e inversión, lo que ocurre internamente es que la corriente alterna es transformada en corriente continua a través del uso de componentes electrónicos. </a:t>
            </a:r>
            <a:endParaRPr sz="1700" b="0" i="0" u="none" strike="noStrike" cap="none">
              <a:latin typeface="Arial"/>
              <a:ea typeface="Arial"/>
              <a:cs typeface="Arial"/>
              <a:sym typeface="Arial"/>
            </a:endParaRPr>
          </a:p>
          <a:p>
            <a:pPr marL="0" marR="0" lvl="0" indent="0" algn="l" rtl="0">
              <a:lnSpc>
                <a:spcPct val="90000"/>
              </a:lnSpc>
              <a:spcBef>
                <a:spcPts val="400"/>
              </a:spcBef>
              <a:spcAft>
                <a:spcPts val="0"/>
              </a:spcAft>
              <a:buNone/>
            </a:pPr>
            <a:endParaRPr sz="1700" b="0" i="0" u="none" strike="noStrike" cap="none">
              <a:latin typeface="Arial"/>
              <a:ea typeface="Arial"/>
              <a:cs typeface="Arial"/>
              <a:sym typeface="Arial"/>
            </a:endParaRPr>
          </a:p>
          <a:p>
            <a:pPr marL="0" marR="0" lvl="0" indent="0" algn="l" rtl="0">
              <a:lnSpc>
                <a:spcPct val="90000"/>
              </a:lnSpc>
              <a:spcBef>
                <a:spcPts val="400"/>
              </a:spcBef>
              <a:spcAft>
                <a:spcPts val="0"/>
              </a:spcAft>
              <a:buNone/>
            </a:pPr>
            <a:r>
              <a:rPr lang="es-CL" sz="1800" b="1" i="0" u="none" strike="noStrike" cap="none">
                <a:solidFill>
                  <a:srgbClr val="000000"/>
                </a:solidFill>
                <a:latin typeface="Calibri"/>
                <a:ea typeface="Calibri"/>
                <a:cs typeface="Calibri"/>
                <a:sym typeface="Calibri"/>
              </a:rPr>
              <a:t>Corriente alterna: </a:t>
            </a:r>
            <a:br>
              <a:rPr lang="es-CL" sz="1800" b="0" i="0" u="none" strike="noStrike" cap="none">
                <a:latin typeface="Arial"/>
                <a:ea typeface="Arial"/>
                <a:cs typeface="Arial"/>
                <a:sym typeface="Arial"/>
              </a:rPr>
            </a:br>
            <a:r>
              <a:rPr lang="es-CL" sz="1700" b="0" i="0" u="none" strike="noStrike" cap="none">
                <a:solidFill>
                  <a:srgbClr val="000000"/>
                </a:solidFill>
                <a:latin typeface="Calibri"/>
                <a:ea typeface="Calibri"/>
                <a:cs typeface="Calibri"/>
                <a:sym typeface="Calibri"/>
              </a:rPr>
              <a:t>No se almacena en baterías, y es posible producirla en procesos como los de una central hidroeléctrica o una central termoeléctrica a través del principio de funcionamiento de un alternador. </a:t>
            </a:r>
            <a:endParaRPr sz="1700" b="0" i="0" u="none" strike="noStrike" cap="none">
              <a:latin typeface="Arial"/>
              <a:ea typeface="Arial"/>
              <a:cs typeface="Arial"/>
              <a:sym typeface="Arial"/>
            </a:endParaRPr>
          </a:p>
          <a:p>
            <a:pPr marL="0" marR="0" lvl="0" indent="0" algn="l" rtl="0">
              <a:lnSpc>
                <a:spcPct val="90000"/>
              </a:lnSpc>
              <a:spcBef>
                <a:spcPts val="400"/>
              </a:spcBef>
              <a:spcAft>
                <a:spcPts val="0"/>
              </a:spcAft>
              <a:buNone/>
            </a:pPr>
            <a:r>
              <a:rPr lang="es-CL" sz="1700" b="0" i="0" u="none" strike="noStrike" cap="none">
                <a:solidFill>
                  <a:srgbClr val="000000"/>
                </a:solidFill>
                <a:latin typeface="Calibri"/>
                <a:ea typeface="Calibri"/>
                <a:cs typeface="Calibri"/>
                <a:sym typeface="Calibri"/>
              </a:rPr>
              <a:t>Posee un cambio de polaridad de forma cíclica lo que le permite generar ciclos negativos y positivos , se representa en una señal sinusoidal y posee frecuencia, amplitud y un valor RMS.</a:t>
            </a:r>
            <a:endParaRPr sz="1700" b="0" i="0" u="none" strike="noStrike" cap="none">
              <a:latin typeface="Arial"/>
              <a:ea typeface="Arial"/>
              <a:cs typeface="Arial"/>
              <a:sym typeface="Arial"/>
            </a:endParaRPr>
          </a:p>
        </p:txBody>
      </p:sp>
      <p:pic>
        <p:nvPicPr>
          <p:cNvPr id="556" name="Google Shape;556;p15" descr="Tipos de corrientes eléctricas"/>
          <p:cNvPicPr preferRelativeResize="0"/>
          <p:nvPr/>
        </p:nvPicPr>
        <p:blipFill rotWithShape="1">
          <a:blip r:embed="rId3">
            <a:alphaModFix/>
          </a:blip>
          <a:srcRect/>
          <a:stretch/>
        </p:blipFill>
        <p:spPr>
          <a:xfrm>
            <a:off x="5553000" y="2265120"/>
            <a:ext cx="3574800" cy="1247760"/>
          </a:xfrm>
          <a:prstGeom prst="rect">
            <a:avLst/>
          </a:prstGeom>
          <a:noFill/>
          <a:ln>
            <a:noFill/>
          </a:ln>
        </p:spPr>
      </p:pic>
      <p:sp>
        <p:nvSpPr>
          <p:cNvPr id="557" name="Google Shape;557;p15"/>
          <p:cNvSpPr/>
          <p:nvPr/>
        </p:nvSpPr>
        <p:spPr>
          <a:xfrm>
            <a:off x="5372280" y="4457880"/>
            <a:ext cx="4012560" cy="2247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58" name="Google Shape;558;p15" descr="corriente.jpg"/>
          <p:cNvPicPr preferRelativeResize="0"/>
          <p:nvPr/>
        </p:nvPicPr>
        <p:blipFill rotWithShape="1">
          <a:blip r:embed="rId4">
            <a:alphaModFix/>
          </a:blip>
          <a:srcRect/>
          <a:stretch/>
        </p:blipFill>
        <p:spPr>
          <a:xfrm>
            <a:off x="5450040" y="4878000"/>
            <a:ext cx="3888360" cy="1660680"/>
          </a:xfrm>
          <a:prstGeom prst="rect">
            <a:avLst/>
          </a:prstGeom>
          <a:noFill/>
          <a:ln>
            <a:noFill/>
          </a:ln>
        </p:spPr>
      </p:pic>
      <p:sp>
        <p:nvSpPr>
          <p:cNvPr id="559" name="Google Shape;559;p15"/>
          <p:cNvSpPr/>
          <p:nvPr/>
        </p:nvSpPr>
        <p:spPr>
          <a:xfrm>
            <a:off x="5478480" y="2031120"/>
            <a:ext cx="218412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Corriente continua</a:t>
            </a:r>
            <a:endParaRPr sz="1600" b="0" i="0" u="none" strike="noStrike" cap="none">
              <a:latin typeface="Arial"/>
              <a:ea typeface="Arial"/>
              <a:cs typeface="Arial"/>
              <a:sym typeface="Arial"/>
            </a:endParaRPr>
          </a:p>
        </p:txBody>
      </p:sp>
      <p:sp>
        <p:nvSpPr>
          <p:cNvPr id="560" name="Google Shape;560;p15"/>
          <p:cNvSpPr/>
          <p:nvPr/>
        </p:nvSpPr>
        <p:spPr>
          <a:xfrm>
            <a:off x="5452920" y="4496040"/>
            <a:ext cx="21369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Corriente Alterna</a:t>
            </a:r>
            <a:endParaRPr sz="16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6"/>
          <p:cNvSpPr/>
          <p:nvPr/>
        </p:nvSpPr>
        <p:spPr>
          <a:xfrm>
            <a:off x="507960" y="4577760"/>
            <a:ext cx="6176160" cy="2241360"/>
          </a:xfrm>
          <a:prstGeom prst="roundRect">
            <a:avLst>
              <a:gd name="adj" fmla="val 928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66" name="Google Shape;566;p16"/>
          <p:cNvPicPr preferRelativeResize="0"/>
          <p:nvPr/>
        </p:nvPicPr>
        <p:blipFill rotWithShape="1">
          <a:blip r:embed="rId3">
            <a:alphaModFix/>
          </a:blip>
          <a:srcRect/>
          <a:stretch/>
        </p:blipFill>
        <p:spPr>
          <a:xfrm>
            <a:off x="6405480" y="4502520"/>
            <a:ext cx="456480" cy="456480"/>
          </a:xfrm>
          <a:prstGeom prst="rect">
            <a:avLst/>
          </a:prstGeom>
          <a:noFill/>
          <a:ln>
            <a:noFill/>
          </a:ln>
        </p:spPr>
      </p:pic>
      <p:sp>
        <p:nvSpPr>
          <p:cNvPr id="567" name="Google Shape;567;p16"/>
          <p:cNvSpPr/>
          <p:nvPr/>
        </p:nvSpPr>
        <p:spPr>
          <a:xfrm>
            <a:off x="507960" y="2139480"/>
            <a:ext cx="6176160" cy="2241360"/>
          </a:xfrm>
          <a:prstGeom prst="roundRect">
            <a:avLst>
              <a:gd name="adj" fmla="val 928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8" name="Google Shape;568;p1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TIPOS DE </a:t>
            </a:r>
            <a:r>
              <a:rPr lang="es-CL" sz="3200" b="0" i="0" u="none" strike="noStrike" cap="none">
                <a:solidFill>
                  <a:srgbClr val="C73E32"/>
                </a:solidFill>
                <a:latin typeface="Calibri"/>
                <a:ea typeface="Calibri"/>
                <a:cs typeface="Calibri"/>
                <a:sym typeface="Calibri"/>
              </a:rPr>
              <a:t>CORRIENTES</a:t>
            </a:r>
            <a:endParaRPr sz="3200" b="0" i="0" u="none" strike="noStrike" cap="none">
              <a:latin typeface="Arial"/>
              <a:ea typeface="Arial"/>
              <a:cs typeface="Arial"/>
              <a:sym typeface="Arial"/>
            </a:endParaRPr>
          </a:p>
        </p:txBody>
      </p:sp>
      <p:sp>
        <p:nvSpPr>
          <p:cNvPr id="569" name="Google Shape;569;p16"/>
          <p:cNvSpPr/>
          <p:nvPr/>
        </p:nvSpPr>
        <p:spPr>
          <a:xfrm>
            <a:off x="711360" y="2346480"/>
            <a:ext cx="5688720" cy="205992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¿De qué forma podemos medir la corriente alterna?</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La corriente alterna como la vimos anteriormente tiene características completamente diferentes a las de la corriente continua, pero hoy en día el avance tecnológico ha desarrollado la posibilidad de que midamos la corriente alterna a través de la utilización de circuitos digitales o circuitos electrónicos.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570" name="Google Shape;570;p16"/>
          <p:cNvSpPr/>
          <p:nvPr/>
        </p:nvSpPr>
        <p:spPr>
          <a:xfrm>
            <a:off x="631800" y="4745160"/>
            <a:ext cx="5895360" cy="2366280"/>
          </a:xfrm>
          <a:prstGeom prst="rect">
            <a:avLst/>
          </a:prstGeom>
          <a:noFill/>
          <a:ln>
            <a:noFill/>
          </a:ln>
        </p:spPr>
        <p:txBody>
          <a:bodyPr spcFirstLastPara="1" wrap="square" lIns="90000" tIns="45000" rIns="90000" bIns="45000" anchor="ctr" anchorCtr="0">
            <a:noAutofit/>
          </a:bodyPr>
          <a:lstStyle/>
          <a:p>
            <a:pPr marL="0" marR="0" lvl="0" indent="0" algn="l" rtl="0">
              <a:lnSpc>
                <a:spcPct val="80000"/>
              </a:lnSpc>
              <a:spcBef>
                <a:spcPts val="0"/>
              </a:spcBef>
              <a:spcAft>
                <a:spcPts val="0"/>
              </a:spcAft>
              <a:buNone/>
            </a:pPr>
            <a:r>
              <a:rPr lang="es-CL" sz="1800" b="1" i="0" u="none" strike="noStrike" cap="none" dirty="0">
                <a:solidFill>
                  <a:srgbClr val="000000"/>
                </a:solidFill>
                <a:latin typeface="Calibri"/>
                <a:ea typeface="Calibri"/>
                <a:cs typeface="Calibri"/>
                <a:sym typeface="Calibri"/>
              </a:rPr>
              <a:t>¿Qué unidad de medida se utiliza en estos equipos?</a:t>
            </a:r>
            <a:endParaRPr sz="1800" b="0" i="0" u="none" strike="noStrike" cap="none" dirty="0">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Para realizar una medición que indique el consumo de energía, se utiliza el </a:t>
            </a:r>
            <a:r>
              <a:rPr lang="es-CL" sz="1800" b="0" i="0" u="none" strike="noStrike" cap="none" dirty="0" err="1">
                <a:solidFill>
                  <a:srgbClr val="000000"/>
                </a:solidFill>
                <a:latin typeface="Calibri"/>
                <a:ea typeface="Calibri"/>
                <a:cs typeface="Calibri"/>
                <a:sym typeface="Calibri"/>
              </a:rPr>
              <a:t>kw</a:t>
            </a:r>
            <a:r>
              <a:rPr lang="es-CL" sz="1800" b="0" i="0" u="none" strike="noStrike" cap="none" dirty="0">
                <a:solidFill>
                  <a:srgbClr val="000000"/>
                </a:solidFill>
                <a:latin typeface="Calibri"/>
                <a:ea typeface="Calibri"/>
                <a:cs typeface="Calibri"/>
                <a:sym typeface="Calibri"/>
              </a:rPr>
              <a:t>. </a:t>
            </a:r>
            <a:endParaRPr sz="1800" b="0" i="0" u="none" strike="noStrike" cap="none" dirty="0">
              <a:latin typeface="Arial"/>
              <a:ea typeface="Arial"/>
              <a:cs typeface="Arial"/>
              <a:sym typeface="Arial"/>
            </a:endParaRPr>
          </a:p>
          <a:p>
            <a:pPr marL="0" marR="0" lvl="0" indent="0" algn="l" rtl="0">
              <a:lnSpc>
                <a:spcPct val="2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Recordar que vimos anteriormente el cálculo de potencia, y la representación de la magnitud de energía, por un lado, la potencia utilizaba los watts y los joule/s representaban a los watts en una equivalencia de unidades de medida.</a:t>
            </a:r>
            <a:endParaRPr sz="1800" b="0" i="0" u="none" strike="noStrike" cap="none" dirty="0">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dirty="0">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dirty="0">
              <a:latin typeface="Arial"/>
              <a:ea typeface="Arial"/>
              <a:cs typeface="Arial"/>
              <a:sym typeface="Arial"/>
            </a:endParaRPr>
          </a:p>
        </p:txBody>
      </p:sp>
      <p:pic>
        <p:nvPicPr>
          <p:cNvPr id="571" name="Google Shape;571;p16"/>
          <p:cNvPicPr preferRelativeResize="0"/>
          <p:nvPr/>
        </p:nvPicPr>
        <p:blipFill rotWithShape="1">
          <a:blip r:embed="rId3">
            <a:alphaModFix/>
          </a:blip>
          <a:srcRect/>
          <a:stretch/>
        </p:blipFill>
        <p:spPr>
          <a:xfrm>
            <a:off x="6405480" y="2026080"/>
            <a:ext cx="456480" cy="456480"/>
          </a:xfrm>
          <a:prstGeom prst="rect">
            <a:avLst/>
          </a:prstGeom>
          <a:noFill/>
          <a:ln>
            <a:noFill/>
          </a:ln>
        </p:spPr>
      </p:pic>
      <p:pic>
        <p:nvPicPr>
          <p:cNvPr id="572" name="Google Shape;572;p16"/>
          <p:cNvPicPr preferRelativeResize="0"/>
          <p:nvPr/>
        </p:nvPicPr>
        <p:blipFill rotWithShape="1">
          <a:blip r:embed="rId4">
            <a:alphaModFix/>
          </a:blip>
          <a:srcRect/>
          <a:stretch/>
        </p:blipFill>
        <p:spPr>
          <a:xfrm>
            <a:off x="6153120" y="1793160"/>
            <a:ext cx="3183480" cy="465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7"/>
          <p:cNvSpPr/>
          <p:nvPr/>
        </p:nvSpPr>
        <p:spPr>
          <a:xfrm>
            <a:off x="507960" y="2114280"/>
            <a:ext cx="7911360" cy="4362120"/>
          </a:xfrm>
          <a:prstGeom prst="roundRect">
            <a:avLst>
              <a:gd name="adj" fmla="val 550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8" name="Google Shape;578;p17"/>
          <p:cNvSpPr/>
          <p:nvPr/>
        </p:nvSpPr>
        <p:spPr>
          <a:xfrm>
            <a:off x="1308240" y="5067360"/>
            <a:ext cx="3187080" cy="1015200"/>
          </a:xfrm>
          <a:prstGeom prst="rect">
            <a:avLst/>
          </a:prstGeom>
          <a:solidFill>
            <a:srgbClr val="AAE0C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TIPOS DE </a:t>
            </a:r>
            <a:r>
              <a:rPr lang="es-CL" sz="3200" b="0" i="0" u="none" strike="noStrike" cap="none">
                <a:solidFill>
                  <a:srgbClr val="C73E32"/>
                </a:solidFill>
                <a:latin typeface="Calibri"/>
                <a:ea typeface="Calibri"/>
                <a:cs typeface="Calibri"/>
                <a:sym typeface="Calibri"/>
              </a:rPr>
              <a:t>CORRIENTES</a:t>
            </a:r>
            <a:endParaRPr sz="3200" b="0" i="0" u="none" strike="noStrike" cap="none">
              <a:latin typeface="Arial"/>
              <a:ea typeface="Arial"/>
              <a:cs typeface="Arial"/>
              <a:sym typeface="Arial"/>
            </a:endParaRPr>
          </a:p>
        </p:txBody>
      </p:sp>
      <p:sp>
        <p:nvSpPr>
          <p:cNvPr id="580" name="Google Shape;580;p17"/>
          <p:cNvSpPr/>
          <p:nvPr/>
        </p:nvSpPr>
        <p:spPr>
          <a:xfrm>
            <a:off x="685800" y="2637000"/>
            <a:ext cx="6184080" cy="2366280"/>
          </a:xfrm>
          <a:prstGeom prst="rect">
            <a:avLst/>
          </a:prstGeom>
          <a:noFill/>
          <a:ln>
            <a:noFill/>
          </a:ln>
        </p:spPr>
        <p:txBody>
          <a:bodyPr spcFirstLastPara="1" wrap="square" lIns="90000" tIns="45000" rIns="90000" bIns="45000" anchor="ctr" anchorCtr="0">
            <a:noAutofit/>
          </a:bodyPr>
          <a:lstStyle/>
          <a:p>
            <a:pPr marL="0" marR="0" lvl="0" indent="0" algn="l" rtl="0">
              <a:lnSpc>
                <a:spcPct val="80000"/>
              </a:lnSpc>
              <a:spcBef>
                <a:spcPts val="0"/>
              </a:spcBef>
              <a:spcAft>
                <a:spcPts val="0"/>
              </a:spcAft>
              <a:buNone/>
            </a:pPr>
            <a:r>
              <a:rPr lang="es-CL" sz="1800" b="1" i="0" u="none" strike="noStrike" cap="none">
                <a:solidFill>
                  <a:srgbClr val="000000"/>
                </a:solidFill>
                <a:latin typeface="Calibri"/>
                <a:ea typeface="Calibri"/>
                <a:cs typeface="Calibri"/>
                <a:sym typeface="Calibri"/>
              </a:rPr>
              <a:t>¿Qué unidad de medida se utiliza en estos equipos?</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Potencia eléctrica es una magnitud que nos entregará la energía consumida o generada en un instante de tiempo. Dentro de instalaciones domiciliarias e industriales existirán equipos o dispositivos que tendrán una mayor o menor disipación de energía, esto quiere decir que los equipos que disipen mayor energía son los que consumirán más energía.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Para obtener la medición de potencia se requiere un voltaje y una corriente que circule por el circuito hacia la carga.</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pic>
        <p:nvPicPr>
          <p:cNvPr id="581" name="Google Shape;581;p17"/>
          <p:cNvPicPr preferRelativeResize="0"/>
          <p:nvPr/>
        </p:nvPicPr>
        <p:blipFill rotWithShape="1">
          <a:blip r:embed="rId3">
            <a:alphaModFix/>
          </a:blip>
          <a:srcRect/>
          <a:stretch/>
        </p:blipFill>
        <p:spPr>
          <a:xfrm>
            <a:off x="8119800" y="1962720"/>
            <a:ext cx="456480" cy="456480"/>
          </a:xfrm>
          <a:prstGeom prst="rect">
            <a:avLst/>
          </a:prstGeom>
          <a:noFill/>
          <a:ln>
            <a:noFill/>
          </a:ln>
        </p:spPr>
      </p:pic>
      <p:pic>
        <p:nvPicPr>
          <p:cNvPr id="582" name="Google Shape;582;p17" descr="Grafica_Electricidad(3).png"/>
          <p:cNvPicPr preferRelativeResize="0"/>
          <p:nvPr/>
        </p:nvPicPr>
        <p:blipFill rotWithShape="1">
          <a:blip r:embed="rId4">
            <a:alphaModFix/>
          </a:blip>
          <a:srcRect l="74188" t="67896" r="-1874" b="-36"/>
          <a:stretch/>
        </p:blipFill>
        <p:spPr>
          <a:xfrm>
            <a:off x="6388200" y="3301920"/>
            <a:ext cx="2082240" cy="3173400"/>
          </a:xfrm>
          <a:prstGeom prst="rect">
            <a:avLst/>
          </a:prstGeom>
          <a:noFill/>
          <a:ln>
            <a:noFill/>
          </a:ln>
        </p:spPr>
      </p:pic>
      <p:sp>
        <p:nvSpPr>
          <p:cNvPr id="583" name="Google Shape;583;p17"/>
          <p:cNvSpPr/>
          <p:nvPr/>
        </p:nvSpPr>
        <p:spPr>
          <a:xfrm>
            <a:off x="1581840" y="5285160"/>
            <a:ext cx="2544840" cy="517680"/>
          </a:xfrm>
          <a:prstGeom prst="rect">
            <a:avLst/>
          </a:prstGeom>
          <a:blipFill rotWithShape="1">
            <a:blip r:embed="rId5">
              <a:alphaModFix/>
            </a:blip>
            <a:stretch>
              <a:fillRect/>
            </a:stretch>
          </a:blip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8"/>
          <p:cNvSpPr/>
          <p:nvPr/>
        </p:nvSpPr>
        <p:spPr>
          <a:xfrm>
            <a:off x="4114800" y="2463840"/>
            <a:ext cx="4444200" cy="4279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589" name="Google Shape;589;p18"/>
          <p:cNvGrpSpPr/>
          <p:nvPr/>
        </p:nvGrpSpPr>
        <p:grpSpPr>
          <a:xfrm>
            <a:off x="4319640" y="2662920"/>
            <a:ext cx="3990600" cy="3990600"/>
            <a:chOff x="4319640" y="2662920"/>
            <a:chExt cx="3990600" cy="3990600"/>
          </a:xfrm>
        </p:grpSpPr>
        <p:pic>
          <p:nvPicPr>
            <p:cNvPr id="590" name="Google Shape;590;p18" descr="Medidores de energía | MAGNANI"/>
            <p:cNvPicPr preferRelativeResize="0"/>
            <p:nvPr/>
          </p:nvPicPr>
          <p:blipFill rotWithShape="1">
            <a:blip r:embed="rId3">
              <a:alphaModFix/>
            </a:blip>
            <a:srcRect/>
            <a:stretch/>
          </p:blipFill>
          <p:spPr>
            <a:xfrm>
              <a:off x="4319640" y="2662920"/>
              <a:ext cx="3990600" cy="3990600"/>
            </a:xfrm>
            <a:prstGeom prst="rect">
              <a:avLst/>
            </a:prstGeom>
            <a:noFill/>
            <a:ln>
              <a:noFill/>
            </a:ln>
          </p:spPr>
        </p:pic>
        <p:sp>
          <p:nvSpPr>
            <p:cNvPr id="591" name="Google Shape;591;p18"/>
            <p:cNvSpPr/>
            <p:nvPr/>
          </p:nvSpPr>
          <p:spPr>
            <a:xfrm>
              <a:off x="5238720" y="4658760"/>
              <a:ext cx="2669400" cy="768960"/>
            </a:xfrm>
            <a:prstGeom prst="rect">
              <a:avLst/>
            </a:prstGeom>
            <a:noFill/>
            <a:ln w="28425"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92" name="Google Shape;592;p18"/>
          <p:cNvGraphicFramePr/>
          <p:nvPr/>
        </p:nvGraphicFramePr>
        <p:xfrm>
          <a:off x="851040" y="2910600"/>
          <a:ext cx="2348300" cy="792420"/>
        </p:xfrm>
        <a:graphic>
          <a:graphicData uri="http://schemas.openxmlformats.org/drawingml/2006/table">
            <a:tbl>
              <a:tblPr>
                <a:noFill/>
                <a:tableStyleId>{B08A8EEE-E397-4BE6-847B-AA683B45984A}</a:tableStyleId>
              </a:tblPr>
              <a:tblGrid>
                <a:gridCol w="647650">
                  <a:extLst>
                    <a:ext uri="{9D8B030D-6E8A-4147-A177-3AD203B41FA5}">
                      <a16:colId xmlns:a16="http://schemas.microsoft.com/office/drawing/2014/main" val="20000"/>
                    </a:ext>
                  </a:extLst>
                </a:gridCol>
                <a:gridCol w="1700650">
                  <a:extLst>
                    <a:ext uri="{9D8B030D-6E8A-4147-A177-3AD203B41FA5}">
                      <a16:colId xmlns:a16="http://schemas.microsoft.com/office/drawing/2014/main" val="20001"/>
                    </a:ext>
                  </a:extLst>
                </a:gridCol>
              </a:tblGrid>
              <a:tr h="371875">
                <a:tc>
                  <a:txBody>
                    <a:bodyPr/>
                    <a:lstStyle/>
                    <a:p>
                      <a:pPr marL="0" marR="0" lvl="0" indent="0" algn="l" rtl="0">
                        <a:lnSpc>
                          <a:spcPct val="100000"/>
                        </a:lnSpc>
                        <a:spcBef>
                          <a:spcPts val="0"/>
                        </a:spcBef>
                        <a:spcAft>
                          <a:spcPts val="0"/>
                        </a:spcAft>
                        <a:buNone/>
                      </a:pPr>
                      <a:r>
                        <a:rPr lang="es-CL" sz="1800" b="1" u="none" strike="noStrike" cap="none">
                          <a:solidFill>
                            <a:srgbClr val="000000"/>
                          </a:solidFill>
                          <a:latin typeface="Arial"/>
                          <a:ea typeface="Arial"/>
                          <a:cs typeface="Arial"/>
                          <a:sym typeface="Arial"/>
                        </a:rPr>
                        <a:t>kW</a:t>
                      </a:r>
                      <a:r>
                        <a:rPr lang="es-CL" sz="1800" b="0" u="none" strike="noStrike" cap="none">
                          <a:solidFill>
                            <a:srgbClr val="000000"/>
                          </a:solidFill>
                          <a:latin typeface="Arial"/>
                          <a:ea typeface="Arial"/>
                          <a:cs typeface="Arial"/>
                          <a:sym typeface="Arial"/>
                        </a:rPr>
                        <a:t> </a:t>
                      </a:r>
                      <a:endParaRPr sz="1800" b="0" u="none" strike="noStrike" cap="none">
                        <a:latin typeface="Arial"/>
                        <a:ea typeface="Arial"/>
                        <a:cs typeface="Arial"/>
                        <a:sym typeface="Arial"/>
                      </a:endParaRPr>
                    </a:p>
                  </a:txBody>
                  <a:tcPr marL="91450" marR="91450" marT="45725" marB="45725">
                    <a:solidFill>
                      <a:srgbClr val="AAE0C1"/>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71875">
                <a:tc>
                  <a:txBody>
                    <a:bodyPr/>
                    <a:lstStyle/>
                    <a:p>
                      <a:pPr marL="0" marR="0" lvl="0" indent="0" algn="l" rtl="0">
                        <a:lnSpc>
                          <a:spcPct val="100000"/>
                        </a:lnSpc>
                        <a:spcBef>
                          <a:spcPts val="0"/>
                        </a:spcBef>
                        <a:spcAft>
                          <a:spcPts val="0"/>
                        </a:spcAft>
                        <a:buNone/>
                      </a:pPr>
                      <a:r>
                        <a:rPr lang="es-CL" sz="1800" b="1" u="none" strike="noStrike" cap="none">
                          <a:solidFill>
                            <a:srgbClr val="000000"/>
                          </a:solidFill>
                          <a:latin typeface="Arial"/>
                          <a:ea typeface="Arial"/>
                          <a:cs typeface="Arial"/>
                          <a:sym typeface="Arial"/>
                        </a:rPr>
                        <a:t>MW</a:t>
                      </a:r>
                      <a:endParaRPr sz="1800" b="0" u="none" strike="noStrike" cap="none">
                        <a:latin typeface="Arial"/>
                        <a:ea typeface="Arial"/>
                        <a:cs typeface="Arial"/>
                        <a:sym typeface="Arial"/>
                      </a:endParaRPr>
                    </a:p>
                  </a:txBody>
                  <a:tcPr marL="91450" marR="91450" marT="45725" marB="45725">
                    <a:solidFill>
                      <a:srgbClr val="AAE0C1"/>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93" name="Google Shape;593;p18"/>
          <p:cNvSpPr/>
          <p:nvPr/>
        </p:nvSpPr>
        <p:spPr>
          <a:xfrm>
            <a:off x="787320" y="2427480"/>
            <a:ext cx="267588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Unidad de medida watt</a:t>
            </a:r>
            <a:endParaRPr sz="1800" b="0" i="0" u="none" strike="noStrike" cap="none">
              <a:latin typeface="Arial"/>
              <a:ea typeface="Arial"/>
              <a:cs typeface="Arial"/>
              <a:sym typeface="Arial"/>
            </a:endParaRPr>
          </a:p>
        </p:txBody>
      </p:sp>
      <p:sp>
        <p:nvSpPr>
          <p:cNvPr id="594" name="Google Shape;594;p1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MEDICIÓN DE </a:t>
            </a:r>
            <a:r>
              <a:rPr lang="es-CL" sz="3200" b="0" i="0" u="none" strike="noStrike" cap="none">
                <a:solidFill>
                  <a:srgbClr val="C73E32"/>
                </a:solidFill>
                <a:latin typeface="Calibri"/>
                <a:ea typeface="Calibri"/>
                <a:cs typeface="Calibri"/>
                <a:sym typeface="Calibri"/>
              </a:rPr>
              <a:t>ENERGÍA ELÉCTRICA </a:t>
            </a:r>
            <a:endParaRPr sz="32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9"/>
          <p:cNvSpPr/>
          <p:nvPr/>
        </p:nvSpPr>
        <p:spPr>
          <a:xfrm>
            <a:off x="4496040" y="1702800"/>
            <a:ext cx="405036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1917720" y="2311560"/>
            <a:ext cx="6184080" cy="3415680"/>
          </a:xfrm>
          <a:prstGeom prst="roundRect">
            <a:avLst>
              <a:gd name="adj" fmla="val 6879"/>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02" name="Google Shape;602;p19"/>
          <p:cNvPicPr preferRelativeResize="0"/>
          <p:nvPr/>
        </p:nvPicPr>
        <p:blipFill rotWithShape="1">
          <a:blip r:embed="rId3">
            <a:alphaModFix/>
          </a:blip>
          <a:srcRect/>
          <a:stretch/>
        </p:blipFill>
        <p:spPr>
          <a:xfrm flipH="1">
            <a:off x="851760" y="2612160"/>
            <a:ext cx="3022200" cy="3172680"/>
          </a:xfrm>
          <a:prstGeom prst="rect">
            <a:avLst/>
          </a:prstGeom>
          <a:noFill/>
          <a:ln>
            <a:noFill/>
          </a:ln>
        </p:spPr>
      </p:pic>
      <p:pic>
        <p:nvPicPr>
          <p:cNvPr id="603" name="Google Shape;603;p19">
            <a:hlinkClick r:id="rId4"/>
          </p:cNvPr>
          <p:cNvPicPr preferRelativeResize="0"/>
          <p:nvPr/>
        </p:nvPicPr>
        <p:blipFill rotWithShape="1">
          <a:blip r:embed="rId5">
            <a:alphaModFix amt="36000"/>
          </a:blip>
          <a:srcRect/>
          <a:stretch/>
        </p:blipFill>
        <p:spPr>
          <a:xfrm>
            <a:off x="4749840" y="3759840"/>
            <a:ext cx="1358640" cy="1365840"/>
          </a:xfrm>
          <a:prstGeom prst="rect">
            <a:avLst/>
          </a:prstGeom>
          <a:noFill/>
          <a:ln>
            <a:noFill/>
          </a:ln>
        </p:spPr>
      </p:pic>
      <p:sp>
        <p:nvSpPr>
          <p:cNvPr id="604" name="Google Shape;604;p19"/>
          <p:cNvSpPr/>
          <p:nvPr/>
        </p:nvSpPr>
        <p:spPr>
          <a:xfrm>
            <a:off x="469800" y="1263600"/>
            <a:ext cx="7797240" cy="546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000" b="1" i="0" u="none" strike="noStrike" cap="none">
                <a:solidFill>
                  <a:srgbClr val="29754D"/>
                </a:solidFill>
                <a:latin typeface="Calibri"/>
                <a:ea typeface="Calibri"/>
                <a:cs typeface="Calibri"/>
                <a:sym typeface="Calibri"/>
              </a:rPr>
              <a:t>¿CUÁL ES LA DIFERENCIA </a:t>
            </a:r>
            <a:r>
              <a:rPr lang="es-CL" sz="3000" b="0" i="0" u="none" strike="noStrike" cap="none">
                <a:solidFill>
                  <a:srgbClr val="C73E32"/>
                </a:solidFill>
                <a:latin typeface="Calibri"/>
                <a:ea typeface="Calibri"/>
                <a:cs typeface="Calibri"/>
                <a:sym typeface="Calibri"/>
              </a:rPr>
              <a:t>ENTRE KW Y KWH? </a:t>
            </a:r>
            <a:endParaRPr sz="3000" b="0" i="0" u="none" strike="noStrike" cap="none">
              <a:latin typeface="Arial"/>
              <a:ea typeface="Arial"/>
              <a:cs typeface="Arial"/>
              <a:sym typeface="Arial"/>
            </a:endParaRPr>
          </a:p>
        </p:txBody>
      </p:sp>
      <p:sp>
        <p:nvSpPr>
          <p:cNvPr id="605" name="Google Shape;605;p19"/>
          <p:cNvSpPr/>
          <p:nvPr/>
        </p:nvSpPr>
        <p:spPr>
          <a:xfrm>
            <a:off x="3522600" y="2712600"/>
            <a:ext cx="4147560" cy="638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Revisemos el siguiente video, y luego reflexionen en clases sobre la respuesta.</a:t>
            </a:r>
            <a:endParaRPr sz="18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2" descr="m1a2.png"/>
          <p:cNvPicPr preferRelativeResize="0"/>
          <p:nvPr/>
        </p:nvPicPr>
        <p:blipFill rotWithShape="1">
          <a:blip r:embed="rId3">
            <a:alphaModFix/>
          </a:blip>
          <a:srcRect/>
          <a:stretch/>
        </p:blipFill>
        <p:spPr>
          <a:xfrm>
            <a:off x="1909440" y="2662200"/>
            <a:ext cx="5900400" cy="4677480"/>
          </a:xfrm>
          <a:prstGeom prst="rect">
            <a:avLst/>
          </a:prstGeom>
          <a:noFill/>
          <a:ln>
            <a:noFill/>
          </a:ln>
        </p:spPr>
      </p:pic>
      <p:sp>
        <p:nvSpPr>
          <p:cNvPr id="427" name="Google Shape;427;p2"/>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1 </a:t>
            </a:r>
            <a:r>
              <a:rPr lang="es-CL" sz="1200" b="0" i="0" u="none" strike="noStrike" cap="none">
                <a:solidFill>
                  <a:srgbClr val="29754D"/>
                </a:solidFill>
                <a:latin typeface="Calibri"/>
                <a:ea typeface="Calibri"/>
                <a:cs typeface="Calibri"/>
                <a:sym typeface="Calibri"/>
              </a:rPr>
              <a:t>| PROYECTOS ELECTRÓNICOS</a:t>
            </a:r>
            <a:endParaRPr sz="1200" b="0" i="0" u="none" strike="noStrike" cap="none">
              <a:latin typeface="Arial"/>
              <a:ea typeface="Arial"/>
              <a:cs typeface="Arial"/>
              <a:sym typeface="Arial"/>
            </a:endParaRPr>
          </a:p>
        </p:txBody>
      </p:sp>
      <p:sp>
        <p:nvSpPr>
          <p:cNvPr id="428" name="Google Shape;428;p2"/>
          <p:cNvSpPr/>
          <p:nvPr/>
        </p:nvSpPr>
        <p:spPr>
          <a:xfrm>
            <a:off x="36540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2</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429" name="Google Shape;429;p2"/>
          <p:cNvSpPr/>
          <p:nvPr/>
        </p:nvSpPr>
        <p:spPr>
          <a:xfrm>
            <a:off x="360000" y="2218320"/>
            <a:ext cx="6106680" cy="10216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INSTALACIÓN DE UN SISTEMA DE MONITOREO DE ENERGÍA</a:t>
            </a:r>
            <a:endParaRPr sz="3400" b="0" i="0" u="none" strike="noStrike" cap="none">
              <a:latin typeface="Arial"/>
              <a:ea typeface="Arial"/>
              <a:cs typeface="Arial"/>
              <a:sym typeface="Arial"/>
            </a:endParaRPr>
          </a:p>
        </p:txBody>
      </p:sp>
      <p:sp>
        <p:nvSpPr>
          <p:cNvPr id="430" name="Google Shape;430;p2"/>
          <p:cNvSpPr/>
          <p:nvPr/>
        </p:nvSpPr>
        <p:spPr>
          <a:xfrm>
            <a:off x="2430360" y="3557880"/>
            <a:ext cx="4857120" cy="245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81240" y="3625920"/>
            <a:ext cx="183960" cy="571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0"/>
          <p:cNvSpPr/>
          <p:nvPr/>
        </p:nvSpPr>
        <p:spPr>
          <a:xfrm>
            <a:off x="466200" y="4476600"/>
            <a:ext cx="7470720" cy="1746000"/>
          </a:xfrm>
          <a:prstGeom prst="roundRect">
            <a:avLst>
              <a:gd name="adj" fmla="val 14113"/>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1" name="Google Shape;611;p20"/>
          <p:cNvSpPr/>
          <p:nvPr/>
        </p:nvSpPr>
        <p:spPr>
          <a:xfrm>
            <a:off x="466200" y="3177000"/>
            <a:ext cx="7239240" cy="1148760"/>
          </a:xfrm>
          <a:prstGeom prst="roundRect">
            <a:avLst>
              <a:gd name="adj" fmla="val 14113"/>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2" name="Google Shape;612;p20"/>
          <p:cNvSpPr/>
          <p:nvPr/>
        </p:nvSpPr>
        <p:spPr>
          <a:xfrm>
            <a:off x="466200" y="2093040"/>
            <a:ext cx="7106040" cy="933840"/>
          </a:xfrm>
          <a:prstGeom prst="roundRect">
            <a:avLst>
              <a:gd name="adj" fmla="val 19565"/>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3" name="Google Shape;613;p20"/>
          <p:cNvSpPr/>
          <p:nvPr/>
        </p:nvSpPr>
        <p:spPr>
          <a:xfrm>
            <a:off x="605520" y="2167560"/>
            <a:ext cx="5019840" cy="820440"/>
          </a:xfrm>
          <a:prstGeom prst="rect">
            <a:avLst/>
          </a:prstGeom>
          <a:noFill/>
          <a:ln>
            <a:noFill/>
          </a:ln>
        </p:spPr>
        <p:txBody>
          <a:bodyPr spcFirstLastPara="1" wrap="square" lIns="90000" tIns="45000" rIns="90000" bIns="45000" anchor="t" anchorCtr="0">
            <a:spAutoFit/>
          </a:bodyPr>
          <a:lstStyle/>
          <a:p>
            <a:pPr marL="140400" marR="0" lvl="0" indent="-1396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Existen diferentes tipos de medidores de potencia o consumo energético, estos son instalados en nuestros hogares por las compañías proveedores de electricidad. </a:t>
            </a:r>
            <a:endParaRPr sz="1600" b="0" i="0" u="none" strike="noStrike" cap="none">
              <a:latin typeface="Arial"/>
              <a:ea typeface="Arial"/>
              <a:cs typeface="Arial"/>
              <a:sym typeface="Arial"/>
            </a:endParaRPr>
          </a:p>
        </p:txBody>
      </p:sp>
      <p:sp>
        <p:nvSpPr>
          <p:cNvPr id="614" name="Google Shape;614;p20"/>
          <p:cNvSpPr/>
          <p:nvPr/>
        </p:nvSpPr>
        <p:spPr>
          <a:xfrm>
            <a:off x="469800" y="1314720"/>
            <a:ext cx="8825760" cy="501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¿CÓMO FUNCIONA UN </a:t>
            </a:r>
            <a:r>
              <a:rPr lang="es-CL" sz="3000" b="0" i="0" u="none" strike="noStrike" cap="none">
                <a:solidFill>
                  <a:srgbClr val="C73E32"/>
                </a:solidFill>
                <a:latin typeface="Calibri"/>
                <a:ea typeface="Calibri"/>
                <a:cs typeface="Calibri"/>
                <a:sym typeface="Calibri"/>
              </a:rPr>
              <a:t>MEDIDOR DE ENERGÍA?</a:t>
            </a:r>
            <a:endParaRPr sz="3000" b="0" i="0" u="none" strike="noStrike" cap="none">
              <a:latin typeface="Arial"/>
              <a:ea typeface="Arial"/>
              <a:cs typeface="Arial"/>
              <a:sym typeface="Arial"/>
            </a:endParaRPr>
          </a:p>
        </p:txBody>
      </p:sp>
      <p:sp>
        <p:nvSpPr>
          <p:cNvPr id="615" name="Google Shape;615;p20"/>
          <p:cNvSpPr/>
          <p:nvPr/>
        </p:nvSpPr>
        <p:spPr>
          <a:xfrm>
            <a:off x="652320" y="4579200"/>
            <a:ext cx="5201640" cy="1168920"/>
          </a:xfrm>
          <a:prstGeom prst="rect">
            <a:avLst/>
          </a:prstGeom>
          <a:noFill/>
          <a:ln>
            <a:noFill/>
          </a:ln>
        </p:spPr>
        <p:txBody>
          <a:bodyPr spcFirstLastPara="1" wrap="square" lIns="90000" tIns="45000" rIns="90000" bIns="45000" anchor="t" anchorCtr="0">
            <a:noAutofit/>
          </a:bodyPr>
          <a:lstStyle/>
          <a:p>
            <a:pPr marL="140400" marR="0" lvl="0" indent="-1396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En las categorías de los medidores de energía encontraremos los que </a:t>
            </a:r>
            <a:r>
              <a:rPr lang="es-CL" sz="1600" b="1" i="0" u="none" strike="noStrike" cap="none">
                <a:solidFill>
                  <a:srgbClr val="000000"/>
                </a:solidFill>
                <a:latin typeface="Calibri"/>
                <a:ea typeface="Calibri"/>
                <a:cs typeface="Calibri"/>
                <a:sym typeface="Calibri"/>
              </a:rPr>
              <a:t>son capaces de medir la </a:t>
            </a:r>
            <a:br>
              <a:rPr lang="es-CL" sz="1800" b="0" i="0" u="none" strike="noStrike" cap="none">
                <a:latin typeface="Arial"/>
                <a:ea typeface="Arial"/>
                <a:cs typeface="Arial"/>
                <a:sym typeface="Arial"/>
              </a:rPr>
            </a:br>
            <a:r>
              <a:rPr lang="es-CL" sz="1600" b="1" i="0" u="none" strike="noStrike" cap="none">
                <a:solidFill>
                  <a:srgbClr val="000000"/>
                </a:solidFill>
                <a:latin typeface="Calibri"/>
                <a:ea typeface="Calibri"/>
                <a:cs typeface="Calibri"/>
                <a:sym typeface="Calibri"/>
              </a:rPr>
              <a:t>energía consumida o generada </a:t>
            </a:r>
            <a:r>
              <a:rPr lang="es-CL" sz="1600" b="0" i="0" u="none" strike="noStrike" cap="none">
                <a:solidFill>
                  <a:srgbClr val="000000"/>
                </a:solidFill>
                <a:latin typeface="Calibri"/>
                <a:ea typeface="Calibri"/>
                <a:cs typeface="Calibri"/>
                <a:sym typeface="Calibri"/>
              </a:rPr>
              <a:t>(entregada a la red)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y los medidores que </a:t>
            </a:r>
            <a:r>
              <a:rPr lang="es-CL" sz="1600" b="1" i="0" u="none" strike="noStrike" cap="none">
                <a:solidFill>
                  <a:srgbClr val="000000"/>
                </a:solidFill>
                <a:latin typeface="Calibri"/>
                <a:ea typeface="Calibri"/>
                <a:cs typeface="Calibri"/>
                <a:sym typeface="Calibri"/>
              </a:rPr>
              <a:t>son capaces de realizar esta última medición en conjunto con la de potencias reactiva,</a:t>
            </a:r>
            <a:br>
              <a:rPr lang="es-CL" sz="1800" b="0" i="0" u="none" strike="noStrike" cap="none">
                <a:latin typeface="Arial"/>
                <a:ea typeface="Arial"/>
                <a:cs typeface="Arial"/>
                <a:sym typeface="Arial"/>
              </a:rPr>
            </a:br>
            <a:r>
              <a:rPr lang="es-CL" sz="1600" b="1" i="0" u="none" strike="noStrike" cap="none">
                <a:solidFill>
                  <a:srgbClr val="000000"/>
                </a:solidFill>
                <a:latin typeface="Calibri"/>
                <a:ea typeface="Calibri"/>
                <a:cs typeface="Calibri"/>
                <a:sym typeface="Calibri"/>
              </a:rPr>
              <a:t>activa y aparente</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p:txBody>
      </p:sp>
      <p:sp>
        <p:nvSpPr>
          <p:cNvPr id="616" name="Google Shape;616;p20"/>
          <p:cNvSpPr/>
          <p:nvPr/>
        </p:nvSpPr>
        <p:spPr>
          <a:xfrm>
            <a:off x="605520" y="3234600"/>
            <a:ext cx="4702320" cy="1063800"/>
          </a:xfrm>
          <a:prstGeom prst="rect">
            <a:avLst/>
          </a:prstGeom>
          <a:noFill/>
          <a:ln>
            <a:noFill/>
          </a:ln>
        </p:spPr>
        <p:txBody>
          <a:bodyPr spcFirstLastPara="1" wrap="square" lIns="90000" tIns="45000" rIns="90000" bIns="45000" anchor="t" anchorCtr="0">
            <a:spAutoFit/>
          </a:bodyPr>
          <a:lstStyle/>
          <a:p>
            <a:pPr marL="140400" marR="0" lvl="0" indent="-1396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En instalaciones industriales los procesos productivos también deben contener una medición particular de energía con el objetivo de generar un análisis posterior  a las lecturas. </a:t>
            </a:r>
            <a:endParaRPr sz="1600" b="0" i="0" u="none" strike="noStrike" cap="none">
              <a:latin typeface="Arial"/>
              <a:ea typeface="Arial"/>
              <a:cs typeface="Arial"/>
              <a:sym typeface="Arial"/>
            </a:endParaRPr>
          </a:p>
        </p:txBody>
      </p:sp>
      <p:sp>
        <p:nvSpPr>
          <p:cNvPr id="617" name="Google Shape;617;p20"/>
          <p:cNvSpPr/>
          <p:nvPr/>
        </p:nvSpPr>
        <p:spPr>
          <a:xfrm>
            <a:off x="5372280" y="1943280"/>
            <a:ext cx="4609440" cy="4596840"/>
          </a:xfrm>
          <a:prstGeom prst="ellipse">
            <a:avLst/>
          </a:prstGeom>
          <a:solidFill>
            <a:schemeClr val="lt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 name="Google Shape;618;p20" descr="Medidores de energía | MAGNANI"/>
          <p:cNvPicPr preferRelativeResize="0"/>
          <p:nvPr/>
        </p:nvPicPr>
        <p:blipFill rotWithShape="1">
          <a:blip r:embed="rId3">
            <a:alphaModFix/>
          </a:blip>
          <a:srcRect/>
          <a:stretch/>
        </p:blipFill>
        <p:spPr>
          <a:xfrm>
            <a:off x="6003360" y="2632320"/>
            <a:ext cx="3170520" cy="31705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1"/>
          <p:cNvSpPr/>
          <p:nvPr/>
        </p:nvSpPr>
        <p:spPr>
          <a:xfrm>
            <a:off x="457200" y="2106360"/>
            <a:ext cx="5104800" cy="453528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Dentro de sus principios de </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funcionamiento poseen</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Módulo de medidas: </a:t>
            </a:r>
            <a:r>
              <a:rPr lang="es-CL" sz="1800" b="0" i="0" u="none" strike="noStrike" cap="none">
                <a:solidFill>
                  <a:srgbClr val="000000"/>
                </a:solidFill>
                <a:latin typeface="Calibri"/>
                <a:ea typeface="Calibri"/>
                <a:cs typeface="Calibri"/>
                <a:sym typeface="Calibri"/>
              </a:rPr>
              <a:t>debido a que estamos hablando de medidores compuestos internamente de circuitos y componentes electrónicos, no es posible considerar una medición directa para gran parte de los casos, por esto los medidores tienen internamente una etapa de conversión de variables análogas a digitales, para esto es necesario que reciban la información de corriente y voltaje desde transformadores de medida de precisión, esto significa que para la medición de corriente el medidor no recibirá una intensidad mayor a los 5 A y en el caso de la tensión no recibirá un voltaje mayor a los 120V volts, esto último dependerá del equipo de medida ya que es posible que no necesite la etapa de transformador de potencial.</a:t>
            </a:r>
            <a:endParaRPr sz="1800" b="0" i="0" u="none" strike="noStrike" cap="none">
              <a:latin typeface="Arial"/>
              <a:ea typeface="Arial"/>
              <a:cs typeface="Arial"/>
              <a:sym typeface="Arial"/>
            </a:endParaRPr>
          </a:p>
        </p:txBody>
      </p:sp>
      <p:grpSp>
        <p:nvGrpSpPr>
          <p:cNvPr id="624" name="Google Shape;624;p21"/>
          <p:cNvGrpSpPr/>
          <p:nvPr/>
        </p:nvGrpSpPr>
        <p:grpSpPr>
          <a:xfrm>
            <a:off x="5753160" y="2654280"/>
            <a:ext cx="3351960" cy="3771360"/>
            <a:chOff x="5753160" y="2654280"/>
            <a:chExt cx="3351960" cy="3771360"/>
          </a:xfrm>
        </p:grpSpPr>
        <p:sp>
          <p:nvSpPr>
            <p:cNvPr id="625" name="Google Shape;625;p21"/>
            <p:cNvSpPr/>
            <p:nvPr/>
          </p:nvSpPr>
          <p:spPr>
            <a:xfrm>
              <a:off x="5753160" y="2654280"/>
              <a:ext cx="3351960" cy="3771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26" name="Google Shape;626;p21" descr="medidor-electricidad-domestico-cuenta-energia_124715-515.jpg"/>
            <p:cNvPicPr preferRelativeResize="0"/>
            <p:nvPr/>
          </p:nvPicPr>
          <p:blipFill rotWithShape="1">
            <a:blip r:embed="rId3">
              <a:alphaModFix/>
            </a:blip>
            <a:srcRect l="16446" r="18161" b="7999"/>
            <a:stretch/>
          </p:blipFill>
          <p:spPr>
            <a:xfrm>
              <a:off x="6178680" y="2893320"/>
              <a:ext cx="2501280" cy="3519360"/>
            </a:xfrm>
            <a:prstGeom prst="rect">
              <a:avLst/>
            </a:prstGeom>
            <a:noFill/>
            <a:ln>
              <a:noFill/>
            </a:ln>
          </p:spPr>
        </p:pic>
      </p:grpSp>
      <p:sp>
        <p:nvSpPr>
          <p:cNvPr id="627" name="Google Shape;627;p21"/>
          <p:cNvSpPr/>
          <p:nvPr/>
        </p:nvSpPr>
        <p:spPr>
          <a:xfrm>
            <a:off x="469800" y="1314720"/>
            <a:ext cx="8825760" cy="501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¿CÓMO FUNCIONA UN </a:t>
            </a:r>
            <a:r>
              <a:rPr lang="es-CL" sz="3000" b="0" i="0" u="none" strike="noStrike" cap="none">
                <a:solidFill>
                  <a:srgbClr val="C73E32"/>
                </a:solidFill>
                <a:latin typeface="Calibri"/>
                <a:ea typeface="Calibri"/>
                <a:cs typeface="Calibri"/>
                <a:sym typeface="Calibri"/>
              </a:rPr>
              <a:t>MEDIDOR DE ENERGÍA?</a:t>
            </a:r>
            <a:endParaRPr sz="30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22"/>
          <p:cNvSpPr/>
          <p:nvPr/>
        </p:nvSpPr>
        <p:spPr>
          <a:xfrm>
            <a:off x="527040" y="2209680"/>
            <a:ext cx="4126680" cy="3948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3" name="Google Shape;633;p22"/>
          <p:cNvSpPr/>
          <p:nvPr/>
        </p:nvSpPr>
        <p:spPr>
          <a:xfrm>
            <a:off x="4916880" y="2209680"/>
            <a:ext cx="4126680" cy="39488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4" name="Google Shape;634;p22"/>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5" name="Google Shape;635;p22" descr="Nuevo transformador de corriente para cada dispositivo de medición de  Camille Bauer • CASADOMO"/>
          <p:cNvPicPr preferRelativeResize="0"/>
          <p:nvPr/>
        </p:nvPicPr>
        <p:blipFill rotWithShape="1">
          <a:blip r:embed="rId3">
            <a:alphaModFix/>
          </a:blip>
          <a:srcRect/>
          <a:stretch/>
        </p:blipFill>
        <p:spPr>
          <a:xfrm>
            <a:off x="1312920" y="3086280"/>
            <a:ext cx="2563920" cy="2401560"/>
          </a:xfrm>
          <a:prstGeom prst="rect">
            <a:avLst/>
          </a:prstGeom>
          <a:noFill/>
          <a:ln>
            <a:noFill/>
          </a:ln>
        </p:spPr>
      </p:pic>
      <p:pic>
        <p:nvPicPr>
          <p:cNvPr id="636" name="Google Shape;636;p22" descr="Que Es Un Transformador Potencial. Tipos, Usos Y Función"/>
          <p:cNvPicPr preferRelativeResize="0"/>
          <p:nvPr/>
        </p:nvPicPr>
        <p:blipFill rotWithShape="1">
          <a:blip r:embed="rId4">
            <a:alphaModFix/>
          </a:blip>
          <a:srcRect l="9665" r="14301"/>
          <a:stretch/>
        </p:blipFill>
        <p:spPr>
          <a:xfrm>
            <a:off x="5563080" y="2908440"/>
            <a:ext cx="2879640" cy="2991960"/>
          </a:xfrm>
          <a:prstGeom prst="rect">
            <a:avLst/>
          </a:prstGeom>
          <a:noFill/>
          <a:ln>
            <a:noFill/>
          </a:ln>
        </p:spPr>
      </p:pic>
      <p:sp>
        <p:nvSpPr>
          <p:cNvPr id="637" name="Google Shape;637;p22"/>
          <p:cNvSpPr/>
          <p:nvPr/>
        </p:nvSpPr>
        <p:spPr>
          <a:xfrm>
            <a:off x="612000" y="2383920"/>
            <a:ext cx="3956760" cy="33372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Transformadores de medida de corriente</a:t>
            </a:r>
            <a:endParaRPr sz="1600" b="0" i="0" u="none" strike="noStrike" cap="none">
              <a:latin typeface="Arial"/>
              <a:ea typeface="Arial"/>
              <a:cs typeface="Arial"/>
              <a:sym typeface="Arial"/>
            </a:endParaRPr>
          </a:p>
        </p:txBody>
      </p:sp>
      <p:sp>
        <p:nvSpPr>
          <p:cNvPr id="638" name="Google Shape;638;p22"/>
          <p:cNvSpPr/>
          <p:nvPr/>
        </p:nvSpPr>
        <p:spPr>
          <a:xfrm>
            <a:off x="5001840" y="2332800"/>
            <a:ext cx="3956760" cy="33372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Transformadores potencial</a:t>
            </a:r>
            <a:endParaRPr sz="1600" b="0" i="0" u="none" strike="noStrike" cap="none">
              <a:latin typeface="Arial"/>
              <a:ea typeface="Arial"/>
              <a:cs typeface="Arial"/>
              <a:sym typeface="Arial"/>
            </a:endParaRPr>
          </a:p>
        </p:txBody>
      </p:sp>
      <p:grpSp>
        <p:nvGrpSpPr>
          <p:cNvPr id="639" name="Google Shape;639;p22"/>
          <p:cNvGrpSpPr/>
          <p:nvPr/>
        </p:nvGrpSpPr>
        <p:grpSpPr>
          <a:xfrm>
            <a:off x="552600" y="3060720"/>
            <a:ext cx="705240" cy="2412360"/>
            <a:chOff x="552600" y="3060720"/>
            <a:chExt cx="705240" cy="2412360"/>
          </a:xfrm>
        </p:grpSpPr>
        <p:sp>
          <p:nvSpPr>
            <p:cNvPr id="640" name="Google Shape;640;p22"/>
            <p:cNvSpPr/>
            <p:nvPr/>
          </p:nvSpPr>
          <p:spPr>
            <a:xfrm>
              <a:off x="552600" y="3060720"/>
              <a:ext cx="705240" cy="2412360"/>
            </a:xfrm>
            <a:prstGeom prst="upArrow">
              <a:avLst>
                <a:gd name="adj1" fmla="val 50000"/>
                <a:gd name="adj2" fmla="val 50000"/>
              </a:avLst>
            </a:prstGeom>
            <a:solidFill>
              <a:srgbClr val="AAE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rot="-5400000">
              <a:off x="-172440" y="4182840"/>
              <a:ext cx="2128680" cy="3927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CL" sz="1500" b="0" i="0" u="none" strike="noStrike" cap="none">
                  <a:solidFill>
                    <a:srgbClr val="FFFFFF"/>
                  </a:solidFill>
                  <a:latin typeface="Calibri"/>
                  <a:ea typeface="Calibri"/>
                  <a:cs typeface="Calibri"/>
                  <a:sym typeface="Calibri"/>
                </a:rPr>
                <a:t>Primario : Alta corriente</a:t>
              </a:r>
              <a:endParaRPr sz="1500" b="0" i="0" u="none" strike="noStrike" cap="none">
                <a:latin typeface="Arial"/>
                <a:ea typeface="Arial"/>
                <a:cs typeface="Arial"/>
                <a:sym typeface="Arial"/>
              </a:endParaRPr>
            </a:p>
          </p:txBody>
        </p:sp>
      </p:grpSp>
      <p:grpSp>
        <p:nvGrpSpPr>
          <p:cNvPr id="642" name="Google Shape;642;p22"/>
          <p:cNvGrpSpPr/>
          <p:nvPr/>
        </p:nvGrpSpPr>
        <p:grpSpPr>
          <a:xfrm>
            <a:off x="3911760" y="3054240"/>
            <a:ext cx="705240" cy="2417760"/>
            <a:chOff x="3911760" y="3054240"/>
            <a:chExt cx="705240" cy="2417760"/>
          </a:xfrm>
        </p:grpSpPr>
        <p:sp>
          <p:nvSpPr>
            <p:cNvPr id="643" name="Google Shape;643;p22"/>
            <p:cNvSpPr/>
            <p:nvPr/>
          </p:nvSpPr>
          <p:spPr>
            <a:xfrm rot="10800000" flipH="1">
              <a:off x="3911760" y="3059640"/>
              <a:ext cx="705240" cy="2412360"/>
            </a:xfrm>
            <a:prstGeom prst="upArrow">
              <a:avLst>
                <a:gd name="adj1" fmla="val 50000"/>
                <a:gd name="adj2" fmla="val 50000"/>
              </a:avLst>
            </a:prstGeom>
            <a:solidFill>
              <a:srgbClr val="EF8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rot="5400000">
              <a:off x="3143880" y="4004640"/>
              <a:ext cx="2293560" cy="3927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CL" sz="1500" b="0" i="0" u="none" strike="noStrike" cap="none">
                  <a:solidFill>
                    <a:srgbClr val="FFFFFF"/>
                  </a:solidFill>
                  <a:latin typeface="Calibri"/>
                  <a:ea typeface="Calibri"/>
                  <a:cs typeface="Calibri"/>
                  <a:sym typeface="Calibri"/>
                </a:rPr>
                <a:t>Secundario : Baja corriente</a:t>
              </a:r>
              <a:endParaRPr sz="1500" b="0" i="0" u="none" strike="noStrike" cap="none">
                <a:latin typeface="Arial"/>
                <a:ea typeface="Arial"/>
                <a:cs typeface="Arial"/>
                <a:sym typeface="Arial"/>
              </a:endParaRPr>
            </a:p>
          </p:txBody>
        </p:sp>
      </p:grpSp>
      <p:grpSp>
        <p:nvGrpSpPr>
          <p:cNvPr id="645" name="Google Shape;645;p22"/>
          <p:cNvGrpSpPr/>
          <p:nvPr/>
        </p:nvGrpSpPr>
        <p:grpSpPr>
          <a:xfrm>
            <a:off x="4971960" y="3052080"/>
            <a:ext cx="705240" cy="2412360"/>
            <a:chOff x="4971960" y="3052080"/>
            <a:chExt cx="705240" cy="2412360"/>
          </a:xfrm>
        </p:grpSpPr>
        <p:sp>
          <p:nvSpPr>
            <p:cNvPr id="646" name="Google Shape;646;p22"/>
            <p:cNvSpPr/>
            <p:nvPr/>
          </p:nvSpPr>
          <p:spPr>
            <a:xfrm>
              <a:off x="4971960" y="3052080"/>
              <a:ext cx="705240" cy="2412360"/>
            </a:xfrm>
            <a:prstGeom prst="upArrow">
              <a:avLst>
                <a:gd name="adj1" fmla="val 50000"/>
                <a:gd name="adj2" fmla="val 50000"/>
              </a:avLst>
            </a:prstGeom>
            <a:solidFill>
              <a:srgbClr val="AAE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rot="-5400000">
              <a:off x="4246200" y="4174200"/>
              <a:ext cx="2128680" cy="3927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CL" sz="1500" b="0" i="0" u="none" strike="noStrike" cap="none">
                  <a:solidFill>
                    <a:srgbClr val="FFFFFF"/>
                  </a:solidFill>
                  <a:latin typeface="Calibri"/>
                  <a:ea typeface="Calibri"/>
                  <a:cs typeface="Calibri"/>
                  <a:sym typeface="Calibri"/>
                </a:rPr>
                <a:t>Primario : Alto potencial</a:t>
              </a:r>
              <a:endParaRPr sz="1500" b="0" i="0" u="none" strike="noStrike" cap="none">
                <a:latin typeface="Arial"/>
                <a:ea typeface="Arial"/>
                <a:cs typeface="Arial"/>
                <a:sym typeface="Arial"/>
              </a:endParaRPr>
            </a:p>
          </p:txBody>
        </p:sp>
      </p:grpSp>
      <p:grpSp>
        <p:nvGrpSpPr>
          <p:cNvPr id="648" name="Google Shape;648;p22"/>
          <p:cNvGrpSpPr/>
          <p:nvPr/>
        </p:nvGrpSpPr>
        <p:grpSpPr>
          <a:xfrm>
            <a:off x="8297280" y="3045960"/>
            <a:ext cx="705240" cy="2417760"/>
            <a:chOff x="8297280" y="3045960"/>
            <a:chExt cx="705240" cy="2417760"/>
          </a:xfrm>
        </p:grpSpPr>
        <p:sp>
          <p:nvSpPr>
            <p:cNvPr id="649" name="Google Shape;649;p22"/>
            <p:cNvSpPr/>
            <p:nvPr/>
          </p:nvSpPr>
          <p:spPr>
            <a:xfrm rot="10800000" flipH="1">
              <a:off x="8297280" y="3051360"/>
              <a:ext cx="705240" cy="2412360"/>
            </a:xfrm>
            <a:prstGeom prst="upArrow">
              <a:avLst>
                <a:gd name="adj1" fmla="val 50000"/>
                <a:gd name="adj2" fmla="val 50000"/>
              </a:avLst>
            </a:prstGeom>
            <a:solidFill>
              <a:srgbClr val="EF8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rot="5400000">
              <a:off x="7529400" y="3996360"/>
              <a:ext cx="2293560" cy="3927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None/>
              </a:pPr>
              <a:r>
                <a:rPr lang="es-CL" sz="1500" b="0" i="0" u="none" strike="noStrike" cap="none">
                  <a:solidFill>
                    <a:srgbClr val="FFFFFF"/>
                  </a:solidFill>
                  <a:latin typeface="Calibri"/>
                  <a:ea typeface="Calibri"/>
                  <a:cs typeface="Calibri"/>
                  <a:sym typeface="Calibri"/>
                </a:rPr>
                <a:t>Secundario : Bajo potencial</a:t>
              </a:r>
              <a:endParaRPr sz="1500" b="0" i="0" u="none" strike="noStrike" cap="none">
                <a:latin typeface="Arial"/>
                <a:ea typeface="Arial"/>
                <a:cs typeface="Arial"/>
                <a:sym typeface="Arial"/>
              </a:endParaRPr>
            </a:p>
          </p:txBody>
        </p:sp>
      </p:grpSp>
      <p:sp>
        <p:nvSpPr>
          <p:cNvPr id="651" name="Google Shape;651;p22"/>
          <p:cNvSpPr/>
          <p:nvPr/>
        </p:nvSpPr>
        <p:spPr>
          <a:xfrm>
            <a:off x="469800" y="1314720"/>
            <a:ext cx="8825760" cy="501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¿CÓMO FUNCIONA UN </a:t>
            </a:r>
            <a:r>
              <a:rPr lang="es-CL" sz="3000" b="0" i="0" u="none" strike="noStrike" cap="none">
                <a:solidFill>
                  <a:srgbClr val="C73E32"/>
                </a:solidFill>
                <a:latin typeface="Calibri"/>
                <a:ea typeface="Calibri"/>
                <a:cs typeface="Calibri"/>
                <a:sym typeface="Calibri"/>
              </a:rPr>
              <a:t>MEDIDOR DE ENERGÍA?</a:t>
            </a:r>
            <a:endParaRPr sz="3000" b="0" i="0" u="none" strike="noStrike" cap="none">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23"/>
          <p:cNvSpPr/>
          <p:nvPr/>
        </p:nvSpPr>
        <p:spPr>
          <a:xfrm>
            <a:off x="520560" y="2552760"/>
            <a:ext cx="4482360" cy="376236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Convertidor de señales: </a:t>
            </a:r>
            <a:r>
              <a:rPr lang="es-CL" sz="1800" b="0" i="0" u="none" strike="noStrike" cap="none">
                <a:solidFill>
                  <a:srgbClr val="000000"/>
                </a:solidFill>
                <a:latin typeface="Calibri"/>
                <a:ea typeface="Calibri"/>
                <a:cs typeface="Calibri"/>
                <a:sym typeface="Calibri"/>
              </a:rPr>
              <a:t>estas señales  recibidas, por el módulo de medida, pasan a un proceso de conversión análogo a digital, posteriormente los microcontroladores reciben esta información para realizar los cálculos matemáticos que permitan desplegar la información en el display. </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800" b="0" i="0" u="none" strike="noStrike" cap="none">
                <a:solidFill>
                  <a:srgbClr val="000000"/>
                </a:solidFill>
                <a:latin typeface="Calibri"/>
                <a:ea typeface="Calibri"/>
                <a:cs typeface="Calibri"/>
                <a:sym typeface="Calibri"/>
              </a:rPr>
              <a:t>En algunos medidores es necesario ingresar mediante configuraciones del equipo los parámetros del circuito donde será instalado</a:t>
            </a:r>
            <a:endParaRPr sz="1800" b="0" i="0" u="none" strike="noStrike" cap="none">
              <a:latin typeface="Arial"/>
              <a:ea typeface="Arial"/>
              <a:cs typeface="Arial"/>
              <a:sym typeface="Arial"/>
            </a:endParaRPr>
          </a:p>
        </p:txBody>
      </p:sp>
      <p:sp>
        <p:nvSpPr>
          <p:cNvPr id="657" name="Google Shape;657;p23"/>
          <p:cNvSpPr/>
          <p:nvPr/>
        </p:nvSpPr>
        <p:spPr>
          <a:xfrm>
            <a:off x="5308560" y="2552760"/>
            <a:ext cx="3351960" cy="3542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58" name="Google Shape;658;p23" descr="Circuito Integrado Microcontrolador Atmega328P SMD MEGA328"/>
          <p:cNvPicPr preferRelativeResize="0"/>
          <p:nvPr/>
        </p:nvPicPr>
        <p:blipFill rotWithShape="1">
          <a:blip r:embed="rId3">
            <a:alphaModFix/>
          </a:blip>
          <a:srcRect t="3714"/>
          <a:stretch/>
        </p:blipFill>
        <p:spPr>
          <a:xfrm>
            <a:off x="5357880" y="2636280"/>
            <a:ext cx="3255120" cy="3134520"/>
          </a:xfrm>
          <a:prstGeom prst="rect">
            <a:avLst/>
          </a:prstGeom>
          <a:noFill/>
          <a:ln>
            <a:noFill/>
          </a:ln>
        </p:spPr>
      </p:pic>
      <p:sp>
        <p:nvSpPr>
          <p:cNvPr id="659" name="Google Shape;659;p23"/>
          <p:cNvSpPr/>
          <p:nvPr/>
        </p:nvSpPr>
        <p:spPr>
          <a:xfrm>
            <a:off x="6148800" y="5618880"/>
            <a:ext cx="204948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Microcontrolador</a:t>
            </a:r>
            <a:endParaRPr sz="1800" b="0" i="0" u="none" strike="noStrike" cap="none">
              <a:latin typeface="Arial"/>
              <a:ea typeface="Arial"/>
              <a:cs typeface="Arial"/>
              <a:sym typeface="Arial"/>
            </a:endParaRPr>
          </a:p>
        </p:txBody>
      </p:sp>
      <p:sp>
        <p:nvSpPr>
          <p:cNvPr id="660" name="Google Shape;660;p23"/>
          <p:cNvSpPr/>
          <p:nvPr/>
        </p:nvSpPr>
        <p:spPr>
          <a:xfrm>
            <a:off x="469800" y="1314720"/>
            <a:ext cx="8825760" cy="501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¿CÓMO FUNCIONA UN </a:t>
            </a:r>
            <a:r>
              <a:rPr lang="es-CL" sz="3000" b="0" i="0" u="none" strike="noStrike" cap="none">
                <a:solidFill>
                  <a:srgbClr val="C73E32"/>
                </a:solidFill>
                <a:latin typeface="Calibri"/>
                <a:ea typeface="Calibri"/>
                <a:cs typeface="Calibri"/>
                <a:sym typeface="Calibri"/>
              </a:rPr>
              <a:t>MEDIDOR DE ENERGÍA?</a:t>
            </a:r>
            <a:endParaRPr sz="30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24"/>
          <p:cNvSpPr/>
          <p:nvPr/>
        </p:nvSpPr>
        <p:spPr>
          <a:xfrm>
            <a:off x="4660920" y="2095560"/>
            <a:ext cx="4241160" cy="4685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6" name="Google Shape;666;p24"/>
          <p:cNvSpPr/>
          <p:nvPr/>
        </p:nvSpPr>
        <p:spPr>
          <a:xfrm>
            <a:off x="4838760" y="2182320"/>
            <a:ext cx="4101480" cy="210348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Pantalla LCD: </a:t>
            </a:r>
            <a:r>
              <a:rPr lang="es-CL" sz="1800" b="0" i="0" u="none" strike="noStrike" cap="none">
                <a:solidFill>
                  <a:srgbClr val="000000"/>
                </a:solidFill>
                <a:latin typeface="Calibri"/>
                <a:ea typeface="Calibri"/>
                <a:cs typeface="Calibri"/>
                <a:sym typeface="Calibri"/>
              </a:rPr>
              <a:t>generalmente se utilizan pantallas de cristal líquido, son pantallas que poseen una serie de pixeles dispuestos sobre una fuente de luz. </a:t>
            </a:r>
            <a:endParaRPr sz="1800" b="0" i="0" u="none" strike="noStrike" cap="none">
              <a:latin typeface="Arial"/>
              <a:ea typeface="Arial"/>
              <a:cs typeface="Arial"/>
              <a:sym typeface="Arial"/>
            </a:endParaRPr>
          </a:p>
          <a:p>
            <a:pPr marL="0" marR="0" lvl="0" indent="0" algn="l" rtl="0">
              <a:lnSpc>
                <a:spcPct val="90000"/>
              </a:lnSpc>
              <a:spcBef>
                <a:spcPts val="799"/>
              </a:spcBef>
              <a:spcAft>
                <a:spcPts val="0"/>
              </a:spcAft>
              <a:buNone/>
            </a:pPr>
            <a:r>
              <a:rPr lang="es-CL" sz="1800" b="0" i="0" u="none" strike="noStrike" cap="none">
                <a:solidFill>
                  <a:srgbClr val="000000"/>
                </a:solidFill>
                <a:latin typeface="Calibri"/>
                <a:ea typeface="Calibri"/>
                <a:cs typeface="Calibri"/>
                <a:sym typeface="Calibri"/>
              </a:rPr>
              <a:t>En esta pantalla se despliegan los datos almacenados por la memoria EEPROM.</a:t>
            </a:r>
            <a:endParaRPr sz="1800" b="0" i="0" u="none" strike="noStrike" cap="none">
              <a:latin typeface="Arial"/>
              <a:ea typeface="Arial"/>
              <a:cs typeface="Arial"/>
              <a:sym typeface="Arial"/>
            </a:endParaRPr>
          </a:p>
        </p:txBody>
      </p:sp>
      <p:sp>
        <p:nvSpPr>
          <p:cNvPr id="667" name="Google Shape;667;p24"/>
          <p:cNvSpPr/>
          <p:nvPr/>
        </p:nvSpPr>
        <p:spPr>
          <a:xfrm>
            <a:off x="520560" y="2095560"/>
            <a:ext cx="3847320" cy="4685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8" name="Google Shape;668;p24"/>
          <p:cNvSpPr/>
          <p:nvPr/>
        </p:nvSpPr>
        <p:spPr>
          <a:xfrm>
            <a:off x="631800" y="2182320"/>
            <a:ext cx="3625200" cy="23835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Almacenamiento: </a:t>
            </a:r>
            <a:r>
              <a:rPr lang="es-CL" sz="1800" b="0" i="0" u="none" strike="noStrike" cap="none">
                <a:solidFill>
                  <a:srgbClr val="000000"/>
                </a:solidFill>
                <a:latin typeface="Calibri"/>
                <a:ea typeface="Calibri"/>
                <a:cs typeface="Calibri"/>
                <a:sym typeface="Calibri"/>
              </a:rPr>
              <a:t>los medidores disponen de una memoria no volátil llamada EEPROM, se guardan los datos medidos y los parámetros de configuración, esto permite que podamos ver las mediciones, luego de un tiempo, a través de la pantalla frontal del equipo. </a:t>
            </a:r>
            <a:endParaRPr sz="1800" b="0" i="0" u="none" strike="noStrike" cap="none">
              <a:latin typeface="Arial"/>
              <a:ea typeface="Arial"/>
              <a:cs typeface="Arial"/>
              <a:sym typeface="Arial"/>
            </a:endParaRPr>
          </a:p>
        </p:txBody>
      </p:sp>
      <p:pic>
        <p:nvPicPr>
          <p:cNvPr id="669" name="Google Shape;669;p24" descr="Nettigo: EEPROM 4k SPI interface"/>
          <p:cNvPicPr preferRelativeResize="0"/>
          <p:nvPr/>
        </p:nvPicPr>
        <p:blipFill rotWithShape="1">
          <a:blip r:embed="rId3">
            <a:alphaModFix/>
          </a:blip>
          <a:srcRect l="22491" t="19931" r="20562" b="10032"/>
          <a:stretch/>
        </p:blipFill>
        <p:spPr>
          <a:xfrm>
            <a:off x="1608120" y="4437720"/>
            <a:ext cx="1672920" cy="1542960"/>
          </a:xfrm>
          <a:prstGeom prst="rect">
            <a:avLst/>
          </a:prstGeom>
          <a:noFill/>
          <a:ln>
            <a:noFill/>
          </a:ln>
        </p:spPr>
      </p:pic>
      <p:sp>
        <p:nvSpPr>
          <p:cNvPr id="670" name="Google Shape;670;p24"/>
          <p:cNvSpPr/>
          <p:nvPr/>
        </p:nvSpPr>
        <p:spPr>
          <a:xfrm>
            <a:off x="1305360" y="6244560"/>
            <a:ext cx="2278080" cy="33372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Memoria EEPROM</a:t>
            </a:r>
            <a:endParaRPr sz="1600" b="0" i="0" u="none" strike="noStrike" cap="none">
              <a:latin typeface="Arial"/>
              <a:ea typeface="Arial"/>
              <a:cs typeface="Arial"/>
              <a:sym typeface="Arial"/>
            </a:endParaRPr>
          </a:p>
        </p:txBody>
      </p:sp>
      <p:pic>
        <p:nvPicPr>
          <p:cNvPr id="671" name="Google Shape;671;p24" descr="Pantallas de cristales líquidos"/>
          <p:cNvPicPr preferRelativeResize="0"/>
          <p:nvPr/>
        </p:nvPicPr>
        <p:blipFill rotWithShape="1">
          <a:blip r:embed="rId4">
            <a:alphaModFix/>
          </a:blip>
          <a:srcRect t="3577"/>
          <a:stretch/>
        </p:blipFill>
        <p:spPr>
          <a:xfrm>
            <a:off x="5231520" y="4000680"/>
            <a:ext cx="3073680" cy="2593080"/>
          </a:xfrm>
          <a:prstGeom prst="rect">
            <a:avLst/>
          </a:prstGeom>
          <a:noFill/>
          <a:ln>
            <a:noFill/>
          </a:ln>
        </p:spPr>
      </p:pic>
      <p:sp>
        <p:nvSpPr>
          <p:cNvPr id="672" name="Google Shape;672;p24"/>
          <p:cNvSpPr/>
          <p:nvPr/>
        </p:nvSpPr>
        <p:spPr>
          <a:xfrm>
            <a:off x="469800" y="1314720"/>
            <a:ext cx="8825760" cy="501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¿CÓMO FUNCIONA UN </a:t>
            </a:r>
            <a:r>
              <a:rPr lang="es-CL" sz="3000" b="0" i="0" u="none" strike="noStrike" cap="none">
                <a:solidFill>
                  <a:srgbClr val="C73E32"/>
                </a:solidFill>
                <a:latin typeface="Calibri"/>
                <a:ea typeface="Calibri"/>
                <a:cs typeface="Calibri"/>
                <a:sym typeface="Calibri"/>
              </a:rPr>
              <a:t>MEDIDOR DE ENERGÍA?</a:t>
            </a:r>
            <a:endParaRPr sz="3000" b="0" i="0" u="none" strike="noStrike" cap="non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25"/>
          <p:cNvSpPr/>
          <p:nvPr/>
        </p:nvSpPr>
        <p:spPr>
          <a:xfrm>
            <a:off x="520560" y="2413080"/>
            <a:ext cx="7632000" cy="42156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78" name="Google Shape;678;p25" descr="Grafica_Electricidad(3).png"/>
          <p:cNvPicPr preferRelativeResize="0"/>
          <p:nvPr/>
        </p:nvPicPr>
        <p:blipFill rotWithShape="1">
          <a:blip r:embed="rId3">
            <a:alphaModFix/>
          </a:blip>
          <a:srcRect t="69697" r="61627" b="363"/>
          <a:stretch/>
        </p:blipFill>
        <p:spPr>
          <a:xfrm>
            <a:off x="5410080" y="3453480"/>
            <a:ext cx="3083760" cy="3158280"/>
          </a:xfrm>
          <a:prstGeom prst="rect">
            <a:avLst/>
          </a:prstGeom>
          <a:noFill/>
          <a:ln>
            <a:noFill/>
          </a:ln>
        </p:spPr>
      </p:pic>
      <p:sp>
        <p:nvSpPr>
          <p:cNvPr id="679" name="Google Shape;679;p25"/>
          <p:cNvSpPr/>
          <p:nvPr/>
        </p:nvSpPr>
        <p:spPr>
          <a:xfrm>
            <a:off x="711360" y="2727360"/>
            <a:ext cx="6108120" cy="37623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Adicionalmente el medidor de energía puede tener un puerto de comunicaciones. </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Este puerto trabaja con un pequeño voltaje que envía cada vez que otro dispositivo solicita la información. En el área industrial las comunicaciones son necesarias para obtener  datos de los elementos de proceso, desde los PLC´S, instrumentos y actuadores. </a:t>
            </a:r>
            <a:endParaRPr sz="1800" b="0" i="0" u="none" strike="noStrike" cap="none">
              <a:latin typeface="Arial"/>
              <a:ea typeface="Arial"/>
              <a:cs typeface="Arial"/>
              <a:sym typeface="Arial"/>
            </a:endParaRPr>
          </a:p>
          <a:p>
            <a:pPr marL="176400" marR="0" lvl="0" indent="-175680" algn="l" rtl="0">
              <a:lnSpc>
                <a:spcPct val="10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 información transformada en datos es importante para realizar un análisis del funcionamiento de los sistemas y,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en el caso de los procesos industriales, se requiere para controlarlos y monitorearlos.</a:t>
            </a:r>
            <a:endParaRPr sz="1800" b="0" i="0" u="none" strike="noStrike" cap="none">
              <a:latin typeface="Arial"/>
              <a:ea typeface="Arial"/>
              <a:cs typeface="Arial"/>
              <a:sym typeface="Arial"/>
            </a:endParaRPr>
          </a:p>
        </p:txBody>
      </p:sp>
      <p:sp>
        <p:nvSpPr>
          <p:cNvPr id="680" name="Google Shape;680;p25"/>
          <p:cNvSpPr/>
          <p:nvPr/>
        </p:nvSpPr>
        <p:spPr>
          <a:xfrm>
            <a:off x="469800" y="1314720"/>
            <a:ext cx="8825760" cy="5011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¿CÓMO FUNCIONA UN </a:t>
            </a:r>
            <a:r>
              <a:rPr lang="es-CL" sz="3000" b="0" i="0" u="none" strike="noStrike" cap="none">
                <a:solidFill>
                  <a:srgbClr val="C73E32"/>
                </a:solidFill>
                <a:latin typeface="Calibri"/>
                <a:ea typeface="Calibri"/>
                <a:cs typeface="Calibri"/>
                <a:sym typeface="Calibri"/>
              </a:rPr>
              <a:t>MEDIDOR DE ENERGÍA?</a:t>
            </a:r>
            <a:endParaRPr sz="3000" b="0" i="0" u="none" strike="noStrike" cap="none">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6"/>
          <p:cNvSpPr/>
          <p:nvPr/>
        </p:nvSpPr>
        <p:spPr>
          <a:xfrm>
            <a:off x="447840" y="1214280"/>
            <a:ext cx="9030240" cy="8031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APLICACIONES CON MEDIDORES DE ENERGÍA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O ANALIZADORES DE RED</a:t>
            </a:r>
            <a:endParaRPr sz="2600" b="0" i="0" u="none" strike="noStrike" cap="none">
              <a:latin typeface="Arial"/>
              <a:ea typeface="Arial"/>
              <a:cs typeface="Arial"/>
              <a:sym typeface="Arial"/>
            </a:endParaRPr>
          </a:p>
        </p:txBody>
      </p:sp>
      <p:grpSp>
        <p:nvGrpSpPr>
          <p:cNvPr id="686" name="Google Shape;686;p26"/>
          <p:cNvGrpSpPr/>
          <p:nvPr/>
        </p:nvGrpSpPr>
        <p:grpSpPr>
          <a:xfrm>
            <a:off x="1069200" y="2286000"/>
            <a:ext cx="7581240" cy="4558680"/>
            <a:chOff x="1069200" y="2286000"/>
            <a:chExt cx="7581240" cy="4558680"/>
          </a:xfrm>
        </p:grpSpPr>
        <p:sp>
          <p:nvSpPr>
            <p:cNvPr id="687" name="Google Shape;687;p26"/>
            <p:cNvSpPr/>
            <p:nvPr/>
          </p:nvSpPr>
          <p:spPr>
            <a:xfrm>
              <a:off x="1069200" y="2286000"/>
              <a:ext cx="7581240" cy="45586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88" name="Google Shape;688;p26" descr="Sistema analizador de calidad de energía eléctrica,medición exacta de la  energía!"/>
            <p:cNvPicPr preferRelativeResize="0"/>
            <p:nvPr/>
          </p:nvPicPr>
          <p:blipFill rotWithShape="1">
            <a:blip r:embed="rId3">
              <a:alphaModFix/>
            </a:blip>
            <a:srcRect l="2124" t="3654" r="3283" b="3483"/>
            <a:stretch/>
          </p:blipFill>
          <p:spPr>
            <a:xfrm>
              <a:off x="1449360" y="2475000"/>
              <a:ext cx="3122280" cy="1803960"/>
            </a:xfrm>
            <a:prstGeom prst="rect">
              <a:avLst/>
            </a:prstGeom>
            <a:noFill/>
            <a:ln>
              <a:noFill/>
            </a:ln>
          </p:spPr>
        </p:pic>
        <p:pic>
          <p:nvPicPr>
            <p:cNvPr id="689" name="Google Shape;689;p26" descr="Tendencias de medición inteligente y administración de datos de energía en  América Latina - arquiRED"/>
            <p:cNvPicPr preferRelativeResize="0"/>
            <p:nvPr/>
          </p:nvPicPr>
          <p:blipFill rotWithShape="1">
            <a:blip r:embed="rId4">
              <a:alphaModFix/>
            </a:blip>
            <a:srcRect/>
            <a:stretch/>
          </p:blipFill>
          <p:spPr>
            <a:xfrm>
              <a:off x="5521680" y="2521800"/>
              <a:ext cx="2562480" cy="1708920"/>
            </a:xfrm>
            <a:prstGeom prst="rect">
              <a:avLst/>
            </a:prstGeom>
            <a:noFill/>
            <a:ln>
              <a:noFill/>
            </a:ln>
          </p:spPr>
        </p:pic>
        <p:pic>
          <p:nvPicPr>
            <p:cNvPr id="690" name="Google Shape;690;p26" descr="Energía para la gente, con tecnología inteligente | ShareAmerica"/>
            <p:cNvPicPr preferRelativeResize="0"/>
            <p:nvPr/>
          </p:nvPicPr>
          <p:blipFill rotWithShape="1">
            <a:blip r:embed="rId5">
              <a:alphaModFix/>
            </a:blip>
            <a:srcRect/>
            <a:stretch/>
          </p:blipFill>
          <p:spPr>
            <a:xfrm>
              <a:off x="1918800" y="4551120"/>
              <a:ext cx="2528640" cy="1996200"/>
            </a:xfrm>
            <a:prstGeom prst="rect">
              <a:avLst/>
            </a:prstGeom>
            <a:noFill/>
            <a:ln>
              <a:noFill/>
            </a:ln>
          </p:spPr>
        </p:pic>
        <p:pic>
          <p:nvPicPr>
            <p:cNvPr id="691" name="Google Shape;691;p26"/>
            <p:cNvPicPr preferRelativeResize="0"/>
            <p:nvPr/>
          </p:nvPicPr>
          <p:blipFill rotWithShape="1">
            <a:blip r:embed="rId6">
              <a:alphaModFix/>
            </a:blip>
            <a:srcRect/>
            <a:stretch/>
          </p:blipFill>
          <p:spPr>
            <a:xfrm>
              <a:off x="5769000" y="4561200"/>
              <a:ext cx="2302560" cy="201132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7"/>
          <p:cNvSpPr/>
          <p:nvPr/>
        </p:nvSpPr>
        <p:spPr>
          <a:xfrm>
            <a:off x="495360" y="2324160"/>
            <a:ext cx="8089200" cy="41396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97" name="Google Shape;697;p27" descr="Grafica_Electricidad2.png"/>
          <p:cNvPicPr preferRelativeResize="0"/>
          <p:nvPr/>
        </p:nvPicPr>
        <p:blipFill rotWithShape="1">
          <a:blip r:embed="rId3">
            <a:alphaModFix/>
          </a:blip>
          <a:srcRect t="67200" r="62945" b="3234"/>
          <a:stretch/>
        </p:blipFill>
        <p:spPr>
          <a:xfrm>
            <a:off x="6050520" y="3270240"/>
            <a:ext cx="3275280" cy="3256560"/>
          </a:xfrm>
          <a:prstGeom prst="rect">
            <a:avLst/>
          </a:prstGeom>
          <a:noFill/>
          <a:ln>
            <a:noFill/>
          </a:ln>
        </p:spPr>
      </p:pic>
      <p:sp>
        <p:nvSpPr>
          <p:cNvPr id="698" name="Google Shape;698;p27"/>
          <p:cNvSpPr/>
          <p:nvPr/>
        </p:nvSpPr>
        <p:spPr>
          <a:xfrm>
            <a:off x="4496040" y="1702800"/>
            <a:ext cx="405036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
        <p:nvSpPr>
          <p:cNvPr id="701" name="Google Shape;701;p27"/>
          <p:cNvSpPr/>
          <p:nvPr/>
        </p:nvSpPr>
        <p:spPr>
          <a:xfrm>
            <a:off x="711360" y="2580480"/>
            <a:ext cx="6654240" cy="12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Las comunicaciones son parte importante del área de automatización y procesos industriales. Ya que en una industria o proceso productivo </a:t>
            </a:r>
            <a:r>
              <a:rPr lang="es-CL" sz="1800" b="1" i="0" u="none" strike="noStrike" cap="none">
                <a:solidFill>
                  <a:srgbClr val="000000"/>
                </a:solidFill>
                <a:latin typeface="Calibri"/>
                <a:ea typeface="Calibri"/>
                <a:cs typeface="Calibri"/>
                <a:sym typeface="Calibri"/>
              </a:rPr>
              <a:t>es necesario controlar y monitorear el comportamiento de los controladores, actuadores e instrumentos</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702" name="Google Shape;702;p27"/>
          <p:cNvSpPr/>
          <p:nvPr/>
        </p:nvSpPr>
        <p:spPr>
          <a:xfrm>
            <a:off x="711360" y="3837600"/>
            <a:ext cx="5218920" cy="37623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Las comunicaciones como las conocemos hoy son parte de nuestra vida cotidiana, el acceso a internet, la posibilidad de conversar con personas ubicadas en otros países, o la posibilidad de conocer los parámetros de funcionamiento de industrias a través de internet y servicios </a:t>
            </a:r>
            <a:r>
              <a:rPr lang="es-CL" sz="1800" b="0" i="0" u="none" strike="noStrike" cap="none" dirty="0" err="1">
                <a:solidFill>
                  <a:srgbClr val="000000"/>
                </a:solidFill>
                <a:latin typeface="Calibri"/>
                <a:ea typeface="Calibri"/>
                <a:cs typeface="Calibri"/>
                <a:sym typeface="Calibri"/>
              </a:rPr>
              <a:t>cloud</a:t>
            </a:r>
            <a:r>
              <a:rPr lang="es-CL" sz="1800" b="0" i="0" u="none" strike="noStrike" cap="none" dirty="0">
                <a:solidFill>
                  <a:srgbClr val="000000"/>
                </a:solidFill>
                <a:latin typeface="Calibri"/>
                <a:ea typeface="Calibri"/>
                <a:cs typeface="Calibri"/>
                <a:sym typeface="Calibri"/>
              </a:rPr>
              <a:t> es parte del salto tecnológico que las comunicaciones realizaron en las 4 etapas de cambios industriales.</a:t>
            </a:r>
            <a:endParaRPr sz="1800" b="0" i="0" u="none" strike="noStrike" cap="none"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28"/>
          <p:cNvSpPr/>
          <p:nvPr/>
        </p:nvSpPr>
        <p:spPr>
          <a:xfrm>
            <a:off x="495360" y="2286000"/>
            <a:ext cx="8089200" cy="417744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08" name="Google Shape;708;p28" descr="Grafica_Electricidad2.png"/>
          <p:cNvPicPr preferRelativeResize="0"/>
          <p:nvPr/>
        </p:nvPicPr>
        <p:blipFill rotWithShape="1">
          <a:blip r:embed="rId3">
            <a:alphaModFix/>
          </a:blip>
          <a:srcRect l="36201" t="32734" r="34412" b="35050"/>
          <a:stretch/>
        </p:blipFill>
        <p:spPr>
          <a:xfrm>
            <a:off x="5681520" y="2936160"/>
            <a:ext cx="3855240" cy="5267520"/>
          </a:xfrm>
          <a:prstGeom prst="rect">
            <a:avLst/>
          </a:prstGeom>
          <a:noFill/>
          <a:ln>
            <a:noFill/>
          </a:ln>
        </p:spPr>
      </p:pic>
      <p:sp>
        <p:nvSpPr>
          <p:cNvPr id="709" name="Google Shape;709;p28"/>
          <p:cNvSpPr/>
          <p:nvPr/>
        </p:nvSpPr>
        <p:spPr>
          <a:xfrm>
            <a:off x="4496040" y="1702800"/>
            <a:ext cx="405036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647640" y="2553480"/>
            <a:ext cx="6590520" cy="152244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Las variables eléctricas son de alta importancia debido a que nos entregan información del consumo energético de una instalación o proceso, a través de los medidores de energía o analizadores de red, es posible obtener información relevante de estados, consumos, alarmas y eventos que suceden en una instalación. </a:t>
            </a:r>
            <a:endParaRPr sz="1800" b="0" i="0" u="none" strike="noStrike" cap="none">
              <a:latin typeface="Arial"/>
              <a:ea typeface="Arial"/>
              <a:cs typeface="Arial"/>
              <a:sym typeface="Arial"/>
            </a:endParaRPr>
          </a:p>
        </p:txBody>
      </p:sp>
      <p:sp>
        <p:nvSpPr>
          <p:cNvPr id="712" name="Google Shape;712;p28"/>
          <p:cNvSpPr/>
          <p:nvPr/>
        </p:nvSpPr>
        <p:spPr>
          <a:xfrm>
            <a:off x="711360" y="4140720"/>
            <a:ext cx="5384160" cy="376236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Si por ejemplo quisiéramos saber cual es el consumo de nuestro hogar en 24 horas, deberías ir a la pantalla frontal de nuestros medidores y anotar el registro en kWh, luego de 24 hrs deberías volver a revisar el registro y realizando una resta de estos parámetros conoceríamos el consumo de nuestro hogar en 1 día.</a:t>
            </a:r>
            <a:endParaRPr sz="1800" b="0" i="0" u="none" strike="noStrike" cap="none">
              <a:latin typeface="Arial"/>
              <a:ea typeface="Arial"/>
              <a:cs typeface="Arial"/>
              <a:sym typeface="Arial"/>
            </a:endParaRPr>
          </a:p>
        </p:txBody>
      </p:sp>
      <p:sp>
        <p:nvSpPr>
          <p:cNvPr id="713" name="Google Shape;713;p2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29"/>
          <p:cNvSpPr/>
          <p:nvPr/>
        </p:nvSpPr>
        <p:spPr>
          <a:xfrm>
            <a:off x="3467160" y="2031840"/>
            <a:ext cx="5917320" cy="48506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19" name="Google Shape;719;p29" descr="Diagrama&#10;&#10;Descripción generada automáticamente"/>
          <p:cNvPicPr preferRelativeResize="0"/>
          <p:nvPr/>
        </p:nvPicPr>
        <p:blipFill rotWithShape="1">
          <a:blip r:embed="rId3">
            <a:alphaModFix/>
          </a:blip>
          <a:srcRect/>
          <a:stretch/>
        </p:blipFill>
        <p:spPr>
          <a:xfrm>
            <a:off x="3656880" y="2146320"/>
            <a:ext cx="5703120" cy="4492440"/>
          </a:xfrm>
          <a:prstGeom prst="rect">
            <a:avLst/>
          </a:prstGeom>
          <a:noFill/>
          <a:ln>
            <a:noFill/>
          </a:ln>
        </p:spPr>
      </p:pic>
      <p:sp>
        <p:nvSpPr>
          <p:cNvPr id="720" name="Google Shape;720;p29"/>
          <p:cNvSpPr/>
          <p:nvPr/>
        </p:nvSpPr>
        <p:spPr>
          <a:xfrm>
            <a:off x="495360" y="2079000"/>
            <a:ext cx="2945520" cy="37497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600" b="1" i="0" u="none" strike="noStrike" cap="none" dirty="0">
                <a:solidFill>
                  <a:srgbClr val="000000"/>
                </a:solidFill>
                <a:latin typeface="Calibri"/>
                <a:ea typeface="Calibri"/>
                <a:cs typeface="Calibri"/>
                <a:sym typeface="Calibri"/>
              </a:rPr>
              <a:t>¿Qué ocurriría si quisiéramos ver el registro de un equipo que está ubicado en la ciudad de concepción, estando en Santiago?</a:t>
            </a: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s-CL" sz="1600" b="1" i="0" u="none" strike="noStrike" cap="none" dirty="0">
                <a:solidFill>
                  <a:srgbClr val="C73E32"/>
                </a:solidFill>
                <a:latin typeface="Calibri"/>
                <a:ea typeface="Calibri"/>
                <a:cs typeface="Calibri"/>
                <a:sym typeface="Calibri"/>
              </a:rPr>
              <a:t>  </a:t>
            </a:r>
            <a:endParaRPr sz="1600" b="0" i="0" u="none" strike="noStrike" cap="none" dirty="0">
              <a:latin typeface="Arial"/>
              <a:ea typeface="Arial"/>
              <a:cs typeface="Arial"/>
              <a:sym typeface="Arial"/>
            </a:endParaRPr>
          </a:p>
          <a:p>
            <a:pPr marL="0" marR="0" lvl="0" indent="0" algn="l" rtl="0">
              <a:lnSpc>
                <a:spcPct val="100000"/>
              </a:lnSpc>
              <a:spcBef>
                <a:spcPts val="1001"/>
              </a:spcBef>
              <a:spcAft>
                <a:spcPts val="0"/>
              </a:spcAft>
              <a:buNone/>
            </a:pPr>
            <a:r>
              <a:rPr lang="es-CL" sz="1600" b="0" i="0" u="none" strike="noStrike" cap="none" dirty="0">
                <a:solidFill>
                  <a:srgbClr val="C73E32"/>
                </a:solidFill>
                <a:latin typeface="Calibri"/>
                <a:ea typeface="Calibri"/>
                <a:cs typeface="Calibri"/>
                <a:sym typeface="Calibri"/>
              </a:rPr>
              <a:t>Deberíamos viajar a  realizar el mismo procedimiento, ahora para estas situaciones y otras  es que se crearon los protocolos de comunicación, las redes de datos y la interfaz de usuario. </a:t>
            </a:r>
            <a:endParaRPr sz="1600" b="0" i="0" u="none" strike="noStrike" cap="none" dirty="0">
              <a:latin typeface="Arial"/>
              <a:ea typeface="Arial"/>
              <a:cs typeface="Arial"/>
              <a:sym typeface="Arial"/>
            </a:endParaRPr>
          </a:p>
          <a:p>
            <a:pPr marL="0" marR="0" lvl="0" indent="0" algn="l" rtl="0">
              <a:lnSpc>
                <a:spcPct val="100000"/>
              </a:lnSpc>
              <a:spcBef>
                <a:spcPts val="1001"/>
              </a:spcBef>
              <a:spcAft>
                <a:spcPts val="0"/>
              </a:spcAft>
              <a:buNone/>
            </a:pPr>
            <a:endParaRPr sz="1600" b="0" i="0" u="none" strike="noStrike" cap="none" dirty="0">
              <a:latin typeface="Arial"/>
              <a:ea typeface="Arial"/>
              <a:cs typeface="Arial"/>
              <a:sym typeface="Arial"/>
            </a:endParaRPr>
          </a:p>
          <a:p>
            <a:pPr marL="0" marR="0" lvl="0" indent="0" algn="l" rtl="0">
              <a:lnSpc>
                <a:spcPct val="100000"/>
              </a:lnSpc>
              <a:spcBef>
                <a:spcPts val="1001"/>
              </a:spcBef>
              <a:spcAft>
                <a:spcPts val="0"/>
              </a:spcAft>
              <a:buNone/>
            </a:pPr>
            <a:endParaRPr sz="1600" b="0" i="0" u="none" strike="noStrike" cap="none" dirty="0">
              <a:latin typeface="Arial"/>
              <a:ea typeface="Arial"/>
              <a:cs typeface="Arial"/>
              <a:sym typeface="Arial"/>
            </a:endParaRPr>
          </a:p>
          <a:p>
            <a:pPr marL="0" marR="0" lvl="0" indent="0" algn="l" rtl="0">
              <a:lnSpc>
                <a:spcPct val="100000"/>
              </a:lnSpc>
              <a:spcBef>
                <a:spcPts val="1001"/>
              </a:spcBef>
              <a:spcAft>
                <a:spcPts val="0"/>
              </a:spcAft>
              <a:buNone/>
            </a:pPr>
            <a:endParaRPr sz="1600" b="0" i="0" u="none" strike="noStrike" cap="none" dirty="0">
              <a:latin typeface="Arial"/>
              <a:ea typeface="Arial"/>
              <a:cs typeface="Arial"/>
              <a:sym typeface="Arial"/>
            </a:endParaRPr>
          </a:p>
        </p:txBody>
      </p:sp>
      <p:sp>
        <p:nvSpPr>
          <p:cNvPr id="721" name="Google Shape;721;p29"/>
          <p:cNvSpPr/>
          <p:nvPr/>
        </p:nvSpPr>
        <p:spPr>
          <a:xfrm>
            <a:off x="8966160" y="6121440"/>
            <a:ext cx="393120" cy="621720"/>
          </a:xfrm>
          <a:prstGeom prst="rect">
            <a:avLst/>
          </a:prstGeom>
          <a:solidFill>
            <a:schemeClr val="lt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
          <p:cNvSpPr/>
          <p:nvPr/>
        </p:nvSpPr>
        <p:spPr>
          <a:xfrm>
            <a:off x="476640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7" name="Google Shape;437;p3"/>
          <p:cNvSpPr/>
          <p:nvPr/>
        </p:nvSpPr>
        <p:spPr>
          <a:xfrm>
            <a:off x="164952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38" name="Google Shape;438;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439" name="Google Shape;439;p3"/>
          <p:cNvPicPr preferRelativeResize="0"/>
          <p:nvPr/>
        </p:nvPicPr>
        <p:blipFill rotWithShape="1">
          <a:blip r:embed="rId4">
            <a:alphaModFix/>
          </a:blip>
          <a:srcRect/>
          <a:stretch/>
        </p:blipFill>
        <p:spPr>
          <a:xfrm>
            <a:off x="5655960" y="2258280"/>
            <a:ext cx="3222360" cy="3034440"/>
          </a:xfrm>
          <a:prstGeom prst="rect">
            <a:avLst/>
          </a:prstGeom>
          <a:noFill/>
          <a:ln>
            <a:noFill/>
          </a:ln>
        </p:spPr>
      </p:pic>
      <p:sp>
        <p:nvSpPr>
          <p:cNvPr id="440" name="Google Shape;440;p3"/>
          <p:cNvSpPr/>
          <p:nvPr/>
        </p:nvSpPr>
        <p:spPr>
          <a:xfrm>
            <a:off x="4896360" y="3507480"/>
            <a:ext cx="2720160" cy="13402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Instala equipos electrónicos, según requerimientos del usuario e instrucciones consignadas en manuales.</a:t>
            </a:r>
            <a:endParaRPr sz="1600" b="0" i="0" u="none" strike="noStrike" cap="none">
              <a:latin typeface="Arial"/>
              <a:ea typeface="Arial"/>
              <a:cs typeface="Arial"/>
              <a:sym typeface="Arial"/>
            </a:endParaRPr>
          </a:p>
        </p:txBody>
      </p:sp>
      <p:sp>
        <p:nvSpPr>
          <p:cNvPr id="441" name="Google Shape;441;p3"/>
          <p:cNvSpPr/>
          <p:nvPr/>
        </p:nvSpPr>
        <p:spPr>
          <a:xfrm>
            <a:off x="505764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442" name="Google Shape;442;p3"/>
          <p:cNvPicPr preferRelativeResize="0"/>
          <p:nvPr/>
        </p:nvPicPr>
        <p:blipFill rotWithShape="1">
          <a:blip r:embed="rId5">
            <a:alphaModFix/>
          </a:blip>
          <a:srcRect/>
          <a:stretch/>
        </p:blipFill>
        <p:spPr>
          <a:xfrm flipH="1">
            <a:off x="-339840" y="2669040"/>
            <a:ext cx="3053160" cy="4190040"/>
          </a:xfrm>
          <a:prstGeom prst="rect">
            <a:avLst/>
          </a:prstGeom>
          <a:noFill/>
          <a:ln>
            <a:noFill/>
          </a:ln>
        </p:spPr>
      </p:pic>
      <p:sp>
        <p:nvSpPr>
          <p:cNvPr id="443" name="Google Shape;443;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444" name="Google Shape;444;p3"/>
          <p:cNvSpPr/>
          <p:nvPr/>
        </p:nvSpPr>
        <p:spPr>
          <a:xfrm>
            <a:off x="1764000" y="3507480"/>
            <a:ext cx="2714040" cy="1990800"/>
          </a:xfrm>
          <a:prstGeom prst="rect">
            <a:avLst/>
          </a:prstGeom>
          <a:noFill/>
          <a:ln>
            <a:noFill/>
          </a:ln>
        </p:spPr>
        <p:txBody>
          <a:bodyPr spcFirstLastPara="1" wrap="square" lIns="90000" tIns="91425" rIns="90000" bIns="91425" anchor="t" anchorCtr="0">
            <a:noAutofit/>
          </a:bodyPr>
          <a:lstStyle/>
          <a:p>
            <a:pPr marL="0" marR="0" lvl="0" indent="0" algn="ctr" rtl="0">
              <a:lnSpc>
                <a:spcPct val="80000"/>
              </a:lnSpc>
              <a:spcBef>
                <a:spcPts val="0"/>
              </a:spcBef>
              <a:spcAft>
                <a:spcPts val="0"/>
              </a:spcAft>
              <a:buNone/>
            </a:pPr>
            <a:r>
              <a:rPr lang="es-CL" sz="1600" b="0" i="0" u="none" strike="noStrike" cap="none">
                <a:solidFill>
                  <a:srgbClr val="000000"/>
                </a:solidFill>
                <a:latin typeface="Calibri"/>
                <a:ea typeface="Calibri"/>
                <a:cs typeface="Calibri"/>
                <a:sym typeface="Calibri"/>
              </a:rPr>
              <a:t>Texto Guía</a:t>
            </a:r>
            <a:endParaRPr sz="1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br>
              <a:rPr lang="es-CL" sz="1800" b="0" i="0" u="none" strike="noStrike" cap="none">
                <a:latin typeface="Arial"/>
                <a:ea typeface="Arial"/>
                <a:cs typeface="Arial"/>
                <a:sym typeface="Arial"/>
              </a:rPr>
            </a:br>
            <a:endParaRPr sz="1600" b="0" i="0" u="none" strike="noStrike" cap="none">
              <a:latin typeface="Arial"/>
              <a:ea typeface="Arial"/>
              <a:cs typeface="Arial"/>
              <a:sym typeface="Arial"/>
            </a:endParaRPr>
          </a:p>
        </p:txBody>
      </p:sp>
      <p:pic>
        <p:nvPicPr>
          <p:cNvPr id="445" name="Google Shape;445;p3"/>
          <p:cNvPicPr preferRelativeResize="0"/>
          <p:nvPr/>
        </p:nvPicPr>
        <p:blipFill rotWithShape="1">
          <a:blip r:embed="rId6">
            <a:alphaModFix/>
          </a:blip>
          <a:srcRect/>
          <a:stretch/>
        </p:blipFill>
        <p:spPr>
          <a:xfrm>
            <a:off x="5873400" y="1981080"/>
            <a:ext cx="765720" cy="730080"/>
          </a:xfrm>
          <a:prstGeom prst="rect">
            <a:avLst/>
          </a:prstGeom>
          <a:noFill/>
          <a:ln>
            <a:noFill/>
          </a:ln>
        </p:spPr>
      </p:pic>
      <p:sp>
        <p:nvSpPr>
          <p:cNvPr id="446" name="Google Shape;446;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s-CL" sz="2700" b="1" i="0" u="none" strike="noStrike" cap="none">
                <a:solidFill>
                  <a:srgbClr val="29754D"/>
                </a:solidFill>
                <a:latin typeface="Calibri"/>
                <a:ea typeface="Calibri"/>
                <a:cs typeface="Calibri"/>
                <a:sym typeface="Calibri"/>
              </a:rPr>
              <a:t>INSTALACIÓN DE UN SISTEMA DE </a:t>
            </a:r>
            <a:r>
              <a:rPr lang="es-CL" sz="2700" b="0" i="0" u="none" strike="noStrike" cap="none">
                <a:solidFill>
                  <a:srgbClr val="C73E32"/>
                </a:solidFill>
                <a:latin typeface="Calibri"/>
                <a:ea typeface="Calibri"/>
                <a:cs typeface="Calibri"/>
                <a:sym typeface="Calibri"/>
              </a:rPr>
              <a:t>MONITOREO DE ENERGÍA</a:t>
            </a:r>
            <a:endParaRPr sz="27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0"/>
          <p:cNvSpPr/>
          <p:nvPr/>
        </p:nvSpPr>
        <p:spPr>
          <a:xfrm rot="10800000" flipH="1">
            <a:off x="494640" y="2743920"/>
            <a:ext cx="2445480" cy="1345320"/>
          </a:xfrm>
          <a:prstGeom prst="homePlate">
            <a:avLst>
              <a:gd name="adj" fmla="val 50000"/>
            </a:avLst>
          </a:prstGeom>
          <a:solidFill>
            <a:srgbClr val="1CA848">
              <a:alpha val="40000"/>
            </a:srgbClr>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3009960" y="2603520"/>
            <a:ext cx="6082560" cy="17773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29" name="Google Shape;729;p30"/>
          <p:cNvSpPr/>
          <p:nvPr/>
        </p:nvSpPr>
        <p:spPr>
          <a:xfrm>
            <a:off x="3086280" y="4585320"/>
            <a:ext cx="5714280" cy="11541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Adicionalmente a estos puntos base existen los llamados protocolos de comunicaciones, estos protocolos corresponden a normativas y características que se deben cumplir para establecer un enlace de comunicaciones</a:t>
            </a:r>
            <a:endParaRPr sz="1800" b="0" i="0" u="none" strike="noStrike" cap="none">
              <a:latin typeface="Arial"/>
              <a:ea typeface="Arial"/>
              <a:cs typeface="Arial"/>
              <a:sym typeface="Arial"/>
            </a:endParaRPr>
          </a:p>
        </p:txBody>
      </p:sp>
      <p:sp>
        <p:nvSpPr>
          <p:cNvPr id="730" name="Google Shape;730;p30"/>
          <p:cNvSpPr/>
          <p:nvPr/>
        </p:nvSpPr>
        <p:spPr>
          <a:xfrm>
            <a:off x="3129120" y="2779920"/>
            <a:ext cx="5988960" cy="1416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Emisor: </a:t>
            </a:r>
            <a:r>
              <a:rPr lang="es-CL" sz="1800" b="0" i="0" u="none" strike="noStrike" cap="none">
                <a:solidFill>
                  <a:srgbClr val="000000"/>
                </a:solidFill>
                <a:latin typeface="Calibri"/>
                <a:ea typeface="Calibri"/>
                <a:cs typeface="Calibri"/>
                <a:sym typeface="Calibri"/>
              </a:rPr>
              <a:t>equipo que solicita información</a:t>
            </a:r>
            <a:endParaRPr sz="1800" b="0" i="0" u="none" strike="noStrike" cap="none">
              <a:latin typeface="Arial"/>
              <a:ea typeface="Arial"/>
              <a:cs typeface="Arial"/>
              <a:sym typeface="Arial"/>
            </a:endParaRPr>
          </a:p>
          <a:p>
            <a:pPr marL="0" marR="0" lvl="0" indent="0" algn="l" rtl="0">
              <a:lnSpc>
                <a:spcPct val="100000"/>
              </a:lnSpc>
              <a:spcBef>
                <a:spcPts val="601"/>
              </a:spcBef>
              <a:spcAft>
                <a:spcPts val="0"/>
              </a:spcAft>
              <a:buNone/>
            </a:pPr>
            <a:r>
              <a:rPr lang="es-CL" sz="1800" b="1" i="0" u="none" strike="noStrike" cap="none">
                <a:solidFill>
                  <a:srgbClr val="C73E32"/>
                </a:solidFill>
                <a:latin typeface="Calibri"/>
                <a:ea typeface="Calibri"/>
                <a:cs typeface="Calibri"/>
                <a:sym typeface="Calibri"/>
              </a:rPr>
              <a:t>Receptor: </a:t>
            </a:r>
            <a:r>
              <a:rPr lang="es-CL" sz="1800" b="0" i="0" u="none" strike="noStrike" cap="none">
                <a:solidFill>
                  <a:srgbClr val="000000"/>
                </a:solidFill>
                <a:latin typeface="Calibri"/>
                <a:ea typeface="Calibri"/>
                <a:cs typeface="Calibri"/>
                <a:sym typeface="Calibri"/>
              </a:rPr>
              <a:t>equipo que recibe solicitud</a:t>
            </a:r>
            <a:endParaRPr sz="1800" b="0" i="0" u="none" strike="noStrike" cap="none">
              <a:latin typeface="Arial"/>
              <a:ea typeface="Arial"/>
              <a:cs typeface="Arial"/>
              <a:sym typeface="Arial"/>
            </a:endParaRPr>
          </a:p>
          <a:p>
            <a:pPr marL="0" marR="0" lvl="0" indent="0" algn="l" rtl="0">
              <a:lnSpc>
                <a:spcPct val="100000"/>
              </a:lnSpc>
              <a:spcBef>
                <a:spcPts val="601"/>
              </a:spcBef>
              <a:spcAft>
                <a:spcPts val="0"/>
              </a:spcAft>
              <a:buNone/>
            </a:pPr>
            <a:r>
              <a:rPr lang="es-CL" sz="1800" b="1" i="0" u="none" strike="noStrike" cap="none">
                <a:solidFill>
                  <a:srgbClr val="C73E32"/>
                </a:solidFill>
                <a:latin typeface="Calibri"/>
                <a:ea typeface="Calibri"/>
                <a:cs typeface="Calibri"/>
                <a:sym typeface="Calibri"/>
              </a:rPr>
              <a:t>Mensajes: </a:t>
            </a:r>
            <a:r>
              <a:rPr lang="es-CL" sz="1800" b="0" i="0" u="none" strike="noStrike" cap="none">
                <a:solidFill>
                  <a:srgbClr val="000000"/>
                </a:solidFill>
                <a:latin typeface="Calibri"/>
                <a:ea typeface="Calibri"/>
                <a:cs typeface="Calibri"/>
                <a:sym typeface="Calibri"/>
              </a:rPr>
              <a:t>datos que se necesitan conocer</a:t>
            </a:r>
            <a:endParaRPr sz="1800" b="0" i="0" u="none" strike="noStrike" cap="none">
              <a:latin typeface="Arial"/>
              <a:ea typeface="Arial"/>
              <a:cs typeface="Arial"/>
              <a:sym typeface="Arial"/>
            </a:endParaRPr>
          </a:p>
          <a:p>
            <a:pPr marL="0" marR="0" lvl="0" indent="0" algn="l" rtl="0">
              <a:lnSpc>
                <a:spcPct val="100000"/>
              </a:lnSpc>
              <a:spcBef>
                <a:spcPts val="601"/>
              </a:spcBef>
              <a:spcAft>
                <a:spcPts val="0"/>
              </a:spcAft>
              <a:buNone/>
            </a:pPr>
            <a:r>
              <a:rPr lang="es-CL" sz="1800" b="1" i="0" u="none" strike="noStrike" cap="none">
                <a:solidFill>
                  <a:srgbClr val="C73E32"/>
                </a:solidFill>
                <a:latin typeface="Calibri"/>
                <a:ea typeface="Calibri"/>
                <a:cs typeface="Calibri"/>
                <a:sym typeface="Calibri"/>
              </a:rPr>
              <a:t>Medio: </a:t>
            </a:r>
            <a:r>
              <a:rPr lang="es-CL" sz="1800" b="0" i="0" u="none" strike="noStrike" cap="none">
                <a:solidFill>
                  <a:srgbClr val="000000"/>
                </a:solidFill>
                <a:latin typeface="Calibri"/>
                <a:ea typeface="Calibri"/>
                <a:cs typeface="Calibri"/>
                <a:sym typeface="Calibri"/>
              </a:rPr>
              <a:t>cableado o no cableado por donde viajará el mensaje </a:t>
            </a:r>
            <a:endParaRPr sz="1800" b="0" i="0" u="none" strike="noStrike" cap="none">
              <a:latin typeface="Arial"/>
              <a:ea typeface="Arial"/>
              <a:cs typeface="Arial"/>
              <a:sym typeface="Arial"/>
            </a:endParaRPr>
          </a:p>
        </p:txBody>
      </p:sp>
      <p:sp>
        <p:nvSpPr>
          <p:cNvPr id="731" name="Google Shape;731;p30"/>
          <p:cNvSpPr/>
          <p:nvPr/>
        </p:nvSpPr>
        <p:spPr>
          <a:xfrm>
            <a:off x="550800" y="2895840"/>
            <a:ext cx="2166120" cy="1126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Las comunicaciones industriales tienen cuatro elementos principales: </a:t>
            </a:r>
            <a:endParaRPr sz="1700" b="0" i="0" u="none" strike="noStrike" cap="none">
              <a:latin typeface="Arial"/>
              <a:ea typeface="Arial"/>
              <a:cs typeface="Arial"/>
              <a:sym typeface="Arial"/>
            </a:endParaRPr>
          </a:p>
        </p:txBody>
      </p:sp>
      <p:sp>
        <p:nvSpPr>
          <p:cNvPr id="732" name="Google Shape;732;p3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1"/>
          <p:cNvSpPr/>
          <p:nvPr/>
        </p:nvSpPr>
        <p:spPr>
          <a:xfrm>
            <a:off x="1024560" y="2959200"/>
            <a:ext cx="7670160" cy="38728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38" name="Google Shape;738;p31" descr="Diagrama&#10;&#10;Descripción generada automáticamente"/>
          <p:cNvPicPr preferRelativeResize="0"/>
          <p:nvPr/>
        </p:nvPicPr>
        <p:blipFill rotWithShape="1">
          <a:blip r:embed="rId3">
            <a:alphaModFix/>
          </a:blip>
          <a:srcRect b="8724"/>
          <a:stretch/>
        </p:blipFill>
        <p:spPr>
          <a:xfrm>
            <a:off x="1802160" y="3450960"/>
            <a:ext cx="6115320" cy="3215880"/>
          </a:xfrm>
          <a:prstGeom prst="rect">
            <a:avLst/>
          </a:prstGeom>
          <a:noFill/>
          <a:ln>
            <a:noFill/>
          </a:ln>
        </p:spPr>
      </p:pic>
      <p:sp>
        <p:nvSpPr>
          <p:cNvPr id="739" name="Google Shape;739;p31"/>
          <p:cNvSpPr/>
          <p:nvPr/>
        </p:nvSpPr>
        <p:spPr>
          <a:xfrm>
            <a:off x="1024560" y="2009880"/>
            <a:ext cx="7670160" cy="130752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Una red de comunicaciones puede ser representada en lo que se llama diagrama de red, este esquema representa las uniones de comunicación, cableado y protocolo a utilizar entre los equipos.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740" name="Google Shape;740;p31"/>
          <p:cNvSpPr/>
          <p:nvPr/>
        </p:nvSpPr>
        <p:spPr>
          <a:xfrm>
            <a:off x="3849480" y="3053880"/>
            <a:ext cx="2020680" cy="364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Diagrama de red</a:t>
            </a:r>
            <a:endParaRPr sz="1800" b="0" i="0" u="none" strike="noStrike" cap="none">
              <a:latin typeface="Arial"/>
              <a:ea typeface="Arial"/>
              <a:cs typeface="Arial"/>
              <a:sym typeface="Arial"/>
            </a:endParaRPr>
          </a:p>
        </p:txBody>
      </p:sp>
      <p:sp>
        <p:nvSpPr>
          <p:cNvPr id="741" name="Google Shape;741;p3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pSp>
        <p:nvGrpSpPr>
          <p:cNvPr id="746" name="Google Shape;746;p32"/>
          <p:cNvGrpSpPr/>
          <p:nvPr/>
        </p:nvGrpSpPr>
        <p:grpSpPr>
          <a:xfrm>
            <a:off x="802440" y="2336760"/>
            <a:ext cx="8114760" cy="4330080"/>
            <a:chOff x="802440" y="2336760"/>
            <a:chExt cx="8114760" cy="4330080"/>
          </a:xfrm>
        </p:grpSpPr>
        <p:sp>
          <p:nvSpPr>
            <p:cNvPr id="747" name="Google Shape;747;p32"/>
            <p:cNvSpPr/>
            <p:nvPr/>
          </p:nvSpPr>
          <p:spPr>
            <a:xfrm>
              <a:off x="802440" y="2336760"/>
              <a:ext cx="8114760" cy="43300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48" name="Google Shape;748;p32"/>
            <p:cNvSpPr/>
            <p:nvPr/>
          </p:nvSpPr>
          <p:spPr>
            <a:xfrm>
              <a:off x="903960" y="2527200"/>
              <a:ext cx="7974720" cy="37623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El protocolo de comunicaciones que vamos a revisar es el de </a:t>
              </a:r>
              <a:r>
                <a:rPr lang="es-CL" sz="1800" b="1" i="0" u="none" strike="noStrike" cap="none">
                  <a:solidFill>
                    <a:srgbClr val="000000"/>
                  </a:solidFill>
                  <a:latin typeface="Calibri"/>
                  <a:ea typeface="Calibri"/>
                  <a:cs typeface="Calibri"/>
                  <a:sym typeface="Calibri"/>
                </a:rPr>
                <a:t>Modbus RTU </a:t>
              </a:r>
              <a:r>
                <a:rPr lang="es-CL" sz="1800" b="0" i="0" u="none" strike="noStrike" cap="none">
                  <a:solidFill>
                    <a:srgbClr val="000000"/>
                  </a:solidFill>
                  <a:latin typeface="Calibri"/>
                  <a:ea typeface="Calibri"/>
                  <a:cs typeface="Calibri"/>
                  <a:sym typeface="Calibri"/>
                </a:rPr>
                <a:t>esta estructura de comunicaciones trabaja con un maestro y diferentes esclavos conectados al sistema. </a:t>
              </a:r>
              <a:endParaRPr sz="1800" b="0" i="0" u="none" strike="noStrike" cap="none">
                <a:latin typeface="Arial"/>
                <a:ea typeface="Arial"/>
                <a:cs typeface="Arial"/>
                <a:sym typeface="Arial"/>
              </a:endParaRPr>
            </a:p>
            <a:p>
              <a:pPr marL="0" marR="0" lvl="0" indent="0" algn="l" rtl="0">
                <a:lnSpc>
                  <a:spcPct val="90000"/>
                </a:lnSpc>
                <a:spcBef>
                  <a:spcPts val="601"/>
                </a:spcBef>
                <a:spcAft>
                  <a:spcPts val="0"/>
                </a:spcAft>
                <a:buNone/>
              </a:pPr>
              <a:r>
                <a:rPr lang="es-CL" sz="1800" b="0" i="0" u="none" strike="noStrike" cap="none">
                  <a:solidFill>
                    <a:srgbClr val="000000"/>
                  </a:solidFill>
                  <a:latin typeface="Calibri"/>
                  <a:ea typeface="Calibri"/>
                  <a:cs typeface="Calibri"/>
                  <a:sym typeface="Calibri"/>
                </a:rPr>
                <a:t>El maestro envía un </a:t>
              </a:r>
              <a:r>
                <a:rPr lang="es-CL" sz="1800" b="1" i="1" u="none" strike="noStrike" cap="none">
                  <a:solidFill>
                    <a:srgbClr val="000000"/>
                  </a:solidFill>
                  <a:latin typeface="Calibri"/>
                  <a:ea typeface="Calibri"/>
                  <a:cs typeface="Calibri"/>
                  <a:sym typeface="Calibri"/>
                </a:rPr>
                <a:t>request</a:t>
              </a:r>
              <a:r>
                <a:rPr lang="es-CL" sz="1800" b="0" i="0" u="none" strike="noStrike" cap="none">
                  <a:solidFill>
                    <a:srgbClr val="000000"/>
                  </a:solidFill>
                  <a:latin typeface="Calibri"/>
                  <a:ea typeface="Calibri"/>
                  <a:cs typeface="Calibri"/>
                  <a:sym typeface="Calibri"/>
                </a:rPr>
                <a:t> a todos los esclavos conectados a la red, posteriormente </a:t>
              </a:r>
              <a:r>
                <a:rPr lang="es-CL" sz="1800">
                  <a:latin typeface="Calibri"/>
                  <a:ea typeface="Calibri"/>
                  <a:cs typeface="Calibri"/>
                  <a:sym typeface="Calibri"/>
                </a:rPr>
                <a:t>sólo</a:t>
              </a:r>
              <a:r>
                <a:rPr lang="es-CL" sz="1800" b="0" i="0" u="none" strike="noStrike" cap="none">
                  <a:solidFill>
                    <a:srgbClr val="000000"/>
                  </a:solidFill>
                  <a:latin typeface="Calibri"/>
                  <a:ea typeface="Calibri"/>
                  <a:cs typeface="Calibri"/>
                  <a:sym typeface="Calibri"/>
                </a:rPr>
                <a:t> el esclavo que tiene la identificación correcta es el que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debe responder.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1" i="0" u="none" strike="noStrike" cap="none">
                  <a:solidFill>
                    <a:srgbClr val="C73E32"/>
                  </a:solidFill>
                  <a:latin typeface="Calibri"/>
                  <a:ea typeface="Calibri"/>
                  <a:cs typeface="Calibri"/>
                  <a:sym typeface="Calibri"/>
                </a:rPr>
                <a:t>Los requerimientos de este protocolo son los siguientes: </a:t>
              </a:r>
              <a:endParaRPr sz="1800" b="0" i="0" u="none" strike="noStrike" cap="none">
                <a:latin typeface="Arial"/>
                <a:ea typeface="Arial"/>
                <a:cs typeface="Arial"/>
                <a:sym typeface="Arial"/>
              </a:endParaRPr>
            </a:p>
            <a:p>
              <a:pPr marL="176400" marR="0" lvl="0" indent="-175680" algn="l" rtl="0">
                <a:lnSpc>
                  <a:spcPct val="90000"/>
                </a:lnSpc>
                <a:spcBef>
                  <a:spcPts val="7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Tener un maestro conectado y configurado en  la red</a:t>
              </a:r>
              <a:endParaRPr sz="1800" b="0" i="0" u="none" strike="noStrike" cap="none">
                <a:latin typeface="Arial"/>
                <a:ea typeface="Arial"/>
                <a:cs typeface="Arial"/>
                <a:sym typeface="Arial"/>
              </a:endParaRPr>
            </a:p>
            <a:p>
              <a:pPr marL="176400" marR="0" lvl="0" indent="-175680" algn="l" rtl="0">
                <a:lnSpc>
                  <a:spcPct val="90000"/>
                </a:lnSpc>
                <a:spcBef>
                  <a:spcPts val="7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Tener uno o más esclavos conectados y configurados en la red</a:t>
              </a:r>
              <a:endParaRPr sz="1800" b="0" i="0" u="none" strike="noStrike" cap="none">
                <a:latin typeface="Arial"/>
                <a:ea typeface="Arial"/>
                <a:cs typeface="Arial"/>
                <a:sym typeface="Arial"/>
              </a:endParaRPr>
            </a:p>
            <a:p>
              <a:pPr marL="176400" marR="0" lvl="0" indent="-175680" algn="l" rtl="0">
                <a:lnSpc>
                  <a:spcPct val="90000"/>
                </a:lnSpc>
                <a:spcBef>
                  <a:spcPts val="7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Estar cableados a través de </a:t>
              </a:r>
              <a:r>
                <a:rPr lang="es-CL" sz="1800" b="1" i="0" u="none" strike="noStrike" cap="none">
                  <a:solidFill>
                    <a:srgbClr val="000000"/>
                  </a:solidFill>
                  <a:latin typeface="Calibri"/>
                  <a:ea typeface="Calibri"/>
                  <a:cs typeface="Calibri"/>
                  <a:sym typeface="Calibri"/>
                </a:rPr>
                <a:t>RS485</a:t>
              </a:r>
              <a:r>
                <a:rPr lang="es-CL" sz="1800" b="1" i="0" u="none" strike="noStrike" cap="none">
                  <a:solidFill>
                    <a:srgbClr val="C73E32"/>
                  </a:solidFill>
                  <a:latin typeface="Calibri"/>
                  <a:ea typeface="Calibri"/>
                  <a:cs typeface="Calibri"/>
                  <a:sym typeface="Calibri"/>
                </a:rPr>
                <a:t> </a:t>
              </a:r>
              <a:r>
                <a:rPr lang="es-CL" sz="1800" b="0" i="0" u="none" strike="noStrike" cap="none">
                  <a:solidFill>
                    <a:srgbClr val="000000"/>
                  </a:solidFill>
                  <a:latin typeface="Calibri"/>
                  <a:ea typeface="Calibri"/>
                  <a:cs typeface="Calibri"/>
                  <a:sym typeface="Calibri"/>
                </a:rPr>
                <a:t>con un cable de dos hilos conectado de puerto a puerto desde el maestro hasta el último esclavo </a:t>
              </a:r>
              <a:endParaRPr sz="1800" b="0" i="0" u="none" strike="noStrike" cap="none">
                <a:latin typeface="Arial"/>
                <a:ea typeface="Arial"/>
                <a:cs typeface="Arial"/>
                <a:sym typeface="Arial"/>
              </a:endParaRPr>
            </a:p>
            <a:p>
              <a:pPr marL="176400" marR="0" lvl="0" indent="-175680" algn="l" rtl="0">
                <a:lnSpc>
                  <a:spcPct val="90000"/>
                </a:lnSpc>
                <a:spcBef>
                  <a:spcPts val="7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Utiliza una topología </a:t>
              </a:r>
              <a:r>
                <a:rPr lang="es-CL" sz="1800" b="1" i="0" u="none" strike="noStrike" cap="none">
                  <a:solidFill>
                    <a:srgbClr val="000000"/>
                  </a:solidFill>
                  <a:latin typeface="Calibri"/>
                  <a:ea typeface="Calibri"/>
                  <a:cs typeface="Calibri"/>
                  <a:sym typeface="Calibri"/>
                </a:rPr>
                <a:t>BUS</a:t>
              </a:r>
              <a:r>
                <a:rPr lang="es-CL" sz="1800" b="0" i="0" u="none" strike="noStrike" cap="none">
                  <a:solidFill>
                    <a:srgbClr val="000000"/>
                  </a:solidFill>
                  <a:latin typeface="Calibri"/>
                  <a:ea typeface="Calibri"/>
                  <a:cs typeface="Calibri"/>
                  <a:sym typeface="Calibri"/>
                </a:rPr>
                <a:t>, esto quiere decir un único cable de comunicaciones donde todos los dispositivos se conectarán a recibir o entregar instrucciones. </a:t>
              </a:r>
              <a:endParaRPr sz="1800" b="0" i="0" u="none" strike="noStrike" cap="none">
                <a:latin typeface="Arial"/>
                <a:ea typeface="Arial"/>
                <a:cs typeface="Arial"/>
                <a:sym typeface="Arial"/>
              </a:endParaRPr>
            </a:p>
          </p:txBody>
        </p:sp>
      </p:grpSp>
      <p:sp>
        <p:nvSpPr>
          <p:cNvPr id="749" name="Google Shape;749;p3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pSp>
        <p:nvGrpSpPr>
          <p:cNvPr id="754" name="Google Shape;754;p33"/>
          <p:cNvGrpSpPr/>
          <p:nvPr/>
        </p:nvGrpSpPr>
        <p:grpSpPr>
          <a:xfrm>
            <a:off x="802440" y="2019240"/>
            <a:ext cx="8114760" cy="4647600"/>
            <a:chOff x="802440" y="2019240"/>
            <a:chExt cx="8114760" cy="4647600"/>
          </a:xfrm>
        </p:grpSpPr>
        <p:sp>
          <p:nvSpPr>
            <p:cNvPr id="755" name="Google Shape;755;p33"/>
            <p:cNvSpPr/>
            <p:nvPr/>
          </p:nvSpPr>
          <p:spPr>
            <a:xfrm>
              <a:off x="802440" y="2019240"/>
              <a:ext cx="8114760" cy="46476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56" name="Google Shape;756;p33" descr="Puntos clave en las redes industriales Modbus | Vester Training"/>
            <p:cNvPicPr preferRelativeResize="0"/>
            <p:nvPr/>
          </p:nvPicPr>
          <p:blipFill rotWithShape="1">
            <a:blip r:embed="rId3">
              <a:alphaModFix/>
            </a:blip>
            <a:srcRect/>
            <a:stretch/>
          </p:blipFill>
          <p:spPr>
            <a:xfrm>
              <a:off x="1061280" y="2210400"/>
              <a:ext cx="7635240" cy="4366440"/>
            </a:xfrm>
            <a:prstGeom prst="rect">
              <a:avLst/>
            </a:prstGeom>
            <a:noFill/>
            <a:ln>
              <a:noFill/>
            </a:ln>
          </p:spPr>
        </p:pic>
      </p:grpSp>
      <p:sp>
        <p:nvSpPr>
          <p:cNvPr id="757" name="Google Shape;757;p3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4"/>
          <p:cNvSpPr/>
          <p:nvPr/>
        </p:nvSpPr>
        <p:spPr>
          <a:xfrm>
            <a:off x="449280" y="2107800"/>
            <a:ext cx="5353920" cy="21898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Para realizar </a:t>
            </a:r>
            <a:r>
              <a:rPr lang="es-CL" sz="1800" b="1" i="0" u="none" strike="noStrike" cap="none">
                <a:solidFill>
                  <a:srgbClr val="000000"/>
                </a:solidFill>
                <a:latin typeface="Calibri"/>
                <a:ea typeface="Calibri"/>
                <a:cs typeface="Calibri"/>
                <a:sym typeface="Calibri"/>
              </a:rPr>
              <a:t>un enlace con el protocolo modbus </a:t>
            </a:r>
            <a:r>
              <a:rPr lang="es-CL" sz="1800" b="0" i="0" u="none" strike="noStrike" cap="none">
                <a:solidFill>
                  <a:srgbClr val="000000"/>
                </a:solidFill>
                <a:latin typeface="Calibri"/>
                <a:ea typeface="Calibri"/>
                <a:cs typeface="Calibri"/>
                <a:sym typeface="Calibri"/>
              </a:rPr>
              <a:t>se requiere conocer los códigos de función de modbus y el mapa de variables del equipo que se va a conectar.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El proceso consiste en </a:t>
            </a:r>
            <a:r>
              <a:rPr lang="es-CL" sz="1800" b="1" i="0" u="none" strike="noStrike" cap="none">
                <a:solidFill>
                  <a:srgbClr val="000000"/>
                </a:solidFill>
                <a:latin typeface="Calibri"/>
                <a:ea typeface="Calibri"/>
                <a:cs typeface="Calibri"/>
                <a:sym typeface="Calibri"/>
              </a:rPr>
              <a:t>acceder a la dirección del registro modbus y posteriormente a la dirección de memoria del equipo donde se encuentra el dato</a:t>
            </a:r>
            <a:r>
              <a:rPr lang="es-CL" sz="1800" b="0" i="0" u="none" strike="noStrike" cap="none">
                <a:solidFill>
                  <a:srgbClr val="000000"/>
                </a:solidFill>
                <a:latin typeface="Calibri"/>
                <a:ea typeface="Calibri"/>
                <a:cs typeface="Calibri"/>
                <a:sym typeface="Calibri"/>
              </a:rPr>
              <a:t>, luego, esto se lleva a través del medio de comunicaciones hasta el maestro.</a:t>
            </a:r>
            <a:endParaRPr sz="1800" b="0" i="0" u="none" strike="noStrike" cap="none">
              <a:latin typeface="Arial"/>
              <a:ea typeface="Arial"/>
              <a:cs typeface="Arial"/>
              <a:sym typeface="Arial"/>
            </a:endParaRPr>
          </a:p>
        </p:txBody>
      </p:sp>
      <p:pic>
        <p:nvPicPr>
          <p:cNvPr id="763" name="Google Shape;763;p34" descr="REPRESENTACIÓN DE DATOS | Tutoría Virtual de A. Javier Barragán Piña"/>
          <p:cNvPicPr preferRelativeResize="0"/>
          <p:nvPr/>
        </p:nvPicPr>
        <p:blipFill rotWithShape="1">
          <a:blip r:embed="rId3">
            <a:alphaModFix/>
          </a:blip>
          <a:srcRect/>
          <a:stretch/>
        </p:blipFill>
        <p:spPr>
          <a:xfrm>
            <a:off x="495360" y="4487400"/>
            <a:ext cx="4842000" cy="1601280"/>
          </a:xfrm>
          <a:prstGeom prst="rect">
            <a:avLst/>
          </a:prstGeom>
          <a:noFill/>
          <a:ln>
            <a:noFill/>
          </a:ln>
        </p:spPr>
      </p:pic>
      <p:pic>
        <p:nvPicPr>
          <p:cNvPr id="764" name="Google Shape;764;p34"/>
          <p:cNvPicPr preferRelativeResize="0"/>
          <p:nvPr/>
        </p:nvPicPr>
        <p:blipFill rotWithShape="1">
          <a:blip r:embed="rId4">
            <a:alphaModFix/>
          </a:blip>
          <a:srcRect l="8644" t="3597"/>
          <a:stretch/>
        </p:blipFill>
        <p:spPr>
          <a:xfrm>
            <a:off x="6553080" y="1955880"/>
            <a:ext cx="2624400" cy="4464360"/>
          </a:xfrm>
          <a:prstGeom prst="rect">
            <a:avLst/>
          </a:prstGeom>
          <a:noFill/>
          <a:ln w="28425" cap="flat" cmpd="sng">
            <a:solidFill>
              <a:schemeClr val="lt1"/>
            </a:solidFill>
            <a:prstDash val="solid"/>
            <a:round/>
            <a:headEnd type="none" w="sm" len="sm"/>
            <a:tailEnd type="none" w="sm" len="sm"/>
          </a:ln>
        </p:spPr>
      </p:pic>
      <p:sp>
        <p:nvSpPr>
          <p:cNvPr id="765" name="Google Shape;765;p34"/>
          <p:cNvSpPr/>
          <p:nvPr/>
        </p:nvSpPr>
        <p:spPr>
          <a:xfrm rot="5400000">
            <a:off x="5675040" y="4762440"/>
            <a:ext cx="556560" cy="806040"/>
          </a:xfrm>
          <a:prstGeom prst="up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rot="-5400000">
            <a:off x="5649120" y="5376600"/>
            <a:ext cx="556560" cy="806040"/>
          </a:xfrm>
          <a:prstGeom prst="up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5"/>
          <p:cNvGrpSpPr/>
          <p:nvPr/>
        </p:nvGrpSpPr>
        <p:grpSpPr>
          <a:xfrm>
            <a:off x="888480" y="2324160"/>
            <a:ext cx="7942680" cy="4166640"/>
            <a:chOff x="888480" y="2324160"/>
            <a:chExt cx="7942680" cy="4166640"/>
          </a:xfrm>
        </p:grpSpPr>
        <p:sp>
          <p:nvSpPr>
            <p:cNvPr id="773" name="Google Shape;773;p35"/>
            <p:cNvSpPr/>
            <p:nvPr/>
          </p:nvSpPr>
          <p:spPr>
            <a:xfrm>
              <a:off x="888480" y="2324160"/>
              <a:ext cx="7720920" cy="40125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74" name="Google Shape;774;p35"/>
            <p:cNvSpPr/>
            <p:nvPr/>
          </p:nvSpPr>
          <p:spPr>
            <a:xfrm>
              <a:off x="1015200" y="2728440"/>
              <a:ext cx="5955480" cy="376236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Para establecer los enlaces antes nombrados, crear las redes y obtener la lectura de parámetros de forma remota, se requiere de un puerto de comunicaciones y en algunos casos de conversores.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Un conversor es un dispositivo para realizar una traducción del mensaje enviado para que otro elemento de la red pueda entenderlo, se ubican entre los puertos de comunicaciones y tienen variados tipos de conexiones, cableados o implementaciones.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 nivel industrial, un conversor ayudará a traducir la información de proceso a un mensaje que pueda ser interpretado por la interfaz de usuario.</a:t>
              </a:r>
              <a:endParaRPr sz="1800" b="0" i="0" u="none" strike="noStrike" cap="none">
                <a:latin typeface="Arial"/>
                <a:ea typeface="Arial"/>
                <a:cs typeface="Arial"/>
                <a:sym typeface="Arial"/>
              </a:endParaRPr>
            </a:p>
          </p:txBody>
        </p:sp>
        <p:pic>
          <p:nvPicPr>
            <p:cNvPr id="775" name="Google Shape;775;p35" descr="Niña-Casco.png"/>
            <p:cNvPicPr preferRelativeResize="0"/>
            <p:nvPr/>
          </p:nvPicPr>
          <p:blipFill rotWithShape="1">
            <a:blip r:embed="rId3">
              <a:alphaModFix/>
            </a:blip>
            <a:srcRect b="6358"/>
            <a:stretch/>
          </p:blipFill>
          <p:spPr>
            <a:xfrm>
              <a:off x="6963120" y="2551680"/>
              <a:ext cx="1868040" cy="3784680"/>
            </a:xfrm>
            <a:prstGeom prst="rect">
              <a:avLst/>
            </a:prstGeom>
            <a:noFill/>
            <a:ln>
              <a:noFill/>
            </a:ln>
          </p:spPr>
        </p:pic>
      </p:grpSp>
      <p:sp>
        <p:nvSpPr>
          <p:cNvPr id="776" name="Google Shape;776;p35"/>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COMUNICACIONES</a:t>
            </a:r>
            <a:endParaRPr sz="3300" b="0" i="0" u="none" strike="noStrike" cap="non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6"/>
          <p:cNvSpPr/>
          <p:nvPr/>
        </p:nvSpPr>
        <p:spPr>
          <a:xfrm>
            <a:off x="533520" y="2095560"/>
            <a:ext cx="8483040" cy="45838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82" name="Google Shape;782;p3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CONVERSORES</a:t>
            </a:r>
            <a:endParaRPr sz="3300" b="0" i="0" u="none" strike="noStrike" cap="none">
              <a:latin typeface="Arial"/>
              <a:ea typeface="Arial"/>
              <a:cs typeface="Arial"/>
              <a:sym typeface="Arial"/>
            </a:endParaRPr>
          </a:p>
        </p:txBody>
      </p:sp>
      <p:pic>
        <p:nvPicPr>
          <p:cNvPr id="783" name="Google Shape;783;p36" descr="Módulo Conversor USB a RS485 - BOB-09822 (&quot;BOB-09822&quot;, &quot;BOB-09822&quot;)"/>
          <p:cNvPicPr preferRelativeResize="0"/>
          <p:nvPr/>
        </p:nvPicPr>
        <p:blipFill rotWithShape="1">
          <a:blip r:embed="rId3">
            <a:alphaModFix/>
          </a:blip>
          <a:srcRect r="6142"/>
          <a:stretch/>
        </p:blipFill>
        <p:spPr>
          <a:xfrm>
            <a:off x="6887880" y="3873600"/>
            <a:ext cx="1963080" cy="1568520"/>
          </a:xfrm>
          <a:prstGeom prst="rect">
            <a:avLst/>
          </a:prstGeom>
          <a:noFill/>
          <a:ln>
            <a:noFill/>
          </a:ln>
        </p:spPr>
      </p:pic>
      <p:pic>
        <p:nvPicPr>
          <p:cNvPr id="784" name="Google Shape;784;p36" descr="SDI&gt; Soporte Dinámico Industrial: Módulos de E/S ADAM para protocolos de  comunicación industrial"/>
          <p:cNvPicPr preferRelativeResize="0"/>
          <p:nvPr/>
        </p:nvPicPr>
        <p:blipFill rotWithShape="1">
          <a:blip r:embed="rId4">
            <a:alphaModFix/>
          </a:blip>
          <a:srcRect l="7490" t="21831" r="6735" b="790"/>
          <a:stretch/>
        </p:blipFill>
        <p:spPr>
          <a:xfrm>
            <a:off x="1302840" y="3275280"/>
            <a:ext cx="5334120" cy="3189600"/>
          </a:xfrm>
          <a:prstGeom prst="rect">
            <a:avLst/>
          </a:prstGeom>
          <a:noFill/>
          <a:ln>
            <a:noFill/>
          </a:ln>
        </p:spPr>
      </p:pic>
      <p:pic>
        <p:nvPicPr>
          <p:cNvPr id="785" name="Google Shape;785;p36" descr="Conversor Usb A Rs485 | Mercado Libre"/>
          <p:cNvPicPr preferRelativeResize="0"/>
          <p:nvPr/>
        </p:nvPicPr>
        <p:blipFill rotWithShape="1">
          <a:blip r:embed="rId5">
            <a:alphaModFix/>
          </a:blip>
          <a:srcRect/>
          <a:stretch/>
        </p:blipFill>
        <p:spPr>
          <a:xfrm>
            <a:off x="6642360" y="2352240"/>
            <a:ext cx="2071800" cy="1574640"/>
          </a:xfrm>
          <a:prstGeom prst="rect">
            <a:avLst/>
          </a:prstGeom>
          <a:noFill/>
          <a:ln>
            <a:noFill/>
          </a:ln>
        </p:spPr>
      </p:pic>
      <p:pic>
        <p:nvPicPr>
          <p:cNvPr id="786" name="Google Shape;786;p36" descr="ADAM-4571 1-port RS-232/422/485 Serial Device Server at Rs 11574/unit |  Sitapura | Jaipur| ID: 17955921930"/>
          <p:cNvPicPr preferRelativeResize="0"/>
          <p:nvPr/>
        </p:nvPicPr>
        <p:blipFill rotWithShape="1">
          <a:blip r:embed="rId6">
            <a:alphaModFix/>
          </a:blip>
          <a:srcRect l="28709" t="6258" r="18794" b="2159"/>
          <a:stretch/>
        </p:blipFill>
        <p:spPr>
          <a:xfrm>
            <a:off x="781200" y="2150280"/>
            <a:ext cx="1215000" cy="2120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7"/>
          <p:cNvSpPr/>
          <p:nvPr/>
        </p:nvSpPr>
        <p:spPr>
          <a:xfrm>
            <a:off x="546120" y="2298600"/>
            <a:ext cx="6273000" cy="2869560"/>
          </a:xfrm>
          <a:prstGeom prst="roundRect">
            <a:avLst>
              <a:gd name="adj" fmla="val 10057"/>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92" name="Google Shape;792;p37"/>
          <p:cNvPicPr preferRelativeResize="0"/>
          <p:nvPr/>
        </p:nvPicPr>
        <p:blipFill rotWithShape="1">
          <a:blip r:embed="rId3">
            <a:alphaModFix/>
          </a:blip>
          <a:srcRect/>
          <a:stretch/>
        </p:blipFill>
        <p:spPr>
          <a:xfrm>
            <a:off x="6583320" y="2025360"/>
            <a:ext cx="539280" cy="539280"/>
          </a:xfrm>
          <a:prstGeom prst="rect">
            <a:avLst/>
          </a:prstGeom>
          <a:noFill/>
          <a:ln>
            <a:noFill/>
          </a:ln>
        </p:spPr>
      </p:pic>
      <p:sp>
        <p:nvSpPr>
          <p:cNvPr id="793" name="Google Shape;793;p37"/>
          <p:cNvSpPr/>
          <p:nvPr/>
        </p:nvSpPr>
        <p:spPr>
          <a:xfrm>
            <a:off x="434880" y="1227240"/>
            <a:ext cx="8314560" cy="8031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600" b="1" i="0" u="none" strike="noStrike" cap="none">
                <a:solidFill>
                  <a:srgbClr val="29754D"/>
                </a:solidFill>
                <a:latin typeface="Calibri"/>
                <a:ea typeface="Calibri"/>
                <a:cs typeface="Calibri"/>
                <a:sym typeface="Calibri"/>
              </a:rPr>
              <a:t>REVISEMOS EL APRENDIZAJE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LOGRADO HASTA AHORA</a:t>
            </a:r>
            <a:endParaRPr sz="2600" b="0" i="0" u="none" strike="noStrike" cap="none">
              <a:latin typeface="Arial"/>
              <a:ea typeface="Arial"/>
              <a:cs typeface="Arial"/>
              <a:sym typeface="Arial"/>
            </a:endParaRPr>
          </a:p>
        </p:txBody>
      </p:sp>
      <p:sp>
        <p:nvSpPr>
          <p:cNvPr id="794" name="Google Shape;794;p37"/>
          <p:cNvSpPr/>
          <p:nvPr/>
        </p:nvSpPr>
        <p:spPr>
          <a:xfrm>
            <a:off x="703440" y="2572200"/>
            <a:ext cx="6268320" cy="2223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900" b="1" i="0" u="none" strike="noStrike" cap="none">
                <a:solidFill>
                  <a:srgbClr val="C73E32"/>
                </a:solidFill>
                <a:latin typeface="Calibri"/>
                <a:ea typeface="Calibri"/>
                <a:cs typeface="Calibri"/>
                <a:sym typeface="Calibri"/>
              </a:rPr>
              <a:t>1) </a:t>
            </a:r>
            <a:r>
              <a:rPr lang="es-CL" sz="1900" b="1" i="0" u="none" strike="noStrike" cap="none">
                <a:solidFill>
                  <a:srgbClr val="000000"/>
                </a:solidFill>
                <a:latin typeface="Calibri"/>
                <a:ea typeface="Calibri"/>
                <a:cs typeface="Calibri"/>
                <a:sym typeface="Calibri"/>
              </a:rPr>
              <a:t>¿Cómo se produce la electricidad? </a:t>
            </a:r>
            <a:endParaRPr sz="19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s-CL" sz="1900" b="1" i="0" u="none" strike="noStrike" cap="none">
                <a:solidFill>
                  <a:srgbClr val="C73E32"/>
                </a:solidFill>
                <a:latin typeface="Calibri"/>
                <a:ea typeface="Calibri"/>
                <a:cs typeface="Calibri"/>
                <a:sym typeface="Calibri"/>
              </a:rPr>
              <a:t>2) </a:t>
            </a:r>
            <a:r>
              <a:rPr lang="es-CL" sz="1900" b="1" i="0" u="none" strike="noStrike" cap="none">
                <a:solidFill>
                  <a:srgbClr val="000000"/>
                </a:solidFill>
                <a:latin typeface="Calibri"/>
                <a:ea typeface="Calibri"/>
                <a:cs typeface="Calibri"/>
                <a:sym typeface="Calibri"/>
              </a:rPr>
              <a:t>¿Cuál es la unidad de medida de la potencia eléctrica ? </a:t>
            </a:r>
            <a:endParaRPr sz="19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s-CL" sz="1900" b="1" i="0" u="none" strike="noStrike" cap="none">
                <a:solidFill>
                  <a:srgbClr val="C73E32"/>
                </a:solidFill>
                <a:latin typeface="Calibri"/>
                <a:ea typeface="Calibri"/>
                <a:cs typeface="Calibri"/>
                <a:sym typeface="Calibri"/>
              </a:rPr>
              <a:t>3) </a:t>
            </a:r>
            <a:r>
              <a:rPr lang="es-CL" sz="1900" b="1" i="0" u="none" strike="noStrike" cap="none">
                <a:solidFill>
                  <a:srgbClr val="000000"/>
                </a:solidFill>
                <a:latin typeface="Calibri"/>
                <a:ea typeface="Calibri"/>
                <a:cs typeface="Calibri"/>
                <a:sym typeface="Calibri"/>
              </a:rPr>
              <a:t>¿Qué es un medidor de energía? </a:t>
            </a:r>
            <a:endParaRPr sz="1900" b="0" i="0" u="none" strike="noStrike" cap="none">
              <a:latin typeface="Arial"/>
              <a:ea typeface="Arial"/>
              <a:cs typeface="Arial"/>
              <a:sym typeface="Arial"/>
            </a:endParaRPr>
          </a:p>
          <a:p>
            <a:pPr marL="0" marR="0" lvl="0" indent="0" algn="l" rtl="0">
              <a:lnSpc>
                <a:spcPct val="100000"/>
              </a:lnSpc>
              <a:spcBef>
                <a:spcPts val="1800"/>
              </a:spcBef>
              <a:spcAft>
                <a:spcPts val="0"/>
              </a:spcAft>
              <a:buNone/>
            </a:pPr>
            <a:r>
              <a:rPr lang="es-CL" sz="1900" b="1" i="0" u="none" strike="noStrike" cap="none">
                <a:solidFill>
                  <a:srgbClr val="C73E32"/>
                </a:solidFill>
                <a:latin typeface="Calibri"/>
                <a:ea typeface="Calibri"/>
                <a:cs typeface="Calibri"/>
                <a:sym typeface="Calibri"/>
              </a:rPr>
              <a:t>4) </a:t>
            </a:r>
            <a:r>
              <a:rPr lang="es-CL" sz="1900" b="1" i="0" u="none" strike="noStrike" cap="none">
                <a:solidFill>
                  <a:srgbClr val="000000"/>
                </a:solidFill>
                <a:latin typeface="Calibri"/>
                <a:ea typeface="Calibri"/>
                <a:cs typeface="Calibri"/>
                <a:sym typeface="Calibri"/>
              </a:rPr>
              <a:t>¿Por qué es necesario comunicar dispositivos </a:t>
            </a:r>
            <a:br>
              <a:rPr lang="es-CL" sz="1800" b="0" i="0" u="none" strike="noStrike" cap="none">
                <a:latin typeface="Arial"/>
                <a:ea typeface="Arial"/>
                <a:cs typeface="Arial"/>
                <a:sym typeface="Arial"/>
              </a:rPr>
            </a:br>
            <a:r>
              <a:rPr lang="es-CL" sz="1900" b="1" i="0" u="none" strike="noStrike" cap="none">
                <a:solidFill>
                  <a:srgbClr val="000000"/>
                </a:solidFill>
                <a:latin typeface="Calibri"/>
                <a:ea typeface="Calibri"/>
                <a:cs typeface="Calibri"/>
                <a:sym typeface="Calibri"/>
              </a:rPr>
              <a:t>     como los medidores de energía?</a:t>
            </a:r>
            <a:endParaRPr sz="1900" b="0" i="0" u="none" strike="noStrike" cap="none">
              <a:latin typeface="Arial"/>
              <a:ea typeface="Arial"/>
              <a:cs typeface="Arial"/>
              <a:sym typeface="Arial"/>
            </a:endParaRPr>
          </a:p>
        </p:txBody>
      </p:sp>
      <p:pic>
        <p:nvPicPr>
          <p:cNvPr id="795" name="Google Shape;795;p37"/>
          <p:cNvPicPr preferRelativeResize="0"/>
          <p:nvPr/>
        </p:nvPicPr>
        <p:blipFill rotWithShape="1">
          <a:blip r:embed="rId4">
            <a:alphaModFix/>
          </a:blip>
          <a:srcRect/>
          <a:stretch/>
        </p:blipFill>
        <p:spPr>
          <a:xfrm>
            <a:off x="6051240" y="1806120"/>
            <a:ext cx="3305160" cy="48286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8"/>
          <p:cNvSpPr/>
          <p:nvPr/>
        </p:nvSpPr>
        <p:spPr>
          <a:xfrm>
            <a:off x="4394160" y="2057400"/>
            <a:ext cx="4901400" cy="47365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01" name="Google Shape;801;p38" descr="USB CP2102 Placa de desarrollo para Kit USB UART CP2102 USB a RS232 UART de  USB a TTL convertidor|usb connector female|usb minifanusb voice - AliExpress"/>
          <p:cNvPicPr preferRelativeResize="0"/>
          <p:nvPr/>
        </p:nvPicPr>
        <p:blipFill rotWithShape="1">
          <a:blip r:embed="rId3">
            <a:alphaModFix/>
          </a:blip>
          <a:srcRect l="13332" t="28775" r="11295" b="32630"/>
          <a:stretch/>
        </p:blipFill>
        <p:spPr>
          <a:xfrm>
            <a:off x="4805280" y="2253960"/>
            <a:ext cx="3996720" cy="1534680"/>
          </a:xfrm>
          <a:prstGeom prst="rect">
            <a:avLst/>
          </a:prstGeom>
          <a:noFill/>
          <a:ln>
            <a:noFill/>
          </a:ln>
        </p:spPr>
      </p:pic>
      <p:pic>
        <p:nvPicPr>
          <p:cNvPr id="802" name="Google Shape;802;p38"/>
          <p:cNvPicPr preferRelativeResize="0"/>
          <p:nvPr/>
        </p:nvPicPr>
        <p:blipFill rotWithShape="1">
          <a:blip r:embed="rId4">
            <a:alphaModFix/>
          </a:blip>
          <a:srcRect/>
          <a:stretch/>
        </p:blipFill>
        <p:spPr>
          <a:xfrm>
            <a:off x="4542480" y="3911760"/>
            <a:ext cx="4560480" cy="2824200"/>
          </a:xfrm>
          <a:prstGeom prst="rect">
            <a:avLst/>
          </a:prstGeom>
          <a:noFill/>
          <a:ln>
            <a:noFill/>
          </a:ln>
        </p:spPr>
      </p:pic>
      <p:sp>
        <p:nvSpPr>
          <p:cNvPr id="803" name="Google Shape;803;p38"/>
          <p:cNvSpPr/>
          <p:nvPr/>
        </p:nvSpPr>
        <p:spPr>
          <a:xfrm>
            <a:off x="431640" y="2057400"/>
            <a:ext cx="3720240" cy="435060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Los conversores a utilizar en la actividad final son del tipo </a:t>
            </a:r>
            <a:r>
              <a:rPr lang="es-CL" sz="1800" b="1" i="0" u="none" strike="noStrike" cap="none">
                <a:solidFill>
                  <a:srgbClr val="000000"/>
                </a:solidFill>
                <a:latin typeface="Calibri"/>
                <a:ea typeface="Calibri"/>
                <a:cs typeface="Calibri"/>
                <a:sym typeface="Calibri"/>
              </a:rPr>
              <a:t>RS485 a USB</a:t>
            </a:r>
            <a:r>
              <a:rPr lang="es-CL" sz="1800" b="0" i="0" u="none" strike="noStrike" cap="none">
                <a:solidFill>
                  <a:srgbClr val="000000"/>
                </a:solidFill>
                <a:latin typeface="Calibri"/>
                <a:ea typeface="Calibri"/>
                <a:cs typeface="Calibri"/>
                <a:sym typeface="Calibri"/>
              </a:rPr>
              <a:t>, esto significa que se creará un bus de datos con RS485 y lo conectaremos a un puerto USB de un ordenador para conocer los parámetros de mediciones del medidor de energía. </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r>
              <a:rPr lang="es-CL" sz="1800" b="0" i="0" u="none" strike="noStrike" cap="none">
                <a:solidFill>
                  <a:srgbClr val="000000"/>
                </a:solidFill>
                <a:latin typeface="Calibri"/>
                <a:ea typeface="Calibri"/>
                <a:cs typeface="Calibri"/>
                <a:sym typeface="Calibri"/>
              </a:rPr>
              <a:t>La tecnología que permite este proceso se llama UART, qué significa receptor/ transmisor asíncrono universal, se utiliza con las comunicaciones en serie, su trabajo principal es convertir datos que vienen  en serie a datos en paralelo, por medio de un circuito electrónico.</a:t>
            </a:r>
            <a:endParaRPr sz="18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804" name="Google Shape;804;p3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300" b="1" i="0" u="none" strike="noStrike" cap="none">
                <a:solidFill>
                  <a:srgbClr val="29754D"/>
                </a:solidFill>
                <a:latin typeface="Calibri"/>
                <a:ea typeface="Calibri"/>
                <a:cs typeface="Calibri"/>
                <a:sym typeface="Calibri"/>
              </a:rPr>
              <a:t>CONVERSORES</a:t>
            </a:r>
            <a:endParaRPr sz="3300" b="0" i="0" u="none" strike="noStrike" cap="none">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39"/>
          <p:cNvSpPr/>
          <p:nvPr/>
        </p:nvSpPr>
        <p:spPr>
          <a:xfrm>
            <a:off x="533520" y="2400480"/>
            <a:ext cx="7022520" cy="39618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10" name="Google Shape;810;p3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INTERFAZ DE </a:t>
            </a:r>
            <a:r>
              <a:rPr lang="es-CL" sz="3200" b="0" i="0" u="none" strike="noStrike" cap="none">
                <a:solidFill>
                  <a:srgbClr val="C73E32"/>
                </a:solidFill>
                <a:latin typeface="Calibri"/>
                <a:ea typeface="Calibri"/>
                <a:cs typeface="Calibri"/>
                <a:sym typeface="Calibri"/>
              </a:rPr>
              <a:t>USUARIO</a:t>
            </a:r>
            <a:endParaRPr sz="3200" b="0" i="0" u="none" strike="noStrike" cap="none">
              <a:latin typeface="Arial"/>
              <a:ea typeface="Arial"/>
              <a:cs typeface="Arial"/>
              <a:sym typeface="Arial"/>
            </a:endParaRPr>
          </a:p>
        </p:txBody>
      </p:sp>
      <p:sp>
        <p:nvSpPr>
          <p:cNvPr id="811" name="Google Shape;811;p39"/>
          <p:cNvSpPr/>
          <p:nvPr/>
        </p:nvSpPr>
        <p:spPr>
          <a:xfrm>
            <a:off x="782640" y="2980440"/>
            <a:ext cx="8382960" cy="7966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673200" y="2739240"/>
            <a:ext cx="6577920" cy="4147200"/>
          </a:xfrm>
          <a:prstGeom prst="rect">
            <a:avLst/>
          </a:prstGeom>
          <a:noFill/>
          <a:ln>
            <a:noFill/>
          </a:ln>
        </p:spPr>
        <p:txBody>
          <a:bodyPr spcFirstLastPara="1" wrap="square" lIns="90000" tIns="45000" rIns="90000" bIns="45000" anchor="t" anchorCtr="0">
            <a:no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Las interfaces de usuario son utilizadas para que un operador pueda interactuar con un sistema o proceso de forma segura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y dinámica.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Existen diferentes interfaces de usuario, tales como aplicaciones, páginas web, las de dispositivos como las HMI y las de software como los sistemas SCADA.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Independiente del tipo de interfaz todas deben entregar información del sistema la que están conectadas y para el caso de la HMI y el sistema SCADA requieren de dinamización del proceso que están proyectando, ya que la dinamización (parpadeo, cambio de color o movimiento de imágenes) permitirá que el usuario pueda notar los cambios que ocurren en el proceso.</a:t>
            </a:r>
            <a:endParaRPr sz="1800" b="0" i="0" u="none" strike="noStrike" cap="none">
              <a:latin typeface="Arial"/>
              <a:ea typeface="Arial"/>
              <a:cs typeface="Arial"/>
              <a:sym typeface="Arial"/>
            </a:endParaRPr>
          </a:p>
        </p:txBody>
      </p:sp>
      <p:pic>
        <p:nvPicPr>
          <p:cNvPr id="813" name="Google Shape;813;p39"/>
          <p:cNvPicPr preferRelativeResize="0"/>
          <p:nvPr/>
        </p:nvPicPr>
        <p:blipFill rotWithShape="1">
          <a:blip r:embed="rId3">
            <a:alphaModFix/>
          </a:blip>
          <a:srcRect/>
          <a:stretch/>
        </p:blipFill>
        <p:spPr>
          <a:xfrm>
            <a:off x="6969600" y="2616120"/>
            <a:ext cx="1751040" cy="31165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
          <p:cNvSpPr/>
          <p:nvPr/>
        </p:nvSpPr>
        <p:spPr>
          <a:xfrm>
            <a:off x="3936960" y="2959200"/>
            <a:ext cx="5396760" cy="4075920"/>
          </a:xfrm>
          <a:prstGeom prst="roundRect">
            <a:avLst>
              <a:gd name="adj" fmla="val 4120"/>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2" name="Google Shape;452;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453" name="Google Shape;453;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454" name="Google Shape;454;p4"/>
          <p:cNvSpPr/>
          <p:nvPr/>
        </p:nvSpPr>
        <p:spPr>
          <a:xfrm>
            <a:off x="36068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2</a:t>
            </a:r>
            <a:endParaRPr sz="6000" b="0" i="0" u="none" strike="noStrike" cap="none">
              <a:latin typeface="Arial"/>
              <a:ea typeface="Arial"/>
              <a:cs typeface="Arial"/>
              <a:sym typeface="Arial"/>
            </a:endParaRPr>
          </a:p>
        </p:txBody>
      </p:sp>
      <p:sp>
        <p:nvSpPr>
          <p:cNvPr id="455" name="Google Shape;455;p4"/>
          <p:cNvSpPr/>
          <p:nvPr/>
        </p:nvSpPr>
        <p:spPr>
          <a:xfrm>
            <a:off x="3936960" y="2109960"/>
            <a:ext cx="4566600" cy="67464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400" b="0" i="0" u="none" strike="noStrike" cap="none">
                <a:solidFill>
                  <a:srgbClr val="C73E32"/>
                </a:solidFill>
                <a:latin typeface="Calibri"/>
                <a:ea typeface="Calibri"/>
                <a:cs typeface="Calibri"/>
                <a:sym typeface="Calibri"/>
              </a:rPr>
              <a:t>INSTALACIÓN DE UN SISTEMA DE MONITOREO DE ENERGÍA</a:t>
            </a:r>
            <a:endParaRPr sz="2400" b="0" i="0" u="none" strike="noStrike" cap="none">
              <a:latin typeface="Arial"/>
              <a:ea typeface="Arial"/>
              <a:cs typeface="Arial"/>
              <a:sym typeface="Arial"/>
            </a:endParaRPr>
          </a:p>
        </p:txBody>
      </p:sp>
      <p:sp>
        <p:nvSpPr>
          <p:cNvPr id="456" name="Google Shape;456;p4"/>
          <p:cNvSpPr/>
          <p:nvPr/>
        </p:nvSpPr>
        <p:spPr>
          <a:xfrm>
            <a:off x="3926160" y="5897160"/>
            <a:ext cx="475920" cy="23400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200" b="1" i="0" u="none" strike="noStrike" cap="none">
                <a:solidFill>
                  <a:srgbClr val="FFFFFF"/>
                </a:solidFill>
                <a:latin typeface="Calibri"/>
                <a:ea typeface="Calibri"/>
                <a:cs typeface="Calibri"/>
                <a:sym typeface="Calibri"/>
              </a:rPr>
              <a:t>10</a:t>
            </a:r>
            <a:endParaRPr sz="1200" b="0" i="0" u="none" strike="noStrike" cap="none">
              <a:latin typeface="Arial"/>
              <a:ea typeface="Arial"/>
              <a:cs typeface="Arial"/>
              <a:sym typeface="Arial"/>
            </a:endParaRPr>
          </a:p>
        </p:txBody>
      </p:sp>
      <p:sp>
        <p:nvSpPr>
          <p:cNvPr id="457" name="Google Shape;457;p4"/>
          <p:cNvSpPr/>
          <p:nvPr/>
        </p:nvSpPr>
        <p:spPr>
          <a:xfrm>
            <a:off x="3474720" y="73044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4062240" y="3095640"/>
            <a:ext cx="5563440" cy="3863160"/>
          </a:xfrm>
          <a:prstGeom prst="rect">
            <a:avLst/>
          </a:prstGeom>
          <a:noFill/>
          <a:ln>
            <a:noFill/>
          </a:ln>
        </p:spPr>
        <p:txBody>
          <a:bodyPr spcFirstLastPara="1" wrap="square" lIns="90000" tIns="45000" rIns="90000" bIns="45000" anchor="t" anchorCtr="0">
            <a:noAutofit/>
          </a:bodyPr>
          <a:lstStyle/>
          <a:p>
            <a:pPr marL="162000" marR="0" lvl="0" indent="-162000" algn="l" rtl="0">
              <a:lnSpc>
                <a:spcPct val="60000"/>
              </a:lnSpc>
              <a:spcBef>
                <a:spcPts val="0"/>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Actividad de conocimientos previos “Círculos de Experiencia”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5 Reglas de oro de electricidad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Aspectos de seguridad a considerar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¿Qué es la electricidad?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Formas de obtener electricidad</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Tipos de corrientes</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Medición de energía eléctrica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¿Cuál es la diferencia entre Kw y KWh?</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¿Cómo funciona un medidor de energía?</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Aplicaciones con medidores de energía</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Comunicaciones</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Interfaz de usuario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Fichas técnicas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Actividad ¿Cuánto hemos aprendido? </a:t>
            </a:r>
            <a:endParaRPr sz="1400" b="0" i="0" u="none" strike="noStrike" cap="none">
              <a:latin typeface="Arial"/>
              <a:ea typeface="Arial"/>
              <a:cs typeface="Arial"/>
              <a:sym typeface="Arial"/>
            </a:endParaRPr>
          </a:p>
          <a:p>
            <a:pPr marL="162000" marR="0" lvl="0" indent="-162000" algn="l" rtl="0">
              <a:lnSpc>
                <a:spcPct val="60000"/>
              </a:lnSpc>
              <a:spcBef>
                <a:spcPts val="1001"/>
              </a:spcBef>
              <a:spcAft>
                <a:spcPts val="0"/>
              </a:spcAft>
              <a:buClr>
                <a:srgbClr val="29754D"/>
              </a:buClr>
              <a:buSzPts val="1484"/>
              <a:buFont typeface="Arial"/>
              <a:buAutoNum type="arabicPeriod"/>
            </a:pPr>
            <a:r>
              <a:rPr lang="es-CL" sz="1400" b="1" i="0" u="none" strike="noStrike" cap="none">
                <a:solidFill>
                  <a:srgbClr val="000000"/>
                </a:solidFill>
                <a:latin typeface="Calibri"/>
                <a:ea typeface="Calibri"/>
                <a:cs typeface="Calibri"/>
                <a:sym typeface="Calibri"/>
              </a:rPr>
              <a:t>Ticket de salida preguntas guía</a:t>
            </a:r>
            <a:endParaRPr sz="1400" b="0" i="0" u="none" strike="noStrike" cap="none">
              <a:latin typeface="Arial"/>
              <a:ea typeface="Arial"/>
              <a:cs typeface="Arial"/>
              <a:sym typeface="Arial"/>
            </a:endParaRPr>
          </a:p>
          <a:p>
            <a:pPr marL="0" marR="0" lvl="0" indent="0" algn="l" rtl="0">
              <a:lnSpc>
                <a:spcPct val="60000"/>
              </a:lnSpc>
              <a:spcBef>
                <a:spcPts val="1001"/>
              </a:spcBef>
              <a:spcAft>
                <a:spcPts val="0"/>
              </a:spcAft>
              <a:buNone/>
            </a:pPr>
            <a:endParaRPr sz="1400" b="0" i="0" u="none" strike="noStrike" cap="none">
              <a:latin typeface="Arial"/>
              <a:ea typeface="Arial"/>
              <a:cs typeface="Arial"/>
              <a:sym typeface="Arial"/>
            </a:endParaRPr>
          </a:p>
          <a:p>
            <a:pPr marL="0" marR="0" lvl="0" indent="0" algn="l" rtl="0">
              <a:lnSpc>
                <a:spcPct val="60000"/>
              </a:lnSpc>
              <a:spcBef>
                <a:spcPts val="1001"/>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0"/>
          <p:cNvSpPr/>
          <p:nvPr/>
        </p:nvSpPr>
        <p:spPr>
          <a:xfrm>
            <a:off x="466200" y="2565360"/>
            <a:ext cx="7106040" cy="3479040"/>
          </a:xfrm>
          <a:prstGeom prst="roundRect">
            <a:avLst>
              <a:gd name="adj" fmla="val 9881"/>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19" name="Google Shape;819;p40"/>
          <p:cNvSpPr/>
          <p:nvPr/>
        </p:nvSpPr>
        <p:spPr>
          <a:xfrm>
            <a:off x="723960" y="2986200"/>
            <a:ext cx="3796560" cy="418464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HMI: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human machine interface, es una pantalla táctil compuesta de puertos de comunicaciones, una conexión de alimentación y la posibilidad de representar procesos o elementos a los que está conectada. </a:t>
            </a:r>
            <a:endParaRPr sz="1800" b="0" i="0" u="none" strike="noStrike" cap="none">
              <a:latin typeface="Arial"/>
              <a:ea typeface="Arial"/>
              <a:cs typeface="Arial"/>
              <a:sym typeface="Arial"/>
            </a:endParaRPr>
          </a:p>
        </p:txBody>
      </p:sp>
      <p:sp>
        <p:nvSpPr>
          <p:cNvPr id="820" name="Google Shape;820;p40"/>
          <p:cNvSpPr/>
          <p:nvPr/>
        </p:nvSpPr>
        <p:spPr>
          <a:xfrm>
            <a:off x="5154480" y="2057400"/>
            <a:ext cx="4507560" cy="4494960"/>
          </a:xfrm>
          <a:prstGeom prst="ellipse">
            <a:avLst/>
          </a:prstGeom>
          <a:solidFill>
            <a:schemeClr val="lt1"/>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1" name="Google Shape;821;p40" descr="Sabes qué es un sistema HMI y para qué se utiliza?"/>
          <p:cNvPicPr preferRelativeResize="0"/>
          <p:nvPr/>
        </p:nvPicPr>
        <p:blipFill rotWithShape="1">
          <a:blip r:embed="rId3">
            <a:alphaModFix/>
          </a:blip>
          <a:srcRect/>
          <a:stretch/>
        </p:blipFill>
        <p:spPr>
          <a:xfrm>
            <a:off x="5931000" y="2820240"/>
            <a:ext cx="2930760" cy="2930760"/>
          </a:xfrm>
          <a:prstGeom prst="rect">
            <a:avLst/>
          </a:prstGeom>
          <a:noFill/>
          <a:ln>
            <a:noFill/>
          </a:ln>
        </p:spPr>
      </p:pic>
      <p:sp>
        <p:nvSpPr>
          <p:cNvPr id="822" name="Google Shape;822;p40"/>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INTERFAZ DE </a:t>
            </a:r>
            <a:r>
              <a:rPr lang="es-CL" sz="3200" b="0" i="0" u="none" strike="noStrike" cap="none">
                <a:solidFill>
                  <a:srgbClr val="C73E32"/>
                </a:solidFill>
                <a:latin typeface="Calibri"/>
                <a:ea typeface="Calibri"/>
                <a:cs typeface="Calibri"/>
                <a:sym typeface="Calibri"/>
              </a:rPr>
              <a:t>USUARIO</a:t>
            </a:r>
            <a:endParaRPr sz="3200" b="0" i="0" u="none" strike="noStrike" cap="none">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41"/>
          <p:cNvSpPr/>
          <p:nvPr/>
        </p:nvSpPr>
        <p:spPr>
          <a:xfrm>
            <a:off x="520560" y="2286000"/>
            <a:ext cx="7593840" cy="4469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28" name="Google Shape;828;p41"/>
          <p:cNvSpPr/>
          <p:nvPr/>
        </p:nvSpPr>
        <p:spPr>
          <a:xfrm>
            <a:off x="685800" y="2490840"/>
            <a:ext cx="7073280" cy="1318320"/>
          </a:xfrm>
          <a:prstGeom prst="rect">
            <a:avLst/>
          </a:prstGeom>
          <a:noFill/>
          <a:ln>
            <a:noFill/>
          </a:ln>
        </p:spPr>
        <p:txBody>
          <a:bodyPr spcFirstLastPara="1" wrap="square" lIns="90000" tIns="45000" rIns="90000" bIns="45000" anchor="t" anchorCtr="0">
            <a:normAutofit/>
          </a:bodyPr>
          <a:lstStyle/>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Las HMI son comúnmente utilizadas para representar procesos industriales, representado en dibujos relacionados con el proceso. </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176400" marR="0" lvl="0" indent="-175680" algn="l" rtl="0">
              <a:lnSpc>
                <a:spcPct val="9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Pueden ser comunicadas con variados equipos y requieren de un software para su configuración.</a:t>
            </a:r>
            <a:endParaRPr sz="1800" b="0" i="0" u="none" strike="noStrike" cap="none">
              <a:latin typeface="Arial"/>
              <a:ea typeface="Arial"/>
              <a:cs typeface="Arial"/>
              <a:sym typeface="Arial"/>
            </a:endParaRPr>
          </a:p>
        </p:txBody>
      </p:sp>
      <p:pic>
        <p:nvPicPr>
          <p:cNvPr id="829" name="Google Shape;829;p41" descr="Magelis HMI y operadores de interfaces | Schneider Electric España"/>
          <p:cNvPicPr preferRelativeResize="0"/>
          <p:nvPr/>
        </p:nvPicPr>
        <p:blipFill rotWithShape="1">
          <a:blip r:embed="rId3">
            <a:alphaModFix/>
          </a:blip>
          <a:srcRect l="1491" t="12470" r="22565" b="12372"/>
          <a:stretch/>
        </p:blipFill>
        <p:spPr>
          <a:xfrm>
            <a:off x="4077000" y="3952800"/>
            <a:ext cx="3302640" cy="2451240"/>
          </a:xfrm>
          <a:prstGeom prst="rect">
            <a:avLst/>
          </a:prstGeom>
          <a:noFill/>
          <a:ln>
            <a:noFill/>
          </a:ln>
        </p:spPr>
      </p:pic>
      <p:sp>
        <p:nvSpPr>
          <p:cNvPr id="830" name="Google Shape;830;p41"/>
          <p:cNvSpPr/>
          <p:nvPr/>
        </p:nvSpPr>
        <p:spPr>
          <a:xfrm>
            <a:off x="5046840" y="1013760"/>
            <a:ext cx="4857120" cy="2995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1" name="Google Shape;831;p41" descr="HMIGTO2310 Schneider Electric | Schneider Electric Magelis GTO Touch Screen  HMI - 5.7 in, TFT Display, 320 x 240pixels | 781-5887 | Bienvenido a RS  Componentes"/>
          <p:cNvPicPr preferRelativeResize="0"/>
          <p:nvPr/>
        </p:nvPicPr>
        <p:blipFill rotWithShape="1">
          <a:blip r:embed="rId4">
            <a:alphaModFix/>
          </a:blip>
          <a:srcRect/>
          <a:stretch/>
        </p:blipFill>
        <p:spPr>
          <a:xfrm>
            <a:off x="682920" y="3774240"/>
            <a:ext cx="3007080" cy="2566800"/>
          </a:xfrm>
          <a:prstGeom prst="rect">
            <a:avLst/>
          </a:prstGeom>
          <a:noFill/>
          <a:ln>
            <a:noFill/>
          </a:ln>
        </p:spPr>
      </p:pic>
      <p:sp>
        <p:nvSpPr>
          <p:cNvPr id="832" name="Google Shape;832;p41"/>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INTERFAZ DE </a:t>
            </a:r>
            <a:r>
              <a:rPr lang="es-CL" sz="3200" b="0" i="0" u="none" strike="noStrike" cap="none">
                <a:solidFill>
                  <a:srgbClr val="C73E32"/>
                </a:solidFill>
                <a:latin typeface="Calibri"/>
                <a:ea typeface="Calibri"/>
                <a:cs typeface="Calibri"/>
                <a:sym typeface="Calibri"/>
              </a:rPr>
              <a:t>USUARIO</a:t>
            </a:r>
            <a:endParaRPr sz="3200" b="0" i="0" u="none" strike="noStrike" cap="non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2"/>
          <p:cNvSpPr/>
          <p:nvPr/>
        </p:nvSpPr>
        <p:spPr>
          <a:xfrm>
            <a:off x="558720" y="2387520"/>
            <a:ext cx="7403400" cy="38221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38" name="Google Shape;838;p42"/>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FICHAS </a:t>
            </a:r>
            <a:r>
              <a:rPr lang="es-CL" sz="3200" b="0" i="0" u="none" strike="noStrike" cap="none">
                <a:solidFill>
                  <a:srgbClr val="C73E32"/>
                </a:solidFill>
                <a:latin typeface="Calibri"/>
                <a:ea typeface="Calibri"/>
                <a:cs typeface="Calibri"/>
                <a:sym typeface="Calibri"/>
              </a:rPr>
              <a:t>TÉCNICAS</a:t>
            </a:r>
            <a:endParaRPr sz="3200" b="0" i="0" u="none" strike="noStrike" cap="none">
              <a:latin typeface="Arial"/>
              <a:ea typeface="Arial"/>
              <a:cs typeface="Arial"/>
              <a:sym typeface="Arial"/>
            </a:endParaRPr>
          </a:p>
        </p:txBody>
      </p:sp>
      <p:pic>
        <p:nvPicPr>
          <p:cNvPr id="839" name="Google Shape;839;p42" descr="Grafica_Electricidad(1).png"/>
          <p:cNvPicPr preferRelativeResize="0"/>
          <p:nvPr/>
        </p:nvPicPr>
        <p:blipFill rotWithShape="1">
          <a:blip r:embed="rId3">
            <a:alphaModFix/>
          </a:blip>
          <a:srcRect l="46007" t="72573"/>
          <a:stretch/>
        </p:blipFill>
        <p:spPr>
          <a:xfrm>
            <a:off x="4335120" y="2593800"/>
            <a:ext cx="4630320" cy="3811320"/>
          </a:xfrm>
          <a:prstGeom prst="rect">
            <a:avLst/>
          </a:prstGeom>
          <a:noFill/>
          <a:ln>
            <a:noFill/>
          </a:ln>
        </p:spPr>
      </p:pic>
      <p:sp>
        <p:nvSpPr>
          <p:cNvPr id="840" name="Google Shape;840;p42"/>
          <p:cNvSpPr/>
          <p:nvPr/>
        </p:nvSpPr>
        <p:spPr>
          <a:xfrm>
            <a:off x="825480" y="2731320"/>
            <a:ext cx="4063320" cy="376236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Las fichas técnicas y lo manuales de instalación son las referencias que entrega el fabricante del equipo para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la implementación de sistemas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con sus productos. </a:t>
            </a:r>
            <a:endParaRPr sz="1800" b="0" i="0" u="none" strike="noStrike" cap="none">
              <a:latin typeface="Arial"/>
              <a:ea typeface="Arial"/>
              <a:cs typeface="Arial"/>
              <a:sym typeface="Arial"/>
            </a:endParaRPr>
          </a:p>
          <a:p>
            <a:pPr marL="0" marR="0" lvl="0" indent="0" algn="l" rtl="0">
              <a:lnSpc>
                <a:spcPct val="100000"/>
              </a:lnSpc>
              <a:spcBef>
                <a:spcPts val="1001"/>
              </a:spcBef>
              <a:spcAft>
                <a:spcPts val="0"/>
              </a:spcAft>
              <a:buNone/>
            </a:pPr>
            <a:r>
              <a:rPr lang="es-CL" sz="1800" b="0" i="0" u="none" strike="noStrike" cap="none">
                <a:solidFill>
                  <a:srgbClr val="000000"/>
                </a:solidFill>
                <a:latin typeface="Calibri"/>
                <a:ea typeface="Calibri"/>
                <a:cs typeface="Calibri"/>
                <a:sym typeface="Calibri"/>
              </a:rPr>
              <a:t> A través de las fichas técnicas podemos conocer los parámetros de funcionamiento de los dispositivos, características de conexiones, capacidades de funcionamiento y configuraciones.</a:t>
            </a:r>
            <a:endParaRPr sz="1800" b="0" i="0" u="none" strike="noStrike" cap="none">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3"/>
          <p:cNvSpPr/>
          <p:nvPr/>
        </p:nvSpPr>
        <p:spPr>
          <a:xfrm>
            <a:off x="558720" y="2438280"/>
            <a:ext cx="7124040" cy="3542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46" name="Google Shape;846;p43"/>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FICHAS </a:t>
            </a:r>
            <a:r>
              <a:rPr lang="es-CL" sz="3200" b="0" i="0" u="none" strike="noStrike" cap="none">
                <a:solidFill>
                  <a:srgbClr val="C73E32"/>
                </a:solidFill>
                <a:latin typeface="Calibri"/>
                <a:ea typeface="Calibri"/>
                <a:cs typeface="Calibri"/>
                <a:sym typeface="Calibri"/>
              </a:rPr>
              <a:t>TÉCNICAS PM710</a:t>
            </a:r>
            <a:endParaRPr sz="3200" b="0" i="0" u="none" strike="noStrike" cap="none">
              <a:latin typeface="Arial"/>
              <a:ea typeface="Arial"/>
              <a:cs typeface="Arial"/>
              <a:sym typeface="Arial"/>
            </a:endParaRPr>
          </a:p>
        </p:txBody>
      </p:sp>
      <p:pic>
        <p:nvPicPr>
          <p:cNvPr id="847" name="Google Shape;847;p43" descr="Grafica_Electricidad(1).png"/>
          <p:cNvPicPr preferRelativeResize="0"/>
          <p:nvPr/>
        </p:nvPicPr>
        <p:blipFill rotWithShape="1">
          <a:blip r:embed="rId3">
            <a:alphaModFix/>
          </a:blip>
          <a:srcRect l="-12376" t="57296" r="58187" b="25802"/>
          <a:stretch/>
        </p:blipFill>
        <p:spPr>
          <a:xfrm rot="457800">
            <a:off x="3187080" y="2924640"/>
            <a:ext cx="5593680" cy="2827080"/>
          </a:xfrm>
          <a:prstGeom prst="rect">
            <a:avLst/>
          </a:prstGeom>
          <a:noFill/>
          <a:ln>
            <a:noFill/>
          </a:ln>
        </p:spPr>
      </p:pic>
      <p:sp>
        <p:nvSpPr>
          <p:cNvPr id="848" name="Google Shape;848;p43"/>
          <p:cNvSpPr/>
          <p:nvPr/>
        </p:nvSpPr>
        <p:spPr>
          <a:xfrm>
            <a:off x="838080" y="2825640"/>
            <a:ext cx="5422320" cy="273600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Cuando se revisa una ficha técnica es importante tener en cuenta qué información se está buscando:</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1" i="0" u="none" strike="noStrike" cap="none">
                <a:solidFill>
                  <a:srgbClr val="800000"/>
                </a:solidFill>
                <a:latin typeface="Calibri"/>
                <a:ea typeface="Calibri"/>
                <a:cs typeface="Calibri"/>
                <a:sym typeface="Calibri"/>
              </a:rPr>
              <a:t>Conexión a la fuente de alimentación</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1" i="0" u="none" strike="noStrike" cap="none">
                <a:solidFill>
                  <a:srgbClr val="800000"/>
                </a:solidFill>
                <a:latin typeface="Calibri"/>
                <a:ea typeface="Calibri"/>
                <a:cs typeface="Calibri"/>
                <a:sym typeface="Calibri"/>
              </a:rPr>
              <a:t>Conexión en un circuito o sistema</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1" i="0" u="none" strike="noStrike" cap="none">
                <a:solidFill>
                  <a:srgbClr val="800000"/>
                </a:solidFill>
                <a:latin typeface="Calibri"/>
                <a:ea typeface="Calibri"/>
                <a:cs typeface="Calibri"/>
                <a:sym typeface="Calibri"/>
              </a:rPr>
              <a:t>Parámetros de comunicaciones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1" i="0" u="none" strike="noStrike" cap="none">
                <a:solidFill>
                  <a:srgbClr val="800000"/>
                </a:solidFill>
                <a:latin typeface="Calibri"/>
                <a:ea typeface="Calibri"/>
                <a:cs typeface="Calibri"/>
                <a:sym typeface="Calibri"/>
              </a:rPr>
              <a:t>Normativa que certifica su construcción </a:t>
            </a:r>
            <a:endParaRPr sz="1800" b="0" i="0" u="none" strike="noStrike" cap="none">
              <a:latin typeface="Arial"/>
              <a:ea typeface="Arial"/>
              <a:cs typeface="Arial"/>
              <a:sym typeface="Arial"/>
            </a:endParaRPr>
          </a:p>
          <a:p>
            <a:pPr marL="176400" marR="0" lvl="0" indent="-175680" algn="l" rtl="0">
              <a:lnSpc>
                <a:spcPct val="90000"/>
              </a:lnSpc>
              <a:spcBef>
                <a:spcPts val="1001"/>
              </a:spcBef>
              <a:spcAft>
                <a:spcPts val="0"/>
              </a:spcAft>
              <a:buClr>
                <a:srgbClr val="000000"/>
              </a:buClr>
              <a:buSzPts val="1800"/>
              <a:buFont typeface="Arial"/>
              <a:buChar char="•"/>
            </a:pPr>
            <a:r>
              <a:rPr lang="es-CL" sz="1800" b="1" i="0" u="none" strike="noStrike" cap="none">
                <a:solidFill>
                  <a:srgbClr val="800000"/>
                </a:solidFill>
                <a:latin typeface="Calibri"/>
                <a:ea typeface="Calibri"/>
                <a:cs typeface="Calibri"/>
                <a:sym typeface="Calibri"/>
              </a:rPr>
              <a:t>Normativa que certifica su funcionamiento.</a:t>
            </a:r>
            <a:endParaRPr sz="18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44"/>
          <p:cNvSpPr/>
          <p:nvPr/>
        </p:nvSpPr>
        <p:spPr>
          <a:xfrm>
            <a:off x="520560" y="1841400"/>
            <a:ext cx="8863920" cy="48632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854" name="Google Shape;854;p44"/>
          <p:cNvGrpSpPr/>
          <p:nvPr/>
        </p:nvGrpSpPr>
        <p:grpSpPr>
          <a:xfrm>
            <a:off x="673200" y="2120760"/>
            <a:ext cx="8502480" cy="4375080"/>
            <a:chOff x="673200" y="2120760"/>
            <a:chExt cx="8502480" cy="4375080"/>
          </a:xfrm>
        </p:grpSpPr>
        <p:pic>
          <p:nvPicPr>
            <p:cNvPr id="855" name="Google Shape;855;p44"/>
            <p:cNvPicPr preferRelativeResize="0"/>
            <p:nvPr/>
          </p:nvPicPr>
          <p:blipFill rotWithShape="1">
            <a:blip r:embed="rId3">
              <a:alphaModFix/>
            </a:blip>
            <a:srcRect l="811" t="1352"/>
            <a:stretch/>
          </p:blipFill>
          <p:spPr>
            <a:xfrm>
              <a:off x="4203000" y="2120760"/>
              <a:ext cx="4972320" cy="3217320"/>
            </a:xfrm>
            <a:prstGeom prst="rect">
              <a:avLst/>
            </a:prstGeom>
            <a:noFill/>
            <a:ln>
              <a:noFill/>
            </a:ln>
          </p:spPr>
        </p:pic>
        <p:pic>
          <p:nvPicPr>
            <p:cNvPr id="856" name="Google Shape;856;p44"/>
            <p:cNvPicPr preferRelativeResize="0"/>
            <p:nvPr/>
          </p:nvPicPr>
          <p:blipFill rotWithShape="1">
            <a:blip r:embed="rId4">
              <a:alphaModFix/>
            </a:blip>
            <a:srcRect/>
            <a:stretch/>
          </p:blipFill>
          <p:spPr>
            <a:xfrm>
              <a:off x="673200" y="3926520"/>
              <a:ext cx="5042160" cy="2569320"/>
            </a:xfrm>
            <a:prstGeom prst="rect">
              <a:avLst/>
            </a:prstGeom>
            <a:noFill/>
            <a:ln w="57225" cap="flat" cmpd="sng">
              <a:solidFill>
                <a:srgbClr val="800000"/>
              </a:solidFill>
              <a:prstDash val="solid"/>
              <a:round/>
              <a:headEnd type="none" w="sm" len="sm"/>
              <a:tailEnd type="none" w="sm" len="sm"/>
            </a:ln>
          </p:spPr>
        </p:pic>
        <p:sp>
          <p:nvSpPr>
            <p:cNvPr id="857" name="Google Shape;857;p44"/>
            <p:cNvSpPr/>
            <p:nvPr/>
          </p:nvSpPr>
          <p:spPr>
            <a:xfrm>
              <a:off x="7932960" y="3706560"/>
              <a:ext cx="1242720" cy="772920"/>
            </a:xfrm>
            <a:prstGeom prst="rect">
              <a:avLst/>
            </a:prstGeom>
            <a:noFill/>
            <a:ln w="57225" cap="flat" cmpd="sng">
              <a:solidFill>
                <a:srgbClr val="8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flipH="1">
              <a:off x="5715360" y="4479840"/>
              <a:ext cx="2216160" cy="2016000"/>
            </a:xfrm>
            <a:custGeom>
              <a:avLst/>
              <a:gdLst/>
              <a:ahLst/>
              <a:cxnLst/>
              <a:rect l="l" t="t" r="r" b="b"/>
              <a:pathLst>
                <a:path w="21600" h="21600" extrusionOk="0">
                  <a:moveTo>
                    <a:pt x="0" y="0"/>
                  </a:moveTo>
                  <a:lnTo>
                    <a:pt x="21600" y="21600"/>
                  </a:lnTo>
                </a:path>
              </a:pathLst>
            </a:custGeom>
            <a:noFill/>
            <a:ln w="57225" cap="flat" cmpd="sng">
              <a:solidFill>
                <a:srgbClr val="800000"/>
              </a:solidFill>
              <a:prstDash val="solid"/>
              <a:miter lim="8000"/>
              <a:headEnd type="none" w="sm" len="sm"/>
              <a:tailEnd type="none" w="sm" len="sm"/>
            </a:ln>
          </p:spPr>
        </p:sp>
      </p:grpSp>
      <p:sp>
        <p:nvSpPr>
          <p:cNvPr id="859" name="Google Shape;859;p44"/>
          <p:cNvSpPr/>
          <p:nvPr/>
        </p:nvSpPr>
        <p:spPr>
          <a:xfrm>
            <a:off x="622440" y="2122920"/>
            <a:ext cx="2894760" cy="518040"/>
          </a:xfrm>
          <a:prstGeom prst="rect">
            <a:avLst/>
          </a:prstGeom>
          <a:noFill/>
          <a:ln>
            <a:noFill/>
          </a:ln>
        </p:spPr>
        <p:txBody>
          <a:bodyPr spcFirstLastPara="1" wrap="square" lIns="90000" tIns="45000" rIns="90000" bIns="45000" anchor="t" anchorCtr="0">
            <a:normAutofit/>
          </a:bodyPr>
          <a:lstStyle/>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Configuración del equipo</a:t>
            </a:r>
            <a:endParaRPr sz="2000" b="0" i="0" u="none" strike="noStrike" cap="none">
              <a:latin typeface="Arial"/>
              <a:ea typeface="Arial"/>
              <a:cs typeface="Arial"/>
              <a:sym typeface="Arial"/>
            </a:endParaRPr>
          </a:p>
          <a:p>
            <a:pPr marL="0" marR="0" lvl="0" indent="0" algn="l" rtl="0">
              <a:lnSpc>
                <a:spcPct val="90000"/>
              </a:lnSpc>
              <a:spcBef>
                <a:spcPts val="1001"/>
              </a:spcBef>
              <a:spcAft>
                <a:spcPts val="0"/>
              </a:spcAft>
              <a:buNone/>
            </a:pPr>
            <a:endParaRPr sz="2000" b="0" i="0" u="none" strike="noStrike" cap="none">
              <a:latin typeface="Arial"/>
              <a:ea typeface="Arial"/>
              <a:cs typeface="Arial"/>
              <a:sym typeface="Arial"/>
            </a:endParaRPr>
          </a:p>
        </p:txBody>
      </p:sp>
      <p:sp>
        <p:nvSpPr>
          <p:cNvPr id="860" name="Google Shape;860;p44"/>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FICHA </a:t>
            </a:r>
            <a:r>
              <a:rPr lang="es-CL" sz="3200" b="0" i="0" u="none" strike="noStrike" cap="none">
                <a:solidFill>
                  <a:srgbClr val="C73E32"/>
                </a:solidFill>
                <a:latin typeface="Calibri"/>
                <a:ea typeface="Calibri"/>
                <a:cs typeface="Calibri"/>
                <a:sym typeface="Calibri"/>
              </a:rPr>
              <a:t>TÉCNICA</a:t>
            </a:r>
            <a:endParaRPr sz="32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45"/>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grpSp>
        <p:nvGrpSpPr>
          <p:cNvPr id="866" name="Google Shape;866;p45"/>
          <p:cNvGrpSpPr/>
          <p:nvPr/>
        </p:nvGrpSpPr>
        <p:grpSpPr>
          <a:xfrm>
            <a:off x="3758367" y="1533600"/>
            <a:ext cx="5075313" cy="2359440"/>
            <a:chOff x="3758367" y="1533600"/>
            <a:chExt cx="5075313" cy="2359440"/>
          </a:xfrm>
        </p:grpSpPr>
        <p:sp>
          <p:nvSpPr>
            <p:cNvPr id="867" name="Google Shape;867;p45"/>
            <p:cNvSpPr/>
            <p:nvPr/>
          </p:nvSpPr>
          <p:spPr>
            <a:xfrm flipH="1">
              <a:off x="4469040" y="1533600"/>
              <a:ext cx="43646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68" name="Google Shape;868;p45"/>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45"/>
          <p:cNvSpPr/>
          <p:nvPr/>
        </p:nvSpPr>
        <p:spPr>
          <a:xfrm>
            <a:off x="4831920" y="1804680"/>
            <a:ext cx="380880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te invitamos a que revises la cápsula animada:</a:t>
            </a:r>
            <a:endParaRPr sz="1800" b="0" i="0" u="none" strike="noStrike" cap="none">
              <a:latin typeface="Arial"/>
              <a:ea typeface="Arial"/>
              <a:cs typeface="Arial"/>
              <a:sym typeface="Arial"/>
            </a:endParaRPr>
          </a:p>
          <a:p>
            <a:pPr marL="0" marR="0" lvl="0" indent="0" algn="l" rtl="0">
              <a:lnSpc>
                <a:spcPct val="6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C73E32"/>
                </a:solidFill>
                <a:latin typeface="Calibri"/>
                <a:ea typeface="Calibri"/>
                <a:cs typeface="Calibri"/>
                <a:sym typeface="Calibri"/>
              </a:rPr>
              <a:t>“Seguridad y uso de elementos </a:t>
            </a:r>
            <a:br>
              <a:rPr lang="es-CL" sz="1800" b="0" i="0" u="none" strike="noStrike" cap="none">
                <a:latin typeface="Arial"/>
                <a:ea typeface="Arial"/>
                <a:cs typeface="Arial"/>
                <a:sym typeface="Arial"/>
              </a:rPr>
            </a:br>
            <a:r>
              <a:rPr lang="es-CL" sz="2000" b="1" i="0" u="none" strike="noStrike" cap="none">
                <a:solidFill>
                  <a:srgbClr val="C73E32"/>
                </a:solidFill>
                <a:latin typeface="Calibri"/>
                <a:ea typeface="Calibri"/>
                <a:cs typeface="Calibri"/>
                <a:sym typeface="Calibri"/>
              </a:rPr>
              <a:t>de protección personal”</a:t>
            </a:r>
            <a:endParaRPr sz="2000" b="0" i="0" u="none" strike="noStrike" cap="none">
              <a:latin typeface="Arial"/>
              <a:ea typeface="Arial"/>
              <a:cs typeface="Arial"/>
              <a:sym typeface="Arial"/>
            </a:endParaRPr>
          </a:p>
        </p:txBody>
      </p:sp>
      <p:sp>
        <p:nvSpPr>
          <p:cNvPr id="870" name="Google Shape;870;p45"/>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871" name="Google Shape;871;p4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72" name="Google Shape;872;p45"/>
          <p:cNvSpPr/>
          <p:nvPr/>
        </p:nvSpPr>
        <p:spPr>
          <a:xfrm>
            <a:off x="5529240" y="4350600"/>
            <a:ext cx="485712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6153120" y="4473000"/>
            <a:ext cx="18396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46"/>
          <p:cNvSpPr/>
          <p:nvPr/>
        </p:nvSpPr>
        <p:spPr>
          <a:xfrm>
            <a:off x="491760" y="216540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79" name="Google Shape;879;p46"/>
          <p:cNvSpPr/>
          <p:nvPr/>
        </p:nvSpPr>
        <p:spPr>
          <a:xfrm>
            <a:off x="902520" y="2580480"/>
            <a:ext cx="6767640" cy="1775160"/>
          </a:xfrm>
          <a:prstGeom prst="rect">
            <a:avLst/>
          </a:prstGeom>
          <a:noFill/>
          <a:ln>
            <a:noFill/>
          </a:ln>
        </p:spPr>
        <p:txBody>
          <a:bodyPr spcFirstLastPara="1" wrap="square" lIns="90000" tIns="91425" rIns="90000" bIns="91425" anchor="t" anchorCtr="0">
            <a:noAutofit/>
          </a:bodyPr>
          <a:lstStyle/>
          <a:p>
            <a:pPr marL="0" marR="0" lvl="0" indent="0" algn="l" rtl="0">
              <a:lnSpc>
                <a:spcPct val="115000"/>
              </a:lnSpc>
              <a:spcBef>
                <a:spcPts val="0"/>
              </a:spcBef>
              <a:spcAft>
                <a:spcPts val="0"/>
              </a:spcAft>
              <a:buNone/>
            </a:pPr>
            <a:r>
              <a:rPr lang="es-CL" sz="1700" b="0" i="0" u="none" strike="noStrike" cap="none">
                <a:solidFill>
                  <a:srgbClr val="000000"/>
                </a:solidFill>
                <a:latin typeface="Calibri"/>
                <a:ea typeface="Calibri"/>
                <a:cs typeface="Calibri"/>
                <a:sym typeface="Calibri"/>
              </a:rPr>
              <a:t>Si quieres profundizar, te invitamos a visitar el sitio de </a:t>
            </a:r>
            <a:r>
              <a:rPr lang="es-CL" sz="17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7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Para esta actividad te sugerimos:</a:t>
            </a:r>
            <a:endParaRPr sz="17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700" b="0" i="0" u="none" strike="noStrike" cap="none">
              <a:latin typeface="Arial"/>
              <a:ea typeface="Arial"/>
              <a:cs typeface="Arial"/>
              <a:sym typeface="Arial"/>
            </a:endParaRPr>
          </a:p>
          <a:p>
            <a:pPr marL="244800" marR="0" lvl="1" indent="-244080" algn="l" rtl="0">
              <a:lnSpc>
                <a:spcPct val="90000"/>
              </a:lnSpc>
              <a:spcBef>
                <a:spcPts val="499"/>
              </a:spcBef>
              <a:spcAft>
                <a:spcPts val="0"/>
              </a:spcAft>
              <a:buClr>
                <a:srgbClr val="000000"/>
              </a:buClr>
              <a:buSzPts val="1870"/>
              <a:buFont typeface="Noto Sans Symbols"/>
              <a:buChar char="✔"/>
            </a:pPr>
            <a:r>
              <a:rPr lang="es-CL" sz="1700" b="1" i="0" u="none" strike="noStrike" cap="none">
                <a:solidFill>
                  <a:srgbClr val="29754D"/>
                </a:solidFill>
                <a:latin typeface="Calibri"/>
                <a:ea typeface="Calibri"/>
                <a:cs typeface="Calibri"/>
                <a:sym typeface="Calibri"/>
              </a:rPr>
              <a:t>Simulador de ley de ohm</a:t>
            </a:r>
            <a:endParaRPr sz="1700" b="0" i="0" u="none" strike="noStrike" cap="none">
              <a:latin typeface="Arial"/>
              <a:ea typeface="Arial"/>
              <a:cs typeface="Arial"/>
              <a:sym typeface="Arial"/>
            </a:endParaRPr>
          </a:p>
          <a:p>
            <a:pPr marL="244800" marR="0" lvl="1" indent="-244080" algn="l" rtl="0">
              <a:lnSpc>
                <a:spcPct val="90000"/>
              </a:lnSpc>
              <a:spcBef>
                <a:spcPts val="499"/>
              </a:spcBef>
              <a:spcAft>
                <a:spcPts val="0"/>
              </a:spcAft>
              <a:buClr>
                <a:srgbClr val="000000"/>
              </a:buClr>
              <a:buSzPts val="1870"/>
              <a:buFont typeface="Noto Sans Symbols"/>
              <a:buChar char="✔"/>
            </a:pPr>
            <a:r>
              <a:rPr lang="es-CL" sz="1700" b="1" i="0" u="none" strike="noStrike" cap="none">
                <a:solidFill>
                  <a:srgbClr val="29754D"/>
                </a:solidFill>
                <a:latin typeface="Calibri"/>
                <a:ea typeface="Calibri"/>
                <a:cs typeface="Calibri"/>
                <a:sym typeface="Calibri"/>
              </a:rPr>
              <a:t>Simulador de funcionamiento condensador</a:t>
            </a:r>
            <a:endParaRPr sz="1700" b="0" i="0" u="none" strike="noStrike" cap="none">
              <a:latin typeface="Arial"/>
              <a:ea typeface="Arial"/>
              <a:cs typeface="Arial"/>
              <a:sym typeface="Arial"/>
            </a:endParaRPr>
          </a:p>
        </p:txBody>
      </p:sp>
      <p:sp>
        <p:nvSpPr>
          <p:cNvPr id="880" name="Google Shape;880;p46"/>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881" name="Google Shape;881;p46"/>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882" name="Google Shape;882;p46"/>
          <p:cNvGrpSpPr/>
          <p:nvPr/>
        </p:nvGrpSpPr>
        <p:grpSpPr>
          <a:xfrm>
            <a:off x="5067000" y="3464640"/>
            <a:ext cx="4439160" cy="4205520"/>
            <a:chOff x="5067000" y="3464640"/>
            <a:chExt cx="4439160" cy="4205520"/>
          </a:xfrm>
        </p:grpSpPr>
        <p:pic>
          <p:nvPicPr>
            <p:cNvPr id="883" name="Google Shape;883;p46"/>
            <p:cNvPicPr preferRelativeResize="0"/>
            <p:nvPr/>
          </p:nvPicPr>
          <p:blipFill rotWithShape="1">
            <a:blip r:embed="rId4">
              <a:alphaModFix/>
            </a:blip>
            <a:srcRect/>
            <a:stretch/>
          </p:blipFill>
          <p:spPr>
            <a:xfrm>
              <a:off x="5067000" y="3464640"/>
              <a:ext cx="4439160" cy="4205520"/>
            </a:xfrm>
            <a:prstGeom prst="rect">
              <a:avLst/>
            </a:prstGeom>
            <a:noFill/>
            <a:ln>
              <a:noFill/>
            </a:ln>
          </p:spPr>
        </p:pic>
        <p:pic>
          <p:nvPicPr>
            <p:cNvPr id="884" name="Google Shape;884;p46"/>
            <p:cNvPicPr preferRelativeResize="0"/>
            <p:nvPr/>
          </p:nvPicPr>
          <p:blipFill rotWithShape="1">
            <a:blip r:embed="rId5">
              <a:alphaModFix/>
            </a:blip>
            <a:srcRect/>
            <a:stretch/>
          </p:blipFill>
          <p:spPr>
            <a:xfrm>
              <a:off x="6528600" y="3826440"/>
              <a:ext cx="1497240" cy="630000"/>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47"/>
          <p:cNvSpPr/>
          <p:nvPr/>
        </p:nvSpPr>
        <p:spPr>
          <a:xfrm>
            <a:off x="562320" y="4457160"/>
            <a:ext cx="8477640" cy="2198880"/>
          </a:xfrm>
          <a:prstGeom prst="roundRect">
            <a:avLst>
              <a:gd name="adj" fmla="val 16792"/>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90" name="Google Shape;890;p47"/>
          <p:cNvPicPr preferRelativeResize="0"/>
          <p:nvPr/>
        </p:nvPicPr>
        <p:blipFill rotWithShape="1">
          <a:blip r:embed="rId3">
            <a:alphaModFix/>
          </a:blip>
          <a:srcRect/>
          <a:stretch/>
        </p:blipFill>
        <p:spPr>
          <a:xfrm>
            <a:off x="8620560" y="4231800"/>
            <a:ext cx="482400" cy="460080"/>
          </a:xfrm>
          <a:prstGeom prst="rect">
            <a:avLst/>
          </a:prstGeom>
          <a:noFill/>
          <a:ln>
            <a:noFill/>
          </a:ln>
        </p:spPr>
      </p:pic>
      <p:sp>
        <p:nvSpPr>
          <p:cNvPr id="891" name="Google Shape;891;p47"/>
          <p:cNvSpPr/>
          <p:nvPr/>
        </p:nvSpPr>
        <p:spPr>
          <a:xfrm>
            <a:off x="562320" y="2320560"/>
            <a:ext cx="8477640" cy="1910880"/>
          </a:xfrm>
          <a:prstGeom prst="roundRect">
            <a:avLst>
              <a:gd name="adj" fmla="val 16792"/>
            </a:avLst>
          </a:prstGeom>
          <a:solidFill>
            <a:srgbClr val="D7E3DC"/>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92" name="Google Shape;892;p47"/>
          <p:cNvPicPr preferRelativeResize="0"/>
          <p:nvPr/>
        </p:nvPicPr>
        <p:blipFill rotWithShape="1">
          <a:blip r:embed="rId3">
            <a:alphaModFix/>
          </a:blip>
          <a:srcRect/>
          <a:stretch/>
        </p:blipFill>
        <p:spPr>
          <a:xfrm>
            <a:off x="8620560" y="2095200"/>
            <a:ext cx="482400" cy="460080"/>
          </a:xfrm>
          <a:prstGeom prst="rect">
            <a:avLst/>
          </a:prstGeom>
          <a:noFill/>
          <a:ln>
            <a:noFill/>
          </a:ln>
        </p:spPr>
      </p:pic>
      <p:sp>
        <p:nvSpPr>
          <p:cNvPr id="893" name="Google Shape;893;p47"/>
          <p:cNvSpPr/>
          <p:nvPr/>
        </p:nvSpPr>
        <p:spPr>
          <a:xfrm>
            <a:off x="915120" y="2649240"/>
            <a:ext cx="7772040" cy="1306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Está dirigido a apoyar a los centros educativos y docentes de formación técnico profesional a nivel nacional, incorporando recursos virtuales en los procesos de enseñanza aprendizaje.</a:t>
            </a:r>
            <a:endParaRPr sz="1600" b="0" i="0" u="none" strike="noStrike" cap="none">
              <a:latin typeface="Arial"/>
              <a:ea typeface="Arial"/>
              <a:cs typeface="Arial"/>
              <a:sym typeface="Arial"/>
            </a:endParaRPr>
          </a:p>
        </p:txBody>
      </p:sp>
      <p:sp>
        <p:nvSpPr>
          <p:cNvPr id="894" name="Google Shape;894;p47"/>
          <p:cNvSpPr/>
          <p:nvPr/>
        </p:nvSpPr>
        <p:spPr>
          <a:xfrm>
            <a:off x="915120" y="4771440"/>
            <a:ext cx="7704720" cy="15501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registrarte ingresa a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https://fch.cl/iniciativa/tp-digital/</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 inscríbete aquí: </a:t>
            </a: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https://tinyurl.com/ya6zkhju</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recibas tu nombre de usuario y contraseña, podrás acceder a los recursos siguiendo este enlace: </a:t>
            </a:r>
            <a:r>
              <a:rPr lang="es-CL" sz="1600" b="0" i="0" u="sng" strike="noStrike" cap="none">
                <a:solidFill>
                  <a:srgbClr val="0097A7"/>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895" name="Google Shape;895;p47"/>
          <p:cNvPicPr preferRelativeResize="0"/>
          <p:nvPr/>
        </p:nvPicPr>
        <p:blipFill rotWithShape="1">
          <a:blip r:embed="rId7">
            <a:alphaModFix/>
          </a:blip>
          <a:srcRect/>
          <a:stretch/>
        </p:blipFill>
        <p:spPr>
          <a:xfrm>
            <a:off x="562320" y="1119960"/>
            <a:ext cx="2422080" cy="101988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48"/>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901" name="Google Shape;901;p48"/>
          <p:cNvSpPr/>
          <p:nvPr/>
        </p:nvSpPr>
        <p:spPr>
          <a:xfrm>
            <a:off x="2035440" y="2912040"/>
            <a:ext cx="6999120" cy="2695680"/>
          </a:xfrm>
          <a:prstGeom prst="roundRect">
            <a:avLst>
              <a:gd name="adj" fmla="val 11486"/>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02" name="Google Shape;902;p48"/>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903" name="Google Shape;903;p48"/>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2</a:t>
            </a:r>
            <a:endParaRPr sz="5000" b="0" i="0" u="none" strike="noStrike" cap="none">
              <a:latin typeface="Arial"/>
              <a:ea typeface="Arial"/>
              <a:cs typeface="Arial"/>
              <a:sym typeface="Arial"/>
            </a:endParaRPr>
          </a:p>
        </p:txBody>
      </p:sp>
      <p:pic>
        <p:nvPicPr>
          <p:cNvPr id="904" name="Google Shape;904;p48"/>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905" name="Google Shape;905;p48"/>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906" name="Google Shape;906;p48"/>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907" name="Google Shape;907;p48"/>
          <p:cNvSpPr/>
          <p:nvPr/>
        </p:nvSpPr>
        <p:spPr>
          <a:xfrm>
            <a:off x="5989680" y="117648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8"/>
          <p:cNvSpPr/>
          <p:nvPr/>
        </p:nvSpPr>
        <p:spPr>
          <a:xfrm>
            <a:off x="3332160" y="3204720"/>
            <a:ext cx="4960080" cy="2051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INSTALACIÓN DE UN SISTEMA DE MONITOREO DE ENERGÍA</a:t>
            </a: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
        <p:nvSpPr>
          <p:cNvPr id="909" name="Google Shape;909;p48"/>
          <p:cNvSpPr/>
          <p:nvPr/>
        </p:nvSpPr>
        <p:spPr>
          <a:xfrm>
            <a:off x="5335200" y="1338120"/>
            <a:ext cx="610668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pSp>
        <p:nvGrpSpPr>
          <p:cNvPr id="914" name="Google Shape;914;p49"/>
          <p:cNvGrpSpPr/>
          <p:nvPr/>
        </p:nvGrpSpPr>
        <p:grpSpPr>
          <a:xfrm>
            <a:off x="25380" y="2705736"/>
            <a:ext cx="5833620" cy="1155289"/>
            <a:chOff x="25380" y="2705736"/>
            <a:chExt cx="5833620" cy="1155289"/>
          </a:xfrm>
        </p:grpSpPr>
        <p:sp>
          <p:nvSpPr>
            <p:cNvPr id="915" name="Google Shape;915;p49"/>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916" name="Google Shape;916;p49"/>
            <p:cNvGrpSpPr/>
            <p:nvPr/>
          </p:nvGrpSpPr>
          <p:grpSpPr>
            <a:xfrm>
              <a:off x="25380" y="2705736"/>
              <a:ext cx="1190977" cy="1155289"/>
              <a:chOff x="25380" y="2705736"/>
              <a:chExt cx="1190977" cy="1155289"/>
            </a:xfrm>
          </p:grpSpPr>
          <p:sp>
            <p:nvSpPr>
              <p:cNvPr id="917" name="Google Shape;917;p49"/>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8" name="Google Shape;918;p49"/>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919" name="Google Shape;919;p49"/>
          <p:cNvGrpSpPr/>
          <p:nvPr/>
        </p:nvGrpSpPr>
        <p:grpSpPr>
          <a:xfrm>
            <a:off x="25380" y="5827140"/>
            <a:ext cx="5832180" cy="782280"/>
            <a:chOff x="25380" y="5827140"/>
            <a:chExt cx="5832180" cy="782280"/>
          </a:xfrm>
        </p:grpSpPr>
        <p:grpSp>
          <p:nvGrpSpPr>
            <p:cNvPr id="920" name="Google Shape;920;p49"/>
            <p:cNvGrpSpPr/>
            <p:nvPr/>
          </p:nvGrpSpPr>
          <p:grpSpPr>
            <a:xfrm>
              <a:off x="25380" y="5827140"/>
              <a:ext cx="1134720" cy="782280"/>
              <a:chOff x="25380" y="5827140"/>
              <a:chExt cx="1134720" cy="782280"/>
            </a:xfrm>
          </p:grpSpPr>
          <p:sp>
            <p:nvSpPr>
              <p:cNvPr id="921" name="Google Shape;921;p49"/>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2" name="Google Shape;922;p49"/>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923" name="Google Shape;923;p49"/>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924" name="Google Shape;924;p49"/>
          <p:cNvGrpSpPr/>
          <p:nvPr/>
        </p:nvGrpSpPr>
        <p:grpSpPr>
          <a:xfrm>
            <a:off x="-4140" y="1887660"/>
            <a:ext cx="9305280" cy="782280"/>
            <a:chOff x="-4140" y="1887660"/>
            <a:chExt cx="9305280" cy="782280"/>
          </a:xfrm>
        </p:grpSpPr>
        <p:sp>
          <p:nvSpPr>
            <p:cNvPr id="925" name="Google Shape;925;p49"/>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927" name="Google Shape;927;p49"/>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928" name="Google Shape;928;p49"/>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929" name="Google Shape;929;p49"/>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930" name="Google Shape;930;p49"/>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931" name="Google Shape;931;p49"/>
          <p:cNvGrpSpPr/>
          <p:nvPr/>
        </p:nvGrpSpPr>
        <p:grpSpPr>
          <a:xfrm>
            <a:off x="25380" y="4845780"/>
            <a:ext cx="5763060" cy="782280"/>
            <a:chOff x="25380" y="4845780"/>
            <a:chExt cx="5763060" cy="782280"/>
          </a:xfrm>
        </p:grpSpPr>
        <p:sp>
          <p:nvSpPr>
            <p:cNvPr id="932" name="Google Shape;932;p49"/>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933" name="Google Shape;933;p49"/>
            <p:cNvGrpSpPr/>
            <p:nvPr/>
          </p:nvGrpSpPr>
          <p:grpSpPr>
            <a:xfrm>
              <a:off x="25380" y="4845780"/>
              <a:ext cx="1134720" cy="782280"/>
              <a:chOff x="25380" y="4845780"/>
              <a:chExt cx="1134720" cy="782280"/>
            </a:xfrm>
          </p:grpSpPr>
          <p:sp>
            <p:nvSpPr>
              <p:cNvPr id="934" name="Google Shape;934;p49"/>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5" name="Google Shape;935;p49"/>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936" name="Google Shape;936;p49"/>
          <p:cNvGrpSpPr/>
          <p:nvPr/>
        </p:nvGrpSpPr>
        <p:grpSpPr>
          <a:xfrm>
            <a:off x="25380" y="3864420"/>
            <a:ext cx="6502500" cy="782280"/>
            <a:chOff x="25380" y="3864420"/>
            <a:chExt cx="6502500" cy="782280"/>
          </a:xfrm>
        </p:grpSpPr>
        <p:sp>
          <p:nvSpPr>
            <p:cNvPr id="937" name="Google Shape;937;p49"/>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938" name="Google Shape;938;p49"/>
            <p:cNvGrpSpPr/>
            <p:nvPr/>
          </p:nvGrpSpPr>
          <p:grpSpPr>
            <a:xfrm>
              <a:off x="25380" y="3864420"/>
              <a:ext cx="1134720" cy="782280"/>
              <a:chOff x="25380" y="3864420"/>
              <a:chExt cx="1134720" cy="782280"/>
            </a:xfrm>
          </p:grpSpPr>
          <p:sp>
            <p:nvSpPr>
              <p:cNvPr id="939" name="Google Shape;939;p49"/>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0" name="Google Shape;940;p49"/>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941" name="Google Shape;941;p49"/>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942" name="Google Shape;942;p49"/>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943" name="Google Shape;943;p49"/>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4" name="Google Shape;464;p5"/>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65" name="Google Shape;465;p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466" name="Google Shape;466;p5"/>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467" name="Google Shape;467;p5"/>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2</a:t>
            </a:r>
            <a:endParaRPr sz="5000" b="0" i="0" u="none" strike="noStrike" cap="none">
              <a:latin typeface="Arial"/>
              <a:ea typeface="Arial"/>
              <a:cs typeface="Arial"/>
              <a:sym typeface="Arial"/>
            </a:endParaRPr>
          </a:p>
        </p:txBody>
      </p:sp>
      <p:sp>
        <p:nvSpPr>
          <p:cNvPr id="468" name="Google Shape;468;p5"/>
          <p:cNvSpPr/>
          <p:nvPr/>
        </p:nvSpPr>
        <p:spPr>
          <a:xfrm>
            <a:off x="682920" y="2890800"/>
            <a:ext cx="4624920" cy="22525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INSTALACIÓN DE UN SISTEMA DE MONITOREO DE ENERGÍA</a:t>
            </a:r>
            <a:endParaRPr sz="2600" b="0" i="0" u="none" strike="noStrike" cap="none">
              <a:latin typeface="Arial"/>
              <a:ea typeface="Arial"/>
              <a:cs typeface="Arial"/>
              <a:sym typeface="Arial"/>
            </a:endParaRPr>
          </a:p>
          <a:p>
            <a:pPr marL="0" marR="0" lvl="0" indent="0" algn="l" rtl="0">
              <a:lnSpc>
                <a:spcPct val="130000"/>
              </a:lnSpc>
              <a:spcBef>
                <a:spcPts val="0"/>
              </a:spcBef>
              <a:spcAft>
                <a:spcPts val="0"/>
              </a:spcAft>
              <a:buNone/>
            </a:pP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469" name="Google Shape;469;p5"/>
          <p:cNvSpPr/>
          <p:nvPr/>
        </p:nvSpPr>
        <p:spPr>
          <a:xfrm>
            <a:off x="4280040" y="1740960"/>
            <a:ext cx="434268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199120" y="1157400"/>
            <a:ext cx="3969720" cy="425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50"/>
          <p:cNvSpPr/>
          <p:nvPr/>
        </p:nvSpPr>
        <p:spPr>
          <a:xfrm>
            <a:off x="383400" y="2370240"/>
            <a:ext cx="8838360" cy="32374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949" name="Google Shape;949;p50"/>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0"/>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951" name="Google Shape;951;p50"/>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952" name="Google Shape;952;p50"/>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953" name="Google Shape;953;p50"/>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954" name="Google Shape;954;p50"/>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955" name="Google Shape;955;p50"/>
          <p:cNvSpPr/>
          <p:nvPr/>
        </p:nvSpPr>
        <p:spPr>
          <a:xfrm>
            <a:off x="4592520" y="79524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0"/>
          <p:cNvSpPr/>
          <p:nvPr/>
        </p:nvSpPr>
        <p:spPr>
          <a:xfrm>
            <a:off x="958680" y="2836440"/>
            <a:ext cx="5339880" cy="772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INSTALACIÓN DE UN SISTEMA DE MONITOREO DE ENERGÍA</a:t>
            </a:r>
            <a:endParaRPr sz="2800" b="0" i="0" u="none" strike="noStrike" cap="none">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51"/>
          <p:cNvSpPr/>
          <p:nvPr/>
        </p:nvSpPr>
        <p:spPr>
          <a:xfrm>
            <a:off x="434880" y="1252440"/>
            <a:ext cx="9030240" cy="5014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000" b="1" i="0" u="none" strike="noStrike" cap="none">
                <a:solidFill>
                  <a:srgbClr val="29754D"/>
                </a:solidFill>
                <a:latin typeface="Calibri"/>
                <a:ea typeface="Calibri"/>
                <a:cs typeface="Calibri"/>
                <a:sym typeface="Calibri"/>
              </a:rPr>
              <a:t>REFERENCIAS  E </a:t>
            </a:r>
            <a:r>
              <a:rPr lang="es-CL" sz="3000" b="0" i="0" u="none" strike="noStrike" cap="none">
                <a:solidFill>
                  <a:srgbClr val="C73E32"/>
                </a:solidFill>
                <a:latin typeface="Calibri"/>
                <a:ea typeface="Calibri"/>
                <a:cs typeface="Calibri"/>
                <a:sym typeface="Calibri"/>
              </a:rPr>
              <a:t>INFORMACIÓN DE APOYO</a:t>
            </a:r>
            <a:endParaRPr sz="3000" b="0" i="0" u="none" strike="noStrike" cap="none">
              <a:latin typeface="Arial"/>
              <a:ea typeface="Arial"/>
              <a:cs typeface="Arial"/>
              <a:sym typeface="Arial"/>
            </a:endParaRPr>
          </a:p>
        </p:txBody>
      </p:sp>
      <p:sp>
        <p:nvSpPr>
          <p:cNvPr id="962" name="Google Shape;962;p51"/>
          <p:cNvSpPr/>
          <p:nvPr/>
        </p:nvSpPr>
        <p:spPr>
          <a:xfrm>
            <a:off x="546120" y="2184480"/>
            <a:ext cx="7555680" cy="4291920"/>
          </a:xfrm>
          <a:prstGeom prst="roundRect">
            <a:avLst>
              <a:gd name="adj" fmla="val 5073"/>
            </a:avLst>
          </a:prstGeom>
          <a:solidFill>
            <a:srgbClr val="FFFFFF"/>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963" name="Google Shape;963;p51" descr="Grafica_Electricidad(1).png"/>
          <p:cNvPicPr preferRelativeResize="0"/>
          <p:nvPr/>
        </p:nvPicPr>
        <p:blipFill rotWithShape="1">
          <a:blip r:embed="rId3">
            <a:alphaModFix/>
          </a:blip>
          <a:srcRect l="46007" t="72573"/>
          <a:stretch/>
        </p:blipFill>
        <p:spPr>
          <a:xfrm>
            <a:off x="4280400" y="3073320"/>
            <a:ext cx="4371840" cy="3598560"/>
          </a:xfrm>
          <a:prstGeom prst="rect">
            <a:avLst/>
          </a:prstGeom>
          <a:noFill/>
          <a:ln>
            <a:noFill/>
          </a:ln>
        </p:spPr>
      </p:pic>
      <p:sp>
        <p:nvSpPr>
          <p:cNvPr id="964" name="Google Shape;964;p51"/>
          <p:cNvSpPr/>
          <p:nvPr/>
        </p:nvSpPr>
        <p:spPr>
          <a:xfrm>
            <a:off x="893880" y="2606400"/>
            <a:ext cx="4857120" cy="376092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1" i="0" u="none" strike="noStrike" cap="none">
                <a:solidFill>
                  <a:srgbClr val="000000"/>
                </a:solidFill>
                <a:latin typeface="Calibri"/>
                <a:ea typeface="Calibri"/>
                <a:cs typeface="Calibri"/>
                <a:sym typeface="Calibri"/>
              </a:rPr>
              <a:t>•</a:t>
            </a:r>
            <a:r>
              <a:rPr lang="es-CL" sz="2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PM710 funcionando</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https://www.youtube.com/watch?v=y2Tb1D5GsQw&amp;ab_channel=TechKnowlogy</a:t>
            </a:r>
            <a:endParaRPr sz="1800" b="0" i="0" u="none" strike="noStrike" cap="none">
              <a:latin typeface="Arial"/>
              <a:ea typeface="Arial"/>
              <a:cs typeface="Arial"/>
              <a:sym typeface="Arial"/>
            </a:endParaRPr>
          </a:p>
          <a:p>
            <a:pPr marL="0" marR="0" lvl="0" indent="0" algn="l" rtl="0">
              <a:lnSpc>
                <a:spcPct val="90000"/>
              </a:lnSpc>
              <a:spcBef>
                <a:spcPts val="1800"/>
              </a:spcBef>
              <a:spcAft>
                <a:spcPts val="0"/>
              </a:spcAft>
              <a:buNone/>
            </a:pPr>
            <a:r>
              <a:rPr lang="es-CL" sz="1800" b="1" i="0" u="none" strike="noStrike" cap="none">
                <a:solidFill>
                  <a:srgbClr val="000000"/>
                </a:solidFill>
                <a:latin typeface="Calibri"/>
                <a:ea typeface="Calibri"/>
                <a:cs typeface="Calibri"/>
                <a:sym typeface="Calibri"/>
              </a:rPr>
              <a:t>•</a:t>
            </a:r>
            <a:r>
              <a:rPr lang="es-CL" sz="2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Medidor Digital</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https://www.youtube.com/watch?v=gHSoaXVzQc8&amp;ab_channel=T%C3%BAnicasenRedUTE</a:t>
            </a:r>
            <a:endParaRPr sz="1800" b="0" i="0" u="none" strike="noStrike" cap="none">
              <a:latin typeface="Arial"/>
              <a:ea typeface="Arial"/>
              <a:cs typeface="Arial"/>
              <a:sym typeface="Arial"/>
            </a:endParaRPr>
          </a:p>
          <a:p>
            <a:pPr marL="0" marR="0" lvl="0" indent="0" algn="l" rtl="0">
              <a:lnSpc>
                <a:spcPct val="90000"/>
              </a:lnSpc>
              <a:spcBef>
                <a:spcPts val="1800"/>
              </a:spcBef>
              <a:spcAft>
                <a:spcPts val="0"/>
              </a:spcAft>
              <a:buNone/>
            </a:pPr>
            <a:r>
              <a:rPr lang="es-CL" sz="1800" b="1" i="0" u="none" strike="noStrike" cap="none">
                <a:solidFill>
                  <a:srgbClr val="000000"/>
                </a:solidFill>
                <a:latin typeface="Calibri"/>
                <a:ea typeface="Calibri"/>
                <a:cs typeface="Calibri"/>
                <a:sym typeface="Calibri"/>
              </a:rPr>
              <a:t>•</a:t>
            </a:r>
            <a:r>
              <a:rPr lang="es-CL" sz="2400" b="1" i="0" u="none" strike="noStrike" cap="none">
                <a:solidFill>
                  <a:srgbClr val="000000"/>
                </a:solidFill>
                <a:latin typeface="Calibri"/>
                <a:ea typeface="Calibri"/>
                <a:cs typeface="Calibri"/>
                <a:sym typeface="Calibri"/>
              </a:rPr>
              <a:t> </a:t>
            </a:r>
            <a:r>
              <a:rPr lang="es-CL" sz="1800" b="1" i="0" u="none" strike="noStrike" cap="none">
                <a:solidFill>
                  <a:srgbClr val="000000"/>
                </a:solidFill>
                <a:latin typeface="Calibri"/>
                <a:ea typeface="Calibri"/>
                <a:cs typeface="Calibri"/>
                <a:sym typeface="Calibri"/>
              </a:rPr>
              <a:t>Qué es KW y KWh </a:t>
            </a:r>
            <a:r>
              <a:rPr lang="es-CL" sz="18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https://www.youtube.com/watch?v=gHSoaXVzQc8&amp;ab_channel=T%C3%BAnicasenRedUTE</a:t>
            </a:r>
            <a:endParaRPr sz="1800" b="0" i="0" u="none" strike="noStrike" cap="none">
              <a:latin typeface="Arial"/>
              <a:ea typeface="Arial"/>
              <a:cs typeface="Arial"/>
              <a:sym typeface="Arial"/>
            </a:endParaRPr>
          </a:p>
          <a:p>
            <a:pPr marL="14400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a:p>
            <a:pPr marL="1440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
          <p:cNvSpPr/>
          <p:nvPr/>
        </p:nvSpPr>
        <p:spPr>
          <a:xfrm>
            <a:off x="549360" y="2400480"/>
            <a:ext cx="7958880" cy="42411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77" name="Google Shape;477;p6"/>
          <p:cNvPicPr preferRelativeResize="0"/>
          <p:nvPr/>
        </p:nvPicPr>
        <p:blipFill rotWithShape="1">
          <a:blip r:embed="rId3">
            <a:alphaModFix/>
          </a:blip>
          <a:srcRect/>
          <a:stretch/>
        </p:blipFill>
        <p:spPr>
          <a:xfrm>
            <a:off x="800280" y="2654280"/>
            <a:ext cx="939240" cy="829800"/>
          </a:xfrm>
          <a:prstGeom prst="rect">
            <a:avLst/>
          </a:prstGeom>
          <a:noFill/>
          <a:ln>
            <a:noFill/>
          </a:ln>
        </p:spPr>
      </p:pic>
      <p:pic>
        <p:nvPicPr>
          <p:cNvPr id="478" name="Google Shape;478;p6" descr="Niña-Casco.png"/>
          <p:cNvPicPr preferRelativeResize="0"/>
          <p:nvPr/>
        </p:nvPicPr>
        <p:blipFill rotWithShape="1">
          <a:blip r:embed="rId4">
            <a:alphaModFix/>
          </a:blip>
          <a:srcRect b="6358"/>
          <a:stretch/>
        </p:blipFill>
        <p:spPr>
          <a:xfrm>
            <a:off x="6876720" y="2628360"/>
            <a:ext cx="1980720" cy="4012560"/>
          </a:xfrm>
          <a:prstGeom prst="rect">
            <a:avLst/>
          </a:prstGeom>
          <a:noFill/>
          <a:ln>
            <a:noFill/>
          </a:ln>
        </p:spPr>
      </p:pic>
      <p:sp>
        <p:nvSpPr>
          <p:cNvPr id="479" name="Google Shape;479;p6"/>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0" i="0" u="none" strike="noStrike" cap="none">
                <a:solidFill>
                  <a:srgbClr val="000000"/>
                </a:solidFill>
                <a:latin typeface="Calibri"/>
                <a:ea typeface="Calibri"/>
                <a:cs typeface="Calibri"/>
                <a:sym typeface="Calibri"/>
              </a:rPr>
              <a:t> </a:t>
            </a:r>
            <a:r>
              <a:rPr lang="es-CL" sz="3200" b="1" i="0" u="none" strike="noStrike" cap="none">
                <a:solidFill>
                  <a:srgbClr val="29754D"/>
                </a:solidFill>
                <a:latin typeface="Calibri"/>
                <a:ea typeface="Calibri"/>
                <a:cs typeface="Calibri"/>
                <a:sym typeface="Calibri"/>
              </a:rPr>
              <a:t>5 REGLAS DE ORO </a:t>
            </a:r>
            <a:r>
              <a:rPr lang="es-CL" sz="3200" b="0" i="0" u="none" strike="noStrike" cap="none">
                <a:solidFill>
                  <a:srgbClr val="C73E32"/>
                </a:solidFill>
                <a:latin typeface="Calibri"/>
                <a:ea typeface="Calibri"/>
                <a:cs typeface="Calibri"/>
                <a:sym typeface="Calibri"/>
              </a:rPr>
              <a:t>EN ELECTRICIDAD</a:t>
            </a:r>
            <a:endParaRPr sz="3200" b="0" i="0" u="none" strike="noStrike" cap="none">
              <a:latin typeface="Arial"/>
              <a:ea typeface="Arial"/>
              <a:cs typeface="Arial"/>
              <a:sym typeface="Arial"/>
            </a:endParaRPr>
          </a:p>
        </p:txBody>
      </p:sp>
      <p:sp>
        <p:nvSpPr>
          <p:cNvPr id="480" name="Google Shape;480;p6"/>
          <p:cNvSpPr/>
          <p:nvPr/>
        </p:nvSpPr>
        <p:spPr>
          <a:xfrm>
            <a:off x="703440" y="3681000"/>
            <a:ext cx="6255720" cy="2147040"/>
          </a:xfrm>
          <a:prstGeom prst="rect">
            <a:avLst/>
          </a:prstGeom>
          <a:noFill/>
          <a:ln>
            <a:noFill/>
          </a:ln>
        </p:spPr>
        <p:txBody>
          <a:bodyPr spcFirstLastPara="1" wrap="square" lIns="90000" tIns="45000" rIns="90000" bIns="45000" anchor="t" anchorCtr="0">
            <a:spAutoFit/>
          </a:bodyPr>
          <a:lstStyle/>
          <a:p>
            <a:pPr marL="0" marR="0" lvl="0" indent="0" algn="l" rtl="0">
              <a:lnSpc>
                <a:spcPct val="150000"/>
              </a:lnSpc>
              <a:spcBef>
                <a:spcPts val="0"/>
              </a:spcBef>
              <a:spcAft>
                <a:spcPts val="0"/>
              </a:spcAft>
              <a:buNone/>
            </a:pPr>
            <a:r>
              <a:rPr lang="es-CL" sz="1800" b="1" i="0" u="none" strike="noStrike" cap="none">
                <a:solidFill>
                  <a:srgbClr val="C73E32"/>
                </a:solidFill>
                <a:latin typeface="Calibri"/>
                <a:ea typeface="Calibri"/>
                <a:cs typeface="Calibri"/>
                <a:sym typeface="Calibri"/>
              </a:rPr>
              <a:t>1. </a:t>
            </a:r>
            <a:r>
              <a:rPr lang="es-CL" sz="1800" b="1" i="0" u="none" strike="noStrike" cap="none">
                <a:solidFill>
                  <a:srgbClr val="000000"/>
                </a:solidFill>
                <a:latin typeface="Calibri"/>
                <a:ea typeface="Calibri"/>
                <a:cs typeface="Calibri"/>
                <a:sym typeface="Calibri"/>
              </a:rPr>
              <a:t>Desconexión total de las fuentes en tensión. </a:t>
            </a: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r>
              <a:rPr lang="es-CL" sz="1800" b="0" i="0" u="none" strike="noStrike" cap="none">
                <a:solidFill>
                  <a:srgbClr val="C73E32"/>
                </a:solidFill>
                <a:latin typeface="Calibri"/>
                <a:ea typeface="Calibri"/>
                <a:cs typeface="Calibri"/>
                <a:sym typeface="Calibri"/>
              </a:rPr>
              <a:t>2.  </a:t>
            </a:r>
            <a:r>
              <a:rPr lang="es-CL" sz="1800" b="1" i="0" u="none" strike="noStrike" cap="none">
                <a:solidFill>
                  <a:srgbClr val="000000"/>
                </a:solidFill>
                <a:latin typeface="Calibri"/>
                <a:ea typeface="Calibri"/>
                <a:cs typeface="Calibri"/>
                <a:sym typeface="Calibri"/>
              </a:rPr>
              <a:t>Prevenir una posible realimentación. </a:t>
            </a: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r>
              <a:rPr lang="es-CL" sz="1800" b="1" i="1" u="none" strike="noStrike" cap="none">
                <a:solidFill>
                  <a:srgbClr val="C73E32"/>
                </a:solidFill>
                <a:latin typeface="Calibri"/>
                <a:ea typeface="Calibri"/>
                <a:cs typeface="Calibri"/>
                <a:sym typeface="Calibri"/>
              </a:rPr>
              <a:t>3.  </a:t>
            </a:r>
            <a:r>
              <a:rPr lang="es-CL" sz="1800" b="1" i="0" u="none" strike="noStrike" cap="none">
                <a:solidFill>
                  <a:srgbClr val="000000"/>
                </a:solidFill>
                <a:latin typeface="Calibri"/>
                <a:ea typeface="Calibri"/>
                <a:cs typeface="Calibri"/>
                <a:sym typeface="Calibri"/>
              </a:rPr>
              <a:t>Verificar ausencia de tensión. </a:t>
            </a: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r>
              <a:rPr lang="es-CL" sz="1800" b="1" i="0" u="none" strike="noStrike" cap="none">
                <a:solidFill>
                  <a:srgbClr val="C73E32"/>
                </a:solidFill>
                <a:latin typeface="Calibri"/>
                <a:ea typeface="Calibri"/>
                <a:cs typeface="Calibri"/>
                <a:sym typeface="Calibri"/>
              </a:rPr>
              <a:t>4.  </a:t>
            </a:r>
            <a:r>
              <a:rPr lang="es-CL" sz="1800" b="1" i="0" u="none" strike="noStrike" cap="none">
                <a:solidFill>
                  <a:srgbClr val="000000"/>
                </a:solidFill>
                <a:latin typeface="Calibri"/>
                <a:ea typeface="Calibri"/>
                <a:cs typeface="Calibri"/>
                <a:sym typeface="Calibri"/>
              </a:rPr>
              <a:t>Poner a tierra y en cortocircuito las fuentes de tensión. </a:t>
            </a:r>
            <a:endParaRPr sz="1800" b="0" i="0" u="none" strike="noStrike" cap="none">
              <a:latin typeface="Arial"/>
              <a:ea typeface="Arial"/>
              <a:cs typeface="Arial"/>
              <a:sym typeface="Arial"/>
            </a:endParaRPr>
          </a:p>
          <a:p>
            <a:pPr marL="0" marR="0" lvl="0" indent="0" algn="l" rtl="0">
              <a:lnSpc>
                <a:spcPct val="150000"/>
              </a:lnSpc>
              <a:spcBef>
                <a:spcPts val="0"/>
              </a:spcBef>
              <a:spcAft>
                <a:spcPts val="0"/>
              </a:spcAft>
              <a:buNone/>
            </a:pPr>
            <a:r>
              <a:rPr lang="es-CL" sz="1800" b="1" i="0" u="none" strike="noStrike" cap="none">
                <a:solidFill>
                  <a:srgbClr val="C73E32"/>
                </a:solidFill>
                <a:latin typeface="Calibri"/>
                <a:ea typeface="Calibri"/>
                <a:cs typeface="Calibri"/>
                <a:sym typeface="Calibri"/>
              </a:rPr>
              <a:t>5. </a:t>
            </a:r>
            <a:r>
              <a:rPr lang="es-CL" sz="1800" b="1" i="0" u="none" strike="noStrike" cap="none">
                <a:solidFill>
                  <a:srgbClr val="000000"/>
                </a:solidFill>
                <a:latin typeface="Calibri"/>
                <a:ea typeface="Calibri"/>
                <a:cs typeface="Calibri"/>
                <a:sym typeface="Calibri"/>
              </a:rPr>
              <a:t>Proteger las partes próximas en tensión y señalizar la zona.</a:t>
            </a:r>
            <a:endParaRPr sz="1800"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
          <p:cNvSpPr/>
          <p:nvPr/>
        </p:nvSpPr>
        <p:spPr>
          <a:xfrm>
            <a:off x="549360" y="2070000"/>
            <a:ext cx="8174880" cy="46857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86" name="Google Shape;486;p7"/>
          <p:cNvPicPr preferRelativeResize="0"/>
          <p:nvPr/>
        </p:nvPicPr>
        <p:blipFill rotWithShape="1">
          <a:blip r:embed="rId3">
            <a:alphaModFix/>
          </a:blip>
          <a:srcRect/>
          <a:stretch/>
        </p:blipFill>
        <p:spPr>
          <a:xfrm>
            <a:off x="812880" y="2146320"/>
            <a:ext cx="759960" cy="671400"/>
          </a:xfrm>
          <a:prstGeom prst="rect">
            <a:avLst/>
          </a:prstGeom>
          <a:noFill/>
          <a:ln>
            <a:noFill/>
          </a:ln>
        </p:spPr>
      </p:pic>
      <p:sp>
        <p:nvSpPr>
          <p:cNvPr id="487" name="Google Shape;487;p7"/>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400" b="1" i="0" u="none" strike="noStrike" cap="none">
                <a:solidFill>
                  <a:srgbClr val="29754D"/>
                </a:solidFill>
                <a:latin typeface="Calibri"/>
                <a:ea typeface="Calibri"/>
                <a:cs typeface="Calibri"/>
                <a:sym typeface="Calibri"/>
              </a:rPr>
              <a:t> SEGURIDAD</a:t>
            </a:r>
            <a:endParaRPr sz="3400" b="0" i="0" u="none" strike="noStrike" cap="none">
              <a:latin typeface="Arial"/>
              <a:ea typeface="Arial"/>
              <a:cs typeface="Arial"/>
              <a:sym typeface="Arial"/>
            </a:endParaRPr>
          </a:p>
        </p:txBody>
      </p:sp>
      <p:sp>
        <p:nvSpPr>
          <p:cNvPr id="488" name="Google Shape;488;p7"/>
          <p:cNvSpPr/>
          <p:nvPr/>
        </p:nvSpPr>
        <p:spPr>
          <a:xfrm>
            <a:off x="1604880" y="2282760"/>
            <a:ext cx="6954120" cy="5277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600" b="1" i="0" u="none" strike="noStrike" cap="none">
                <a:solidFill>
                  <a:srgbClr val="000000"/>
                </a:solidFill>
                <a:latin typeface="Calibri"/>
                <a:ea typeface="Calibri"/>
                <a:cs typeface="Calibri"/>
                <a:sym typeface="Calibri"/>
              </a:rPr>
              <a:t> Antes de comenzar con el análisis de fallas es necesario tener precaución y elementos a intervenir así como los instrumentos de medición a ser utilizados</a:t>
            </a:r>
            <a:r>
              <a:rPr lang="es-CL" sz="1600" b="0" i="0" u="none" strike="noStrike" cap="none">
                <a:solidFill>
                  <a:srgbClr val="000000"/>
                </a:solidFill>
                <a:latin typeface="Arial"/>
                <a:ea typeface="Arial"/>
                <a:cs typeface="Arial"/>
                <a:sym typeface="Arial"/>
              </a:rPr>
              <a:t>.  </a:t>
            </a:r>
            <a:endParaRPr sz="1600" b="0" i="0" u="none" strike="noStrike" cap="none">
              <a:latin typeface="Arial"/>
              <a:ea typeface="Arial"/>
              <a:cs typeface="Arial"/>
              <a:sym typeface="Arial"/>
            </a:endParaRPr>
          </a:p>
        </p:txBody>
      </p:sp>
      <p:sp>
        <p:nvSpPr>
          <p:cNvPr id="489" name="Google Shape;489;p7"/>
          <p:cNvSpPr/>
          <p:nvPr/>
        </p:nvSpPr>
        <p:spPr>
          <a:xfrm>
            <a:off x="804960" y="2844720"/>
            <a:ext cx="7639920" cy="3780720"/>
          </a:xfrm>
          <a:prstGeom prst="rect">
            <a:avLst/>
          </a:prstGeom>
          <a:noFill/>
          <a:ln>
            <a:noFill/>
          </a:ln>
        </p:spPr>
        <p:txBody>
          <a:bodyPr spcFirstLastPara="1" wrap="square" lIns="90000" tIns="45000" rIns="90000" bIns="45000" anchor="t" anchorCtr="0">
            <a:spAutoFit/>
          </a:bodyPr>
          <a:lstStyle/>
          <a:p>
            <a:pPr marL="0" marR="0" lvl="0" indent="0" algn="l" rtl="0">
              <a:lnSpc>
                <a:spcPct val="70000"/>
              </a:lnSpc>
              <a:spcBef>
                <a:spcPts val="0"/>
              </a:spcBef>
              <a:spcAft>
                <a:spcPts val="0"/>
              </a:spcAft>
              <a:buNone/>
            </a:pPr>
            <a:endParaRPr sz="18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Para la manipulación de elementos electrónicos se requiere contar con los elementos de protección adecuados para la tarea.</a:t>
            </a:r>
            <a:endParaRPr sz="16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Se debe considerar que para una instalación con un conductor  o cable eléctrico, puede estar conectado a tensión, por esto se debe comprobar la ausencia de tensión con un instrumento adecuado para la tarea. </a:t>
            </a:r>
            <a:endParaRPr sz="16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No se deben manipular componentes eléctricos  con las manos mojadas o en ambientes húmedos.  </a:t>
            </a:r>
            <a:endParaRPr sz="16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No se deben remover o quitar las puestas a tierra de los equipos adosadas a estructuras, tampoco los aislamientos que posean los equipos con partes activas. </a:t>
            </a:r>
            <a:endParaRPr sz="16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El entorno de trabajo debe estar limpio y estar despejado para realizar la tarea. </a:t>
            </a:r>
            <a:endParaRPr sz="16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Antes de intervenir un equipo electrónico para realizar un diagnóstico se debe apagar y desconectar de la tensión de alimentación. </a:t>
            </a:r>
            <a:endParaRPr sz="1600" b="0" i="0" u="none" strike="noStrike" cap="none">
              <a:latin typeface="Arial"/>
              <a:ea typeface="Arial"/>
              <a:cs typeface="Arial"/>
              <a:sym typeface="Arial"/>
            </a:endParaRPr>
          </a:p>
          <a:p>
            <a:pPr marL="176400" marR="0" lvl="0" indent="-175680" algn="l" rtl="0">
              <a:lnSpc>
                <a:spcPct val="80000"/>
              </a:lnSpc>
              <a:spcBef>
                <a:spcPts val="1001"/>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Se debe prestar atención a las piezas que puedan presentar sobrecalentamiento.</a:t>
            </a:r>
            <a:endParaRPr sz="1600" b="0" i="0" u="none" strike="noStrike" cap="none">
              <a:latin typeface="Arial"/>
              <a:ea typeface="Arial"/>
              <a:cs typeface="Arial"/>
              <a:sym typeface="Arial"/>
            </a:endParaRPr>
          </a:p>
        </p:txBody>
      </p:sp>
      <p:cxnSp>
        <p:nvCxnSpPr>
          <p:cNvPr id="490" name="Google Shape;490;p7"/>
          <p:cNvCxnSpPr/>
          <p:nvPr/>
        </p:nvCxnSpPr>
        <p:spPr>
          <a:xfrm>
            <a:off x="850680" y="2997000"/>
            <a:ext cx="7480440" cy="0"/>
          </a:xfrm>
          <a:prstGeom prst="straightConnector1">
            <a:avLst/>
          </a:prstGeom>
          <a:noFill/>
          <a:ln w="25400" cap="flat" cmpd="sng">
            <a:solidFill>
              <a:srgbClr val="C73E32"/>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8"/>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¿QUÉ ES LA </a:t>
            </a:r>
            <a:r>
              <a:rPr lang="es-CL" sz="3200" b="0" i="0" u="none" strike="noStrike" cap="none">
                <a:solidFill>
                  <a:srgbClr val="C73E32"/>
                </a:solidFill>
                <a:latin typeface="Calibri"/>
                <a:ea typeface="Calibri"/>
                <a:cs typeface="Calibri"/>
                <a:sym typeface="Calibri"/>
              </a:rPr>
              <a:t>ELECTRICIDAD?</a:t>
            </a:r>
            <a:endParaRPr sz="3200" b="0" i="0" u="none" strike="noStrike" cap="none">
              <a:latin typeface="Arial"/>
              <a:ea typeface="Arial"/>
              <a:cs typeface="Arial"/>
              <a:sym typeface="Arial"/>
            </a:endParaRPr>
          </a:p>
        </p:txBody>
      </p:sp>
      <p:pic>
        <p:nvPicPr>
          <p:cNvPr id="496" name="Google Shape;496;p8" descr="Atom GIFs - Get the best GIF on GIPHY"/>
          <p:cNvPicPr preferRelativeResize="0"/>
          <p:nvPr/>
        </p:nvPicPr>
        <p:blipFill rotWithShape="1">
          <a:blip r:embed="rId3">
            <a:alphaModFix/>
          </a:blip>
          <a:srcRect/>
          <a:stretch/>
        </p:blipFill>
        <p:spPr>
          <a:xfrm>
            <a:off x="6157080" y="3351960"/>
            <a:ext cx="3036960" cy="3099600"/>
          </a:xfrm>
          <a:prstGeom prst="rect">
            <a:avLst/>
          </a:prstGeom>
          <a:noFill/>
          <a:ln>
            <a:noFill/>
          </a:ln>
        </p:spPr>
      </p:pic>
      <p:sp>
        <p:nvSpPr>
          <p:cNvPr id="497" name="Google Shape;497;p8"/>
          <p:cNvSpPr/>
          <p:nvPr/>
        </p:nvSpPr>
        <p:spPr>
          <a:xfrm>
            <a:off x="736560" y="2681280"/>
            <a:ext cx="6857280" cy="97560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El átomo es el elemento que conforma la materia como la conocemos, todo lo que nos rodea e incluso nosotros mismos somos materia compuesta por átomos. </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498" name="Google Shape;498;p8"/>
          <p:cNvSpPr/>
          <p:nvPr/>
        </p:nvSpPr>
        <p:spPr>
          <a:xfrm>
            <a:off x="736560" y="3771360"/>
            <a:ext cx="5231520" cy="2692440"/>
          </a:xfrm>
          <a:prstGeom prst="rect">
            <a:avLst/>
          </a:prstGeom>
          <a:noFill/>
          <a:ln>
            <a:noFill/>
          </a:ln>
        </p:spPr>
        <p:txBody>
          <a:bodyPr spcFirstLastPara="1" wrap="square" lIns="90000" tIns="45000" rIns="90000" bIns="45000" anchor="t" anchorCtr="0">
            <a:norm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En ese sentido el átomo como partícula y sus componentes: protón, neutrón y electrón tienen relación con la generación de electricidad. En el interior del átomo se encuentra su núcleo compuesto por dos de estas tres partículas: protón (tiene carga positiva) y neutrón(no posee carga), el electrón se encuentra en los orbitales del átomo y posee una carga negativa.</a:t>
            </a:r>
            <a:endParaRPr sz="1800" b="0" i="0" u="none" strike="noStrike" cap="none">
              <a:latin typeface="Arial"/>
              <a:ea typeface="Arial"/>
              <a:cs typeface="Arial"/>
              <a:sym typeface="Arial"/>
            </a:endParaRPr>
          </a:p>
        </p:txBody>
      </p:sp>
      <p:sp>
        <p:nvSpPr>
          <p:cNvPr id="499" name="Google Shape;499;p8"/>
          <p:cNvSpPr/>
          <p:nvPr/>
        </p:nvSpPr>
        <p:spPr>
          <a:xfrm>
            <a:off x="549360" y="2324160"/>
            <a:ext cx="8466840" cy="4317120"/>
          </a:xfrm>
          <a:prstGeom prst="roundRect">
            <a:avLst>
              <a:gd name="adj" fmla="val 3898"/>
            </a:avLst>
          </a:prstGeom>
          <a:no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
          <p:cNvSpPr/>
          <p:nvPr/>
        </p:nvSpPr>
        <p:spPr>
          <a:xfrm>
            <a:off x="444600" y="1098720"/>
            <a:ext cx="8600400" cy="891360"/>
          </a:xfrm>
          <a:prstGeom prst="rect">
            <a:avLst/>
          </a:prstGeom>
          <a:noFill/>
          <a:ln>
            <a:noFill/>
          </a:ln>
        </p:spPr>
        <p:txBody>
          <a:bodyPr spcFirstLastPara="1" wrap="square" lIns="90000" tIns="45000" rIns="90000" bIns="45000" anchor="ctr" anchorCtr="0">
            <a:noAutofit/>
          </a:bodyPr>
          <a:lstStyle/>
          <a:p>
            <a:pPr marL="0" marR="0" lvl="0" indent="0" algn="l" rtl="0">
              <a:lnSpc>
                <a:spcPct val="90000"/>
              </a:lnSpc>
              <a:spcBef>
                <a:spcPts val="0"/>
              </a:spcBef>
              <a:spcAft>
                <a:spcPts val="0"/>
              </a:spcAft>
              <a:buNone/>
            </a:pPr>
            <a:r>
              <a:rPr lang="es-CL" sz="3200" b="1" i="0" u="none" strike="noStrike" cap="none">
                <a:solidFill>
                  <a:srgbClr val="29754D"/>
                </a:solidFill>
                <a:latin typeface="Calibri"/>
                <a:ea typeface="Calibri"/>
                <a:cs typeface="Calibri"/>
                <a:sym typeface="Calibri"/>
              </a:rPr>
              <a:t>¿QUÉ ES LA </a:t>
            </a:r>
            <a:r>
              <a:rPr lang="es-CL" sz="3200" b="0" i="0" u="none" strike="noStrike" cap="none">
                <a:solidFill>
                  <a:srgbClr val="C73E32"/>
                </a:solidFill>
                <a:latin typeface="Calibri"/>
                <a:ea typeface="Calibri"/>
                <a:cs typeface="Calibri"/>
                <a:sym typeface="Calibri"/>
              </a:rPr>
              <a:t>ELECTRICIDAD?</a:t>
            </a:r>
            <a:endParaRPr sz="3200" b="0" i="0" u="none" strike="noStrike" cap="none">
              <a:latin typeface="Arial"/>
              <a:ea typeface="Arial"/>
              <a:cs typeface="Arial"/>
              <a:sym typeface="Arial"/>
            </a:endParaRPr>
          </a:p>
        </p:txBody>
      </p:sp>
      <p:sp>
        <p:nvSpPr>
          <p:cNvPr id="505" name="Google Shape;505;p9"/>
          <p:cNvSpPr/>
          <p:nvPr/>
        </p:nvSpPr>
        <p:spPr>
          <a:xfrm>
            <a:off x="444600" y="2211480"/>
            <a:ext cx="8571960" cy="3998160"/>
          </a:xfrm>
          <a:prstGeom prst="rect">
            <a:avLst/>
          </a:prstGeom>
          <a:noFill/>
          <a:ln>
            <a:noFill/>
          </a:ln>
        </p:spPr>
        <p:txBody>
          <a:bodyPr spcFirstLastPara="1" wrap="square" lIns="90000" tIns="45000" rIns="90000" bIns="45000" anchor="t" anchorCtr="0">
            <a:no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El átomo puede contener varios electrones circulando en sus órbitas, pero existen fenómenos físicos que pueden provocar que estos electrones salgan de sus órbitas y dejen un espacio vacío en los orbitales. </a:t>
            </a:r>
            <a:endParaRPr sz="1800" b="0" i="0" u="none" strike="noStrike" cap="none">
              <a:latin typeface="Arial"/>
              <a:ea typeface="Arial"/>
              <a:cs typeface="Arial"/>
              <a:sym typeface="Arial"/>
            </a:endParaRPr>
          </a:p>
          <a:p>
            <a:pPr marL="176400" marR="0" lvl="0" indent="-175680" algn="l" rtl="0">
              <a:lnSpc>
                <a:spcPct val="100000"/>
              </a:lnSpc>
              <a:spcBef>
                <a:spcPts val="11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Cuando todos los electrones de un orbital abandonan las órbitas, se dice que el átomo pasó a ser un ion positivo porque carece de carga negativa.  </a:t>
            </a:r>
            <a:endParaRPr sz="1800" b="0" i="0" u="none" strike="noStrike" cap="none">
              <a:latin typeface="Arial"/>
              <a:ea typeface="Arial"/>
              <a:cs typeface="Arial"/>
              <a:sym typeface="Arial"/>
            </a:endParaRPr>
          </a:p>
          <a:p>
            <a:pPr marL="176400" marR="0" lvl="0" indent="-175680" algn="l" rtl="0">
              <a:lnSpc>
                <a:spcPct val="100000"/>
              </a:lnSpc>
              <a:spcBef>
                <a:spcPts val="1199"/>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En este proceso de abandono de los orbitales es posible que el átomo encuentre otros electrones cercanos provenientes de átomos diferentes.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grpSp>
        <p:nvGrpSpPr>
          <p:cNvPr id="506" name="Google Shape;506;p9"/>
          <p:cNvGrpSpPr/>
          <p:nvPr/>
        </p:nvGrpSpPr>
        <p:grpSpPr>
          <a:xfrm>
            <a:off x="3911760" y="4648320"/>
            <a:ext cx="5295240" cy="1980360"/>
            <a:chOff x="3911760" y="4648320"/>
            <a:chExt cx="5295240" cy="1980360"/>
          </a:xfrm>
        </p:grpSpPr>
        <p:sp>
          <p:nvSpPr>
            <p:cNvPr id="507" name="Google Shape;507;p9"/>
            <p:cNvSpPr/>
            <p:nvPr/>
          </p:nvSpPr>
          <p:spPr>
            <a:xfrm>
              <a:off x="3911760" y="4648320"/>
              <a:ext cx="5295240" cy="198036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08" name="Google Shape;508;p9"/>
            <p:cNvPicPr preferRelativeResize="0"/>
            <p:nvPr/>
          </p:nvPicPr>
          <p:blipFill rotWithShape="1">
            <a:blip r:embed="rId3">
              <a:alphaModFix/>
            </a:blip>
            <a:srcRect/>
            <a:stretch/>
          </p:blipFill>
          <p:spPr>
            <a:xfrm>
              <a:off x="4101840" y="4912920"/>
              <a:ext cx="4914360" cy="1450800"/>
            </a:xfrm>
            <a:prstGeom prst="rect">
              <a:avLst/>
            </a:prstGeom>
            <a:noFill/>
            <a:ln>
              <a:noFill/>
            </a:ln>
          </p:spPr>
        </p:pic>
      </p:grpSp>
      <p:sp>
        <p:nvSpPr>
          <p:cNvPr id="509" name="Google Shape;509;p9"/>
          <p:cNvSpPr/>
          <p:nvPr/>
        </p:nvSpPr>
        <p:spPr>
          <a:xfrm>
            <a:off x="444600" y="4687920"/>
            <a:ext cx="3593520" cy="3998160"/>
          </a:xfrm>
          <a:prstGeom prst="rect">
            <a:avLst/>
          </a:prstGeom>
          <a:noFill/>
          <a:ln>
            <a:noFill/>
          </a:ln>
        </p:spPr>
        <p:txBody>
          <a:bodyPr spcFirstLastPara="1" wrap="square" lIns="90000" tIns="45000" rIns="90000" bIns="45000" anchor="t" anchorCtr="0">
            <a:noAutofit/>
          </a:bodyPr>
          <a:lstStyle/>
          <a:p>
            <a:pPr marL="176400" marR="0" lvl="0" indent="-175680" algn="l" rtl="0">
              <a:lnSpc>
                <a:spcPct val="100000"/>
              </a:lnSpc>
              <a:spcBef>
                <a:spcPts val="0"/>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Esto último crea una reacción en cadena de saltos de electrones entre uno y otro átomo.  </a:t>
            </a:r>
            <a:endParaRPr sz="1800" b="0" i="0" u="none" strike="noStrike" cap="none" dirty="0">
              <a:latin typeface="Arial"/>
              <a:ea typeface="Arial"/>
              <a:cs typeface="Arial"/>
              <a:sym typeface="Arial"/>
            </a:endParaRPr>
          </a:p>
          <a:p>
            <a:pPr marL="176400" marR="0" lvl="0" indent="-175680" algn="l" rtl="0">
              <a:lnSpc>
                <a:spcPct val="100000"/>
              </a:lnSpc>
              <a:spcBef>
                <a:spcPts val="1199"/>
              </a:spcBef>
              <a:spcAft>
                <a:spcPts val="0"/>
              </a:spcAft>
              <a:buClr>
                <a:srgbClr val="000000"/>
              </a:buClr>
              <a:buSzPts val="1800"/>
              <a:buFont typeface="Arial"/>
              <a:buChar char="•"/>
            </a:pPr>
            <a:r>
              <a:rPr lang="es-CL" sz="1800" b="0" i="0" u="none" strike="noStrike" cap="none" dirty="0">
                <a:solidFill>
                  <a:srgbClr val="000000"/>
                </a:solidFill>
                <a:latin typeface="Calibri"/>
                <a:ea typeface="Calibri"/>
                <a:cs typeface="Calibri"/>
                <a:sym typeface="Calibri"/>
              </a:rPr>
              <a:t>Se denomina </a:t>
            </a:r>
            <a:r>
              <a:rPr lang="es-CL" sz="1800" b="1" i="0" u="none" strike="noStrike" cap="none" dirty="0">
                <a:solidFill>
                  <a:srgbClr val="000000"/>
                </a:solidFill>
                <a:latin typeface="Calibri"/>
                <a:ea typeface="Calibri"/>
                <a:cs typeface="Calibri"/>
                <a:sym typeface="Calibri"/>
              </a:rPr>
              <a:t>circulación de electrones</a:t>
            </a:r>
            <a:r>
              <a:rPr lang="es-CL" sz="1800" b="0" i="0" u="none" strike="noStrike" cap="none" dirty="0">
                <a:solidFill>
                  <a:srgbClr val="000000"/>
                </a:solidFill>
                <a:latin typeface="Calibri"/>
                <a:ea typeface="Calibri"/>
                <a:cs typeface="Calibri"/>
                <a:sym typeface="Calibri"/>
              </a:rPr>
              <a:t>.</a:t>
            </a:r>
            <a:endParaRPr sz="1800" b="0" i="0" u="none" strike="noStrike" cap="none"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3678</Words>
  <Application>Microsoft Office PowerPoint</Application>
  <PresentationFormat>Personalizado</PresentationFormat>
  <Paragraphs>315</Paragraphs>
  <Slides>51</Slides>
  <Notes>51</Notes>
  <HiddenSlides>0</HiddenSlides>
  <MMClips>0</MMClips>
  <ScaleCrop>false</ScaleCrop>
  <HeadingPairs>
    <vt:vector size="6" baseType="variant">
      <vt:variant>
        <vt:lpstr>Fuentes usadas</vt:lpstr>
      </vt:variant>
      <vt:variant>
        <vt:i4>3</vt:i4>
      </vt:variant>
      <vt:variant>
        <vt:lpstr>Tema</vt:lpstr>
      </vt:variant>
      <vt:variant>
        <vt:i4>7</vt:i4>
      </vt:variant>
      <vt:variant>
        <vt:lpstr>Títulos de diapositiva</vt:lpstr>
      </vt:variant>
      <vt:variant>
        <vt:i4>51</vt:i4>
      </vt:variant>
    </vt:vector>
  </HeadingPairs>
  <TitlesOfParts>
    <vt:vector size="61" baseType="lpstr">
      <vt:lpstr>Arial</vt:lpstr>
      <vt:lpstr>Calibri</vt:lpstr>
      <vt:lpstr>Noto Sans Symbols</vt:lpstr>
      <vt:lpstr>Office Theme</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2021-02-18T20:42:25Z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10</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51</vt:i4>
  </property>
</Properties>
</file>