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0" r:id="rId3"/>
    <p:sldId id="259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77" r:id="rId13"/>
    <p:sldId id="27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1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E5B3-BCAC-4117-9404-011B312C643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ABF-91CE-4259-866F-2EB5789FBD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E5B3-BCAC-4117-9404-011B312C643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ABF-91CE-4259-866F-2EB5789FBD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E5B3-BCAC-4117-9404-011B312C643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ABF-91CE-4259-866F-2EB5789FBD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1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E5B3-BCAC-4117-9404-011B312C643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ABF-91CE-4259-866F-2EB5789FBD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2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E5B3-BCAC-4117-9404-011B312C643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ABF-91CE-4259-866F-2EB5789FBD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E5B3-BCAC-4117-9404-011B312C643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ABF-91CE-4259-866F-2EB5789FBD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4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E5B3-BCAC-4117-9404-011B312C643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ABF-91CE-4259-866F-2EB5789FBD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1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E5B3-BCAC-4117-9404-011B312C643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ABF-91CE-4259-866F-2EB5789FBD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4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E5B3-BCAC-4117-9404-011B312C643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ABF-91CE-4259-866F-2EB5789FBD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6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E5B3-BCAC-4117-9404-011B312C643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ABF-91CE-4259-866F-2EB5789FBD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E5B3-BCAC-4117-9404-011B312C643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ABF-91CE-4259-866F-2EB5789FBD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E5B3-BCAC-4117-9404-011B312C643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1ABF-91CE-4259-866F-2EB5789FBD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3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907578"/>
            <a:ext cx="12192000" cy="1121605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Taller de computación:</a:t>
            </a:r>
            <a:br>
              <a:rPr lang="es-C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Establecimiento de especies forrajeras en predio.</a:t>
            </a:r>
            <a:endParaRPr lang="es-C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6857" b="7447"/>
          <a:stretch/>
        </p:blipFill>
        <p:spPr>
          <a:xfrm>
            <a:off x="10737129" y="105028"/>
            <a:ext cx="1321506" cy="5467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t="18635" r="16340" b="18192"/>
          <a:stretch/>
        </p:blipFill>
        <p:spPr>
          <a:xfrm>
            <a:off x="131975" y="105028"/>
            <a:ext cx="762924" cy="547200"/>
          </a:xfrm>
          <a:prstGeom prst="rect">
            <a:avLst/>
          </a:prstGeom>
        </p:spPr>
      </p:pic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31975" y="6445579"/>
            <a:ext cx="11926660" cy="186666"/>
          </a:xfrm>
        </p:spPr>
        <p:txBody>
          <a:bodyPr/>
          <a:lstStyle/>
          <a:p>
            <a:r>
              <a:rPr lang="es-CL" sz="900" i="1" dirty="0">
                <a:solidFill>
                  <a:srgbClr val="99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Técnico Agropecuario de Nivel Medio, Mención </a:t>
            </a:r>
            <a:r>
              <a:rPr lang="es-CL" sz="900" i="1" dirty="0" smtClean="0">
                <a:solidFill>
                  <a:srgbClr val="99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Pecuaria</a:t>
            </a:r>
            <a:endParaRPr lang="es-CL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EE6-8FBC-4C84-BE6F-2DD26A1A1318}" type="slidenum">
              <a:rPr lang="es-CL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5CD0EC-3DEB-4262-9792-E08489F38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60482"/>
              </p:ext>
            </p:extLst>
          </p:nvPr>
        </p:nvGraphicFramePr>
        <p:xfrm>
          <a:off x="513438" y="2689078"/>
          <a:ext cx="11223639" cy="28623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59002">
                  <a:extLst>
                    <a:ext uri="{9D8B030D-6E8A-4147-A177-3AD203B41FA5}">
                      <a16:colId xmlns:a16="http://schemas.microsoft.com/office/drawing/2014/main" val="3314751051"/>
                    </a:ext>
                  </a:extLst>
                </a:gridCol>
                <a:gridCol w="3550218">
                  <a:extLst>
                    <a:ext uri="{9D8B030D-6E8A-4147-A177-3AD203B41FA5}">
                      <a16:colId xmlns:a16="http://schemas.microsoft.com/office/drawing/2014/main" val="3067804565"/>
                    </a:ext>
                  </a:extLst>
                </a:gridCol>
                <a:gridCol w="2346014">
                  <a:extLst>
                    <a:ext uri="{9D8B030D-6E8A-4147-A177-3AD203B41FA5}">
                      <a16:colId xmlns:a16="http://schemas.microsoft.com/office/drawing/2014/main" val="2824945093"/>
                    </a:ext>
                  </a:extLst>
                </a:gridCol>
                <a:gridCol w="520990">
                  <a:extLst>
                    <a:ext uri="{9D8B030D-6E8A-4147-A177-3AD203B41FA5}">
                      <a16:colId xmlns:a16="http://schemas.microsoft.com/office/drawing/2014/main" val="2514866056"/>
                    </a:ext>
                  </a:extLst>
                </a:gridCol>
                <a:gridCol w="1100214">
                  <a:extLst>
                    <a:ext uri="{9D8B030D-6E8A-4147-A177-3AD203B41FA5}">
                      <a16:colId xmlns:a16="http://schemas.microsoft.com/office/drawing/2014/main" val="2129248334"/>
                    </a:ext>
                  </a:extLst>
                </a:gridCol>
                <a:gridCol w="592743">
                  <a:extLst>
                    <a:ext uri="{9D8B030D-6E8A-4147-A177-3AD203B41FA5}">
                      <a16:colId xmlns:a16="http://schemas.microsoft.com/office/drawing/2014/main" val="4100552439"/>
                    </a:ext>
                  </a:extLst>
                </a:gridCol>
                <a:gridCol w="1054458">
                  <a:extLst>
                    <a:ext uri="{9D8B030D-6E8A-4147-A177-3AD203B41FA5}">
                      <a16:colId xmlns:a16="http://schemas.microsoft.com/office/drawing/2014/main" val="1257971963"/>
                    </a:ext>
                  </a:extLst>
                </a:gridCol>
              </a:tblGrid>
              <a:tr h="572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</a:t>
                      </a:r>
                      <a:endParaRPr lang="es-E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L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Medio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 con nota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L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723429"/>
                  </a:ext>
                </a:extLst>
              </a:tr>
              <a:tr h="572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L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Cultivo de praderas y forrajes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Horas requeridas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L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CL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horas 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21651"/>
                  </a:ext>
                </a:extLst>
              </a:tr>
              <a:tr h="5724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 de Aprendizaje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Aprendizajes Esperados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805063"/>
                  </a:ext>
                </a:extLst>
              </a:tr>
              <a:tr h="1144936">
                <a:tc gridSpan="2">
                  <a:txBody>
                    <a:bodyPr/>
                    <a:lstStyle/>
                    <a:p>
                      <a:pPr algn="ctr"/>
                      <a:r>
                        <a:rPr lang="es-CL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 6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técnicas de cultivo y conservación de forrajes para su uso en la alimentación animal.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 especies forrajeras y controla su desarrollo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según las condiciones agroecológicas existentes.</a:t>
                      </a:r>
                      <a:r>
                        <a:rPr lang="es-C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9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24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Plagas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0" t="22886" r="2081" b="27475"/>
          <a:stretch/>
        </p:blipFill>
        <p:spPr>
          <a:xfrm>
            <a:off x="3439237" y="708736"/>
            <a:ext cx="5445456" cy="5789373"/>
          </a:xfrm>
        </p:spPr>
      </p:pic>
    </p:spTree>
    <p:extLst>
      <p:ext uri="{BB962C8B-B14F-4D97-AF65-F5344CB8AC3E}">
        <p14:creationId xmlns:p14="http://schemas.microsoft.com/office/powerpoint/2010/main" val="404072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Plagas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8" t="50884" r="8041" b="9910"/>
          <a:stretch/>
        </p:blipFill>
        <p:spPr>
          <a:xfrm>
            <a:off x="3235320" y="1460310"/>
            <a:ext cx="5721360" cy="5001188"/>
          </a:xfrm>
        </p:spPr>
      </p:pic>
    </p:spTree>
    <p:extLst>
      <p:ext uri="{BB962C8B-B14F-4D97-AF65-F5344CB8AC3E}">
        <p14:creationId xmlns:p14="http://schemas.microsoft.com/office/powerpoint/2010/main" val="172988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Plagas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05" y="1690688"/>
            <a:ext cx="3770123" cy="36219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100" y="2508585"/>
            <a:ext cx="4965395" cy="198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3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Plagas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renan devastadora plaga de langostas en Loncopangue | La Tribu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66" y="1825625"/>
            <a:ext cx="6297068" cy="419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2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Enfermedades: </a:t>
            </a:r>
            <a:r>
              <a:rPr lang="es-ES" dirty="0" err="1" smtClean="0"/>
              <a:t>Oidio</a:t>
            </a:r>
            <a:r>
              <a:rPr lang="es-ES" dirty="0" smtClean="0"/>
              <a:t> en Alfalfa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6739" r="6797" b="2168"/>
          <a:stretch/>
        </p:blipFill>
        <p:spPr>
          <a:xfrm>
            <a:off x="1091821" y="1856095"/>
            <a:ext cx="4844954" cy="2906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4911" r="10229" b="9833"/>
          <a:stretch/>
        </p:blipFill>
        <p:spPr>
          <a:xfrm>
            <a:off x="6360717" y="3193577"/>
            <a:ext cx="4598436" cy="2879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534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Enfermedades: Roya en Avena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615" r="5067" b="4399"/>
          <a:stretch/>
        </p:blipFill>
        <p:spPr>
          <a:xfrm>
            <a:off x="4162566" y="1719619"/>
            <a:ext cx="3889613" cy="4476466"/>
          </a:xfrm>
        </p:spPr>
      </p:pic>
    </p:spTree>
    <p:extLst>
      <p:ext uri="{BB962C8B-B14F-4D97-AF65-F5344CB8AC3E}">
        <p14:creationId xmlns:p14="http://schemas.microsoft.com/office/powerpoint/2010/main" val="25407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Enfermedades: Mildiú de la alfalfa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518" t="21223" r="9581" b="21874"/>
          <a:stretch/>
        </p:blipFill>
        <p:spPr>
          <a:xfrm>
            <a:off x="2169994" y="1825625"/>
            <a:ext cx="7533564" cy="41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06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Enfermedades: </a:t>
            </a:r>
            <a:r>
              <a:rPr lang="es-ES" dirty="0"/>
              <a:t>T</a:t>
            </a:r>
            <a:r>
              <a:rPr lang="es-ES" dirty="0" smtClean="0"/>
              <a:t>allo negro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1923" t="29991" r="31084" b="50233"/>
          <a:stretch/>
        </p:blipFill>
        <p:spPr>
          <a:xfrm>
            <a:off x="2906973" y="1965278"/>
            <a:ext cx="5650173" cy="36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dirty="0" smtClean="0"/>
              <a:t>Enfermedades: </a:t>
            </a:r>
            <a:r>
              <a:rPr lang="es-CL" dirty="0"/>
              <a:t>Podredumbre </a:t>
            </a:r>
            <a:r>
              <a:rPr lang="es-CL" dirty="0" smtClean="0"/>
              <a:t>algodonosa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ANUAL DE IDENTIFICACIÓN DE ENFERMEDADES DE LA SO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61" y="1950445"/>
            <a:ext cx="7647153" cy="33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58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Enfermedades: virosis de la alfalfa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escubren una nueva enfermedad en alfalfa - INTA Info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26" y="1543192"/>
            <a:ext cx="7023147" cy="491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9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81715" cy="1325563"/>
          </a:xfrm>
        </p:spPr>
        <p:txBody>
          <a:bodyPr>
            <a:normAutofit fontScale="90000"/>
          </a:bodyPr>
          <a:lstStyle/>
          <a:p>
            <a:pPr lvl="0"/>
            <a:r>
              <a:rPr lang="es-CL" dirty="0" smtClean="0"/>
              <a:t>Reglas para un establecimiento                 óptimo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921159"/>
            <a:ext cx="10515600" cy="4351338"/>
          </a:xfrm>
        </p:spPr>
        <p:txBody>
          <a:bodyPr>
            <a:normAutofit lnSpcReduction="10000"/>
          </a:bodyPr>
          <a:lstStyle/>
          <a:p>
            <a:pPr marL="1828800" lvl="3" indent="-457200">
              <a:buFont typeface="+mj-lt"/>
              <a:buAutoNum type="arabicPeriod"/>
            </a:pPr>
            <a:r>
              <a:rPr lang="es-CL" sz="2400" dirty="0" smtClean="0"/>
              <a:t>Correcta </a:t>
            </a:r>
            <a:r>
              <a:rPr lang="es-CL" sz="2400" dirty="0"/>
              <a:t>selección de la especie y variedad</a:t>
            </a:r>
            <a:endParaRPr lang="en-US" sz="2400" dirty="0"/>
          </a:p>
          <a:p>
            <a:pPr marL="1828800" lvl="3" indent="-457200">
              <a:buFont typeface="+mj-lt"/>
              <a:buAutoNum type="arabicPeriod"/>
            </a:pPr>
            <a:r>
              <a:rPr lang="es-CL" sz="2400" dirty="0"/>
              <a:t>Nivel nutricional adecuado para las plántulas</a:t>
            </a:r>
            <a:endParaRPr lang="en-US" sz="2400" dirty="0"/>
          </a:p>
          <a:p>
            <a:pPr marL="1828800" lvl="3" indent="-457200">
              <a:buFont typeface="+mj-lt"/>
              <a:buAutoNum type="arabicPeriod"/>
            </a:pPr>
            <a:r>
              <a:rPr lang="es-CL" sz="2400" dirty="0"/>
              <a:t>Distribución regular, en superficie y profundidad, no mayor a 2 cm</a:t>
            </a:r>
            <a:endParaRPr lang="en-US" sz="2400" dirty="0"/>
          </a:p>
          <a:p>
            <a:pPr marL="1828800" lvl="3" indent="-457200">
              <a:buFont typeface="+mj-lt"/>
              <a:buAutoNum type="arabicPeriod"/>
            </a:pPr>
            <a:r>
              <a:rPr lang="es-CL" sz="2400" dirty="0"/>
              <a:t>Humedad suficiente para asegurar germinación y nacencia </a:t>
            </a:r>
            <a:endParaRPr lang="en-US" sz="2400" dirty="0"/>
          </a:p>
          <a:p>
            <a:pPr marL="1828800" lvl="3" indent="-457200">
              <a:buFont typeface="+mj-lt"/>
              <a:buAutoNum type="arabicPeriod"/>
            </a:pPr>
            <a:r>
              <a:rPr lang="es-CL" sz="2400" dirty="0"/>
              <a:t>Correctas condiciones del suelo y del ambiente </a:t>
            </a:r>
            <a:endParaRPr lang="en-US" sz="2400" dirty="0"/>
          </a:p>
          <a:p>
            <a:pPr marL="1828800" lvl="3" indent="-457200">
              <a:buFont typeface="+mj-lt"/>
              <a:buAutoNum type="arabicPeriod"/>
            </a:pPr>
            <a:r>
              <a:rPr lang="es-CL" sz="2400" dirty="0"/>
              <a:t>Reducida o nula competencia por malezas u otros cultivos </a:t>
            </a:r>
            <a:endParaRPr lang="en-US" sz="2400" dirty="0"/>
          </a:p>
          <a:p>
            <a:pPr marL="1828800" lvl="3" indent="-457200">
              <a:buFont typeface="+mj-lt"/>
              <a:buAutoNum type="arabicPeriod"/>
            </a:pPr>
            <a:r>
              <a:rPr lang="es-CL" sz="2400" dirty="0"/>
              <a:t>Un desarrollo y crecimiento como para enfrentar las condiciones desfavorables de invierno (reservas)</a:t>
            </a:r>
            <a:endParaRPr lang="en-US" sz="2400" dirty="0"/>
          </a:p>
          <a:p>
            <a:pPr marL="1828800" lvl="3" indent="-457200">
              <a:buFont typeface="+mj-lt"/>
              <a:buAutoNum type="arabicPeriod"/>
            </a:pPr>
            <a:r>
              <a:rPr lang="es-CL" sz="2400" dirty="0"/>
              <a:t> Proteger las plántulas de insectos, hongos, bacterias, etc.</a:t>
            </a:r>
            <a:endParaRPr lang="en-US" sz="2400" dirty="0"/>
          </a:p>
          <a:p>
            <a:pPr marL="1828800" lvl="3" indent="-457200">
              <a:buFont typeface="+mj-lt"/>
              <a:buAutoNum type="arabicPeriod"/>
            </a:pPr>
            <a:r>
              <a:rPr lang="es-CL" sz="2400" dirty="0"/>
              <a:t>Asegurar una correcta inoculación de las leguminosas</a:t>
            </a:r>
            <a:endParaRPr lang="en-US" sz="2400" dirty="0"/>
          </a:p>
          <a:p>
            <a:pPr marL="1828800" lvl="3" indent="-457200">
              <a:buFont typeface="+mj-lt"/>
              <a:buAutoNum type="arabicPeriod"/>
            </a:pPr>
            <a:r>
              <a:rPr lang="es-CL" sz="2400" dirty="0"/>
              <a:t> Verificar la calidad de la semilla </a:t>
            </a:r>
            <a:endParaRPr lang="en-US" sz="2400" dirty="0"/>
          </a:p>
          <a:p>
            <a:pPr marL="1828800" lvl="3" indent="-457200">
              <a:buFont typeface="+mj-lt"/>
              <a:buAutoNum type="arabicPeriod"/>
            </a:pPr>
            <a:r>
              <a:rPr lang="es-CL" sz="2400" dirty="0"/>
              <a:t>Oportuna época y sistema de siembra 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 descr="La crisis climática está cambiando las praderas – Mundoagropecu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89" y="228647"/>
            <a:ext cx="2985211" cy="2227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13706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Enfermedades: Viruela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Viruela de las hojas en Alfalfa – Pseudopeziza medicagin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37" y="1825625"/>
            <a:ext cx="5837926" cy="38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64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764" r="1702" b="2560"/>
          <a:stretch/>
        </p:blipFill>
        <p:spPr>
          <a:xfrm>
            <a:off x="3343701" y="245660"/>
            <a:ext cx="6127845" cy="6441743"/>
          </a:xfrm>
        </p:spPr>
      </p:pic>
    </p:spTree>
    <p:extLst>
      <p:ext uri="{BB962C8B-B14F-4D97-AF65-F5344CB8AC3E}">
        <p14:creationId xmlns:p14="http://schemas.microsoft.com/office/powerpoint/2010/main" val="1502925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Cada grupo tendrá un espacio entre 9-15m</a:t>
            </a:r>
            <a:r>
              <a:rPr lang="es-CL" baseline="30000" dirty="0"/>
              <a:t>2</a:t>
            </a:r>
            <a:r>
              <a:rPr lang="es-CL" dirty="0"/>
              <a:t>, en el </a:t>
            </a:r>
            <a:r>
              <a:rPr lang="es-CL" dirty="0" smtClean="0"/>
              <a:t>                                          cual </a:t>
            </a:r>
            <a:r>
              <a:rPr lang="es-CL" dirty="0"/>
              <a:t>deberán sembrar 2 especies forrajera: una del tipo gramínea y la otra de tipo leguminosa</a:t>
            </a:r>
            <a:endParaRPr lang="en-US" dirty="0"/>
          </a:p>
          <a:p>
            <a:pPr lvl="0"/>
            <a:r>
              <a:rPr lang="es-CL" dirty="0" smtClean="0"/>
              <a:t>Realizar diseño de siembra de ambas especies forrajeras en parcela asignada</a:t>
            </a:r>
          </a:p>
          <a:p>
            <a:pPr lvl="0"/>
            <a:r>
              <a:rPr lang="es-CL" dirty="0" smtClean="0"/>
              <a:t>Realizar </a:t>
            </a:r>
            <a:r>
              <a:rPr lang="es-CL" dirty="0"/>
              <a:t>un manual de cómo prepararán el suelo la para la siembra, los implementos y/o herramientas que utilizarán y las dosis de semillas a utilizar.</a:t>
            </a:r>
            <a:endParaRPr lang="en-US" dirty="0"/>
          </a:p>
          <a:p>
            <a:pPr lvl="0"/>
            <a:r>
              <a:rPr lang="es-CL" dirty="0"/>
              <a:t>Confeccionar un registro de plagas y enfermedades </a:t>
            </a:r>
            <a:endParaRPr lang="es-CL" dirty="0" smtClean="0"/>
          </a:p>
          <a:p>
            <a:pPr lvl="0"/>
            <a:r>
              <a:rPr lang="es-CL" dirty="0" smtClean="0"/>
              <a:t>Confeccionar </a:t>
            </a:r>
            <a:r>
              <a:rPr lang="es-CL" dirty="0"/>
              <a:t>un programa de fertilización y riego para 6 </a:t>
            </a:r>
            <a:r>
              <a:rPr lang="es-CL" dirty="0" smtClean="0"/>
              <a:t>semanas</a:t>
            </a:r>
            <a:endParaRPr lang="en-US" dirty="0"/>
          </a:p>
        </p:txBody>
      </p:sp>
      <p:pic>
        <p:nvPicPr>
          <p:cNvPr id="6146" name="Picture 2" descr="Trabajar en grupo y trabajo cooperativo en educación | Otro Mund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33" y="165481"/>
            <a:ext cx="2887876" cy="210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5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83675" cy="1325563"/>
          </a:xfrm>
        </p:spPr>
        <p:txBody>
          <a:bodyPr/>
          <a:lstStyle/>
          <a:p>
            <a:r>
              <a:rPr lang="es-ES" dirty="0" smtClean="0"/>
              <a:t>Profundidad de siembra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" t="31102" r="-975" b="10756"/>
          <a:stretch/>
        </p:blipFill>
        <p:spPr>
          <a:xfrm>
            <a:off x="4230807" y="365125"/>
            <a:ext cx="5308978" cy="6413531"/>
          </a:xfrm>
        </p:spPr>
      </p:pic>
    </p:spTree>
    <p:extLst>
      <p:ext uri="{BB962C8B-B14F-4D97-AF65-F5344CB8AC3E}">
        <p14:creationId xmlns:p14="http://schemas.microsoft.com/office/powerpoint/2010/main" val="162319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Drenaje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21" t="31437" r="21551" b="24339"/>
          <a:stretch/>
        </p:blipFill>
        <p:spPr>
          <a:xfrm>
            <a:off x="2879677" y="3698542"/>
            <a:ext cx="7765577" cy="28782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1399" t="38946" r="23742" b="16837"/>
          <a:stretch/>
        </p:blipFill>
        <p:spPr>
          <a:xfrm>
            <a:off x="2879677" y="687566"/>
            <a:ext cx="7670043" cy="291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3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pH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64" t="23220" r="32131" b="28479"/>
          <a:stretch/>
        </p:blipFill>
        <p:spPr>
          <a:xfrm>
            <a:off x="6095999" y="1916806"/>
            <a:ext cx="4958687" cy="33492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5805" t="26631" r="32552" b="23368"/>
          <a:stretch/>
        </p:blipFill>
        <p:spPr>
          <a:xfrm>
            <a:off x="500417" y="1825625"/>
            <a:ext cx="5079175" cy="34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7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2700" b="1" dirty="0" smtClean="0"/>
              <a:t>Recomendación general de fertilización para el establecimiento y mantención anual (kg/ha) praderas permanentes en la zona del secano Mediterráneo</a:t>
            </a:r>
            <a:r>
              <a:rPr lang="es-CL" dirty="0" smtClean="0"/>
              <a:t>.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734" t="52752" r="31505" b="26166"/>
          <a:stretch/>
        </p:blipFill>
        <p:spPr>
          <a:xfrm>
            <a:off x="921928" y="1937983"/>
            <a:ext cx="10348143" cy="32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2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Fertilización de suelos con nivel óptimo de fertilidad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280" t="20919" r="38008" b="28522"/>
          <a:stretch/>
        </p:blipFill>
        <p:spPr>
          <a:xfrm>
            <a:off x="2864799" y="1547549"/>
            <a:ext cx="5978950" cy="46294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4057" t="75367" r="71522" b="18330"/>
          <a:stretch/>
        </p:blipFill>
        <p:spPr>
          <a:xfrm>
            <a:off x="1801411" y="6176963"/>
            <a:ext cx="2126776" cy="52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1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Fertilización de suelos con nivel de fertilidad media</a:t>
            </a:r>
            <a:endParaRPr lang="en-U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57" t="21223" r="34861" b="18330"/>
          <a:stretch/>
        </p:blipFill>
        <p:spPr>
          <a:xfrm>
            <a:off x="2017531" y="1825625"/>
            <a:ext cx="7348678" cy="48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Fertilización de suelos con Fertilidad baja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5805" t="25886" r="35804" b="29151"/>
          <a:stretch/>
        </p:blipFill>
        <p:spPr>
          <a:xfrm>
            <a:off x="2947915" y="1665026"/>
            <a:ext cx="6728347" cy="44304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4057" t="75367" r="71522" b="18330"/>
          <a:stretch/>
        </p:blipFill>
        <p:spPr>
          <a:xfrm>
            <a:off x="1801411" y="6176963"/>
            <a:ext cx="2126776" cy="52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329</Words>
  <Application>Microsoft Office PowerPoint</Application>
  <PresentationFormat>Panorámica</PresentationFormat>
  <Paragraphs>56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Taller de computación: Establecimiento de especies forrajeras en predio.</vt:lpstr>
      <vt:lpstr>Reglas para un establecimiento                 óptimo </vt:lpstr>
      <vt:lpstr>Profundidad de siembra</vt:lpstr>
      <vt:lpstr>Drenaje</vt:lpstr>
      <vt:lpstr>pH</vt:lpstr>
      <vt:lpstr>Recomendación general de fertilización para el establecimiento y mantención anual (kg/ha) praderas permanentes en la zona del secano Mediterráneo.</vt:lpstr>
      <vt:lpstr>Fertilización de suelos con nivel óptimo de fertilidad</vt:lpstr>
      <vt:lpstr>Fertilización de suelos con nivel de fertilidad media</vt:lpstr>
      <vt:lpstr>Fertilización de suelos con Fertilidad baja</vt:lpstr>
      <vt:lpstr>Plagas</vt:lpstr>
      <vt:lpstr>Plagas</vt:lpstr>
      <vt:lpstr>Plagas</vt:lpstr>
      <vt:lpstr>Plagas</vt:lpstr>
      <vt:lpstr>Enfermedades: Oidio en Alfalfa</vt:lpstr>
      <vt:lpstr>Enfermedades: Roya en Avena</vt:lpstr>
      <vt:lpstr>Enfermedades: Mildiú de la alfalfa</vt:lpstr>
      <vt:lpstr>Enfermedades: Tallo negro</vt:lpstr>
      <vt:lpstr>Enfermedades: Podredumbre algodonosa</vt:lpstr>
      <vt:lpstr>Enfermedades: virosis de la alfalfa</vt:lpstr>
      <vt:lpstr>Enfermedades: Viruela</vt:lpstr>
      <vt:lpstr>Presentación de PowerPoint</vt:lpstr>
      <vt:lpstr>Actividad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computación: Establecimiento de especies forrajeras en predio</dc:title>
  <dc:creator>Amanda</dc:creator>
  <cp:lastModifiedBy>PROYECTOSCFT3</cp:lastModifiedBy>
  <cp:revision>11</cp:revision>
  <dcterms:created xsi:type="dcterms:W3CDTF">2020-05-18T05:14:57Z</dcterms:created>
  <dcterms:modified xsi:type="dcterms:W3CDTF">2020-08-19T19:57:44Z</dcterms:modified>
</cp:coreProperties>
</file>