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7556500" cx="9715500"/>
  <p:notesSz cx="6858000" cy="9144000"/>
  <p:embeddedFontLst>
    <p:embeddedFont>
      <p:font typeface="Helvetica Neue"/>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3" roundtripDataSignature="AMtx7mj9akxg/3GWLGH1elDI4g5CRU9uR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HelveticaNeue-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HelveticaNeue-italic.fntdata"/><Relationship Id="rId30" Type="http://schemas.openxmlformats.org/officeDocument/2006/relationships/font" Target="fonts/HelveticaNeue-bold.fntdata"/><Relationship Id="rId11" Type="http://schemas.openxmlformats.org/officeDocument/2006/relationships/slide" Target="slides/slide7.xml"/><Relationship Id="rId33" Type="http://customschemas.google.com/relationships/presentationmetadata" Target="metadata"/><Relationship Id="rId10" Type="http://schemas.openxmlformats.org/officeDocument/2006/relationships/slide" Target="slides/slide6.xml"/><Relationship Id="rId32" Type="http://schemas.openxmlformats.org/officeDocument/2006/relationships/font" Target="fonts/HelveticaNeue-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5" name="Google Shape;33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8" name="Google Shape;34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1" name="Google Shape;36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3" name="Google Shape;38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9" name="Google Shape;399;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1" name="Google Shape;42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3" name="Google Shape;443;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8" name="Google Shape;468;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3" name="Google Shape;483;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6" name="Google Shape;496;p21: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6" name="Google Shape;516;p22: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9" name="Google Shape;549;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4" name="Google Shape;56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3" name="Google Shape;27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4" name="Google Shape;28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text" showMasterSp="0" type="title">
  <p:cSld name="TITLE">
    <p:spTree>
      <p:nvGrpSpPr>
        <p:cNvPr id="15" name="Shape 15"/>
        <p:cNvGrpSpPr/>
        <p:nvPr/>
      </p:nvGrpSpPr>
      <p:grpSpPr>
        <a:xfrm>
          <a:off x="0" y="0"/>
          <a:ext cx="0" cy="0"/>
          <a:chOff x="0" y="0"/>
          <a:chExt cx="0" cy="0"/>
        </a:xfrm>
      </p:grpSpPr>
      <p:pic>
        <p:nvPicPr>
          <p:cNvPr descr="Imagen 24" id="16" name="Google Shape;16;p26"/>
          <p:cNvPicPr preferRelativeResize="0"/>
          <p:nvPr/>
        </p:nvPicPr>
        <p:blipFill rotWithShape="1">
          <a:blip r:embed="rId2">
            <a:alphaModFix/>
          </a:blip>
          <a:srcRect b="0" l="0" r="0" t="0"/>
          <a:stretch/>
        </p:blipFill>
        <p:spPr>
          <a:xfrm>
            <a:off x="433440" y="418596"/>
            <a:ext cx="2897435" cy="680400"/>
          </a:xfrm>
          <a:prstGeom prst="rect">
            <a:avLst/>
          </a:prstGeom>
          <a:noFill/>
          <a:ln>
            <a:noFill/>
          </a:ln>
        </p:spPr>
      </p:pic>
      <p:grpSp>
        <p:nvGrpSpPr>
          <p:cNvPr id="17" name="Google Shape;17;p26"/>
          <p:cNvGrpSpPr/>
          <p:nvPr/>
        </p:nvGrpSpPr>
        <p:grpSpPr>
          <a:xfrm>
            <a:off x="242844" y="1756540"/>
            <a:ext cx="9346518" cy="5675940"/>
            <a:chOff x="-3" y="-1"/>
            <a:chExt cx="9346517" cy="5675938"/>
          </a:xfrm>
        </p:grpSpPr>
        <p:sp>
          <p:nvSpPr>
            <p:cNvPr id="18" name="Google Shape;18;p26"/>
            <p:cNvSpPr/>
            <p:nvPr/>
          </p:nvSpPr>
          <p:spPr>
            <a:xfrm>
              <a:off x="-3" y="-1"/>
              <a:ext cx="9346517" cy="5675938"/>
            </a:xfrm>
            <a:custGeom>
              <a:rect b="b" l="l" r="r" t="t"/>
              <a:pathLst>
                <a:path extrusionOk="0" h="21600" w="21600">
                  <a:moveTo>
                    <a:pt x="0" y="0"/>
                  </a:moveTo>
                  <a:lnTo>
                    <a:pt x="19587" y="0"/>
                  </a:lnTo>
                  <a:cubicBezTo>
                    <a:pt x="20699"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19" name="Google Shape;19;p26"/>
            <p:cNvSpPr txBox="1"/>
            <p:nvPr/>
          </p:nvSpPr>
          <p:spPr>
            <a:xfrm>
              <a:off x="-1" y="2647846"/>
              <a:ext cx="9091331" cy="38022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pic>
        <p:nvPicPr>
          <p:cNvPr descr="Google Shape;12;p23" id="20" name="Google Shape;20;p26"/>
          <p:cNvPicPr preferRelativeResize="0"/>
          <p:nvPr/>
        </p:nvPicPr>
        <p:blipFill rotWithShape="1">
          <a:blip r:embed="rId3">
            <a:alphaModFix/>
          </a:blip>
          <a:srcRect b="0" l="0" r="0" t="0"/>
          <a:stretch/>
        </p:blipFill>
        <p:spPr>
          <a:xfrm>
            <a:off x="8521706" y="6387272"/>
            <a:ext cx="830666" cy="756007"/>
          </a:xfrm>
          <a:prstGeom prst="rect">
            <a:avLst/>
          </a:prstGeom>
          <a:noFill/>
          <a:ln>
            <a:noFill/>
          </a:ln>
        </p:spPr>
      </p:pic>
      <p:sp>
        <p:nvSpPr>
          <p:cNvPr id="21" name="Google Shape;21;p26"/>
          <p:cNvSpPr/>
          <p:nvPr/>
        </p:nvSpPr>
        <p:spPr>
          <a:xfrm>
            <a:off x="436350" y="6464001"/>
            <a:ext cx="7891862" cy="680481"/>
          </a:xfrm>
          <a:prstGeom prst="roundRect">
            <a:avLst>
              <a:gd fmla="val 19335" name="adj"/>
            </a:avLst>
          </a:prstGeom>
          <a:solidFill>
            <a:srgbClr val="FFB37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pic>
        <p:nvPicPr>
          <p:cNvPr descr="Imagen 17" id="22" name="Google Shape;22;p26"/>
          <p:cNvPicPr preferRelativeResize="0"/>
          <p:nvPr/>
        </p:nvPicPr>
        <p:blipFill rotWithShape="1">
          <a:blip r:embed="rId4">
            <a:alphaModFix/>
          </a:blip>
          <a:srcRect b="0" l="0" r="0" t="0"/>
          <a:stretch/>
        </p:blipFill>
        <p:spPr>
          <a:xfrm>
            <a:off x="433440" y="6462795"/>
            <a:ext cx="690489" cy="680482"/>
          </a:xfrm>
          <a:prstGeom prst="rect">
            <a:avLst/>
          </a:prstGeom>
          <a:noFill/>
          <a:ln>
            <a:noFill/>
          </a:ln>
        </p:spPr>
      </p:pic>
      <p:pic>
        <p:nvPicPr>
          <p:cNvPr descr="Imagen 1" id="23" name="Google Shape;23;p26"/>
          <p:cNvPicPr preferRelativeResize="0"/>
          <p:nvPr/>
        </p:nvPicPr>
        <p:blipFill rotWithShape="1">
          <a:blip r:embed="rId5">
            <a:alphaModFix/>
          </a:blip>
          <a:srcRect b="0" l="0" r="0" t="0"/>
          <a:stretch/>
        </p:blipFill>
        <p:spPr>
          <a:xfrm>
            <a:off x="8272364" y="1222172"/>
            <a:ext cx="1080007" cy="241875"/>
          </a:xfrm>
          <a:prstGeom prst="rect">
            <a:avLst/>
          </a:prstGeom>
          <a:noFill/>
          <a:ln>
            <a:noFill/>
          </a:ln>
        </p:spPr>
      </p:pic>
      <p:pic>
        <p:nvPicPr>
          <p:cNvPr descr="Imagen 2" id="24" name="Google Shape;24;p26"/>
          <p:cNvPicPr preferRelativeResize="0"/>
          <p:nvPr/>
        </p:nvPicPr>
        <p:blipFill rotWithShape="1">
          <a:blip r:embed="rId6">
            <a:alphaModFix/>
          </a:blip>
          <a:srcRect b="0" l="0" r="0" t="0"/>
          <a:stretch/>
        </p:blipFill>
        <p:spPr>
          <a:xfrm>
            <a:off x="8272364" y="418596"/>
            <a:ext cx="1080007" cy="664778"/>
          </a:xfrm>
          <a:prstGeom prst="rect">
            <a:avLst/>
          </a:prstGeom>
          <a:noFill/>
          <a:ln>
            <a:noFill/>
          </a:ln>
        </p:spPr>
      </p:pic>
      <p:sp>
        <p:nvSpPr>
          <p:cNvPr id="25" name="Google Shape;25;p26"/>
          <p:cNvSpPr txBox="1"/>
          <p:nvPr>
            <p:ph idx="12" type="sldNum"/>
          </p:nvPr>
        </p:nvSpPr>
        <p:spPr>
          <a:xfrm>
            <a:off x="6689126" y="6871631"/>
            <a:ext cx="273653" cy="26425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showMasterSp="0">
  <p:cSld name="SECTION_HEADER 2">
    <p:spTree>
      <p:nvGrpSpPr>
        <p:cNvPr id="119" name="Shape 119"/>
        <p:cNvGrpSpPr/>
        <p:nvPr/>
      </p:nvGrpSpPr>
      <p:grpSpPr>
        <a:xfrm>
          <a:off x="0" y="0"/>
          <a:ext cx="0" cy="0"/>
          <a:chOff x="0" y="0"/>
          <a:chExt cx="0" cy="0"/>
        </a:xfrm>
      </p:grpSpPr>
      <p:sp>
        <p:nvSpPr>
          <p:cNvPr id="120" name="Google Shape;120;p35"/>
          <p:cNvSpPr/>
          <p:nvPr/>
        </p:nvSpPr>
        <p:spPr>
          <a:xfrm>
            <a:off x="180896" y="180898"/>
            <a:ext cx="7911006" cy="651004"/>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grpSp>
        <p:nvGrpSpPr>
          <p:cNvPr id="121" name="Google Shape;121;p35"/>
          <p:cNvGrpSpPr/>
          <p:nvPr/>
        </p:nvGrpSpPr>
        <p:grpSpPr>
          <a:xfrm>
            <a:off x="8091896" y="451661"/>
            <a:ext cx="662111" cy="380244"/>
            <a:chOff x="-1" y="-1"/>
            <a:chExt cx="662109" cy="380242"/>
          </a:xfrm>
        </p:grpSpPr>
        <p:sp>
          <p:nvSpPr>
            <p:cNvPr id="122" name="Google Shape;122;p35"/>
            <p:cNvSpPr/>
            <p:nvPr/>
          </p:nvSpPr>
          <p:spPr>
            <a:xfrm>
              <a:off x="-1" y="327737"/>
              <a:ext cx="662109" cy="52504"/>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123" name="Google Shape;123;p35"/>
            <p:cNvSpPr txBox="1"/>
            <p:nvPr/>
          </p:nvSpPr>
          <p:spPr>
            <a:xfrm>
              <a:off x="-1" y="-1"/>
              <a:ext cx="662109" cy="380229"/>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grpSp>
        <p:nvGrpSpPr>
          <p:cNvPr id="124" name="Google Shape;124;p35"/>
          <p:cNvGrpSpPr/>
          <p:nvPr/>
        </p:nvGrpSpPr>
        <p:grpSpPr>
          <a:xfrm>
            <a:off x="8753994" y="451661"/>
            <a:ext cx="785407" cy="380244"/>
            <a:chOff x="-2" y="-1"/>
            <a:chExt cx="785406" cy="380242"/>
          </a:xfrm>
        </p:grpSpPr>
        <p:sp>
          <p:nvSpPr>
            <p:cNvPr id="125" name="Google Shape;125;p35"/>
            <p:cNvSpPr/>
            <p:nvPr/>
          </p:nvSpPr>
          <p:spPr>
            <a:xfrm>
              <a:off x="-2" y="327737"/>
              <a:ext cx="785406" cy="52504"/>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126" name="Google Shape;126;p35"/>
            <p:cNvSpPr txBox="1"/>
            <p:nvPr/>
          </p:nvSpPr>
          <p:spPr>
            <a:xfrm>
              <a:off x="-2" y="-1"/>
              <a:ext cx="785406" cy="380229"/>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127" name="Google Shape;127;p35"/>
          <p:cNvSpPr txBox="1"/>
          <p:nvPr/>
        </p:nvSpPr>
        <p:spPr>
          <a:xfrm>
            <a:off x="375975" y="6881800"/>
            <a:ext cx="6786599" cy="317112"/>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b="0" i="0" sz="1400" u="none" cap="none" strike="noStrike">
              <a:solidFill>
                <a:srgbClr val="000000"/>
              </a:solidFill>
              <a:latin typeface="Arial"/>
              <a:ea typeface="Arial"/>
              <a:cs typeface="Arial"/>
              <a:sym typeface="Arial"/>
            </a:endParaRPr>
          </a:p>
        </p:txBody>
      </p:sp>
      <p:sp>
        <p:nvSpPr>
          <p:cNvPr id="128" name="Google Shape;128;p35"/>
          <p:cNvSpPr txBox="1"/>
          <p:nvPr/>
        </p:nvSpPr>
        <p:spPr>
          <a:xfrm>
            <a:off x="8443617" y="271141"/>
            <a:ext cx="1166707" cy="39199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3|</a:t>
            </a:r>
            <a:r>
              <a:rPr b="0" i="0" lang="en-US" sz="1600" u="none" cap="none" strike="noStrike">
                <a:solidFill>
                  <a:srgbClr val="ED6B00"/>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129" name="Google Shape;129;p35"/>
          <p:cNvSpPr txBox="1"/>
          <p:nvPr/>
        </p:nvSpPr>
        <p:spPr>
          <a:xfrm>
            <a:off x="442650" y="350322"/>
            <a:ext cx="7441801" cy="372201"/>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Desarrollo y Bienestar del Personal</a:t>
            </a:r>
            <a:endParaRPr b="0" i="0" sz="1400" u="none" cap="none" strike="noStrike">
              <a:solidFill>
                <a:srgbClr val="000000"/>
              </a:solidFill>
              <a:latin typeface="Arial"/>
              <a:ea typeface="Arial"/>
              <a:cs typeface="Arial"/>
              <a:sym typeface="Arial"/>
            </a:endParaRPr>
          </a:p>
        </p:txBody>
      </p:sp>
      <p:sp>
        <p:nvSpPr>
          <p:cNvPr id="130" name="Google Shape;130;p35"/>
          <p:cNvSpPr txBox="1"/>
          <p:nvPr>
            <p:ph idx="12" type="sldNum"/>
          </p:nvPr>
        </p:nvSpPr>
        <p:spPr>
          <a:xfrm>
            <a:off x="371694" y="6881800"/>
            <a:ext cx="337154" cy="317112"/>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showMasterSp="0">
  <p:cSld name="SECTION_HEADER 3">
    <p:spTree>
      <p:nvGrpSpPr>
        <p:cNvPr id="131" name="Shape 131"/>
        <p:cNvGrpSpPr/>
        <p:nvPr/>
      </p:nvGrpSpPr>
      <p:grpSpPr>
        <a:xfrm>
          <a:off x="0" y="0"/>
          <a:ext cx="0" cy="0"/>
          <a:chOff x="0" y="0"/>
          <a:chExt cx="0" cy="0"/>
        </a:xfrm>
      </p:grpSpPr>
      <p:sp>
        <p:nvSpPr>
          <p:cNvPr id="132" name="Google Shape;132;p36"/>
          <p:cNvSpPr/>
          <p:nvPr/>
        </p:nvSpPr>
        <p:spPr>
          <a:xfrm>
            <a:off x="180897" y="180900"/>
            <a:ext cx="7911005" cy="651002"/>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grpSp>
        <p:nvGrpSpPr>
          <p:cNvPr id="133" name="Google Shape;133;p36"/>
          <p:cNvGrpSpPr/>
          <p:nvPr/>
        </p:nvGrpSpPr>
        <p:grpSpPr>
          <a:xfrm>
            <a:off x="8091897" y="451665"/>
            <a:ext cx="662108" cy="380239"/>
            <a:chOff x="-2" y="0"/>
            <a:chExt cx="662107" cy="380238"/>
          </a:xfrm>
        </p:grpSpPr>
        <p:sp>
          <p:nvSpPr>
            <p:cNvPr id="134" name="Google Shape;134;p36"/>
            <p:cNvSpPr/>
            <p:nvPr/>
          </p:nvSpPr>
          <p:spPr>
            <a:xfrm>
              <a:off x="-2" y="327735"/>
              <a:ext cx="662107" cy="52503"/>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135" name="Google Shape;135;p36"/>
            <p:cNvSpPr txBox="1"/>
            <p:nvPr/>
          </p:nvSpPr>
          <p:spPr>
            <a:xfrm>
              <a:off x="-2" y="0"/>
              <a:ext cx="662107" cy="380230"/>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grpSp>
        <p:nvGrpSpPr>
          <p:cNvPr id="136" name="Google Shape;136;p36"/>
          <p:cNvGrpSpPr/>
          <p:nvPr/>
        </p:nvGrpSpPr>
        <p:grpSpPr>
          <a:xfrm>
            <a:off x="8753996" y="451665"/>
            <a:ext cx="785405" cy="380239"/>
            <a:chOff x="-1" y="0"/>
            <a:chExt cx="785404" cy="380238"/>
          </a:xfrm>
        </p:grpSpPr>
        <p:sp>
          <p:nvSpPr>
            <p:cNvPr id="137" name="Google Shape;137;p36"/>
            <p:cNvSpPr/>
            <p:nvPr/>
          </p:nvSpPr>
          <p:spPr>
            <a:xfrm>
              <a:off x="-1" y="327735"/>
              <a:ext cx="785404" cy="52503"/>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138" name="Google Shape;138;p36"/>
            <p:cNvSpPr txBox="1"/>
            <p:nvPr/>
          </p:nvSpPr>
          <p:spPr>
            <a:xfrm>
              <a:off x="-1" y="0"/>
              <a:ext cx="785404" cy="380230"/>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139" name="Google Shape;139;p36"/>
          <p:cNvSpPr txBox="1"/>
          <p:nvPr/>
        </p:nvSpPr>
        <p:spPr>
          <a:xfrm>
            <a:off x="442650" y="350325"/>
            <a:ext cx="7441801" cy="372205"/>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Nombre del Módulo</a:t>
            </a:r>
            <a:endParaRPr b="0" i="0" sz="1400" u="none" cap="none" strike="noStrike">
              <a:solidFill>
                <a:srgbClr val="000000"/>
              </a:solidFill>
              <a:latin typeface="Arial"/>
              <a:ea typeface="Arial"/>
              <a:cs typeface="Arial"/>
              <a:sym typeface="Arial"/>
            </a:endParaRPr>
          </a:p>
        </p:txBody>
      </p:sp>
      <p:sp>
        <p:nvSpPr>
          <p:cNvPr id="140" name="Google Shape;140;p36"/>
          <p:cNvSpPr txBox="1"/>
          <p:nvPr/>
        </p:nvSpPr>
        <p:spPr>
          <a:xfrm>
            <a:off x="8443617" y="271141"/>
            <a:ext cx="1166703" cy="392001"/>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1|</a:t>
            </a:r>
            <a:r>
              <a:rPr b="0" i="0" lang="en-US" sz="1600" u="none" cap="none" strike="noStrike">
                <a:solidFill>
                  <a:srgbClr val="ED6B00"/>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141" name="Google Shape;141;p36"/>
          <p:cNvSpPr txBox="1"/>
          <p:nvPr/>
        </p:nvSpPr>
        <p:spPr>
          <a:xfrm>
            <a:off x="375975" y="6881800"/>
            <a:ext cx="6786599" cy="317114"/>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b="0" i="0" sz="1400" u="none" cap="none" strike="noStrike">
              <a:solidFill>
                <a:srgbClr val="000000"/>
              </a:solidFill>
              <a:latin typeface="Arial"/>
              <a:ea typeface="Arial"/>
              <a:cs typeface="Arial"/>
              <a:sym typeface="Arial"/>
            </a:endParaRPr>
          </a:p>
        </p:txBody>
      </p:sp>
      <p:sp>
        <p:nvSpPr>
          <p:cNvPr id="142" name="Google Shape;142;p36"/>
          <p:cNvSpPr txBox="1"/>
          <p:nvPr>
            <p:ph idx="12" type="sldNum"/>
          </p:nvPr>
        </p:nvSpPr>
        <p:spPr>
          <a:xfrm>
            <a:off x="371690" y="6881800"/>
            <a:ext cx="337157" cy="317114"/>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tx">
  <p:cSld name="TITLE_AND_BODY">
    <p:spTree>
      <p:nvGrpSpPr>
        <p:cNvPr id="26" name="Shape 26"/>
        <p:cNvGrpSpPr/>
        <p:nvPr/>
      </p:nvGrpSpPr>
      <p:grpSpPr>
        <a:xfrm>
          <a:off x="0" y="0"/>
          <a:ext cx="0" cy="0"/>
          <a:chOff x="0" y="0"/>
          <a:chExt cx="0" cy="0"/>
        </a:xfrm>
      </p:grpSpPr>
      <p:sp>
        <p:nvSpPr>
          <p:cNvPr id="27" name="Google Shape;27;p27"/>
          <p:cNvSpPr txBox="1"/>
          <p:nvPr>
            <p:ph idx="12" type="sldNum"/>
          </p:nvPr>
        </p:nvSpPr>
        <p:spPr>
          <a:xfrm>
            <a:off x="6689126" y="6871631"/>
            <a:ext cx="273653" cy="26425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showMasterSp="0" type="secHead">
  <p:cSld name="SECTION_HEADER">
    <p:spTree>
      <p:nvGrpSpPr>
        <p:cNvPr id="28" name="Shape 28"/>
        <p:cNvGrpSpPr/>
        <p:nvPr/>
      </p:nvGrpSpPr>
      <p:grpSpPr>
        <a:xfrm>
          <a:off x="0" y="0"/>
          <a:ext cx="0" cy="0"/>
          <a:chOff x="0" y="0"/>
          <a:chExt cx="0" cy="0"/>
        </a:xfrm>
      </p:grpSpPr>
      <p:sp>
        <p:nvSpPr>
          <p:cNvPr id="29" name="Google Shape;29;p28"/>
          <p:cNvSpPr/>
          <p:nvPr/>
        </p:nvSpPr>
        <p:spPr>
          <a:xfrm>
            <a:off x="180894" y="180894"/>
            <a:ext cx="7911011" cy="651010"/>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grpSp>
        <p:nvGrpSpPr>
          <p:cNvPr id="30" name="Google Shape;30;p28"/>
          <p:cNvGrpSpPr/>
          <p:nvPr/>
        </p:nvGrpSpPr>
        <p:grpSpPr>
          <a:xfrm>
            <a:off x="8091891" y="451664"/>
            <a:ext cx="662119" cy="380244"/>
            <a:chOff x="-2" y="-1"/>
            <a:chExt cx="662118" cy="380243"/>
          </a:xfrm>
        </p:grpSpPr>
        <p:sp>
          <p:nvSpPr>
            <p:cNvPr id="31" name="Google Shape;31;p28"/>
            <p:cNvSpPr/>
            <p:nvPr/>
          </p:nvSpPr>
          <p:spPr>
            <a:xfrm>
              <a:off x="-2" y="327735"/>
              <a:ext cx="662118" cy="52507"/>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32" name="Google Shape;32;p28"/>
            <p:cNvSpPr txBox="1"/>
            <p:nvPr/>
          </p:nvSpPr>
          <p:spPr>
            <a:xfrm>
              <a:off x="-2" y="-1"/>
              <a:ext cx="662118" cy="380227"/>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grpSp>
        <p:nvGrpSpPr>
          <p:cNvPr id="33" name="Google Shape;33;p28"/>
          <p:cNvGrpSpPr/>
          <p:nvPr/>
        </p:nvGrpSpPr>
        <p:grpSpPr>
          <a:xfrm>
            <a:off x="8753990" y="451664"/>
            <a:ext cx="785413" cy="380244"/>
            <a:chOff x="-1" y="-1"/>
            <a:chExt cx="785411" cy="380243"/>
          </a:xfrm>
        </p:grpSpPr>
        <p:sp>
          <p:nvSpPr>
            <p:cNvPr id="34" name="Google Shape;34;p28"/>
            <p:cNvSpPr/>
            <p:nvPr/>
          </p:nvSpPr>
          <p:spPr>
            <a:xfrm>
              <a:off x="-1" y="327735"/>
              <a:ext cx="785411" cy="52507"/>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35" name="Google Shape;35;p28"/>
            <p:cNvSpPr txBox="1"/>
            <p:nvPr/>
          </p:nvSpPr>
          <p:spPr>
            <a:xfrm>
              <a:off x="-1" y="-1"/>
              <a:ext cx="785411" cy="380227"/>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36" name="Google Shape;36;p28"/>
          <p:cNvSpPr txBox="1"/>
          <p:nvPr/>
        </p:nvSpPr>
        <p:spPr>
          <a:xfrm>
            <a:off x="375975" y="6881800"/>
            <a:ext cx="6786599" cy="31711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b="0" i="0" sz="1400" u="none" cap="none" strike="noStrike">
              <a:solidFill>
                <a:srgbClr val="000000"/>
              </a:solidFill>
              <a:latin typeface="Arial"/>
              <a:ea typeface="Arial"/>
              <a:cs typeface="Arial"/>
              <a:sym typeface="Arial"/>
            </a:endParaRPr>
          </a:p>
        </p:txBody>
      </p:sp>
      <p:sp>
        <p:nvSpPr>
          <p:cNvPr id="37" name="Google Shape;37;p28"/>
          <p:cNvSpPr txBox="1"/>
          <p:nvPr/>
        </p:nvSpPr>
        <p:spPr>
          <a:xfrm>
            <a:off x="442650" y="350322"/>
            <a:ext cx="7441801" cy="372201"/>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Desarrollo y Bienestar del Personal</a:t>
            </a:r>
            <a:endParaRPr b="0" i="0" sz="1400" u="none" cap="none" strike="noStrike">
              <a:solidFill>
                <a:srgbClr val="000000"/>
              </a:solidFill>
              <a:latin typeface="Arial"/>
              <a:ea typeface="Arial"/>
              <a:cs typeface="Arial"/>
              <a:sym typeface="Arial"/>
            </a:endParaRPr>
          </a:p>
        </p:txBody>
      </p:sp>
      <p:sp>
        <p:nvSpPr>
          <p:cNvPr id="38" name="Google Shape;38;p28"/>
          <p:cNvSpPr txBox="1"/>
          <p:nvPr/>
        </p:nvSpPr>
        <p:spPr>
          <a:xfrm>
            <a:off x="8443617" y="271141"/>
            <a:ext cx="1166707" cy="39199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3|</a:t>
            </a:r>
            <a:r>
              <a:rPr b="0" i="0" lang="en-US" sz="1600" u="none" cap="none" strike="noStrike">
                <a:solidFill>
                  <a:srgbClr val="ED6B00"/>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39" name="Google Shape;39;p28"/>
          <p:cNvSpPr txBox="1"/>
          <p:nvPr>
            <p:ph idx="12" type="sldNum"/>
          </p:nvPr>
        </p:nvSpPr>
        <p:spPr>
          <a:xfrm>
            <a:off x="371697" y="6881800"/>
            <a:ext cx="337152" cy="317110"/>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showMasterSp="0">
  <p:cSld name="TITLE_AND_BODY 2">
    <p:spTree>
      <p:nvGrpSpPr>
        <p:cNvPr id="40" name="Shape 40"/>
        <p:cNvGrpSpPr/>
        <p:nvPr/>
      </p:nvGrpSpPr>
      <p:grpSpPr>
        <a:xfrm>
          <a:off x="0" y="0"/>
          <a:ext cx="0" cy="0"/>
          <a:chOff x="0" y="0"/>
          <a:chExt cx="0" cy="0"/>
        </a:xfrm>
      </p:grpSpPr>
      <p:sp>
        <p:nvSpPr>
          <p:cNvPr id="41" name="Google Shape;41;p29"/>
          <p:cNvSpPr/>
          <p:nvPr/>
        </p:nvSpPr>
        <p:spPr>
          <a:xfrm flipH="1" rot="10800000">
            <a:off x="180974" y="832249"/>
            <a:ext cx="9358202" cy="1236901"/>
          </a:xfrm>
          <a:custGeom>
            <a:rect b="b" l="l" r="r" t="t"/>
            <a:pathLst>
              <a:path extrusionOk="0" h="21600" w="21600">
                <a:moveTo>
                  <a:pt x="0" y="0"/>
                </a:moveTo>
                <a:lnTo>
                  <a:pt x="20173" y="0"/>
                </a:lnTo>
                <a:cubicBezTo>
                  <a:pt x="20961" y="0"/>
                  <a:pt x="21600" y="4835"/>
                  <a:pt x="21600" y="10800"/>
                </a:cubicBezTo>
                <a:lnTo>
                  <a:pt x="21600" y="21600"/>
                </a:lnTo>
                <a:lnTo>
                  <a:pt x="0" y="21600"/>
                </a:lnTo>
                <a:close/>
              </a:path>
            </a:pathLst>
          </a:cu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42" name="Google Shape;42;p29"/>
          <p:cNvSpPr/>
          <p:nvPr/>
        </p:nvSpPr>
        <p:spPr>
          <a:xfrm>
            <a:off x="180896" y="180898"/>
            <a:ext cx="7911006" cy="651004"/>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grpSp>
        <p:nvGrpSpPr>
          <p:cNvPr id="43" name="Google Shape;43;p29"/>
          <p:cNvGrpSpPr/>
          <p:nvPr/>
        </p:nvGrpSpPr>
        <p:grpSpPr>
          <a:xfrm>
            <a:off x="8091896" y="451661"/>
            <a:ext cx="662111" cy="380244"/>
            <a:chOff x="-1" y="-1"/>
            <a:chExt cx="662109" cy="380242"/>
          </a:xfrm>
        </p:grpSpPr>
        <p:sp>
          <p:nvSpPr>
            <p:cNvPr id="44" name="Google Shape;44;p29"/>
            <p:cNvSpPr/>
            <p:nvPr/>
          </p:nvSpPr>
          <p:spPr>
            <a:xfrm>
              <a:off x="-1" y="327737"/>
              <a:ext cx="662109" cy="52504"/>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45" name="Google Shape;45;p29"/>
            <p:cNvSpPr txBox="1"/>
            <p:nvPr/>
          </p:nvSpPr>
          <p:spPr>
            <a:xfrm>
              <a:off x="-1" y="-1"/>
              <a:ext cx="662109" cy="380229"/>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grpSp>
        <p:nvGrpSpPr>
          <p:cNvPr id="46" name="Google Shape;46;p29"/>
          <p:cNvGrpSpPr/>
          <p:nvPr/>
        </p:nvGrpSpPr>
        <p:grpSpPr>
          <a:xfrm>
            <a:off x="8753994" y="451661"/>
            <a:ext cx="785407" cy="380244"/>
            <a:chOff x="-2" y="-1"/>
            <a:chExt cx="785406" cy="380242"/>
          </a:xfrm>
        </p:grpSpPr>
        <p:sp>
          <p:nvSpPr>
            <p:cNvPr id="47" name="Google Shape;47;p29"/>
            <p:cNvSpPr/>
            <p:nvPr/>
          </p:nvSpPr>
          <p:spPr>
            <a:xfrm>
              <a:off x="-2" y="327737"/>
              <a:ext cx="785406" cy="52504"/>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48" name="Google Shape;48;p29"/>
            <p:cNvSpPr txBox="1"/>
            <p:nvPr/>
          </p:nvSpPr>
          <p:spPr>
            <a:xfrm>
              <a:off x="-2" y="-1"/>
              <a:ext cx="785406" cy="380229"/>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49" name="Google Shape;49;p29"/>
          <p:cNvSpPr txBox="1"/>
          <p:nvPr/>
        </p:nvSpPr>
        <p:spPr>
          <a:xfrm>
            <a:off x="375975" y="6881800"/>
            <a:ext cx="6786599" cy="317112"/>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b="0" i="0" sz="1400" u="none" cap="none" strike="noStrike">
              <a:solidFill>
                <a:srgbClr val="000000"/>
              </a:solidFill>
              <a:latin typeface="Arial"/>
              <a:ea typeface="Arial"/>
              <a:cs typeface="Arial"/>
              <a:sym typeface="Arial"/>
            </a:endParaRPr>
          </a:p>
        </p:txBody>
      </p:sp>
      <p:sp>
        <p:nvSpPr>
          <p:cNvPr id="50" name="Google Shape;50;p29"/>
          <p:cNvSpPr txBox="1"/>
          <p:nvPr/>
        </p:nvSpPr>
        <p:spPr>
          <a:xfrm>
            <a:off x="8443617" y="271141"/>
            <a:ext cx="1166707" cy="39199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3|</a:t>
            </a:r>
            <a:r>
              <a:rPr b="0" i="0" lang="en-US" sz="1600" u="none" cap="none" strike="noStrike">
                <a:solidFill>
                  <a:srgbClr val="ED6B00"/>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51" name="Google Shape;51;p29"/>
          <p:cNvSpPr txBox="1"/>
          <p:nvPr/>
        </p:nvSpPr>
        <p:spPr>
          <a:xfrm>
            <a:off x="442650" y="350322"/>
            <a:ext cx="7441801" cy="372201"/>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Desarrollo y Bienestar del Personal</a:t>
            </a:r>
            <a:endParaRPr b="0" i="0" sz="1400" u="none" cap="none" strike="noStrike">
              <a:solidFill>
                <a:srgbClr val="000000"/>
              </a:solidFill>
              <a:latin typeface="Arial"/>
              <a:ea typeface="Arial"/>
              <a:cs typeface="Arial"/>
              <a:sym typeface="Arial"/>
            </a:endParaRPr>
          </a:p>
        </p:txBody>
      </p:sp>
      <p:sp>
        <p:nvSpPr>
          <p:cNvPr id="52" name="Google Shape;52;p29"/>
          <p:cNvSpPr txBox="1"/>
          <p:nvPr>
            <p:ph idx="12" type="sldNum"/>
          </p:nvPr>
        </p:nvSpPr>
        <p:spPr>
          <a:xfrm>
            <a:off x="371694" y="6881800"/>
            <a:ext cx="337154" cy="317112"/>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showMasterSp="0">
  <p:cSld name="TITLE_AND_BODY 3">
    <p:spTree>
      <p:nvGrpSpPr>
        <p:cNvPr id="53" name="Shape 53"/>
        <p:cNvGrpSpPr/>
        <p:nvPr/>
      </p:nvGrpSpPr>
      <p:grpSpPr>
        <a:xfrm>
          <a:off x="0" y="0"/>
          <a:ext cx="0" cy="0"/>
          <a:chOff x="0" y="0"/>
          <a:chExt cx="0" cy="0"/>
        </a:xfrm>
      </p:grpSpPr>
      <p:sp>
        <p:nvSpPr>
          <p:cNvPr id="54" name="Google Shape;54;p30"/>
          <p:cNvSpPr/>
          <p:nvPr/>
        </p:nvSpPr>
        <p:spPr>
          <a:xfrm flipH="1" rot="10800000">
            <a:off x="180974" y="832249"/>
            <a:ext cx="9358202" cy="1236901"/>
          </a:xfrm>
          <a:custGeom>
            <a:rect b="b" l="l" r="r" t="t"/>
            <a:pathLst>
              <a:path extrusionOk="0" h="21600" w="21600">
                <a:moveTo>
                  <a:pt x="0" y="0"/>
                </a:moveTo>
                <a:lnTo>
                  <a:pt x="20173" y="0"/>
                </a:lnTo>
                <a:cubicBezTo>
                  <a:pt x="20961" y="0"/>
                  <a:pt x="21600" y="4835"/>
                  <a:pt x="21600" y="10800"/>
                </a:cubicBezTo>
                <a:lnTo>
                  <a:pt x="21600" y="21600"/>
                </a:lnTo>
                <a:lnTo>
                  <a:pt x="0" y="21600"/>
                </a:lnTo>
                <a:close/>
              </a:path>
            </a:pathLst>
          </a:cu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55" name="Google Shape;55;p30"/>
          <p:cNvSpPr/>
          <p:nvPr/>
        </p:nvSpPr>
        <p:spPr>
          <a:xfrm>
            <a:off x="180896" y="180898"/>
            <a:ext cx="7911006" cy="651004"/>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grpSp>
        <p:nvGrpSpPr>
          <p:cNvPr id="56" name="Google Shape;56;p30"/>
          <p:cNvGrpSpPr/>
          <p:nvPr/>
        </p:nvGrpSpPr>
        <p:grpSpPr>
          <a:xfrm>
            <a:off x="8091896" y="451661"/>
            <a:ext cx="662111" cy="380244"/>
            <a:chOff x="-1" y="-1"/>
            <a:chExt cx="662109" cy="380242"/>
          </a:xfrm>
        </p:grpSpPr>
        <p:sp>
          <p:nvSpPr>
            <p:cNvPr id="57" name="Google Shape;57;p30"/>
            <p:cNvSpPr/>
            <p:nvPr/>
          </p:nvSpPr>
          <p:spPr>
            <a:xfrm>
              <a:off x="-1" y="327737"/>
              <a:ext cx="662109" cy="52504"/>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58" name="Google Shape;58;p30"/>
            <p:cNvSpPr txBox="1"/>
            <p:nvPr/>
          </p:nvSpPr>
          <p:spPr>
            <a:xfrm>
              <a:off x="-1" y="-1"/>
              <a:ext cx="662109" cy="380229"/>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grpSp>
        <p:nvGrpSpPr>
          <p:cNvPr id="59" name="Google Shape;59;p30"/>
          <p:cNvGrpSpPr/>
          <p:nvPr/>
        </p:nvGrpSpPr>
        <p:grpSpPr>
          <a:xfrm>
            <a:off x="8753994" y="451661"/>
            <a:ext cx="785407" cy="380244"/>
            <a:chOff x="-2" y="-1"/>
            <a:chExt cx="785406" cy="380242"/>
          </a:xfrm>
        </p:grpSpPr>
        <p:sp>
          <p:nvSpPr>
            <p:cNvPr id="60" name="Google Shape;60;p30"/>
            <p:cNvSpPr/>
            <p:nvPr/>
          </p:nvSpPr>
          <p:spPr>
            <a:xfrm>
              <a:off x="-2" y="327737"/>
              <a:ext cx="785406" cy="52504"/>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61" name="Google Shape;61;p30"/>
            <p:cNvSpPr txBox="1"/>
            <p:nvPr/>
          </p:nvSpPr>
          <p:spPr>
            <a:xfrm>
              <a:off x="-2" y="-1"/>
              <a:ext cx="785406" cy="380229"/>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62" name="Google Shape;62;p30"/>
          <p:cNvSpPr txBox="1"/>
          <p:nvPr/>
        </p:nvSpPr>
        <p:spPr>
          <a:xfrm>
            <a:off x="375975" y="6881800"/>
            <a:ext cx="6786599" cy="317112"/>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b="0" i="0" sz="1400" u="none" cap="none" strike="noStrike">
              <a:solidFill>
                <a:srgbClr val="000000"/>
              </a:solidFill>
              <a:latin typeface="Arial"/>
              <a:ea typeface="Arial"/>
              <a:cs typeface="Arial"/>
              <a:sym typeface="Arial"/>
            </a:endParaRPr>
          </a:p>
        </p:txBody>
      </p:sp>
      <p:sp>
        <p:nvSpPr>
          <p:cNvPr id="63" name="Google Shape;63;p30"/>
          <p:cNvSpPr txBox="1"/>
          <p:nvPr/>
        </p:nvSpPr>
        <p:spPr>
          <a:xfrm>
            <a:off x="8443617" y="271141"/>
            <a:ext cx="1166707" cy="39199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3|</a:t>
            </a:r>
            <a:r>
              <a:rPr b="0" i="0" lang="en-US" sz="1600" u="none" cap="none" strike="noStrike">
                <a:solidFill>
                  <a:srgbClr val="ED6B00"/>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64" name="Google Shape;64;p30"/>
          <p:cNvSpPr txBox="1"/>
          <p:nvPr/>
        </p:nvSpPr>
        <p:spPr>
          <a:xfrm>
            <a:off x="442650" y="350322"/>
            <a:ext cx="7441801" cy="372201"/>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Desarrollo y Bienestar del Personal</a:t>
            </a:r>
            <a:endParaRPr b="0" i="0" sz="1400" u="none" cap="none" strike="noStrike">
              <a:solidFill>
                <a:srgbClr val="000000"/>
              </a:solidFill>
              <a:latin typeface="Arial"/>
              <a:ea typeface="Arial"/>
              <a:cs typeface="Arial"/>
              <a:sym typeface="Arial"/>
            </a:endParaRPr>
          </a:p>
        </p:txBody>
      </p:sp>
      <p:sp>
        <p:nvSpPr>
          <p:cNvPr id="65" name="Google Shape;65;p30"/>
          <p:cNvSpPr txBox="1"/>
          <p:nvPr>
            <p:ph idx="12" type="sldNum"/>
          </p:nvPr>
        </p:nvSpPr>
        <p:spPr>
          <a:xfrm>
            <a:off x="371694" y="6881800"/>
            <a:ext cx="337154" cy="317112"/>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showMasterSp="0" type="twoColTx">
  <p:cSld name="TITLE_AND_TWO_COLUMNS">
    <p:spTree>
      <p:nvGrpSpPr>
        <p:cNvPr id="66" name="Shape 66"/>
        <p:cNvGrpSpPr/>
        <p:nvPr/>
      </p:nvGrpSpPr>
      <p:grpSpPr>
        <a:xfrm>
          <a:off x="0" y="0"/>
          <a:ext cx="0" cy="0"/>
          <a:chOff x="0" y="0"/>
          <a:chExt cx="0" cy="0"/>
        </a:xfrm>
      </p:grpSpPr>
      <p:sp>
        <p:nvSpPr>
          <p:cNvPr id="67" name="Google Shape;67;p31"/>
          <p:cNvSpPr/>
          <p:nvPr/>
        </p:nvSpPr>
        <p:spPr>
          <a:xfrm flipH="1" rot="10800000">
            <a:off x="181647" y="822025"/>
            <a:ext cx="9356707"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68" name="Google Shape;68;p31"/>
          <p:cNvSpPr/>
          <p:nvPr/>
        </p:nvSpPr>
        <p:spPr>
          <a:xfrm>
            <a:off x="180894" y="180894"/>
            <a:ext cx="7911011" cy="651010"/>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grpSp>
        <p:nvGrpSpPr>
          <p:cNvPr id="69" name="Google Shape;69;p31"/>
          <p:cNvGrpSpPr/>
          <p:nvPr/>
        </p:nvGrpSpPr>
        <p:grpSpPr>
          <a:xfrm>
            <a:off x="8091891" y="451664"/>
            <a:ext cx="662119" cy="380244"/>
            <a:chOff x="-2" y="-1"/>
            <a:chExt cx="662118" cy="380243"/>
          </a:xfrm>
        </p:grpSpPr>
        <p:sp>
          <p:nvSpPr>
            <p:cNvPr id="70" name="Google Shape;70;p31"/>
            <p:cNvSpPr/>
            <p:nvPr/>
          </p:nvSpPr>
          <p:spPr>
            <a:xfrm>
              <a:off x="-2" y="327735"/>
              <a:ext cx="662118" cy="52507"/>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71" name="Google Shape;71;p31"/>
            <p:cNvSpPr txBox="1"/>
            <p:nvPr/>
          </p:nvSpPr>
          <p:spPr>
            <a:xfrm>
              <a:off x="-2" y="-1"/>
              <a:ext cx="662118" cy="380227"/>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grpSp>
        <p:nvGrpSpPr>
          <p:cNvPr id="72" name="Google Shape;72;p31"/>
          <p:cNvGrpSpPr/>
          <p:nvPr/>
        </p:nvGrpSpPr>
        <p:grpSpPr>
          <a:xfrm>
            <a:off x="8753990" y="451664"/>
            <a:ext cx="785413" cy="380244"/>
            <a:chOff x="-1" y="-1"/>
            <a:chExt cx="785411" cy="380243"/>
          </a:xfrm>
        </p:grpSpPr>
        <p:sp>
          <p:nvSpPr>
            <p:cNvPr id="73" name="Google Shape;73;p31"/>
            <p:cNvSpPr/>
            <p:nvPr/>
          </p:nvSpPr>
          <p:spPr>
            <a:xfrm>
              <a:off x="-1" y="327735"/>
              <a:ext cx="785411" cy="52507"/>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74" name="Google Shape;74;p31"/>
            <p:cNvSpPr txBox="1"/>
            <p:nvPr/>
          </p:nvSpPr>
          <p:spPr>
            <a:xfrm>
              <a:off x="-1" y="-1"/>
              <a:ext cx="785411" cy="380227"/>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75" name="Google Shape;75;p31"/>
          <p:cNvSpPr txBox="1"/>
          <p:nvPr/>
        </p:nvSpPr>
        <p:spPr>
          <a:xfrm>
            <a:off x="375975" y="6881800"/>
            <a:ext cx="6786599" cy="31711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b="0" i="0" sz="1400" u="none" cap="none" strike="noStrike">
              <a:solidFill>
                <a:srgbClr val="000000"/>
              </a:solidFill>
              <a:latin typeface="Arial"/>
              <a:ea typeface="Arial"/>
              <a:cs typeface="Arial"/>
              <a:sym typeface="Arial"/>
            </a:endParaRPr>
          </a:p>
        </p:txBody>
      </p:sp>
      <p:sp>
        <p:nvSpPr>
          <p:cNvPr id="76" name="Google Shape;76;p31"/>
          <p:cNvSpPr txBox="1"/>
          <p:nvPr/>
        </p:nvSpPr>
        <p:spPr>
          <a:xfrm>
            <a:off x="442650" y="350322"/>
            <a:ext cx="7441801" cy="372201"/>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Desarrollo y Bienestar del Personal</a:t>
            </a:r>
            <a:endParaRPr b="0" i="0" sz="1400" u="none" cap="none" strike="noStrike">
              <a:solidFill>
                <a:srgbClr val="000000"/>
              </a:solidFill>
              <a:latin typeface="Arial"/>
              <a:ea typeface="Arial"/>
              <a:cs typeface="Arial"/>
              <a:sym typeface="Arial"/>
            </a:endParaRPr>
          </a:p>
        </p:txBody>
      </p:sp>
      <p:sp>
        <p:nvSpPr>
          <p:cNvPr id="77" name="Google Shape;77;p31"/>
          <p:cNvSpPr txBox="1"/>
          <p:nvPr/>
        </p:nvSpPr>
        <p:spPr>
          <a:xfrm>
            <a:off x="8443617" y="271141"/>
            <a:ext cx="1166707" cy="39199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3|</a:t>
            </a:r>
            <a:r>
              <a:rPr b="0" i="0" lang="en-US" sz="1600" u="none" cap="none" strike="noStrike">
                <a:solidFill>
                  <a:srgbClr val="ED6B00"/>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78" name="Google Shape;78;p31"/>
          <p:cNvSpPr txBox="1"/>
          <p:nvPr>
            <p:ph idx="12" type="sldNum"/>
          </p:nvPr>
        </p:nvSpPr>
        <p:spPr>
          <a:xfrm>
            <a:off x="371697" y="6881800"/>
            <a:ext cx="337152" cy="317110"/>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showMasterSp="0" type="titleOnly">
  <p:cSld name="TITLE_ONLY">
    <p:spTree>
      <p:nvGrpSpPr>
        <p:cNvPr id="79" name="Shape 79"/>
        <p:cNvGrpSpPr/>
        <p:nvPr/>
      </p:nvGrpSpPr>
      <p:grpSpPr>
        <a:xfrm>
          <a:off x="0" y="0"/>
          <a:ext cx="0" cy="0"/>
          <a:chOff x="0" y="0"/>
          <a:chExt cx="0" cy="0"/>
        </a:xfrm>
      </p:grpSpPr>
      <p:sp>
        <p:nvSpPr>
          <p:cNvPr id="80" name="Google Shape;80;p32"/>
          <p:cNvSpPr/>
          <p:nvPr/>
        </p:nvSpPr>
        <p:spPr>
          <a:xfrm flipH="1" rot="10800000">
            <a:off x="181647" y="822025"/>
            <a:ext cx="9356707"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81" name="Google Shape;81;p32"/>
          <p:cNvSpPr/>
          <p:nvPr/>
        </p:nvSpPr>
        <p:spPr>
          <a:xfrm>
            <a:off x="180894" y="180894"/>
            <a:ext cx="7911011" cy="651010"/>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grpSp>
        <p:nvGrpSpPr>
          <p:cNvPr id="82" name="Google Shape;82;p32"/>
          <p:cNvGrpSpPr/>
          <p:nvPr/>
        </p:nvGrpSpPr>
        <p:grpSpPr>
          <a:xfrm>
            <a:off x="8091891" y="451664"/>
            <a:ext cx="662119" cy="380244"/>
            <a:chOff x="-2" y="-1"/>
            <a:chExt cx="662118" cy="380243"/>
          </a:xfrm>
        </p:grpSpPr>
        <p:sp>
          <p:nvSpPr>
            <p:cNvPr id="83" name="Google Shape;83;p32"/>
            <p:cNvSpPr/>
            <p:nvPr/>
          </p:nvSpPr>
          <p:spPr>
            <a:xfrm>
              <a:off x="-2" y="327735"/>
              <a:ext cx="662118" cy="52507"/>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84" name="Google Shape;84;p32"/>
            <p:cNvSpPr txBox="1"/>
            <p:nvPr/>
          </p:nvSpPr>
          <p:spPr>
            <a:xfrm>
              <a:off x="-2" y="-1"/>
              <a:ext cx="662118" cy="380227"/>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grpSp>
        <p:nvGrpSpPr>
          <p:cNvPr id="85" name="Google Shape;85;p32"/>
          <p:cNvGrpSpPr/>
          <p:nvPr/>
        </p:nvGrpSpPr>
        <p:grpSpPr>
          <a:xfrm>
            <a:off x="8753990" y="451664"/>
            <a:ext cx="785413" cy="380244"/>
            <a:chOff x="-1" y="-1"/>
            <a:chExt cx="785411" cy="380243"/>
          </a:xfrm>
        </p:grpSpPr>
        <p:sp>
          <p:nvSpPr>
            <p:cNvPr id="86" name="Google Shape;86;p32"/>
            <p:cNvSpPr/>
            <p:nvPr/>
          </p:nvSpPr>
          <p:spPr>
            <a:xfrm>
              <a:off x="-1" y="327735"/>
              <a:ext cx="785411" cy="52507"/>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87" name="Google Shape;87;p32"/>
            <p:cNvSpPr txBox="1"/>
            <p:nvPr/>
          </p:nvSpPr>
          <p:spPr>
            <a:xfrm>
              <a:off x="-1" y="-1"/>
              <a:ext cx="785411" cy="380227"/>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88" name="Google Shape;88;p32"/>
          <p:cNvSpPr txBox="1"/>
          <p:nvPr/>
        </p:nvSpPr>
        <p:spPr>
          <a:xfrm>
            <a:off x="375975" y="6881800"/>
            <a:ext cx="6786599" cy="31711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b="0" i="0" sz="1400" u="none" cap="none" strike="noStrike">
              <a:solidFill>
                <a:srgbClr val="000000"/>
              </a:solidFill>
              <a:latin typeface="Arial"/>
              <a:ea typeface="Arial"/>
              <a:cs typeface="Arial"/>
              <a:sym typeface="Arial"/>
            </a:endParaRPr>
          </a:p>
        </p:txBody>
      </p:sp>
      <p:sp>
        <p:nvSpPr>
          <p:cNvPr id="89" name="Google Shape;89;p32"/>
          <p:cNvSpPr txBox="1"/>
          <p:nvPr/>
        </p:nvSpPr>
        <p:spPr>
          <a:xfrm>
            <a:off x="442650" y="350322"/>
            <a:ext cx="7441801" cy="372201"/>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Desarrollo y Bienestar del Personal</a:t>
            </a:r>
            <a:endParaRPr b="0" i="0" sz="1400" u="none" cap="none" strike="noStrike">
              <a:solidFill>
                <a:srgbClr val="000000"/>
              </a:solidFill>
              <a:latin typeface="Arial"/>
              <a:ea typeface="Arial"/>
              <a:cs typeface="Arial"/>
              <a:sym typeface="Arial"/>
            </a:endParaRPr>
          </a:p>
        </p:txBody>
      </p:sp>
      <p:sp>
        <p:nvSpPr>
          <p:cNvPr id="90" name="Google Shape;90;p32"/>
          <p:cNvSpPr txBox="1"/>
          <p:nvPr/>
        </p:nvSpPr>
        <p:spPr>
          <a:xfrm>
            <a:off x="8443617" y="271141"/>
            <a:ext cx="1166707" cy="39199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3|</a:t>
            </a:r>
            <a:r>
              <a:rPr b="0" i="0" lang="en-US" sz="1600" u="none" cap="none" strike="noStrike">
                <a:solidFill>
                  <a:srgbClr val="ED6B00"/>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91" name="Google Shape;91;p32"/>
          <p:cNvSpPr txBox="1"/>
          <p:nvPr>
            <p:ph idx="12" type="sldNum"/>
          </p:nvPr>
        </p:nvSpPr>
        <p:spPr>
          <a:xfrm>
            <a:off x="371697" y="6881800"/>
            <a:ext cx="337152" cy="317110"/>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showMasterSp="0">
  <p:cSld name="TITLE_AND_BODY 4">
    <p:spTree>
      <p:nvGrpSpPr>
        <p:cNvPr id="92" name="Shape 92"/>
        <p:cNvGrpSpPr/>
        <p:nvPr/>
      </p:nvGrpSpPr>
      <p:grpSpPr>
        <a:xfrm>
          <a:off x="0" y="0"/>
          <a:ext cx="0" cy="0"/>
          <a:chOff x="0" y="0"/>
          <a:chExt cx="0" cy="0"/>
        </a:xfrm>
      </p:grpSpPr>
      <p:sp>
        <p:nvSpPr>
          <p:cNvPr id="93" name="Google Shape;93;p33"/>
          <p:cNvSpPr/>
          <p:nvPr/>
        </p:nvSpPr>
        <p:spPr>
          <a:xfrm flipH="1" rot="10800000">
            <a:off x="180974" y="832249"/>
            <a:ext cx="9358202" cy="1236901"/>
          </a:xfrm>
          <a:custGeom>
            <a:rect b="b" l="l" r="r" t="t"/>
            <a:pathLst>
              <a:path extrusionOk="0" h="21600" w="21600">
                <a:moveTo>
                  <a:pt x="0" y="0"/>
                </a:moveTo>
                <a:lnTo>
                  <a:pt x="20173" y="0"/>
                </a:lnTo>
                <a:cubicBezTo>
                  <a:pt x="20961" y="0"/>
                  <a:pt x="21600" y="4835"/>
                  <a:pt x="21600" y="10800"/>
                </a:cubicBezTo>
                <a:lnTo>
                  <a:pt x="21600" y="21600"/>
                </a:lnTo>
                <a:lnTo>
                  <a:pt x="0" y="21600"/>
                </a:lnTo>
                <a:close/>
              </a:path>
            </a:pathLst>
          </a:cu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94" name="Google Shape;94;p33"/>
          <p:cNvSpPr/>
          <p:nvPr/>
        </p:nvSpPr>
        <p:spPr>
          <a:xfrm>
            <a:off x="180894" y="180894"/>
            <a:ext cx="7911011" cy="651010"/>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grpSp>
        <p:nvGrpSpPr>
          <p:cNvPr id="95" name="Google Shape;95;p33"/>
          <p:cNvGrpSpPr/>
          <p:nvPr/>
        </p:nvGrpSpPr>
        <p:grpSpPr>
          <a:xfrm>
            <a:off x="8091891" y="451664"/>
            <a:ext cx="662119" cy="380244"/>
            <a:chOff x="-2" y="-1"/>
            <a:chExt cx="662118" cy="380243"/>
          </a:xfrm>
        </p:grpSpPr>
        <p:sp>
          <p:nvSpPr>
            <p:cNvPr id="96" name="Google Shape;96;p33"/>
            <p:cNvSpPr/>
            <p:nvPr/>
          </p:nvSpPr>
          <p:spPr>
            <a:xfrm>
              <a:off x="-2" y="327735"/>
              <a:ext cx="662118" cy="52507"/>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97" name="Google Shape;97;p33"/>
            <p:cNvSpPr txBox="1"/>
            <p:nvPr/>
          </p:nvSpPr>
          <p:spPr>
            <a:xfrm>
              <a:off x="-2" y="-1"/>
              <a:ext cx="662118" cy="380227"/>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grpSp>
        <p:nvGrpSpPr>
          <p:cNvPr id="98" name="Google Shape;98;p33"/>
          <p:cNvGrpSpPr/>
          <p:nvPr/>
        </p:nvGrpSpPr>
        <p:grpSpPr>
          <a:xfrm>
            <a:off x="8753990" y="451664"/>
            <a:ext cx="785413" cy="380244"/>
            <a:chOff x="-1" y="-1"/>
            <a:chExt cx="785411" cy="380243"/>
          </a:xfrm>
        </p:grpSpPr>
        <p:sp>
          <p:nvSpPr>
            <p:cNvPr id="99" name="Google Shape;99;p33"/>
            <p:cNvSpPr/>
            <p:nvPr/>
          </p:nvSpPr>
          <p:spPr>
            <a:xfrm>
              <a:off x="-1" y="327735"/>
              <a:ext cx="785411" cy="52507"/>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100" name="Google Shape;100;p33"/>
            <p:cNvSpPr txBox="1"/>
            <p:nvPr/>
          </p:nvSpPr>
          <p:spPr>
            <a:xfrm>
              <a:off x="-1" y="-1"/>
              <a:ext cx="785411" cy="380227"/>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101" name="Google Shape;101;p33"/>
          <p:cNvSpPr txBox="1"/>
          <p:nvPr/>
        </p:nvSpPr>
        <p:spPr>
          <a:xfrm>
            <a:off x="8443617" y="271141"/>
            <a:ext cx="1166707" cy="39199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3|</a:t>
            </a:r>
            <a:r>
              <a:rPr b="0" i="0" lang="en-US" sz="1600" u="none" cap="none" strike="noStrike">
                <a:solidFill>
                  <a:srgbClr val="ED6B00"/>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102" name="Google Shape;102;p33"/>
          <p:cNvSpPr txBox="1"/>
          <p:nvPr/>
        </p:nvSpPr>
        <p:spPr>
          <a:xfrm>
            <a:off x="442650" y="350322"/>
            <a:ext cx="7441801" cy="372201"/>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Desarrollo y Bienestar del Personal</a:t>
            </a:r>
            <a:endParaRPr b="0" i="0" sz="1400" u="none" cap="none" strike="noStrike">
              <a:solidFill>
                <a:srgbClr val="000000"/>
              </a:solidFill>
              <a:latin typeface="Arial"/>
              <a:ea typeface="Arial"/>
              <a:cs typeface="Arial"/>
              <a:sym typeface="Arial"/>
            </a:endParaRPr>
          </a:p>
        </p:txBody>
      </p:sp>
      <p:sp>
        <p:nvSpPr>
          <p:cNvPr id="103" name="Google Shape;103;p33"/>
          <p:cNvSpPr txBox="1"/>
          <p:nvPr/>
        </p:nvSpPr>
        <p:spPr>
          <a:xfrm>
            <a:off x="375975" y="6881800"/>
            <a:ext cx="6786599" cy="31711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b="0" i="0" sz="1400" u="none" cap="none" strike="noStrike">
              <a:solidFill>
                <a:srgbClr val="000000"/>
              </a:solidFill>
              <a:latin typeface="Arial"/>
              <a:ea typeface="Arial"/>
              <a:cs typeface="Arial"/>
              <a:sym typeface="Arial"/>
            </a:endParaRPr>
          </a:p>
        </p:txBody>
      </p:sp>
      <p:sp>
        <p:nvSpPr>
          <p:cNvPr id="104" name="Google Shape;104;p33"/>
          <p:cNvSpPr txBox="1"/>
          <p:nvPr>
            <p:ph idx="12" type="sldNum"/>
          </p:nvPr>
        </p:nvSpPr>
        <p:spPr>
          <a:xfrm>
            <a:off x="371697" y="6881800"/>
            <a:ext cx="337152" cy="317110"/>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text 2" showMasterSp="0">
  <p:cSld name="1_One column text 2">
    <p:spTree>
      <p:nvGrpSpPr>
        <p:cNvPr id="105" name="Shape 105"/>
        <p:cNvGrpSpPr/>
        <p:nvPr/>
      </p:nvGrpSpPr>
      <p:grpSpPr>
        <a:xfrm>
          <a:off x="0" y="0"/>
          <a:ext cx="0" cy="0"/>
          <a:chOff x="0" y="0"/>
          <a:chExt cx="0" cy="0"/>
        </a:xfrm>
      </p:grpSpPr>
      <p:sp>
        <p:nvSpPr>
          <p:cNvPr id="106" name="Google Shape;106;p34"/>
          <p:cNvSpPr/>
          <p:nvPr/>
        </p:nvSpPr>
        <p:spPr>
          <a:xfrm flipH="1" rot="10800000">
            <a:off x="181647" y="822025"/>
            <a:ext cx="9356707"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grpSp>
        <p:nvGrpSpPr>
          <p:cNvPr id="107" name="Google Shape;107;p34"/>
          <p:cNvGrpSpPr/>
          <p:nvPr/>
        </p:nvGrpSpPr>
        <p:grpSpPr>
          <a:xfrm>
            <a:off x="8091891" y="451664"/>
            <a:ext cx="662119" cy="380244"/>
            <a:chOff x="-2" y="-1"/>
            <a:chExt cx="662118" cy="380243"/>
          </a:xfrm>
        </p:grpSpPr>
        <p:sp>
          <p:nvSpPr>
            <p:cNvPr id="108" name="Google Shape;108;p34"/>
            <p:cNvSpPr/>
            <p:nvPr/>
          </p:nvSpPr>
          <p:spPr>
            <a:xfrm>
              <a:off x="-2" y="327735"/>
              <a:ext cx="662118" cy="52507"/>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109" name="Google Shape;109;p34"/>
            <p:cNvSpPr txBox="1"/>
            <p:nvPr/>
          </p:nvSpPr>
          <p:spPr>
            <a:xfrm>
              <a:off x="-2" y="-1"/>
              <a:ext cx="662118" cy="380227"/>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grpSp>
        <p:nvGrpSpPr>
          <p:cNvPr id="110" name="Google Shape;110;p34"/>
          <p:cNvGrpSpPr/>
          <p:nvPr/>
        </p:nvGrpSpPr>
        <p:grpSpPr>
          <a:xfrm>
            <a:off x="8753990" y="451664"/>
            <a:ext cx="785413" cy="380244"/>
            <a:chOff x="-1" y="-1"/>
            <a:chExt cx="785411" cy="380243"/>
          </a:xfrm>
        </p:grpSpPr>
        <p:sp>
          <p:nvSpPr>
            <p:cNvPr id="111" name="Google Shape;111;p34"/>
            <p:cNvSpPr/>
            <p:nvPr/>
          </p:nvSpPr>
          <p:spPr>
            <a:xfrm>
              <a:off x="-1" y="327735"/>
              <a:ext cx="785411" cy="52507"/>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112" name="Google Shape;112;p34"/>
            <p:cNvSpPr txBox="1"/>
            <p:nvPr/>
          </p:nvSpPr>
          <p:spPr>
            <a:xfrm>
              <a:off x="-1" y="-1"/>
              <a:ext cx="785411" cy="380227"/>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113" name="Google Shape;113;p34"/>
          <p:cNvSpPr/>
          <p:nvPr/>
        </p:nvSpPr>
        <p:spPr>
          <a:xfrm>
            <a:off x="181646" y="180894"/>
            <a:ext cx="7909210" cy="651010"/>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blipFill rotWithShape="1">
            <a:blip r:embed="rId2">
              <a:alphaModFix/>
            </a:blip>
            <a:stretch>
              <a:fillRect b="0" l="0" r="0" t="0"/>
            </a:stretch>
          </a:blip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114" name="Google Shape;114;p34"/>
          <p:cNvSpPr txBox="1"/>
          <p:nvPr/>
        </p:nvSpPr>
        <p:spPr>
          <a:xfrm>
            <a:off x="8170650" y="288449"/>
            <a:ext cx="1166707" cy="372201"/>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¡Atención!</a:t>
            </a:r>
            <a:endParaRPr b="0" i="0" sz="1400" u="none" cap="none" strike="noStrike">
              <a:solidFill>
                <a:srgbClr val="000000"/>
              </a:solidFill>
              <a:latin typeface="Arial"/>
              <a:ea typeface="Arial"/>
              <a:cs typeface="Arial"/>
              <a:sym typeface="Arial"/>
            </a:endParaRPr>
          </a:p>
        </p:txBody>
      </p:sp>
      <p:sp>
        <p:nvSpPr>
          <p:cNvPr id="115" name="Google Shape;115;p34"/>
          <p:cNvSpPr txBox="1"/>
          <p:nvPr/>
        </p:nvSpPr>
        <p:spPr>
          <a:xfrm>
            <a:off x="375975" y="6881800"/>
            <a:ext cx="6786599" cy="31711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b="0" i="0" sz="1400" u="none" cap="none" strike="noStrike">
              <a:solidFill>
                <a:srgbClr val="000000"/>
              </a:solidFill>
              <a:latin typeface="Arial"/>
              <a:ea typeface="Arial"/>
              <a:cs typeface="Arial"/>
              <a:sym typeface="Arial"/>
            </a:endParaRPr>
          </a:p>
        </p:txBody>
      </p:sp>
      <p:sp>
        <p:nvSpPr>
          <p:cNvPr id="116" name="Google Shape;116;p34"/>
          <p:cNvSpPr txBox="1"/>
          <p:nvPr>
            <p:ph idx="12" type="sldNum"/>
          </p:nvPr>
        </p:nvSpPr>
        <p:spPr>
          <a:xfrm>
            <a:off x="371697" y="6881800"/>
            <a:ext cx="337152" cy="317110"/>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17" name="Google Shape;117;p34"/>
          <p:cNvSpPr/>
          <p:nvPr/>
        </p:nvSpPr>
        <p:spPr>
          <a:xfrm>
            <a:off x="180894" y="180894"/>
            <a:ext cx="7911011" cy="651010"/>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118" name="Google Shape;118;p34"/>
          <p:cNvSpPr txBox="1"/>
          <p:nvPr/>
        </p:nvSpPr>
        <p:spPr>
          <a:xfrm>
            <a:off x="442650" y="350322"/>
            <a:ext cx="7441801" cy="372201"/>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Desarrollo y Bienestar del Personal</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1.png"/><Relationship Id="rId2" Type="http://schemas.openxmlformats.org/officeDocument/2006/relationships/image" Target="../media/image7.png"/><Relationship Id="rId3" Type="http://schemas.openxmlformats.org/officeDocument/2006/relationships/image" Target="../media/image2.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1.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grpSp>
        <p:nvGrpSpPr>
          <p:cNvPr id="6" name="Google Shape;6;p25"/>
          <p:cNvGrpSpPr/>
          <p:nvPr/>
        </p:nvGrpSpPr>
        <p:grpSpPr>
          <a:xfrm>
            <a:off x="242844" y="1756540"/>
            <a:ext cx="9346518" cy="5675940"/>
            <a:chOff x="-3" y="-1"/>
            <a:chExt cx="9346517" cy="5675938"/>
          </a:xfrm>
        </p:grpSpPr>
        <p:sp>
          <p:nvSpPr>
            <p:cNvPr id="7" name="Google Shape;7;p25"/>
            <p:cNvSpPr/>
            <p:nvPr/>
          </p:nvSpPr>
          <p:spPr>
            <a:xfrm>
              <a:off x="-3" y="-1"/>
              <a:ext cx="9346517" cy="5675938"/>
            </a:xfrm>
            <a:custGeom>
              <a:rect b="b" l="l" r="r" t="t"/>
              <a:pathLst>
                <a:path extrusionOk="0" h="21600" w="21600">
                  <a:moveTo>
                    <a:pt x="0" y="0"/>
                  </a:moveTo>
                  <a:lnTo>
                    <a:pt x="19587" y="0"/>
                  </a:lnTo>
                  <a:cubicBezTo>
                    <a:pt x="20699" y="0"/>
                    <a:pt x="21600" y="1484"/>
                    <a:pt x="21600" y="3316"/>
                  </a:cubicBezTo>
                  <a:lnTo>
                    <a:pt x="21600" y="21600"/>
                  </a:lnTo>
                  <a:lnTo>
                    <a:pt x="0" y="21600"/>
                  </a:lnTo>
                  <a:close/>
                </a:path>
              </a:pathLst>
            </a:cu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8" name="Google Shape;8;p25"/>
            <p:cNvSpPr txBox="1"/>
            <p:nvPr/>
          </p:nvSpPr>
          <p:spPr>
            <a:xfrm>
              <a:off x="-1" y="2647846"/>
              <a:ext cx="9091331" cy="38022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pic>
        <p:nvPicPr>
          <p:cNvPr descr="Imagen 9" id="9" name="Google Shape;9;p25"/>
          <p:cNvPicPr preferRelativeResize="0"/>
          <p:nvPr/>
        </p:nvPicPr>
        <p:blipFill rotWithShape="1">
          <a:blip r:embed="rId1">
            <a:alphaModFix/>
          </a:blip>
          <a:srcRect b="0" l="0" r="0" t="0"/>
          <a:stretch/>
        </p:blipFill>
        <p:spPr>
          <a:xfrm>
            <a:off x="433440" y="418596"/>
            <a:ext cx="2897435" cy="680400"/>
          </a:xfrm>
          <a:prstGeom prst="rect">
            <a:avLst/>
          </a:prstGeom>
          <a:noFill/>
          <a:ln>
            <a:noFill/>
          </a:ln>
        </p:spPr>
      </p:pic>
      <p:pic>
        <p:nvPicPr>
          <p:cNvPr descr="Imagen 4" id="10" name="Google Shape;10;p25"/>
          <p:cNvPicPr preferRelativeResize="0"/>
          <p:nvPr/>
        </p:nvPicPr>
        <p:blipFill rotWithShape="1">
          <a:blip r:embed="rId2">
            <a:alphaModFix/>
          </a:blip>
          <a:srcRect b="0" l="0" r="0" t="0"/>
          <a:stretch/>
        </p:blipFill>
        <p:spPr>
          <a:xfrm>
            <a:off x="8272364" y="1222172"/>
            <a:ext cx="1080007" cy="241875"/>
          </a:xfrm>
          <a:prstGeom prst="rect">
            <a:avLst/>
          </a:prstGeom>
          <a:noFill/>
          <a:ln>
            <a:noFill/>
          </a:ln>
        </p:spPr>
      </p:pic>
      <p:pic>
        <p:nvPicPr>
          <p:cNvPr descr="Imagen 5" id="11" name="Google Shape;11;p25"/>
          <p:cNvPicPr preferRelativeResize="0"/>
          <p:nvPr/>
        </p:nvPicPr>
        <p:blipFill rotWithShape="1">
          <a:blip r:embed="rId3">
            <a:alphaModFix/>
          </a:blip>
          <a:srcRect b="0" l="0" r="0" t="0"/>
          <a:stretch/>
        </p:blipFill>
        <p:spPr>
          <a:xfrm>
            <a:off x="8272364" y="418596"/>
            <a:ext cx="1080007" cy="664778"/>
          </a:xfrm>
          <a:prstGeom prst="rect">
            <a:avLst/>
          </a:prstGeom>
          <a:noFill/>
          <a:ln>
            <a:noFill/>
          </a:ln>
        </p:spPr>
      </p:pic>
      <p:sp>
        <p:nvSpPr>
          <p:cNvPr id="12" name="Google Shape;12;p25"/>
          <p:cNvSpPr txBox="1"/>
          <p:nvPr>
            <p:ph type="title"/>
          </p:nvPr>
        </p:nvSpPr>
        <p:spPr>
          <a:xfrm>
            <a:off x="1455638" y="848357"/>
            <a:ext cx="7772401" cy="1838399"/>
          </a:xfrm>
          <a:prstGeom prst="rect">
            <a:avLst/>
          </a:prstGeom>
          <a:noFill/>
          <a:ln>
            <a:noFill/>
          </a:ln>
        </p:spPr>
        <p:txBody>
          <a:bodyPr anchorCtr="0" anchor="ctr" bIns="45700" lIns="45700"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p25"/>
          <p:cNvSpPr txBox="1"/>
          <p:nvPr>
            <p:ph idx="1" type="body"/>
          </p:nvPr>
        </p:nvSpPr>
        <p:spPr>
          <a:xfrm>
            <a:off x="5422800" y="2686755"/>
            <a:ext cx="3805239" cy="4869746"/>
          </a:xfrm>
          <a:prstGeom prst="rect">
            <a:avLst/>
          </a:prstGeom>
          <a:noFill/>
          <a:ln>
            <a:noFill/>
          </a:ln>
        </p:spPr>
        <p:txBody>
          <a:bodyPr anchorCtr="0" anchor="t" bIns="45700" lIns="45700" spcFirstLastPara="1" rIns="45700"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25"/>
          <p:cNvSpPr txBox="1"/>
          <p:nvPr>
            <p:ph idx="12" type="sldNum"/>
          </p:nvPr>
        </p:nvSpPr>
        <p:spPr>
          <a:xfrm>
            <a:off x="6689126" y="6871631"/>
            <a:ext cx="273653" cy="264251"/>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30.png"/><Relationship Id="rId4" Type="http://schemas.openxmlformats.org/officeDocument/2006/relationships/image" Target="../media/image23.png"/><Relationship Id="rId5"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0.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29.png"/><Relationship Id="rId4" Type="http://schemas.openxmlformats.org/officeDocument/2006/relationships/image" Target="../media/image28.png"/><Relationship Id="rId5" Type="http://schemas.openxmlformats.org/officeDocument/2006/relationships/image" Target="../media/image27.png"/><Relationship Id="rId6"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29.png"/><Relationship Id="rId4" Type="http://schemas.openxmlformats.org/officeDocument/2006/relationships/image" Target="../media/image24.png"/><Relationship Id="rId5" Type="http://schemas.openxmlformats.org/officeDocument/2006/relationships/image" Target="../media/image26.png"/><Relationship Id="rId6" Type="http://schemas.openxmlformats.org/officeDocument/2006/relationships/image" Target="../media/image31.png"/><Relationship Id="rId7" Type="http://schemas.openxmlformats.org/officeDocument/2006/relationships/image" Target="../media/image27.png"/><Relationship Id="rId8"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4.png"/><Relationship Id="rId6"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hyperlink" Target="http://drive.google.com/file/d/1jFVG7HyBoteLWwQtYPGKjRVZCL-FlLYf/view" TargetMode="External"/><Relationship Id="rId5"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
          <p:cNvSpPr txBox="1"/>
          <p:nvPr/>
        </p:nvSpPr>
        <p:spPr>
          <a:xfrm>
            <a:off x="1176618" y="6563127"/>
            <a:ext cx="7012135" cy="482211"/>
          </a:xfrm>
          <a:prstGeom prst="rect">
            <a:avLst/>
          </a:prstGeom>
          <a:noFill/>
          <a:ln>
            <a:noFill/>
          </a:ln>
        </p:spPr>
        <p:txBody>
          <a:bodyPr anchorCtr="0" anchor="ctr" bIns="91400" lIns="91400" spcFirstLastPara="1" rIns="91400" wrap="square" tIns="91400">
            <a:spAutoFit/>
          </a:bodyPr>
          <a:lstStyle/>
          <a:p>
            <a:pPr indent="0" lvl="1" marL="0" marR="0" rtl="0" algn="just">
              <a:lnSpc>
                <a:spcPct val="100000"/>
              </a:lnSpc>
              <a:spcBef>
                <a:spcPts val="0"/>
              </a:spcBef>
              <a:spcAft>
                <a:spcPts val="0"/>
              </a:spcAft>
              <a:buClr>
                <a:srgbClr val="FFFFFF"/>
              </a:buClr>
              <a:buSzPts val="1100"/>
              <a:buFont typeface="Calibri"/>
              <a:buNone/>
            </a:pPr>
            <a:r>
              <a:rPr b="0" i="0" lang="en-US" sz="1100" u="none" cap="none" strike="noStrik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400" u="none" cap="none" strike="noStrike">
              <a:solidFill>
                <a:srgbClr val="000000"/>
              </a:solidFill>
              <a:latin typeface="Arial"/>
              <a:ea typeface="Arial"/>
              <a:cs typeface="Arial"/>
              <a:sym typeface="Arial"/>
            </a:endParaRPr>
          </a:p>
        </p:txBody>
      </p:sp>
      <p:sp>
        <p:nvSpPr>
          <p:cNvPr id="148" name="Google Shape;148;p1"/>
          <p:cNvSpPr txBox="1"/>
          <p:nvPr/>
        </p:nvSpPr>
        <p:spPr>
          <a:xfrm>
            <a:off x="374944" y="2049134"/>
            <a:ext cx="1444336" cy="369399"/>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MÓDULO 3</a:t>
            </a:r>
            <a:endParaRPr b="0" i="0" sz="1400" u="none" cap="none" strike="noStrike">
              <a:solidFill>
                <a:srgbClr val="000000"/>
              </a:solidFill>
              <a:latin typeface="Arial"/>
              <a:ea typeface="Arial"/>
              <a:cs typeface="Arial"/>
              <a:sym typeface="Arial"/>
            </a:endParaRPr>
          </a:p>
        </p:txBody>
      </p:sp>
      <p:sp>
        <p:nvSpPr>
          <p:cNvPr id="149" name="Google Shape;149;p1"/>
          <p:cNvSpPr txBox="1"/>
          <p:nvPr/>
        </p:nvSpPr>
        <p:spPr>
          <a:xfrm>
            <a:off x="1139095" y="834800"/>
            <a:ext cx="4156812" cy="339707"/>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ED6B00"/>
              </a:buClr>
              <a:buSzPts val="1200"/>
              <a:buFont typeface="Calibri"/>
              <a:buNone/>
            </a:pPr>
            <a:r>
              <a:rPr b="1" i="0" lang="en-US" sz="1200" u="none" cap="none" strike="noStrike">
                <a:solidFill>
                  <a:srgbClr val="ED6B00"/>
                </a:solidFill>
                <a:latin typeface="Calibri"/>
                <a:ea typeface="Calibri"/>
                <a:cs typeface="Calibri"/>
                <a:sym typeface="Calibri"/>
              </a:rPr>
              <a:t>RECURSOS HUMANOS </a:t>
            </a:r>
            <a:r>
              <a:rPr b="0" i="0" lang="en-US" sz="1200" u="none" cap="none" strike="noStrike">
                <a:solidFill>
                  <a:srgbClr val="ED6B00"/>
                </a:solidFill>
                <a:latin typeface="Calibri"/>
                <a:ea typeface="Calibri"/>
                <a:cs typeface="Calibri"/>
                <a:sym typeface="Calibri"/>
              </a:rPr>
              <a:t>| NIVEL 4° MEDIO</a:t>
            </a:r>
            <a:endParaRPr b="0" i="0" sz="1400" u="none" cap="none" strike="noStrike">
              <a:solidFill>
                <a:srgbClr val="000000"/>
              </a:solidFill>
              <a:latin typeface="Arial"/>
              <a:ea typeface="Arial"/>
              <a:cs typeface="Arial"/>
              <a:sym typeface="Arial"/>
            </a:endParaRPr>
          </a:p>
        </p:txBody>
      </p:sp>
      <p:sp>
        <p:nvSpPr>
          <p:cNvPr id="150" name="Google Shape;150;p1"/>
          <p:cNvSpPr txBox="1"/>
          <p:nvPr/>
        </p:nvSpPr>
        <p:spPr>
          <a:xfrm>
            <a:off x="365418" y="2384723"/>
            <a:ext cx="4118097" cy="1666758"/>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3600"/>
              <a:buFont typeface="Calibri"/>
              <a:buNone/>
            </a:pPr>
            <a:r>
              <a:rPr b="1" i="0" lang="en-US" sz="3600" u="none" cap="none" strike="noStrike">
                <a:solidFill>
                  <a:srgbClr val="ED6B00"/>
                </a:solidFill>
                <a:latin typeface="Calibri"/>
                <a:ea typeface="Calibri"/>
                <a:cs typeface="Calibri"/>
                <a:sym typeface="Calibri"/>
              </a:rPr>
              <a:t>DESARROLLO Y BIENESTAR DEL PERSONAL</a:t>
            </a:r>
            <a:endParaRPr b="0" i="0" sz="1400" u="none" cap="none" strike="noStrike">
              <a:solidFill>
                <a:srgbClr val="000000"/>
              </a:solidFill>
              <a:latin typeface="Arial"/>
              <a:ea typeface="Arial"/>
              <a:cs typeface="Arial"/>
              <a:sym typeface="Arial"/>
            </a:endParaRPr>
          </a:p>
        </p:txBody>
      </p:sp>
      <p:pic>
        <p:nvPicPr>
          <p:cNvPr descr="Image" id="151" name="Google Shape;151;p1"/>
          <p:cNvPicPr preferRelativeResize="0"/>
          <p:nvPr/>
        </p:nvPicPr>
        <p:blipFill rotWithShape="1">
          <a:blip r:embed="rId3">
            <a:alphaModFix/>
          </a:blip>
          <a:srcRect b="0" l="0" r="0" t="0"/>
          <a:stretch/>
        </p:blipFill>
        <p:spPr>
          <a:xfrm>
            <a:off x="3786699" y="2406961"/>
            <a:ext cx="4156808" cy="395814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0"/>
          <p:cNvSpPr txBox="1"/>
          <p:nvPr>
            <p:ph idx="4294967295" type="sldNum"/>
          </p:nvPr>
        </p:nvSpPr>
        <p:spPr>
          <a:xfrm>
            <a:off x="371683" y="6881800"/>
            <a:ext cx="337152"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298" name="Google Shape;298;p10"/>
          <p:cNvSpPr txBox="1"/>
          <p:nvPr/>
        </p:nvSpPr>
        <p:spPr>
          <a:xfrm>
            <a:off x="452171" y="1269909"/>
            <a:ext cx="8950508" cy="536160"/>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OBJETIVOS DE LA </a:t>
            </a:r>
            <a:r>
              <a:rPr b="0" i="0" lang="en-US" sz="2800" u="none" cap="none" strike="noStrike">
                <a:solidFill>
                  <a:srgbClr val="A93501"/>
                </a:solidFill>
                <a:latin typeface="Calibri"/>
                <a:ea typeface="Calibri"/>
                <a:cs typeface="Calibri"/>
                <a:sym typeface="Calibri"/>
              </a:rPr>
              <a:t>EVALUACIÓN DE DESEMPEÑO</a:t>
            </a:r>
            <a:endParaRPr b="0" i="0" sz="1400" u="none" cap="none" strike="noStrike">
              <a:solidFill>
                <a:srgbClr val="000000"/>
              </a:solidFill>
              <a:latin typeface="Arial"/>
              <a:ea typeface="Arial"/>
              <a:cs typeface="Arial"/>
              <a:sym typeface="Arial"/>
            </a:endParaRPr>
          </a:p>
        </p:txBody>
      </p:sp>
      <p:grpSp>
        <p:nvGrpSpPr>
          <p:cNvPr id="299" name="Google Shape;299;p10"/>
          <p:cNvGrpSpPr/>
          <p:nvPr/>
        </p:nvGrpSpPr>
        <p:grpSpPr>
          <a:xfrm>
            <a:off x="466014" y="2144723"/>
            <a:ext cx="8605514" cy="3579190"/>
            <a:chOff x="-1" y="-1"/>
            <a:chExt cx="8605513" cy="3579188"/>
          </a:xfrm>
        </p:grpSpPr>
        <p:sp>
          <p:nvSpPr>
            <p:cNvPr id="300" name="Google Shape;300;p10"/>
            <p:cNvSpPr/>
            <p:nvPr/>
          </p:nvSpPr>
          <p:spPr>
            <a:xfrm>
              <a:off x="-1" y="-1"/>
              <a:ext cx="8605513" cy="3579188"/>
            </a:xfrm>
            <a:prstGeom prst="roundRect">
              <a:avLst>
                <a:gd fmla="val 6511"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301" name="Google Shape;301;p10"/>
            <p:cNvSpPr txBox="1"/>
            <p:nvPr/>
          </p:nvSpPr>
          <p:spPr>
            <a:xfrm>
              <a:off x="68253" y="1599471"/>
              <a:ext cx="8469004" cy="38022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302" name="Google Shape;302;p10"/>
          <p:cNvSpPr txBox="1"/>
          <p:nvPr/>
        </p:nvSpPr>
        <p:spPr>
          <a:xfrm>
            <a:off x="560137" y="2262465"/>
            <a:ext cx="8210254" cy="3031561"/>
          </a:xfrm>
          <a:prstGeom prst="rect">
            <a:avLst/>
          </a:prstGeom>
          <a:noFill/>
          <a:ln>
            <a:noFill/>
          </a:ln>
        </p:spPr>
        <p:txBody>
          <a:bodyPr anchorCtr="0" anchor="ctr" bIns="91400" lIns="91400" spcFirstLastPara="1" rIns="91400" wrap="square" tIns="91400">
            <a:spAutoFit/>
          </a:bodyPr>
          <a:lstStyle/>
          <a:p>
            <a:pPr indent="-196850" lvl="0" marL="285750" marR="0" rtl="0" algn="l">
              <a:lnSpc>
                <a:spcPct val="128571"/>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a:p>
            <a:pPr indent="-285750" lvl="0" marL="285750" marR="0" rtl="0" algn="l">
              <a:lnSpc>
                <a:spcPct val="120000"/>
              </a:lnSpc>
              <a:spcBef>
                <a:spcPts val="1200"/>
              </a:spcBef>
              <a:spcAft>
                <a:spcPts val="0"/>
              </a:spcAft>
              <a:buClr>
                <a:srgbClr val="000000"/>
              </a:buClr>
              <a:buSzPts val="1500"/>
              <a:buFont typeface="Arial"/>
              <a:buChar char="•"/>
            </a:pPr>
            <a:r>
              <a:rPr b="1" i="0" lang="en-US" sz="1500" u="none" cap="none" strike="noStrike">
                <a:solidFill>
                  <a:srgbClr val="000000"/>
                </a:solidFill>
                <a:latin typeface="Calibri"/>
                <a:ea typeface="Calibri"/>
                <a:cs typeface="Calibri"/>
                <a:sym typeface="Calibri"/>
              </a:rPr>
              <a:t>Analizar </a:t>
            </a:r>
            <a:r>
              <a:rPr b="0" i="0" lang="en-US" sz="1500" u="none" cap="none" strike="noStrike">
                <a:solidFill>
                  <a:srgbClr val="000000"/>
                </a:solidFill>
                <a:latin typeface="Calibri"/>
                <a:ea typeface="Calibri"/>
                <a:cs typeface="Calibri"/>
                <a:sym typeface="Calibri"/>
              </a:rPr>
              <a:t>el desempeño a través de un </a:t>
            </a:r>
            <a:r>
              <a:rPr b="1" i="0" lang="en-US" sz="1500" u="none" cap="none" strike="noStrike">
                <a:solidFill>
                  <a:srgbClr val="ED6B00"/>
                </a:solidFill>
                <a:latin typeface="Calibri"/>
                <a:ea typeface="Calibri"/>
                <a:cs typeface="Calibri"/>
                <a:sym typeface="Calibri"/>
              </a:rPr>
              <a:t>feedback (retroalimentación) </a:t>
            </a:r>
            <a:r>
              <a:rPr b="0" i="0" lang="en-US" sz="1500" u="none" cap="none" strike="noStrike">
                <a:solidFill>
                  <a:srgbClr val="000000"/>
                </a:solidFill>
                <a:latin typeface="Calibri"/>
                <a:ea typeface="Calibri"/>
                <a:cs typeface="Calibri"/>
                <a:sym typeface="Calibri"/>
              </a:rPr>
              <a:t>entre colaboradores y sus jefaturas, en cuanto a cómo se está ejecutando el trabajo. En caso de ser necesario, elaborar planes de mejora en conjunto.</a:t>
            </a:r>
            <a:endParaRPr b="0" i="0" sz="1400" u="none" cap="none" strike="noStrike">
              <a:solidFill>
                <a:srgbClr val="000000"/>
              </a:solidFill>
              <a:latin typeface="Arial"/>
              <a:ea typeface="Arial"/>
              <a:cs typeface="Arial"/>
              <a:sym typeface="Arial"/>
            </a:endParaRPr>
          </a:p>
          <a:p>
            <a:pPr indent="-285750" lvl="0" marL="285750" marR="0" rtl="0" algn="l">
              <a:lnSpc>
                <a:spcPct val="120000"/>
              </a:lnSpc>
              <a:spcBef>
                <a:spcPts val="1200"/>
              </a:spcBef>
              <a:spcAft>
                <a:spcPts val="0"/>
              </a:spcAft>
              <a:buClr>
                <a:srgbClr val="000000"/>
              </a:buClr>
              <a:buSzPts val="1500"/>
              <a:buFont typeface="Arial"/>
              <a:buChar char="•"/>
            </a:pPr>
            <a:r>
              <a:rPr b="1" i="0" lang="en-US" sz="1500" u="none" cap="none" strike="noStrike">
                <a:solidFill>
                  <a:srgbClr val="000000"/>
                </a:solidFill>
                <a:latin typeface="Calibri"/>
                <a:ea typeface="Calibri"/>
                <a:cs typeface="Calibri"/>
                <a:sym typeface="Calibri"/>
              </a:rPr>
              <a:t>Detectar</a:t>
            </a:r>
            <a:r>
              <a:rPr b="0" i="0" lang="en-US" sz="1500" u="none" cap="none" strike="noStrike">
                <a:solidFill>
                  <a:srgbClr val="000000"/>
                </a:solidFill>
                <a:latin typeface="Calibri"/>
                <a:ea typeface="Calibri"/>
                <a:cs typeface="Calibri"/>
                <a:sym typeface="Calibri"/>
              </a:rPr>
              <a:t> necesidades de crecimiento y poner en manifiesto fortalezas y debilidades del trabajador.</a:t>
            </a:r>
            <a:endParaRPr b="0" i="0" sz="1400" u="none" cap="none" strike="noStrike">
              <a:solidFill>
                <a:srgbClr val="000000"/>
              </a:solidFill>
              <a:latin typeface="Arial"/>
              <a:ea typeface="Arial"/>
              <a:cs typeface="Arial"/>
              <a:sym typeface="Arial"/>
            </a:endParaRPr>
          </a:p>
          <a:p>
            <a:pPr indent="-285750" lvl="0" marL="285750" marR="0" rtl="0" algn="l">
              <a:lnSpc>
                <a:spcPct val="120000"/>
              </a:lnSpc>
              <a:spcBef>
                <a:spcPts val="1200"/>
              </a:spcBef>
              <a:spcAft>
                <a:spcPts val="0"/>
              </a:spcAft>
              <a:buClr>
                <a:srgbClr val="000000"/>
              </a:buClr>
              <a:buSzPts val="1500"/>
              <a:buFont typeface="Arial"/>
              <a:buChar char="•"/>
            </a:pPr>
            <a:r>
              <a:rPr b="1" i="0" lang="en-US" sz="1500" u="none" cap="none" strike="noStrike">
                <a:solidFill>
                  <a:srgbClr val="000000"/>
                </a:solidFill>
                <a:latin typeface="Calibri"/>
                <a:ea typeface="Calibri"/>
                <a:cs typeface="Calibri"/>
                <a:sym typeface="Calibri"/>
              </a:rPr>
              <a:t>Mejorar</a:t>
            </a:r>
            <a:r>
              <a:rPr b="0" i="0" lang="en-US" sz="1500" u="none" cap="none" strike="noStrike">
                <a:solidFill>
                  <a:srgbClr val="000000"/>
                </a:solidFill>
                <a:latin typeface="Calibri"/>
                <a:ea typeface="Calibri"/>
                <a:cs typeface="Calibri"/>
                <a:sym typeface="Calibri"/>
              </a:rPr>
              <a:t> los resultados del colaborador o trabajador para un desarrollo personal y profesional.</a:t>
            </a:r>
            <a:endParaRPr b="0" i="0" sz="1400" u="none" cap="none" strike="noStrike">
              <a:solidFill>
                <a:srgbClr val="000000"/>
              </a:solidFill>
              <a:latin typeface="Arial"/>
              <a:ea typeface="Arial"/>
              <a:cs typeface="Arial"/>
              <a:sym typeface="Arial"/>
            </a:endParaRPr>
          </a:p>
          <a:p>
            <a:pPr indent="-285750" lvl="0" marL="285750" marR="0" rtl="0" algn="l">
              <a:lnSpc>
                <a:spcPct val="120000"/>
              </a:lnSpc>
              <a:spcBef>
                <a:spcPts val="1200"/>
              </a:spcBef>
              <a:spcAft>
                <a:spcPts val="0"/>
              </a:spcAft>
              <a:buClr>
                <a:srgbClr val="000000"/>
              </a:buClr>
              <a:buSzPts val="1500"/>
              <a:buFont typeface="Arial"/>
              <a:buChar char="•"/>
            </a:pPr>
            <a:r>
              <a:rPr b="1" i="0" lang="en-US" sz="1500" u="none" cap="none" strike="noStrike">
                <a:solidFill>
                  <a:srgbClr val="000000"/>
                </a:solidFill>
                <a:latin typeface="Calibri"/>
                <a:ea typeface="Calibri"/>
                <a:cs typeface="Calibri"/>
                <a:sym typeface="Calibri"/>
              </a:rPr>
              <a:t>Motivar</a:t>
            </a:r>
            <a:r>
              <a:rPr b="0" i="0" lang="en-US" sz="1500" u="none" cap="none" strike="noStrike">
                <a:solidFill>
                  <a:srgbClr val="000000"/>
                </a:solidFill>
                <a:latin typeface="Calibri"/>
                <a:ea typeface="Calibri"/>
                <a:cs typeface="Calibri"/>
                <a:sym typeface="Calibri"/>
              </a:rPr>
              <a:t> a los trabajadores.</a:t>
            </a:r>
            <a:endParaRPr b="0" i="0" sz="1400" u="none" cap="none" strike="noStrike">
              <a:solidFill>
                <a:srgbClr val="000000"/>
              </a:solidFill>
              <a:latin typeface="Arial"/>
              <a:ea typeface="Arial"/>
              <a:cs typeface="Arial"/>
              <a:sym typeface="Arial"/>
            </a:endParaRPr>
          </a:p>
          <a:p>
            <a:pPr indent="-285750" lvl="0" marL="285750" marR="0" rtl="0" algn="l">
              <a:lnSpc>
                <a:spcPct val="120000"/>
              </a:lnSpc>
              <a:spcBef>
                <a:spcPts val="1200"/>
              </a:spcBef>
              <a:spcAft>
                <a:spcPts val="0"/>
              </a:spcAft>
              <a:buClr>
                <a:srgbClr val="000000"/>
              </a:buClr>
              <a:buSzPts val="1500"/>
              <a:buFont typeface="Arial"/>
              <a:buChar char="•"/>
            </a:pPr>
            <a:r>
              <a:rPr b="1" i="0" lang="en-US" sz="1500" u="none" cap="none" strike="noStrike">
                <a:solidFill>
                  <a:srgbClr val="000000"/>
                </a:solidFill>
                <a:latin typeface="Calibri"/>
                <a:ea typeface="Calibri"/>
                <a:cs typeface="Calibri"/>
                <a:sym typeface="Calibri"/>
              </a:rPr>
              <a:t>Permitir</a:t>
            </a:r>
            <a:r>
              <a:rPr b="0" i="0" lang="en-US" sz="1500" u="none" cap="none" strike="noStrike">
                <a:solidFill>
                  <a:srgbClr val="000000"/>
                </a:solidFill>
                <a:latin typeface="Calibri"/>
                <a:ea typeface="Calibri"/>
                <a:cs typeface="Calibri"/>
                <a:sym typeface="Calibri"/>
              </a:rPr>
              <a:t> la toma de decisiones sobre salarios, ascensos de puestos de trabajo en la empresa y capacitaciones.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1"/>
          <p:cNvSpPr txBox="1"/>
          <p:nvPr>
            <p:ph idx="4294967295" type="sldNum"/>
          </p:nvPr>
        </p:nvSpPr>
        <p:spPr>
          <a:xfrm>
            <a:off x="371683" y="6881800"/>
            <a:ext cx="337152"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grpSp>
        <p:nvGrpSpPr>
          <p:cNvPr id="308" name="Google Shape;308;p11"/>
          <p:cNvGrpSpPr/>
          <p:nvPr/>
        </p:nvGrpSpPr>
        <p:grpSpPr>
          <a:xfrm>
            <a:off x="3497824" y="2441377"/>
            <a:ext cx="4915928" cy="953895"/>
            <a:chOff x="-2" y="-1"/>
            <a:chExt cx="4915927" cy="953893"/>
          </a:xfrm>
        </p:grpSpPr>
        <p:sp>
          <p:nvSpPr>
            <p:cNvPr id="309" name="Google Shape;309;p11"/>
            <p:cNvSpPr/>
            <p:nvPr/>
          </p:nvSpPr>
          <p:spPr>
            <a:xfrm>
              <a:off x="-2" y="-1"/>
              <a:ext cx="4915927" cy="953893"/>
            </a:xfrm>
            <a:prstGeom prst="roundRect">
              <a:avLst>
                <a:gd fmla="val 18867"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310" name="Google Shape;310;p11"/>
            <p:cNvSpPr txBox="1"/>
            <p:nvPr/>
          </p:nvSpPr>
          <p:spPr>
            <a:xfrm>
              <a:off x="52710" y="286824"/>
              <a:ext cx="4810503" cy="38022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311" name="Google Shape;311;p11"/>
          <p:cNvSpPr txBox="1"/>
          <p:nvPr/>
        </p:nvSpPr>
        <p:spPr>
          <a:xfrm>
            <a:off x="452171" y="1249090"/>
            <a:ext cx="8950508" cy="89729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ACTORES QUE PARTICIPAN DEL PROCESO</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rgbClr val="A93501"/>
              </a:buClr>
              <a:buSzPts val="2800"/>
              <a:buFont typeface="Calibri"/>
              <a:buNone/>
            </a:pPr>
            <a:r>
              <a:rPr b="0" i="0" lang="en-US" sz="2800" u="none" cap="none" strike="noStrike">
                <a:solidFill>
                  <a:srgbClr val="A93501"/>
                </a:solidFill>
                <a:latin typeface="Calibri"/>
                <a:ea typeface="Calibri"/>
                <a:cs typeface="Calibri"/>
                <a:sym typeface="Calibri"/>
              </a:rPr>
              <a:t>DE EVALUACIÓN DE DESEMPEÑO</a:t>
            </a:r>
            <a:endParaRPr b="0" i="0" sz="1400" u="none" cap="none" strike="noStrike">
              <a:solidFill>
                <a:srgbClr val="000000"/>
              </a:solidFill>
              <a:latin typeface="Arial"/>
              <a:ea typeface="Arial"/>
              <a:cs typeface="Arial"/>
              <a:sym typeface="Arial"/>
            </a:endParaRPr>
          </a:p>
        </p:txBody>
      </p:sp>
      <p:grpSp>
        <p:nvGrpSpPr>
          <p:cNvPr id="312" name="Google Shape;312;p11"/>
          <p:cNvGrpSpPr/>
          <p:nvPr/>
        </p:nvGrpSpPr>
        <p:grpSpPr>
          <a:xfrm>
            <a:off x="514149" y="2292322"/>
            <a:ext cx="2644695" cy="1252016"/>
            <a:chOff x="-2" y="-1"/>
            <a:chExt cx="2644693" cy="1252015"/>
          </a:xfrm>
        </p:grpSpPr>
        <p:sp>
          <p:nvSpPr>
            <p:cNvPr id="313" name="Google Shape;313;p11"/>
            <p:cNvSpPr/>
            <p:nvPr/>
          </p:nvSpPr>
          <p:spPr>
            <a:xfrm>
              <a:off x="-2" y="-1"/>
              <a:ext cx="2644693" cy="1252015"/>
            </a:xfrm>
            <a:prstGeom prst="roundRect">
              <a:avLst>
                <a:gd fmla="val 188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314" name="Google Shape;314;p11"/>
            <p:cNvSpPr txBox="1"/>
            <p:nvPr/>
          </p:nvSpPr>
          <p:spPr>
            <a:xfrm>
              <a:off x="69181" y="435883"/>
              <a:ext cx="2506324" cy="38022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315" name="Google Shape;315;p11"/>
          <p:cNvSpPr txBox="1"/>
          <p:nvPr/>
        </p:nvSpPr>
        <p:spPr>
          <a:xfrm>
            <a:off x="559874" y="2716090"/>
            <a:ext cx="2553244" cy="333084"/>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Evaluadores </a:t>
            </a:r>
            <a:endParaRPr b="0" i="0" sz="1400" u="none" cap="none" strike="noStrike">
              <a:solidFill>
                <a:srgbClr val="000000"/>
              </a:solidFill>
              <a:latin typeface="Arial"/>
              <a:ea typeface="Arial"/>
              <a:cs typeface="Arial"/>
              <a:sym typeface="Arial"/>
            </a:endParaRPr>
          </a:p>
        </p:txBody>
      </p:sp>
      <p:sp>
        <p:nvSpPr>
          <p:cNvPr id="316" name="Google Shape;316;p11"/>
          <p:cNvSpPr txBox="1"/>
          <p:nvPr/>
        </p:nvSpPr>
        <p:spPr>
          <a:xfrm>
            <a:off x="3782467" y="2746867"/>
            <a:ext cx="4766317" cy="307773"/>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Por lo general es el jefe superior directo.</a:t>
            </a:r>
            <a:endParaRPr b="0" i="0" sz="1400" u="none" cap="none" strike="noStrike">
              <a:solidFill>
                <a:srgbClr val="000000"/>
              </a:solidFill>
              <a:latin typeface="Arial"/>
              <a:ea typeface="Arial"/>
              <a:cs typeface="Arial"/>
              <a:sym typeface="Arial"/>
            </a:endParaRPr>
          </a:p>
        </p:txBody>
      </p:sp>
      <p:grpSp>
        <p:nvGrpSpPr>
          <p:cNvPr id="317" name="Google Shape;317;p11"/>
          <p:cNvGrpSpPr/>
          <p:nvPr/>
        </p:nvGrpSpPr>
        <p:grpSpPr>
          <a:xfrm>
            <a:off x="3497822" y="3925971"/>
            <a:ext cx="4915930" cy="953895"/>
            <a:chOff x="-2" y="-1"/>
            <a:chExt cx="4915928" cy="953893"/>
          </a:xfrm>
        </p:grpSpPr>
        <p:sp>
          <p:nvSpPr>
            <p:cNvPr id="318" name="Google Shape;318;p11"/>
            <p:cNvSpPr/>
            <p:nvPr/>
          </p:nvSpPr>
          <p:spPr>
            <a:xfrm>
              <a:off x="-2" y="-1"/>
              <a:ext cx="4915928" cy="953893"/>
            </a:xfrm>
            <a:prstGeom prst="roundRect">
              <a:avLst>
                <a:gd fmla="val 18867"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319" name="Google Shape;319;p11"/>
            <p:cNvSpPr txBox="1"/>
            <p:nvPr/>
          </p:nvSpPr>
          <p:spPr>
            <a:xfrm>
              <a:off x="52709" y="286824"/>
              <a:ext cx="4810505" cy="38022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grpSp>
        <p:nvGrpSpPr>
          <p:cNvPr id="320" name="Google Shape;320;p11"/>
          <p:cNvGrpSpPr/>
          <p:nvPr/>
        </p:nvGrpSpPr>
        <p:grpSpPr>
          <a:xfrm>
            <a:off x="514145" y="3776916"/>
            <a:ext cx="2644697" cy="1252016"/>
            <a:chOff x="-1" y="-1"/>
            <a:chExt cx="2644695" cy="1252015"/>
          </a:xfrm>
        </p:grpSpPr>
        <p:sp>
          <p:nvSpPr>
            <p:cNvPr id="321" name="Google Shape;321;p11"/>
            <p:cNvSpPr/>
            <p:nvPr/>
          </p:nvSpPr>
          <p:spPr>
            <a:xfrm>
              <a:off x="-1" y="-1"/>
              <a:ext cx="2644695" cy="1252015"/>
            </a:xfrm>
            <a:prstGeom prst="roundRect">
              <a:avLst>
                <a:gd fmla="val 188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322" name="Google Shape;322;p11"/>
            <p:cNvSpPr txBox="1"/>
            <p:nvPr/>
          </p:nvSpPr>
          <p:spPr>
            <a:xfrm>
              <a:off x="69181" y="435883"/>
              <a:ext cx="2506329" cy="38022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323" name="Google Shape;323;p11"/>
          <p:cNvSpPr txBox="1"/>
          <p:nvPr/>
        </p:nvSpPr>
        <p:spPr>
          <a:xfrm>
            <a:off x="559873" y="4200683"/>
            <a:ext cx="2553243" cy="333084"/>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Evaluados </a:t>
            </a:r>
            <a:endParaRPr b="0" i="0" sz="1400" u="none" cap="none" strike="noStrike">
              <a:solidFill>
                <a:srgbClr val="000000"/>
              </a:solidFill>
              <a:latin typeface="Arial"/>
              <a:ea typeface="Arial"/>
              <a:cs typeface="Arial"/>
              <a:sym typeface="Arial"/>
            </a:endParaRPr>
          </a:p>
        </p:txBody>
      </p:sp>
      <p:sp>
        <p:nvSpPr>
          <p:cNvPr id="324" name="Google Shape;324;p11"/>
          <p:cNvSpPr txBox="1"/>
          <p:nvPr/>
        </p:nvSpPr>
        <p:spPr>
          <a:xfrm>
            <a:off x="3782467" y="4160211"/>
            <a:ext cx="4223290" cy="50939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Trabajador (aprender en la experiencia aprovechar la entrevista de feedback).</a:t>
            </a:r>
            <a:endParaRPr b="0" i="0" sz="1400" u="none" cap="none" strike="noStrike">
              <a:solidFill>
                <a:srgbClr val="000000"/>
              </a:solidFill>
              <a:latin typeface="Arial"/>
              <a:ea typeface="Arial"/>
              <a:cs typeface="Arial"/>
              <a:sym typeface="Arial"/>
            </a:endParaRPr>
          </a:p>
        </p:txBody>
      </p:sp>
      <p:grpSp>
        <p:nvGrpSpPr>
          <p:cNvPr id="325" name="Google Shape;325;p11"/>
          <p:cNvGrpSpPr/>
          <p:nvPr/>
        </p:nvGrpSpPr>
        <p:grpSpPr>
          <a:xfrm>
            <a:off x="3497822" y="5410566"/>
            <a:ext cx="4915930" cy="953895"/>
            <a:chOff x="-2" y="-1"/>
            <a:chExt cx="4915928" cy="953893"/>
          </a:xfrm>
        </p:grpSpPr>
        <p:sp>
          <p:nvSpPr>
            <p:cNvPr id="326" name="Google Shape;326;p11"/>
            <p:cNvSpPr/>
            <p:nvPr/>
          </p:nvSpPr>
          <p:spPr>
            <a:xfrm>
              <a:off x="-2" y="-1"/>
              <a:ext cx="4915928" cy="953893"/>
            </a:xfrm>
            <a:prstGeom prst="roundRect">
              <a:avLst>
                <a:gd fmla="val 18867"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327" name="Google Shape;327;p11"/>
            <p:cNvSpPr txBox="1"/>
            <p:nvPr/>
          </p:nvSpPr>
          <p:spPr>
            <a:xfrm>
              <a:off x="52709" y="286823"/>
              <a:ext cx="4810505" cy="38022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grpSp>
        <p:nvGrpSpPr>
          <p:cNvPr id="328" name="Google Shape;328;p11"/>
          <p:cNvGrpSpPr/>
          <p:nvPr/>
        </p:nvGrpSpPr>
        <p:grpSpPr>
          <a:xfrm>
            <a:off x="514147" y="5261502"/>
            <a:ext cx="2644694" cy="1252020"/>
            <a:chOff x="-1" y="-1"/>
            <a:chExt cx="2644693" cy="1252018"/>
          </a:xfrm>
        </p:grpSpPr>
        <p:sp>
          <p:nvSpPr>
            <p:cNvPr id="329" name="Google Shape;329;p11"/>
            <p:cNvSpPr/>
            <p:nvPr/>
          </p:nvSpPr>
          <p:spPr>
            <a:xfrm>
              <a:off x="-1" y="-1"/>
              <a:ext cx="2644693" cy="1252018"/>
            </a:xfrm>
            <a:prstGeom prst="roundRect">
              <a:avLst>
                <a:gd fmla="val 188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330" name="Google Shape;330;p11"/>
            <p:cNvSpPr txBox="1"/>
            <p:nvPr/>
          </p:nvSpPr>
          <p:spPr>
            <a:xfrm>
              <a:off x="69181" y="435885"/>
              <a:ext cx="2506326" cy="38022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331" name="Google Shape;331;p11"/>
          <p:cNvSpPr txBox="1"/>
          <p:nvPr/>
        </p:nvSpPr>
        <p:spPr>
          <a:xfrm>
            <a:off x="559871" y="5602151"/>
            <a:ext cx="2553244" cy="625184"/>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Administrador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del Proceso </a:t>
            </a:r>
            <a:endParaRPr b="0" i="0" sz="1400" u="none" cap="none" strike="noStrike">
              <a:solidFill>
                <a:srgbClr val="000000"/>
              </a:solidFill>
              <a:latin typeface="Arial"/>
              <a:ea typeface="Arial"/>
              <a:cs typeface="Arial"/>
              <a:sym typeface="Arial"/>
            </a:endParaRPr>
          </a:p>
        </p:txBody>
      </p:sp>
      <p:sp>
        <p:nvSpPr>
          <p:cNvPr id="332" name="Google Shape;332;p11"/>
          <p:cNvSpPr txBox="1"/>
          <p:nvPr/>
        </p:nvSpPr>
        <p:spPr>
          <a:xfrm>
            <a:off x="3782462" y="5526051"/>
            <a:ext cx="4223291" cy="73799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Perteneciente al Área de Gestión de Personas, el administrador del proceso es quien diseña, implementa y evalúa.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12"/>
          <p:cNvSpPr txBox="1"/>
          <p:nvPr>
            <p:ph idx="4294967295" type="sldNum"/>
          </p:nvPr>
        </p:nvSpPr>
        <p:spPr>
          <a:xfrm>
            <a:off x="371683" y="6881800"/>
            <a:ext cx="337152"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338" name="Google Shape;338;p12"/>
          <p:cNvSpPr txBox="1"/>
          <p:nvPr/>
        </p:nvSpPr>
        <p:spPr>
          <a:xfrm>
            <a:off x="382496" y="1405065"/>
            <a:ext cx="8950508" cy="536160"/>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REVISEMOS COMO HEMOS AVANZADO</a:t>
            </a:r>
            <a:endParaRPr b="0" i="0" sz="1400" u="none" cap="none" strike="noStrike">
              <a:solidFill>
                <a:srgbClr val="000000"/>
              </a:solidFill>
              <a:latin typeface="Arial"/>
              <a:ea typeface="Arial"/>
              <a:cs typeface="Arial"/>
              <a:sym typeface="Arial"/>
            </a:endParaRPr>
          </a:p>
        </p:txBody>
      </p:sp>
      <p:pic>
        <p:nvPicPr>
          <p:cNvPr descr="Imagen 3" id="339" name="Google Shape;339;p12"/>
          <p:cNvPicPr preferRelativeResize="0"/>
          <p:nvPr/>
        </p:nvPicPr>
        <p:blipFill rotWithShape="1">
          <a:blip r:embed="rId3">
            <a:alphaModFix/>
          </a:blip>
          <a:srcRect b="0" l="0" r="0" t="0"/>
          <a:stretch/>
        </p:blipFill>
        <p:spPr>
          <a:xfrm>
            <a:off x="5944191" y="1567118"/>
            <a:ext cx="2957399" cy="5248658"/>
          </a:xfrm>
          <a:prstGeom prst="rect">
            <a:avLst/>
          </a:prstGeom>
          <a:noFill/>
          <a:ln>
            <a:noFill/>
          </a:ln>
        </p:spPr>
      </p:pic>
      <p:grpSp>
        <p:nvGrpSpPr>
          <p:cNvPr id="340" name="Google Shape;340;p12"/>
          <p:cNvGrpSpPr/>
          <p:nvPr/>
        </p:nvGrpSpPr>
        <p:grpSpPr>
          <a:xfrm>
            <a:off x="371768" y="2259123"/>
            <a:ext cx="5342042" cy="2552374"/>
            <a:chOff x="-3" y="-3"/>
            <a:chExt cx="5342041" cy="2552372"/>
          </a:xfrm>
        </p:grpSpPr>
        <p:grpSp>
          <p:nvGrpSpPr>
            <p:cNvPr id="341" name="Google Shape;341;p12"/>
            <p:cNvGrpSpPr/>
            <p:nvPr/>
          </p:nvGrpSpPr>
          <p:grpSpPr>
            <a:xfrm>
              <a:off x="-3" y="-3"/>
              <a:ext cx="5146743" cy="2552372"/>
              <a:chOff x="-2" y="-1"/>
              <a:chExt cx="5146742" cy="2552371"/>
            </a:xfrm>
          </p:grpSpPr>
          <p:sp>
            <p:nvSpPr>
              <p:cNvPr id="342" name="Google Shape;342;p12"/>
              <p:cNvSpPr/>
              <p:nvPr/>
            </p:nvSpPr>
            <p:spPr>
              <a:xfrm>
                <a:off x="-2" y="-1"/>
                <a:ext cx="5146742" cy="2552371"/>
              </a:xfrm>
              <a:prstGeom prst="roundRect">
                <a:avLst>
                  <a:gd fmla="val 9635"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343" name="Google Shape;343;p12"/>
              <p:cNvSpPr txBox="1"/>
              <p:nvPr/>
            </p:nvSpPr>
            <p:spPr>
              <a:xfrm>
                <a:off x="76788" y="1086062"/>
                <a:ext cx="4993160" cy="38022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344" name="Google Shape;344;p12"/>
            <p:cNvSpPr txBox="1"/>
            <p:nvPr/>
          </p:nvSpPr>
          <p:spPr>
            <a:xfrm>
              <a:off x="299808" y="224795"/>
              <a:ext cx="5042230" cy="2057801"/>
            </a:xfrm>
            <a:prstGeom prst="rect">
              <a:avLst/>
            </a:prstGeom>
            <a:noFill/>
            <a:ln>
              <a:noFill/>
            </a:ln>
          </p:spPr>
          <p:txBody>
            <a:bodyPr anchorCtr="0" anchor="b" bIns="45700" lIns="45700" spcFirstLastPara="1" rIns="45700" wrap="square" tIns="45700">
              <a:spAutoFit/>
            </a:bodyPr>
            <a:lstStyle/>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Según lo que hemos visto hasta ahora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¿A qué conclusión puedes llegar sobre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el concepto de evaluación de desempeño?</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Calibri"/>
                <a:buNone/>
              </a:pPr>
              <a:r>
                <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¿Crees que es irrelevante evaluar a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los colaboradores de una empresa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u organización?</a:t>
              </a:r>
              <a:endParaRPr b="0" i="0" sz="1400" u="none" cap="none" strike="noStrike">
                <a:solidFill>
                  <a:srgbClr val="000000"/>
                </a:solidFill>
                <a:latin typeface="Arial"/>
                <a:ea typeface="Arial"/>
                <a:cs typeface="Arial"/>
                <a:sym typeface="Arial"/>
              </a:endParaRPr>
            </a:p>
          </p:txBody>
        </p:sp>
      </p:grpSp>
      <p:pic>
        <p:nvPicPr>
          <p:cNvPr descr="Imagen 10" id="345" name="Google Shape;345;p12"/>
          <p:cNvPicPr preferRelativeResize="0"/>
          <p:nvPr/>
        </p:nvPicPr>
        <p:blipFill rotWithShape="1">
          <a:blip r:embed="rId4">
            <a:alphaModFix/>
          </a:blip>
          <a:srcRect b="0" l="0" r="0" t="0"/>
          <a:stretch/>
        </p:blipFill>
        <p:spPr>
          <a:xfrm>
            <a:off x="5266344" y="2056308"/>
            <a:ext cx="482548" cy="48254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13"/>
          <p:cNvSpPr txBox="1"/>
          <p:nvPr>
            <p:ph idx="4294967295" type="sldNum"/>
          </p:nvPr>
        </p:nvSpPr>
        <p:spPr>
          <a:xfrm>
            <a:off x="371683" y="6881800"/>
            <a:ext cx="337152"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351" name="Google Shape;351;p13"/>
          <p:cNvSpPr txBox="1"/>
          <p:nvPr/>
        </p:nvSpPr>
        <p:spPr>
          <a:xfrm>
            <a:off x="375971" y="1265365"/>
            <a:ext cx="8950508" cy="536160"/>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REFLEXIÓN</a:t>
            </a:r>
            <a:endParaRPr b="0" i="0" sz="1400" u="none" cap="none" strike="noStrike">
              <a:solidFill>
                <a:srgbClr val="000000"/>
              </a:solidFill>
              <a:latin typeface="Arial"/>
              <a:ea typeface="Arial"/>
              <a:cs typeface="Arial"/>
              <a:sym typeface="Arial"/>
            </a:endParaRPr>
          </a:p>
        </p:txBody>
      </p:sp>
      <p:sp>
        <p:nvSpPr>
          <p:cNvPr id="352" name="Google Shape;352;p13"/>
          <p:cNvSpPr txBox="1"/>
          <p:nvPr/>
        </p:nvSpPr>
        <p:spPr>
          <a:xfrm>
            <a:off x="506728" y="6075083"/>
            <a:ext cx="5146720" cy="454181"/>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A93501"/>
              </a:buClr>
              <a:buSzPts val="2100"/>
              <a:buFont typeface="Calibri"/>
              <a:buNone/>
            </a:pPr>
            <a:r>
              <a:rPr b="1" i="0" lang="en-US" sz="2100" u="none" cap="none" strike="noStrike">
                <a:solidFill>
                  <a:srgbClr val="A93501"/>
                </a:solidFill>
                <a:latin typeface="Calibri"/>
                <a:ea typeface="Calibri"/>
                <a:cs typeface="Calibri"/>
                <a:sym typeface="Calibri"/>
              </a:rPr>
              <a:t>¡Muy bien!</a:t>
            </a:r>
            <a:endParaRPr b="0" i="0" sz="1400" u="none" cap="none" strike="noStrike">
              <a:solidFill>
                <a:srgbClr val="000000"/>
              </a:solidFill>
              <a:latin typeface="Arial"/>
              <a:ea typeface="Arial"/>
              <a:cs typeface="Arial"/>
              <a:sym typeface="Arial"/>
            </a:endParaRPr>
          </a:p>
        </p:txBody>
      </p:sp>
      <p:grpSp>
        <p:nvGrpSpPr>
          <p:cNvPr id="353" name="Google Shape;353;p13"/>
          <p:cNvGrpSpPr/>
          <p:nvPr/>
        </p:nvGrpSpPr>
        <p:grpSpPr>
          <a:xfrm>
            <a:off x="371777" y="2271010"/>
            <a:ext cx="5146737" cy="2552361"/>
            <a:chOff x="-1" y="0"/>
            <a:chExt cx="5146736" cy="2552360"/>
          </a:xfrm>
        </p:grpSpPr>
        <p:sp>
          <p:nvSpPr>
            <p:cNvPr id="354" name="Google Shape;354;p13"/>
            <p:cNvSpPr/>
            <p:nvPr/>
          </p:nvSpPr>
          <p:spPr>
            <a:xfrm>
              <a:off x="-1" y="0"/>
              <a:ext cx="5146736" cy="2552360"/>
            </a:xfrm>
            <a:prstGeom prst="roundRect">
              <a:avLst>
                <a:gd fmla="val 9635"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355" name="Google Shape;355;p13"/>
            <p:cNvSpPr txBox="1"/>
            <p:nvPr/>
          </p:nvSpPr>
          <p:spPr>
            <a:xfrm>
              <a:off x="76787" y="1086057"/>
              <a:ext cx="4993158" cy="38022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pic>
        <p:nvPicPr>
          <p:cNvPr descr="Imagen 10" id="356" name="Google Shape;356;p13"/>
          <p:cNvPicPr preferRelativeResize="0"/>
          <p:nvPr/>
        </p:nvPicPr>
        <p:blipFill rotWithShape="1">
          <a:blip r:embed="rId3">
            <a:alphaModFix/>
          </a:blip>
          <a:srcRect b="0" l="0" r="0" t="0"/>
          <a:stretch/>
        </p:blipFill>
        <p:spPr>
          <a:xfrm>
            <a:off x="5266344" y="2056308"/>
            <a:ext cx="482548" cy="482543"/>
          </a:xfrm>
          <a:prstGeom prst="rect">
            <a:avLst/>
          </a:prstGeom>
          <a:noFill/>
          <a:ln>
            <a:noFill/>
          </a:ln>
        </p:spPr>
      </p:pic>
      <p:sp>
        <p:nvSpPr>
          <p:cNvPr id="357" name="Google Shape;357;p13"/>
          <p:cNvSpPr txBox="1"/>
          <p:nvPr/>
        </p:nvSpPr>
        <p:spPr>
          <a:xfrm>
            <a:off x="782904" y="2683584"/>
            <a:ext cx="4285321" cy="1727454"/>
          </a:xfrm>
          <a:prstGeom prst="rect">
            <a:avLst/>
          </a:prstGeom>
          <a:noFill/>
          <a:ln>
            <a:noFill/>
          </a:ln>
        </p:spPr>
        <p:txBody>
          <a:bodyPr anchorCtr="0" anchor="b" bIns="45700" lIns="45700" spcFirstLastPara="1" rIns="45700" wrap="square" tIns="45700">
            <a:spAutoFit/>
          </a:bodyPr>
          <a:lstStyle/>
          <a:p>
            <a:pPr indent="0" lvl="0" marL="0" marR="0" rtl="0" algn="l">
              <a:lnSpc>
                <a:spcPct val="11500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Evaluar el desempeño de un trabajador </a:t>
            </a:r>
            <a:r>
              <a:rPr b="0" i="0" lang="en-US" sz="1600" u="none" cap="none" strike="noStrike">
                <a:solidFill>
                  <a:srgbClr val="000000"/>
                </a:solidFill>
                <a:latin typeface="Calibri"/>
                <a:ea typeface="Calibri"/>
                <a:cs typeface="Calibri"/>
                <a:sym typeface="Calibri"/>
              </a:rPr>
              <a:t>es un componente fundamental para las empresas, porque ayuda a implementar estrategias y afinar la eficacia. El proceso abarca misión, visión, cultura organizacional y las competencias laborales de los cargos.</a:t>
            </a:r>
            <a:endParaRPr b="0" i="0" sz="1400" u="none" cap="none" strike="noStrike">
              <a:solidFill>
                <a:srgbClr val="000000"/>
              </a:solidFill>
              <a:latin typeface="Arial"/>
              <a:ea typeface="Arial"/>
              <a:cs typeface="Arial"/>
              <a:sym typeface="Arial"/>
            </a:endParaRPr>
          </a:p>
        </p:txBody>
      </p:sp>
      <p:pic>
        <p:nvPicPr>
          <p:cNvPr descr="Imagen 20" id="358" name="Google Shape;358;p13"/>
          <p:cNvPicPr preferRelativeResize="0"/>
          <p:nvPr/>
        </p:nvPicPr>
        <p:blipFill rotWithShape="1">
          <a:blip r:embed="rId4">
            <a:alphaModFix/>
          </a:blip>
          <a:srcRect b="0" l="0" r="0" t="0"/>
          <a:stretch/>
        </p:blipFill>
        <p:spPr>
          <a:xfrm>
            <a:off x="6525252" y="1315762"/>
            <a:ext cx="2617382" cy="567537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14"/>
          <p:cNvSpPr txBox="1"/>
          <p:nvPr>
            <p:ph idx="4294967295" type="sldNum"/>
          </p:nvPr>
        </p:nvSpPr>
        <p:spPr>
          <a:xfrm>
            <a:off x="371683" y="6881800"/>
            <a:ext cx="337152"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grpSp>
        <p:nvGrpSpPr>
          <p:cNvPr id="364" name="Google Shape;364;p14"/>
          <p:cNvGrpSpPr/>
          <p:nvPr/>
        </p:nvGrpSpPr>
        <p:grpSpPr>
          <a:xfrm>
            <a:off x="466021" y="2308006"/>
            <a:ext cx="5466703" cy="3091318"/>
            <a:chOff x="-1" y="-1"/>
            <a:chExt cx="5466702" cy="3091316"/>
          </a:xfrm>
        </p:grpSpPr>
        <p:sp>
          <p:nvSpPr>
            <p:cNvPr id="365" name="Google Shape;365;p14"/>
            <p:cNvSpPr/>
            <p:nvPr/>
          </p:nvSpPr>
          <p:spPr>
            <a:xfrm>
              <a:off x="-1" y="-1"/>
              <a:ext cx="5466702" cy="3091316"/>
            </a:xfrm>
            <a:prstGeom prst="roundRect">
              <a:avLst>
                <a:gd fmla="val 7249" name="adj"/>
              </a:avLst>
            </a:prstGeom>
            <a:solidFill>
              <a:srgbClr val="F2F2F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366" name="Google Shape;366;p14"/>
            <p:cNvSpPr txBox="1"/>
            <p:nvPr/>
          </p:nvSpPr>
          <p:spPr>
            <a:xfrm>
              <a:off x="65628" y="1355534"/>
              <a:ext cx="5335440" cy="38022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367" name="Google Shape;367;p14"/>
          <p:cNvSpPr txBox="1"/>
          <p:nvPr/>
        </p:nvSpPr>
        <p:spPr>
          <a:xfrm>
            <a:off x="648740" y="2585367"/>
            <a:ext cx="4702595" cy="2457173"/>
          </a:xfrm>
          <a:prstGeom prst="rect">
            <a:avLst/>
          </a:prstGeom>
          <a:noFill/>
          <a:ln>
            <a:noFill/>
          </a:ln>
        </p:spPr>
        <p:txBody>
          <a:bodyPr anchorCtr="0" anchor="ctr" bIns="91400" lIns="91400" spcFirstLastPara="1" rIns="91400" wrap="square" tIns="91400">
            <a:spAutoFit/>
          </a:bodyPr>
          <a:lstStyle/>
          <a:p>
            <a:pPr indent="0" lvl="0" marL="0" marR="0" rtl="0" algn="l">
              <a:lnSpc>
                <a:spcPct val="11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Podemos distinguir cuatro técnicas o métodos de evaluación de desempeño:</a:t>
            </a:r>
            <a:endParaRPr b="0" i="0" sz="1400" u="none" cap="none" strike="noStrike">
              <a:solidFill>
                <a:srgbClr val="000000"/>
              </a:solidFill>
              <a:latin typeface="Arial"/>
              <a:ea typeface="Arial"/>
              <a:cs typeface="Arial"/>
              <a:sym typeface="Arial"/>
            </a:endParaRPr>
          </a:p>
          <a:p>
            <a:pPr indent="-196850" lvl="0" marL="285750" marR="0" rtl="0" algn="l">
              <a:lnSpc>
                <a:spcPct val="11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a:p>
            <a:pPr indent="-342900" lvl="0" marL="342900" marR="0" rtl="0" algn="l">
              <a:lnSpc>
                <a:spcPct val="110000"/>
              </a:lnSpc>
              <a:spcBef>
                <a:spcPts val="0"/>
              </a:spcBef>
              <a:spcAft>
                <a:spcPts val="0"/>
              </a:spcAft>
              <a:buClr>
                <a:srgbClr val="000000"/>
              </a:buClr>
              <a:buSzPts val="1500"/>
              <a:buFont typeface="Calibri"/>
              <a:buAutoNum type="arabicPeriod"/>
            </a:pPr>
            <a:r>
              <a:rPr b="1" i="0" lang="en-US" sz="1500" u="none" cap="none" strike="noStrike">
                <a:solidFill>
                  <a:srgbClr val="000000"/>
                </a:solidFill>
                <a:latin typeface="Calibri"/>
                <a:ea typeface="Calibri"/>
                <a:cs typeface="Calibri"/>
                <a:sym typeface="Calibri"/>
              </a:rPr>
              <a:t>Evaluación de 90°</a:t>
            </a:r>
            <a:endParaRPr b="0" i="0" sz="1400" u="none" cap="none" strike="noStrike">
              <a:solidFill>
                <a:srgbClr val="000000"/>
              </a:solidFill>
              <a:latin typeface="Arial"/>
              <a:ea typeface="Arial"/>
              <a:cs typeface="Arial"/>
              <a:sym typeface="Arial"/>
            </a:endParaRPr>
          </a:p>
          <a:p>
            <a:pPr indent="-342900" lvl="0" marL="342900" marR="0" rtl="0" algn="l">
              <a:lnSpc>
                <a:spcPct val="110000"/>
              </a:lnSpc>
              <a:spcBef>
                <a:spcPts val="0"/>
              </a:spcBef>
              <a:spcAft>
                <a:spcPts val="0"/>
              </a:spcAft>
              <a:buClr>
                <a:srgbClr val="000000"/>
              </a:buClr>
              <a:buSzPts val="1500"/>
              <a:buFont typeface="Calibri"/>
              <a:buAutoNum type="arabicPeriod"/>
            </a:pPr>
            <a:r>
              <a:rPr b="1" i="0" lang="en-US" sz="1500" u="none" cap="none" strike="noStrike">
                <a:solidFill>
                  <a:srgbClr val="000000"/>
                </a:solidFill>
                <a:latin typeface="Calibri"/>
                <a:ea typeface="Calibri"/>
                <a:cs typeface="Calibri"/>
                <a:sym typeface="Calibri"/>
              </a:rPr>
              <a:t>Evaluación de 180°</a:t>
            </a:r>
            <a:endParaRPr b="0" i="0" sz="1400" u="none" cap="none" strike="noStrike">
              <a:solidFill>
                <a:srgbClr val="000000"/>
              </a:solidFill>
              <a:latin typeface="Arial"/>
              <a:ea typeface="Arial"/>
              <a:cs typeface="Arial"/>
              <a:sym typeface="Arial"/>
            </a:endParaRPr>
          </a:p>
          <a:p>
            <a:pPr indent="-342900" lvl="0" marL="342900" marR="0" rtl="0" algn="l">
              <a:lnSpc>
                <a:spcPct val="110000"/>
              </a:lnSpc>
              <a:spcBef>
                <a:spcPts val="0"/>
              </a:spcBef>
              <a:spcAft>
                <a:spcPts val="0"/>
              </a:spcAft>
              <a:buClr>
                <a:srgbClr val="000000"/>
              </a:buClr>
              <a:buSzPts val="1500"/>
              <a:buFont typeface="Calibri"/>
              <a:buAutoNum type="arabicPeriod"/>
            </a:pPr>
            <a:r>
              <a:rPr b="1" i="0" lang="en-US" sz="1500" u="none" cap="none" strike="noStrike">
                <a:solidFill>
                  <a:srgbClr val="000000"/>
                </a:solidFill>
                <a:latin typeface="Calibri"/>
                <a:ea typeface="Calibri"/>
                <a:cs typeface="Calibri"/>
                <a:sym typeface="Calibri"/>
              </a:rPr>
              <a:t>Evaluación de 270°</a:t>
            </a:r>
            <a:endParaRPr b="0" i="0" sz="1400" u="none" cap="none" strike="noStrike">
              <a:solidFill>
                <a:srgbClr val="000000"/>
              </a:solidFill>
              <a:latin typeface="Arial"/>
              <a:ea typeface="Arial"/>
              <a:cs typeface="Arial"/>
              <a:sym typeface="Arial"/>
            </a:endParaRPr>
          </a:p>
          <a:p>
            <a:pPr indent="-342900" lvl="0" marL="342900" marR="0" rtl="0" algn="l">
              <a:lnSpc>
                <a:spcPct val="110000"/>
              </a:lnSpc>
              <a:spcBef>
                <a:spcPts val="0"/>
              </a:spcBef>
              <a:spcAft>
                <a:spcPts val="0"/>
              </a:spcAft>
              <a:buClr>
                <a:srgbClr val="000000"/>
              </a:buClr>
              <a:buSzPts val="1500"/>
              <a:buFont typeface="Calibri"/>
              <a:buAutoNum type="arabicPeriod"/>
            </a:pPr>
            <a:r>
              <a:rPr b="1" i="0" lang="en-US" sz="1500" u="none" cap="none" strike="noStrike">
                <a:solidFill>
                  <a:srgbClr val="000000"/>
                </a:solidFill>
                <a:latin typeface="Calibri"/>
                <a:ea typeface="Calibri"/>
                <a:cs typeface="Calibri"/>
                <a:sym typeface="Calibri"/>
              </a:rPr>
              <a:t>Evaluación de 360°</a:t>
            </a:r>
            <a:endParaRPr b="0" i="0" sz="1400" u="none" cap="none" strike="noStrike">
              <a:solidFill>
                <a:srgbClr val="000000"/>
              </a:solidFill>
              <a:latin typeface="Arial"/>
              <a:ea typeface="Arial"/>
              <a:cs typeface="Arial"/>
              <a:sym typeface="Arial"/>
            </a:endParaRPr>
          </a:p>
          <a:p>
            <a:pPr indent="-196850" lvl="0" marL="285750" marR="0" rtl="0" algn="l">
              <a:lnSpc>
                <a:spcPct val="11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10000"/>
              </a:lnSpc>
              <a:spcBef>
                <a:spcPts val="0"/>
              </a:spcBef>
              <a:spcAft>
                <a:spcPts val="0"/>
              </a:spcAft>
              <a:buClr>
                <a:srgbClr val="000000"/>
              </a:buClr>
              <a:buSzPts val="1500"/>
              <a:buFont typeface="Calibri"/>
              <a:buNone/>
            </a:pPr>
            <a:r>
              <a:rPr b="1" i="1" lang="en-US" sz="1500" u="none" cap="none" strike="noStrike">
                <a:solidFill>
                  <a:srgbClr val="000000"/>
                </a:solidFill>
                <a:latin typeface="Calibri"/>
                <a:ea typeface="Calibri"/>
                <a:cs typeface="Calibri"/>
                <a:sym typeface="Calibri"/>
              </a:rPr>
              <a:t>* Autoevaluación.</a:t>
            </a:r>
            <a:endParaRPr b="0" i="0" sz="1400" u="none" cap="none" strike="noStrike">
              <a:solidFill>
                <a:srgbClr val="000000"/>
              </a:solidFill>
              <a:latin typeface="Arial"/>
              <a:ea typeface="Arial"/>
              <a:cs typeface="Arial"/>
              <a:sym typeface="Arial"/>
            </a:endParaRPr>
          </a:p>
        </p:txBody>
      </p:sp>
      <p:sp>
        <p:nvSpPr>
          <p:cNvPr id="368" name="Google Shape;368;p14"/>
          <p:cNvSpPr txBox="1"/>
          <p:nvPr/>
        </p:nvSpPr>
        <p:spPr>
          <a:xfrm>
            <a:off x="452171" y="1249090"/>
            <a:ext cx="8950508" cy="89729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TIPOS O MÉTODOS DE EVALUACIÓN</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rgbClr val="A93501"/>
              </a:buClr>
              <a:buSzPts val="2800"/>
              <a:buFont typeface="Calibri"/>
              <a:buNone/>
            </a:pPr>
            <a:r>
              <a:rPr b="0" i="0" lang="en-US" sz="2800" u="none" cap="none" strike="noStrike">
                <a:solidFill>
                  <a:srgbClr val="A93501"/>
                </a:solidFill>
                <a:latin typeface="Calibri"/>
                <a:ea typeface="Calibri"/>
                <a:cs typeface="Calibri"/>
                <a:sym typeface="Calibri"/>
              </a:rPr>
              <a:t>DE DESEMPEÑO</a:t>
            </a:r>
            <a:endParaRPr b="0" i="0" sz="1400" u="none" cap="none" strike="noStrike">
              <a:solidFill>
                <a:srgbClr val="000000"/>
              </a:solidFill>
              <a:latin typeface="Arial"/>
              <a:ea typeface="Arial"/>
              <a:cs typeface="Arial"/>
              <a:sym typeface="Arial"/>
            </a:endParaRPr>
          </a:p>
        </p:txBody>
      </p:sp>
      <p:sp>
        <p:nvSpPr>
          <p:cNvPr id="369" name="Google Shape;369;p14"/>
          <p:cNvSpPr/>
          <p:nvPr/>
        </p:nvSpPr>
        <p:spPr>
          <a:xfrm>
            <a:off x="4751227" y="3328475"/>
            <a:ext cx="3618463" cy="3338027"/>
          </a:xfrm>
          <a:prstGeom prst="ellipse">
            <a:avLst/>
          </a:prstGeom>
          <a:solidFill>
            <a:srgbClr val="F2F2F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Helvetica Neue"/>
              <a:ea typeface="Helvetica Neue"/>
              <a:cs typeface="Helvetica Neue"/>
              <a:sym typeface="Helvetica Neue"/>
            </a:endParaRPr>
          </a:p>
        </p:txBody>
      </p:sp>
      <p:sp>
        <p:nvSpPr>
          <p:cNvPr id="370" name="Google Shape;370;p14"/>
          <p:cNvSpPr txBox="1"/>
          <p:nvPr/>
        </p:nvSpPr>
        <p:spPr>
          <a:xfrm>
            <a:off x="4732177" y="4851382"/>
            <a:ext cx="3656563" cy="333084"/>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EVALUADO</a:t>
            </a:r>
            <a:endParaRPr b="0" i="0" sz="1400" u="none" cap="none" strike="noStrike">
              <a:solidFill>
                <a:srgbClr val="000000"/>
              </a:solidFill>
              <a:latin typeface="Arial"/>
              <a:ea typeface="Arial"/>
              <a:cs typeface="Arial"/>
              <a:sym typeface="Arial"/>
            </a:endParaRPr>
          </a:p>
        </p:txBody>
      </p:sp>
      <p:grpSp>
        <p:nvGrpSpPr>
          <p:cNvPr id="371" name="Google Shape;371;p14"/>
          <p:cNvGrpSpPr/>
          <p:nvPr/>
        </p:nvGrpSpPr>
        <p:grpSpPr>
          <a:xfrm>
            <a:off x="7366569" y="4504750"/>
            <a:ext cx="2124654" cy="1096693"/>
            <a:chOff x="-1" y="-2"/>
            <a:chExt cx="2124652" cy="1096692"/>
          </a:xfrm>
        </p:grpSpPr>
        <p:sp>
          <p:nvSpPr>
            <p:cNvPr id="372" name="Google Shape;372;p14"/>
            <p:cNvSpPr/>
            <p:nvPr/>
          </p:nvSpPr>
          <p:spPr>
            <a:xfrm>
              <a:off x="-1" y="-2"/>
              <a:ext cx="2124652" cy="1096692"/>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Helvetica Neue"/>
                <a:ea typeface="Helvetica Neue"/>
                <a:cs typeface="Helvetica Neue"/>
                <a:sym typeface="Helvetica Neue"/>
              </a:endParaRPr>
            </a:p>
          </p:txBody>
        </p:sp>
        <p:sp>
          <p:nvSpPr>
            <p:cNvPr id="373" name="Google Shape;373;p14"/>
            <p:cNvSpPr txBox="1"/>
            <p:nvPr/>
          </p:nvSpPr>
          <p:spPr>
            <a:xfrm>
              <a:off x="99254" y="409341"/>
              <a:ext cx="1926138" cy="277993"/>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500"/>
                <a:buFont typeface="Calibri"/>
                <a:buNone/>
              </a:pPr>
              <a:r>
                <a:rPr b="0" i="0" lang="en-US" sz="1500" u="none" cap="none" strike="noStrike">
                  <a:solidFill>
                    <a:srgbClr val="FFFFFF"/>
                  </a:solidFill>
                  <a:latin typeface="Calibri"/>
                  <a:ea typeface="Calibri"/>
                  <a:cs typeface="Calibri"/>
                  <a:sym typeface="Calibri"/>
                </a:rPr>
                <a:t>360° CLIENTES</a:t>
              </a:r>
              <a:endParaRPr b="0" i="0" sz="1400" u="none" cap="none" strike="noStrike">
                <a:solidFill>
                  <a:srgbClr val="000000"/>
                </a:solidFill>
                <a:latin typeface="Arial"/>
                <a:ea typeface="Arial"/>
                <a:cs typeface="Arial"/>
                <a:sym typeface="Arial"/>
              </a:endParaRPr>
            </a:p>
          </p:txBody>
        </p:sp>
      </p:grpSp>
      <p:sp>
        <p:nvSpPr>
          <p:cNvPr id="374" name="Google Shape;374;p14"/>
          <p:cNvSpPr/>
          <p:nvPr/>
        </p:nvSpPr>
        <p:spPr>
          <a:xfrm>
            <a:off x="5378999" y="6183081"/>
            <a:ext cx="2385997" cy="834455"/>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Helvetica Neue"/>
              <a:ea typeface="Helvetica Neue"/>
              <a:cs typeface="Helvetica Neue"/>
              <a:sym typeface="Helvetica Neue"/>
            </a:endParaRPr>
          </a:p>
        </p:txBody>
      </p:sp>
      <p:grpSp>
        <p:nvGrpSpPr>
          <p:cNvPr id="375" name="Google Shape;375;p14"/>
          <p:cNvGrpSpPr/>
          <p:nvPr/>
        </p:nvGrpSpPr>
        <p:grpSpPr>
          <a:xfrm>
            <a:off x="3612017" y="4469579"/>
            <a:ext cx="2124654" cy="1096693"/>
            <a:chOff x="-1" y="-2"/>
            <a:chExt cx="2124652" cy="1096692"/>
          </a:xfrm>
        </p:grpSpPr>
        <p:sp>
          <p:nvSpPr>
            <p:cNvPr id="376" name="Google Shape;376;p14"/>
            <p:cNvSpPr/>
            <p:nvPr/>
          </p:nvSpPr>
          <p:spPr>
            <a:xfrm>
              <a:off x="-1" y="-2"/>
              <a:ext cx="2124652" cy="1096692"/>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Helvetica Neue"/>
                <a:ea typeface="Helvetica Neue"/>
                <a:cs typeface="Helvetica Neue"/>
                <a:sym typeface="Helvetica Neue"/>
              </a:endParaRPr>
            </a:p>
          </p:txBody>
        </p:sp>
        <p:sp>
          <p:nvSpPr>
            <p:cNvPr id="377" name="Google Shape;377;p14"/>
            <p:cNvSpPr txBox="1"/>
            <p:nvPr/>
          </p:nvSpPr>
          <p:spPr>
            <a:xfrm>
              <a:off x="99255" y="409341"/>
              <a:ext cx="1926138" cy="277993"/>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500"/>
                <a:buFont typeface="Calibri"/>
                <a:buNone/>
              </a:pPr>
              <a:r>
                <a:rPr b="0" i="0" lang="en-US" sz="1500" u="none" cap="none" strike="noStrike">
                  <a:solidFill>
                    <a:srgbClr val="FFFFFF"/>
                  </a:solidFill>
                  <a:latin typeface="Calibri"/>
                  <a:ea typeface="Calibri"/>
                  <a:cs typeface="Calibri"/>
                  <a:sym typeface="Calibri"/>
                </a:rPr>
                <a:t>180° COLEGAS</a:t>
              </a:r>
              <a:endParaRPr b="0" i="0" sz="1400" u="none" cap="none" strike="noStrike">
                <a:solidFill>
                  <a:srgbClr val="000000"/>
                </a:solidFill>
                <a:latin typeface="Arial"/>
                <a:ea typeface="Arial"/>
                <a:cs typeface="Arial"/>
                <a:sym typeface="Arial"/>
              </a:endParaRPr>
            </a:p>
          </p:txBody>
        </p:sp>
      </p:grpSp>
      <p:sp>
        <p:nvSpPr>
          <p:cNvPr id="378" name="Google Shape;378;p14"/>
          <p:cNvSpPr/>
          <p:nvPr/>
        </p:nvSpPr>
        <p:spPr>
          <a:xfrm>
            <a:off x="5378999" y="2884503"/>
            <a:ext cx="2385997" cy="1096674"/>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Helvetica Neue"/>
              <a:ea typeface="Helvetica Neue"/>
              <a:cs typeface="Helvetica Neue"/>
              <a:sym typeface="Helvetica Neue"/>
            </a:endParaRPr>
          </a:p>
        </p:txBody>
      </p:sp>
      <p:sp>
        <p:nvSpPr>
          <p:cNvPr id="379" name="Google Shape;379;p14"/>
          <p:cNvSpPr txBox="1"/>
          <p:nvPr/>
        </p:nvSpPr>
        <p:spPr>
          <a:xfrm>
            <a:off x="5416968" y="3267116"/>
            <a:ext cx="2302308" cy="73799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90° JEFE DIRECTO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400"/>
              <a:buFont typeface="Calibri"/>
              <a:buNone/>
            </a:pPr>
            <a:br>
              <a:rPr b="0" i="0" lang="en-US" sz="1400" u="none" cap="none" strike="noStrike">
                <a:solidFill>
                  <a:srgbClr val="FFFFFF"/>
                </a:solidFill>
                <a:latin typeface="Calibri"/>
                <a:ea typeface="Calibri"/>
                <a:cs typeface="Calibri"/>
                <a:sym typeface="Calibri"/>
              </a:rPr>
            </a:br>
            <a:endParaRPr b="0" i="0" sz="1400" u="none" cap="none" strike="noStrike">
              <a:solidFill>
                <a:srgbClr val="000000"/>
              </a:solidFill>
              <a:latin typeface="Helvetica Neue"/>
              <a:ea typeface="Helvetica Neue"/>
              <a:cs typeface="Helvetica Neue"/>
              <a:sym typeface="Helvetica Neue"/>
            </a:endParaRPr>
          </a:p>
        </p:txBody>
      </p:sp>
      <p:sp>
        <p:nvSpPr>
          <p:cNvPr id="380" name="Google Shape;380;p14"/>
          <p:cNvSpPr txBox="1"/>
          <p:nvPr/>
        </p:nvSpPr>
        <p:spPr>
          <a:xfrm>
            <a:off x="5416968" y="6451598"/>
            <a:ext cx="2294557" cy="28079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270° SUBORDINADOS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grpSp>
        <p:nvGrpSpPr>
          <p:cNvPr id="385" name="Google Shape;385;p15"/>
          <p:cNvGrpSpPr/>
          <p:nvPr/>
        </p:nvGrpSpPr>
        <p:grpSpPr>
          <a:xfrm>
            <a:off x="466023" y="2308006"/>
            <a:ext cx="8605507" cy="4472811"/>
            <a:chOff x="-1" y="-2"/>
            <a:chExt cx="8605506" cy="4472809"/>
          </a:xfrm>
        </p:grpSpPr>
        <p:sp>
          <p:nvSpPr>
            <p:cNvPr id="386" name="Google Shape;386;p15"/>
            <p:cNvSpPr/>
            <p:nvPr/>
          </p:nvSpPr>
          <p:spPr>
            <a:xfrm>
              <a:off x="-1" y="-2"/>
              <a:ext cx="8605506" cy="4472809"/>
            </a:xfrm>
            <a:prstGeom prst="roundRect">
              <a:avLst>
                <a:gd fmla="val 7249" name="adj"/>
              </a:avLst>
            </a:prstGeom>
            <a:solidFill>
              <a:srgbClr val="F2F2F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387" name="Google Shape;387;p15"/>
            <p:cNvSpPr txBox="1"/>
            <p:nvPr/>
          </p:nvSpPr>
          <p:spPr>
            <a:xfrm>
              <a:off x="94963" y="2046281"/>
              <a:ext cx="8415578" cy="38022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388" name="Google Shape;388;p15"/>
          <p:cNvSpPr txBox="1"/>
          <p:nvPr>
            <p:ph idx="4294967295" type="sldNum"/>
          </p:nvPr>
        </p:nvSpPr>
        <p:spPr>
          <a:xfrm>
            <a:off x="371683" y="6881800"/>
            <a:ext cx="337152"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389" name="Google Shape;389;p15"/>
          <p:cNvSpPr txBox="1"/>
          <p:nvPr/>
        </p:nvSpPr>
        <p:spPr>
          <a:xfrm>
            <a:off x="1243683" y="2689661"/>
            <a:ext cx="8422787" cy="425847"/>
          </a:xfrm>
          <a:prstGeom prst="rect">
            <a:avLst/>
          </a:prstGeom>
          <a:noFill/>
          <a:ln>
            <a:noFill/>
          </a:ln>
        </p:spPr>
        <p:txBody>
          <a:bodyPr anchorCtr="0" anchor="ctr" bIns="91400" lIns="91400" spcFirstLastPara="1" rIns="91400" wrap="square" tIns="91400">
            <a:spAutoFit/>
          </a:bodyPr>
          <a:lstStyle/>
          <a:p>
            <a:pPr indent="0" lvl="0" marL="0" marR="0" rtl="0" algn="l">
              <a:lnSpc>
                <a:spcPct val="11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Evaluación de 90°: </a:t>
            </a:r>
            <a:r>
              <a:rPr b="0" i="0" lang="en-US" sz="1500" u="none" cap="none" strike="noStrike">
                <a:solidFill>
                  <a:srgbClr val="000000"/>
                </a:solidFill>
                <a:latin typeface="Calibri"/>
                <a:ea typeface="Calibri"/>
                <a:cs typeface="Calibri"/>
                <a:sym typeface="Calibri"/>
              </a:rPr>
              <a:t>Es la evaluación más conocida que hace un jefe a un colaborador.</a:t>
            </a:r>
            <a:endParaRPr b="0" i="0" sz="1400" u="none" cap="none" strike="noStrike">
              <a:solidFill>
                <a:srgbClr val="000000"/>
              </a:solidFill>
              <a:latin typeface="Arial"/>
              <a:ea typeface="Arial"/>
              <a:cs typeface="Arial"/>
              <a:sym typeface="Arial"/>
            </a:endParaRPr>
          </a:p>
        </p:txBody>
      </p:sp>
      <p:sp>
        <p:nvSpPr>
          <p:cNvPr id="390" name="Google Shape;390;p15"/>
          <p:cNvSpPr txBox="1"/>
          <p:nvPr/>
        </p:nvSpPr>
        <p:spPr>
          <a:xfrm>
            <a:off x="452171" y="1249090"/>
            <a:ext cx="8950508" cy="89729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ACTORES QUE PARTICIPAN DEL PROCESO</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rgbClr val="A93501"/>
              </a:buClr>
              <a:buSzPts val="2800"/>
              <a:buFont typeface="Calibri"/>
              <a:buNone/>
            </a:pPr>
            <a:r>
              <a:rPr b="0" i="0" lang="en-US" sz="2800" u="none" cap="none" strike="noStrike">
                <a:solidFill>
                  <a:srgbClr val="A93501"/>
                </a:solidFill>
                <a:latin typeface="Calibri"/>
                <a:ea typeface="Calibri"/>
                <a:cs typeface="Calibri"/>
                <a:sym typeface="Calibri"/>
              </a:rPr>
              <a:t>DE EVALUACIÓN DE DESEMPEÑO</a:t>
            </a:r>
            <a:endParaRPr b="0" i="0" sz="1400" u="none" cap="none" strike="noStrike">
              <a:solidFill>
                <a:srgbClr val="000000"/>
              </a:solidFill>
              <a:latin typeface="Arial"/>
              <a:ea typeface="Arial"/>
              <a:cs typeface="Arial"/>
              <a:sym typeface="Arial"/>
            </a:endParaRPr>
          </a:p>
        </p:txBody>
      </p:sp>
      <p:grpSp>
        <p:nvGrpSpPr>
          <p:cNvPr id="391" name="Google Shape;391;p15"/>
          <p:cNvGrpSpPr/>
          <p:nvPr/>
        </p:nvGrpSpPr>
        <p:grpSpPr>
          <a:xfrm>
            <a:off x="3753678" y="3362974"/>
            <a:ext cx="2369325" cy="2866883"/>
            <a:chOff x="2043470" y="342"/>
            <a:chExt cx="2369325" cy="2866883"/>
          </a:xfrm>
        </p:grpSpPr>
        <p:sp>
          <p:nvSpPr>
            <p:cNvPr id="392" name="Google Shape;392;p15"/>
            <p:cNvSpPr/>
            <p:nvPr/>
          </p:nvSpPr>
          <p:spPr>
            <a:xfrm>
              <a:off x="3182412" y="1185004"/>
              <a:ext cx="91440" cy="497558"/>
            </a:xfrm>
            <a:custGeom>
              <a:rect b="b" l="l" r="r" t="t"/>
              <a:pathLst>
                <a:path extrusionOk="0" h="120000" w="120000">
                  <a:moveTo>
                    <a:pt x="60000" y="0"/>
                  </a:moveTo>
                  <a:lnTo>
                    <a:pt x="60000" y="120000"/>
                  </a:lnTo>
                </a:path>
              </a:pathLst>
            </a:custGeom>
            <a:noFill/>
            <a:ln cap="flat" cmpd="sng" w="57150">
              <a:solidFill>
                <a:srgbClr val="FFAB40"/>
              </a:solidFill>
              <a:prstDash val="solid"/>
              <a:round/>
              <a:headEnd len="sm" w="sm" type="none"/>
              <a:tailEnd len="sm" w="sm" type="none"/>
            </a:ln>
          </p:spPr>
        </p:sp>
        <p:sp>
          <p:nvSpPr>
            <p:cNvPr id="393" name="Google Shape;393;p15"/>
            <p:cNvSpPr/>
            <p:nvPr/>
          </p:nvSpPr>
          <p:spPr>
            <a:xfrm>
              <a:off x="2043470" y="342"/>
              <a:ext cx="2369325" cy="1184662"/>
            </a:xfrm>
            <a:prstGeom prst="rect">
              <a:avLst/>
            </a:prstGeom>
            <a:solidFill>
              <a:schemeClr val="accent3"/>
            </a:solidFill>
            <a:ln cap="flat" cmpd="sng" w="38100">
              <a:solidFill>
                <a:schemeClr val="lt1"/>
              </a:solidFill>
              <a:prstDash val="solid"/>
              <a:round/>
              <a:headEnd len="sm" w="sm" type="none"/>
              <a:tailEnd len="sm" w="sm" type="none"/>
            </a:ln>
            <a:effectLst>
              <a:outerShdw blurRad="381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15"/>
            <p:cNvSpPr txBox="1"/>
            <p:nvPr/>
          </p:nvSpPr>
          <p:spPr>
            <a:xfrm>
              <a:off x="2043470" y="342"/>
              <a:ext cx="2369325" cy="1184662"/>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lt1"/>
                </a:buClr>
                <a:buSzPts val="1600"/>
                <a:buFont typeface="Calibri"/>
                <a:buNone/>
              </a:pPr>
              <a:r>
                <a:rPr b="1" i="0" lang="en-US" sz="1600" u="none" cap="none" strike="noStrike">
                  <a:solidFill>
                    <a:schemeClr val="lt1"/>
                  </a:solidFill>
                  <a:latin typeface="Calibri"/>
                  <a:ea typeface="Calibri"/>
                  <a:cs typeface="Calibri"/>
                  <a:sym typeface="Calibri"/>
                </a:rPr>
                <a:t>Jefe Directo</a:t>
              </a:r>
              <a:endParaRPr b="0" i="0" sz="1400" u="none" cap="none" strike="noStrike">
                <a:solidFill>
                  <a:srgbClr val="000000"/>
                </a:solidFill>
                <a:latin typeface="Arial"/>
                <a:ea typeface="Arial"/>
                <a:cs typeface="Arial"/>
                <a:sym typeface="Arial"/>
              </a:endParaRPr>
            </a:p>
          </p:txBody>
        </p:sp>
        <p:sp>
          <p:nvSpPr>
            <p:cNvPr id="395" name="Google Shape;395;p15"/>
            <p:cNvSpPr/>
            <p:nvPr/>
          </p:nvSpPr>
          <p:spPr>
            <a:xfrm>
              <a:off x="2043470" y="1682563"/>
              <a:ext cx="2369325" cy="1184662"/>
            </a:xfrm>
            <a:prstGeom prst="rect">
              <a:avLst/>
            </a:prstGeom>
            <a:solidFill>
              <a:schemeClr val="accent1"/>
            </a:solidFill>
            <a:ln cap="flat" cmpd="sng" w="38100">
              <a:solidFill>
                <a:schemeClr val="lt1"/>
              </a:solidFill>
              <a:prstDash val="solid"/>
              <a:round/>
              <a:headEnd len="sm" w="sm" type="none"/>
              <a:tailEnd len="sm" w="sm" type="none"/>
            </a:ln>
            <a:effectLst>
              <a:outerShdw blurRad="381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15"/>
            <p:cNvSpPr txBox="1"/>
            <p:nvPr/>
          </p:nvSpPr>
          <p:spPr>
            <a:xfrm>
              <a:off x="2043470" y="1682563"/>
              <a:ext cx="2369325" cy="1184662"/>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lt1"/>
                </a:buClr>
                <a:buSzPts val="1600"/>
                <a:buFont typeface="Calibri"/>
                <a:buNone/>
              </a:pPr>
              <a:r>
                <a:rPr b="1" i="0" lang="en-US" sz="1600" u="none" cap="none" strike="noStrike">
                  <a:solidFill>
                    <a:schemeClr val="lt1"/>
                  </a:solidFill>
                  <a:latin typeface="Calibri"/>
                  <a:ea typeface="Calibri"/>
                  <a:cs typeface="Calibri"/>
                  <a:sym typeface="Calibri"/>
                </a:rPr>
                <a:t>Colaborador</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grpSp>
        <p:nvGrpSpPr>
          <p:cNvPr id="401" name="Google Shape;401;p16"/>
          <p:cNvGrpSpPr/>
          <p:nvPr/>
        </p:nvGrpSpPr>
        <p:grpSpPr>
          <a:xfrm>
            <a:off x="466023" y="2308006"/>
            <a:ext cx="8605507" cy="4472811"/>
            <a:chOff x="-1" y="-2"/>
            <a:chExt cx="8605506" cy="4472809"/>
          </a:xfrm>
        </p:grpSpPr>
        <p:sp>
          <p:nvSpPr>
            <p:cNvPr id="402" name="Google Shape;402;p16"/>
            <p:cNvSpPr/>
            <p:nvPr/>
          </p:nvSpPr>
          <p:spPr>
            <a:xfrm>
              <a:off x="-1" y="-2"/>
              <a:ext cx="8605506" cy="4472809"/>
            </a:xfrm>
            <a:prstGeom prst="roundRect">
              <a:avLst>
                <a:gd fmla="val 7249" name="adj"/>
              </a:avLst>
            </a:prstGeom>
            <a:solidFill>
              <a:srgbClr val="F2F2F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403" name="Google Shape;403;p16"/>
            <p:cNvSpPr txBox="1"/>
            <p:nvPr/>
          </p:nvSpPr>
          <p:spPr>
            <a:xfrm>
              <a:off x="94963" y="2046281"/>
              <a:ext cx="8415578" cy="38022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404" name="Google Shape;404;p16"/>
          <p:cNvSpPr txBox="1"/>
          <p:nvPr>
            <p:ph idx="4294967295" type="sldNum"/>
          </p:nvPr>
        </p:nvSpPr>
        <p:spPr>
          <a:xfrm>
            <a:off x="371683" y="6881800"/>
            <a:ext cx="337152"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405" name="Google Shape;405;p16"/>
          <p:cNvSpPr txBox="1"/>
          <p:nvPr/>
        </p:nvSpPr>
        <p:spPr>
          <a:xfrm>
            <a:off x="929185" y="2696058"/>
            <a:ext cx="7679181" cy="679763"/>
          </a:xfrm>
          <a:prstGeom prst="rect">
            <a:avLst/>
          </a:prstGeom>
          <a:noFill/>
          <a:ln>
            <a:noFill/>
          </a:ln>
        </p:spPr>
        <p:txBody>
          <a:bodyPr anchorCtr="0" anchor="ctr" bIns="91400" lIns="91400" spcFirstLastPara="1" rIns="91400" wrap="square" tIns="91400">
            <a:spAutoFit/>
          </a:bodyPr>
          <a:lstStyle/>
          <a:p>
            <a:pPr indent="0" lvl="0" marL="0" marR="0" rtl="0" algn="l">
              <a:lnSpc>
                <a:spcPct val="11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Evaluación 180°: </a:t>
            </a:r>
            <a:r>
              <a:rPr b="0" i="0" lang="en-US" sz="1500" u="none" cap="none" strike="noStrike">
                <a:solidFill>
                  <a:srgbClr val="000000"/>
                </a:solidFill>
                <a:latin typeface="Calibri"/>
                <a:ea typeface="Calibri"/>
                <a:cs typeface="Calibri"/>
                <a:sym typeface="Calibri"/>
              </a:rPr>
              <a:t>Es la evaluación del jefe directo y de los compañeros con quienes se comparten a diario tareas, funciones y objetivos.</a:t>
            </a:r>
            <a:endParaRPr b="0" i="0" sz="1400" u="none" cap="none" strike="noStrike">
              <a:solidFill>
                <a:srgbClr val="000000"/>
              </a:solidFill>
              <a:latin typeface="Arial"/>
              <a:ea typeface="Arial"/>
              <a:cs typeface="Arial"/>
              <a:sym typeface="Arial"/>
            </a:endParaRPr>
          </a:p>
        </p:txBody>
      </p:sp>
      <p:sp>
        <p:nvSpPr>
          <p:cNvPr id="406" name="Google Shape;406;p16"/>
          <p:cNvSpPr txBox="1"/>
          <p:nvPr/>
        </p:nvSpPr>
        <p:spPr>
          <a:xfrm>
            <a:off x="452171" y="1249090"/>
            <a:ext cx="8950508" cy="89729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ACTORES QUE PARTICIPAN DEL PROCESO</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rgbClr val="A93501"/>
              </a:buClr>
              <a:buSzPts val="2800"/>
              <a:buFont typeface="Calibri"/>
              <a:buNone/>
            </a:pPr>
            <a:r>
              <a:rPr b="0" i="0" lang="en-US" sz="2800" u="none" cap="none" strike="noStrike">
                <a:solidFill>
                  <a:srgbClr val="A93501"/>
                </a:solidFill>
                <a:latin typeface="Calibri"/>
                <a:ea typeface="Calibri"/>
                <a:cs typeface="Calibri"/>
                <a:sym typeface="Calibri"/>
              </a:rPr>
              <a:t>DE EVALUACIÓN DE DESEMPEÑO</a:t>
            </a:r>
            <a:endParaRPr b="0" i="0" sz="1400" u="none" cap="none" strike="noStrike">
              <a:solidFill>
                <a:srgbClr val="000000"/>
              </a:solidFill>
              <a:latin typeface="Arial"/>
              <a:ea typeface="Arial"/>
              <a:cs typeface="Arial"/>
              <a:sym typeface="Arial"/>
            </a:endParaRPr>
          </a:p>
        </p:txBody>
      </p:sp>
      <p:grpSp>
        <p:nvGrpSpPr>
          <p:cNvPr id="407" name="Google Shape;407;p16"/>
          <p:cNvGrpSpPr/>
          <p:nvPr/>
        </p:nvGrpSpPr>
        <p:grpSpPr>
          <a:xfrm>
            <a:off x="1444570" y="3469151"/>
            <a:ext cx="6768191" cy="2394593"/>
            <a:chOff x="454" y="828882"/>
            <a:chExt cx="6768191" cy="2394593"/>
          </a:xfrm>
        </p:grpSpPr>
        <p:sp>
          <p:nvSpPr>
            <p:cNvPr id="408" name="Google Shape;408;p16"/>
            <p:cNvSpPr/>
            <p:nvPr/>
          </p:nvSpPr>
          <p:spPr>
            <a:xfrm>
              <a:off x="3384550" y="1818383"/>
              <a:ext cx="2394593" cy="415590"/>
            </a:xfrm>
            <a:custGeom>
              <a:rect b="b" l="l" r="r" t="t"/>
              <a:pathLst>
                <a:path extrusionOk="0" h="120000" w="120000">
                  <a:moveTo>
                    <a:pt x="0" y="0"/>
                  </a:moveTo>
                  <a:lnTo>
                    <a:pt x="0" y="60000"/>
                  </a:lnTo>
                  <a:lnTo>
                    <a:pt x="120000" y="60000"/>
                  </a:lnTo>
                  <a:lnTo>
                    <a:pt x="120000" y="120000"/>
                  </a:lnTo>
                </a:path>
              </a:pathLst>
            </a:custGeom>
            <a:noFill/>
            <a:ln cap="flat" cmpd="sng" w="57150">
              <a:solidFill>
                <a:srgbClr val="FFAB40"/>
              </a:solidFill>
              <a:prstDash val="solid"/>
              <a:round/>
              <a:headEnd len="sm" w="sm" type="none"/>
              <a:tailEnd len="sm" w="sm" type="none"/>
            </a:ln>
          </p:spPr>
        </p:sp>
        <p:sp>
          <p:nvSpPr>
            <p:cNvPr id="409" name="Google Shape;409;p16"/>
            <p:cNvSpPr/>
            <p:nvPr/>
          </p:nvSpPr>
          <p:spPr>
            <a:xfrm>
              <a:off x="3338830" y="1818383"/>
              <a:ext cx="91440" cy="415590"/>
            </a:xfrm>
            <a:custGeom>
              <a:rect b="b" l="l" r="r" t="t"/>
              <a:pathLst>
                <a:path extrusionOk="0" h="120000" w="120000">
                  <a:moveTo>
                    <a:pt x="60000" y="0"/>
                  </a:moveTo>
                  <a:lnTo>
                    <a:pt x="60000" y="120000"/>
                  </a:lnTo>
                </a:path>
              </a:pathLst>
            </a:custGeom>
            <a:noFill/>
            <a:ln cap="flat" cmpd="sng" w="57150">
              <a:solidFill>
                <a:srgbClr val="FFAB40"/>
              </a:solidFill>
              <a:prstDash val="solid"/>
              <a:round/>
              <a:headEnd len="sm" w="sm" type="none"/>
              <a:tailEnd len="sm" w="sm" type="none"/>
            </a:ln>
          </p:spPr>
        </p:sp>
        <p:sp>
          <p:nvSpPr>
            <p:cNvPr id="410" name="Google Shape;410;p16"/>
            <p:cNvSpPr/>
            <p:nvPr/>
          </p:nvSpPr>
          <p:spPr>
            <a:xfrm>
              <a:off x="989956" y="1818383"/>
              <a:ext cx="2394593" cy="415590"/>
            </a:xfrm>
            <a:custGeom>
              <a:rect b="b" l="l" r="r" t="t"/>
              <a:pathLst>
                <a:path extrusionOk="0" h="120000" w="120000">
                  <a:moveTo>
                    <a:pt x="120000" y="0"/>
                  </a:moveTo>
                  <a:lnTo>
                    <a:pt x="120000" y="60000"/>
                  </a:lnTo>
                  <a:lnTo>
                    <a:pt x="0" y="60000"/>
                  </a:lnTo>
                  <a:lnTo>
                    <a:pt x="0" y="120000"/>
                  </a:lnTo>
                </a:path>
              </a:pathLst>
            </a:custGeom>
            <a:noFill/>
            <a:ln cap="flat" cmpd="sng" w="57150">
              <a:solidFill>
                <a:srgbClr val="FFAB40"/>
              </a:solidFill>
              <a:prstDash val="solid"/>
              <a:round/>
              <a:headEnd len="sm" w="sm" type="none"/>
              <a:tailEnd len="sm" w="sm" type="none"/>
            </a:ln>
          </p:spPr>
        </p:sp>
        <p:sp>
          <p:nvSpPr>
            <p:cNvPr id="411" name="Google Shape;411;p16"/>
            <p:cNvSpPr/>
            <p:nvPr/>
          </p:nvSpPr>
          <p:spPr>
            <a:xfrm>
              <a:off x="2395048" y="828882"/>
              <a:ext cx="1979003" cy="989501"/>
            </a:xfrm>
            <a:prstGeom prst="rect">
              <a:avLst/>
            </a:prstGeom>
            <a:solidFill>
              <a:schemeClr val="accent3"/>
            </a:solidFill>
            <a:ln cap="flat" cmpd="sng" w="38100">
              <a:solidFill>
                <a:schemeClr val="lt1"/>
              </a:solidFill>
              <a:prstDash val="solid"/>
              <a:round/>
              <a:headEnd len="sm" w="sm" type="none"/>
              <a:tailEnd len="sm" w="sm" type="none"/>
            </a:ln>
            <a:effectLst>
              <a:outerShdw blurRad="381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16"/>
            <p:cNvSpPr txBox="1"/>
            <p:nvPr/>
          </p:nvSpPr>
          <p:spPr>
            <a:xfrm>
              <a:off x="2395048" y="828882"/>
              <a:ext cx="1979003" cy="989501"/>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lt1"/>
                </a:buClr>
                <a:buSzPts val="1600"/>
                <a:buFont typeface="Calibri"/>
                <a:buNone/>
              </a:pPr>
              <a:r>
                <a:rPr b="1" i="0" lang="en-US" sz="1600" u="none" cap="none" strike="noStrike">
                  <a:solidFill>
                    <a:schemeClr val="lt1"/>
                  </a:solidFill>
                  <a:latin typeface="Calibri"/>
                  <a:ea typeface="Calibri"/>
                  <a:cs typeface="Calibri"/>
                  <a:sym typeface="Calibri"/>
                </a:rPr>
                <a:t>(Jefe Superior)</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60"/>
                </a:spcBef>
                <a:spcAft>
                  <a:spcPts val="0"/>
                </a:spcAft>
                <a:buClr>
                  <a:schemeClr val="lt1"/>
                </a:buClr>
                <a:buSzPts val="1600"/>
                <a:buFont typeface="Calibri"/>
                <a:buNone/>
              </a:pPr>
              <a:r>
                <a:rPr b="1" i="0" lang="en-US" sz="1600" u="none" cap="none" strike="noStrike">
                  <a:solidFill>
                    <a:schemeClr val="lt1"/>
                  </a:solidFill>
                  <a:latin typeface="Calibri"/>
                  <a:ea typeface="Calibri"/>
                  <a:cs typeface="Calibri"/>
                  <a:sym typeface="Calibri"/>
                </a:rPr>
                <a:t>Gerente de Desarrollo</a:t>
              </a:r>
              <a:endParaRPr b="1" i="0" sz="1600" u="none" cap="none" strike="noStrike">
                <a:solidFill>
                  <a:schemeClr val="lt1"/>
                </a:solidFill>
                <a:latin typeface="Calibri"/>
                <a:ea typeface="Calibri"/>
                <a:cs typeface="Calibri"/>
                <a:sym typeface="Calibri"/>
              </a:endParaRPr>
            </a:p>
          </p:txBody>
        </p:sp>
        <p:sp>
          <p:nvSpPr>
            <p:cNvPr id="413" name="Google Shape;413;p16"/>
            <p:cNvSpPr/>
            <p:nvPr/>
          </p:nvSpPr>
          <p:spPr>
            <a:xfrm>
              <a:off x="454" y="2233974"/>
              <a:ext cx="1979003" cy="989501"/>
            </a:xfrm>
            <a:prstGeom prst="rect">
              <a:avLst/>
            </a:prstGeom>
            <a:solidFill>
              <a:schemeClr val="accent1"/>
            </a:solidFill>
            <a:ln cap="flat" cmpd="sng" w="38100">
              <a:solidFill>
                <a:schemeClr val="lt1"/>
              </a:solidFill>
              <a:prstDash val="solid"/>
              <a:round/>
              <a:headEnd len="sm" w="sm" type="none"/>
              <a:tailEnd len="sm" w="sm" type="none"/>
            </a:ln>
            <a:effectLst>
              <a:outerShdw blurRad="381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16"/>
            <p:cNvSpPr txBox="1"/>
            <p:nvPr/>
          </p:nvSpPr>
          <p:spPr>
            <a:xfrm>
              <a:off x="454" y="2233974"/>
              <a:ext cx="1979003" cy="989501"/>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lt1"/>
                </a:buClr>
                <a:buSzPts val="1600"/>
                <a:buFont typeface="Calibri"/>
                <a:buNone/>
              </a:pPr>
              <a:r>
                <a:rPr b="1" i="0" lang="en-US" sz="1600" u="none" cap="none" strike="noStrike">
                  <a:solidFill>
                    <a:schemeClr val="lt1"/>
                  </a:solidFill>
                  <a:latin typeface="Calibri"/>
                  <a:ea typeface="Calibri"/>
                  <a:cs typeface="Calibri"/>
                  <a:sym typeface="Calibri"/>
                </a:rPr>
                <a:t>(Pares)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60"/>
                </a:spcBef>
                <a:spcAft>
                  <a:spcPts val="0"/>
                </a:spcAft>
                <a:buClr>
                  <a:schemeClr val="lt1"/>
                </a:buClr>
                <a:buSzPts val="1600"/>
                <a:buFont typeface="Calibri"/>
                <a:buNone/>
              </a:pPr>
              <a:r>
                <a:rPr b="1" i="0" lang="en-US" sz="1600" u="none" cap="none" strike="noStrike">
                  <a:solidFill>
                    <a:schemeClr val="lt1"/>
                  </a:solidFill>
                  <a:latin typeface="Calibri"/>
                  <a:ea typeface="Calibri"/>
                  <a:cs typeface="Calibri"/>
                  <a:sym typeface="Calibri"/>
                </a:rPr>
                <a:t>Jefe administrativo</a:t>
              </a:r>
              <a:endParaRPr b="1" i="0" sz="1600" u="none" cap="none" strike="noStrike">
                <a:solidFill>
                  <a:schemeClr val="lt1"/>
                </a:solidFill>
                <a:latin typeface="Calibri"/>
                <a:ea typeface="Calibri"/>
                <a:cs typeface="Calibri"/>
                <a:sym typeface="Calibri"/>
              </a:endParaRPr>
            </a:p>
          </p:txBody>
        </p:sp>
        <p:sp>
          <p:nvSpPr>
            <p:cNvPr id="415" name="Google Shape;415;p16"/>
            <p:cNvSpPr/>
            <p:nvPr/>
          </p:nvSpPr>
          <p:spPr>
            <a:xfrm>
              <a:off x="2395048" y="2233974"/>
              <a:ext cx="1979003" cy="989501"/>
            </a:xfrm>
            <a:prstGeom prst="rect">
              <a:avLst/>
            </a:prstGeom>
            <a:solidFill>
              <a:schemeClr val="accent1"/>
            </a:solidFill>
            <a:ln cap="flat" cmpd="sng" w="38100">
              <a:solidFill>
                <a:schemeClr val="lt1"/>
              </a:solidFill>
              <a:prstDash val="solid"/>
              <a:round/>
              <a:headEnd len="sm" w="sm" type="none"/>
              <a:tailEnd len="sm" w="sm" type="none"/>
            </a:ln>
            <a:effectLst>
              <a:outerShdw blurRad="381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16"/>
            <p:cNvSpPr txBox="1"/>
            <p:nvPr/>
          </p:nvSpPr>
          <p:spPr>
            <a:xfrm>
              <a:off x="2395048" y="2233974"/>
              <a:ext cx="1979003" cy="989501"/>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lt1"/>
                </a:buClr>
                <a:buSzPts val="1600"/>
                <a:buFont typeface="Calibri"/>
                <a:buNone/>
              </a:pPr>
              <a:r>
                <a:rPr b="1" i="0" lang="en-US" sz="1600" u="none" cap="none" strike="noStrike">
                  <a:solidFill>
                    <a:schemeClr val="lt1"/>
                  </a:solidFill>
                  <a:latin typeface="Calibri"/>
                  <a:ea typeface="Calibri"/>
                  <a:cs typeface="Calibri"/>
                  <a:sym typeface="Calibri"/>
                </a:rPr>
                <a:t>Evaluado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60"/>
                </a:spcBef>
                <a:spcAft>
                  <a:spcPts val="0"/>
                </a:spcAft>
                <a:buClr>
                  <a:schemeClr val="lt1"/>
                </a:buClr>
                <a:buSzPts val="1600"/>
                <a:buFont typeface="Calibri"/>
                <a:buNone/>
              </a:pPr>
              <a:r>
                <a:rPr b="1" i="0" lang="en-US" sz="1600" u="none" cap="none" strike="noStrike">
                  <a:solidFill>
                    <a:schemeClr val="lt1"/>
                  </a:solidFill>
                  <a:latin typeface="Calibri"/>
                  <a:ea typeface="Calibri"/>
                  <a:cs typeface="Calibri"/>
                  <a:sym typeface="Calibri"/>
                </a:rPr>
                <a:t>Jefe de Desarrollo</a:t>
              </a:r>
              <a:endParaRPr b="1" i="0" sz="1600" u="none" cap="none" strike="noStrike">
                <a:solidFill>
                  <a:schemeClr val="lt1"/>
                </a:solidFill>
                <a:latin typeface="Calibri"/>
                <a:ea typeface="Calibri"/>
                <a:cs typeface="Calibri"/>
                <a:sym typeface="Calibri"/>
              </a:endParaRPr>
            </a:p>
          </p:txBody>
        </p:sp>
        <p:sp>
          <p:nvSpPr>
            <p:cNvPr id="417" name="Google Shape;417;p16"/>
            <p:cNvSpPr/>
            <p:nvPr/>
          </p:nvSpPr>
          <p:spPr>
            <a:xfrm>
              <a:off x="4789642" y="2233974"/>
              <a:ext cx="1979003" cy="989501"/>
            </a:xfrm>
            <a:prstGeom prst="rect">
              <a:avLst/>
            </a:prstGeom>
            <a:solidFill>
              <a:schemeClr val="accent1"/>
            </a:solidFill>
            <a:ln cap="flat" cmpd="sng" w="38100">
              <a:solidFill>
                <a:schemeClr val="lt1"/>
              </a:solidFill>
              <a:prstDash val="solid"/>
              <a:round/>
              <a:headEnd len="sm" w="sm" type="none"/>
              <a:tailEnd len="sm" w="sm" type="none"/>
            </a:ln>
            <a:effectLst>
              <a:outerShdw blurRad="381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16"/>
            <p:cNvSpPr txBox="1"/>
            <p:nvPr/>
          </p:nvSpPr>
          <p:spPr>
            <a:xfrm>
              <a:off x="4789642" y="2233974"/>
              <a:ext cx="1979003" cy="989501"/>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lt1"/>
                </a:buClr>
                <a:buSzPts val="1600"/>
                <a:buFont typeface="Calibri"/>
                <a:buNone/>
              </a:pPr>
              <a:r>
                <a:rPr b="1" i="0" lang="en-US" sz="1600" u="none" cap="none" strike="noStrike">
                  <a:solidFill>
                    <a:schemeClr val="lt1"/>
                  </a:solidFill>
                  <a:latin typeface="Calibri"/>
                  <a:ea typeface="Calibri"/>
                  <a:cs typeface="Calibri"/>
                  <a:sym typeface="Calibri"/>
                </a:rPr>
                <a:t>(Pares)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60"/>
                </a:spcBef>
                <a:spcAft>
                  <a:spcPts val="0"/>
                </a:spcAft>
                <a:buClr>
                  <a:schemeClr val="lt1"/>
                </a:buClr>
                <a:buSzPts val="1600"/>
                <a:buFont typeface="Calibri"/>
                <a:buNone/>
              </a:pPr>
              <a:r>
                <a:rPr b="1" i="0" lang="en-US" sz="1600" u="none" cap="none" strike="noStrike">
                  <a:solidFill>
                    <a:schemeClr val="lt1"/>
                  </a:solidFill>
                  <a:latin typeface="Calibri"/>
                  <a:ea typeface="Calibri"/>
                  <a:cs typeface="Calibri"/>
                  <a:sym typeface="Calibri"/>
                </a:rPr>
                <a:t>Jefe Comercial</a:t>
              </a:r>
              <a:endParaRPr b="1" i="0" sz="1600" u="none" cap="none" strike="noStrike">
                <a:solidFill>
                  <a:schemeClr val="lt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17"/>
          <p:cNvSpPr txBox="1"/>
          <p:nvPr>
            <p:ph idx="4294967295" type="sldNum"/>
          </p:nvPr>
        </p:nvSpPr>
        <p:spPr>
          <a:xfrm>
            <a:off x="371683" y="6881800"/>
            <a:ext cx="337152"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grpSp>
        <p:nvGrpSpPr>
          <p:cNvPr id="424" name="Google Shape;424;p17"/>
          <p:cNvGrpSpPr/>
          <p:nvPr/>
        </p:nvGrpSpPr>
        <p:grpSpPr>
          <a:xfrm>
            <a:off x="466023" y="2308006"/>
            <a:ext cx="8605507" cy="4472811"/>
            <a:chOff x="-1" y="-2"/>
            <a:chExt cx="8605506" cy="4472809"/>
          </a:xfrm>
        </p:grpSpPr>
        <p:sp>
          <p:nvSpPr>
            <p:cNvPr id="425" name="Google Shape;425;p17"/>
            <p:cNvSpPr/>
            <p:nvPr/>
          </p:nvSpPr>
          <p:spPr>
            <a:xfrm>
              <a:off x="-1" y="-2"/>
              <a:ext cx="8605506" cy="4472809"/>
            </a:xfrm>
            <a:prstGeom prst="roundRect">
              <a:avLst>
                <a:gd fmla="val 7249" name="adj"/>
              </a:avLst>
            </a:prstGeom>
            <a:solidFill>
              <a:srgbClr val="F2F2F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426" name="Google Shape;426;p17"/>
            <p:cNvSpPr txBox="1"/>
            <p:nvPr/>
          </p:nvSpPr>
          <p:spPr>
            <a:xfrm>
              <a:off x="94963" y="2046281"/>
              <a:ext cx="8415578" cy="38022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427" name="Google Shape;427;p17"/>
          <p:cNvSpPr txBox="1"/>
          <p:nvPr/>
        </p:nvSpPr>
        <p:spPr>
          <a:xfrm>
            <a:off x="1150183" y="2686721"/>
            <a:ext cx="8422787" cy="692459"/>
          </a:xfrm>
          <a:prstGeom prst="rect">
            <a:avLst/>
          </a:prstGeom>
          <a:noFill/>
          <a:ln>
            <a:noFill/>
          </a:ln>
        </p:spPr>
        <p:txBody>
          <a:bodyPr anchorCtr="0" anchor="ctr" bIns="91400" lIns="91400" spcFirstLastPara="1" rIns="91400" wrap="square" tIns="91400">
            <a:spAutoFit/>
          </a:bodyPr>
          <a:lstStyle/>
          <a:p>
            <a:pPr indent="0" lvl="0" marL="0" marR="0" rtl="0" algn="l">
              <a:lnSpc>
                <a:spcPct val="11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Evaluación 270°: </a:t>
            </a:r>
            <a:r>
              <a:rPr b="0" i="0" lang="en-US" sz="1500" u="none" cap="none" strike="noStrike">
                <a:solidFill>
                  <a:srgbClr val="000000"/>
                </a:solidFill>
                <a:latin typeface="Calibri"/>
                <a:ea typeface="Calibri"/>
                <a:cs typeface="Calibri"/>
                <a:sym typeface="Calibri"/>
              </a:rPr>
              <a:t>El trabajador es evaluado por el jefe directo, por sus compañeros o pares y adicionalmente se incluye la evaluación de los clientes.</a:t>
            </a:r>
            <a:endParaRPr b="0" i="0" sz="1400" u="none" cap="none" strike="noStrike">
              <a:solidFill>
                <a:srgbClr val="000000"/>
              </a:solidFill>
              <a:latin typeface="Helvetica Neue"/>
              <a:ea typeface="Helvetica Neue"/>
              <a:cs typeface="Helvetica Neue"/>
              <a:sym typeface="Helvetica Neue"/>
            </a:endParaRPr>
          </a:p>
        </p:txBody>
      </p:sp>
      <p:sp>
        <p:nvSpPr>
          <p:cNvPr id="428" name="Google Shape;428;p17"/>
          <p:cNvSpPr txBox="1"/>
          <p:nvPr/>
        </p:nvSpPr>
        <p:spPr>
          <a:xfrm>
            <a:off x="452171" y="1249090"/>
            <a:ext cx="8950508" cy="89729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ACTORES QUE PARTICIPAN DEL PROCESO</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rgbClr val="A93501"/>
              </a:buClr>
              <a:buSzPts val="2800"/>
              <a:buFont typeface="Calibri"/>
              <a:buNone/>
            </a:pPr>
            <a:r>
              <a:rPr b="0" i="0" lang="en-US" sz="2800" u="none" cap="none" strike="noStrike">
                <a:solidFill>
                  <a:srgbClr val="A93501"/>
                </a:solidFill>
                <a:latin typeface="Calibri"/>
                <a:ea typeface="Calibri"/>
                <a:cs typeface="Calibri"/>
                <a:sym typeface="Calibri"/>
              </a:rPr>
              <a:t>DE EVALUACIÓN DE DESEMPEÑO</a:t>
            </a:r>
            <a:endParaRPr b="0" i="0" sz="1400" u="none" cap="none" strike="noStrike">
              <a:solidFill>
                <a:srgbClr val="000000"/>
              </a:solidFill>
              <a:latin typeface="Arial"/>
              <a:ea typeface="Arial"/>
              <a:cs typeface="Arial"/>
              <a:sym typeface="Arial"/>
            </a:endParaRPr>
          </a:p>
        </p:txBody>
      </p:sp>
      <p:grpSp>
        <p:nvGrpSpPr>
          <p:cNvPr id="429" name="Google Shape;429;p17"/>
          <p:cNvGrpSpPr/>
          <p:nvPr/>
        </p:nvGrpSpPr>
        <p:grpSpPr>
          <a:xfrm>
            <a:off x="1552551" y="3738939"/>
            <a:ext cx="6601407" cy="2604402"/>
            <a:chOff x="0" y="0"/>
            <a:chExt cx="6601407" cy="2604402"/>
          </a:xfrm>
        </p:grpSpPr>
        <p:sp>
          <p:nvSpPr>
            <p:cNvPr id="430" name="Google Shape;430;p17"/>
            <p:cNvSpPr/>
            <p:nvPr/>
          </p:nvSpPr>
          <p:spPr>
            <a:xfrm>
              <a:off x="3380421" y="0"/>
              <a:ext cx="2254825" cy="2604402"/>
            </a:xfrm>
            <a:custGeom>
              <a:rect b="b" l="l" r="r" t="t"/>
              <a:pathLst>
                <a:path extrusionOk="0" h="120000" w="120000">
                  <a:moveTo>
                    <a:pt x="0" y="120000"/>
                  </a:moveTo>
                  <a:lnTo>
                    <a:pt x="120000" y="0"/>
                  </a:lnTo>
                </a:path>
              </a:pathLst>
            </a:custGeom>
            <a:noFill/>
            <a:ln cap="flat" cmpd="sng" w="57150">
              <a:solidFill>
                <a:srgbClr val="FFAB40"/>
              </a:solidFill>
              <a:prstDash val="solid"/>
              <a:round/>
              <a:headEnd len="sm" w="sm" type="none"/>
              <a:tailEnd len="sm" w="sm" type="none"/>
            </a:ln>
          </p:spPr>
        </p:sp>
        <p:sp>
          <p:nvSpPr>
            <p:cNvPr id="431" name="Google Shape;431;p17"/>
            <p:cNvSpPr/>
            <p:nvPr/>
          </p:nvSpPr>
          <p:spPr>
            <a:xfrm>
              <a:off x="3258993" y="0"/>
              <a:ext cx="91440" cy="2604401"/>
            </a:xfrm>
            <a:custGeom>
              <a:rect b="b" l="l" r="r" t="t"/>
              <a:pathLst>
                <a:path extrusionOk="0" h="120000" w="120000">
                  <a:moveTo>
                    <a:pt x="159354" y="120000"/>
                  </a:moveTo>
                  <a:lnTo>
                    <a:pt x="60000" y="0"/>
                  </a:lnTo>
                </a:path>
              </a:pathLst>
            </a:custGeom>
            <a:noFill/>
            <a:ln cap="flat" cmpd="sng" w="57150">
              <a:solidFill>
                <a:srgbClr val="FFAB40"/>
              </a:solidFill>
              <a:prstDash val="solid"/>
              <a:round/>
              <a:headEnd len="sm" w="sm" type="none"/>
              <a:tailEnd len="sm" w="sm" type="none"/>
            </a:ln>
          </p:spPr>
        </p:sp>
        <p:sp>
          <p:nvSpPr>
            <p:cNvPr id="432" name="Google Shape;432;p17"/>
            <p:cNvSpPr/>
            <p:nvPr/>
          </p:nvSpPr>
          <p:spPr>
            <a:xfrm>
              <a:off x="966160" y="0"/>
              <a:ext cx="2414260" cy="2604402"/>
            </a:xfrm>
            <a:custGeom>
              <a:rect b="b" l="l" r="r" t="t"/>
              <a:pathLst>
                <a:path extrusionOk="0" h="120000" w="120000">
                  <a:moveTo>
                    <a:pt x="120000" y="120000"/>
                  </a:moveTo>
                  <a:lnTo>
                    <a:pt x="0" y="0"/>
                  </a:lnTo>
                </a:path>
              </a:pathLst>
            </a:custGeom>
            <a:noFill/>
            <a:ln cap="flat" cmpd="sng" w="57150">
              <a:solidFill>
                <a:srgbClr val="FFAB40"/>
              </a:solidFill>
              <a:prstDash val="solid"/>
              <a:round/>
              <a:headEnd len="sm" w="sm" type="none"/>
              <a:tailEnd len="sm" w="sm" type="none"/>
            </a:ln>
          </p:spPr>
        </p:sp>
        <p:sp>
          <p:nvSpPr>
            <p:cNvPr id="433" name="Google Shape;433;p17"/>
            <p:cNvSpPr/>
            <p:nvPr/>
          </p:nvSpPr>
          <p:spPr>
            <a:xfrm>
              <a:off x="2414260" y="1638241"/>
              <a:ext cx="1932321" cy="966160"/>
            </a:xfrm>
            <a:prstGeom prst="rect">
              <a:avLst/>
            </a:prstGeom>
            <a:solidFill>
              <a:schemeClr val="accent3"/>
            </a:solidFill>
            <a:ln cap="flat" cmpd="sng" w="38100">
              <a:solidFill>
                <a:schemeClr val="lt1"/>
              </a:solidFill>
              <a:prstDash val="solid"/>
              <a:round/>
              <a:headEnd len="sm" w="sm" type="none"/>
              <a:tailEnd len="sm" w="sm" type="none"/>
            </a:ln>
            <a:effectLst>
              <a:outerShdw blurRad="381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17"/>
            <p:cNvSpPr txBox="1"/>
            <p:nvPr/>
          </p:nvSpPr>
          <p:spPr>
            <a:xfrm>
              <a:off x="2414260" y="1638241"/>
              <a:ext cx="1932321" cy="966160"/>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lt1"/>
                </a:buClr>
                <a:buSzPts val="1600"/>
                <a:buFont typeface="Calibri"/>
                <a:buNone/>
              </a:pPr>
              <a:r>
                <a:rPr b="1" i="0" lang="en-US" sz="1600" u="none" cap="none" strike="noStrike">
                  <a:solidFill>
                    <a:schemeClr val="lt1"/>
                  </a:solidFill>
                  <a:latin typeface="Calibri"/>
                  <a:ea typeface="Calibri"/>
                  <a:cs typeface="Calibri"/>
                  <a:sym typeface="Calibri"/>
                </a:rPr>
                <a:t>Colaborador</a:t>
              </a:r>
              <a:endParaRPr b="0" i="0" sz="1400" u="none" cap="none" strike="noStrike">
                <a:solidFill>
                  <a:srgbClr val="000000"/>
                </a:solidFill>
                <a:latin typeface="Arial"/>
                <a:ea typeface="Arial"/>
                <a:cs typeface="Arial"/>
                <a:sym typeface="Arial"/>
              </a:endParaRPr>
            </a:p>
          </p:txBody>
        </p:sp>
        <p:sp>
          <p:nvSpPr>
            <p:cNvPr id="435" name="Google Shape;435;p17"/>
            <p:cNvSpPr/>
            <p:nvPr/>
          </p:nvSpPr>
          <p:spPr>
            <a:xfrm>
              <a:off x="0" y="0"/>
              <a:ext cx="1932321" cy="966160"/>
            </a:xfrm>
            <a:prstGeom prst="rect">
              <a:avLst/>
            </a:prstGeom>
            <a:solidFill>
              <a:schemeClr val="accent1"/>
            </a:solidFill>
            <a:ln cap="flat" cmpd="sng" w="38100">
              <a:solidFill>
                <a:schemeClr val="lt1"/>
              </a:solidFill>
              <a:prstDash val="solid"/>
              <a:round/>
              <a:headEnd len="sm" w="sm" type="none"/>
              <a:tailEnd len="sm" w="sm" type="none"/>
            </a:ln>
            <a:effectLst>
              <a:outerShdw blurRad="381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17"/>
            <p:cNvSpPr txBox="1"/>
            <p:nvPr/>
          </p:nvSpPr>
          <p:spPr>
            <a:xfrm>
              <a:off x="0" y="0"/>
              <a:ext cx="1932321" cy="966160"/>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lt1"/>
                </a:buClr>
                <a:buSzPts val="1600"/>
                <a:buFont typeface="Calibri"/>
                <a:buNone/>
              </a:pPr>
              <a:r>
                <a:rPr b="1" i="0" lang="en-US" sz="1600" u="none" cap="none" strike="noStrike">
                  <a:solidFill>
                    <a:schemeClr val="lt1"/>
                  </a:solidFill>
                  <a:latin typeface="Calibri"/>
                  <a:ea typeface="Calibri"/>
                  <a:cs typeface="Calibri"/>
                  <a:sym typeface="Calibri"/>
                </a:rPr>
                <a:t>(Pares)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60"/>
                </a:spcBef>
                <a:spcAft>
                  <a:spcPts val="0"/>
                </a:spcAft>
                <a:buClr>
                  <a:schemeClr val="lt1"/>
                </a:buClr>
                <a:buSzPts val="1600"/>
                <a:buFont typeface="Calibri"/>
                <a:buNone/>
              </a:pPr>
              <a:r>
                <a:rPr b="1" i="0" lang="en-US" sz="1600" u="none" cap="none" strike="noStrike">
                  <a:solidFill>
                    <a:schemeClr val="lt1"/>
                  </a:solidFill>
                  <a:latin typeface="Calibri"/>
                  <a:ea typeface="Calibri"/>
                  <a:cs typeface="Calibri"/>
                  <a:sym typeface="Calibri"/>
                </a:rPr>
                <a:t>Jefe Administrativo </a:t>
              </a:r>
              <a:endParaRPr b="0" i="0" sz="1400" u="none" cap="none" strike="noStrike">
                <a:solidFill>
                  <a:srgbClr val="000000"/>
                </a:solidFill>
                <a:latin typeface="Arial"/>
                <a:ea typeface="Arial"/>
                <a:cs typeface="Arial"/>
                <a:sym typeface="Arial"/>
              </a:endParaRPr>
            </a:p>
          </p:txBody>
        </p:sp>
        <p:sp>
          <p:nvSpPr>
            <p:cNvPr id="437" name="Google Shape;437;p17"/>
            <p:cNvSpPr/>
            <p:nvPr/>
          </p:nvSpPr>
          <p:spPr>
            <a:xfrm>
              <a:off x="2338552" y="0"/>
              <a:ext cx="1932321" cy="966160"/>
            </a:xfrm>
            <a:prstGeom prst="rect">
              <a:avLst/>
            </a:prstGeom>
            <a:solidFill>
              <a:schemeClr val="accent1"/>
            </a:solidFill>
            <a:ln cap="flat" cmpd="sng" w="38100">
              <a:solidFill>
                <a:schemeClr val="lt1"/>
              </a:solidFill>
              <a:prstDash val="solid"/>
              <a:round/>
              <a:headEnd len="sm" w="sm" type="none"/>
              <a:tailEnd len="sm" w="sm" type="none"/>
            </a:ln>
            <a:effectLst>
              <a:outerShdw blurRad="381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17"/>
            <p:cNvSpPr txBox="1"/>
            <p:nvPr/>
          </p:nvSpPr>
          <p:spPr>
            <a:xfrm>
              <a:off x="2338552" y="0"/>
              <a:ext cx="1932321" cy="966160"/>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lt1"/>
                </a:buClr>
                <a:buSzPts val="1600"/>
                <a:buFont typeface="Calibri"/>
                <a:buNone/>
              </a:pPr>
              <a:r>
                <a:rPr b="1" i="0" lang="en-US" sz="1600" u="none" cap="none" strike="noStrike">
                  <a:solidFill>
                    <a:schemeClr val="lt1"/>
                  </a:solidFill>
                  <a:latin typeface="Calibri"/>
                  <a:ea typeface="Calibri"/>
                  <a:cs typeface="Calibri"/>
                  <a:sym typeface="Calibri"/>
                </a:rPr>
                <a:t>(Jefe Superior)</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60"/>
                </a:spcBef>
                <a:spcAft>
                  <a:spcPts val="0"/>
                </a:spcAft>
                <a:buClr>
                  <a:schemeClr val="lt1"/>
                </a:buClr>
                <a:buSzPts val="1600"/>
                <a:buFont typeface="Calibri"/>
                <a:buNone/>
              </a:pPr>
              <a:r>
                <a:rPr b="1" i="0" lang="en-US" sz="1600" u="none" cap="none" strike="noStrike">
                  <a:solidFill>
                    <a:schemeClr val="lt1"/>
                  </a:solidFill>
                  <a:latin typeface="Calibri"/>
                  <a:ea typeface="Calibri"/>
                  <a:cs typeface="Calibri"/>
                  <a:sym typeface="Calibri"/>
                </a:rPr>
                <a:t>Gerente de Desarrollo</a:t>
              </a:r>
              <a:endParaRPr b="0" i="0" sz="1400" u="none" cap="none" strike="noStrike">
                <a:solidFill>
                  <a:srgbClr val="000000"/>
                </a:solidFill>
                <a:latin typeface="Arial"/>
                <a:ea typeface="Arial"/>
                <a:cs typeface="Arial"/>
                <a:sym typeface="Arial"/>
              </a:endParaRPr>
            </a:p>
          </p:txBody>
        </p:sp>
        <p:sp>
          <p:nvSpPr>
            <p:cNvPr id="439" name="Google Shape;439;p17"/>
            <p:cNvSpPr/>
            <p:nvPr/>
          </p:nvSpPr>
          <p:spPr>
            <a:xfrm>
              <a:off x="4669086" y="0"/>
              <a:ext cx="1932321" cy="966160"/>
            </a:xfrm>
            <a:prstGeom prst="rect">
              <a:avLst/>
            </a:prstGeom>
            <a:solidFill>
              <a:schemeClr val="accent1"/>
            </a:solidFill>
            <a:ln cap="flat" cmpd="sng" w="38100">
              <a:solidFill>
                <a:schemeClr val="lt1"/>
              </a:solidFill>
              <a:prstDash val="solid"/>
              <a:round/>
              <a:headEnd len="sm" w="sm" type="none"/>
              <a:tailEnd len="sm" w="sm" type="none"/>
            </a:ln>
            <a:effectLst>
              <a:outerShdw blurRad="381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17"/>
            <p:cNvSpPr txBox="1"/>
            <p:nvPr/>
          </p:nvSpPr>
          <p:spPr>
            <a:xfrm>
              <a:off x="4669086" y="0"/>
              <a:ext cx="1932321" cy="966160"/>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lt1"/>
                </a:buClr>
                <a:buSzPts val="1600"/>
                <a:buFont typeface="Calibri"/>
                <a:buNone/>
              </a:pPr>
              <a:r>
                <a:rPr b="1" i="0" lang="en-US" sz="1600" u="none" cap="none" strike="noStrike">
                  <a:solidFill>
                    <a:schemeClr val="lt1"/>
                  </a:solidFill>
                  <a:latin typeface="Calibri"/>
                  <a:ea typeface="Calibri"/>
                  <a:cs typeface="Calibri"/>
                  <a:sym typeface="Calibri"/>
                </a:rPr>
                <a:t>(Pares)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60"/>
                </a:spcBef>
                <a:spcAft>
                  <a:spcPts val="0"/>
                </a:spcAft>
                <a:buClr>
                  <a:schemeClr val="lt1"/>
                </a:buClr>
                <a:buSzPts val="1600"/>
                <a:buFont typeface="Calibri"/>
                <a:buNone/>
              </a:pPr>
              <a:r>
                <a:rPr b="1" i="0" lang="en-US" sz="1600" u="none" cap="none" strike="noStrike">
                  <a:solidFill>
                    <a:schemeClr val="lt1"/>
                  </a:solidFill>
                  <a:latin typeface="Calibri"/>
                  <a:ea typeface="Calibri"/>
                  <a:cs typeface="Calibri"/>
                  <a:sym typeface="Calibri"/>
                </a:rPr>
                <a:t>Jefe Comercial</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grpSp>
        <p:nvGrpSpPr>
          <p:cNvPr id="445" name="Google Shape;445;p18"/>
          <p:cNvGrpSpPr/>
          <p:nvPr/>
        </p:nvGrpSpPr>
        <p:grpSpPr>
          <a:xfrm>
            <a:off x="452170" y="2308006"/>
            <a:ext cx="8605507" cy="4472811"/>
            <a:chOff x="-1" y="-2"/>
            <a:chExt cx="8605506" cy="4472809"/>
          </a:xfrm>
        </p:grpSpPr>
        <p:sp>
          <p:nvSpPr>
            <p:cNvPr id="446" name="Google Shape;446;p18"/>
            <p:cNvSpPr/>
            <p:nvPr/>
          </p:nvSpPr>
          <p:spPr>
            <a:xfrm>
              <a:off x="-1" y="-2"/>
              <a:ext cx="8605506" cy="4472809"/>
            </a:xfrm>
            <a:prstGeom prst="roundRect">
              <a:avLst>
                <a:gd fmla="val 7249" name="adj"/>
              </a:avLst>
            </a:prstGeom>
            <a:solidFill>
              <a:srgbClr val="F2F2F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447" name="Google Shape;447;p18"/>
            <p:cNvSpPr txBox="1"/>
            <p:nvPr/>
          </p:nvSpPr>
          <p:spPr>
            <a:xfrm>
              <a:off x="94963" y="2046281"/>
              <a:ext cx="8415578" cy="38022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448" name="Google Shape;448;p18"/>
          <p:cNvSpPr txBox="1"/>
          <p:nvPr>
            <p:ph idx="4294967295" type="sldNum"/>
          </p:nvPr>
        </p:nvSpPr>
        <p:spPr>
          <a:xfrm>
            <a:off x="371683" y="6881800"/>
            <a:ext cx="337152"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449" name="Google Shape;449;p18"/>
          <p:cNvSpPr txBox="1"/>
          <p:nvPr/>
        </p:nvSpPr>
        <p:spPr>
          <a:xfrm>
            <a:off x="979892" y="2672001"/>
            <a:ext cx="8422787" cy="438543"/>
          </a:xfrm>
          <a:prstGeom prst="rect">
            <a:avLst/>
          </a:prstGeom>
          <a:noFill/>
          <a:ln>
            <a:noFill/>
          </a:ln>
        </p:spPr>
        <p:txBody>
          <a:bodyPr anchorCtr="0" anchor="ctr" bIns="91400" lIns="91400" spcFirstLastPara="1" rIns="91400" wrap="square" tIns="91400">
            <a:spAutoFit/>
          </a:bodyPr>
          <a:lstStyle/>
          <a:p>
            <a:pPr indent="0" lvl="0" marL="0" marR="0" rtl="0" algn="l">
              <a:lnSpc>
                <a:spcPct val="11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Evaluación 360°: </a:t>
            </a:r>
            <a:r>
              <a:rPr b="0" i="0" lang="en-US" sz="1500" u="none" cap="none" strike="noStrike">
                <a:solidFill>
                  <a:srgbClr val="000000"/>
                </a:solidFill>
                <a:latin typeface="Calibri"/>
                <a:ea typeface="Calibri"/>
                <a:cs typeface="Calibri"/>
                <a:sym typeface="Calibri"/>
              </a:rPr>
              <a:t>Toda la organización evalúa y se suman los clientes en todas sus dimensiones.</a:t>
            </a:r>
            <a:endParaRPr b="0" i="0" sz="1400" u="none" cap="none" strike="noStrike">
              <a:solidFill>
                <a:srgbClr val="000000"/>
              </a:solidFill>
              <a:latin typeface="Helvetica Neue"/>
              <a:ea typeface="Helvetica Neue"/>
              <a:cs typeface="Helvetica Neue"/>
              <a:sym typeface="Helvetica Neue"/>
            </a:endParaRPr>
          </a:p>
        </p:txBody>
      </p:sp>
      <p:sp>
        <p:nvSpPr>
          <p:cNvPr id="450" name="Google Shape;450;p18"/>
          <p:cNvSpPr txBox="1"/>
          <p:nvPr/>
        </p:nvSpPr>
        <p:spPr>
          <a:xfrm>
            <a:off x="452171" y="1249090"/>
            <a:ext cx="8950508" cy="89729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ACTORES QUE PARTICIPAN DEL PROCESO</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rgbClr val="A93501"/>
              </a:buClr>
              <a:buSzPts val="2800"/>
              <a:buFont typeface="Calibri"/>
              <a:buNone/>
            </a:pPr>
            <a:r>
              <a:rPr b="0" i="0" lang="en-US" sz="2800" u="none" cap="none" strike="noStrike">
                <a:solidFill>
                  <a:srgbClr val="A93501"/>
                </a:solidFill>
                <a:latin typeface="Calibri"/>
                <a:ea typeface="Calibri"/>
                <a:cs typeface="Calibri"/>
                <a:sym typeface="Calibri"/>
              </a:rPr>
              <a:t>DE EVALUACIÓN DE DESEMPEÑO</a:t>
            </a:r>
            <a:endParaRPr b="0" i="0" sz="1400" u="none" cap="none" strike="noStrike">
              <a:solidFill>
                <a:srgbClr val="000000"/>
              </a:solidFill>
              <a:latin typeface="Arial"/>
              <a:ea typeface="Arial"/>
              <a:cs typeface="Arial"/>
              <a:sym typeface="Arial"/>
            </a:endParaRPr>
          </a:p>
        </p:txBody>
      </p:sp>
      <p:grpSp>
        <p:nvGrpSpPr>
          <p:cNvPr id="451" name="Google Shape;451;p18"/>
          <p:cNvGrpSpPr/>
          <p:nvPr/>
        </p:nvGrpSpPr>
        <p:grpSpPr>
          <a:xfrm>
            <a:off x="2818058" y="3113651"/>
            <a:ext cx="3624858" cy="3511330"/>
            <a:chOff x="1307401" y="783"/>
            <a:chExt cx="3624858" cy="3511330"/>
          </a:xfrm>
        </p:grpSpPr>
        <p:sp>
          <p:nvSpPr>
            <p:cNvPr id="452" name="Google Shape;452;p18"/>
            <p:cNvSpPr/>
            <p:nvPr/>
          </p:nvSpPr>
          <p:spPr>
            <a:xfrm>
              <a:off x="1769916" y="404617"/>
              <a:ext cx="2701803" cy="2701803"/>
            </a:xfrm>
            <a:prstGeom prst="blockArc">
              <a:avLst>
                <a:gd fmla="val 10916221" name="adj1"/>
                <a:gd fmla="val 16121851" name="adj2"/>
                <a:gd fmla="val 4643" name="adj3"/>
              </a:avLst>
            </a:prstGeom>
            <a:solidFill>
              <a:srgbClr val="FFD2AE"/>
            </a:solidFill>
            <a:ln>
              <a:noFill/>
            </a:ln>
            <a:effectLst>
              <a:outerShdw blurRad="381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18"/>
            <p:cNvSpPr/>
            <p:nvPr/>
          </p:nvSpPr>
          <p:spPr>
            <a:xfrm>
              <a:off x="1769836" y="406913"/>
              <a:ext cx="2701803" cy="2701803"/>
            </a:xfrm>
            <a:prstGeom prst="blockArc">
              <a:avLst>
                <a:gd fmla="val 5518010" name="adj1"/>
                <a:gd fmla="val 10922206" name="adj2"/>
                <a:gd fmla="val 4643" name="adj3"/>
              </a:avLst>
            </a:prstGeom>
            <a:solidFill>
              <a:srgbClr val="FFD2AE"/>
            </a:solidFill>
            <a:ln>
              <a:noFill/>
            </a:ln>
            <a:effectLst>
              <a:outerShdw blurRad="381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18"/>
            <p:cNvSpPr/>
            <p:nvPr/>
          </p:nvSpPr>
          <p:spPr>
            <a:xfrm>
              <a:off x="1740123" y="406227"/>
              <a:ext cx="2701803" cy="2701803"/>
            </a:xfrm>
            <a:prstGeom prst="blockArc">
              <a:avLst>
                <a:gd fmla="val 21539678" name="adj1"/>
                <a:gd fmla="val 5440577" name="adj2"/>
                <a:gd fmla="val 4643" name="adj3"/>
              </a:avLst>
            </a:prstGeom>
            <a:solidFill>
              <a:srgbClr val="FFD2AE"/>
            </a:solidFill>
            <a:ln>
              <a:noFill/>
            </a:ln>
            <a:effectLst>
              <a:outerShdw blurRad="381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18"/>
            <p:cNvSpPr/>
            <p:nvPr/>
          </p:nvSpPr>
          <p:spPr>
            <a:xfrm>
              <a:off x="1740101" y="404958"/>
              <a:ext cx="2701803" cy="2701803"/>
            </a:xfrm>
            <a:prstGeom prst="blockArc">
              <a:avLst>
                <a:gd fmla="val 16199532" name="adj1"/>
                <a:gd fmla="val 21542985" name="adj2"/>
                <a:gd fmla="val 4643" name="adj3"/>
              </a:avLst>
            </a:prstGeom>
            <a:solidFill>
              <a:srgbClr val="FFD2AE"/>
            </a:solidFill>
            <a:ln>
              <a:noFill/>
            </a:ln>
            <a:effectLst>
              <a:outerShdw blurRad="381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18"/>
            <p:cNvSpPr/>
            <p:nvPr/>
          </p:nvSpPr>
          <p:spPr>
            <a:xfrm>
              <a:off x="2346105" y="1004627"/>
              <a:ext cx="1458689" cy="1458689"/>
            </a:xfrm>
            <a:prstGeom prst="ellipse">
              <a:avLst/>
            </a:prstGeom>
            <a:solidFill>
              <a:schemeClr val="accent3"/>
            </a:solidFill>
            <a:ln cap="flat" cmpd="sng" w="38100">
              <a:solidFill>
                <a:schemeClr val="lt1"/>
              </a:solidFill>
              <a:prstDash val="solid"/>
              <a:round/>
              <a:headEnd len="sm" w="sm" type="none"/>
              <a:tailEnd len="sm" w="sm" type="none"/>
            </a:ln>
            <a:effectLst>
              <a:outerShdw blurRad="381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18"/>
            <p:cNvSpPr txBox="1"/>
            <p:nvPr/>
          </p:nvSpPr>
          <p:spPr>
            <a:xfrm>
              <a:off x="2559725" y="1218247"/>
              <a:ext cx="1031449" cy="1031449"/>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Calibri"/>
                <a:buNone/>
              </a:pPr>
              <a:r>
                <a:rPr b="1" i="0" lang="en-US" sz="1200" u="none" cap="none" strike="noStrike">
                  <a:solidFill>
                    <a:schemeClr val="lt1"/>
                  </a:solidFill>
                  <a:latin typeface="Calibri"/>
                  <a:ea typeface="Calibri"/>
                  <a:cs typeface="Calibri"/>
                  <a:sym typeface="Calibri"/>
                </a:rPr>
                <a:t>Evaluado</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20"/>
                </a:spcBef>
                <a:spcAft>
                  <a:spcPts val="0"/>
                </a:spcAft>
                <a:buClr>
                  <a:schemeClr val="lt1"/>
                </a:buClr>
                <a:buSzPts val="1200"/>
                <a:buFont typeface="Calibri"/>
                <a:buNone/>
              </a:pPr>
              <a:r>
                <a:rPr b="1" i="0" lang="en-US" sz="1200" u="none" cap="none" strike="noStrike">
                  <a:solidFill>
                    <a:schemeClr val="lt1"/>
                  </a:solidFill>
                  <a:latin typeface="Calibri"/>
                  <a:ea typeface="Calibri"/>
                  <a:cs typeface="Calibri"/>
                  <a:sym typeface="Calibri"/>
                </a:rPr>
                <a:t>Autoevaluación</a:t>
              </a:r>
              <a:endParaRPr b="0" i="0" sz="1400" u="none" cap="none" strike="noStrike">
                <a:solidFill>
                  <a:srgbClr val="000000"/>
                </a:solidFill>
                <a:latin typeface="Arial"/>
                <a:ea typeface="Arial"/>
                <a:cs typeface="Arial"/>
                <a:sym typeface="Arial"/>
              </a:endParaRPr>
            </a:p>
          </p:txBody>
        </p:sp>
        <p:sp>
          <p:nvSpPr>
            <p:cNvPr id="458" name="Google Shape;458;p18"/>
            <p:cNvSpPr/>
            <p:nvPr/>
          </p:nvSpPr>
          <p:spPr>
            <a:xfrm>
              <a:off x="2568392" y="783"/>
              <a:ext cx="1044862" cy="871067"/>
            </a:xfrm>
            <a:prstGeom prst="ellipse">
              <a:avLst/>
            </a:prstGeom>
            <a:solidFill>
              <a:srgbClr val="FFAA3F"/>
            </a:solidFill>
            <a:ln cap="flat" cmpd="sng" w="38100">
              <a:solidFill>
                <a:schemeClr val="lt1"/>
              </a:solidFill>
              <a:prstDash val="solid"/>
              <a:round/>
              <a:headEnd len="sm" w="sm" type="none"/>
              <a:tailEnd len="sm" w="sm" type="none"/>
            </a:ln>
            <a:effectLst>
              <a:outerShdw blurRad="381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18"/>
            <p:cNvSpPr txBox="1"/>
            <p:nvPr/>
          </p:nvSpPr>
          <p:spPr>
            <a:xfrm>
              <a:off x="2721408" y="128348"/>
              <a:ext cx="738830" cy="615937"/>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Calibri"/>
                <a:buNone/>
              </a:pPr>
              <a:r>
                <a:rPr b="1" i="0" lang="en-US" sz="1200" u="none" cap="none" strike="noStrike">
                  <a:solidFill>
                    <a:schemeClr val="lt1"/>
                  </a:solidFill>
                  <a:latin typeface="Calibri"/>
                  <a:ea typeface="Calibri"/>
                  <a:cs typeface="Calibri"/>
                  <a:sym typeface="Calibri"/>
                </a:rPr>
                <a:t>Jefe Inmediato</a:t>
              </a:r>
              <a:endParaRPr b="0" i="0" sz="1400" u="none" cap="none" strike="noStrike">
                <a:solidFill>
                  <a:srgbClr val="000000"/>
                </a:solidFill>
                <a:latin typeface="Arial"/>
                <a:ea typeface="Arial"/>
                <a:cs typeface="Arial"/>
                <a:sym typeface="Arial"/>
              </a:endParaRPr>
            </a:p>
          </p:txBody>
        </p:sp>
        <p:sp>
          <p:nvSpPr>
            <p:cNvPr id="460" name="Google Shape;460;p18"/>
            <p:cNvSpPr/>
            <p:nvPr/>
          </p:nvSpPr>
          <p:spPr>
            <a:xfrm>
              <a:off x="3888468" y="1298442"/>
              <a:ext cx="1043791" cy="871067"/>
            </a:xfrm>
            <a:prstGeom prst="ellipse">
              <a:avLst/>
            </a:prstGeom>
            <a:solidFill>
              <a:srgbClr val="FFAA3F"/>
            </a:solidFill>
            <a:ln cap="flat" cmpd="sng" w="38100">
              <a:solidFill>
                <a:schemeClr val="lt1"/>
              </a:solidFill>
              <a:prstDash val="solid"/>
              <a:round/>
              <a:headEnd len="sm" w="sm" type="none"/>
              <a:tailEnd len="sm" w="sm" type="none"/>
            </a:ln>
            <a:effectLst>
              <a:outerShdw blurRad="381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18"/>
            <p:cNvSpPr txBox="1"/>
            <p:nvPr/>
          </p:nvSpPr>
          <p:spPr>
            <a:xfrm>
              <a:off x="4041328" y="1426007"/>
              <a:ext cx="738071" cy="615937"/>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Calibri"/>
                <a:buNone/>
              </a:pPr>
              <a:r>
                <a:rPr b="1" i="0" lang="en-US" sz="1200" u="none" cap="none" strike="noStrike">
                  <a:solidFill>
                    <a:schemeClr val="lt1"/>
                  </a:solidFill>
                  <a:latin typeface="Calibri"/>
                  <a:ea typeface="Calibri"/>
                  <a:cs typeface="Calibri"/>
                  <a:sym typeface="Calibri"/>
                </a:rPr>
                <a:t>Clientes</a:t>
              </a:r>
              <a:endParaRPr b="0" i="0" sz="1400" u="none" cap="none" strike="noStrike">
                <a:solidFill>
                  <a:srgbClr val="000000"/>
                </a:solidFill>
                <a:latin typeface="Arial"/>
                <a:ea typeface="Arial"/>
                <a:cs typeface="Arial"/>
                <a:sym typeface="Arial"/>
              </a:endParaRPr>
            </a:p>
          </p:txBody>
        </p:sp>
        <p:sp>
          <p:nvSpPr>
            <p:cNvPr id="462" name="Google Shape;462;p18"/>
            <p:cNvSpPr/>
            <p:nvPr/>
          </p:nvSpPr>
          <p:spPr>
            <a:xfrm>
              <a:off x="2377380" y="2641046"/>
              <a:ext cx="1396138" cy="871067"/>
            </a:xfrm>
            <a:prstGeom prst="ellipse">
              <a:avLst/>
            </a:prstGeom>
            <a:solidFill>
              <a:srgbClr val="FFAA3F"/>
            </a:solidFill>
            <a:ln cap="flat" cmpd="sng" w="38100">
              <a:solidFill>
                <a:schemeClr val="lt1"/>
              </a:solidFill>
              <a:prstDash val="solid"/>
              <a:round/>
              <a:headEnd len="sm" w="sm" type="none"/>
              <a:tailEnd len="sm" w="sm" type="none"/>
            </a:ln>
            <a:effectLst>
              <a:outerShdw blurRad="381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18"/>
            <p:cNvSpPr txBox="1"/>
            <p:nvPr/>
          </p:nvSpPr>
          <p:spPr>
            <a:xfrm>
              <a:off x="2581840" y="2768611"/>
              <a:ext cx="987218" cy="615937"/>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lt1"/>
                </a:buClr>
                <a:buSzPts val="1100"/>
                <a:buFont typeface="Calibri"/>
                <a:buNone/>
              </a:pPr>
              <a:r>
                <a:rPr b="1" i="0" lang="en-US" sz="1100" u="none" cap="none" strike="noStrike">
                  <a:solidFill>
                    <a:schemeClr val="lt1"/>
                  </a:solidFill>
                  <a:latin typeface="Calibri"/>
                  <a:ea typeface="Calibri"/>
                  <a:cs typeface="Calibri"/>
                  <a:sym typeface="Calibri"/>
                </a:rPr>
                <a:t>Colaboradores</a:t>
              </a:r>
              <a:endParaRPr b="0" i="0" sz="1400" u="none" cap="none" strike="noStrike">
                <a:solidFill>
                  <a:srgbClr val="000000"/>
                </a:solidFill>
                <a:latin typeface="Arial"/>
                <a:ea typeface="Arial"/>
                <a:cs typeface="Arial"/>
                <a:sym typeface="Arial"/>
              </a:endParaRPr>
            </a:p>
          </p:txBody>
        </p:sp>
        <p:sp>
          <p:nvSpPr>
            <p:cNvPr id="464" name="Google Shape;464;p18"/>
            <p:cNvSpPr/>
            <p:nvPr/>
          </p:nvSpPr>
          <p:spPr>
            <a:xfrm>
              <a:off x="1307401" y="1275383"/>
              <a:ext cx="989253" cy="871067"/>
            </a:xfrm>
            <a:prstGeom prst="ellipse">
              <a:avLst/>
            </a:prstGeom>
            <a:solidFill>
              <a:srgbClr val="FFAA3F"/>
            </a:solidFill>
            <a:ln cap="flat" cmpd="sng" w="38100">
              <a:solidFill>
                <a:schemeClr val="lt1"/>
              </a:solidFill>
              <a:prstDash val="solid"/>
              <a:round/>
              <a:headEnd len="sm" w="sm" type="none"/>
              <a:tailEnd len="sm" w="sm" type="none"/>
            </a:ln>
            <a:effectLst>
              <a:outerShdw blurRad="381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18"/>
            <p:cNvSpPr txBox="1"/>
            <p:nvPr/>
          </p:nvSpPr>
          <p:spPr>
            <a:xfrm>
              <a:off x="1452274" y="1402948"/>
              <a:ext cx="699507" cy="615937"/>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Calibri"/>
                <a:buNone/>
              </a:pPr>
              <a:r>
                <a:rPr b="1" i="0" lang="en-US" sz="1200" u="none" cap="none" strike="noStrike">
                  <a:solidFill>
                    <a:schemeClr val="lt1"/>
                  </a:solidFill>
                  <a:latin typeface="Calibri"/>
                  <a:ea typeface="Calibri"/>
                  <a:cs typeface="Calibri"/>
                  <a:sym typeface="Calibri"/>
                </a:rPr>
                <a:t>Pares</a:t>
              </a:r>
              <a:endParaRPr b="1" i="0" sz="1200" u="none" cap="none" strike="noStrike">
                <a:solidFill>
                  <a:schemeClr val="lt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19"/>
          <p:cNvSpPr txBox="1"/>
          <p:nvPr>
            <p:ph idx="4294967295" type="sldNum"/>
          </p:nvPr>
        </p:nvSpPr>
        <p:spPr>
          <a:xfrm>
            <a:off x="371683" y="6881800"/>
            <a:ext cx="337152"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grpSp>
        <p:nvGrpSpPr>
          <p:cNvPr id="471" name="Google Shape;471;p19"/>
          <p:cNvGrpSpPr/>
          <p:nvPr/>
        </p:nvGrpSpPr>
        <p:grpSpPr>
          <a:xfrm>
            <a:off x="2035268" y="1968956"/>
            <a:ext cx="6999686" cy="3928836"/>
            <a:chOff x="-1" y="-1"/>
            <a:chExt cx="6999685" cy="3928835"/>
          </a:xfrm>
        </p:grpSpPr>
        <p:sp>
          <p:nvSpPr>
            <p:cNvPr id="472" name="Google Shape;472;p19"/>
            <p:cNvSpPr/>
            <p:nvPr/>
          </p:nvSpPr>
          <p:spPr>
            <a:xfrm>
              <a:off x="-1" y="-1"/>
              <a:ext cx="6999685" cy="3928835"/>
            </a:xfrm>
            <a:prstGeom prst="roundRect">
              <a:avLst>
                <a:gd fmla="val 11446"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473" name="Google Shape;473;p19"/>
            <p:cNvSpPr txBox="1"/>
            <p:nvPr/>
          </p:nvSpPr>
          <p:spPr>
            <a:xfrm>
              <a:off x="136472" y="1774293"/>
              <a:ext cx="6726735" cy="38022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474" name="Google Shape;474;p19"/>
          <p:cNvSpPr txBox="1"/>
          <p:nvPr/>
        </p:nvSpPr>
        <p:spPr>
          <a:xfrm>
            <a:off x="249396" y="1387287"/>
            <a:ext cx="8950509" cy="536160"/>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¿CUÁNTO APRENDIMOS?</a:t>
            </a:r>
            <a:endParaRPr b="0" i="0" sz="1400" u="none" cap="none" strike="noStrike">
              <a:solidFill>
                <a:srgbClr val="000000"/>
              </a:solidFill>
              <a:latin typeface="Arial"/>
              <a:ea typeface="Arial"/>
              <a:cs typeface="Arial"/>
              <a:sym typeface="Arial"/>
            </a:endParaRPr>
          </a:p>
        </p:txBody>
      </p:sp>
      <p:sp>
        <p:nvSpPr>
          <p:cNvPr id="475" name="Google Shape;475;p19"/>
          <p:cNvSpPr txBox="1"/>
          <p:nvPr/>
        </p:nvSpPr>
        <p:spPr>
          <a:xfrm>
            <a:off x="366450" y="1120628"/>
            <a:ext cx="4700400" cy="372201"/>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REVISEMOS</a:t>
            </a:r>
            <a:endParaRPr b="0" i="0" sz="1400" u="none" cap="none" strike="noStrike">
              <a:solidFill>
                <a:srgbClr val="000000"/>
              </a:solidFill>
              <a:latin typeface="Arial"/>
              <a:ea typeface="Arial"/>
              <a:cs typeface="Arial"/>
              <a:sym typeface="Arial"/>
            </a:endParaRPr>
          </a:p>
        </p:txBody>
      </p:sp>
      <p:pic>
        <p:nvPicPr>
          <p:cNvPr descr="Imagen 17" id="476" name="Google Shape;476;p19"/>
          <p:cNvPicPr preferRelativeResize="0"/>
          <p:nvPr/>
        </p:nvPicPr>
        <p:blipFill rotWithShape="1">
          <a:blip r:embed="rId3">
            <a:alphaModFix/>
          </a:blip>
          <a:srcRect b="0" l="0" r="0" t="0"/>
          <a:stretch/>
        </p:blipFill>
        <p:spPr>
          <a:xfrm>
            <a:off x="530942" y="2715211"/>
            <a:ext cx="2812028" cy="3182574"/>
          </a:xfrm>
          <a:prstGeom prst="rect">
            <a:avLst/>
          </a:prstGeom>
          <a:noFill/>
          <a:ln>
            <a:noFill/>
          </a:ln>
        </p:spPr>
      </p:pic>
      <p:pic>
        <p:nvPicPr>
          <p:cNvPr descr="Imagen 4" id="477" name="Google Shape;477;p19"/>
          <p:cNvPicPr preferRelativeResize="0"/>
          <p:nvPr/>
        </p:nvPicPr>
        <p:blipFill rotWithShape="1">
          <a:blip r:embed="rId4">
            <a:alphaModFix/>
          </a:blip>
          <a:srcRect b="0" l="0" r="0" t="0"/>
          <a:stretch/>
        </p:blipFill>
        <p:spPr>
          <a:xfrm>
            <a:off x="7228123" y="5372560"/>
            <a:ext cx="1705026" cy="1272253"/>
          </a:xfrm>
          <a:prstGeom prst="rect">
            <a:avLst/>
          </a:prstGeom>
          <a:noFill/>
          <a:ln>
            <a:noFill/>
          </a:ln>
        </p:spPr>
      </p:pic>
      <p:pic>
        <p:nvPicPr>
          <p:cNvPr descr="Imagen 5" id="478" name="Google Shape;478;p19"/>
          <p:cNvPicPr preferRelativeResize="0"/>
          <p:nvPr/>
        </p:nvPicPr>
        <p:blipFill rotWithShape="1">
          <a:blip r:embed="rId5">
            <a:alphaModFix/>
          </a:blip>
          <a:srcRect b="0" l="0" r="0" t="0"/>
          <a:stretch/>
        </p:blipFill>
        <p:spPr>
          <a:xfrm>
            <a:off x="5474444" y="5697970"/>
            <a:ext cx="1651880" cy="884522"/>
          </a:xfrm>
          <a:prstGeom prst="rect">
            <a:avLst/>
          </a:prstGeom>
          <a:noFill/>
          <a:ln>
            <a:noFill/>
          </a:ln>
        </p:spPr>
      </p:pic>
      <p:sp>
        <p:nvSpPr>
          <p:cNvPr id="479" name="Google Shape;479;p19"/>
          <p:cNvSpPr txBox="1"/>
          <p:nvPr/>
        </p:nvSpPr>
        <p:spPr>
          <a:xfrm>
            <a:off x="4036571" y="1240320"/>
            <a:ext cx="466498" cy="830096"/>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5000"/>
              <a:buFont typeface="Calibri"/>
              <a:buNone/>
            </a:pPr>
            <a:r>
              <a:rPr b="0" i="0" lang="en-US" sz="5000" u="none" cap="none" strike="noStrike">
                <a:solidFill>
                  <a:srgbClr val="FFB375"/>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480" name="Google Shape;480;p19"/>
          <p:cNvSpPr txBox="1"/>
          <p:nvPr/>
        </p:nvSpPr>
        <p:spPr>
          <a:xfrm>
            <a:off x="3363370" y="2299147"/>
            <a:ext cx="5673993" cy="2958204"/>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EVALUANDO EL </a:t>
            </a:r>
            <a:r>
              <a:rPr b="1" i="0" lang="en-US" sz="2000" u="none" cap="none" strike="noStrike">
                <a:solidFill>
                  <a:srgbClr val="ED6B00"/>
                </a:solidFill>
                <a:latin typeface="Calibri"/>
                <a:ea typeface="Calibri"/>
                <a:cs typeface="Calibri"/>
                <a:sym typeface="Calibri"/>
              </a:rPr>
              <a:t>DESEMPEÑO</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ED6B00"/>
              </a:buClr>
              <a:buSzPts val="1400"/>
              <a:buFont typeface="Calibri"/>
              <a:buNone/>
            </a:pPr>
            <a:r>
              <a:t/>
            </a:r>
            <a:endParaRPr b="1" i="0" sz="1400" u="none" cap="none" strike="noStrike">
              <a:solidFill>
                <a:srgbClr val="ED6B00"/>
              </a:solidFill>
              <a:latin typeface="Helvetica Neue"/>
              <a:ea typeface="Helvetica Neue"/>
              <a:cs typeface="Helvetica Neue"/>
              <a:sym typeface="Helvetica Neue"/>
            </a:endParaRPr>
          </a:p>
          <a:p>
            <a:pPr indent="0" lvl="0" marL="0" marR="0" rtl="0" algn="l">
              <a:lnSpc>
                <a:spcPct val="9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Para revisar los aprendizajes trabajados durante el desarrollo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de la actividad, te invitamos realizar lo siguiente:</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400"/>
              <a:buFont typeface="Calibri"/>
              <a:buNone/>
            </a:pPr>
            <a:r>
              <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9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Reúnete en grupos de no más de tres integrantes y realiza una entrevista a dos personas que se encuentren trabajando contratados en una empresa.</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400"/>
              <a:buFont typeface="Calibri"/>
              <a:buNone/>
            </a:pPr>
            <a:r>
              <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9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Posteriormente, realiza la encuesta que encontrarás en el archivo </a:t>
            </a:r>
            <a:r>
              <a:rPr b="1" i="0" lang="en-US" sz="1600" u="none" cap="none" strike="noStrike">
                <a:solidFill>
                  <a:srgbClr val="000000"/>
                </a:solidFill>
                <a:latin typeface="Calibri"/>
                <a:ea typeface="Calibri"/>
                <a:cs typeface="Calibri"/>
                <a:sym typeface="Calibri"/>
              </a:rPr>
              <a:t>“Actividad Cuánto aprendimos”</a:t>
            </a:r>
            <a:r>
              <a:rPr b="0" i="0" lang="en-US" sz="1600" u="none" cap="none" strike="noStrike">
                <a:solidFill>
                  <a:srgbClr val="000000"/>
                </a:solidFill>
                <a:latin typeface="Calibri"/>
                <a:ea typeface="Calibri"/>
                <a:cs typeface="Calibri"/>
                <a:sym typeface="Calibri"/>
              </a:rPr>
              <a:t>. Una vez realizada la entrevista, comparte tus respuesta con el resto de los grupos.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
          <p:cNvSpPr txBox="1"/>
          <p:nvPr/>
        </p:nvSpPr>
        <p:spPr>
          <a:xfrm>
            <a:off x="365419" y="2049134"/>
            <a:ext cx="1444336" cy="369399"/>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ACTIVIDAD 3</a:t>
            </a:r>
            <a:endParaRPr b="0" i="0" sz="1400" u="none" cap="none" strike="noStrike">
              <a:solidFill>
                <a:srgbClr val="000000"/>
              </a:solidFill>
              <a:latin typeface="Arial"/>
              <a:ea typeface="Arial"/>
              <a:cs typeface="Arial"/>
              <a:sym typeface="Arial"/>
            </a:endParaRPr>
          </a:p>
        </p:txBody>
      </p:sp>
      <p:sp>
        <p:nvSpPr>
          <p:cNvPr id="157" name="Google Shape;157;p2"/>
          <p:cNvSpPr txBox="1"/>
          <p:nvPr/>
        </p:nvSpPr>
        <p:spPr>
          <a:xfrm>
            <a:off x="1139095" y="834800"/>
            <a:ext cx="4156812" cy="339707"/>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ED6B00"/>
              </a:buClr>
              <a:buSzPts val="1200"/>
              <a:buFont typeface="Calibri"/>
              <a:buNone/>
            </a:pPr>
            <a:r>
              <a:rPr b="1" i="0" lang="en-US" sz="1200" u="none" cap="none" strike="noStrike">
                <a:solidFill>
                  <a:srgbClr val="ED6B00"/>
                </a:solidFill>
                <a:latin typeface="Calibri"/>
                <a:ea typeface="Calibri"/>
                <a:cs typeface="Calibri"/>
                <a:sym typeface="Calibri"/>
              </a:rPr>
              <a:t>MÓDULO 3</a:t>
            </a:r>
            <a:r>
              <a:rPr b="0" i="0" lang="en-US" sz="1200" u="none" cap="none" strike="noStrike">
                <a:solidFill>
                  <a:srgbClr val="ED6B00"/>
                </a:solidFill>
                <a:latin typeface="Calibri"/>
                <a:ea typeface="Calibri"/>
                <a:cs typeface="Calibri"/>
                <a:sym typeface="Calibri"/>
              </a:rPr>
              <a:t>| DESARROLLO Y BIENESTAR DEL PERSONAL</a:t>
            </a:r>
            <a:endParaRPr b="0" i="0" sz="1400" u="none" cap="none" strike="noStrike">
              <a:solidFill>
                <a:srgbClr val="000000"/>
              </a:solidFill>
              <a:latin typeface="Arial"/>
              <a:ea typeface="Arial"/>
              <a:cs typeface="Arial"/>
              <a:sym typeface="Arial"/>
            </a:endParaRPr>
          </a:p>
        </p:txBody>
      </p:sp>
      <p:sp>
        <p:nvSpPr>
          <p:cNvPr id="158" name="Google Shape;158;p2"/>
          <p:cNvSpPr txBox="1"/>
          <p:nvPr/>
        </p:nvSpPr>
        <p:spPr>
          <a:xfrm>
            <a:off x="352465" y="2390910"/>
            <a:ext cx="4118097" cy="1153748"/>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3600"/>
              <a:buFont typeface="Calibri"/>
              <a:buNone/>
            </a:pPr>
            <a:r>
              <a:rPr b="1" i="0" lang="en-US" sz="3600" u="none" cap="none" strike="noStrike">
                <a:solidFill>
                  <a:srgbClr val="ED6B00"/>
                </a:solidFill>
                <a:latin typeface="Calibri"/>
                <a:ea typeface="Calibri"/>
                <a:cs typeface="Calibri"/>
                <a:sym typeface="Calibri"/>
              </a:rPr>
              <a:t>EVALUANDO</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ED6B00"/>
              </a:buClr>
              <a:buSzPts val="3600"/>
              <a:buFont typeface="Calibri"/>
              <a:buNone/>
            </a:pPr>
            <a:r>
              <a:rPr b="1" i="0" lang="en-US" sz="3600" u="none" cap="none" strike="noStrike">
                <a:solidFill>
                  <a:srgbClr val="ED6B00"/>
                </a:solidFill>
                <a:latin typeface="Calibri"/>
                <a:ea typeface="Calibri"/>
                <a:cs typeface="Calibri"/>
                <a:sym typeface="Calibri"/>
              </a:rPr>
              <a:t>EL DESEMPEÑO</a:t>
            </a:r>
            <a:endParaRPr b="0" i="0" sz="1400" u="none" cap="none" strike="noStrike">
              <a:solidFill>
                <a:srgbClr val="000000"/>
              </a:solidFill>
              <a:latin typeface="Arial"/>
              <a:ea typeface="Arial"/>
              <a:cs typeface="Arial"/>
              <a:sym typeface="Arial"/>
            </a:endParaRPr>
          </a:p>
        </p:txBody>
      </p:sp>
      <p:pic>
        <p:nvPicPr>
          <p:cNvPr descr="Imagen 7" id="159" name="Google Shape;159;p2"/>
          <p:cNvPicPr preferRelativeResize="0"/>
          <p:nvPr/>
        </p:nvPicPr>
        <p:blipFill rotWithShape="1">
          <a:blip r:embed="rId3">
            <a:alphaModFix/>
          </a:blip>
          <a:srcRect b="0" l="0" r="0" t="0"/>
          <a:stretch/>
        </p:blipFill>
        <p:spPr>
          <a:xfrm>
            <a:off x="1604921" y="2054484"/>
            <a:ext cx="7169881" cy="554036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20"/>
          <p:cNvSpPr txBox="1"/>
          <p:nvPr>
            <p:ph idx="4294967295" type="sldNum"/>
          </p:nvPr>
        </p:nvSpPr>
        <p:spPr>
          <a:xfrm>
            <a:off x="371683" y="6881800"/>
            <a:ext cx="337152"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486" name="Google Shape;486;p20"/>
          <p:cNvSpPr txBox="1"/>
          <p:nvPr/>
        </p:nvSpPr>
        <p:spPr>
          <a:xfrm>
            <a:off x="375971" y="1265365"/>
            <a:ext cx="8950508" cy="536160"/>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REFLEXIÓN</a:t>
            </a:r>
            <a:endParaRPr b="0" i="0" sz="1400" u="none" cap="none" strike="noStrike">
              <a:solidFill>
                <a:srgbClr val="000000"/>
              </a:solidFill>
              <a:latin typeface="Arial"/>
              <a:ea typeface="Arial"/>
              <a:cs typeface="Arial"/>
              <a:sym typeface="Arial"/>
            </a:endParaRPr>
          </a:p>
        </p:txBody>
      </p:sp>
      <p:sp>
        <p:nvSpPr>
          <p:cNvPr id="487" name="Google Shape;487;p20"/>
          <p:cNvSpPr txBox="1"/>
          <p:nvPr/>
        </p:nvSpPr>
        <p:spPr>
          <a:xfrm>
            <a:off x="506728" y="6075083"/>
            <a:ext cx="5146720" cy="454181"/>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A93501"/>
              </a:buClr>
              <a:buSzPts val="2100"/>
              <a:buFont typeface="Calibri"/>
              <a:buNone/>
            </a:pPr>
            <a:r>
              <a:rPr b="1" i="0" lang="en-US" sz="2100" u="none" cap="none" strike="noStrike">
                <a:solidFill>
                  <a:srgbClr val="A93501"/>
                </a:solidFill>
                <a:latin typeface="Calibri"/>
                <a:ea typeface="Calibri"/>
                <a:cs typeface="Calibri"/>
                <a:sym typeface="Calibri"/>
              </a:rPr>
              <a:t>¡Muy bien!</a:t>
            </a:r>
            <a:endParaRPr b="0" i="0" sz="1400" u="none" cap="none" strike="noStrike">
              <a:solidFill>
                <a:srgbClr val="000000"/>
              </a:solidFill>
              <a:latin typeface="Arial"/>
              <a:ea typeface="Arial"/>
              <a:cs typeface="Arial"/>
              <a:sym typeface="Arial"/>
            </a:endParaRPr>
          </a:p>
        </p:txBody>
      </p:sp>
      <p:grpSp>
        <p:nvGrpSpPr>
          <p:cNvPr id="488" name="Google Shape;488;p20"/>
          <p:cNvGrpSpPr/>
          <p:nvPr/>
        </p:nvGrpSpPr>
        <p:grpSpPr>
          <a:xfrm>
            <a:off x="371766" y="2056301"/>
            <a:ext cx="5146801" cy="3559802"/>
            <a:chOff x="-13" y="-214702"/>
            <a:chExt cx="5146800" cy="3559800"/>
          </a:xfrm>
        </p:grpSpPr>
        <p:sp>
          <p:nvSpPr>
            <p:cNvPr id="489" name="Google Shape;489;p20"/>
            <p:cNvSpPr/>
            <p:nvPr/>
          </p:nvSpPr>
          <p:spPr>
            <a:xfrm>
              <a:off x="-13" y="-214702"/>
              <a:ext cx="5146800" cy="3559800"/>
            </a:xfrm>
            <a:prstGeom prst="roundRect">
              <a:avLst>
                <a:gd fmla="val 9635"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490" name="Google Shape;490;p20"/>
            <p:cNvSpPr txBox="1"/>
            <p:nvPr/>
          </p:nvSpPr>
          <p:spPr>
            <a:xfrm>
              <a:off x="105219" y="1589770"/>
              <a:ext cx="4936295" cy="38022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pic>
        <p:nvPicPr>
          <p:cNvPr descr="Imagen 10" id="491" name="Google Shape;491;p20"/>
          <p:cNvPicPr preferRelativeResize="0"/>
          <p:nvPr/>
        </p:nvPicPr>
        <p:blipFill rotWithShape="1">
          <a:blip r:embed="rId3">
            <a:alphaModFix/>
          </a:blip>
          <a:srcRect b="0" l="0" r="0" t="0"/>
          <a:stretch/>
        </p:blipFill>
        <p:spPr>
          <a:xfrm>
            <a:off x="5266344" y="2056308"/>
            <a:ext cx="482548" cy="482543"/>
          </a:xfrm>
          <a:prstGeom prst="rect">
            <a:avLst/>
          </a:prstGeom>
          <a:noFill/>
          <a:ln>
            <a:noFill/>
          </a:ln>
        </p:spPr>
      </p:pic>
      <p:sp>
        <p:nvSpPr>
          <p:cNvPr id="492" name="Google Shape;492;p20"/>
          <p:cNvSpPr txBox="1"/>
          <p:nvPr/>
        </p:nvSpPr>
        <p:spPr>
          <a:xfrm>
            <a:off x="802484" y="2582886"/>
            <a:ext cx="4285324" cy="2939262"/>
          </a:xfrm>
          <a:prstGeom prst="rect">
            <a:avLst/>
          </a:prstGeom>
          <a:noFill/>
          <a:ln>
            <a:noFill/>
          </a:ln>
        </p:spPr>
        <p:txBody>
          <a:bodyPr anchorCtr="0" anchor="b" bIns="45700" lIns="45700" spcFirstLastPara="1" rIns="45700" wrap="square" tIns="45700">
            <a:spAutoFit/>
          </a:bodyPr>
          <a:lstStyle/>
          <a:p>
            <a:pPr indent="0" lvl="0" marL="0" marR="0" rtl="0" algn="l">
              <a:lnSpc>
                <a:spcPct val="11375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Identificar el rol de la evaluación de desempeño.</a:t>
            </a:r>
            <a:endParaRPr b="0" i="0" sz="1400" u="none" cap="none" strike="noStrike">
              <a:solidFill>
                <a:srgbClr val="000000"/>
              </a:solidFill>
              <a:latin typeface="Arial"/>
              <a:ea typeface="Arial"/>
              <a:cs typeface="Arial"/>
              <a:sym typeface="Arial"/>
            </a:endParaRPr>
          </a:p>
          <a:p>
            <a:pPr indent="0" lvl="0" marL="0" marR="0" rtl="0" algn="l">
              <a:lnSpc>
                <a:spcPct val="130000"/>
              </a:lnSpc>
              <a:spcBef>
                <a:spcPts val="600"/>
              </a:spcBef>
              <a:spcAft>
                <a:spcPts val="0"/>
              </a:spcAft>
              <a:buClr>
                <a:srgbClr val="000000"/>
              </a:buClr>
              <a:buSzPts val="1400"/>
              <a:buFont typeface="Calibri"/>
              <a:buNone/>
            </a:pPr>
            <a:r>
              <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13750"/>
              </a:lnSpc>
              <a:spcBef>
                <a:spcPts val="60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Aspectos que nos permite visualizar la entrevista:</a:t>
            </a:r>
            <a:endParaRPr b="0" i="0" sz="1400" u="none" cap="none" strike="noStrike">
              <a:solidFill>
                <a:srgbClr val="000000"/>
              </a:solidFill>
              <a:latin typeface="Arial"/>
              <a:ea typeface="Arial"/>
              <a:cs typeface="Arial"/>
              <a:sym typeface="Arial"/>
            </a:endParaRPr>
          </a:p>
          <a:p>
            <a:pPr indent="-285750" lvl="0" marL="285750" marR="0" rtl="0" algn="l">
              <a:lnSpc>
                <a:spcPct val="11375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La importancia de ser evaluado.</a:t>
            </a:r>
            <a:endParaRPr b="0" i="0" sz="1400" u="none" cap="none" strike="noStrike">
              <a:solidFill>
                <a:srgbClr val="000000"/>
              </a:solidFill>
              <a:latin typeface="Arial"/>
              <a:ea typeface="Arial"/>
              <a:cs typeface="Arial"/>
              <a:sym typeface="Arial"/>
            </a:endParaRPr>
          </a:p>
          <a:p>
            <a:pPr indent="-285750" lvl="0" marL="285750" marR="0" rtl="0" algn="l">
              <a:lnSpc>
                <a:spcPct val="11375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La importancia de conocer el resultado de la evaluación de la desempeño y su retroalimentación.</a:t>
            </a:r>
            <a:endParaRPr b="0" i="0" sz="1400" u="none" cap="none" strike="noStrike">
              <a:solidFill>
                <a:srgbClr val="000000"/>
              </a:solidFill>
              <a:latin typeface="Arial"/>
              <a:ea typeface="Arial"/>
              <a:cs typeface="Arial"/>
              <a:sym typeface="Arial"/>
            </a:endParaRPr>
          </a:p>
          <a:p>
            <a:pPr indent="-285750" lvl="0" marL="285750" marR="0" rtl="0" algn="l">
              <a:lnSpc>
                <a:spcPct val="11375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Conocer necesidades de capacitación.</a:t>
            </a:r>
            <a:endParaRPr b="0" i="0" sz="1400" u="none" cap="none" strike="noStrike">
              <a:solidFill>
                <a:srgbClr val="000000"/>
              </a:solidFill>
              <a:latin typeface="Arial"/>
              <a:ea typeface="Arial"/>
              <a:cs typeface="Arial"/>
              <a:sym typeface="Arial"/>
            </a:endParaRPr>
          </a:p>
          <a:p>
            <a:pPr indent="-285750" lvl="0" marL="285750" marR="0" rtl="0" algn="l">
              <a:lnSpc>
                <a:spcPct val="11375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Mejorar la productividad laboral.</a:t>
            </a:r>
            <a:endParaRPr b="0" i="0" sz="1400" u="none" cap="none" strike="noStrike">
              <a:solidFill>
                <a:srgbClr val="000000"/>
              </a:solidFill>
              <a:latin typeface="Arial"/>
              <a:ea typeface="Arial"/>
              <a:cs typeface="Arial"/>
              <a:sym typeface="Arial"/>
            </a:endParaRPr>
          </a:p>
          <a:p>
            <a:pPr indent="-285750" lvl="0" marL="285750" marR="0" rtl="0" algn="l">
              <a:lnSpc>
                <a:spcPct val="11375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Poder realizar mejoras.</a:t>
            </a:r>
            <a:endParaRPr b="0" i="0" sz="1400" u="none" cap="none" strike="noStrike">
              <a:solidFill>
                <a:srgbClr val="000000"/>
              </a:solidFill>
              <a:latin typeface="Arial"/>
              <a:ea typeface="Arial"/>
              <a:cs typeface="Arial"/>
              <a:sym typeface="Arial"/>
            </a:endParaRPr>
          </a:p>
        </p:txBody>
      </p:sp>
      <p:pic>
        <p:nvPicPr>
          <p:cNvPr descr="Imagen 20" id="493" name="Google Shape;493;p20"/>
          <p:cNvPicPr preferRelativeResize="0"/>
          <p:nvPr/>
        </p:nvPicPr>
        <p:blipFill rotWithShape="1">
          <a:blip r:embed="rId4">
            <a:alphaModFix/>
          </a:blip>
          <a:srcRect b="0" l="0" r="0" t="0"/>
          <a:stretch/>
        </p:blipFill>
        <p:spPr>
          <a:xfrm>
            <a:off x="6335390" y="1249986"/>
            <a:ext cx="2617381" cy="567537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21"/>
          <p:cNvSpPr txBox="1"/>
          <p:nvPr>
            <p:ph idx="4294967295" type="sldNum"/>
          </p:nvPr>
        </p:nvSpPr>
        <p:spPr>
          <a:xfrm>
            <a:off x="371683" y="6881800"/>
            <a:ext cx="337152"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499" name="Google Shape;499;p21"/>
          <p:cNvSpPr txBox="1"/>
          <p:nvPr/>
        </p:nvSpPr>
        <p:spPr>
          <a:xfrm>
            <a:off x="366450" y="1110794"/>
            <a:ext cx="4700400" cy="37220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ANTES DE COMENZAR A TRABAJAR</a:t>
            </a:r>
            <a:endParaRPr b="0" i="0" sz="1400" u="none" cap="none" strike="noStrike">
              <a:solidFill>
                <a:srgbClr val="000000"/>
              </a:solidFill>
              <a:latin typeface="Arial"/>
              <a:ea typeface="Arial"/>
              <a:cs typeface="Arial"/>
              <a:sym typeface="Arial"/>
            </a:endParaRPr>
          </a:p>
        </p:txBody>
      </p:sp>
      <p:sp>
        <p:nvSpPr>
          <p:cNvPr id="500" name="Google Shape;500;p21"/>
          <p:cNvSpPr txBox="1"/>
          <p:nvPr/>
        </p:nvSpPr>
        <p:spPr>
          <a:xfrm>
            <a:off x="260334" y="1423141"/>
            <a:ext cx="7017881" cy="536161"/>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A93501"/>
              </a:buClr>
              <a:buSzPts val="2800"/>
              <a:buFont typeface="Calibri"/>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b="0" i="0" sz="1400" u="none" cap="none" strike="noStrike">
              <a:solidFill>
                <a:srgbClr val="000000"/>
              </a:solidFill>
              <a:latin typeface="Arial"/>
              <a:ea typeface="Arial"/>
              <a:cs typeface="Arial"/>
              <a:sym typeface="Arial"/>
            </a:endParaRPr>
          </a:p>
        </p:txBody>
      </p:sp>
      <p:grpSp>
        <p:nvGrpSpPr>
          <p:cNvPr id="501" name="Google Shape;501;p21"/>
          <p:cNvGrpSpPr/>
          <p:nvPr/>
        </p:nvGrpSpPr>
        <p:grpSpPr>
          <a:xfrm>
            <a:off x="8426" y="3421103"/>
            <a:ext cx="9088066" cy="783030"/>
            <a:chOff x="-3" y="-5"/>
            <a:chExt cx="9088063" cy="783029"/>
          </a:xfrm>
        </p:grpSpPr>
        <p:sp>
          <p:nvSpPr>
            <p:cNvPr id="502" name="Google Shape;502;p21"/>
            <p:cNvSpPr txBox="1"/>
            <p:nvPr/>
          </p:nvSpPr>
          <p:spPr>
            <a:xfrm>
              <a:off x="1313696" y="281777"/>
              <a:ext cx="7774365" cy="300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Considerar los </a:t>
              </a:r>
              <a:r>
                <a:rPr b="1" i="0" lang="en-US" sz="1600" u="none" cap="none" strike="noStrike">
                  <a:solidFill>
                    <a:srgbClr val="ED6B00"/>
                  </a:solidFill>
                  <a:latin typeface="Calibri"/>
                  <a:ea typeface="Calibri"/>
                  <a:cs typeface="Calibri"/>
                  <a:sym typeface="Calibri"/>
                </a:rPr>
                <a:t>anexos</a:t>
              </a:r>
              <a:r>
                <a:rPr b="0" i="0" lang="en-US" sz="1600" u="none" cap="none" strike="noStrike">
                  <a:solidFill>
                    <a:srgbClr val="000000"/>
                  </a:solidFill>
                  <a:latin typeface="Calibri"/>
                  <a:ea typeface="Calibri"/>
                  <a:cs typeface="Calibri"/>
                  <a:sym typeface="Calibri"/>
                </a:rPr>
                <a:t> adjuntos. </a:t>
              </a:r>
              <a:endParaRPr b="0" i="0" sz="1400" u="none" cap="none" strike="noStrike">
                <a:solidFill>
                  <a:srgbClr val="000000"/>
                </a:solidFill>
                <a:latin typeface="Arial"/>
                <a:ea typeface="Arial"/>
                <a:cs typeface="Arial"/>
                <a:sym typeface="Arial"/>
              </a:endParaRPr>
            </a:p>
          </p:txBody>
        </p:sp>
        <p:grpSp>
          <p:nvGrpSpPr>
            <p:cNvPr id="503" name="Google Shape;503;p21"/>
            <p:cNvGrpSpPr/>
            <p:nvPr/>
          </p:nvGrpSpPr>
          <p:grpSpPr>
            <a:xfrm>
              <a:off x="-3" y="-5"/>
              <a:ext cx="1135386" cy="783029"/>
              <a:chOff x="-2" y="-1"/>
              <a:chExt cx="1135385" cy="783028"/>
            </a:xfrm>
          </p:grpSpPr>
          <p:sp>
            <p:nvSpPr>
              <p:cNvPr id="504" name="Google Shape;504;p21"/>
              <p:cNvSpPr/>
              <p:nvPr/>
            </p:nvSpPr>
            <p:spPr>
              <a:xfrm rot="5400000">
                <a:off x="176177" y="-176180"/>
                <a:ext cx="783028" cy="1135385"/>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pic>
            <p:nvPicPr>
              <p:cNvPr descr="Imagen 3" id="505" name="Google Shape;505;p21"/>
              <p:cNvPicPr preferRelativeResize="0"/>
              <p:nvPr/>
            </p:nvPicPr>
            <p:blipFill rotWithShape="1">
              <a:blip r:embed="rId3">
                <a:alphaModFix/>
              </a:blip>
              <a:srcRect b="0" l="0" r="0" t="0"/>
              <a:stretch/>
            </p:blipFill>
            <p:spPr>
              <a:xfrm>
                <a:off x="286452" y="103504"/>
                <a:ext cx="683397" cy="576017"/>
              </a:xfrm>
              <a:prstGeom prst="rect">
                <a:avLst/>
              </a:prstGeom>
              <a:noFill/>
              <a:ln>
                <a:noFill/>
              </a:ln>
            </p:spPr>
          </p:pic>
        </p:grpSp>
      </p:grpSp>
      <p:grpSp>
        <p:nvGrpSpPr>
          <p:cNvPr id="506" name="Google Shape;506;p21"/>
          <p:cNvGrpSpPr/>
          <p:nvPr/>
        </p:nvGrpSpPr>
        <p:grpSpPr>
          <a:xfrm>
            <a:off x="-10" y="4568172"/>
            <a:ext cx="6602686" cy="783020"/>
            <a:chOff x="-1" y="-1"/>
            <a:chExt cx="6602684" cy="783019"/>
          </a:xfrm>
        </p:grpSpPr>
        <p:sp>
          <p:nvSpPr>
            <p:cNvPr id="507" name="Google Shape;507;p21"/>
            <p:cNvSpPr txBox="1"/>
            <p:nvPr/>
          </p:nvSpPr>
          <p:spPr>
            <a:xfrm>
              <a:off x="1322136" y="196030"/>
              <a:ext cx="5280546" cy="300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Aplicar lo </a:t>
              </a:r>
              <a:r>
                <a:rPr b="1" i="0" lang="en-US" sz="1600" u="none" cap="none" strike="noStrike">
                  <a:solidFill>
                    <a:srgbClr val="ED6B00"/>
                  </a:solidFill>
                  <a:latin typeface="Calibri"/>
                  <a:ea typeface="Calibri"/>
                  <a:cs typeface="Calibri"/>
                  <a:sym typeface="Calibri"/>
                </a:rPr>
                <a:t>aprendido </a:t>
              </a:r>
              <a:r>
                <a:rPr b="0" i="0" lang="en-US" sz="1600" u="none" cap="none" strike="noStrike">
                  <a:solidFill>
                    <a:srgbClr val="000000"/>
                  </a:solidFill>
                  <a:latin typeface="Calibri"/>
                  <a:ea typeface="Calibri"/>
                  <a:cs typeface="Calibri"/>
                  <a:sym typeface="Calibri"/>
                </a:rPr>
                <a:t>en el módulo.</a:t>
              </a:r>
              <a:endParaRPr b="0" i="0" sz="1400" u="none" cap="none" strike="noStrike">
                <a:solidFill>
                  <a:srgbClr val="000000"/>
                </a:solidFill>
                <a:latin typeface="Arial"/>
                <a:ea typeface="Arial"/>
                <a:cs typeface="Arial"/>
                <a:sym typeface="Arial"/>
              </a:endParaRPr>
            </a:p>
          </p:txBody>
        </p:sp>
        <p:sp>
          <p:nvSpPr>
            <p:cNvPr id="508" name="Google Shape;508;p21"/>
            <p:cNvSpPr/>
            <p:nvPr/>
          </p:nvSpPr>
          <p:spPr>
            <a:xfrm rot="5400000">
              <a:off x="176177" y="-176180"/>
              <a:ext cx="783019" cy="1135376"/>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grpSp>
      <p:pic>
        <p:nvPicPr>
          <p:cNvPr descr="Imagen 1" id="509" name="Google Shape;509;p21"/>
          <p:cNvPicPr preferRelativeResize="0"/>
          <p:nvPr/>
        </p:nvPicPr>
        <p:blipFill rotWithShape="1">
          <a:blip r:embed="rId4">
            <a:alphaModFix/>
          </a:blip>
          <a:srcRect b="0" l="0" r="0" t="0"/>
          <a:stretch/>
        </p:blipFill>
        <p:spPr>
          <a:xfrm>
            <a:off x="5639332" y="1565094"/>
            <a:ext cx="3816537" cy="6006178"/>
          </a:xfrm>
          <a:prstGeom prst="rect">
            <a:avLst/>
          </a:prstGeom>
          <a:noFill/>
          <a:ln>
            <a:noFill/>
          </a:ln>
        </p:spPr>
      </p:pic>
      <p:sp>
        <p:nvSpPr>
          <p:cNvPr id="510" name="Google Shape;510;p21"/>
          <p:cNvSpPr txBox="1"/>
          <p:nvPr/>
        </p:nvSpPr>
        <p:spPr>
          <a:xfrm>
            <a:off x="1343271" y="2333799"/>
            <a:ext cx="5526351" cy="554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Realiza trabajo en equipo con </a:t>
            </a:r>
            <a:r>
              <a:rPr b="1" i="0" lang="en-US" sz="1600" u="none" cap="none" strike="noStrike">
                <a:solidFill>
                  <a:srgbClr val="ED6B00"/>
                </a:solidFill>
                <a:latin typeface="Calibri"/>
                <a:ea typeface="Calibri"/>
                <a:cs typeface="Calibri"/>
                <a:sym typeface="Calibri"/>
              </a:rPr>
              <a:t>respeto</a:t>
            </a:r>
            <a:r>
              <a:rPr b="0" i="0" lang="en-US" sz="1600" u="none" cap="none" strike="noStrike">
                <a:solidFill>
                  <a:srgbClr val="000000"/>
                </a:solidFill>
                <a:latin typeface="Calibri"/>
                <a:ea typeface="Calibri"/>
                <a:cs typeface="Calibri"/>
                <a:sym typeface="Calibri"/>
              </a:rPr>
              <a:t> en tus opiniones,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escucha</a:t>
            </a:r>
            <a:r>
              <a:rPr b="0" i="0" lang="en-US" sz="1600" u="none" cap="none" strike="noStrike">
                <a:solidFill>
                  <a:srgbClr val="000000"/>
                </a:solidFill>
                <a:latin typeface="Calibri"/>
                <a:ea typeface="Calibri"/>
                <a:cs typeface="Calibri"/>
                <a:sym typeface="Calibri"/>
              </a:rPr>
              <a:t> a los demás. </a:t>
            </a:r>
            <a:endParaRPr b="0" i="0" sz="1400" u="none" cap="none" strike="noStrike">
              <a:solidFill>
                <a:srgbClr val="000000"/>
              </a:solidFill>
              <a:latin typeface="Arial"/>
              <a:ea typeface="Arial"/>
              <a:cs typeface="Arial"/>
              <a:sym typeface="Arial"/>
            </a:endParaRPr>
          </a:p>
        </p:txBody>
      </p:sp>
      <p:sp>
        <p:nvSpPr>
          <p:cNvPr id="511" name="Google Shape;511;p21"/>
          <p:cNvSpPr/>
          <p:nvPr/>
        </p:nvSpPr>
        <p:spPr>
          <a:xfrm rot="5400000">
            <a:off x="184622" y="2033695"/>
            <a:ext cx="783013" cy="1135371"/>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pic>
        <p:nvPicPr>
          <p:cNvPr descr="Imagen 31" id="512" name="Google Shape;512;p21"/>
          <p:cNvPicPr preferRelativeResize="0"/>
          <p:nvPr/>
        </p:nvPicPr>
        <p:blipFill rotWithShape="1">
          <a:blip r:embed="rId5">
            <a:alphaModFix/>
          </a:blip>
          <a:srcRect b="0" l="0" r="0" t="0"/>
          <a:stretch/>
        </p:blipFill>
        <p:spPr>
          <a:xfrm>
            <a:off x="294892" y="2313377"/>
            <a:ext cx="683391" cy="576004"/>
          </a:xfrm>
          <a:prstGeom prst="rect">
            <a:avLst/>
          </a:prstGeom>
          <a:noFill/>
          <a:ln>
            <a:noFill/>
          </a:ln>
        </p:spPr>
      </p:pic>
      <p:pic>
        <p:nvPicPr>
          <p:cNvPr descr="Imagen 32" id="513" name="Google Shape;513;p21"/>
          <p:cNvPicPr preferRelativeResize="0"/>
          <p:nvPr/>
        </p:nvPicPr>
        <p:blipFill rotWithShape="1">
          <a:blip r:embed="rId6">
            <a:alphaModFix/>
          </a:blip>
          <a:srcRect b="56896" l="0" r="56603" t="0"/>
          <a:stretch/>
        </p:blipFill>
        <p:spPr>
          <a:xfrm>
            <a:off x="367732" y="4678383"/>
            <a:ext cx="558774" cy="56260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22"/>
          <p:cNvSpPr txBox="1"/>
          <p:nvPr>
            <p:ph idx="4294967295" type="sldNum"/>
          </p:nvPr>
        </p:nvSpPr>
        <p:spPr>
          <a:xfrm>
            <a:off x="371683" y="6881800"/>
            <a:ext cx="337152"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519" name="Google Shape;519;p22"/>
          <p:cNvSpPr txBox="1"/>
          <p:nvPr/>
        </p:nvSpPr>
        <p:spPr>
          <a:xfrm>
            <a:off x="366450" y="1110794"/>
            <a:ext cx="4700400" cy="37220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ANTES DE COMENZAR A TRABAJAR</a:t>
            </a:r>
            <a:endParaRPr b="0" i="0" sz="1400" u="none" cap="none" strike="noStrike">
              <a:solidFill>
                <a:srgbClr val="000000"/>
              </a:solidFill>
              <a:latin typeface="Arial"/>
              <a:ea typeface="Arial"/>
              <a:cs typeface="Arial"/>
              <a:sym typeface="Arial"/>
            </a:endParaRPr>
          </a:p>
        </p:txBody>
      </p:sp>
      <p:sp>
        <p:nvSpPr>
          <p:cNvPr id="520" name="Google Shape;520;p22"/>
          <p:cNvSpPr txBox="1"/>
          <p:nvPr/>
        </p:nvSpPr>
        <p:spPr>
          <a:xfrm>
            <a:off x="375977" y="1283909"/>
            <a:ext cx="7017881" cy="536160"/>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A93501"/>
              </a:buClr>
              <a:buSzPts val="2800"/>
              <a:buFont typeface="Calibri"/>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b="0" i="0" sz="1400" u="none" cap="none" strike="noStrike">
              <a:solidFill>
                <a:srgbClr val="000000"/>
              </a:solidFill>
              <a:latin typeface="Arial"/>
              <a:ea typeface="Arial"/>
              <a:cs typeface="Arial"/>
              <a:sym typeface="Arial"/>
            </a:endParaRPr>
          </a:p>
        </p:txBody>
      </p:sp>
      <p:grpSp>
        <p:nvGrpSpPr>
          <p:cNvPr id="521" name="Google Shape;521;p22"/>
          <p:cNvGrpSpPr/>
          <p:nvPr/>
        </p:nvGrpSpPr>
        <p:grpSpPr>
          <a:xfrm>
            <a:off x="-4670" y="4568165"/>
            <a:ext cx="9109204" cy="783031"/>
            <a:chOff x="-3" y="-5"/>
            <a:chExt cx="9109203" cy="783029"/>
          </a:xfrm>
        </p:grpSpPr>
        <p:sp>
          <p:nvSpPr>
            <p:cNvPr id="522" name="Google Shape;522;p22"/>
            <p:cNvSpPr txBox="1"/>
            <p:nvPr/>
          </p:nvSpPr>
          <p:spPr>
            <a:xfrm>
              <a:off x="1334839" y="222252"/>
              <a:ext cx="7774361" cy="300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Se </a:t>
              </a:r>
              <a:r>
                <a:rPr b="1" i="0" lang="en-US" sz="1600" u="none" cap="none" strike="noStrike">
                  <a:solidFill>
                    <a:srgbClr val="ED6B00"/>
                  </a:solidFill>
                  <a:latin typeface="Calibri"/>
                  <a:ea typeface="Calibri"/>
                  <a:cs typeface="Calibri"/>
                  <a:sym typeface="Calibri"/>
                </a:rPr>
                <a:t>riguroso</a:t>
              </a:r>
              <a:r>
                <a:rPr b="0" i="0" lang="en-US" sz="1600" u="none" cap="none" strike="noStrike">
                  <a:solidFill>
                    <a:srgbClr val="000000"/>
                  </a:solidFill>
                  <a:latin typeface="Calibri"/>
                  <a:ea typeface="Calibri"/>
                  <a:cs typeface="Calibri"/>
                  <a:sym typeface="Calibri"/>
                </a:rPr>
                <a:t> y </a:t>
              </a:r>
              <a:r>
                <a:rPr b="1" i="0" lang="en-US" sz="1600" u="none" cap="none" strike="noStrike">
                  <a:solidFill>
                    <a:srgbClr val="ED6B00"/>
                  </a:solidFill>
                  <a:latin typeface="Calibri"/>
                  <a:ea typeface="Calibri"/>
                  <a:cs typeface="Calibri"/>
                  <a:sym typeface="Calibri"/>
                </a:rPr>
                <a:t>ordenado</a:t>
              </a:r>
              <a:r>
                <a:rPr b="0" i="0" lang="en-US" sz="1600" u="none" cap="none" strike="noStrike">
                  <a:solidFill>
                    <a:srgbClr val="000000"/>
                  </a:solidFill>
                  <a:latin typeface="Calibri"/>
                  <a:ea typeface="Calibri"/>
                  <a:cs typeface="Calibri"/>
                  <a:sym typeface="Calibri"/>
                </a:rPr>
                <a:t> con los antecedentes que manejas.</a:t>
              </a:r>
              <a:endParaRPr b="0" i="0" sz="1400" u="none" cap="none" strike="noStrike">
                <a:solidFill>
                  <a:srgbClr val="000000"/>
                </a:solidFill>
                <a:latin typeface="Arial"/>
                <a:ea typeface="Arial"/>
                <a:cs typeface="Arial"/>
                <a:sym typeface="Arial"/>
              </a:endParaRPr>
            </a:p>
          </p:txBody>
        </p:sp>
        <p:grpSp>
          <p:nvGrpSpPr>
            <p:cNvPr id="523" name="Google Shape;523;p22"/>
            <p:cNvGrpSpPr/>
            <p:nvPr/>
          </p:nvGrpSpPr>
          <p:grpSpPr>
            <a:xfrm>
              <a:off x="-3" y="-5"/>
              <a:ext cx="1135385" cy="783029"/>
              <a:chOff x="-1" y="-1"/>
              <a:chExt cx="1135384" cy="783027"/>
            </a:xfrm>
          </p:grpSpPr>
          <p:sp>
            <p:nvSpPr>
              <p:cNvPr id="524" name="Google Shape;524;p22"/>
              <p:cNvSpPr/>
              <p:nvPr/>
            </p:nvSpPr>
            <p:spPr>
              <a:xfrm rot="5400000">
                <a:off x="176177" y="-176180"/>
                <a:ext cx="783027" cy="1135384"/>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pic>
            <p:nvPicPr>
              <p:cNvPr descr="Imagen 3" id="525" name="Google Shape;525;p22"/>
              <p:cNvPicPr preferRelativeResize="0"/>
              <p:nvPr/>
            </p:nvPicPr>
            <p:blipFill rotWithShape="1">
              <a:blip r:embed="rId3">
                <a:alphaModFix/>
              </a:blip>
              <a:srcRect b="0" l="0" r="0" t="0"/>
              <a:stretch/>
            </p:blipFill>
            <p:spPr>
              <a:xfrm>
                <a:off x="286452" y="103504"/>
                <a:ext cx="683396" cy="576016"/>
              </a:xfrm>
              <a:prstGeom prst="rect">
                <a:avLst/>
              </a:prstGeom>
              <a:noFill/>
              <a:ln>
                <a:noFill/>
              </a:ln>
            </p:spPr>
          </p:pic>
        </p:grpSp>
      </p:grpSp>
      <p:grpSp>
        <p:nvGrpSpPr>
          <p:cNvPr id="526" name="Google Shape;526;p22"/>
          <p:cNvGrpSpPr/>
          <p:nvPr/>
        </p:nvGrpSpPr>
        <p:grpSpPr>
          <a:xfrm>
            <a:off x="-4670" y="3697428"/>
            <a:ext cx="6615393" cy="783031"/>
            <a:chOff x="-3" y="-5"/>
            <a:chExt cx="6615393" cy="783029"/>
          </a:xfrm>
        </p:grpSpPr>
        <p:sp>
          <p:nvSpPr>
            <p:cNvPr id="527" name="Google Shape;527;p22"/>
            <p:cNvSpPr txBox="1"/>
            <p:nvPr/>
          </p:nvSpPr>
          <p:spPr>
            <a:xfrm>
              <a:off x="1334842" y="94435"/>
              <a:ext cx="5280547" cy="554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Cuidado con los dispositivos externos,  asegura la información instalando </a:t>
              </a:r>
              <a:r>
                <a:rPr b="1" i="0" lang="en-US" sz="1600" u="none" cap="none" strike="noStrike">
                  <a:solidFill>
                    <a:srgbClr val="ED6B00"/>
                  </a:solidFill>
                  <a:latin typeface="Calibri"/>
                  <a:ea typeface="Calibri"/>
                  <a:cs typeface="Calibri"/>
                  <a:sym typeface="Calibri"/>
                </a:rPr>
                <a:t>antivirus</a:t>
              </a:r>
              <a:r>
                <a:rPr b="0" i="0" lang="en-US" sz="1600" u="none" cap="none" strike="noStrike">
                  <a:solidFill>
                    <a:srgbClr val="ED6B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528" name="Google Shape;528;p22"/>
            <p:cNvGrpSpPr/>
            <p:nvPr/>
          </p:nvGrpSpPr>
          <p:grpSpPr>
            <a:xfrm>
              <a:off x="-3" y="-5"/>
              <a:ext cx="1135386" cy="783029"/>
              <a:chOff x="-1" y="-1"/>
              <a:chExt cx="1135384" cy="783027"/>
            </a:xfrm>
          </p:grpSpPr>
          <p:sp>
            <p:nvSpPr>
              <p:cNvPr id="529" name="Google Shape;529;p22"/>
              <p:cNvSpPr/>
              <p:nvPr/>
            </p:nvSpPr>
            <p:spPr>
              <a:xfrm rot="5400000">
                <a:off x="176177" y="-176180"/>
                <a:ext cx="783027" cy="1135384"/>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pic>
            <p:nvPicPr>
              <p:cNvPr descr="Imagen 4" id="530" name="Google Shape;530;p22"/>
              <p:cNvPicPr preferRelativeResize="0"/>
              <p:nvPr/>
            </p:nvPicPr>
            <p:blipFill rotWithShape="1">
              <a:blip r:embed="rId4">
                <a:alphaModFix/>
              </a:blip>
              <a:srcRect b="0" l="0" r="0" t="0"/>
              <a:stretch/>
            </p:blipFill>
            <p:spPr>
              <a:xfrm>
                <a:off x="286453" y="103504"/>
                <a:ext cx="683399" cy="576016"/>
              </a:xfrm>
              <a:prstGeom prst="rect">
                <a:avLst/>
              </a:prstGeom>
              <a:noFill/>
              <a:ln>
                <a:noFill/>
              </a:ln>
            </p:spPr>
          </p:pic>
        </p:grpSp>
      </p:grpSp>
      <p:grpSp>
        <p:nvGrpSpPr>
          <p:cNvPr id="531" name="Google Shape;531;p22"/>
          <p:cNvGrpSpPr/>
          <p:nvPr/>
        </p:nvGrpSpPr>
        <p:grpSpPr>
          <a:xfrm>
            <a:off x="-4670" y="1955962"/>
            <a:ext cx="9178031" cy="783030"/>
            <a:chOff x="-2" y="-5"/>
            <a:chExt cx="9178030" cy="783029"/>
          </a:xfrm>
        </p:grpSpPr>
        <p:sp>
          <p:nvSpPr>
            <p:cNvPr id="532" name="Google Shape;532;p22"/>
            <p:cNvSpPr txBox="1"/>
            <p:nvPr/>
          </p:nvSpPr>
          <p:spPr>
            <a:xfrm>
              <a:off x="1334839" y="222252"/>
              <a:ext cx="7843189" cy="300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Cuida </a:t>
              </a:r>
              <a:r>
                <a:rPr b="1" i="0" lang="en-US" sz="1600" u="none" cap="none" strike="noStrike">
                  <a:solidFill>
                    <a:srgbClr val="ED6B00"/>
                  </a:solidFill>
                  <a:latin typeface="Calibri"/>
                  <a:ea typeface="Calibri"/>
                  <a:cs typeface="Calibri"/>
                  <a:sym typeface="Calibri"/>
                </a:rPr>
                <a:t>tus claves </a:t>
              </a:r>
              <a:r>
                <a:rPr b="0" i="0" lang="en-US" sz="1600" u="none" cap="none" strike="noStrike">
                  <a:solidFill>
                    <a:srgbClr val="000000"/>
                  </a:solidFill>
                  <a:latin typeface="Calibri"/>
                  <a:ea typeface="Calibri"/>
                  <a:cs typeface="Calibri"/>
                  <a:sym typeface="Calibri"/>
                </a:rPr>
                <a:t>de acceso.</a:t>
              </a:r>
              <a:endParaRPr b="0" i="0" sz="1400" u="none" cap="none" strike="noStrike">
                <a:solidFill>
                  <a:srgbClr val="000000"/>
                </a:solidFill>
                <a:latin typeface="Arial"/>
                <a:ea typeface="Arial"/>
                <a:cs typeface="Arial"/>
                <a:sym typeface="Arial"/>
              </a:endParaRPr>
            </a:p>
          </p:txBody>
        </p:sp>
        <p:grpSp>
          <p:nvGrpSpPr>
            <p:cNvPr id="533" name="Google Shape;533;p22"/>
            <p:cNvGrpSpPr/>
            <p:nvPr/>
          </p:nvGrpSpPr>
          <p:grpSpPr>
            <a:xfrm>
              <a:off x="-2" y="-5"/>
              <a:ext cx="1135384" cy="783029"/>
              <a:chOff x="-1" y="-1"/>
              <a:chExt cx="1135383" cy="783028"/>
            </a:xfrm>
          </p:grpSpPr>
          <p:sp>
            <p:nvSpPr>
              <p:cNvPr id="534" name="Google Shape;534;p22"/>
              <p:cNvSpPr/>
              <p:nvPr/>
            </p:nvSpPr>
            <p:spPr>
              <a:xfrm rot="5400000">
                <a:off x="176176" y="-176179"/>
                <a:ext cx="783028" cy="1135383"/>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pic>
            <p:nvPicPr>
              <p:cNvPr descr="Imagen 5" id="535" name="Google Shape;535;p22"/>
              <p:cNvPicPr preferRelativeResize="0"/>
              <p:nvPr/>
            </p:nvPicPr>
            <p:blipFill rotWithShape="1">
              <a:blip r:embed="rId5">
                <a:alphaModFix/>
              </a:blip>
              <a:srcRect b="0" l="0" r="0" t="0"/>
              <a:stretch/>
            </p:blipFill>
            <p:spPr>
              <a:xfrm>
                <a:off x="262216" y="83076"/>
                <a:ext cx="731871" cy="616873"/>
              </a:xfrm>
              <a:prstGeom prst="rect">
                <a:avLst/>
              </a:prstGeom>
              <a:noFill/>
              <a:ln>
                <a:noFill/>
              </a:ln>
            </p:spPr>
          </p:pic>
        </p:grpSp>
      </p:grpSp>
      <p:grpSp>
        <p:nvGrpSpPr>
          <p:cNvPr id="536" name="Google Shape;536;p22"/>
          <p:cNvGrpSpPr/>
          <p:nvPr/>
        </p:nvGrpSpPr>
        <p:grpSpPr>
          <a:xfrm>
            <a:off x="-4671" y="2826697"/>
            <a:ext cx="8912558" cy="783032"/>
            <a:chOff x="-3" y="-3"/>
            <a:chExt cx="8912557" cy="783031"/>
          </a:xfrm>
        </p:grpSpPr>
        <p:sp>
          <p:nvSpPr>
            <p:cNvPr id="537" name="Google Shape;537;p22"/>
            <p:cNvSpPr txBox="1"/>
            <p:nvPr/>
          </p:nvSpPr>
          <p:spPr>
            <a:xfrm>
              <a:off x="1334838" y="222252"/>
              <a:ext cx="7577716" cy="300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Resguarda la </a:t>
              </a:r>
              <a:r>
                <a:rPr b="1" i="0" lang="en-US" sz="1600" u="none" cap="none" strike="noStrike">
                  <a:solidFill>
                    <a:srgbClr val="ED6B00"/>
                  </a:solidFill>
                  <a:latin typeface="Calibri"/>
                  <a:ea typeface="Calibri"/>
                  <a:cs typeface="Calibri"/>
                  <a:sym typeface="Calibri"/>
                </a:rPr>
                <a:t>confidencialidad</a:t>
              </a:r>
              <a:r>
                <a:rPr b="0" i="0" lang="en-US" sz="1600" u="none" cap="none" strike="noStrike">
                  <a:solidFill>
                    <a:srgbClr val="000000"/>
                  </a:solidFill>
                  <a:latin typeface="Calibri"/>
                  <a:ea typeface="Calibri"/>
                  <a:cs typeface="Calibri"/>
                  <a:sym typeface="Calibri"/>
                </a:rPr>
                <a:t> de la información.</a:t>
              </a:r>
              <a:endParaRPr b="0" i="0" sz="1400" u="none" cap="none" strike="noStrike">
                <a:solidFill>
                  <a:srgbClr val="000000"/>
                </a:solidFill>
                <a:latin typeface="Arial"/>
                <a:ea typeface="Arial"/>
                <a:cs typeface="Arial"/>
                <a:sym typeface="Arial"/>
              </a:endParaRPr>
            </a:p>
          </p:txBody>
        </p:sp>
        <p:grpSp>
          <p:nvGrpSpPr>
            <p:cNvPr id="538" name="Google Shape;538;p22"/>
            <p:cNvGrpSpPr/>
            <p:nvPr/>
          </p:nvGrpSpPr>
          <p:grpSpPr>
            <a:xfrm>
              <a:off x="-3" y="-3"/>
              <a:ext cx="1135385" cy="783031"/>
              <a:chOff x="-1" y="-1"/>
              <a:chExt cx="1135384" cy="783030"/>
            </a:xfrm>
          </p:grpSpPr>
          <p:sp>
            <p:nvSpPr>
              <p:cNvPr id="539" name="Google Shape;539;p22"/>
              <p:cNvSpPr/>
              <p:nvPr/>
            </p:nvSpPr>
            <p:spPr>
              <a:xfrm rot="5400000">
                <a:off x="176176" y="-176178"/>
                <a:ext cx="783030" cy="1135384"/>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pic>
            <p:nvPicPr>
              <p:cNvPr descr="Imagen 6" id="540" name="Google Shape;540;p22"/>
              <p:cNvPicPr preferRelativeResize="0"/>
              <p:nvPr/>
            </p:nvPicPr>
            <p:blipFill rotWithShape="1">
              <a:blip r:embed="rId6">
                <a:alphaModFix/>
              </a:blip>
              <a:srcRect b="0" l="0" r="0" t="0"/>
              <a:stretch/>
            </p:blipFill>
            <p:spPr>
              <a:xfrm>
                <a:off x="286453" y="103504"/>
                <a:ext cx="683396" cy="576019"/>
              </a:xfrm>
              <a:prstGeom prst="rect">
                <a:avLst/>
              </a:prstGeom>
              <a:noFill/>
              <a:ln>
                <a:noFill/>
              </a:ln>
            </p:spPr>
          </p:pic>
        </p:grpSp>
      </p:grpSp>
      <p:grpSp>
        <p:nvGrpSpPr>
          <p:cNvPr id="541" name="Google Shape;541;p22"/>
          <p:cNvGrpSpPr/>
          <p:nvPr/>
        </p:nvGrpSpPr>
        <p:grpSpPr>
          <a:xfrm>
            <a:off x="-4671" y="5438899"/>
            <a:ext cx="6861198" cy="783031"/>
            <a:chOff x="-3" y="-5"/>
            <a:chExt cx="6861198" cy="783029"/>
          </a:xfrm>
        </p:grpSpPr>
        <p:sp>
          <p:nvSpPr>
            <p:cNvPr id="542" name="Google Shape;542;p22"/>
            <p:cNvSpPr txBox="1"/>
            <p:nvPr/>
          </p:nvSpPr>
          <p:spPr>
            <a:xfrm>
              <a:off x="1334839" y="123931"/>
              <a:ext cx="5526355" cy="554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Realiza trabajo en equipo con </a:t>
              </a:r>
              <a:r>
                <a:rPr b="1" i="0" lang="en-US" sz="1600" u="none" cap="none" strike="noStrike">
                  <a:solidFill>
                    <a:srgbClr val="ED6B00"/>
                  </a:solidFill>
                  <a:latin typeface="Calibri"/>
                  <a:ea typeface="Calibri"/>
                  <a:cs typeface="Calibri"/>
                  <a:sym typeface="Calibri"/>
                </a:rPr>
                <a:t>respeto</a:t>
              </a:r>
              <a:r>
                <a:rPr b="0" i="0" lang="en-US" sz="1600" u="none" cap="none" strike="noStrike">
                  <a:solidFill>
                    <a:srgbClr val="000000"/>
                  </a:solidFill>
                  <a:latin typeface="Calibri"/>
                  <a:ea typeface="Calibri"/>
                  <a:cs typeface="Calibri"/>
                  <a:sym typeface="Calibri"/>
                </a:rPr>
                <a:t> en tus opiniones,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escucha</a:t>
              </a:r>
              <a:r>
                <a:rPr b="0" i="0" lang="en-US" sz="1600" u="none" cap="none" strike="noStrike">
                  <a:solidFill>
                    <a:srgbClr val="000000"/>
                  </a:solidFill>
                  <a:latin typeface="Calibri"/>
                  <a:ea typeface="Calibri"/>
                  <a:cs typeface="Calibri"/>
                  <a:sym typeface="Calibri"/>
                </a:rPr>
                <a:t> a los demás. </a:t>
              </a:r>
              <a:endParaRPr b="0" i="0" sz="1400" u="none" cap="none" strike="noStrike">
                <a:solidFill>
                  <a:srgbClr val="000000"/>
                </a:solidFill>
                <a:latin typeface="Arial"/>
                <a:ea typeface="Arial"/>
                <a:cs typeface="Arial"/>
                <a:sym typeface="Arial"/>
              </a:endParaRPr>
            </a:p>
          </p:txBody>
        </p:sp>
        <p:grpSp>
          <p:nvGrpSpPr>
            <p:cNvPr id="543" name="Google Shape;543;p22"/>
            <p:cNvGrpSpPr/>
            <p:nvPr/>
          </p:nvGrpSpPr>
          <p:grpSpPr>
            <a:xfrm>
              <a:off x="-3" y="-5"/>
              <a:ext cx="1135385" cy="783029"/>
              <a:chOff x="-1" y="-1"/>
              <a:chExt cx="1135384" cy="783027"/>
            </a:xfrm>
          </p:grpSpPr>
          <p:sp>
            <p:nvSpPr>
              <p:cNvPr id="544" name="Google Shape;544;p22"/>
              <p:cNvSpPr/>
              <p:nvPr/>
            </p:nvSpPr>
            <p:spPr>
              <a:xfrm rot="5400000">
                <a:off x="176177" y="-176180"/>
                <a:ext cx="783027" cy="1135384"/>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pic>
            <p:nvPicPr>
              <p:cNvPr descr="Imagen 8" id="545" name="Google Shape;545;p22"/>
              <p:cNvPicPr preferRelativeResize="0"/>
              <p:nvPr/>
            </p:nvPicPr>
            <p:blipFill rotWithShape="1">
              <a:blip r:embed="rId7">
                <a:alphaModFix/>
              </a:blip>
              <a:srcRect b="0" l="0" r="0" t="0"/>
              <a:stretch/>
            </p:blipFill>
            <p:spPr>
              <a:xfrm>
                <a:off x="286452" y="103504"/>
                <a:ext cx="683402" cy="576016"/>
              </a:xfrm>
              <a:prstGeom prst="rect">
                <a:avLst/>
              </a:prstGeom>
              <a:noFill/>
              <a:ln>
                <a:noFill/>
              </a:ln>
            </p:spPr>
          </p:pic>
        </p:grpSp>
      </p:grpSp>
      <p:pic>
        <p:nvPicPr>
          <p:cNvPr descr="Imagen 1" id="546" name="Google Shape;546;p22"/>
          <p:cNvPicPr preferRelativeResize="0"/>
          <p:nvPr/>
        </p:nvPicPr>
        <p:blipFill rotWithShape="1">
          <a:blip r:embed="rId8">
            <a:alphaModFix/>
          </a:blip>
          <a:srcRect b="0" l="0" r="0" t="0"/>
          <a:stretch/>
        </p:blipFill>
        <p:spPr>
          <a:xfrm>
            <a:off x="5639332" y="1565094"/>
            <a:ext cx="3816537" cy="600617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23"/>
          <p:cNvSpPr txBox="1"/>
          <p:nvPr>
            <p:ph idx="4294967295" type="sldNum"/>
          </p:nvPr>
        </p:nvSpPr>
        <p:spPr>
          <a:xfrm>
            <a:off x="371683" y="6881800"/>
            <a:ext cx="337152"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grpSp>
        <p:nvGrpSpPr>
          <p:cNvPr id="552" name="Google Shape;552;p23"/>
          <p:cNvGrpSpPr/>
          <p:nvPr/>
        </p:nvGrpSpPr>
        <p:grpSpPr>
          <a:xfrm>
            <a:off x="431613" y="2285844"/>
            <a:ext cx="8839216" cy="3238207"/>
            <a:chOff x="-1" y="-1"/>
            <a:chExt cx="8839215" cy="3238205"/>
          </a:xfrm>
        </p:grpSpPr>
        <p:sp>
          <p:nvSpPr>
            <p:cNvPr id="553" name="Google Shape;553;p23"/>
            <p:cNvSpPr/>
            <p:nvPr/>
          </p:nvSpPr>
          <p:spPr>
            <a:xfrm>
              <a:off x="-1" y="-1"/>
              <a:ext cx="8839215" cy="3238205"/>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554" name="Google Shape;554;p23"/>
            <p:cNvSpPr txBox="1"/>
            <p:nvPr/>
          </p:nvSpPr>
          <p:spPr>
            <a:xfrm>
              <a:off x="162838" y="1428979"/>
              <a:ext cx="8513538" cy="38022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555" name="Google Shape;555;p23"/>
          <p:cNvSpPr txBox="1"/>
          <p:nvPr/>
        </p:nvSpPr>
        <p:spPr>
          <a:xfrm>
            <a:off x="502545" y="1414162"/>
            <a:ext cx="8950509" cy="536161"/>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ACTIVIDAD PRÁCTICA</a:t>
            </a:r>
            <a:endParaRPr b="0" i="0" sz="1400" u="none" cap="none" strike="noStrike">
              <a:solidFill>
                <a:srgbClr val="000000"/>
              </a:solidFill>
              <a:latin typeface="Arial"/>
              <a:ea typeface="Arial"/>
              <a:cs typeface="Arial"/>
              <a:sym typeface="Arial"/>
            </a:endParaRPr>
          </a:p>
        </p:txBody>
      </p:sp>
      <p:sp>
        <p:nvSpPr>
          <p:cNvPr id="556" name="Google Shape;556;p23"/>
          <p:cNvSpPr/>
          <p:nvPr/>
        </p:nvSpPr>
        <p:spPr>
          <a:xfrm>
            <a:off x="5279923" y="7354529"/>
            <a:ext cx="2723542" cy="205148"/>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557" name="Google Shape;557;p23"/>
          <p:cNvSpPr txBox="1"/>
          <p:nvPr/>
        </p:nvSpPr>
        <p:spPr>
          <a:xfrm>
            <a:off x="543652" y="1114181"/>
            <a:ext cx="4700406" cy="37220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¡PRACTIQUEMOS!</a:t>
            </a:r>
            <a:endParaRPr b="0" i="0" sz="1400" u="none" cap="none" strike="noStrike">
              <a:solidFill>
                <a:srgbClr val="000000"/>
              </a:solidFill>
              <a:latin typeface="Arial"/>
              <a:ea typeface="Arial"/>
              <a:cs typeface="Arial"/>
              <a:sym typeface="Arial"/>
            </a:endParaRPr>
          </a:p>
        </p:txBody>
      </p:sp>
      <p:sp>
        <p:nvSpPr>
          <p:cNvPr id="558" name="Google Shape;558;p23"/>
          <p:cNvSpPr txBox="1"/>
          <p:nvPr/>
        </p:nvSpPr>
        <p:spPr>
          <a:xfrm>
            <a:off x="3746503" y="1160558"/>
            <a:ext cx="559363" cy="941767"/>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6000"/>
              <a:buFont typeface="Calibri"/>
              <a:buNone/>
            </a:pPr>
            <a:r>
              <a:rPr b="0" i="0" lang="en-US" sz="6000" u="none" cap="none" strike="noStrike">
                <a:solidFill>
                  <a:srgbClr val="FFB375"/>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pic>
        <p:nvPicPr>
          <p:cNvPr descr="Imagen 2" id="559" name="Google Shape;559;p23"/>
          <p:cNvPicPr preferRelativeResize="0"/>
          <p:nvPr/>
        </p:nvPicPr>
        <p:blipFill rotWithShape="1">
          <a:blip r:embed="rId3">
            <a:alphaModFix/>
          </a:blip>
          <a:srcRect b="0" l="0" r="0" t="0"/>
          <a:stretch/>
        </p:blipFill>
        <p:spPr>
          <a:xfrm>
            <a:off x="2716053" y="3978569"/>
            <a:ext cx="6899896" cy="3974401"/>
          </a:xfrm>
          <a:prstGeom prst="rect">
            <a:avLst/>
          </a:prstGeom>
          <a:noFill/>
          <a:ln>
            <a:noFill/>
          </a:ln>
        </p:spPr>
      </p:pic>
      <p:sp>
        <p:nvSpPr>
          <p:cNvPr id="560" name="Google Shape;560;p23"/>
          <p:cNvSpPr txBox="1"/>
          <p:nvPr/>
        </p:nvSpPr>
        <p:spPr>
          <a:xfrm>
            <a:off x="2686559" y="6881800"/>
            <a:ext cx="1639637" cy="31711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 Medio | Presentación</a:t>
            </a:r>
            <a:endParaRPr b="0" i="0" sz="1400" u="none" cap="none" strike="noStrike">
              <a:solidFill>
                <a:srgbClr val="000000"/>
              </a:solidFill>
              <a:latin typeface="Arial"/>
              <a:ea typeface="Arial"/>
              <a:cs typeface="Arial"/>
              <a:sym typeface="Arial"/>
            </a:endParaRPr>
          </a:p>
        </p:txBody>
      </p:sp>
      <p:sp>
        <p:nvSpPr>
          <p:cNvPr id="561" name="Google Shape;561;p23"/>
          <p:cNvSpPr txBox="1"/>
          <p:nvPr/>
        </p:nvSpPr>
        <p:spPr>
          <a:xfrm>
            <a:off x="886238" y="2662825"/>
            <a:ext cx="5240278" cy="2849695"/>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EVALUANDO EL </a:t>
            </a:r>
            <a:r>
              <a:rPr b="1" i="0" lang="en-US" sz="2000" u="none" cap="none" strike="noStrike">
                <a:solidFill>
                  <a:srgbClr val="ED6B00"/>
                </a:solidFill>
                <a:latin typeface="Calibri"/>
                <a:ea typeface="Calibri"/>
                <a:cs typeface="Calibri"/>
                <a:sym typeface="Calibri"/>
              </a:rPr>
              <a:t>DESEMPEÑO</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Calibri"/>
              <a:buNone/>
            </a:pPr>
            <a:r>
              <a:t/>
            </a:r>
            <a:endParaRPr b="1" i="0" sz="1400" u="none" cap="none" strike="noStrike">
              <a:solidFill>
                <a:srgbClr val="ED6B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Ahora realizaremos una actividad práctica. Utiliza el archivo </a:t>
            </a:r>
            <a:r>
              <a:rPr b="1" i="0" lang="en-US" sz="1600" u="none" cap="none" strike="noStrike">
                <a:solidFill>
                  <a:srgbClr val="ED6B00"/>
                </a:solidFill>
                <a:latin typeface="Calibri"/>
                <a:ea typeface="Calibri"/>
                <a:cs typeface="Calibri"/>
                <a:sym typeface="Calibri"/>
              </a:rPr>
              <a:t>“Actividad Práctica N°3” </a:t>
            </a:r>
            <a:r>
              <a:rPr b="0" i="0" lang="en-US" sz="1600" u="none" cap="none" strike="noStrike">
                <a:solidFill>
                  <a:srgbClr val="000000"/>
                </a:solidFill>
                <a:latin typeface="Calibri"/>
                <a:ea typeface="Calibri"/>
                <a:cs typeface="Calibri"/>
                <a:sym typeface="Calibri"/>
              </a:rPr>
              <a:t>y sigue las instrucciones señaladas.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¡Éxito! No olvides contestar el Ticket de Salida</a:t>
            </a:r>
            <a:r>
              <a:rPr b="0" i="0" lang="en-US" sz="1200" u="none" cap="none" strike="noStrike">
                <a:solidFill>
                  <a:srgbClr val="ED6B00"/>
                </a:solidFill>
                <a:latin typeface="Times"/>
                <a:ea typeface="Times"/>
                <a:cs typeface="Times"/>
                <a:sym typeface="Times"/>
              </a:rPr>
              <a:t> </a:t>
            </a:r>
            <a:r>
              <a:rPr b="1" i="0" lang="en-US" sz="2100" u="none" cap="none" strike="noStrike">
                <a:solidFill>
                  <a:srgbClr val="ED6B00"/>
                </a:solidFill>
                <a:latin typeface="Calibri"/>
                <a:ea typeface="Calibri"/>
                <a:cs typeface="Calibri"/>
                <a:sym typeface="Calibri"/>
              </a:rPr>
              <a:t>¡Hasta la próxima</a:t>
            </a:r>
            <a:r>
              <a:rPr b="0" i="0" lang="en-US" sz="2100" u="none" cap="none" strike="noStrike">
                <a:solidFill>
                  <a:srgbClr val="ED6B00"/>
                </a:solidFill>
                <a:latin typeface="Calibri"/>
                <a:ea typeface="Calibri"/>
                <a:cs typeface="Calibri"/>
                <a:sym typeface="Calibri"/>
              </a:rPr>
              <a:t>!</a:t>
            </a:r>
            <a:endParaRPr b="0" i="0" sz="1200" u="none" cap="none" strike="noStrike">
              <a:solidFill>
                <a:srgbClr val="000000"/>
              </a:solidFill>
              <a:latin typeface="Times"/>
              <a:ea typeface="Times"/>
              <a:cs typeface="Times"/>
              <a:sym typeface="Times"/>
            </a:endParaRPr>
          </a:p>
          <a:p>
            <a:pPr indent="0" lvl="0" marL="0" marR="0" rtl="0" algn="l">
              <a:lnSpc>
                <a:spcPct val="100000"/>
              </a:lnSpc>
              <a:spcBef>
                <a:spcPts val="0"/>
              </a:spcBef>
              <a:spcAft>
                <a:spcPts val="0"/>
              </a:spcAft>
              <a:buClr>
                <a:srgbClr val="ED6B00"/>
              </a:buClr>
              <a:buSzPts val="1200"/>
              <a:buFont typeface="Arial"/>
              <a:buNone/>
            </a:pPr>
            <a:r>
              <a:t/>
            </a:r>
            <a:endParaRPr b="0" i="0" sz="1200" u="none" cap="none" strike="noStrike">
              <a:solidFill>
                <a:srgbClr val="000000"/>
              </a:solidFill>
              <a:latin typeface="Times"/>
              <a:ea typeface="Times"/>
              <a:cs typeface="Times"/>
              <a:sym typeface="Times"/>
            </a:endParaRPr>
          </a:p>
          <a:p>
            <a:pPr indent="0" lvl="0" marL="0" marR="0" rtl="0" algn="l">
              <a:lnSpc>
                <a:spcPct val="100000"/>
              </a:lnSpc>
              <a:spcBef>
                <a:spcPts val="0"/>
              </a:spcBef>
              <a:spcAft>
                <a:spcPts val="0"/>
              </a:spcAft>
              <a:buClr>
                <a:srgbClr val="ED6B00"/>
              </a:buClr>
              <a:buSzPts val="1600"/>
              <a:buFont typeface="Arial"/>
              <a:buNone/>
            </a:pPr>
            <a:br>
              <a:rPr b="1" i="0" lang="en-US" sz="1600" u="none" cap="none" strike="noStrike">
                <a:solidFill>
                  <a:srgbClr val="ED6B00"/>
                </a:solidFill>
                <a:latin typeface="Arial"/>
                <a:ea typeface="Arial"/>
                <a:cs typeface="Arial"/>
                <a:sym typeface="Arial"/>
              </a:rPr>
            </a:br>
            <a:endParaRPr b="0" i="0" sz="14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24"/>
          <p:cNvSpPr txBox="1"/>
          <p:nvPr>
            <p:ph idx="4294967295" type="sldNum"/>
          </p:nvPr>
        </p:nvSpPr>
        <p:spPr>
          <a:xfrm>
            <a:off x="371683" y="6881800"/>
            <a:ext cx="337152"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grpSp>
        <p:nvGrpSpPr>
          <p:cNvPr id="567" name="Google Shape;567;p24"/>
          <p:cNvGrpSpPr/>
          <p:nvPr/>
        </p:nvGrpSpPr>
        <p:grpSpPr>
          <a:xfrm>
            <a:off x="431613" y="2285844"/>
            <a:ext cx="8839216" cy="3238207"/>
            <a:chOff x="-1" y="-1"/>
            <a:chExt cx="8839215" cy="3238205"/>
          </a:xfrm>
        </p:grpSpPr>
        <p:sp>
          <p:nvSpPr>
            <p:cNvPr id="568" name="Google Shape;568;p24"/>
            <p:cNvSpPr/>
            <p:nvPr/>
          </p:nvSpPr>
          <p:spPr>
            <a:xfrm>
              <a:off x="-1" y="-1"/>
              <a:ext cx="8839215" cy="3238205"/>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569" name="Google Shape;569;p24"/>
            <p:cNvSpPr txBox="1"/>
            <p:nvPr/>
          </p:nvSpPr>
          <p:spPr>
            <a:xfrm>
              <a:off x="162838" y="1428979"/>
              <a:ext cx="8513538" cy="38022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570" name="Google Shape;570;p24"/>
          <p:cNvSpPr/>
          <p:nvPr/>
        </p:nvSpPr>
        <p:spPr>
          <a:xfrm>
            <a:off x="5279923" y="7354529"/>
            <a:ext cx="2723542" cy="205148"/>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571" name="Google Shape;571;p24"/>
          <p:cNvSpPr txBox="1"/>
          <p:nvPr/>
        </p:nvSpPr>
        <p:spPr>
          <a:xfrm>
            <a:off x="375970" y="1404597"/>
            <a:ext cx="8950508" cy="536160"/>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TICKET DE SALIDA</a:t>
            </a:r>
            <a:endParaRPr b="0" i="0" sz="1400" u="none" cap="none" strike="noStrike">
              <a:solidFill>
                <a:srgbClr val="000000"/>
              </a:solidFill>
              <a:latin typeface="Arial"/>
              <a:ea typeface="Arial"/>
              <a:cs typeface="Arial"/>
              <a:sym typeface="Arial"/>
            </a:endParaRPr>
          </a:p>
        </p:txBody>
      </p:sp>
      <p:sp>
        <p:nvSpPr>
          <p:cNvPr id="572" name="Google Shape;572;p24"/>
          <p:cNvSpPr txBox="1"/>
          <p:nvPr/>
        </p:nvSpPr>
        <p:spPr>
          <a:xfrm>
            <a:off x="366450" y="1110794"/>
            <a:ext cx="4700400" cy="37220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ANTES DE TERMINAR:</a:t>
            </a:r>
            <a:endParaRPr b="0" i="0" sz="1400" u="none" cap="none" strike="noStrike">
              <a:solidFill>
                <a:srgbClr val="000000"/>
              </a:solidFill>
              <a:latin typeface="Arial"/>
              <a:ea typeface="Arial"/>
              <a:cs typeface="Arial"/>
              <a:sym typeface="Arial"/>
            </a:endParaRPr>
          </a:p>
        </p:txBody>
      </p:sp>
      <p:pic>
        <p:nvPicPr>
          <p:cNvPr descr="Imagen 8" id="573" name="Google Shape;573;p24"/>
          <p:cNvPicPr preferRelativeResize="0"/>
          <p:nvPr/>
        </p:nvPicPr>
        <p:blipFill rotWithShape="1">
          <a:blip r:embed="rId3">
            <a:alphaModFix/>
          </a:blip>
          <a:srcRect b="0" l="0" r="0" t="0"/>
          <a:stretch/>
        </p:blipFill>
        <p:spPr>
          <a:xfrm>
            <a:off x="5830530" y="2890682"/>
            <a:ext cx="2963601" cy="4629223"/>
          </a:xfrm>
          <a:prstGeom prst="rect">
            <a:avLst/>
          </a:prstGeom>
          <a:noFill/>
          <a:ln>
            <a:noFill/>
          </a:ln>
        </p:spPr>
      </p:pic>
      <p:sp>
        <p:nvSpPr>
          <p:cNvPr id="574" name="Google Shape;574;p24"/>
          <p:cNvSpPr txBox="1"/>
          <p:nvPr/>
        </p:nvSpPr>
        <p:spPr>
          <a:xfrm>
            <a:off x="958642" y="2899870"/>
            <a:ext cx="5107868" cy="2552556"/>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EVALUANDO EL </a:t>
            </a:r>
            <a:r>
              <a:rPr b="1" i="0" lang="en-US" sz="2000" u="none" cap="none" strike="noStrike">
                <a:solidFill>
                  <a:srgbClr val="ED6B00"/>
                </a:solidFill>
                <a:latin typeface="Calibri"/>
                <a:ea typeface="Calibri"/>
                <a:cs typeface="Calibri"/>
                <a:sym typeface="Calibri"/>
              </a:rPr>
              <a:t>DESEMPEÑO</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Calibri"/>
              <a:buNone/>
            </a:pPr>
            <a:r>
              <a:t/>
            </a:r>
            <a:endParaRPr b="1" i="0" sz="1400" u="none" cap="none" strike="noStrike">
              <a:solidFill>
                <a:srgbClr val="ED6B00"/>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¡No olvides contestar la Autoevaluación y entregar el Ticket de Salida!</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¡Hasta la próxima!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Arial"/>
              <a:buNone/>
            </a:pPr>
            <a:br>
              <a:rPr b="1" i="0" lang="en-US" sz="2100" u="none" cap="none" strike="noStrike">
                <a:solidFill>
                  <a:srgbClr val="ED6B00"/>
                </a:solidFill>
                <a:latin typeface="Arial"/>
                <a:ea typeface="Arial"/>
                <a:cs typeface="Arial"/>
                <a:sym typeface="Arial"/>
              </a:rPr>
            </a:br>
            <a:endParaRPr b="0" i="0" sz="1400" u="none" cap="none" strike="noStrike">
              <a:solidFill>
                <a:srgbClr val="000000"/>
              </a:solidFill>
              <a:latin typeface="Helvetica Neue"/>
              <a:ea typeface="Helvetica Neue"/>
              <a:cs typeface="Helvetica Neue"/>
              <a:sym typeface="Helvetica Neue"/>
            </a:endParaRPr>
          </a:p>
        </p:txBody>
      </p:sp>
      <p:pic>
        <p:nvPicPr>
          <p:cNvPr descr="Imagen 16" id="575" name="Google Shape;575;p24"/>
          <p:cNvPicPr preferRelativeResize="0"/>
          <p:nvPr/>
        </p:nvPicPr>
        <p:blipFill rotWithShape="1">
          <a:blip r:embed="rId4">
            <a:alphaModFix/>
          </a:blip>
          <a:srcRect b="0" l="0" r="0" t="0"/>
          <a:stretch/>
        </p:blipFill>
        <p:spPr>
          <a:xfrm>
            <a:off x="3210792" y="4159041"/>
            <a:ext cx="673177" cy="60372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
          <p:cNvSpPr txBox="1"/>
          <p:nvPr>
            <p:ph idx="4294967295" type="sldNum"/>
          </p:nvPr>
        </p:nvSpPr>
        <p:spPr>
          <a:xfrm>
            <a:off x="442488" y="6881800"/>
            <a:ext cx="266347"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165" name="Google Shape;165;p3"/>
          <p:cNvSpPr txBox="1"/>
          <p:nvPr/>
        </p:nvSpPr>
        <p:spPr>
          <a:xfrm>
            <a:off x="374855" y="2499449"/>
            <a:ext cx="2760224" cy="3448602"/>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OA3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Ingresar, archivar y presentar información sobre bienestar y desarrollo de personas, ascensos, promociones, transferencias, capacitación, desempeños, evaluaciones, entre otros, para la toma de decisiones de las jefaturas.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OA Genérico</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B - C - 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Calibri"/>
              <a:buNone/>
            </a:pPr>
            <a:br>
              <a:rPr b="0" i="0" lang="en-US" sz="1400" u="none" cap="none" strike="noStrike">
                <a:solidFill>
                  <a:srgbClr val="000000"/>
                </a:solidFill>
                <a:latin typeface="Calibri"/>
                <a:ea typeface="Calibri"/>
                <a:cs typeface="Calibri"/>
                <a:sym typeface="Calibri"/>
              </a:rPr>
            </a:br>
            <a:endParaRPr b="0" i="0" sz="1400" u="none" cap="none" strike="noStrike">
              <a:solidFill>
                <a:srgbClr val="000000"/>
              </a:solidFill>
              <a:latin typeface="Helvetica Neue"/>
              <a:ea typeface="Helvetica Neue"/>
              <a:cs typeface="Helvetica Neue"/>
              <a:sym typeface="Helvetica Neue"/>
            </a:endParaRPr>
          </a:p>
        </p:txBody>
      </p:sp>
      <p:sp>
        <p:nvSpPr>
          <p:cNvPr id="166" name="Google Shape;166;p3"/>
          <p:cNvSpPr/>
          <p:nvPr/>
        </p:nvSpPr>
        <p:spPr>
          <a:xfrm>
            <a:off x="252573" y="1472660"/>
            <a:ext cx="2980515" cy="4543829"/>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167" name="Google Shape;167;p3"/>
          <p:cNvSpPr txBox="1"/>
          <p:nvPr/>
        </p:nvSpPr>
        <p:spPr>
          <a:xfrm>
            <a:off x="358669" y="2033503"/>
            <a:ext cx="2768320" cy="424497"/>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OBJETIVO DE APRENDIZAJE</a:t>
            </a:r>
            <a:endParaRPr b="0" i="0" sz="1400" u="none" cap="none" strike="noStrike">
              <a:solidFill>
                <a:srgbClr val="000000"/>
              </a:solidFill>
              <a:latin typeface="Arial"/>
              <a:ea typeface="Arial"/>
              <a:cs typeface="Arial"/>
              <a:sym typeface="Arial"/>
            </a:endParaRPr>
          </a:p>
        </p:txBody>
      </p:sp>
      <p:pic>
        <p:nvPicPr>
          <p:cNvPr descr="Imagen 27" id="168" name="Google Shape;168;p3"/>
          <p:cNvPicPr preferRelativeResize="0"/>
          <p:nvPr/>
        </p:nvPicPr>
        <p:blipFill rotWithShape="1">
          <a:blip r:embed="rId3">
            <a:alphaModFix/>
          </a:blip>
          <a:srcRect b="0" l="0" r="0" t="0"/>
          <a:stretch/>
        </p:blipFill>
        <p:spPr>
          <a:xfrm>
            <a:off x="1410121" y="1203013"/>
            <a:ext cx="702377" cy="669709"/>
          </a:xfrm>
          <a:prstGeom prst="rect">
            <a:avLst/>
          </a:prstGeom>
          <a:noFill/>
          <a:ln>
            <a:noFill/>
          </a:ln>
        </p:spPr>
      </p:pic>
      <p:grpSp>
        <p:nvGrpSpPr>
          <p:cNvPr id="169" name="Google Shape;169;p3"/>
          <p:cNvGrpSpPr/>
          <p:nvPr/>
        </p:nvGrpSpPr>
        <p:grpSpPr>
          <a:xfrm>
            <a:off x="3362219" y="1472658"/>
            <a:ext cx="2980517" cy="4543831"/>
            <a:chOff x="0" y="-1"/>
            <a:chExt cx="2980515" cy="4543829"/>
          </a:xfrm>
        </p:grpSpPr>
        <p:sp>
          <p:nvSpPr>
            <p:cNvPr id="170" name="Google Shape;170;p3"/>
            <p:cNvSpPr/>
            <p:nvPr/>
          </p:nvSpPr>
          <p:spPr>
            <a:xfrm>
              <a:off x="0" y="-1"/>
              <a:ext cx="2980515" cy="4543829"/>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171" name="Google Shape;171;p3"/>
            <p:cNvSpPr txBox="1"/>
            <p:nvPr/>
          </p:nvSpPr>
          <p:spPr>
            <a:xfrm>
              <a:off x="78265" y="2081796"/>
              <a:ext cx="2823984"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172" name="Google Shape;172;p3"/>
          <p:cNvSpPr txBox="1"/>
          <p:nvPr/>
        </p:nvSpPr>
        <p:spPr>
          <a:xfrm>
            <a:off x="3459963" y="2499447"/>
            <a:ext cx="2862262" cy="3200842"/>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1. 1 </a:t>
            </a:r>
            <a:r>
              <a:rPr b="0" i="0" lang="en-US" sz="1400" u="none" cap="none" strike="noStrike">
                <a:solidFill>
                  <a:srgbClr val="000000"/>
                </a:solidFill>
                <a:latin typeface="Calibri"/>
                <a:ea typeface="Calibri"/>
                <a:cs typeface="Calibri"/>
                <a:sym typeface="Calibri"/>
              </a:rPr>
              <a:t>Ingresa en el sistema información fidedigna de cada trabajador sobre bienestar, desarrollo profesional, capacitación y/o evaluación de desempeño, respetando legislación vigente</a:t>
            </a: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e instrucciones de</a:t>
            </a: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jefatura.</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Reconoce la evaluación de desempeño como proceso que permite mejorar el desarrollo profesional de los colaboradores de una organización.</a:t>
            </a:r>
            <a:endParaRPr b="0" i="0" sz="1400" u="none" cap="none" strike="noStrike">
              <a:solidFill>
                <a:srgbClr val="000000"/>
              </a:solidFill>
              <a:latin typeface="Calibri"/>
              <a:ea typeface="Calibri"/>
              <a:cs typeface="Calibri"/>
              <a:sym typeface="Calibri"/>
            </a:endParaRPr>
          </a:p>
        </p:txBody>
      </p:sp>
      <p:sp>
        <p:nvSpPr>
          <p:cNvPr id="173" name="Google Shape;173;p3"/>
          <p:cNvSpPr txBox="1"/>
          <p:nvPr/>
        </p:nvSpPr>
        <p:spPr>
          <a:xfrm>
            <a:off x="3561636" y="2033503"/>
            <a:ext cx="2609186" cy="424497"/>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APRENDIZAJE ESPERADO</a:t>
            </a:r>
            <a:endParaRPr b="0" i="0" sz="1400" u="none" cap="none" strike="noStrike">
              <a:solidFill>
                <a:srgbClr val="000000"/>
              </a:solidFill>
              <a:latin typeface="Arial"/>
              <a:ea typeface="Arial"/>
              <a:cs typeface="Arial"/>
              <a:sym typeface="Arial"/>
            </a:endParaRPr>
          </a:p>
        </p:txBody>
      </p:sp>
      <p:pic>
        <p:nvPicPr>
          <p:cNvPr descr="Imagen 35" id="174" name="Google Shape;174;p3"/>
          <p:cNvPicPr preferRelativeResize="0"/>
          <p:nvPr/>
        </p:nvPicPr>
        <p:blipFill rotWithShape="1">
          <a:blip r:embed="rId4">
            <a:alphaModFix/>
          </a:blip>
          <a:srcRect b="0" l="0" r="0" t="0"/>
          <a:stretch/>
        </p:blipFill>
        <p:spPr>
          <a:xfrm>
            <a:off x="4539905" y="1203013"/>
            <a:ext cx="702378" cy="669709"/>
          </a:xfrm>
          <a:prstGeom prst="rect">
            <a:avLst/>
          </a:prstGeom>
          <a:noFill/>
          <a:ln>
            <a:noFill/>
          </a:ln>
        </p:spPr>
      </p:pic>
      <p:grpSp>
        <p:nvGrpSpPr>
          <p:cNvPr id="175" name="Google Shape;175;p3"/>
          <p:cNvGrpSpPr/>
          <p:nvPr/>
        </p:nvGrpSpPr>
        <p:grpSpPr>
          <a:xfrm>
            <a:off x="6473042" y="1472658"/>
            <a:ext cx="2980516" cy="5663583"/>
            <a:chOff x="0" y="-1"/>
            <a:chExt cx="2980515" cy="5663582"/>
          </a:xfrm>
        </p:grpSpPr>
        <p:sp>
          <p:nvSpPr>
            <p:cNvPr id="176" name="Google Shape;176;p3"/>
            <p:cNvSpPr/>
            <p:nvPr/>
          </p:nvSpPr>
          <p:spPr>
            <a:xfrm>
              <a:off x="0" y="-1"/>
              <a:ext cx="2980515" cy="5663582"/>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177" name="Google Shape;177;p3"/>
            <p:cNvSpPr txBox="1"/>
            <p:nvPr/>
          </p:nvSpPr>
          <p:spPr>
            <a:xfrm>
              <a:off x="78265" y="2641673"/>
              <a:ext cx="2823984"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178" name="Google Shape;178;p3"/>
          <p:cNvSpPr txBox="1"/>
          <p:nvPr/>
        </p:nvSpPr>
        <p:spPr>
          <a:xfrm>
            <a:off x="6621195" y="2499447"/>
            <a:ext cx="2684208" cy="357260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1.1</a:t>
            </a:r>
            <a:r>
              <a:rPr b="0" i="0" lang="en-US" sz="1400" u="none" cap="none" strike="noStrike">
                <a:solidFill>
                  <a:srgbClr val="000000"/>
                </a:solidFill>
                <a:latin typeface="Calibri"/>
                <a:ea typeface="Calibri"/>
                <a:cs typeface="Calibri"/>
                <a:sym typeface="Calibri"/>
              </a:rPr>
              <a:t> Selecciona información verificable para ser ingresada en el sistema, teniendo en cuenta la legislación vigente, las políticas de la empresa y el tipo de contrato de cada trabajador.</a:t>
            </a:r>
            <a:endParaRPr b="0" i="0" sz="1200" u="none" cap="none" strike="noStrike">
              <a:solidFill>
                <a:srgbClr val="000000"/>
              </a:solidFill>
              <a:latin typeface="Times"/>
              <a:ea typeface="Times"/>
              <a:cs typeface="Times"/>
              <a:sym typeface="Times"/>
            </a:endParaRPr>
          </a:p>
          <a:p>
            <a:pPr indent="0" lvl="0" marL="0" marR="0" rtl="0" algn="l">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Times"/>
              <a:ea typeface="Times"/>
              <a:cs typeface="Times"/>
              <a:sym typeface="Times"/>
            </a:endParaRPr>
          </a:p>
          <a:p>
            <a:pPr indent="0" lvl="0" marL="0" marR="0" rtl="0" algn="l">
              <a:lnSpc>
                <a:spcPct val="128571"/>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Distingue las ventajas y desventajas de cada uno de los tipos o métodos de evaluación de desempeño permitiendo mejorar el desarrollo profesional y personal de los colaboradores.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Calibri"/>
              <a:buNone/>
            </a:pPr>
            <a:br>
              <a:rPr b="0" i="0" lang="en-US" sz="1400" u="none" cap="none" strike="noStrike">
                <a:solidFill>
                  <a:srgbClr val="000000"/>
                </a:solidFill>
                <a:latin typeface="Calibri"/>
                <a:ea typeface="Calibri"/>
                <a:cs typeface="Calibri"/>
                <a:sym typeface="Calibri"/>
              </a:rPr>
            </a:br>
            <a:endParaRPr b="0" i="0" sz="1400" u="none" cap="none" strike="noStrike">
              <a:solidFill>
                <a:srgbClr val="000000"/>
              </a:solidFill>
              <a:latin typeface="Helvetica Neue"/>
              <a:ea typeface="Helvetica Neue"/>
              <a:cs typeface="Helvetica Neue"/>
              <a:sym typeface="Helvetica Neue"/>
            </a:endParaRPr>
          </a:p>
        </p:txBody>
      </p:sp>
      <p:sp>
        <p:nvSpPr>
          <p:cNvPr id="179" name="Google Shape;179;p3"/>
          <p:cNvSpPr txBox="1"/>
          <p:nvPr/>
        </p:nvSpPr>
        <p:spPr>
          <a:xfrm>
            <a:off x="6554516" y="2033503"/>
            <a:ext cx="2862262" cy="424497"/>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CRITERIOS DE EVALUACIÓN</a:t>
            </a:r>
            <a:endParaRPr b="0" i="0" sz="1400" u="none" cap="none" strike="noStrike">
              <a:solidFill>
                <a:srgbClr val="000000"/>
              </a:solidFill>
              <a:latin typeface="Arial"/>
              <a:ea typeface="Arial"/>
              <a:cs typeface="Arial"/>
              <a:sym typeface="Arial"/>
            </a:endParaRPr>
          </a:p>
        </p:txBody>
      </p:sp>
      <p:pic>
        <p:nvPicPr>
          <p:cNvPr descr="Imagen 39" id="180" name="Google Shape;180;p3"/>
          <p:cNvPicPr preferRelativeResize="0"/>
          <p:nvPr/>
        </p:nvPicPr>
        <p:blipFill rotWithShape="1">
          <a:blip r:embed="rId5">
            <a:alphaModFix/>
          </a:blip>
          <a:srcRect b="0" l="0" r="0" t="0"/>
          <a:stretch/>
        </p:blipFill>
        <p:spPr>
          <a:xfrm>
            <a:off x="7649550" y="1203013"/>
            <a:ext cx="702378" cy="669709"/>
          </a:xfrm>
          <a:prstGeom prst="rect">
            <a:avLst/>
          </a:prstGeom>
          <a:noFill/>
          <a:ln>
            <a:noFill/>
          </a:ln>
        </p:spPr>
      </p:pic>
      <p:pic>
        <p:nvPicPr>
          <p:cNvPr descr="Imagen 40" id="181" name="Google Shape;181;p3"/>
          <p:cNvPicPr preferRelativeResize="0"/>
          <p:nvPr/>
        </p:nvPicPr>
        <p:blipFill rotWithShape="1">
          <a:blip r:embed="rId6">
            <a:alphaModFix/>
          </a:blip>
          <a:srcRect b="0" l="0" r="0" t="0"/>
          <a:stretch/>
        </p:blipFill>
        <p:spPr>
          <a:xfrm flipH="1">
            <a:off x="511864" y="4448533"/>
            <a:ext cx="3103843" cy="24662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4"/>
          <p:cNvSpPr txBox="1"/>
          <p:nvPr>
            <p:ph idx="4294967295" type="sldNum"/>
          </p:nvPr>
        </p:nvSpPr>
        <p:spPr>
          <a:xfrm>
            <a:off x="442488" y="6881800"/>
            <a:ext cx="266349" cy="317112"/>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grpSp>
        <p:nvGrpSpPr>
          <p:cNvPr id="187" name="Google Shape;187;p4"/>
          <p:cNvGrpSpPr/>
          <p:nvPr/>
        </p:nvGrpSpPr>
        <p:grpSpPr>
          <a:xfrm>
            <a:off x="386542" y="3816227"/>
            <a:ext cx="4845915" cy="883662"/>
            <a:chOff x="-3" y="0"/>
            <a:chExt cx="4845913" cy="883660"/>
          </a:xfrm>
        </p:grpSpPr>
        <p:grpSp>
          <p:nvGrpSpPr>
            <p:cNvPr id="188" name="Google Shape;188;p4"/>
            <p:cNvGrpSpPr/>
            <p:nvPr/>
          </p:nvGrpSpPr>
          <p:grpSpPr>
            <a:xfrm>
              <a:off x="188096" y="0"/>
              <a:ext cx="4657814" cy="883660"/>
              <a:chOff x="-1" y="0"/>
              <a:chExt cx="4657813" cy="883659"/>
            </a:xfrm>
          </p:grpSpPr>
          <p:sp>
            <p:nvSpPr>
              <p:cNvPr id="189" name="Google Shape;189;p4"/>
              <p:cNvSpPr/>
              <p:nvPr/>
            </p:nvSpPr>
            <p:spPr>
              <a:xfrm>
                <a:off x="-1" y="0"/>
                <a:ext cx="4657813" cy="883659"/>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190" name="Google Shape;190;p4"/>
              <p:cNvSpPr txBox="1"/>
              <p:nvPr/>
            </p:nvSpPr>
            <p:spPr>
              <a:xfrm>
                <a:off x="47899" y="251708"/>
                <a:ext cx="4562014" cy="380229"/>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grpSp>
          <p:nvGrpSpPr>
            <p:cNvPr id="191" name="Google Shape;191;p4"/>
            <p:cNvGrpSpPr/>
            <p:nvPr/>
          </p:nvGrpSpPr>
          <p:grpSpPr>
            <a:xfrm>
              <a:off x="-3" y="168979"/>
              <a:ext cx="391120" cy="536164"/>
              <a:chOff x="-2" y="0"/>
              <a:chExt cx="391119" cy="536162"/>
            </a:xfrm>
          </p:grpSpPr>
          <p:sp>
            <p:nvSpPr>
              <p:cNvPr id="192" name="Google Shape;192;p4"/>
              <p:cNvSpPr/>
              <p:nvPr/>
            </p:nvSpPr>
            <p:spPr>
              <a:xfrm>
                <a:off x="-2" y="84708"/>
                <a:ext cx="391119" cy="385809"/>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193" name="Google Shape;193;p4"/>
              <p:cNvSpPr txBox="1"/>
              <p:nvPr/>
            </p:nvSpPr>
            <p:spPr>
              <a:xfrm>
                <a:off x="9902" y="0"/>
                <a:ext cx="312205" cy="53616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grpSp>
        <p:sp>
          <p:nvSpPr>
            <p:cNvPr id="194" name="Google Shape;194;p4"/>
            <p:cNvSpPr txBox="1"/>
            <p:nvPr/>
          </p:nvSpPr>
          <p:spPr>
            <a:xfrm>
              <a:off x="562799" y="139738"/>
              <a:ext cx="4117504" cy="60416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Reconocimos los tipos y etapas de desarrollo que se relacionan con las personas.</a:t>
              </a:r>
              <a:endParaRPr b="0" i="0" sz="1400" u="none" cap="none" strike="noStrike">
                <a:solidFill>
                  <a:srgbClr val="000000"/>
                </a:solidFill>
                <a:latin typeface="Arial"/>
                <a:ea typeface="Arial"/>
                <a:cs typeface="Arial"/>
                <a:sym typeface="Arial"/>
              </a:endParaRPr>
            </a:p>
          </p:txBody>
        </p:sp>
      </p:grpSp>
      <p:grpSp>
        <p:nvGrpSpPr>
          <p:cNvPr id="195" name="Google Shape;195;p4"/>
          <p:cNvGrpSpPr/>
          <p:nvPr/>
        </p:nvGrpSpPr>
        <p:grpSpPr>
          <a:xfrm>
            <a:off x="375967" y="2843136"/>
            <a:ext cx="4845915" cy="883663"/>
            <a:chOff x="-4" y="-3"/>
            <a:chExt cx="4845913" cy="883662"/>
          </a:xfrm>
        </p:grpSpPr>
        <p:grpSp>
          <p:nvGrpSpPr>
            <p:cNvPr id="196" name="Google Shape;196;p4"/>
            <p:cNvGrpSpPr/>
            <p:nvPr/>
          </p:nvGrpSpPr>
          <p:grpSpPr>
            <a:xfrm>
              <a:off x="188096" y="-3"/>
              <a:ext cx="4657813" cy="883662"/>
              <a:chOff x="-1" y="-1"/>
              <a:chExt cx="4657812" cy="883661"/>
            </a:xfrm>
          </p:grpSpPr>
          <p:sp>
            <p:nvSpPr>
              <p:cNvPr id="197" name="Google Shape;197;p4"/>
              <p:cNvSpPr/>
              <p:nvPr/>
            </p:nvSpPr>
            <p:spPr>
              <a:xfrm>
                <a:off x="-1" y="-1"/>
                <a:ext cx="4657812" cy="883661"/>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198" name="Google Shape;198;p4"/>
              <p:cNvSpPr txBox="1"/>
              <p:nvPr/>
            </p:nvSpPr>
            <p:spPr>
              <a:xfrm>
                <a:off x="47898" y="251709"/>
                <a:ext cx="4562016" cy="38022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grpSp>
          <p:nvGrpSpPr>
            <p:cNvPr id="199" name="Google Shape;199;p4"/>
            <p:cNvGrpSpPr/>
            <p:nvPr/>
          </p:nvGrpSpPr>
          <p:grpSpPr>
            <a:xfrm>
              <a:off x="-4" y="168977"/>
              <a:ext cx="376212" cy="536165"/>
              <a:chOff x="-2" y="-2"/>
              <a:chExt cx="376210" cy="536163"/>
            </a:xfrm>
          </p:grpSpPr>
          <p:sp>
            <p:nvSpPr>
              <p:cNvPr id="200" name="Google Shape;200;p4"/>
              <p:cNvSpPr/>
              <p:nvPr/>
            </p:nvSpPr>
            <p:spPr>
              <a:xfrm>
                <a:off x="-2" y="84708"/>
                <a:ext cx="376210" cy="385809"/>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201" name="Google Shape;201;p4"/>
              <p:cNvSpPr txBox="1"/>
              <p:nvPr/>
            </p:nvSpPr>
            <p:spPr>
              <a:xfrm>
                <a:off x="9524" y="-2"/>
                <a:ext cx="300307" cy="536163"/>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grpSp>
        <p:sp>
          <p:nvSpPr>
            <p:cNvPr id="202" name="Google Shape;202;p4"/>
            <p:cNvSpPr txBox="1"/>
            <p:nvPr/>
          </p:nvSpPr>
          <p:spPr>
            <a:xfrm>
              <a:off x="562800" y="103136"/>
              <a:ext cx="3960531" cy="677371"/>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Identificamos la importancia del bienestar personal.</a:t>
              </a:r>
              <a:endParaRPr b="0" i="0" sz="1400" u="none" cap="none" strike="noStrike">
                <a:solidFill>
                  <a:srgbClr val="000000"/>
                </a:solidFill>
                <a:latin typeface="Arial"/>
                <a:ea typeface="Arial"/>
                <a:cs typeface="Arial"/>
                <a:sym typeface="Arial"/>
              </a:endParaRPr>
            </a:p>
          </p:txBody>
        </p:sp>
      </p:grpSp>
      <p:sp>
        <p:nvSpPr>
          <p:cNvPr id="203" name="Google Shape;203;p4"/>
          <p:cNvSpPr/>
          <p:nvPr/>
        </p:nvSpPr>
        <p:spPr>
          <a:xfrm>
            <a:off x="5026616" y="3630159"/>
            <a:ext cx="696543" cy="696541"/>
          </a:xfrm>
          <a:prstGeom prst="ellipse">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204" name="Google Shape;204;p4"/>
          <p:cNvSpPr txBox="1"/>
          <p:nvPr/>
        </p:nvSpPr>
        <p:spPr>
          <a:xfrm>
            <a:off x="382496" y="1404442"/>
            <a:ext cx="8950508" cy="536163"/>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¿QUÉ APRENDIMOS LA ACTIVIDAD ANTERIOR?</a:t>
            </a:r>
            <a:endParaRPr b="0" i="0" sz="1400" u="none" cap="none" strike="noStrike">
              <a:solidFill>
                <a:srgbClr val="000000"/>
              </a:solidFill>
              <a:latin typeface="Arial"/>
              <a:ea typeface="Arial"/>
              <a:cs typeface="Arial"/>
              <a:sym typeface="Arial"/>
            </a:endParaRPr>
          </a:p>
        </p:txBody>
      </p:sp>
      <p:sp>
        <p:nvSpPr>
          <p:cNvPr id="205" name="Google Shape;205;p4"/>
          <p:cNvSpPr txBox="1"/>
          <p:nvPr/>
        </p:nvSpPr>
        <p:spPr>
          <a:xfrm>
            <a:off x="574648" y="2253630"/>
            <a:ext cx="4778407" cy="424492"/>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DESARROLLO PERSONAL Y PROFESIONAL</a:t>
            </a:r>
            <a:endParaRPr b="0" i="0" sz="1400" u="none" cap="none" strike="noStrike">
              <a:solidFill>
                <a:srgbClr val="000000"/>
              </a:solidFill>
              <a:latin typeface="Arial"/>
              <a:ea typeface="Arial"/>
              <a:cs typeface="Arial"/>
              <a:sym typeface="Arial"/>
            </a:endParaRPr>
          </a:p>
        </p:txBody>
      </p:sp>
      <p:sp>
        <p:nvSpPr>
          <p:cNvPr id="206" name="Google Shape;206;p4"/>
          <p:cNvSpPr txBox="1"/>
          <p:nvPr/>
        </p:nvSpPr>
        <p:spPr>
          <a:xfrm>
            <a:off x="448725" y="1147796"/>
            <a:ext cx="4700400" cy="37220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RECORDEMOS</a:t>
            </a:r>
            <a:endParaRPr b="0" i="0" sz="1400" u="none" cap="none" strike="noStrike">
              <a:solidFill>
                <a:srgbClr val="000000"/>
              </a:solidFill>
              <a:latin typeface="Arial"/>
              <a:ea typeface="Arial"/>
              <a:cs typeface="Arial"/>
              <a:sym typeface="Arial"/>
            </a:endParaRPr>
          </a:p>
        </p:txBody>
      </p:sp>
      <p:grpSp>
        <p:nvGrpSpPr>
          <p:cNvPr id="207" name="Google Shape;207;p4"/>
          <p:cNvGrpSpPr/>
          <p:nvPr/>
        </p:nvGrpSpPr>
        <p:grpSpPr>
          <a:xfrm>
            <a:off x="394664" y="4789313"/>
            <a:ext cx="4845915" cy="883662"/>
            <a:chOff x="-4" y="0"/>
            <a:chExt cx="4845913" cy="883660"/>
          </a:xfrm>
        </p:grpSpPr>
        <p:grpSp>
          <p:nvGrpSpPr>
            <p:cNvPr id="208" name="Google Shape;208;p4"/>
            <p:cNvGrpSpPr/>
            <p:nvPr/>
          </p:nvGrpSpPr>
          <p:grpSpPr>
            <a:xfrm>
              <a:off x="188096" y="0"/>
              <a:ext cx="4657813" cy="883660"/>
              <a:chOff x="-1" y="0"/>
              <a:chExt cx="4657812" cy="883659"/>
            </a:xfrm>
          </p:grpSpPr>
          <p:sp>
            <p:nvSpPr>
              <p:cNvPr id="209" name="Google Shape;209;p4"/>
              <p:cNvSpPr/>
              <p:nvPr/>
            </p:nvSpPr>
            <p:spPr>
              <a:xfrm>
                <a:off x="-1" y="0"/>
                <a:ext cx="4657812" cy="883659"/>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210" name="Google Shape;210;p4"/>
              <p:cNvSpPr txBox="1"/>
              <p:nvPr/>
            </p:nvSpPr>
            <p:spPr>
              <a:xfrm>
                <a:off x="47898" y="251708"/>
                <a:ext cx="4562016" cy="380229"/>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grpSp>
          <p:nvGrpSpPr>
            <p:cNvPr id="211" name="Google Shape;211;p4"/>
            <p:cNvGrpSpPr/>
            <p:nvPr/>
          </p:nvGrpSpPr>
          <p:grpSpPr>
            <a:xfrm>
              <a:off x="-4" y="168979"/>
              <a:ext cx="376212" cy="536164"/>
              <a:chOff x="-2" y="0"/>
              <a:chExt cx="376210" cy="536162"/>
            </a:xfrm>
          </p:grpSpPr>
          <p:sp>
            <p:nvSpPr>
              <p:cNvPr id="212" name="Google Shape;212;p4"/>
              <p:cNvSpPr/>
              <p:nvPr/>
            </p:nvSpPr>
            <p:spPr>
              <a:xfrm>
                <a:off x="-2" y="84708"/>
                <a:ext cx="376210" cy="385809"/>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213" name="Google Shape;213;p4"/>
              <p:cNvSpPr txBox="1"/>
              <p:nvPr/>
            </p:nvSpPr>
            <p:spPr>
              <a:xfrm>
                <a:off x="9524" y="0"/>
                <a:ext cx="300307" cy="53616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grpSp>
        <p:sp>
          <p:nvSpPr>
            <p:cNvPr id="214" name="Google Shape;214;p4"/>
            <p:cNvSpPr txBox="1"/>
            <p:nvPr/>
          </p:nvSpPr>
          <p:spPr>
            <a:xfrm>
              <a:off x="562800" y="12738"/>
              <a:ext cx="3960531" cy="858167"/>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Reconocimos la relación entre desarrollo personal, desarrollo profesional y desarrollo organizacional.</a:t>
              </a:r>
              <a:endParaRPr b="0" i="0" sz="1400" u="none" cap="none" strike="noStrike">
                <a:solidFill>
                  <a:srgbClr val="000000"/>
                </a:solidFill>
                <a:latin typeface="Arial"/>
                <a:ea typeface="Arial"/>
                <a:cs typeface="Arial"/>
                <a:sym typeface="Arial"/>
              </a:endParaRPr>
            </a:p>
          </p:txBody>
        </p:sp>
      </p:grpSp>
      <p:pic>
        <p:nvPicPr>
          <p:cNvPr descr="Imagen 34" id="215" name="Google Shape;215;p4"/>
          <p:cNvPicPr preferRelativeResize="0"/>
          <p:nvPr/>
        </p:nvPicPr>
        <p:blipFill rotWithShape="1">
          <a:blip r:embed="rId3">
            <a:alphaModFix/>
          </a:blip>
          <a:srcRect b="0" l="0" r="0" t="0"/>
          <a:stretch/>
        </p:blipFill>
        <p:spPr>
          <a:xfrm>
            <a:off x="4870517" y="2513152"/>
            <a:ext cx="4828329" cy="4574479"/>
          </a:xfrm>
          <a:prstGeom prst="rect">
            <a:avLst/>
          </a:prstGeom>
          <a:noFill/>
          <a:ln>
            <a:noFill/>
          </a:ln>
        </p:spPr>
      </p:pic>
      <p:sp>
        <p:nvSpPr>
          <p:cNvPr id="216" name="Google Shape;216;p4"/>
          <p:cNvSpPr txBox="1"/>
          <p:nvPr/>
        </p:nvSpPr>
        <p:spPr>
          <a:xfrm>
            <a:off x="577552" y="5887703"/>
            <a:ext cx="4772598" cy="599437"/>
          </a:xfrm>
          <a:prstGeom prst="rect">
            <a:avLst/>
          </a:prstGeom>
          <a:noFill/>
          <a:ln>
            <a:noFill/>
          </a:ln>
        </p:spPr>
        <p:txBody>
          <a:bodyPr anchorCtr="0" anchor="t" bIns="45700" lIns="45700" spcFirstLastPara="1" rIns="45700" wrap="square" tIns="45700">
            <a:spAutoFit/>
          </a:bodyPr>
          <a:lstStyle/>
          <a:p>
            <a:pPr indent="0" lvl="0" marL="0" marR="0" rtl="0" algn="l">
              <a:lnSpc>
                <a:spcPct val="125000"/>
              </a:lnSpc>
              <a:spcBef>
                <a:spcPts val="0"/>
              </a:spcBef>
              <a:spcAft>
                <a:spcPts val="0"/>
              </a:spcAft>
              <a:buClr>
                <a:srgbClr val="535353"/>
              </a:buClr>
              <a:buSzPts val="1600"/>
              <a:buFont typeface="Calibri"/>
              <a:buNone/>
            </a:pPr>
            <a:r>
              <a:rPr b="1" i="0" lang="en-US" sz="1600" u="none" cap="none" strike="noStrike">
                <a:solidFill>
                  <a:srgbClr val="535353"/>
                </a:solidFill>
                <a:latin typeface="Calibri"/>
                <a:ea typeface="Calibri"/>
                <a:cs typeface="Calibri"/>
                <a:sym typeface="Calibri"/>
              </a:rPr>
              <a:t>Para recordar los temas trabajados en la actividad anterior te invito a realizar la siguiente actividad.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grpSp>
        <p:nvGrpSpPr>
          <p:cNvPr id="221" name="Google Shape;221;p5"/>
          <p:cNvGrpSpPr/>
          <p:nvPr/>
        </p:nvGrpSpPr>
        <p:grpSpPr>
          <a:xfrm>
            <a:off x="213747" y="2368038"/>
            <a:ext cx="8039610" cy="3177750"/>
            <a:chOff x="-2" y="-1"/>
            <a:chExt cx="8039608" cy="3177748"/>
          </a:xfrm>
        </p:grpSpPr>
        <p:sp>
          <p:nvSpPr>
            <p:cNvPr id="222" name="Google Shape;222;p5"/>
            <p:cNvSpPr/>
            <p:nvPr/>
          </p:nvSpPr>
          <p:spPr>
            <a:xfrm>
              <a:off x="-2" y="-1"/>
              <a:ext cx="8039608" cy="3177748"/>
            </a:xfrm>
            <a:prstGeom prst="roundRect">
              <a:avLst>
                <a:gd fmla="val 10324"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223" name="Google Shape;223;p5"/>
            <p:cNvSpPr txBox="1"/>
            <p:nvPr/>
          </p:nvSpPr>
          <p:spPr>
            <a:xfrm>
              <a:off x="96086" y="1398751"/>
              <a:ext cx="7847431" cy="38022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224" name="Google Shape;224;p5"/>
          <p:cNvSpPr txBox="1"/>
          <p:nvPr>
            <p:ph idx="4294967295" type="sldNum"/>
          </p:nvPr>
        </p:nvSpPr>
        <p:spPr>
          <a:xfrm>
            <a:off x="442488" y="6881800"/>
            <a:ext cx="266349" cy="317112"/>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225" name="Google Shape;225;p5"/>
          <p:cNvSpPr txBox="1"/>
          <p:nvPr/>
        </p:nvSpPr>
        <p:spPr>
          <a:xfrm>
            <a:off x="375971" y="1265365"/>
            <a:ext cx="8950508" cy="536162"/>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ACTIVIDAD DE CONOCIMIENTOS PREVIOS</a:t>
            </a:r>
            <a:endParaRPr b="0" i="0" sz="1400" u="none" cap="none" strike="noStrike">
              <a:solidFill>
                <a:srgbClr val="000000"/>
              </a:solidFill>
              <a:latin typeface="Arial"/>
              <a:ea typeface="Arial"/>
              <a:cs typeface="Arial"/>
              <a:sym typeface="Arial"/>
            </a:endParaRPr>
          </a:p>
        </p:txBody>
      </p:sp>
      <p:sp>
        <p:nvSpPr>
          <p:cNvPr id="226" name="Google Shape;226;p5"/>
          <p:cNvSpPr txBox="1"/>
          <p:nvPr/>
        </p:nvSpPr>
        <p:spPr>
          <a:xfrm>
            <a:off x="382002" y="2645803"/>
            <a:ext cx="7703097" cy="2622218"/>
          </a:xfrm>
          <a:prstGeom prst="rect">
            <a:avLst/>
          </a:prstGeom>
          <a:noFill/>
          <a:ln>
            <a:noFill/>
          </a:ln>
        </p:spPr>
        <p:txBody>
          <a:bodyPr anchorCtr="0" anchor="ctr" bIns="91400" lIns="91400" spcFirstLastPara="1" rIns="91400" wrap="square" tIns="91400">
            <a:spAutoFit/>
          </a:bodyPr>
          <a:lstStyle/>
          <a:p>
            <a:pPr indent="0" lvl="0" marL="0" marR="0" rtl="0" algn="l">
              <a:lnSpc>
                <a:spcPct val="110000"/>
              </a:lnSpc>
              <a:spcBef>
                <a:spcPts val="0"/>
              </a:spcBef>
              <a:spcAft>
                <a:spcPts val="0"/>
              </a:spcAft>
              <a:buClr>
                <a:srgbClr val="000000"/>
              </a:buClr>
              <a:buSzPts val="1600"/>
              <a:buFont typeface="Calibri"/>
              <a:buNone/>
            </a:pPr>
            <a:r>
              <a:rPr b="1" i="1" lang="en-US" sz="1600" u="none" cap="none" strike="noStrike">
                <a:solidFill>
                  <a:srgbClr val="000000"/>
                </a:solidFill>
                <a:latin typeface="Calibri"/>
                <a:ea typeface="Calibri"/>
                <a:cs typeface="Calibri"/>
                <a:sym typeface="Calibri"/>
              </a:rPr>
              <a:t>Para recordar los temas trabajados en la actividad anterior, te invito realizar la siguiente actividad: </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Copia en tu cuaderno la lista de elementos que se presentan a continuación y señala cuáles de éstos se asocian a Desarrollo Personal o Profesional de una persona. Para aquellos conceptos no asociados, argumenta tu respuesta. Posteriormente comparte tus repuesta en plenario que será moderado por tu profesor. </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rgbClr val="000000"/>
              </a:buClr>
              <a:buSzPts val="1400"/>
              <a:buFont typeface="Calibri"/>
              <a:buNone/>
            </a:pPr>
            <a:r>
              <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10000"/>
              </a:lnSpc>
              <a:spcBef>
                <a:spcPts val="0"/>
              </a:spcBef>
              <a:spcAft>
                <a:spcPts val="0"/>
              </a:spcAft>
              <a:buClr>
                <a:srgbClr val="DD722C"/>
              </a:buClr>
              <a:buSzPts val="1600"/>
              <a:buFont typeface="Calibri"/>
              <a:buNone/>
            </a:pPr>
            <a:r>
              <a:rPr b="1" i="0" lang="en-US" sz="1600" u="none" cap="none" strike="noStrike">
                <a:solidFill>
                  <a:srgbClr val="DD722C"/>
                </a:solidFill>
                <a:latin typeface="Calibri"/>
                <a:ea typeface="Calibri"/>
                <a:cs typeface="Calibri"/>
                <a:sym typeface="Calibri"/>
              </a:rPr>
              <a:t>1. Sueño   2. Dinero</a:t>
            </a:r>
            <a:r>
              <a:rPr b="1" i="0" lang="en-US" sz="1200" u="none" cap="none" strike="noStrike">
                <a:solidFill>
                  <a:srgbClr val="DD722C"/>
                </a:solidFill>
                <a:latin typeface="Times"/>
                <a:ea typeface="Times"/>
                <a:cs typeface="Times"/>
                <a:sym typeface="Times"/>
              </a:rPr>
              <a:t>   </a:t>
            </a:r>
            <a:r>
              <a:rPr b="1" i="0" lang="en-US" sz="1600" u="none" cap="none" strike="noStrike">
                <a:solidFill>
                  <a:srgbClr val="DD722C"/>
                </a:solidFill>
                <a:latin typeface="Calibri"/>
                <a:ea typeface="Calibri"/>
                <a:cs typeface="Calibri"/>
                <a:sym typeface="Calibri"/>
              </a:rPr>
              <a:t>3. Objetivo</a:t>
            </a:r>
            <a:r>
              <a:rPr b="1" i="0" lang="en-US" sz="1200" u="none" cap="none" strike="noStrike">
                <a:solidFill>
                  <a:srgbClr val="DD722C"/>
                </a:solidFill>
                <a:latin typeface="Times"/>
                <a:ea typeface="Times"/>
                <a:cs typeface="Times"/>
                <a:sym typeface="Times"/>
              </a:rPr>
              <a:t>   </a:t>
            </a:r>
            <a:r>
              <a:rPr b="1" i="0" lang="en-US" sz="1600" u="none" cap="none" strike="noStrike">
                <a:solidFill>
                  <a:srgbClr val="DD722C"/>
                </a:solidFill>
                <a:latin typeface="Calibri"/>
                <a:ea typeface="Calibri"/>
                <a:cs typeface="Calibri"/>
                <a:sym typeface="Calibri"/>
              </a:rPr>
              <a:t>4. Fallar</a:t>
            </a:r>
            <a:r>
              <a:rPr b="1" i="0" lang="en-US" sz="1200" u="none" cap="none" strike="noStrike">
                <a:solidFill>
                  <a:srgbClr val="DD722C"/>
                </a:solidFill>
                <a:latin typeface="Times"/>
                <a:ea typeface="Times"/>
                <a:cs typeface="Times"/>
                <a:sym typeface="Times"/>
              </a:rPr>
              <a:t>   </a:t>
            </a:r>
            <a:r>
              <a:rPr b="1" i="0" lang="en-US" sz="1600" u="none" cap="none" strike="noStrike">
                <a:solidFill>
                  <a:srgbClr val="DD722C"/>
                </a:solidFill>
                <a:latin typeface="Calibri"/>
                <a:ea typeface="Calibri"/>
                <a:cs typeface="Calibri"/>
                <a:sym typeface="Calibri"/>
              </a:rPr>
              <a:t>5. Renunciar</a:t>
            </a:r>
            <a:r>
              <a:rPr b="1" i="0" lang="en-US" sz="1200" u="none" cap="none" strike="noStrike">
                <a:solidFill>
                  <a:srgbClr val="DD722C"/>
                </a:solidFill>
                <a:latin typeface="Times"/>
                <a:ea typeface="Times"/>
                <a:cs typeface="Times"/>
                <a:sym typeface="Times"/>
              </a:rPr>
              <a:t> </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rgbClr val="DD722C"/>
              </a:buClr>
              <a:buSzPts val="1600"/>
              <a:buFont typeface="Calibri"/>
              <a:buNone/>
            </a:pPr>
            <a:r>
              <a:rPr b="1" i="0" lang="en-US" sz="1600" u="none" cap="none" strike="noStrike">
                <a:solidFill>
                  <a:srgbClr val="DD722C"/>
                </a:solidFill>
                <a:latin typeface="Calibri"/>
                <a:ea typeface="Calibri"/>
                <a:cs typeface="Calibri"/>
                <a:sym typeface="Calibri"/>
              </a:rPr>
              <a:t>6. Comprometido   7. Claridad</a:t>
            </a:r>
            <a:endParaRPr b="0" i="0" sz="1400" u="none" cap="none" strike="noStrike">
              <a:solidFill>
                <a:srgbClr val="000000"/>
              </a:solidFill>
              <a:latin typeface="Helvetica Neue"/>
              <a:ea typeface="Helvetica Neue"/>
              <a:cs typeface="Helvetica Neue"/>
              <a:sym typeface="Helvetica Neue"/>
            </a:endParaRPr>
          </a:p>
        </p:txBody>
      </p:sp>
      <p:sp>
        <p:nvSpPr>
          <p:cNvPr id="227" name="Google Shape;227;p5"/>
          <p:cNvSpPr txBox="1"/>
          <p:nvPr/>
        </p:nvSpPr>
        <p:spPr>
          <a:xfrm>
            <a:off x="564688" y="5916903"/>
            <a:ext cx="4995615" cy="454183"/>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¡Muy bien!</a:t>
            </a:r>
            <a:endParaRPr b="0" i="0" sz="1400" u="none" cap="none" strike="noStrike">
              <a:solidFill>
                <a:srgbClr val="000000"/>
              </a:solidFill>
              <a:latin typeface="Arial"/>
              <a:ea typeface="Arial"/>
              <a:cs typeface="Arial"/>
              <a:sym typeface="Arial"/>
            </a:endParaRPr>
          </a:p>
        </p:txBody>
      </p:sp>
      <p:pic>
        <p:nvPicPr>
          <p:cNvPr descr="Imagen 14" id="228" name="Google Shape;228;p5"/>
          <p:cNvPicPr preferRelativeResize="0"/>
          <p:nvPr/>
        </p:nvPicPr>
        <p:blipFill rotWithShape="1">
          <a:blip r:embed="rId3">
            <a:alphaModFix/>
          </a:blip>
          <a:srcRect b="0" l="0" r="0" t="0"/>
          <a:stretch/>
        </p:blipFill>
        <p:spPr>
          <a:xfrm>
            <a:off x="6441113" y="4438393"/>
            <a:ext cx="3256342" cy="34112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6"/>
          <p:cNvSpPr/>
          <p:nvPr/>
        </p:nvSpPr>
        <p:spPr>
          <a:xfrm flipH="1">
            <a:off x="371694" y="5064010"/>
            <a:ext cx="8961307" cy="847896"/>
          </a:xfrm>
          <a:prstGeom prst="roundRect">
            <a:avLst>
              <a:gd fmla="val 10157"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234" name="Google Shape;234;p6"/>
          <p:cNvGrpSpPr/>
          <p:nvPr/>
        </p:nvGrpSpPr>
        <p:grpSpPr>
          <a:xfrm flipH="1">
            <a:off x="3980482" y="1319620"/>
            <a:ext cx="4453811" cy="1522115"/>
            <a:chOff x="5369951" y="3385391"/>
            <a:chExt cx="6585556" cy="2503890"/>
          </a:xfrm>
        </p:grpSpPr>
        <p:sp>
          <p:nvSpPr>
            <p:cNvPr id="235" name="Google Shape;235;p6"/>
            <p:cNvSpPr/>
            <p:nvPr/>
          </p:nvSpPr>
          <p:spPr>
            <a:xfrm>
              <a:off x="5369951" y="3385391"/>
              <a:ext cx="5663126" cy="2503890"/>
            </a:xfrm>
            <a:prstGeom prst="roundRect">
              <a:avLst>
                <a:gd fmla="val 10157"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6" name="Google Shape;236;p6"/>
            <p:cNvSpPr/>
            <p:nvPr/>
          </p:nvSpPr>
          <p:spPr>
            <a:xfrm rot="6773518">
              <a:off x="11184045" y="4509331"/>
              <a:ext cx="432619" cy="1022555"/>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Helvetica Neue"/>
                <a:buNone/>
              </a:pPr>
              <a:r>
                <a:t/>
              </a:r>
              <a:endParaRPr b="0" i="0" sz="1400" u="none" cap="none" strike="noStrike">
                <a:solidFill>
                  <a:schemeClr val="lt1"/>
                </a:solidFill>
                <a:latin typeface="Helvetica Neue"/>
                <a:ea typeface="Helvetica Neue"/>
                <a:cs typeface="Helvetica Neue"/>
                <a:sym typeface="Helvetica Neue"/>
              </a:endParaRPr>
            </a:p>
          </p:txBody>
        </p:sp>
      </p:grpSp>
      <p:sp>
        <p:nvSpPr>
          <p:cNvPr id="237" name="Google Shape;237;p6"/>
          <p:cNvSpPr txBox="1"/>
          <p:nvPr/>
        </p:nvSpPr>
        <p:spPr>
          <a:xfrm>
            <a:off x="4778251" y="1534075"/>
            <a:ext cx="3527700" cy="1067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Analicemos la siguiente </a:t>
            </a:r>
            <a:r>
              <a:rPr b="1" i="0" lang="en-US" sz="1600" u="none" cap="none" strike="noStrike">
                <a:solidFill>
                  <a:srgbClr val="000000"/>
                </a:solidFill>
                <a:latin typeface="Calibri"/>
                <a:ea typeface="Calibri"/>
                <a:cs typeface="Calibri"/>
                <a:sym typeface="Calibri"/>
              </a:rPr>
              <a:t>animación</a:t>
            </a:r>
            <a:r>
              <a:rPr b="0" i="0" lang="en-US" sz="16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1600"/>
              <a:buFont typeface="Calibri"/>
              <a:buNone/>
            </a:pPr>
            <a:r>
              <a:t/>
            </a:r>
            <a:endParaRPr b="1" i="0" sz="1800" u="none" cap="none" strike="noStrike">
              <a:solidFill>
                <a:srgbClr val="ED6B00"/>
              </a:solidFill>
              <a:latin typeface="Calibri"/>
              <a:ea typeface="Calibri"/>
              <a:cs typeface="Calibri"/>
              <a:sym typeface="Calibri"/>
            </a:endParaRPr>
          </a:p>
        </p:txBody>
      </p:sp>
      <p:sp>
        <p:nvSpPr>
          <p:cNvPr id="238" name="Google Shape;238;p6"/>
          <p:cNvSpPr txBox="1"/>
          <p:nvPr>
            <p:ph idx="12" type="sldNum"/>
          </p:nvPr>
        </p:nvSpPr>
        <p:spPr>
          <a:xfrm>
            <a:off x="371697" y="6881800"/>
            <a:ext cx="337152"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239" name="Google Shape;239;p6"/>
          <p:cNvSpPr txBox="1"/>
          <p:nvPr/>
        </p:nvSpPr>
        <p:spPr>
          <a:xfrm>
            <a:off x="382496" y="1160047"/>
            <a:ext cx="8950508" cy="536163"/>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ANTES DE COMENZAR</a:t>
            </a:r>
            <a:endParaRPr b="0" i="0" sz="1400" u="none" cap="none" strike="noStrike">
              <a:solidFill>
                <a:srgbClr val="000000"/>
              </a:solidFill>
              <a:latin typeface="Arial"/>
              <a:ea typeface="Arial"/>
              <a:cs typeface="Arial"/>
              <a:sym typeface="Arial"/>
            </a:endParaRPr>
          </a:p>
        </p:txBody>
      </p:sp>
      <p:sp>
        <p:nvSpPr>
          <p:cNvPr id="240" name="Google Shape;240;p6"/>
          <p:cNvSpPr txBox="1"/>
          <p:nvPr/>
        </p:nvSpPr>
        <p:spPr>
          <a:xfrm>
            <a:off x="4655560" y="3516911"/>
            <a:ext cx="4596595" cy="137473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chemeClr val="dk1"/>
              </a:buClr>
              <a:buSzPts val="1600"/>
              <a:buFont typeface="Calibri"/>
              <a:buNone/>
            </a:pPr>
            <a:r>
              <a:rPr b="1" i="0" lang="en-US" sz="1600" u="none" cap="none" strike="noStrike">
                <a:solidFill>
                  <a:schemeClr val="dk1"/>
                </a:solidFill>
                <a:latin typeface="Calibri"/>
                <a:ea typeface="Calibri"/>
                <a:cs typeface="Calibri"/>
                <a:sym typeface="Calibri"/>
              </a:rPr>
              <a:t>¿Qué entiende por evaluación del desempeño según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Calibri"/>
              <a:buNone/>
            </a:pPr>
            <a:r>
              <a:rPr b="1" i="0" lang="en-US" sz="1600" u="none" cap="none" strike="noStrike">
                <a:solidFill>
                  <a:schemeClr val="dk1"/>
                </a:solidFill>
                <a:latin typeface="Calibri"/>
                <a:ea typeface="Calibri"/>
                <a:cs typeface="Calibri"/>
                <a:sym typeface="Calibri"/>
              </a:rPr>
              <a:t>la animación presentada?</a:t>
            </a:r>
            <a:endParaRPr b="1" i="0" sz="14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DD722C"/>
              </a:buClr>
              <a:buSzPts val="1400"/>
              <a:buFont typeface="Calibri"/>
              <a:buNone/>
            </a:pPr>
            <a:r>
              <a:t/>
            </a:r>
            <a:endParaRPr b="1" i="0" sz="14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600"/>
              <a:buFont typeface="Calibri"/>
              <a:buNone/>
            </a:pPr>
            <a:r>
              <a:rPr b="1" i="0" lang="en-US" sz="1600" u="none" cap="none" strike="noStrike">
                <a:solidFill>
                  <a:schemeClr val="dk1"/>
                </a:solidFill>
                <a:latin typeface="Calibri"/>
                <a:ea typeface="Calibri"/>
                <a:cs typeface="Calibri"/>
                <a:sym typeface="Calibri"/>
              </a:rPr>
              <a:t>¿Cuál es la actitud frente a la evaluación de desempeño entre María y  Juan?</a:t>
            </a:r>
            <a:endParaRPr b="0" i="0" sz="1400" u="none" cap="none" strike="noStrike">
              <a:solidFill>
                <a:srgbClr val="000000"/>
              </a:solidFill>
              <a:latin typeface="Arial"/>
              <a:ea typeface="Arial"/>
              <a:cs typeface="Arial"/>
              <a:sym typeface="Arial"/>
            </a:endParaRPr>
          </a:p>
        </p:txBody>
      </p:sp>
      <p:sp>
        <p:nvSpPr>
          <p:cNvPr id="241" name="Google Shape;241;p6"/>
          <p:cNvSpPr txBox="1"/>
          <p:nvPr/>
        </p:nvSpPr>
        <p:spPr>
          <a:xfrm>
            <a:off x="476503" y="5200305"/>
            <a:ext cx="9036807" cy="528346"/>
          </a:xfrm>
          <a:prstGeom prst="rect">
            <a:avLst/>
          </a:prstGeom>
          <a:noFill/>
          <a:ln>
            <a:noFill/>
          </a:ln>
        </p:spPr>
        <p:txBody>
          <a:bodyPr anchorCtr="0" anchor="t" bIns="45700" lIns="45700" spcFirstLastPara="1" rIns="45700" wrap="square" tIns="45700">
            <a:spAutoFit/>
          </a:bodyPr>
          <a:lstStyle/>
          <a:p>
            <a:pPr indent="0" lvl="0" marL="0" marR="0" rtl="0" algn="l">
              <a:lnSpc>
                <a:spcPct val="121428"/>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Reflexiona de manera individual, anota las respuestas en tu cuaderno y posteriormente reúnete en grupos de no más de tres integrantes, compártelas y generen una respuesta en común. La que conversaremos a través de un plenario guiado. </a:t>
            </a:r>
            <a:endParaRPr b="0" i="0" sz="1400" u="none" cap="none" strike="noStrike">
              <a:solidFill>
                <a:srgbClr val="000000"/>
              </a:solidFill>
              <a:latin typeface="Arial"/>
              <a:ea typeface="Arial"/>
              <a:cs typeface="Arial"/>
              <a:sym typeface="Arial"/>
            </a:endParaRPr>
          </a:p>
        </p:txBody>
      </p:sp>
      <p:sp>
        <p:nvSpPr>
          <p:cNvPr id="242" name="Google Shape;242;p6"/>
          <p:cNvSpPr txBox="1"/>
          <p:nvPr/>
        </p:nvSpPr>
        <p:spPr>
          <a:xfrm>
            <a:off x="476503" y="5969244"/>
            <a:ext cx="7057395" cy="784383"/>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¡Muy bien!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Calibri"/>
              <a:buNone/>
            </a:pPr>
            <a:r>
              <a:rPr b="0" i="0" lang="en-US" sz="2100" u="none" cap="none" strike="noStrike">
                <a:solidFill>
                  <a:srgbClr val="ED6B00"/>
                </a:solidFill>
                <a:latin typeface="Calibri"/>
                <a:ea typeface="Calibri"/>
                <a:cs typeface="Calibri"/>
                <a:sym typeface="Calibri"/>
              </a:rPr>
              <a:t>Te invitamos a profundizar revisando la siguiente presentación</a:t>
            </a:r>
            <a:endParaRPr b="0" i="0" sz="1400" u="none" cap="none" strike="noStrike">
              <a:solidFill>
                <a:srgbClr val="000000"/>
              </a:solidFill>
              <a:latin typeface="Helvetica Neue"/>
              <a:ea typeface="Helvetica Neue"/>
              <a:cs typeface="Helvetica Neue"/>
              <a:sym typeface="Helvetica Neue"/>
            </a:endParaRPr>
          </a:p>
        </p:txBody>
      </p:sp>
      <p:pic>
        <p:nvPicPr>
          <p:cNvPr id="243" name="Google Shape;243;p6"/>
          <p:cNvPicPr preferRelativeResize="0"/>
          <p:nvPr/>
        </p:nvPicPr>
        <p:blipFill rotWithShape="1">
          <a:blip r:embed="rId3">
            <a:alphaModFix/>
          </a:blip>
          <a:srcRect b="0" l="0" r="0" t="0"/>
          <a:stretch/>
        </p:blipFill>
        <p:spPr>
          <a:xfrm flipH="1">
            <a:off x="455704" y="1998201"/>
            <a:ext cx="3778637" cy="2880298"/>
          </a:xfrm>
          <a:prstGeom prst="rect">
            <a:avLst/>
          </a:prstGeom>
          <a:noFill/>
          <a:ln>
            <a:noFill/>
          </a:ln>
        </p:spPr>
      </p:pic>
      <p:sp>
        <p:nvSpPr>
          <p:cNvPr id="244" name="Google Shape;244;p6"/>
          <p:cNvSpPr/>
          <p:nvPr/>
        </p:nvSpPr>
        <p:spPr>
          <a:xfrm>
            <a:off x="4655560" y="2937957"/>
            <a:ext cx="377863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De acuerdo a la animación recién vista, responde las siguientes interrogantes:</a:t>
            </a:r>
            <a:endParaRPr b="0" i="0" sz="1400" u="none" cap="none" strike="noStrike">
              <a:solidFill>
                <a:srgbClr val="000000"/>
              </a:solidFill>
              <a:latin typeface="Arial"/>
              <a:ea typeface="Arial"/>
              <a:cs typeface="Arial"/>
              <a:sym typeface="Arial"/>
            </a:endParaRPr>
          </a:p>
        </p:txBody>
      </p:sp>
      <p:pic>
        <p:nvPicPr>
          <p:cNvPr id="245" name="Google Shape;245;p6" title="Evaluación de desempeño_SUB (1).mp4">
            <a:hlinkClick r:id="rId4"/>
          </p:cNvPr>
          <p:cNvPicPr preferRelativeResize="0"/>
          <p:nvPr/>
        </p:nvPicPr>
        <p:blipFill>
          <a:blip r:embed="rId5">
            <a:alphaModFix/>
          </a:blip>
          <a:stretch>
            <a:fillRect/>
          </a:stretch>
        </p:blipFill>
        <p:spPr>
          <a:xfrm>
            <a:off x="5788400" y="1893124"/>
            <a:ext cx="1507397" cy="847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7"/>
          <p:cNvSpPr txBox="1"/>
          <p:nvPr>
            <p:ph idx="4294967295" type="sldNum"/>
          </p:nvPr>
        </p:nvSpPr>
        <p:spPr>
          <a:xfrm>
            <a:off x="442488" y="6881800"/>
            <a:ext cx="266347"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251" name="Google Shape;251;p7"/>
          <p:cNvSpPr txBox="1"/>
          <p:nvPr/>
        </p:nvSpPr>
        <p:spPr>
          <a:xfrm>
            <a:off x="4109576" y="2664933"/>
            <a:ext cx="4840957" cy="300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Al término de la actividad estarás en condiciones de:</a:t>
            </a:r>
            <a:endParaRPr b="0" i="0" sz="1400" u="none" cap="none" strike="noStrike">
              <a:solidFill>
                <a:srgbClr val="000000"/>
              </a:solidFill>
              <a:latin typeface="Arial"/>
              <a:ea typeface="Arial"/>
              <a:cs typeface="Arial"/>
              <a:sym typeface="Arial"/>
            </a:endParaRPr>
          </a:p>
        </p:txBody>
      </p:sp>
      <p:grpSp>
        <p:nvGrpSpPr>
          <p:cNvPr id="252" name="Google Shape;252;p7"/>
          <p:cNvGrpSpPr/>
          <p:nvPr/>
        </p:nvGrpSpPr>
        <p:grpSpPr>
          <a:xfrm>
            <a:off x="4063844" y="3185645"/>
            <a:ext cx="5081324" cy="3107010"/>
            <a:chOff x="-2" y="-2"/>
            <a:chExt cx="5081323" cy="3107008"/>
          </a:xfrm>
        </p:grpSpPr>
        <p:sp>
          <p:nvSpPr>
            <p:cNvPr id="253" name="Google Shape;253;p7"/>
            <p:cNvSpPr/>
            <p:nvPr/>
          </p:nvSpPr>
          <p:spPr>
            <a:xfrm>
              <a:off x="-2" y="-2"/>
              <a:ext cx="5081323" cy="3107008"/>
            </a:xfrm>
            <a:prstGeom prst="roundRect">
              <a:avLst>
                <a:gd fmla="val 6741"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254" name="Google Shape;254;p7"/>
            <p:cNvSpPr txBox="1"/>
            <p:nvPr/>
          </p:nvSpPr>
          <p:spPr>
            <a:xfrm>
              <a:off x="66104" y="1363380"/>
              <a:ext cx="4949109" cy="38022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255" name="Google Shape;255;p7"/>
          <p:cNvSpPr txBox="1"/>
          <p:nvPr/>
        </p:nvSpPr>
        <p:spPr>
          <a:xfrm>
            <a:off x="4624637" y="3473370"/>
            <a:ext cx="3923027" cy="808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Reconocer la importancia y los objetivos de la evaluación de desempeño para su desarrollo profesional.  </a:t>
            </a:r>
            <a:endParaRPr b="0" i="0" sz="1400" u="none" cap="none" strike="noStrike">
              <a:solidFill>
                <a:srgbClr val="000000"/>
              </a:solidFill>
              <a:latin typeface="Arial"/>
              <a:ea typeface="Arial"/>
              <a:cs typeface="Arial"/>
              <a:sym typeface="Arial"/>
            </a:endParaRPr>
          </a:p>
        </p:txBody>
      </p:sp>
      <p:grpSp>
        <p:nvGrpSpPr>
          <p:cNvPr id="256" name="Google Shape;256;p7"/>
          <p:cNvGrpSpPr/>
          <p:nvPr/>
        </p:nvGrpSpPr>
        <p:grpSpPr>
          <a:xfrm>
            <a:off x="3895211" y="3599279"/>
            <a:ext cx="375455" cy="536162"/>
            <a:chOff x="-1" y="-1"/>
            <a:chExt cx="375453" cy="536160"/>
          </a:xfrm>
        </p:grpSpPr>
        <p:sp>
          <p:nvSpPr>
            <p:cNvPr id="257" name="Google Shape;257;p7"/>
            <p:cNvSpPr/>
            <p:nvPr/>
          </p:nvSpPr>
          <p:spPr>
            <a:xfrm>
              <a:off x="-1" y="87005"/>
              <a:ext cx="375453" cy="362169"/>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258" name="Google Shape;258;p7"/>
            <p:cNvSpPr txBox="1"/>
            <p:nvPr/>
          </p:nvSpPr>
          <p:spPr>
            <a:xfrm>
              <a:off x="9506" y="-1"/>
              <a:ext cx="299702" cy="53616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grpSp>
      <p:sp>
        <p:nvSpPr>
          <p:cNvPr id="259" name="Google Shape;259;p7"/>
          <p:cNvSpPr txBox="1"/>
          <p:nvPr/>
        </p:nvSpPr>
        <p:spPr>
          <a:xfrm>
            <a:off x="4655558" y="4482398"/>
            <a:ext cx="3892106" cy="584733"/>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Identificar y diferenciar los modelos de evaluación de desempeño (90, 180, 270,360).</a:t>
            </a:r>
            <a:endParaRPr b="0" i="0" sz="1400" u="none" cap="none" strike="noStrike">
              <a:solidFill>
                <a:srgbClr val="000000"/>
              </a:solidFill>
              <a:latin typeface="Arial"/>
              <a:ea typeface="Arial"/>
              <a:cs typeface="Arial"/>
              <a:sym typeface="Arial"/>
            </a:endParaRPr>
          </a:p>
        </p:txBody>
      </p:sp>
      <p:grpSp>
        <p:nvGrpSpPr>
          <p:cNvPr id="260" name="Google Shape;260;p7"/>
          <p:cNvGrpSpPr/>
          <p:nvPr/>
        </p:nvGrpSpPr>
        <p:grpSpPr>
          <a:xfrm>
            <a:off x="3895211" y="4507598"/>
            <a:ext cx="375455" cy="536162"/>
            <a:chOff x="-1" y="-1"/>
            <a:chExt cx="375453" cy="536160"/>
          </a:xfrm>
        </p:grpSpPr>
        <p:sp>
          <p:nvSpPr>
            <p:cNvPr id="261" name="Google Shape;261;p7"/>
            <p:cNvSpPr/>
            <p:nvPr/>
          </p:nvSpPr>
          <p:spPr>
            <a:xfrm>
              <a:off x="-1" y="87005"/>
              <a:ext cx="375453" cy="362169"/>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262" name="Google Shape;262;p7"/>
            <p:cNvSpPr txBox="1"/>
            <p:nvPr/>
          </p:nvSpPr>
          <p:spPr>
            <a:xfrm>
              <a:off x="9506" y="-1"/>
              <a:ext cx="299702" cy="53616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grpSp>
      <p:sp>
        <p:nvSpPr>
          <p:cNvPr id="263" name="Google Shape;263;p7"/>
          <p:cNvSpPr txBox="1"/>
          <p:nvPr/>
        </p:nvSpPr>
        <p:spPr>
          <a:xfrm>
            <a:off x="375971" y="1760907"/>
            <a:ext cx="4997507" cy="431584"/>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EVALUANDO EL </a:t>
            </a:r>
            <a:r>
              <a:rPr b="1" i="0" lang="en-US" sz="2000" u="none" cap="none" strike="noStrike">
                <a:solidFill>
                  <a:srgbClr val="ED6B00"/>
                </a:solidFill>
                <a:latin typeface="Calibri"/>
                <a:ea typeface="Calibri"/>
                <a:cs typeface="Calibri"/>
                <a:sym typeface="Calibri"/>
              </a:rPr>
              <a:t>DESEMPEÑO</a:t>
            </a:r>
            <a:endParaRPr b="0" i="0" sz="1400" u="none" cap="none" strike="noStrike">
              <a:solidFill>
                <a:srgbClr val="000000"/>
              </a:solidFill>
              <a:latin typeface="Arial"/>
              <a:ea typeface="Arial"/>
              <a:cs typeface="Arial"/>
              <a:sym typeface="Arial"/>
            </a:endParaRPr>
          </a:p>
        </p:txBody>
      </p:sp>
      <p:sp>
        <p:nvSpPr>
          <p:cNvPr id="264" name="Google Shape;264;p7"/>
          <p:cNvSpPr txBox="1"/>
          <p:nvPr/>
        </p:nvSpPr>
        <p:spPr>
          <a:xfrm>
            <a:off x="4017016" y="1029694"/>
            <a:ext cx="466498" cy="830096"/>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5000"/>
              <a:buFont typeface="Calibri"/>
              <a:buNone/>
            </a:pPr>
            <a:r>
              <a:rPr b="0" i="0" lang="en-US" sz="5000" u="none" cap="none" strike="noStrike">
                <a:solidFill>
                  <a:srgbClr val="FFB375"/>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pic>
        <p:nvPicPr>
          <p:cNvPr descr="Imagen 20" id="265" name="Google Shape;265;p7"/>
          <p:cNvPicPr preferRelativeResize="0"/>
          <p:nvPr/>
        </p:nvPicPr>
        <p:blipFill rotWithShape="1">
          <a:blip r:embed="rId3">
            <a:alphaModFix/>
          </a:blip>
          <a:srcRect b="0" l="0" r="0" t="0"/>
          <a:stretch/>
        </p:blipFill>
        <p:spPr>
          <a:xfrm>
            <a:off x="678383" y="2382977"/>
            <a:ext cx="2950556" cy="4313791"/>
          </a:xfrm>
          <a:prstGeom prst="rect">
            <a:avLst/>
          </a:prstGeom>
          <a:noFill/>
          <a:ln>
            <a:noFill/>
          </a:ln>
        </p:spPr>
      </p:pic>
      <p:sp>
        <p:nvSpPr>
          <p:cNvPr id="266" name="Google Shape;266;p7"/>
          <p:cNvSpPr txBox="1"/>
          <p:nvPr/>
        </p:nvSpPr>
        <p:spPr>
          <a:xfrm>
            <a:off x="375975" y="1265365"/>
            <a:ext cx="4107535" cy="536160"/>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MENÚ DE LA ACTIVIDAD</a:t>
            </a:r>
            <a:endParaRPr b="0" i="0" sz="1400" u="none" cap="none" strike="noStrike">
              <a:solidFill>
                <a:srgbClr val="000000"/>
              </a:solidFill>
              <a:latin typeface="Arial"/>
              <a:ea typeface="Arial"/>
              <a:cs typeface="Arial"/>
              <a:sym typeface="Arial"/>
            </a:endParaRPr>
          </a:p>
        </p:txBody>
      </p:sp>
      <p:sp>
        <p:nvSpPr>
          <p:cNvPr id="267" name="Google Shape;267;p7"/>
          <p:cNvSpPr txBox="1"/>
          <p:nvPr/>
        </p:nvSpPr>
        <p:spPr>
          <a:xfrm>
            <a:off x="4665064" y="5330104"/>
            <a:ext cx="4116688" cy="554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Definir las ventajas y desventajas de la evaluación de desempeño.</a:t>
            </a:r>
            <a:endParaRPr b="0" i="0" sz="1400" u="none" cap="none" strike="noStrike">
              <a:solidFill>
                <a:srgbClr val="000000"/>
              </a:solidFill>
              <a:latin typeface="Arial"/>
              <a:ea typeface="Arial"/>
              <a:cs typeface="Arial"/>
              <a:sym typeface="Arial"/>
            </a:endParaRPr>
          </a:p>
        </p:txBody>
      </p:sp>
      <p:grpSp>
        <p:nvGrpSpPr>
          <p:cNvPr id="268" name="Google Shape;268;p7"/>
          <p:cNvGrpSpPr/>
          <p:nvPr/>
        </p:nvGrpSpPr>
        <p:grpSpPr>
          <a:xfrm>
            <a:off x="3904715" y="5330488"/>
            <a:ext cx="375457" cy="536162"/>
            <a:chOff x="-2" y="-1"/>
            <a:chExt cx="375456" cy="536160"/>
          </a:xfrm>
        </p:grpSpPr>
        <p:sp>
          <p:nvSpPr>
            <p:cNvPr id="269" name="Google Shape;269;p7"/>
            <p:cNvSpPr/>
            <p:nvPr/>
          </p:nvSpPr>
          <p:spPr>
            <a:xfrm>
              <a:off x="-2" y="87005"/>
              <a:ext cx="375456" cy="362170"/>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270" name="Google Shape;270;p7"/>
            <p:cNvSpPr txBox="1"/>
            <p:nvPr/>
          </p:nvSpPr>
          <p:spPr>
            <a:xfrm>
              <a:off x="9507" y="-1"/>
              <a:ext cx="299701" cy="53616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8"/>
          <p:cNvSpPr txBox="1"/>
          <p:nvPr>
            <p:ph idx="4294967295" type="sldNum"/>
          </p:nvPr>
        </p:nvSpPr>
        <p:spPr>
          <a:xfrm>
            <a:off x="442488" y="6881800"/>
            <a:ext cx="266347"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grpSp>
        <p:nvGrpSpPr>
          <p:cNvPr id="276" name="Google Shape;276;p8"/>
          <p:cNvGrpSpPr/>
          <p:nvPr/>
        </p:nvGrpSpPr>
        <p:grpSpPr>
          <a:xfrm>
            <a:off x="843808" y="2420445"/>
            <a:ext cx="7629018" cy="4007969"/>
            <a:chOff x="-1" y="-1"/>
            <a:chExt cx="7629017" cy="4007968"/>
          </a:xfrm>
        </p:grpSpPr>
        <p:sp>
          <p:nvSpPr>
            <p:cNvPr id="277" name="Google Shape;277;p8"/>
            <p:cNvSpPr/>
            <p:nvPr/>
          </p:nvSpPr>
          <p:spPr>
            <a:xfrm>
              <a:off x="-1" y="-1"/>
              <a:ext cx="7629017" cy="4007968"/>
            </a:xfrm>
            <a:prstGeom prst="roundRect">
              <a:avLst>
                <a:gd fmla="val 7545"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278" name="Google Shape;278;p8"/>
            <p:cNvSpPr txBox="1"/>
            <p:nvPr/>
          </p:nvSpPr>
          <p:spPr>
            <a:xfrm>
              <a:off x="88566" y="1813860"/>
              <a:ext cx="7451880" cy="38022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279" name="Google Shape;279;p8"/>
          <p:cNvSpPr txBox="1"/>
          <p:nvPr/>
        </p:nvSpPr>
        <p:spPr>
          <a:xfrm>
            <a:off x="648303" y="1279003"/>
            <a:ext cx="4665465" cy="536161"/>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DEFINICIÓN </a:t>
            </a:r>
            <a:r>
              <a:rPr b="0" i="0" lang="en-US" sz="2800" u="none" cap="none" strike="noStrike">
                <a:solidFill>
                  <a:srgbClr val="A93501"/>
                </a:solidFill>
                <a:latin typeface="Calibri"/>
                <a:ea typeface="Calibri"/>
                <a:cs typeface="Calibri"/>
                <a:sym typeface="Calibri"/>
              </a:rPr>
              <a:t>DE EVALUAR</a:t>
            </a:r>
            <a:endParaRPr b="0" i="0" sz="1400" u="none" cap="none" strike="noStrike">
              <a:solidFill>
                <a:srgbClr val="000000"/>
              </a:solidFill>
              <a:latin typeface="Arial"/>
              <a:ea typeface="Arial"/>
              <a:cs typeface="Arial"/>
              <a:sym typeface="Arial"/>
            </a:endParaRPr>
          </a:p>
        </p:txBody>
      </p:sp>
      <p:pic>
        <p:nvPicPr>
          <p:cNvPr descr="Imagen 10" id="280" name="Google Shape;280;p8"/>
          <p:cNvPicPr preferRelativeResize="0"/>
          <p:nvPr/>
        </p:nvPicPr>
        <p:blipFill rotWithShape="1">
          <a:blip r:embed="rId3">
            <a:alphaModFix/>
          </a:blip>
          <a:srcRect b="0" l="0" r="0" t="0"/>
          <a:stretch/>
        </p:blipFill>
        <p:spPr>
          <a:xfrm>
            <a:off x="8085962" y="2178867"/>
            <a:ext cx="500381" cy="477107"/>
          </a:xfrm>
          <a:prstGeom prst="rect">
            <a:avLst/>
          </a:prstGeom>
          <a:noFill/>
          <a:ln>
            <a:noFill/>
          </a:ln>
        </p:spPr>
      </p:pic>
      <p:sp>
        <p:nvSpPr>
          <p:cNvPr id="281" name="Google Shape;281;p8"/>
          <p:cNvSpPr txBox="1"/>
          <p:nvPr/>
        </p:nvSpPr>
        <p:spPr>
          <a:xfrm>
            <a:off x="1059702" y="2642791"/>
            <a:ext cx="6968660" cy="3602553"/>
          </a:xfrm>
          <a:prstGeom prst="rect">
            <a:avLst/>
          </a:prstGeom>
          <a:noFill/>
          <a:ln>
            <a:noFill/>
          </a:ln>
        </p:spPr>
        <p:txBody>
          <a:bodyPr anchorCtr="0" anchor="t" bIns="45675" lIns="45675" spcFirstLastPara="1" rIns="45675" wrap="square" tIns="45675">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Apreciación sistemática e imparcial de un proyecto, programa o política en curso o concluido, de su diseño, su puesta en práctica y sus resultados. El  propósito es determinar la pertinencia y el logro de los objetivos, así como la eficiencia, la eficacia, el impacto y la sostenibilidad para el desarrollo. </a:t>
            </a:r>
            <a:r>
              <a:rPr b="1" i="1" lang="en-US" sz="1600" u="none" cap="none" strike="noStrike">
                <a:solidFill>
                  <a:srgbClr val="000000"/>
                </a:solidFill>
                <a:latin typeface="Calibri"/>
                <a:ea typeface="Calibri"/>
                <a:cs typeface="Calibri"/>
                <a:sym typeface="Calibri"/>
              </a:rPr>
              <a:t>(Fuente: OCDE, 2010).</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1" sz="1400" u="none" cap="none" strike="noStrike">
              <a:solidFill>
                <a:srgbClr val="000000"/>
              </a:solidFill>
              <a:latin typeface="Helvetica Neue"/>
              <a:ea typeface="Helvetica Neue"/>
              <a:cs typeface="Helvetica Neue"/>
              <a:sym typeface="Helvetica Neue"/>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Proceso sistemático y continuo que incorpora tanto el estudio de los procesos, resultados e impacto, como la mirada de los sujetos hacia los cuales se dirigen las acciones. </a:t>
            </a:r>
            <a:r>
              <a:rPr b="1" i="1" lang="en-US" sz="1600" u="none" cap="none" strike="noStrike">
                <a:solidFill>
                  <a:srgbClr val="000000"/>
                </a:solidFill>
                <a:latin typeface="Calibri"/>
                <a:ea typeface="Calibri"/>
                <a:cs typeface="Calibri"/>
                <a:sym typeface="Calibri"/>
              </a:rPr>
              <a:t>(Fuente: Diseño de la evaluación de impacto de las políticas de formación continua, 2010, MTEySS, Argentina).</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1" sz="1400" u="none" cap="none" strike="noStrike">
              <a:solidFill>
                <a:srgbClr val="000000"/>
              </a:solidFill>
              <a:latin typeface="Helvetica Neue"/>
              <a:ea typeface="Helvetica Neue"/>
              <a:cs typeface="Helvetica Neue"/>
              <a:sym typeface="Helvetica Neue"/>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Más allá de los matices, cabe señalar que la mayoría de las definiciones hacen hincapié en la necesidad de verificar el logro de los objetivos así como en el carácter sistemático, continuo e integral de los procesos de evaluación.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9"/>
          <p:cNvSpPr txBox="1"/>
          <p:nvPr>
            <p:ph idx="4294967295" type="sldNum"/>
          </p:nvPr>
        </p:nvSpPr>
        <p:spPr>
          <a:xfrm>
            <a:off x="442488" y="6881800"/>
            <a:ext cx="266347"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grpSp>
        <p:nvGrpSpPr>
          <p:cNvPr id="287" name="Google Shape;287;p9"/>
          <p:cNvGrpSpPr/>
          <p:nvPr/>
        </p:nvGrpSpPr>
        <p:grpSpPr>
          <a:xfrm>
            <a:off x="466019" y="2417850"/>
            <a:ext cx="3868484" cy="3270433"/>
            <a:chOff x="-1" y="-1"/>
            <a:chExt cx="3868483" cy="3270432"/>
          </a:xfrm>
        </p:grpSpPr>
        <p:sp>
          <p:nvSpPr>
            <p:cNvPr id="288" name="Google Shape;288;p9"/>
            <p:cNvSpPr/>
            <p:nvPr/>
          </p:nvSpPr>
          <p:spPr>
            <a:xfrm>
              <a:off x="-1" y="-1"/>
              <a:ext cx="3868483" cy="3270432"/>
            </a:xfrm>
            <a:prstGeom prst="roundRect">
              <a:avLst>
                <a:gd fmla="val 10829"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289" name="Google Shape;289;p9"/>
            <p:cNvSpPr txBox="1"/>
            <p:nvPr/>
          </p:nvSpPr>
          <p:spPr>
            <a:xfrm>
              <a:off x="103726" y="1445093"/>
              <a:ext cx="3661028" cy="38022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290" name="Google Shape;290;p9"/>
          <p:cNvSpPr txBox="1"/>
          <p:nvPr/>
        </p:nvSpPr>
        <p:spPr>
          <a:xfrm>
            <a:off x="452171" y="1269909"/>
            <a:ext cx="8950508" cy="536160"/>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DEFINICIÓN DE </a:t>
            </a:r>
            <a:r>
              <a:rPr b="0" i="0" lang="en-US" sz="2800" u="none" cap="none" strike="noStrike">
                <a:solidFill>
                  <a:srgbClr val="A93501"/>
                </a:solidFill>
                <a:latin typeface="Calibri"/>
                <a:ea typeface="Calibri"/>
                <a:cs typeface="Calibri"/>
                <a:sym typeface="Calibri"/>
              </a:rPr>
              <a:t>EVALUACIÓN DE DESEMPEÑO</a:t>
            </a:r>
            <a:endParaRPr b="0" i="0" sz="1400" u="none" cap="none" strike="noStrike">
              <a:solidFill>
                <a:srgbClr val="000000"/>
              </a:solidFill>
              <a:latin typeface="Arial"/>
              <a:ea typeface="Arial"/>
              <a:cs typeface="Arial"/>
              <a:sym typeface="Arial"/>
            </a:endParaRPr>
          </a:p>
        </p:txBody>
      </p:sp>
      <p:sp>
        <p:nvSpPr>
          <p:cNvPr id="291" name="Google Shape;291;p9"/>
          <p:cNvSpPr txBox="1"/>
          <p:nvPr/>
        </p:nvSpPr>
        <p:spPr>
          <a:xfrm>
            <a:off x="830029" y="2570555"/>
            <a:ext cx="3400746" cy="2965004"/>
          </a:xfrm>
          <a:prstGeom prst="rect">
            <a:avLst/>
          </a:prstGeom>
          <a:noFill/>
          <a:ln>
            <a:noFill/>
          </a:ln>
        </p:spPr>
        <p:txBody>
          <a:bodyPr anchorCtr="0" anchor="ctr" bIns="91400" lIns="91400" spcFirstLastPara="1" rIns="91400" wrap="square" tIns="91400">
            <a:spAutoFit/>
          </a:bodyPr>
          <a:lstStyle/>
          <a:p>
            <a:pPr indent="0" lvl="0" marL="0" marR="0" rtl="0" algn="l">
              <a:lnSpc>
                <a:spcPct val="11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La </a:t>
            </a:r>
            <a:r>
              <a:rPr b="1" i="0" lang="en-US" sz="1500" u="none" cap="none" strike="noStrike">
                <a:solidFill>
                  <a:srgbClr val="000000"/>
                </a:solidFill>
                <a:latin typeface="Calibri"/>
                <a:ea typeface="Calibri"/>
                <a:cs typeface="Calibri"/>
                <a:sym typeface="Calibri"/>
              </a:rPr>
              <a:t>Evaluación del Desempeño </a:t>
            </a:r>
            <a:r>
              <a:rPr b="0" i="0" lang="en-US" sz="1500" u="none" cap="none" strike="noStrike">
                <a:solidFill>
                  <a:srgbClr val="000000"/>
                </a:solidFill>
                <a:latin typeface="Calibri"/>
                <a:ea typeface="Calibri"/>
                <a:cs typeface="Calibri"/>
                <a:sym typeface="Calibri"/>
              </a:rPr>
              <a:t>es un proceso de gestión de las personas en una organización que corresponde a una apreciación sistemática dinámica, integral y continua, donde los jefes inmediatos, valoran el rendimiento, comportamiento y actitud laboral de el(los) colaborador(es) en el desempeño de su cargo, el cumplimiento de sus objetivos acordados y de su potencial de desarrollo futuro.</a:t>
            </a:r>
            <a:endParaRPr b="0" i="0" sz="1400" u="none" cap="none" strike="noStrike">
              <a:solidFill>
                <a:srgbClr val="000000"/>
              </a:solidFill>
              <a:latin typeface="Helvetica Neue"/>
              <a:ea typeface="Helvetica Neue"/>
              <a:cs typeface="Helvetica Neue"/>
              <a:sym typeface="Helvetica Neue"/>
            </a:endParaRPr>
          </a:p>
        </p:txBody>
      </p:sp>
      <p:pic>
        <p:nvPicPr>
          <p:cNvPr descr="Imagen 8" id="292" name="Google Shape;292;p9"/>
          <p:cNvPicPr preferRelativeResize="0"/>
          <p:nvPr/>
        </p:nvPicPr>
        <p:blipFill rotWithShape="1">
          <a:blip r:embed="rId3">
            <a:alphaModFix/>
          </a:blip>
          <a:srcRect b="0" l="0" r="0" t="0"/>
          <a:stretch/>
        </p:blipFill>
        <p:spPr>
          <a:xfrm>
            <a:off x="3948541" y="2144808"/>
            <a:ext cx="5489762" cy="37453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