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715500" cy="75565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  <p:embeddedFont>
      <p:font typeface="Times" panose="02020603050405020304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6V0dKGm6oPl1LARXX6BW55Zl8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86AA36-B271-4F03-A17B-F6B067459D08}">
  <a:tblStyle styleId="{0486AA36-B271-4F03-A17B-F6B067459D08}" styleName="Table_0">
    <a:wholeTbl>
      <a:tcTxStyle b="off" i="off">
        <a:font>
          <a:latin typeface="Helvetica"/>
          <a:ea typeface="Helvetica"/>
          <a:cs typeface="Helvetica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5" name="Google Shape;4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1" name="Google Shape;4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4" name="Google Shape;4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7" name="Google Shape;49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2" name="Google Shape;5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One column text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4" descr="Imagen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24"/>
          <p:cNvGrpSpPr/>
          <p:nvPr/>
        </p:nvGrpSpPr>
        <p:grpSpPr>
          <a:xfrm>
            <a:off x="242848" y="1756543"/>
            <a:ext cx="9346513" cy="5675935"/>
            <a:chOff x="-2" y="-2"/>
            <a:chExt cx="9346511" cy="5675933"/>
          </a:xfrm>
        </p:grpSpPr>
        <p:sp>
          <p:nvSpPr>
            <p:cNvPr id="18" name="Google Shape;18;p24"/>
            <p:cNvSpPr/>
            <p:nvPr/>
          </p:nvSpPr>
          <p:spPr>
            <a:xfrm>
              <a:off x="-2" y="-2"/>
              <a:ext cx="9346511" cy="56759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4"/>
            <p:cNvSpPr txBox="1"/>
            <p:nvPr/>
          </p:nvSpPr>
          <p:spPr>
            <a:xfrm>
              <a:off x="0" y="2647844"/>
              <a:ext cx="9091326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20;p24" descr="Google Shape;1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1706" y="6387272"/>
            <a:ext cx="830664" cy="75600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4"/>
          <p:cNvSpPr/>
          <p:nvPr/>
        </p:nvSpPr>
        <p:spPr>
          <a:xfrm>
            <a:off x="436350" y="6464001"/>
            <a:ext cx="7891862" cy="680479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24" descr="Imagen 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440" y="6462795"/>
            <a:ext cx="690487" cy="6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4" descr="Imagen 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2364" y="1222172"/>
            <a:ext cx="1080005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4" descr="Imagen 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2364" y="418596"/>
            <a:ext cx="1080005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4"/>
          <p:cNvSpPr txBox="1">
            <a:spLocks noGrp="1"/>
          </p:cNvSpPr>
          <p:nvPr>
            <p:ph type="sldNum" idx="12"/>
          </p:nvPr>
        </p:nvSpPr>
        <p:spPr>
          <a:xfrm>
            <a:off x="6689125" y="6871631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TWO_COLUMNS">
  <p:cSld name="TITLE_AND_TWO_COLUMNS 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3"/>
          <p:cNvSpPr/>
          <p:nvPr/>
        </p:nvSpPr>
        <p:spPr>
          <a:xfrm rot="10800000" flipH="1">
            <a:off x="181647" y="822023"/>
            <a:ext cx="9356707" cy="65313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3"/>
          <p:cNvSpPr/>
          <p:nvPr/>
        </p:nvSpPr>
        <p:spPr>
          <a:xfrm>
            <a:off x="180896" y="180897"/>
            <a:ext cx="7911007" cy="6510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p33"/>
          <p:cNvGrpSpPr/>
          <p:nvPr/>
        </p:nvGrpSpPr>
        <p:grpSpPr>
          <a:xfrm>
            <a:off x="8091894" y="451659"/>
            <a:ext cx="662113" cy="380246"/>
            <a:chOff x="-1" y="-2"/>
            <a:chExt cx="662111" cy="380245"/>
          </a:xfrm>
        </p:grpSpPr>
        <p:sp>
          <p:nvSpPr>
            <p:cNvPr id="119" name="Google Shape;119;p33"/>
            <p:cNvSpPr/>
            <p:nvPr/>
          </p:nvSpPr>
          <p:spPr>
            <a:xfrm>
              <a:off x="-1" y="327738"/>
              <a:ext cx="662111" cy="52505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3"/>
            <p:cNvSpPr txBox="1"/>
            <p:nvPr/>
          </p:nvSpPr>
          <p:spPr>
            <a:xfrm>
              <a:off x="-1" y="-2"/>
              <a:ext cx="662111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33"/>
          <p:cNvGrpSpPr/>
          <p:nvPr/>
        </p:nvGrpSpPr>
        <p:grpSpPr>
          <a:xfrm>
            <a:off x="8753993" y="451659"/>
            <a:ext cx="785409" cy="380246"/>
            <a:chOff x="-2" y="-2"/>
            <a:chExt cx="785408" cy="380245"/>
          </a:xfrm>
        </p:grpSpPr>
        <p:sp>
          <p:nvSpPr>
            <p:cNvPr id="122" name="Google Shape;122;p33"/>
            <p:cNvSpPr/>
            <p:nvPr/>
          </p:nvSpPr>
          <p:spPr>
            <a:xfrm>
              <a:off x="-2" y="327738"/>
              <a:ext cx="785408" cy="52505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3"/>
            <p:cNvSpPr txBox="1"/>
            <p:nvPr/>
          </p:nvSpPr>
          <p:spPr>
            <a:xfrm>
              <a:off x="-2" y="-2"/>
              <a:ext cx="785408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33"/>
          <p:cNvSpPr txBox="1"/>
          <p:nvPr/>
        </p:nvSpPr>
        <p:spPr>
          <a:xfrm>
            <a:off x="8443617" y="271141"/>
            <a:ext cx="1166705" cy="3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3"/>
          <p:cNvSpPr txBox="1"/>
          <p:nvPr/>
        </p:nvSpPr>
        <p:spPr>
          <a:xfrm>
            <a:off x="375975" y="6881800"/>
            <a:ext cx="6786599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3"/>
          <p:cNvSpPr txBox="1"/>
          <p:nvPr/>
        </p:nvSpPr>
        <p:spPr>
          <a:xfrm>
            <a:off x="442650" y="350322"/>
            <a:ext cx="7441801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Desarrollo y Bienestar del Personal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3"/>
          <p:cNvSpPr txBox="1">
            <a:spLocks noGrp="1"/>
          </p:cNvSpPr>
          <p:nvPr>
            <p:ph type="sldNum" idx="12"/>
          </p:nvPr>
        </p:nvSpPr>
        <p:spPr>
          <a:xfrm>
            <a:off x="371696" y="6881800"/>
            <a:ext cx="337153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One column text 2">
  <p:cSld name="1_One column text 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4"/>
          <p:cNvSpPr/>
          <p:nvPr/>
        </p:nvSpPr>
        <p:spPr>
          <a:xfrm rot="10800000" flipH="1">
            <a:off x="181647" y="822025"/>
            <a:ext cx="9356707" cy="6531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34"/>
          <p:cNvGrpSpPr/>
          <p:nvPr/>
        </p:nvGrpSpPr>
        <p:grpSpPr>
          <a:xfrm>
            <a:off x="8091894" y="451665"/>
            <a:ext cx="662113" cy="380241"/>
            <a:chOff x="-1" y="0"/>
            <a:chExt cx="662111" cy="380240"/>
          </a:xfrm>
        </p:grpSpPr>
        <p:sp>
          <p:nvSpPr>
            <p:cNvPr id="131" name="Google Shape;131;p34"/>
            <p:cNvSpPr/>
            <p:nvPr/>
          </p:nvSpPr>
          <p:spPr>
            <a:xfrm>
              <a:off x="-1" y="327735"/>
              <a:ext cx="662111" cy="52505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4"/>
            <p:cNvSpPr txBox="1"/>
            <p:nvPr/>
          </p:nvSpPr>
          <p:spPr>
            <a:xfrm>
              <a:off x="-1" y="0"/>
              <a:ext cx="662111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34"/>
          <p:cNvGrpSpPr/>
          <p:nvPr/>
        </p:nvGrpSpPr>
        <p:grpSpPr>
          <a:xfrm>
            <a:off x="8753993" y="451665"/>
            <a:ext cx="785409" cy="380241"/>
            <a:chOff x="-2" y="0"/>
            <a:chExt cx="785408" cy="380240"/>
          </a:xfrm>
        </p:grpSpPr>
        <p:sp>
          <p:nvSpPr>
            <p:cNvPr id="134" name="Google Shape;134;p34"/>
            <p:cNvSpPr/>
            <p:nvPr/>
          </p:nvSpPr>
          <p:spPr>
            <a:xfrm>
              <a:off x="-2" y="327735"/>
              <a:ext cx="785408" cy="52505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4"/>
            <p:cNvSpPr txBox="1"/>
            <p:nvPr/>
          </p:nvSpPr>
          <p:spPr>
            <a:xfrm>
              <a:off x="-2" y="0"/>
              <a:ext cx="785408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34"/>
          <p:cNvSpPr/>
          <p:nvPr/>
        </p:nvSpPr>
        <p:spPr>
          <a:xfrm>
            <a:off x="181648" y="180896"/>
            <a:ext cx="7909208" cy="65100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4"/>
          <p:cNvSpPr txBox="1"/>
          <p:nvPr/>
        </p:nvSpPr>
        <p:spPr>
          <a:xfrm>
            <a:off x="8170650" y="288449"/>
            <a:ext cx="1166705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4"/>
          <p:cNvSpPr txBox="1"/>
          <p:nvPr/>
        </p:nvSpPr>
        <p:spPr>
          <a:xfrm>
            <a:off x="375975" y="6881800"/>
            <a:ext cx="6786599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4"/>
          <p:cNvSpPr txBox="1">
            <a:spLocks noGrp="1"/>
          </p:cNvSpPr>
          <p:nvPr>
            <p:ph type="sldNum" idx="12"/>
          </p:nvPr>
        </p:nvSpPr>
        <p:spPr>
          <a:xfrm>
            <a:off x="371696" y="6881800"/>
            <a:ext cx="337153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40" name="Google Shape;140;p34"/>
          <p:cNvSpPr/>
          <p:nvPr/>
        </p:nvSpPr>
        <p:spPr>
          <a:xfrm>
            <a:off x="180896" y="180897"/>
            <a:ext cx="7911007" cy="6510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4"/>
          <p:cNvSpPr txBox="1"/>
          <p:nvPr/>
        </p:nvSpPr>
        <p:spPr>
          <a:xfrm>
            <a:off x="442650" y="350322"/>
            <a:ext cx="7441801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Desarrollo y Bienestar del Personal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One column text 2">
  <p:cSld name="1_One column text 2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/>
          <p:nvPr/>
        </p:nvSpPr>
        <p:spPr>
          <a:xfrm rot="10800000" flipH="1">
            <a:off x="181647" y="822023"/>
            <a:ext cx="9356705" cy="65313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35"/>
          <p:cNvGrpSpPr/>
          <p:nvPr/>
        </p:nvGrpSpPr>
        <p:grpSpPr>
          <a:xfrm>
            <a:off x="8091893" y="451665"/>
            <a:ext cx="662116" cy="380242"/>
            <a:chOff x="-2" y="0"/>
            <a:chExt cx="662115" cy="380241"/>
          </a:xfrm>
        </p:grpSpPr>
        <p:sp>
          <p:nvSpPr>
            <p:cNvPr id="145" name="Google Shape;145;p35"/>
            <p:cNvSpPr/>
            <p:nvPr/>
          </p:nvSpPr>
          <p:spPr>
            <a:xfrm>
              <a:off x="-2" y="327735"/>
              <a:ext cx="662115" cy="52506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5"/>
            <p:cNvSpPr txBox="1"/>
            <p:nvPr/>
          </p:nvSpPr>
          <p:spPr>
            <a:xfrm>
              <a:off x="-2" y="0"/>
              <a:ext cx="662115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35"/>
          <p:cNvGrpSpPr/>
          <p:nvPr/>
        </p:nvGrpSpPr>
        <p:grpSpPr>
          <a:xfrm>
            <a:off x="8753992" y="451665"/>
            <a:ext cx="785411" cy="380242"/>
            <a:chOff x="-1" y="0"/>
            <a:chExt cx="785409" cy="380241"/>
          </a:xfrm>
        </p:grpSpPr>
        <p:sp>
          <p:nvSpPr>
            <p:cNvPr id="148" name="Google Shape;148;p35"/>
            <p:cNvSpPr/>
            <p:nvPr/>
          </p:nvSpPr>
          <p:spPr>
            <a:xfrm>
              <a:off x="-1" y="327735"/>
              <a:ext cx="785409" cy="52506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5"/>
            <p:cNvSpPr txBox="1"/>
            <p:nvPr/>
          </p:nvSpPr>
          <p:spPr>
            <a:xfrm>
              <a:off x="-1" y="0"/>
              <a:ext cx="785409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35"/>
          <p:cNvSpPr/>
          <p:nvPr/>
        </p:nvSpPr>
        <p:spPr>
          <a:xfrm>
            <a:off x="181647" y="180900"/>
            <a:ext cx="7909209" cy="6510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5"/>
          <p:cNvSpPr txBox="1"/>
          <p:nvPr/>
        </p:nvSpPr>
        <p:spPr>
          <a:xfrm>
            <a:off x="8170650" y="288449"/>
            <a:ext cx="1166706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5"/>
          <p:cNvSpPr txBox="1"/>
          <p:nvPr/>
        </p:nvSpPr>
        <p:spPr>
          <a:xfrm>
            <a:off x="375975" y="6881800"/>
            <a:ext cx="6786599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5"/>
          <p:cNvSpPr txBox="1">
            <a:spLocks noGrp="1"/>
          </p:cNvSpPr>
          <p:nvPr>
            <p:ph type="sldNum" idx="12"/>
          </p:nvPr>
        </p:nvSpPr>
        <p:spPr>
          <a:xfrm>
            <a:off x="371696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54" name="Google Shape;154;p35"/>
          <p:cNvSpPr/>
          <p:nvPr/>
        </p:nvSpPr>
        <p:spPr>
          <a:xfrm>
            <a:off x="180896" y="180897"/>
            <a:ext cx="7911007" cy="6510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5"/>
          <p:cNvSpPr txBox="1"/>
          <p:nvPr/>
        </p:nvSpPr>
        <p:spPr>
          <a:xfrm>
            <a:off x="442650" y="350322"/>
            <a:ext cx="7441801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Desarrollo y Bienestar del Personal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TWO_COLUMNS">
  <p:cSld name="TITLE_AND_TWO_COLUMNS 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/>
          <p:nvPr/>
        </p:nvSpPr>
        <p:spPr>
          <a:xfrm rot="10800000" flipH="1">
            <a:off x="181647" y="822025"/>
            <a:ext cx="9356707" cy="6531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6"/>
          <p:cNvSpPr/>
          <p:nvPr/>
        </p:nvSpPr>
        <p:spPr>
          <a:xfrm>
            <a:off x="180896" y="180896"/>
            <a:ext cx="7911007" cy="65100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" name="Google Shape;159;p36"/>
          <p:cNvGrpSpPr/>
          <p:nvPr/>
        </p:nvGrpSpPr>
        <p:grpSpPr>
          <a:xfrm>
            <a:off x="8091894" y="451665"/>
            <a:ext cx="662113" cy="380241"/>
            <a:chOff x="-1" y="0"/>
            <a:chExt cx="662111" cy="380240"/>
          </a:xfrm>
        </p:grpSpPr>
        <p:sp>
          <p:nvSpPr>
            <p:cNvPr id="160" name="Google Shape;160;p36"/>
            <p:cNvSpPr/>
            <p:nvPr/>
          </p:nvSpPr>
          <p:spPr>
            <a:xfrm>
              <a:off x="-1" y="327735"/>
              <a:ext cx="662111" cy="52505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6"/>
            <p:cNvSpPr txBox="1"/>
            <p:nvPr/>
          </p:nvSpPr>
          <p:spPr>
            <a:xfrm>
              <a:off x="-1" y="0"/>
              <a:ext cx="662111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36"/>
          <p:cNvGrpSpPr/>
          <p:nvPr/>
        </p:nvGrpSpPr>
        <p:grpSpPr>
          <a:xfrm>
            <a:off x="8753993" y="451665"/>
            <a:ext cx="785409" cy="380241"/>
            <a:chOff x="-2" y="0"/>
            <a:chExt cx="785408" cy="380240"/>
          </a:xfrm>
        </p:grpSpPr>
        <p:sp>
          <p:nvSpPr>
            <p:cNvPr id="163" name="Google Shape;163;p36"/>
            <p:cNvSpPr/>
            <p:nvPr/>
          </p:nvSpPr>
          <p:spPr>
            <a:xfrm>
              <a:off x="-2" y="327735"/>
              <a:ext cx="785408" cy="52505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6"/>
            <p:cNvSpPr txBox="1"/>
            <p:nvPr/>
          </p:nvSpPr>
          <p:spPr>
            <a:xfrm>
              <a:off x="-2" y="0"/>
              <a:ext cx="785408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36"/>
          <p:cNvSpPr txBox="1"/>
          <p:nvPr/>
        </p:nvSpPr>
        <p:spPr>
          <a:xfrm>
            <a:off x="8443617" y="271141"/>
            <a:ext cx="1166705" cy="3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6"/>
          <p:cNvSpPr txBox="1"/>
          <p:nvPr/>
        </p:nvSpPr>
        <p:spPr>
          <a:xfrm>
            <a:off x="375975" y="6881800"/>
            <a:ext cx="6786599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6"/>
          <p:cNvSpPr txBox="1"/>
          <p:nvPr/>
        </p:nvSpPr>
        <p:spPr>
          <a:xfrm>
            <a:off x="442650" y="350322"/>
            <a:ext cx="7441801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Desarrollo y Bienestar del Personal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6"/>
          <p:cNvSpPr txBox="1">
            <a:spLocks noGrp="1"/>
          </p:cNvSpPr>
          <p:nvPr>
            <p:ph type="sldNum" idx="12"/>
          </p:nvPr>
        </p:nvSpPr>
        <p:spPr>
          <a:xfrm>
            <a:off x="371696" y="6881800"/>
            <a:ext cx="337153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6689125" y="6871631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/>
          <p:nvPr/>
        </p:nvSpPr>
        <p:spPr>
          <a:xfrm>
            <a:off x="180898" y="180900"/>
            <a:ext cx="7911003" cy="6510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26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31" name="Google Shape;31;p26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6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6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34" name="Google Shape;34;p26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6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26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6"/>
          <p:cNvSpPr txBox="1"/>
          <p:nvPr/>
        </p:nvSpPr>
        <p:spPr>
          <a:xfrm>
            <a:off x="8443617" y="271141"/>
            <a:ext cx="1166705" cy="3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/>
          <p:nvPr/>
        </p:nvSpPr>
        <p:spPr>
          <a:xfrm>
            <a:off x="442650" y="350322"/>
            <a:ext cx="7441801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Desarrollo y Bienestar del Personal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371688" y="6881800"/>
            <a:ext cx="337158" cy="3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BODY">
  <p:cSld name="TITLE_AND_BODY 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/>
          <p:nvPr/>
        </p:nvSpPr>
        <p:spPr>
          <a:xfrm rot="10800000" flipH="1">
            <a:off x="180974" y="832249"/>
            <a:ext cx="9358202" cy="12369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7"/>
          <p:cNvSpPr/>
          <p:nvPr/>
        </p:nvSpPr>
        <p:spPr>
          <a:xfrm>
            <a:off x="180896" y="180896"/>
            <a:ext cx="7911007" cy="65100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27"/>
          <p:cNvGrpSpPr/>
          <p:nvPr/>
        </p:nvGrpSpPr>
        <p:grpSpPr>
          <a:xfrm>
            <a:off x="8091894" y="451665"/>
            <a:ext cx="662113" cy="380241"/>
            <a:chOff x="-1" y="0"/>
            <a:chExt cx="662111" cy="380240"/>
          </a:xfrm>
        </p:grpSpPr>
        <p:sp>
          <p:nvSpPr>
            <p:cNvPr id="44" name="Google Shape;44;p27"/>
            <p:cNvSpPr/>
            <p:nvPr/>
          </p:nvSpPr>
          <p:spPr>
            <a:xfrm>
              <a:off x="-1" y="327735"/>
              <a:ext cx="662111" cy="52505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7"/>
            <p:cNvSpPr txBox="1"/>
            <p:nvPr/>
          </p:nvSpPr>
          <p:spPr>
            <a:xfrm>
              <a:off x="-1" y="0"/>
              <a:ext cx="662111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27"/>
          <p:cNvGrpSpPr/>
          <p:nvPr/>
        </p:nvGrpSpPr>
        <p:grpSpPr>
          <a:xfrm>
            <a:off x="8753993" y="451665"/>
            <a:ext cx="785409" cy="380241"/>
            <a:chOff x="-2" y="0"/>
            <a:chExt cx="785408" cy="380240"/>
          </a:xfrm>
        </p:grpSpPr>
        <p:sp>
          <p:nvSpPr>
            <p:cNvPr id="47" name="Google Shape;47;p27"/>
            <p:cNvSpPr/>
            <p:nvPr/>
          </p:nvSpPr>
          <p:spPr>
            <a:xfrm>
              <a:off x="-2" y="327735"/>
              <a:ext cx="785408" cy="52505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7"/>
            <p:cNvSpPr txBox="1"/>
            <p:nvPr/>
          </p:nvSpPr>
          <p:spPr>
            <a:xfrm>
              <a:off x="-2" y="0"/>
              <a:ext cx="785408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27"/>
          <p:cNvSpPr txBox="1"/>
          <p:nvPr/>
        </p:nvSpPr>
        <p:spPr>
          <a:xfrm>
            <a:off x="8443617" y="271141"/>
            <a:ext cx="1166705" cy="3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7"/>
          <p:cNvSpPr txBox="1"/>
          <p:nvPr/>
        </p:nvSpPr>
        <p:spPr>
          <a:xfrm>
            <a:off x="375975" y="6881800"/>
            <a:ext cx="6786599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7"/>
          <p:cNvSpPr txBox="1"/>
          <p:nvPr/>
        </p:nvSpPr>
        <p:spPr>
          <a:xfrm>
            <a:off x="442650" y="350322"/>
            <a:ext cx="7441801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Desarrollo y Bienestar del Personal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371696" y="6881800"/>
            <a:ext cx="337153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">
  <p:cSld name="SECTION_HEADER 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/>
          <p:nvPr/>
        </p:nvSpPr>
        <p:spPr>
          <a:xfrm>
            <a:off x="180896" y="180896"/>
            <a:ext cx="7911007" cy="65100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p28"/>
          <p:cNvGrpSpPr/>
          <p:nvPr/>
        </p:nvGrpSpPr>
        <p:grpSpPr>
          <a:xfrm>
            <a:off x="8091894" y="451665"/>
            <a:ext cx="662113" cy="380241"/>
            <a:chOff x="-1" y="0"/>
            <a:chExt cx="662111" cy="380240"/>
          </a:xfrm>
        </p:grpSpPr>
        <p:sp>
          <p:nvSpPr>
            <p:cNvPr id="56" name="Google Shape;56;p28"/>
            <p:cNvSpPr/>
            <p:nvPr/>
          </p:nvSpPr>
          <p:spPr>
            <a:xfrm>
              <a:off x="-1" y="327735"/>
              <a:ext cx="662111" cy="52505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8"/>
            <p:cNvSpPr txBox="1"/>
            <p:nvPr/>
          </p:nvSpPr>
          <p:spPr>
            <a:xfrm>
              <a:off x="-1" y="0"/>
              <a:ext cx="662111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28"/>
          <p:cNvGrpSpPr/>
          <p:nvPr/>
        </p:nvGrpSpPr>
        <p:grpSpPr>
          <a:xfrm>
            <a:off x="8753993" y="451665"/>
            <a:ext cx="785409" cy="380241"/>
            <a:chOff x="-2" y="0"/>
            <a:chExt cx="785408" cy="380240"/>
          </a:xfrm>
        </p:grpSpPr>
        <p:sp>
          <p:nvSpPr>
            <p:cNvPr id="59" name="Google Shape;59;p28"/>
            <p:cNvSpPr/>
            <p:nvPr/>
          </p:nvSpPr>
          <p:spPr>
            <a:xfrm>
              <a:off x="-2" y="327735"/>
              <a:ext cx="785408" cy="52505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8"/>
            <p:cNvSpPr txBox="1"/>
            <p:nvPr/>
          </p:nvSpPr>
          <p:spPr>
            <a:xfrm>
              <a:off x="-2" y="0"/>
              <a:ext cx="785408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28"/>
          <p:cNvSpPr txBox="1"/>
          <p:nvPr/>
        </p:nvSpPr>
        <p:spPr>
          <a:xfrm>
            <a:off x="8443617" y="271141"/>
            <a:ext cx="1166705" cy="3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 txBox="1"/>
          <p:nvPr/>
        </p:nvSpPr>
        <p:spPr>
          <a:xfrm>
            <a:off x="375975" y="6881800"/>
            <a:ext cx="6786599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8"/>
          <p:cNvSpPr txBox="1"/>
          <p:nvPr/>
        </p:nvSpPr>
        <p:spPr>
          <a:xfrm>
            <a:off x="442650" y="350322"/>
            <a:ext cx="7441801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Desarrollo y Bienestar del Personal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371696" y="6881800"/>
            <a:ext cx="337153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TWO_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/>
          <p:nvPr/>
        </p:nvSpPr>
        <p:spPr>
          <a:xfrm rot="10800000" flipH="1">
            <a:off x="181647" y="822023"/>
            <a:ext cx="9356705" cy="65313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9"/>
          <p:cNvSpPr/>
          <p:nvPr/>
        </p:nvSpPr>
        <p:spPr>
          <a:xfrm>
            <a:off x="180895" y="180896"/>
            <a:ext cx="7911009" cy="65100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29"/>
          <p:cNvGrpSpPr/>
          <p:nvPr/>
        </p:nvGrpSpPr>
        <p:grpSpPr>
          <a:xfrm>
            <a:off x="8091893" y="451658"/>
            <a:ext cx="662116" cy="380247"/>
            <a:chOff x="-2" y="-2"/>
            <a:chExt cx="662115" cy="380246"/>
          </a:xfrm>
        </p:grpSpPr>
        <p:sp>
          <p:nvSpPr>
            <p:cNvPr id="69" name="Google Shape;69;p29"/>
            <p:cNvSpPr/>
            <p:nvPr/>
          </p:nvSpPr>
          <p:spPr>
            <a:xfrm>
              <a:off x="-2" y="327738"/>
              <a:ext cx="662115" cy="52506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9"/>
            <p:cNvSpPr txBox="1"/>
            <p:nvPr/>
          </p:nvSpPr>
          <p:spPr>
            <a:xfrm>
              <a:off x="-2" y="-2"/>
              <a:ext cx="662115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29"/>
          <p:cNvGrpSpPr/>
          <p:nvPr/>
        </p:nvGrpSpPr>
        <p:grpSpPr>
          <a:xfrm>
            <a:off x="8753992" y="451658"/>
            <a:ext cx="785411" cy="380247"/>
            <a:chOff x="-1" y="-2"/>
            <a:chExt cx="785409" cy="380246"/>
          </a:xfrm>
        </p:grpSpPr>
        <p:sp>
          <p:nvSpPr>
            <p:cNvPr id="72" name="Google Shape;72;p29"/>
            <p:cNvSpPr/>
            <p:nvPr/>
          </p:nvSpPr>
          <p:spPr>
            <a:xfrm>
              <a:off x="-1" y="327738"/>
              <a:ext cx="785409" cy="52506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9"/>
            <p:cNvSpPr txBox="1"/>
            <p:nvPr/>
          </p:nvSpPr>
          <p:spPr>
            <a:xfrm>
              <a:off x="-1" y="-2"/>
              <a:ext cx="785409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29"/>
          <p:cNvSpPr txBox="1"/>
          <p:nvPr/>
        </p:nvSpPr>
        <p:spPr>
          <a:xfrm>
            <a:off x="8443617" y="271141"/>
            <a:ext cx="1166706" cy="3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9"/>
          <p:cNvSpPr txBox="1"/>
          <p:nvPr/>
        </p:nvSpPr>
        <p:spPr>
          <a:xfrm>
            <a:off x="375975" y="6881800"/>
            <a:ext cx="6786599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9"/>
          <p:cNvSpPr txBox="1"/>
          <p:nvPr/>
        </p:nvSpPr>
        <p:spPr>
          <a:xfrm>
            <a:off x="442650" y="350322"/>
            <a:ext cx="7441801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Desarrollo y Bienestar del Personal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371696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/>
          <p:nvPr/>
        </p:nvSpPr>
        <p:spPr>
          <a:xfrm rot="10800000" flipH="1">
            <a:off x="181647" y="822025"/>
            <a:ext cx="9356707" cy="6531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0"/>
          <p:cNvSpPr/>
          <p:nvPr/>
        </p:nvSpPr>
        <p:spPr>
          <a:xfrm>
            <a:off x="180896" y="180896"/>
            <a:ext cx="7911007" cy="65100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30"/>
          <p:cNvGrpSpPr/>
          <p:nvPr/>
        </p:nvGrpSpPr>
        <p:grpSpPr>
          <a:xfrm>
            <a:off x="8091894" y="451665"/>
            <a:ext cx="662113" cy="380241"/>
            <a:chOff x="-1" y="0"/>
            <a:chExt cx="662111" cy="380240"/>
          </a:xfrm>
        </p:grpSpPr>
        <p:sp>
          <p:nvSpPr>
            <p:cNvPr id="82" name="Google Shape;82;p30"/>
            <p:cNvSpPr/>
            <p:nvPr/>
          </p:nvSpPr>
          <p:spPr>
            <a:xfrm>
              <a:off x="-1" y="327735"/>
              <a:ext cx="662111" cy="52505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0"/>
            <p:cNvSpPr txBox="1"/>
            <p:nvPr/>
          </p:nvSpPr>
          <p:spPr>
            <a:xfrm>
              <a:off x="-1" y="0"/>
              <a:ext cx="662111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p30"/>
          <p:cNvGrpSpPr/>
          <p:nvPr/>
        </p:nvGrpSpPr>
        <p:grpSpPr>
          <a:xfrm>
            <a:off x="8753993" y="451665"/>
            <a:ext cx="785409" cy="380241"/>
            <a:chOff x="-2" y="0"/>
            <a:chExt cx="785408" cy="380240"/>
          </a:xfrm>
        </p:grpSpPr>
        <p:sp>
          <p:nvSpPr>
            <p:cNvPr id="85" name="Google Shape;85;p30"/>
            <p:cNvSpPr/>
            <p:nvPr/>
          </p:nvSpPr>
          <p:spPr>
            <a:xfrm>
              <a:off x="-2" y="327735"/>
              <a:ext cx="785408" cy="52505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0"/>
            <p:cNvSpPr txBox="1"/>
            <p:nvPr/>
          </p:nvSpPr>
          <p:spPr>
            <a:xfrm>
              <a:off x="-2" y="0"/>
              <a:ext cx="785408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30"/>
          <p:cNvSpPr txBox="1"/>
          <p:nvPr/>
        </p:nvSpPr>
        <p:spPr>
          <a:xfrm>
            <a:off x="8443617" y="271141"/>
            <a:ext cx="1166705" cy="3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0"/>
          <p:cNvSpPr txBox="1"/>
          <p:nvPr/>
        </p:nvSpPr>
        <p:spPr>
          <a:xfrm>
            <a:off x="375975" y="6881800"/>
            <a:ext cx="6786599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0"/>
          <p:cNvSpPr txBox="1"/>
          <p:nvPr/>
        </p:nvSpPr>
        <p:spPr>
          <a:xfrm>
            <a:off x="442650" y="350322"/>
            <a:ext cx="7441801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Desarrollo y Bienestar del Personal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371696" y="6881800"/>
            <a:ext cx="337153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">
  <p:cSld name="SECTION_HEADER 3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/>
          <p:nvPr/>
        </p:nvSpPr>
        <p:spPr>
          <a:xfrm>
            <a:off x="180895" y="180900"/>
            <a:ext cx="7911009" cy="6510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31"/>
          <p:cNvGrpSpPr/>
          <p:nvPr/>
        </p:nvGrpSpPr>
        <p:grpSpPr>
          <a:xfrm>
            <a:off x="8091893" y="451665"/>
            <a:ext cx="662116" cy="380242"/>
            <a:chOff x="-2" y="0"/>
            <a:chExt cx="662115" cy="380241"/>
          </a:xfrm>
        </p:grpSpPr>
        <p:sp>
          <p:nvSpPr>
            <p:cNvPr id="94" name="Google Shape;94;p31"/>
            <p:cNvSpPr/>
            <p:nvPr/>
          </p:nvSpPr>
          <p:spPr>
            <a:xfrm>
              <a:off x="-2" y="327735"/>
              <a:ext cx="662115" cy="52506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1"/>
            <p:cNvSpPr txBox="1"/>
            <p:nvPr/>
          </p:nvSpPr>
          <p:spPr>
            <a:xfrm>
              <a:off x="-2" y="0"/>
              <a:ext cx="662115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31"/>
          <p:cNvGrpSpPr/>
          <p:nvPr/>
        </p:nvGrpSpPr>
        <p:grpSpPr>
          <a:xfrm>
            <a:off x="8753992" y="451665"/>
            <a:ext cx="785411" cy="380242"/>
            <a:chOff x="-1" y="0"/>
            <a:chExt cx="785409" cy="380241"/>
          </a:xfrm>
        </p:grpSpPr>
        <p:sp>
          <p:nvSpPr>
            <p:cNvPr id="97" name="Google Shape;97;p31"/>
            <p:cNvSpPr/>
            <p:nvPr/>
          </p:nvSpPr>
          <p:spPr>
            <a:xfrm>
              <a:off x="-1" y="327735"/>
              <a:ext cx="785409" cy="52506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1"/>
            <p:cNvSpPr txBox="1"/>
            <p:nvPr/>
          </p:nvSpPr>
          <p:spPr>
            <a:xfrm>
              <a:off x="-1" y="0"/>
              <a:ext cx="785409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31"/>
          <p:cNvSpPr txBox="1"/>
          <p:nvPr/>
        </p:nvSpPr>
        <p:spPr>
          <a:xfrm>
            <a:off x="8443617" y="271141"/>
            <a:ext cx="1166706" cy="3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1"/>
          <p:cNvSpPr txBox="1"/>
          <p:nvPr/>
        </p:nvSpPr>
        <p:spPr>
          <a:xfrm>
            <a:off x="375975" y="6881800"/>
            <a:ext cx="6786599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1"/>
          <p:cNvSpPr txBox="1"/>
          <p:nvPr/>
        </p:nvSpPr>
        <p:spPr>
          <a:xfrm>
            <a:off x="442650" y="350322"/>
            <a:ext cx="7441801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Desarrollo y Bienestar del Personal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1"/>
          <p:cNvSpPr txBox="1">
            <a:spLocks noGrp="1"/>
          </p:cNvSpPr>
          <p:nvPr>
            <p:ph type="sldNum" idx="12"/>
          </p:nvPr>
        </p:nvSpPr>
        <p:spPr>
          <a:xfrm>
            <a:off x="371696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">
  <p:cSld name="SECTION_HEADER 4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2"/>
          <p:cNvSpPr/>
          <p:nvPr/>
        </p:nvSpPr>
        <p:spPr>
          <a:xfrm>
            <a:off x="180895" y="180900"/>
            <a:ext cx="7911009" cy="6510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32"/>
          <p:cNvGrpSpPr/>
          <p:nvPr/>
        </p:nvGrpSpPr>
        <p:grpSpPr>
          <a:xfrm>
            <a:off x="8091893" y="451665"/>
            <a:ext cx="662116" cy="380242"/>
            <a:chOff x="-2" y="0"/>
            <a:chExt cx="662115" cy="380241"/>
          </a:xfrm>
        </p:grpSpPr>
        <p:sp>
          <p:nvSpPr>
            <p:cNvPr id="106" name="Google Shape;106;p32"/>
            <p:cNvSpPr/>
            <p:nvPr/>
          </p:nvSpPr>
          <p:spPr>
            <a:xfrm>
              <a:off x="-2" y="327735"/>
              <a:ext cx="662115" cy="52506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2"/>
            <p:cNvSpPr txBox="1"/>
            <p:nvPr/>
          </p:nvSpPr>
          <p:spPr>
            <a:xfrm>
              <a:off x="-2" y="0"/>
              <a:ext cx="662115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p32"/>
          <p:cNvGrpSpPr/>
          <p:nvPr/>
        </p:nvGrpSpPr>
        <p:grpSpPr>
          <a:xfrm>
            <a:off x="8753992" y="451665"/>
            <a:ext cx="785411" cy="380242"/>
            <a:chOff x="-1" y="0"/>
            <a:chExt cx="785409" cy="380241"/>
          </a:xfrm>
        </p:grpSpPr>
        <p:sp>
          <p:nvSpPr>
            <p:cNvPr id="109" name="Google Shape;109;p32"/>
            <p:cNvSpPr/>
            <p:nvPr/>
          </p:nvSpPr>
          <p:spPr>
            <a:xfrm>
              <a:off x="-1" y="327735"/>
              <a:ext cx="785409" cy="52506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2"/>
            <p:cNvSpPr txBox="1"/>
            <p:nvPr/>
          </p:nvSpPr>
          <p:spPr>
            <a:xfrm>
              <a:off x="-1" y="0"/>
              <a:ext cx="785409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32"/>
          <p:cNvSpPr txBox="1"/>
          <p:nvPr/>
        </p:nvSpPr>
        <p:spPr>
          <a:xfrm>
            <a:off x="8443617" y="271141"/>
            <a:ext cx="1166706" cy="3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2"/>
          <p:cNvSpPr txBox="1"/>
          <p:nvPr/>
        </p:nvSpPr>
        <p:spPr>
          <a:xfrm>
            <a:off x="375975" y="6881800"/>
            <a:ext cx="6786599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2"/>
          <p:cNvSpPr txBox="1"/>
          <p:nvPr/>
        </p:nvSpPr>
        <p:spPr>
          <a:xfrm>
            <a:off x="442650" y="350322"/>
            <a:ext cx="7441801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Desarrollo y Bienestar del Personal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2"/>
          <p:cNvSpPr txBox="1">
            <a:spLocks noGrp="1"/>
          </p:cNvSpPr>
          <p:nvPr>
            <p:ph type="sldNum" idx="12"/>
          </p:nvPr>
        </p:nvSpPr>
        <p:spPr>
          <a:xfrm>
            <a:off x="371696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3"/>
          <p:cNvGrpSpPr/>
          <p:nvPr/>
        </p:nvGrpSpPr>
        <p:grpSpPr>
          <a:xfrm>
            <a:off x="242848" y="1756543"/>
            <a:ext cx="9346513" cy="5675935"/>
            <a:chOff x="-2" y="-2"/>
            <a:chExt cx="9346511" cy="5675933"/>
          </a:xfrm>
        </p:grpSpPr>
        <p:sp>
          <p:nvSpPr>
            <p:cNvPr id="7" name="Google Shape;7;p23"/>
            <p:cNvSpPr/>
            <p:nvPr/>
          </p:nvSpPr>
          <p:spPr>
            <a:xfrm>
              <a:off x="-2" y="-2"/>
              <a:ext cx="9346511" cy="56759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23"/>
            <p:cNvSpPr txBox="1"/>
            <p:nvPr/>
          </p:nvSpPr>
          <p:spPr>
            <a:xfrm>
              <a:off x="0" y="2647844"/>
              <a:ext cx="9091326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" name="Google Shape;9;p23" descr="Imagen 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3" descr="Imagen 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272364" y="1222172"/>
            <a:ext cx="1080005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 descr="Imagen 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272364" y="418596"/>
            <a:ext cx="1080005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3"/>
          <p:cNvSpPr txBox="1">
            <a:spLocks noGrp="1"/>
          </p:cNvSpPr>
          <p:nvPr>
            <p:ph type="title"/>
          </p:nvPr>
        </p:nvSpPr>
        <p:spPr>
          <a:xfrm>
            <a:off x="1455638" y="848357"/>
            <a:ext cx="7772401" cy="183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body" idx="1"/>
          </p:nvPr>
        </p:nvSpPr>
        <p:spPr>
          <a:xfrm>
            <a:off x="5422800" y="2686755"/>
            <a:ext cx="3805239" cy="486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6689125" y="6871631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 txBox="1"/>
          <p:nvPr/>
        </p:nvSpPr>
        <p:spPr>
          <a:xfrm>
            <a:off x="1176618" y="6563127"/>
            <a:ext cx="7012135" cy="4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"/>
          <p:cNvSpPr txBox="1"/>
          <p:nvPr/>
        </p:nvSpPr>
        <p:spPr>
          <a:xfrm>
            <a:off x="454451" y="2049134"/>
            <a:ext cx="1444333" cy="3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"/>
          <p:cNvSpPr txBox="1"/>
          <p:nvPr/>
        </p:nvSpPr>
        <p:spPr>
          <a:xfrm>
            <a:off x="1139096" y="834800"/>
            <a:ext cx="4156809" cy="33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2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"/>
          <p:cNvSpPr txBox="1"/>
          <p:nvPr/>
        </p:nvSpPr>
        <p:spPr>
          <a:xfrm>
            <a:off x="409074" y="2323388"/>
            <a:ext cx="4118095" cy="166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DESARROLLO Y BIENESTAR DEL PERSONAL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8704" y="2558064"/>
            <a:ext cx="3969723" cy="37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0"/>
          <p:cNvGrpSpPr/>
          <p:nvPr/>
        </p:nvGrpSpPr>
        <p:grpSpPr>
          <a:xfrm>
            <a:off x="438729" y="1960378"/>
            <a:ext cx="8554793" cy="4719873"/>
            <a:chOff x="-2" y="-1"/>
            <a:chExt cx="8554792" cy="4719871"/>
          </a:xfrm>
        </p:grpSpPr>
        <p:sp>
          <p:nvSpPr>
            <p:cNvPr id="321" name="Google Shape;321;p10"/>
            <p:cNvSpPr/>
            <p:nvPr/>
          </p:nvSpPr>
          <p:spPr>
            <a:xfrm>
              <a:off x="-2" y="-1"/>
              <a:ext cx="8554792" cy="471987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0"/>
            <p:cNvSpPr txBox="1"/>
            <p:nvPr/>
          </p:nvSpPr>
          <p:spPr>
            <a:xfrm>
              <a:off x="235891" y="2159895"/>
              <a:ext cx="8083005" cy="400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10"/>
          <p:cNvSpPr txBox="1">
            <a:spLocks noGrp="1"/>
          </p:cNvSpPr>
          <p:nvPr>
            <p:ph type="sldNum" idx="4294967295"/>
          </p:nvPr>
        </p:nvSpPr>
        <p:spPr>
          <a:xfrm>
            <a:off x="371686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0"/>
          <p:cNvSpPr txBox="1"/>
          <p:nvPr/>
        </p:nvSpPr>
        <p:spPr>
          <a:xfrm>
            <a:off x="382497" y="1222662"/>
            <a:ext cx="3863396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DESARROLLO: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0"/>
          <p:cNvSpPr txBox="1"/>
          <p:nvPr/>
        </p:nvSpPr>
        <p:spPr>
          <a:xfrm>
            <a:off x="940004" y="2258959"/>
            <a:ext cx="4430017" cy="44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Desarrollo </a:t>
            </a:r>
            <a:r>
              <a:rPr lang="en-US" sz="2800" b="0" i="0" u="none" strike="noStrike" cap="none" dirty="0" err="1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Profesional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0"/>
          <p:cNvSpPr txBox="1"/>
          <p:nvPr/>
        </p:nvSpPr>
        <p:spPr>
          <a:xfrm>
            <a:off x="703960" y="3136962"/>
            <a:ext cx="5681573" cy="256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7938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“desarrollo profesional” es la educación tendiente a ampliar, desarrollar y perfeccionar al hombre para su crecimiento profesional en determinada carrera en la empresa o para que se vuelva más eficiente y productivo en su cargo.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8" algn="l" rtl="0">
              <a:lnSpc>
                <a:spcPct val="11375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esfuerzo continuo, organizado y formal que reconoce la importancia de las personas en el desarrollo de una organización.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8" algn="l" rtl="0">
              <a:lnSpc>
                <a:spcPct val="11375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proceso que debe proveer y/o potenciar en los empleados sus competencias (conocimientos, habilidades y sus actitudes), que la organización necesitará de ellos, en el futuro.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5533" y="2366060"/>
            <a:ext cx="2025897" cy="4515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"/>
          <p:cNvSpPr txBox="1"/>
          <p:nvPr/>
        </p:nvSpPr>
        <p:spPr>
          <a:xfrm>
            <a:off x="254110" y="2646016"/>
            <a:ext cx="6242020" cy="292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una estrategia que se adopta con el fin de lograr el cambio requerido por las exigencias y/o demandas internas y externas de la organización, se enfoca en aspectos como el clima organizacional, valores, relaciones interpersonales y relaciones grupales, por lo que es evidente que parte desde las personas y se direcciona hacia la gestión de las metas o de la organización. 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esfuerzo planificado de toda la organización y administrado desde la alta gerencia, para aumentar la efectividad y el bienestar de la organización por medio de intervenciones planeadas en los procesos de la entidad, los cuales aplican los conocimientos de las ciencias del comportamiento (R. Beckhard, Ferrer 2003).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 txBox="1">
            <a:spLocks noGrp="1"/>
          </p:cNvSpPr>
          <p:nvPr>
            <p:ph type="sldNum" idx="4294967295"/>
          </p:nvPr>
        </p:nvSpPr>
        <p:spPr>
          <a:xfrm>
            <a:off x="371686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/>
          <p:cNvSpPr txBox="1"/>
          <p:nvPr/>
        </p:nvSpPr>
        <p:spPr>
          <a:xfrm>
            <a:off x="382497" y="1222662"/>
            <a:ext cx="3863396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DESARROLLO: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 txBox="1"/>
          <p:nvPr/>
        </p:nvSpPr>
        <p:spPr>
          <a:xfrm>
            <a:off x="420486" y="2070137"/>
            <a:ext cx="5464925" cy="44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Desarrollo </a:t>
            </a:r>
            <a:r>
              <a:rPr lang="en-US" sz="2800" b="0" i="0" u="none" strike="noStrike" cap="none" dirty="0" err="1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Organizacional</a:t>
            </a:r>
            <a:endParaRPr sz="2800" b="0" i="0" u="none" strike="noStrike" cap="none" dirty="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p1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7020" y="2427812"/>
            <a:ext cx="2774773" cy="37850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1"/>
          <p:cNvCxnSpPr/>
          <p:nvPr/>
        </p:nvCxnSpPr>
        <p:spPr>
          <a:xfrm>
            <a:off x="7110482" y="6225156"/>
            <a:ext cx="2624937" cy="5"/>
          </a:xfrm>
          <a:prstGeom prst="straightConnector1">
            <a:avLst/>
          </a:prstGeom>
          <a:noFill/>
          <a:ln w="25400" cap="flat" cmpd="sng">
            <a:solidFill>
              <a:srgbClr val="99ABB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"/>
          <p:cNvSpPr txBox="1">
            <a:spLocks noGrp="1"/>
          </p:cNvSpPr>
          <p:nvPr>
            <p:ph type="sldNum" idx="4294967295"/>
          </p:nvPr>
        </p:nvSpPr>
        <p:spPr>
          <a:xfrm>
            <a:off x="371686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2"/>
          <p:cNvSpPr txBox="1"/>
          <p:nvPr/>
        </p:nvSpPr>
        <p:spPr>
          <a:xfrm>
            <a:off x="395524" y="1156610"/>
            <a:ext cx="4163287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PROCESO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DESARROLLO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2"/>
          <p:cNvSpPr/>
          <p:nvPr/>
        </p:nvSpPr>
        <p:spPr>
          <a:xfrm>
            <a:off x="6748046" y="3592619"/>
            <a:ext cx="1248508" cy="2830213"/>
          </a:xfrm>
          <a:prstGeom prst="rect">
            <a:avLst/>
          </a:prstGeom>
          <a:solidFill>
            <a:srgbClr val="A93501"/>
          </a:solidFill>
          <a:ln>
            <a:noFill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2"/>
          <p:cNvSpPr/>
          <p:nvPr/>
        </p:nvSpPr>
        <p:spPr>
          <a:xfrm>
            <a:off x="5484030" y="4154832"/>
            <a:ext cx="1248508" cy="2268000"/>
          </a:xfrm>
          <a:prstGeom prst="rect">
            <a:avLst/>
          </a:prstGeom>
          <a:solidFill>
            <a:srgbClr val="A93501"/>
          </a:solidFill>
          <a:ln>
            <a:noFill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2"/>
          <p:cNvSpPr/>
          <p:nvPr/>
        </p:nvSpPr>
        <p:spPr>
          <a:xfrm>
            <a:off x="4220013" y="4730832"/>
            <a:ext cx="1248508" cy="1692000"/>
          </a:xfrm>
          <a:prstGeom prst="rect">
            <a:avLst/>
          </a:prstGeom>
          <a:solidFill>
            <a:srgbClr val="A93501"/>
          </a:solidFill>
          <a:ln>
            <a:noFill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2"/>
          <p:cNvSpPr/>
          <p:nvPr/>
        </p:nvSpPr>
        <p:spPr>
          <a:xfrm>
            <a:off x="2955996" y="5270832"/>
            <a:ext cx="1248508" cy="1152000"/>
          </a:xfrm>
          <a:prstGeom prst="rect">
            <a:avLst/>
          </a:prstGeom>
          <a:solidFill>
            <a:srgbClr val="A93501"/>
          </a:solidFill>
          <a:ln>
            <a:noFill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2"/>
          <p:cNvSpPr/>
          <p:nvPr/>
        </p:nvSpPr>
        <p:spPr>
          <a:xfrm>
            <a:off x="1691979" y="5810832"/>
            <a:ext cx="1248508" cy="612000"/>
          </a:xfrm>
          <a:prstGeom prst="rect">
            <a:avLst/>
          </a:prstGeom>
          <a:solidFill>
            <a:srgbClr val="A93501"/>
          </a:solidFill>
          <a:ln>
            <a:noFill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2"/>
          <p:cNvSpPr/>
          <p:nvPr/>
        </p:nvSpPr>
        <p:spPr>
          <a:xfrm rot="-4500000">
            <a:off x="3330006" y="4253076"/>
            <a:ext cx="1630056" cy="2084752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2"/>
          <p:cNvSpPr/>
          <p:nvPr/>
        </p:nvSpPr>
        <p:spPr>
          <a:xfrm rot="-4500000">
            <a:off x="2119958" y="4770879"/>
            <a:ext cx="1630056" cy="2084752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2"/>
          <p:cNvSpPr/>
          <p:nvPr/>
        </p:nvSpPr>
        <p:spPr>
          <a:xfrm rot="-4500000">
            <a:off x="5757857" y="3217469"/>
            <a:ext cx="1630056" cy="2084752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lg" len="lg"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2"/>
          <p:cNvSpPr/>
          <p:nvPr/>
        </p:nvSpPr>
        <p:spPr>
          <a:xfrm rot="-4500000">
            <a:off x="4547809" y="3735272"/>
            <a:ext cx="1630056" cy="2084752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2"/>
          <p:cNvSpPr/>
          <p:nvPr/>
        </p:nvSpPr>
        <p:spPr>
          <a:xfrm>
            <a:off x="1541325" y="3481794"/>
            <a:ext cx="1377114" cy="1377114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2"/>
          <p:cNvSpPr/>
          <p:nvPr/>
        </p:nvSpPr>
        <p:spPr>
          <a:xfrm>
            <a:off x="3688579" y="2493354"/>
            <a:ext cx="1377114" cy="1377114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2"/>
          <p:cNvSpPr/>
          <p:nvPr/>
        </p:nvSpPr>
        <p:spPr>
          <a:xfrm>
            <a:off x="5900008" y="1803250"/>
            <a:ext cx="1377114" cy="1377114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2"/>
          <p:cNvSpPr txBox="1"/>
          <p:nvPr/>
        </p:nvSpPr>
        <p:spPr>
          <a:xfrm>
            <a:off x="1623212" y="3908743"/>
            <a:ext cx="1213339" cy="52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DESARROLLO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PERSONAL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2"/>
          <p:cNvSpPr txBox="1"/>
          <p:nvPr/>
        </p:nvSpPr>
        <p:spPr>
          <a:xfrm>
            <a:off x="3770466" y="2918756"/>
            <a:ext cx="1213339" cy="52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DESARROLLO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PROFESIONAL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2"/>
          <p:cNvSpPr txBox="1"/>
          <p:nvPr/>
        </p:nvSpPr>
        <p:spPr>
          <a:xfrm>
            <a:off x="5865196" y="2132179"/>
            <a:ext cx="1446738" cy="52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DESARROLLO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ORGANIZACIONAL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"/>
          <p:cNvSpPr/>
          <p:nvPr/>
        </p:nvSpPr>
        <p:spPr>
          <a:xfrm rot="-10592733" flipH="1">
            <a:off x="4079572" y="2657121"/>
            <a:ext cx="1641286" cy="879557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4000695" y="2445576"/>
            <a:ext cx="539937" cy="9266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5" name="Google Shape;365;p13"/>
          <p:cNvGrpSpPr/>
          <p:nvPr/>
        </p:nvGrpSpPr>
        <p:grpSpPr>
          <a:xfrm>
            <a:off x="477333" y="1667071"/>
            <a:ext cx="7213841" cy="1435616"/>
            <a:chOff x="968946" y="2331194"/>
            <a:chExt cx="7213841" cy="1435616"/>
          </a:xfrm>
        </p:grpSpPr>
        <p:grpSp>
          <p:nvGrpSpPr>
            <p:cNvPr id="366" name="Google Shape;366;p13"/>
            <p:cNvGrpSpPr/>
            <p:nvPr/>
          </p:nvGrpSpPr>
          <p:grpSpPr>
            <a:xfrm>
              <a:off x="968946" y="2331194"/>
              <a:ext cx="7213841" cy="1435616"/>
              <a:chOff x="-2260720" y="517076"/>
              <a:chExt cx="7213837" cy="1435614"/>
            </a:xfrm>
          </p:grpSpPr>
          <p:sp>
            <p:nvSpPr>
              <p:cNvPr id="367" name="Google Shape;367;p13"/>
              <p:cNvSpPr/>
              <p:nvPr/>
            </p:nvSpPr>
            <p:spPr>
              <a:xfrm>
                <a:off x="-2260720" y="517076"/>
                <a:ext cx="4327519" cy="712151"/>
              </a:xfrm>
              <a:prstGeom prst="roundRect">
                <a:avLst>
                  <a:gd name="adj" fmla="val 10157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3"/>
              <p:cNvSpPr txBox="1"/>
              <p:nvPr/>
            </p:nvSpPr>
            <p:spPr>
              <a:xfrm>
                <a:off x="104867" y="1572464"/>
                <a:ext cx="4848250" cy="3802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9" name="Google Shape;369;p13"/>
            <p:cNvSpPr/>
            <p:nvPr/>
          </p:nvSpPr>
          <p:spPr>
            <a:xfrm rot="6339402">
              <a:off x="5370631" y="2252852"/>
              <a:ext cx="430001" cy="1090345"/>
            </a:xfrm>
            <a:prstGeom prst="triangle">
              <a:avLst>
                <a:gd name="adj" fmla="val 50000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13"/>
          <p:cNvSpPr txBox="1">
            <a:spLocks noGrp="1"/>
          </p:cNvSpPr>
          <p:nvPr>
            <p:ph type="sldNum" idx="4294967295"/>
          </p:nvPr>
        </p:nvSpPr>
        <p:spPr>
          <a:xfrm>
            <a:off x="371686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13" descr="Imagen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333" y="3710945"/>
            <a:ext cx="5067302" cy="2832102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3"/>
          <p:cNvSpPr txBox="1"/>
          <p:nvPr/>
        </p:nvSpPr>
        <p:spPr>
          <a:xfrm>
            <a:off x="4461974" y="3841198"/>
            <a:ext cx="852152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Maestría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3"/>
          <p:cNvSpPr txBox="1"/>
          <p:nvPr/>
        </p:nvSpPr>
        <p:spPr>
          <a:xfrm>
            <a:off x="546875" y="5540065"/>
            <a:ext cx="1281757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Incorporación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3"/>
          <p:cNvSpPr txBox="1"/>
          <p:nvPr/>
        </p:nvSpPr>
        <p:spPr>
          <a:xfrm>
            <a:off x="1855280" y="4960220"/>
            <a:ext cx="1124663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Crecimiento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3"/>
          <p:cNvSpPr txBox="1"/>
          <p:nvPr/>
        </p:nvSpPr>
        <p:spPr>
          <a:xfrm>
            <a:off x="3199360" y="4417336"/>
            <a:ext cx="852152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Madurez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3"/>
          <p:cNvSpPr txBox="1"/>
          <p:nvPr/>
        </p:nvSpPr>
        <p:spPr>
          <a:xfrm>
            <a:off x="1175400" y="1809780"/>
            <a:ext cx="3102768" cy="44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Etapas Profesionales</a:t>
            </a:r>
            <a:endParaRPr sz="2800" b="0" i="0" u="none" strike="noStrike" cap="none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3"/>
          <p:cNvSpPr/>
          <p:nvPr/>
        </p:nvSpPr>
        <p:spPr>
          <a:xfrm rot="-1452760">
            <a:off x="2979395" y="2876322"/>
            <a:ext cx="1641286" cy="879557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3"/>
          <p:cNvSpPr/>
          <p:nvPr/>
        </p:nvSpPr>
        <p:spPr>
          <a:xfrm rot="-1452760">
            <a:off x="1833679" y="3510345"/>
            <a:ext cx="1641286" cy="879557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3"/>
          <p:cNvSpPr/>
          <p:nvPr/>
        </p:nvSpPr>
        <p:spPr>
          <a:xfrm rot="-1452760">
            <a:off x="704207" y="4170573"/>
            <a:ext cx="1641286" cy="879557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3"/>
          <p:cNvSpPr txBox="1"/>
          <p:nvPr/>
        </p:nvSpPr>
        <p:spPr>
          <a:xfrm>
            <a:off x="395524" y="1160022"/>
            <a:ext cx="6238264" cy="52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ETAPAS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DESARROLLO PROFESIONAL</a:t>
            </a:r>
            <a:endParaRPr sz="1400" b="0" i="0" u="none" strike="noStrike" cap="non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5533" y="2366060"/>
            <a:ext cx="2025897" cy="4515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ldNum" idx="4294967295"/>
          </p:nvPr>
        </p:nvSpPr>
        <p:spPr>
          <a:xfrm>
            <a:off x="371686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4"/>
          <p:cNvSpPr txBox="1"/>
          <p:nvPr/>
        </p:nvSpPr>
        <p:spPr>
          <a:xfrm>
            <a:off x="451194" y="1357559"/>
            <a:ext cx="6487488" cy="53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ETAPAS </a:t>
            </a:r>
            <a:r>
              <a:rPr lang="en-US" sz="2800" b="1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PROFESIONALES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4"/>
          <p:cNvSpPr/>
          <p:nvPr/>
        </p:nvSpPr>
        <p:spPr>
          <a:xfrm>
            <a:off x="3272935" y="6223340"/>
            <a:ext cx="5835252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Adaptado de Noe, Hollenbeck, Gerhart y Wright (1994)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9" name="Google Shape;389;p14"/>
          <p:cNvGraphicFramePr/>
          <p:nvPr/>
        </p:nvGraphicFramePr>
        <p:xfrm>
          <a:off x="540262" y="2196070"/>
          <a:ext cx="8567875" cy="3891350"/>
        </p:xfrm>
        <a:graphic>
          <a:graphicData uri="http://schemas.openxmlformats.org/drawingml/2006/table">
            <a:tbl>
              <a:tblPr firstRow="1" bandRow="1">
                <a:noFill/>
                <a:tableStyleId>{0486AA36-B271-4F03-A17B-F6B067459D08}</a:tableStyleId>
              </a:tblPr>
              <a:tblGrid>
                <a:gridCol w="171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ETAPAS PROFESIONALES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ED6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Incorporación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F7E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Crecimiento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F7E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Madurez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F7E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Maestría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F7E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Tareas de Desarrollo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F7E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Identificar intereses y habilidades, encajar en el trabajo.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Ascenso, crecimiento, seguridad, desarrollo de un estilo de vida.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Mantener los logros y actualizar las habilidades.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Planificar la jubilación y cambiar el equilibrio entre lo laboral y lo no laboral.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F7E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Ayudar, aprender, seguir instrucciones.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Contribuidor independiente.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Formación, apoyo, elaboración de políticas.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Retiro gradual del trabajo.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Relaciones con otros trabajadores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F7E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Compañero.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Tutor.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Consejero.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Edad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F7E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Menos de 30 años.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 30 y 45 años.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 45 y 60 años.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Más de 60 años.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Antigüedad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F7E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Menos de 2 años.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 2 y 10 años.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Más de 10 años.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Más de 10 años.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"/>
          <p:cNvSpPr txBox="1">
            <a:spLocks noGrp="1"/>
          </p:cNvSpPr>
          <p:nvPr>
            <p:ph type="sldNum" idx="4294967295"/>
          </p:nvPr>
        </p:nvSpPr>
        <p:spPr>
          <a:xfrm>
            <a:off x="371686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5"/>
          <p:cNvSpPr txBox="1"/>
          <p:nvPr/>
        </p:nvSpPr>
        <p:spPr>
          <a:xfrm>
            <a:off x="488599" y="2372869"/>
            <a:ext cx="4511013" cy="5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planificación del desarrollo profesional es el proceso por el que las personas deben efectuar una: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5"/>
          <p:cNvSpPr txBox="1"/>
          <p:nvPr/>
        </p:nvSpPr>
        <p:spPr>
          <a:xfrm>
            <a:off x="451194" y="1123079"/>
            <a:ext cx="6487488" cy="53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ETAPAS DEL </a:t>
            </a:r>
            <a:r>
              <a:rPr lang="en-US" sz="2800" b="1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DESARROLLO PROFESIONAL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15" descr="Imagen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689" y="3521073"/>
            <a:ext cx="5067302" cy="2832102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5"/>
          <p:cNvSpPr txBox="1"/>
          <p:nvPr/>
        </p:nvSpPr>
        <p:spPr>
          <a:xfrm>
            <a:off x="5330668" y="3641495"/>
            <a:ext cx="1119802" cy="50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Planificación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acciones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5"/>
          <p:cNvSpPr txBox="1"/>
          <p:nvPr/>
        </p:nvSpPr>
        <p:spPr>
          <a:xfrm>
            <a:off x="1563047" y="5399354"/>
            <a:ext cx="922815" cy="50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Valoración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5"/>
          <p:cNvSpPr txBox="1"/>
          <p:nvPr/>
        </p:nvSpPr>
        <p:spPr>
          <a:xfrm>
            <a:off x="2773133" y="4760517"/>
            <a:ext cx="1105303" cy="50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Evaluación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realidad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5"/>
          <p:cNvSpPr txBox="1"/>
          <p:nvPr/>
        </p:nvSpPr>
        <p:spPr>
          <a:xfrm>
            <a:off x="4107384" y="4237297"/>
            <a:ext cx="892228" cy="52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Fijación 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5"/>
          <p:cNvSpPr/>
          <p:nvPr/>
        </p:nvSpPr>
        <p:spPr>
          <a:xfrm>
            <a:off x="305131" y="6382419"/>
            <a:ext cx="5835252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Adaptado de Noe, Hollenbeck, Gerhart y Wright (1994)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5"/>
          <p:cNvSpPr txBox="1"/>
          <p:nvPr/>
        </p:nvSpPr>
        <p:spPr>
          <a:xfrm>
            <a:off x="451194" y="1931099"/>
            <a:ext cx="5190654" cy="38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Etapas de la planificación del desarrollo profesional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4" name="Google Shape;40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894474" y="2182981"/>
            <a:ext cx="1720938" cy="433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6"/>
          <p:cNvSpPr txBox="1">
            <a:spLocks noGrp="1"/>
          </p:cNvSpPr>
          <p:nvPr>
            <p:ph type="sldNum" idx="4294967295"/>
          </p:nvPr>
        </p:nvSpPr>
        <p:spPr>
          <a:xfrm>
            <a:off x="371686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6"/>
          <p:cNvSpPr txBox="1"/>
          <p:nvPr/>
        </p:nvSpPr>
        <p:spPr>
          <a:xfrm>
            <a:off x="444572" y="1514911"/>
            <a:ext cx="6884414" cy="44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DESARROLLO PROFESIONAL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6"/>
          <p:cNvSpPr txBox="1"/>
          <p:nvPr/>
        </p:nvSpPr>
        <p:spPr>
          <a:xfrm>
            <a:off x="462207" y="2184991"/>
            <a:ext cx="58860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planificación del desarrollo profesional es el proceso por el que las personas: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VALORACIÓN PERSONAL: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Toman conciencia de sus intereses, valores, fortalezas y debilidades.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EVALUACIÓN DE LA REALIDAD: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Obtienen información sobre oportunidades laborales al interior de la empresa.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FIJACIÓN DE OBJETIVOS: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Identifican objetivos profesionales.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PLANIFICACIÓN DE ACCIONES: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Diseñan planes de acción para alcanzar dichos objetivos.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16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8439" y="1629423"/>
            <a:ext cx="2589150" cy="5982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7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8" name="Google Shape;418;p17"/>
          <p:cNvGrpSpPr/>
          <p:nvPr/>
        </p:nvGrpSpPr>
        <p:grpSpPr>
          <a:xfrm>
            <a:off x="302436" y="2278167"/>
            <a:ext cx="8941351" cy="3444577"/>
            <a:chOff x="-1" y="-1"/>
            <a:chExt cx="8941350" cy="3444576"/>
          </a:xfrm>
        </p:grpSpPr>
        <p:sp>
          <p:nvSpPr>
            <p:cNvPr id="419" name="Google Shape;419;p17"/>
            <p:cNvSpPr/>
            <p:nvPr/>
          </p:nvSpPr>
          <p:spPr>
            <a:xfrm>
              <a:off x="-1" y="-1"/>
              <a:ext cx="8941350" cy="34445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7"/>
            <p:cNvSpPr txBox="1"/>
            <p:nvPr/>
          </p:nvSpPr>
          <p:spPr>
            <a:xfrm>
              <a:off x="174231" y="1532167"/>
              <a:ext cx="8592885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1" name="Google Shape;421;p17"/>
          <p:cNvSpPr txBox="1"/>
          <p:nvPr/>
        </p:nvSpPr>
        <p:spPr>
          <a:xfrm>
            <a:off x="274371" y="1450787"/>
            <a:ext cx="8950508" cy="53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7"/>
          <p:cNvSpPr txBox="1"/>
          <p:nvPr/>
        </p:nvSpPr>
        <p:spPr>
          <a:xfrm>
            <a:off x="468050" y="1152013"/>
            <a:ext cx="4700400" cy="37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17" descr="Imagen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142" y="2715211"/>
            <a:ext cx="2812028" cy="318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7" descr="Imagen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8123" y="5063613"/>
            <a:ext cx="1705024" cy="1272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7" descr="Imagen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4444" y="5389021"/>
            <a:ext cx="1651878" cy="88452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7"/>
          <p:cNvSpPr txBox="1"/>
          <p:nvPr/>
        </p:nvSpPr>
        <p:spPr>
          <a:xfrm>
            <a:off x="4112474" y="1303820"/>
            <a:ext cx="466497" cy="830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lang="en-US" sz="5000" b="0" i="0" u="none" strike="noStrike" cap="non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7"/>
          <p:cNvSpPr txBox="1"/>
          <p:nvPr/>
        </p:nvSpPr>
        <p:spPr>
          <a:xfrm>
            <a:off x="3076264" y="2561613"/>
            <a:ext cx="5961296" cy="287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DESARROLLO </a:t>
            </a:r>
            <a:r>
              <a:rPr lang="en-US" sz="2000" b="0" i="0" u="none" strike="noStrike" cap="none">
                <a:solidFill>
                  <a:srgbClr val="FF652A"/>
                </a:solidFill>
                <a:latin typeface="Calibri"/>
                <a:ea typeface="Calibri"/>
                <a:cs typeface="Calibri"/>
                <a:sym typeface="Calibri"/>
              </a:rPr>
              <a:t>PERSONAL Y PROFESIONAL</a:t>
            </a:r>
            <a:endParaRPr sz="1400" b="0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relación a los temas revisados a lo largo de la presentación, te invito a responder las siguientes interrogantes: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¿Dónde te ves en 5 años más y qué te ves haciendo?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¿Según tu visión personal a 5 años, con qué tipo de desarrollo la asocias?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Reflexiona de manera individual anota tus respuestas, luego reúnete en grupos de no más de cuatro integrantes. Comparte tus respuestas para luego realizar un plenario.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7"/>
          <p:cNvSpPr txBox="1"/>
          <p:nvPr/>
        </p:nvSpPr>
        <p:spPr>
          <a:xfrm>
            <a:off x="513648" y="6120879"/>
            <a:ext cx="5843396" cy="3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 Ahora te invitamos a seguir practicando.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8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4" name="Google Shape;434;p18"/>
          <p:cNvGrpSpPr/>
          <p:nvPr/>
        </p:nvGrpSpPr>
        <p:grpSpPr>
          <a:xfrm>
            <a:off x="414070" y="2468964"/>
            <a:ext cx="5857007" cy="3265271"/>
            <a:chOff x="-1" y="-1"/>
            <a:chExt cx="5857006" cy="3265269"/>
          </a:xfrm>
        </p:grpSpPr>
        <p:sp>
          <p:nvSpPr>
            <p:cNvPr id="435" name="Google Shape;435;p18"/>
            <p:cNvSpPr/>
            <p:nvPr/>
          </p:nvSpPr>
          <p:spPr>
            <a:xfrm>
              <a:off x="-1" y="-1"/>
              <a:ext cx="5857006" cy="3265269"/>
            </a:xfrm>
            <a:prstGeom prst="roundRect">
              <a:avLst>
                <a:gd name="adj" fmla="val 7935"/>
              </a:avLst>
            </a:prstGeom>
            <a:solidFill>
              <a:srgbClr val="FFFFFF"/>
            </a:solidFill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8"/>
            <p:cNvSpPr txBox="1"/>
            <p:nvPr/>
          </p:nvSpPr>
          <p:spPr>
            <a:xfrm>
              <a:off x="80648" y="1442513"/>
              <a:ext cx="5695706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7" name="Google Shape;437;p18"/>
          <p:cNvSpPr txBox="1"/>
          <p:nvPr/>
        </p:nvSpPr>
        <p:spPr>
          <a:xfrm>
            <a:off x="532127" y="5877719"/>
            <a:ext cx="1698957" cy="454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</a:t>
            </a:r>
            <a:r>
              <a:rPr lang="en-US" sz="2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18" descr="Imagen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5252" y="1315762"/>
            <a:ext cx="2617382" cy="567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8" descr="Imagen 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1699" y="2240826"/>
            <a:ext cx="482541" cy="482543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8"/>
          <p:cNvSpPr txBox="1"/>
          <p:nvPr/>
        </p:nvSpPr>
        <p:spPr>
          <a:xfrm>
            <a:off x="528369" y="1558260"/>
            <a:ext cx="2771414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8"/>
          <p:cNvSpPr txBox="1"/>
          <p:nvPr/>
        </p:nvSpPr>
        <p:spPr>
          <a:xfrm>
            <a:off x="752534" y="3260404"/>
            <a:ext cx="4951479" cy="145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desarrollo personal y profesional te hace crecer como persona, como trabajador, como integrante de una familia y como parte de la sociedad.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Cuando te ocupas del desarrollo personal y profesional alcanzas mejores niveles de bienestar.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9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9"/>
          <p:cNvSpPr txBox="1"/>
          <p:nvPr/>
        </p:nvSpPr>
        <p:spPr>
          <a:xfrm>
            <a:off x="366450" y="1110794"/>
            <a:ext cx="4700400" cy="37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9"/>
          <p:cNvSpPr txBox="1"/>
          <p:nvPr/>
        </p:nvSpPr>
        <p:spPr>
          <a:xfrm>
            <a:off x="375977" y="1283909"/>
            <a:ext cx="7017881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9" name="Google Shape;449;p19"/>
          <p:cNvGrpSpPr/>
          <p:nvPr/>
        </p:nvGrpSpPr>
        <p:grpSpPr>
          <a:xfrm>
            <a:off x="8431" y="3421108"/>
            <a:ext cx="9088060" cy="783024"/>
            <a:chOff x="-2" y="-5"/>
            <a:chExt cx="9088056" cy="783023"/>
          </a:xfrm>
        </p:grpSpPr>
        <p:sp>
          <p:nvSpPr>
            <p:cNvPr id="450" name="Google Shape;450;p19"/>
            <p:cNvSpPr txBox="1"/>
            <p:nvPr/>
          </p:nvSpPr>
          <p:spPr>
            <a:xfrm>
              <a:off x="1313694" y="281774"/>
              <a:ext cx="7774360" cy="300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Considerar los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anexos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adjuntos.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1" name="Google Shape;451;p19"/>
            <p:cNvGrpSpPr/>
            <p:nvPr/>
          </p:nvGrpSpPr>
          <p:grpSpPr>
            <a:xfrm>
              <a:off x="-2" y="-5"/>
              <a:ext cx="1135381" cy="783023"/>
              <a:chOff x="-1" y="-1"/>
              <a:chExt cx="1135380" cy="783021"/>
            </a:xfrm>
          </p:grpSpPr>
          <p:sp>
            <p:nvSpPr>
              <p:cNvPr id="452" name="Google Shape;452;p19"/>
              <p:cNvSpPr/>
              <p:nvPr/>
            </p:nvSpPr>
            <p:spPr>
              <a:xfrm rot="5400000">
                <a:off x="176178" y="-176181"/>
                <a:ext cx="783021" cy="11353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53" name="Google Shape;453;p19" descr="Imagen 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86451" y="103503"/>
                <a:ext cx="683393" cy="5760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54" name="Google Shape;454;p19"/>
          <p:cNvGrpSpPr/>
          <p:nvPr/>
        </p:nvGrpSpPr>
        <p:grpSpPr>
          <a:xfrm>
            <a:off x="-8" y="4568177"/>
            <a:ext cx="6602681" cy="783015"/>
            <a:chOff x="-2" y="-1"/>
            <a:chExt cx="6602679" cy="783014"/>
          </a:xfrm>
        </p:grpSpPr>
        <p:sp>
          <p:nvSpPr>
            <p:cNvPr id="455" name="Google Shape;455;p19"/>
            <p:cNvSpPr txBox="1"/>
            <p:nvPr/>
          </p:nvSpPr>
          <p:spPr>
            <a:xfrm>
              <a:off x="1322135" y="196029"/>
              <a:ext cx="5280542" cy="300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Aplicar lo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aprendido 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el módulo.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9"/>
            <p:cNvSpPr/>
            <p:nvPr/>
          </p:nvSpPr>
          <p:spPr>
            <a:xfrm rot="5400000">
              <a:off x="176178" y="-176181"/>
              <a:ext cx="783014" cy="11353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7" name="Google Shape;457;p19" descr="Imagen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9332" y="1565094"/>
            <a:ext cx="3816537" cy="6006178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19"/>
          <p:cNvSpPr txBox="1"/>
          <p:nvPr/>
        </p:nvSpPr>
        <p:spPr>
          <a:xfrm>
            <a:off x="1343273" y="2333799"/>
            <a:ext cx="5526347" cy="55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 trabajo en equipo con </a:t>
            </a: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respeto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tus opiniones,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escucha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los demás.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9"/>
          <p:cNvSpPr/>
          <p:nvPr/>
        </p:nvSpPr>
        <p:spPr>
          <a:xfrm rot="5400000">
            <a:off x="184623" y="2033696"/>
            <a:ext cx="783010" cy="11353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1112"/>
                  <a:pt x="21600" y="2483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2483"/>
                </a:lnTo>
                <a:cubicBezTo>
                  <a:pt x="0" y="1112"/>
                  <a:pt x="1612" y="0"/>
                  <a:pt x="36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Google Shape;460;p19" descr="Imagen 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4892" y="2313377"/>
            <a:ext cx="683391" cy="57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9" descr="Imagen 32"/>
          <p:cNvPicPr preferRelativeResize="0"/>
          <p:nvPr/>
        </p:nvPicPr>
        <p:blipFill rotWithShape="1">
          <a:blip r:embed="rId6">
            <a:alphaModFix/>
          </a:blip>
          <a:srcRect r="56603" b="56896"/>
          <a:stretch/>
        </p:blipFill>
        <p:spPr>
          <a:xfrm>
            <a:off x="367732" y="4678383"/>
            <a:ext cx="558774" cy="562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"/>
          <p:cNvSpPr txBox="1"/>
          <p:nvPr/>
        </p:nvSpPr>
        <p:spPr>
          <a:xfrm>
            <a:off x="365421" y="2049134"/>
            <a:ext cx="1444333" cy="3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1139096" y="834800"/>
            <a:ext cx="4156809" cy="33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3 </a:t>
            </a:r>
            <a:r>
              <a:rPr lang="en-US" sz="12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DESARROLLO Y BIENESTAR DEL PERSONAL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 txBox="1"/>
          <p:nvPr/>
        </p:nvSpPr>
        <p:spPr>
          <a:xfrm>
            <a:off x="352974" y="2311139"/>
            <a:ext cx="6458294" cy="1153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DESARROLLO PERSONAL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Y PROFESIONAL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2526" y="2828525"/>
            <a:ext cx="4521888" cy="4497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0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0"/>
          <p:cNvSpPr txBox="1"/>
          <p:nvPr/>
        </p:nvSpPr>
        <p:spPr>
          <a:xfrm>
            <a:off x="366450" y="1110794"/>
            <a:ext cx="4700400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0"/>
          <p:cNvSpPr txBox="1"/>
          <p:nvPr/>
        </p:nvSpPr>
        <p:spPr>
          <a:xfrm>
            <a:off x="375977" y="1283909"/>
            <a:ext cx="7017881" cy="53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9" name="Google Shape;469;p20"/>
          <p:cNvGrpSpPr/>
          <p:nvPr/>
        </p:nvGrpSpPr>
        <p:grpSpPr>
          <a:xfrm>
            <a:off x="-4671" y="4568168"/>
            <a:ext cx="9109202" cy="783026"/>
            <a:chOff x="-4" y="-4"/>
            <a:chExt cx="9109201" cy="783025"/>
          </a:xfrm>
        </p:grpSpPr>
        <p:sp>
          <p:nvSpPr>
            <p:cNvPr id="470" name="Google Shape;470;p20"/>
            <p:cNvSpPr txBox="1"/>
            <p:nvPr/>
          </p:nvSpPr>
          <p:spPr>
            <a:xfrm>
              <a:off x="1334839" y="222250"/>
              <a:ext cx="7774358" cy="300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riguroso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ordenado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antecedentes que manejas.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1" name="Google Shape;471;p20"/>
            <p:cNvGrpSpPr/>
            <p:nvPr/>
          </p:nvGrpSpPr>
          <p:grpSpPr>
            <a:xfrm>
              <a:off x="-4" y="-4"/>
              <a:ext cx="1135381" cy="783025"/>
              <a:chOff x="-2" y="-2"/>
              <a:chExt cx="1135380" cy="783024"/>
            </a:xfrm>
          </p:grpSpPr>
          <p:sp>
            <p:nvSpPr>
              <p:cNvPr id="472" name="Google Shape;472;p20"/>
              <p:cNvSpPr/>
              <p:nvPr/>
            </p:nvSpPr>
            <p:spPr>
              <a:xfrm rot="5400000">
                <a:off x="176176" y="-176180"/>
                <a:ext cx="783024" cy="11353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73" name="Google Shape;473;p20" descr="Imagen 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86451" y="103503"/>
                <a:ext cx="683395" cy="5760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74" name="Google Shape;474;p20"/>
          <p:cNvGrpSpPr/>
          <p:nvPr/>
        </p:nvGrpSpPr>
        <p:grpSpPr>
          <a:xfrm>
            <a:off x="-4669" y="3697432"/>
            <a:ext cx="6615391" cy="783026"/>
            <a:chOff x="-4" y="-4"/>
            <a:chExt cx="6615389" cy="783025"/>
          </a:xfrm>
        </p:grpSpPr>
        <p:sp>
          <p:nvSpPr>
            <p:cNvPr id="475" name="Google Shape;475;p20"/>
            <p:cNvSpPr txBox="1"/>
            <p:nvPr/>
          </p:nvSpPr>
          <p:spPr>
            <a:xfrm>
              <a:off x="1334840" y="94433"/>
              <a:ext cx="5280545" cy="55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 con los dispositivos externos,  asegura la información instalando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antivirus</a:t>
              </a:r>
              <a:r>
                <a:rPr lang="en-US" sz="1600" b="0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6" name="Google Shape;476;p20"/>
            <p:cNvGrpSpPr/>
            <p:nvPr/>
          </p:nvGrpSpPr>
          <p:grpSpPr>
            <a:xfrm>
              <a:off x="-4" y="-4"/>
              <a:ext cx="1135383" cy="783025"/>
              <a:chOff x="-2" y="-2"/>
              <a:chExt cx="1135382" cy="783024"/>
            </a:xfrm>
          </p:grpSpPr>
          <p:sp>
            <p:nvSpPr>
              <p:cNvPr id="477" name="Google Shape;477;p20"/>
              <p:cNvSpPr/>
              <p:nvPr/>
            </p:nvSpPr>
            <p:spPr>
              <a:xfrm rot="5400000">
                <a:off x="176177" y="-176181"/>
                <a:ext cx="783024" cy="113538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78" name="Google Shape;478;p20" descr="Imagen 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86452" y="103503"/>
                <a:ext cx="683397" cy="5760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79" name="Google Shape;479;p20"/>
          <p:cNvGrpSpPr/>
          <p:nvPr/>
        </p:nvGrpSpPr>
        <p:grpSpPr>
          <a:xfrm>
            <a:off x="-4669" y="1955964"/>
            <a:ext cx="9178029" cy="783027"/>
            <a:chOff x="-4" y="-3"/>
            <a:chExt cx="9178028" cy="783026"/>
          </a:xfrm>
        </p:grpSpPr>
        <p:sp>
          <p:nvSpPr>
            <p:cNvPr id="480" name="Google Shape;480;p20"/>
            <p:cNvSpPr txBox="1"/>
            <p:nvPr/>
          </p:nvSpPr>
          <p:spPr>
            <a:xfrm>
              <a:off x="1334837" y="222251"/>
              <a:ext cx="7843187" cy="300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tus claves 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acceso.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1" name="Google Shape;481;p20"/>
            <p:cNvGrpSpPr/>
            <p:nvPr/>
          </p:nvGrpSpPr>
          <p:grpSpPr>
            <a:xfrm>
              <a:off x="-4" y="-3"/>
              <a:ext cx="1135382" cy="783026"/>
              <a:chOff x="-2" y="-1"/>
              <a:chExt cx="1135381" cy="783025"/>
            </a:xfrm>
          </p:grpSpPr>
          <p:sp>
            <p:nvSpPr>
              <p:cNvPr id="482" name="Google Shape;482;p20"/>
              <p:cNvSpPr/>
              <p:nvPr/>
            </p:nvSpPr>
            <p:spPr>
              <a:xfrm rot="5400000">
                <a:off x="176176" y="-176179"/>
                <a:ext cx="783025" cy="113538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83" name="Google Shape;483;p20" descr="Imagen 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62215" y="83076"/>
                <a:ext cx="731870" cy="6168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84" name="Google Shape;484;p20"/>
          <p:cNvGrpSpPr/>
          <p:nvPr/>
        </p:nvGrpSpPr>
        <p:grpSpPr>
          <a:xfrm>
            <a:off x="-4670" y="2826698"/>
            <a:ext cx="8912561" cy="783028"/>
            <a:chOff x="-3" y="-3"/>
            <a:chExt cx="8912560" cy="783027"/>
          </a:xfrm>
        </p:grpSpPr>
        <p:sp>
          <p:nvSpPr>
            <p:cNvPr id="485" name="Google Shape;485;p20"/>
            <p:cNvSpPr txBox="1"/>
            <p:nvPr/>
          </p:nvSpPr>
          <p:spPr>
            <a:xfrm>
              <a:off x="1334838" y="222251"/>
              <a:ext cx="7577719" cy="300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Resguarda la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la información.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20"/>
            <p:cNvGrpSpPr/>
            <p:nvPr/>
          </p:nvGrpSpPr>
          <p:grpSpPr>
            <a:xfrm>
              <a:off x="-3" y="-3"/>
              <a:ext cx="1135385" cy="783027"/>
              <a:chOff x="-1" y="-1"/>
              <a:chExt cx="1135384" cy="783026"/>
            </a:xfrm>
          </p:grpSpPr>
          <p:sp>
            <p:nvSpPr>
              <p:cNvPr id="487" name="Google Shape;487;p20"/>
              <p:cNvSpPr/>
              <p:nvPr/>
            </p:nvSpPr>
            <p:spPr>
              <a:xfrm rot="5400000">
                <a:off x="176178" y="-176180"/>
                <a:ext cx="783026" cy="113538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88" name="Google Shape;488;p20" descr="Imagen 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86453" y="103504"/>
                <a:ext cx="683398" cy="5760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89" name="Google Shape;489;p20"/>
          <p:cNvGrpSpPr/>
          <p:nvPr/>
        </p:nvGrpSpPr>
        <p:grpSpPr>
          <a:xfrm>
            <a:off x="-4669" y="5438902"/>
            <a:ext cx="6861195" cy="783026"/>
            <a:chOff x="-4" y="-4"/>
            <a:chExt cx="6861193" cy="783025"/>
          </a:xfrm>
        </p:grpSpPr>
        <p:sp>
          <p:nvSpPr>
            <p:cNvPr id="490" name="Google Shape;490;p20"/>
            <p:cNvSpPr txBox="1"/>
            <p:nvPr/>
          </p:nvSpPr>
          <p:spPr>
            <a:xfrm>
              <a:off x="1334837" y="123929"/>
              <a:ext cx="5526352" cy="55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 trabajo en equipo con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respeto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tus opiniones,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escucha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los demás.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1" name="Google Shape;491;p20"/>
            <p:cNvGrpSpPr/>
            <p:nvPr/>
          </p:nvGrpSpPr>
          <p:grpSpPr>
            <a:xfrm>
              <a:off x="-4" y="-4"/>
              <a:ext cx="1135383" cy="783025"/>
              <a:chOff x="-2" y="-2"/>
              <a:chExt cx="1135382" cy="783024"/>
            </a:xfrm>
          </p:grpSpPr>
          <p:sp>
            <p:nvSpPr>
              <p:cNvPr id="492" name="Google Shape;492;p20"/>
              <p:cNvSpPr/>
              <p:nvPr/>
            </p:nvSpPr>
            <p:spPr>
              <a:xfrm rot="5400000">
                <a:off x="176177" y="-176181"/>
                <a:ext cx="783024" cy="113538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93" name="Google Shape;493;p20" descr="Imagen 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86451" y="103503"/>
                <a:ext cx="683400" cy="5760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494" name="Google Shape;494;p20" descr="Imagen 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9332" y="1565094"/>
            <a:ext cx="3816537" cy="600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1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0" name="Google Shape;500;p21"/>
          <p:cNvGrpSpPr/>
          <p:nvPr/>
        </p:nvGrpSpPr>
        <p:grpSpPr>
          <a:xfrm>
            <a:off x="431616" y="2285848"/>
            <a:ext cx="8839213" cy="3238201"/>
            <a:chOff x="-1" y="0"/>
            <a:chExt cx="8839212" cy="3238199"/>
          </a:xfrm>
        </p:grpSpPr>
        <p:sp>
          <p:nvSpPr>
            <p:cNvPr id="501" name="Google Shape;501;p21"/>
            <p:cNvSpPr/>
            <p:nvPr/>
          </p:nvSpPr>
          <p:spPr>
            <a:xfrm>
              <a:off x="-1" y="0"/>
              <a:ext cx="8839212" cy="323819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1"/>
            <p:cNvSpPr txBox="1"/>
            <p:nvPr/>
          </p:nvSpPr>
          <p:spPr>
            <a:xfrm>
              <a:off x="162838" y="1428979"/>
              <a:ext cx="8513535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21"/>
          <p:cNvSpPr txBox="1"/>
          <p:nvPr/>
        </p:nvSpPr>
        <p:spPr>
          <a:xfrm>
            <a:off x="324158" y="1438910"/>
            <a:ext cx="4297489" cy="53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1"/>
          <p:cNvSpPr/>
          <p:nvPr/>
        </p:nvSpPr>
        <p:spPr>
          <a:xfrm>
            <a:off x="5279923" y="7354529"/>
            <a:ext cx="2723540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1"/>
          <p:cNvSpPr txBox="1"/>
          <p:nvPr/>
        </p:nvSpPr>
        <p:spPr>
          <a:xfrm>
            <a:off x="366450" y="1110794"/>
            <a:ext cx="4700400" cy="37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1"/>
          <p:cNvSpPr txBox="1"/>
          <p:nvPr/>
        </p:nvSpPr>
        <p:spPr>
          <a:xfrm>
            <a:off x="3606298" y="1176888"/>
            <a:ext cx="559361" cy="941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7" name="Google Shape;507;p21" descr="Imagen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6053" y="3978569"/>
            <a:ext cx="6899896" cy="39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21"/>
          <p:cNvSpPr txBox="1"/>
          <p:nvPr/>
        </p:nvSpPr>
        <p:spPr>
          <a:xfrm>
            <a:off x="2686559" y="6881800"/>
            <a:ext cx="1639637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° Medio | 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1"/>
          <p:cNvSpPr txBox="1"/>
          <p:nvPr/>
        </p:nvSpPr>
        <p:spPr>
          <a:xfrm>
            <a:off x="952449" y="2879722"/>
            <a:ext cx="5107857" cy="209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realizaremos una actividad práctica.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 el archivo</a:t>
            </a: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“Actividad 2_Desarrollo personal y profesional”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sigue las instrucciones señaladas.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No olvides contestar el ticket de salida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2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5" name="Google Shape;515;p22"/>
          <p:cNvGrpSpPr/>
          <p:nvPr/>
        </p:nvGrpSpPr>
        <p:grpSpPr>
          <a:xfrm>
            <a:off x="431616" y="2285848"/>
            <a:ext cx="8839213" cy="3238201"/>
            <a:chOff x="-1" y="0"/>
            <a:chExt cx="8839212" cy="3238199"/>
          </a:xfrm>
        </p:grpSpPr>
        <p:sp>
          <p:nvSpPr>
            <p:cNvPr id="516" name="Google Shape;516;p22"/>
            <p:cNvSpPr/>
            <p:nvPr/>
          </p:nvSpPr>
          <p:spPr>
            <a:xfrm>
              <a:off x="-1" y="0"/>
              <a:ext cx="8839212" cy="323819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2"/>
            <p:cNvSpPr txBox="1"/>
            <p:nvPr/>
          </p:nvSpPr>
          <p:spPr>
            <a:xfrm>
              <a:off x="162838" y="1428979"/>
              <a:ext cx="8513535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8" name="Google Shape;518;p22"/>
          <p:cNvSpPr/>
          <p:nvPr/>
        </p:nvSpPr>
        <p:spPr>
          <a:xfrm>
            <a:off x="5279923" y="7354529"/>
            <a:ext cx="2723540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2"/>
          <p:cNvSpPr txBox="1"/>
          <p:nvPr/>
        </p:nvSpPr>
        <p:spPr>
          <a:xfrm>
            <a:off x="382496" y="1503836"/>
            <a:ext cx="8950508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2"/>
          <p:cNvSpPr txBox="1"/>
          <p:nvPr/>
        </p:nvSpPr>
        <p:spPr>
          <a:xfrm>
            <a:off x="442647" y="1225094"/>
            <a:ext cx="1930614" cy="37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p22" descr="Imagen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0530" y="2890682"/>
            <a:ext cx="2963599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22"/>
          <p:cNvSpPr txBox="1"/>
          <p:nvPr/>
        </p:nvSpPr>
        <p:spPr>
          <a:xfrm>
            <a:off x="958643" y="2868775"/>
            <a:ext cx="5107865" cy="26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DESARROLLO </a:t>
            </a:r>
            <a:r>
              <a:rPr lang="en-US" sz="2000" b="0" i="0" u="none" strike="noStrike" cap="none">
                <a:solidFill>
                  <a:srgbClr val="FF652A"/>
                </a:solidFill>
                <a:latin typeface="Calibri"/>
                <a:ea typeface="Calibri"/>
                <a:cs typeface="Calibri"/>
                <a:sym typeface="Calibri"/>
              </a:rPr>
              <a:t>PERSONAL Y PROFESIONAL</a:t>
            </a:r>
            <a:endParaRPr sz="1400" b="1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1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Arial"/>
              <a:buNone/>
            </a:pPr>
            <a:br>
              <a:rPr lang="en-US" sz="2100" b="1" i="0" u="none" strike="noStrike" cap="non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22" descr="Imagen 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0792" y="4159041"/>
            <a:ext cx="673177" cy="60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 txBox="1">
            <a:spLocks noGrp="1"/>
          </p:cNvSpPr>
          <p:nvPr>
            <p:ph type="sldNum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462114" y="2499449"/>
            <a:ext cx="2760223" cy="344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Ingresar, archivar y presentar información sobre bienestar y desarrollo de personas, ascensos, promociones, transferencias, capacitación, desempeños, evaluaciones, entre otros, para la toma de decisiones de las jefaturas.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 - C - 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252573" y="1472660"/>
            <a:ext cx="2980514" cy="4543829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rgbClr val="5858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"/>
          <p:cNvSpPr txBox="1"/>
          <p:nvPr/>
        </p:nvSpPr>
        <p:spPr>
          <a:xfrm>
            <a:off x="358670" y="2033504"/>
            <a:ext cx="2768319" cy="42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3" descr="Imagen 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012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3"/>
          <p:cNvGrpSpPr/>
          <p:nvPr/>
        </p:nvGrpSpPr>
        <p:grpSpPr>
          <a:xfrm>
            <a:off x="3362219" y="1472660"/>
            <a:ext cx="2980515" cy="4543828"/>
            <a:chOff x="0" y="0"/>
            <a:chExt cx="2980514" cy="4543827"/>
          </a:xfrm>
        </p:grpSpPr>
        <p:sp>
          <p:nvSpPr>
            <p:cNvPr id="196" name="Google Shape;196;p3"/>
            <p:cNvSpPr/>
            <p:nvPr/>
          </p:nvSpPr>
          <p:spPr>
            <a:xfrm>
              <a:off x="0" y="0"/>
              <a:ext cx="2980514" cy="4543827"/>
            </a:xfrm>
            <a:prstGeom prst="roundRect">
              <a:avLst>
                <a:gd name="adj" fmla="val 8420"/>
              </a:avLst>
            </a:prstGeom>
            <a:noFill/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"/>
            <p:cNvSpPr txBox="1"/>
            <p:nvPr/>
          </p:nvSpPr>
          <p:spPr>
            <a:xfrm>
              <a:off x="78265" y="2081796"/>
              <a:ext cx="2823983" cy="380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3"/>
          <p:cNvSpPr txBox="1"/>
          <p:nvPr/>
        </p:nvSpPr>
        <p:spPr>
          <a:xfrm>
            <a:off x="3561634" y="2499448"/>
            <a:ext cx="2781097" cy="197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la relación entre el desarrollo personal, profesional y organizacional, como pilares fundamentales, para el crecimiento de una persona, tanto en ámbitos personales como laborales, favoreciendo el bienestar e interés de superación.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3561636" y="2033504"/>
            <a:ext cx="2609185" cy="42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3" descr="Imagen 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9905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3"/>
          <p:cNvGrpSpPr/>
          <p:nvPr/>
        </p:nvGrpSpPr>
        <p:grpSpPr>
          <a:xfrm>
            <a:off x="6473042" y="1472660"/>
            <a:ext cx="2980515" cy="5663580"/>
            <a:chOff x="0" y="0"/>
            <a:chExt cx="2980514" cy="5663580"/>
          </a:xfrm>
        </p:grpSpPr>
        <p:sp>
          <p:nvSpPr>
            <p:cNvPr id="202" name="Google Shape;202;p3"/>
            <p:cNvSpPr/>
            <p:nvPr/>
          </p:nvSpPr>
          <p:spPr>
            <a:xfrm>
              <a:off x="0" y="0"/>
              <a:ext cx="2980514" cy="5663580"/>
            </a:xfrm>
            <a:prstGeom prst="roundRect">
              <a:avLst>
                <a:gd name="adj" fmla="val 8420"/>
              </a:avLst>
            </a:prstGeom>
            <a:noFill/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"/>
            <p:cNvSpPr txBox="1"/>
            <p:nvPr/>
          </p:nvSpPr>
          <p:spPr>
            <a:xfrm>
              <a:off x="78265" y="2641673"/>
              <a:ext cx="2823983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" name="Google Shape;204;p3"/>
          <p:cNvSpPr txBox="1"/>
          <p:nvPr/>
        </p:nvSpPr>
        <p:spPr>
          <a:xfrm>
            <a:off x="6582401" y="2499448"/>
            <a:ext cx="2806489" cy="276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 las etapas del desarrollo personal y profesional, señalando características o cualidades personales que favorecen su logro.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Señalar las características o cualidades personales que determinar si una personas es exitosa o autorrealizada en su vida.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 txBox="1"/>
          <p:nvPr/>
        </p:nvSpPr>
        <p:spPr>
          <a:xfrm>
            <a:off x="6554516" y="2033504"/>
            <a:ext cx="2862261" cy="42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3" descr="Imagen 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55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" descr="Imagen 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11864" y="4448533"/>
            <a:ext cx="3103843" cy="246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" descr="Imagen 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6264468" y="4999166"/>
            <a:ext cx="3025212" cy="408238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"/>
          <p:cNvSpPr txBox="1"/>
          <p:nvPr/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 txBox="1">
            <a:spLocks noGrp="1"/>
          </p:cNvSpPr>
          <p:nvPr>
            <p:ph type="sldNum" idx="4294967295"/>
          </p:nvPr>
        </p:nvSpPr>
        <p:spPr>
          <a:xfrm>
            <a:off x="442488" y="6881800"/>
            <a:ext cx="266347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4"/>
          <p:cNvGrpSpPr/>
          <p:nvPr/>
        </p:nvGrpSpPr>
        <p:grpSpPr>
          <a:xfrm>
            <a:off x="385488" y="4086601"/>
            <a:ext cx="4845921" cy="883668"/>
            <a:chOff x="-4" y="-2"/>
            <a:chExt cx="4845919" cy="883666"/>
          </a:xfrm>
        </p:grpSpPr>
        <p:grpSp>
          <p:nvGrpSpPr>
            <p:cNvPr id="216" name="Google Shape;216;p4"/>
            <p:cNvGrpSpPr/>
            <p:nvPr/>
          </p:nvGrpSpPr>
          <p:grpSpPr>
            <a:xfrm>
              <a:off x="188095" y="-2"/>
              <a:ext cx="4657820" cy="883666"/>
              <a:chOff x="-2" y="-1"/>
              <a:chExt cx="4657818" cy="883664"/>
            </a:xfrm>
          </p:grpSpPr>
          <p:sp>
            <p:nvSpPr>
              <p:cNvPr id="217" name="Google Shape;217;p4"/>
              <p:cNvSpPr/>
              <p:nvPr/>
            </p:nvSpPr>
            <p:spPr>
              <a:xfrm>
                <a:off x="-2" y="-1"/>
                <a:ext cx="4657818" cy="883664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5858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4"/>
              <p:cNvSpPr txBox="1"/>
              <p:nvPr/>
            </p:nvSpPr>
            <p:spPr>
              <a:xfrm>
                <a:off x="47899" y="251708"/>
                <a:ext cx="4562017" cy="380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Google Shape;219;p4"/>
            <p:cNvGrpSpPr/>
            <p:nvPr/>
          </p:nvGrpSpPr>
          <p:grpSpPr>
            <a:xfrm>
              <a:off x="-4" y="168977"/>
              <a:ext cx="391124" cy="536162"/>
              <a:chOff x="-2" y="-1"/>
              <a:chExt cx="391122" cy="536160"/>
            </a:xfrm>
          </p:grpSpPr>
          <p:sp>
            <p:nvSpPr>
              <p:cNvPr id="220" name="Google Shape;220;p4"/>
              <p:cNvSpPr/>
              <p:nvPr/>
            </p:nvSpPr>
            <p:spPr>
              <a:xfrm>
                <a:off x="-2" y="84708"/>
                <a:ext cx="391122" cy="385812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4"/>
              <p:cNvSpPr txBox="1"/>
              <p:nvPr/>
            </p:nvSpPr>
            <p:spPr>
              <a:xfrm>
                <a:off x="9903" y="-1"/>
                <a:ext cx="312206" cy="536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lang="en-US" sz="28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2" name="Google Shape;222;p4"/>
            <p:cNvSpPr txBox="1"/>
            <p:nvPr/>
          </p:nvSpPr>
          <p:spPr>
            <a:xfrm>
              <a:off x="562800" y="129281"/>
              <a:ext cx="4117507" cy="625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Identificamos la Teoría Motivacional de la Jerarquía de necesidades de Abraham Maslow.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375964" y="2843134"/>
            <a:ext cx="4845921" cy="883667"/>
            <a:chOff x="-4" y="-4"/>
            <a:chExt cx="4845919" cy="883666"/>
          </a:xfrm>
        </p:grpSpPr>
        <p:grpSp>
          <p:nvGrpSpPr>
            <p:cNvPr id="224" name="Google Shape;224;p4"/>
            <p:cNvGrpSpPr/>
            <p:nvPr/>
          </p:nvGrpSpPr>
          <p:grpSpPr>
            <a:xfrm>
              <a:off x="188097" y="-4"/>
              <a:ext cx="4657818" cy="883666"/>
              <a:chOff x="-1" y="-2"/>
              <a:chExt cx="4657816" cy="883664"/>
            </a:xfrm>
          </p:grpSpPr>
          <p:sp>
            <p:nvSpPr>
              <p:cNvPr id="225" name="Google Shape;225;p4"/>
              <p:cNvSpPr/>
              <p:nvPr/>
            </p:nvSpPr>
            <p:spPr>
              <a:xfrm>
                <a:off x="-1" y="-2"/>
                <a:ext cx="4657816" cy="883664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5858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4"/>
              <p:cNvSpPr txBox="1"/>
              <p:nvPr/>
            </p:nvSpPr>
            <p:spPr>
              <a:xfrm>
                <a:off x="47898" y="251709"/>
                <a:ext cx="4562020" cy="3802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" name="Google Shape;227;p4"/>
            <p:cNvGrpSpPr/>
            <p:nvPr/>
          </p:nvGrpSpPr>
          <p:grpSpPr>
            <a:xfrm>
              <a:off x="-4" y="168977"/>
              <a:ext cx="376215" cy="536162"/>
              <a:chOff x="-1" y="-1"/>
              <a:chExt cx="376213" cy="536160"/>
            </a:xfrm>
          </p:grpSpPr>
          <p:sp>
            <p:nvSpPr>
              <p:cNvPr id="228" name="Google Shape;228;p4"/>
              <p:cNvSpPr/>
              <p:nvPr/>
            </p:nvSpPr>
            <p:spPr>
              <a:xfrm>
                <a:off x="-1" y="84709"/>
                <a:ext cx="376213" cy="385812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4"/>
              <p:cNvSpPr txBox="1"/>
              <p:nvPr/>
            </p:nvSpPr>
            <p:spPr>
              <a:xfrm>
                <a:off x="9525" y="-1"/>
                <a:ext cx="300309" cy="536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lang="en-US" sz="28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0" name="Google Shape;230;p4"/>
            <p:cNvSpPr txBox="1"/>
            <p:nvPr/>
          </p:nvSpPr>
          <p:spPr>
            <a:xfrm>
              <a:off x="581499" y="266151"/>
              <a:ext cx="3960534" cy="406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Reconocimos el significado de motivación.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" name="Google Shape;231;p4"/>
          <p:cNvSpPr/>
          <p:nvPr/>
        </p:nvSpPr>
        <p:spPr>
          <a:xfrm>
            <a:off x="5026616" y="3630159"/>
            <a:ext cx="696545" cy="69654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"/>
          <p:cNvSpPr txBox="1"/>
          <p:nvPr/>
        </p:nvSpPr>
        <p:spPr>
          <a:xfrm>
            <a:off x="375971" y="1265365"/>
            <a:ext cx="8950508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"/>
          <p:cNvSpPr txBox="1"/>
          <p:nvPr/>
        </p:nvSpPr>
        <p:spPr>
          <a:xfrm>
            <a:off x="574647" y="2253630"/>
            <a:ext cx="47784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MOTIVACIÓN Y DESARROLLO HUMANO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"/>
          <p:cNvSpPr txBox="1"/>
          <p:nvPr/>
        </p:nvSpPr>
        <p:spPr>
          <a:xfrm>
            <a:off x="467421" y="929389"/>
            <a:ext cx="4700405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4"/>
          <p:cNvGrpSpPr/>
          <p:nvPr/>
        </p:nvGrpSpPr>
        <p:grpSpPr>
          <a:xfrm>
            <a:off x="394661" y="5328954"/>
            <a:ext cx="4845921" cy="883667"/>
            <a:chOff x="-4" y="-2"/>
            <a:chExt cx="4845919" cy="883666"/>
          </a:xfrm>
        </p:grpSpPr>
        <p:grpSp>
          <p:nvGrpSpPr>
            <p:cNvPr id="236" name="Google Shape;236;p4"/>
            <p:cNvGrpSpPr/>
            <p:nvPr/>
          </p:nvGrpSpPr>
          <p:grpSpPr>
            <a:xfrm>
              <a:off x="188097" y="-2"/>
              <a:ext cx="4657818" cy="883666"/>
              <a:chOff x="-1" y="-1"/>
              <a:chExt cx="4657816" cy="883664"/>
            </a:xfrm>
          </p:grpSpPr>
          <p:sp>
            <p:nvSpPr>
              <p:cNvPr id="237" name="Google Shape;237;p4"/>
              <p:cNvSpPr/>
              <p:nvPr/>
            </p:nvSpPr>
            <p:spPr>
              <a:xfrm>
                <a:off x="-1" y="-1"/>
                <a:ext cx="4657816" cy="883664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5858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4"/>
              <p:cNvSpPr txBox="1"/>
              <p:nvPr/>
            </p:nvSpPr>
            <p:spPr>
              <a:xfrm>
                <a:off x="47898" y="251708"/>
                <a:ext cx="4562020" cy="380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239;p4"/>
            <p:cNvGrpSpPr/>
            <p:nvPr/>
          </p:nvGrpSpPr>
          <p:grpSpPr>
            <a:xfrm>
              <a:off x="-4" y="168979"/>
              <a:ext cx="376215" cy="536162"/>
              <a:chOff x="-1" y="0"/>
              <a:chExt cx="376213" cy="536160"/>
            </a:xfrm>
          </p:grpSpPr>
          <p:sp>
            <p:nvSpPr>
              <p:cNvPr id="240" name="Google Shape;240;p4"/>
              <p:cNvSpPr/>
              <p:nvPr/>
            </p:nvSpPr>
            <p:spPr>
              <a:xfrm>
                <a:off x="-1" y="84709"/>
                <a:ext cx="376213" cy="385812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4"/>
              <p:cNvSpPr txBox="1"/>
              <p:nvPr/>
            </p:nvSpPr>
            <p:spPr>
              <a:xfrm>
                <a:off x="9525" y="0"/>
                <a:ext cx="300309" cy="536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lang="en-US" sz="28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2" name="Google Shape;242;p4"/>
            <p:cNvSpPr txBox="1"/>
            <p:nvPr/>
          </p:nvSpPr>
          <p:spPr>
            <a:xfrm>
              <a:off x="562802" y="129282"/>
              <a:ext cx="3960534" cy="625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Reconocimos la importancia de la motivación para el desarrollo de las personas.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3" name="Google Shape;243;p4" descr="Imagen 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0517" y="2513152"/>
            <a:ext cx="4828329" cy="4574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"/>
          <p:cNvSpPr txBox="1">
            <a:spLocks noGrp="1"/>
          </p:cNvSpPr>
          <p:nvPr>
            <p:ph type="sldNum" idx="4294967295"/>
          </p:nvPr>
        </p:nvSpPr>
        <p:spPr>
          <a:xfrm>
            <a:off x="442488" y="6881800"/>
            <a:ext cx="266347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5"/>
          <p:cNvSpPr txBox="1"/>
          <p:nvPr/>
        </p:nvSpPr>
        <p:spPr>
          <a:xfrm>
            <a:off x="308994" y="1637981"/>
            <a:ext cx="3429114" cy="53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ANTES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COMENZAR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5"/>
          <p:cNvGrpSpPr/>
          <p:nvPr/>
        </p:nvGrpSpPr>
        <p:grpSpPr>
          <a:xfrm>
            <a:off x="2481266" y="1694512"/>
            <a:ext cx="6400492" cy="3525171"/>
            <a:chOff x="20964" y="-1"/>
            <a:chExt cx="6400491" cy="3525169"/>
          </a:xfrm>
        </p:grpSpPr>
        <p:grpSp>
          <p:nvGrpSpPr>
            <p:cNvPr id="251" name="Google Shape;251;p5"/>
            <p:cNvGrpSpPr/>
            <p:nvPr/>
          </p:nvGrpSpPr>
          <p:grpSpPr>
            <a:xfrm>
              <a:off x="1363464" y="-1"/>
              <a:ext cx="5057991" cy="3525169"/>
              <a:chOff x="-2" y="-2"/>
              <a:chExt cx="5057989" cy="3525168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-2" y="-2"/>
                <a:ext cx="5057989" cy="3525168"/>
              </a:xfrm>
              <a:prstGeom prst="roundRect">
                <a:avLst>
                  <a:gd name="adj" fmla="val 10157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5"/>
              <p:cNvSpPr txBox="1"/>
              <p:nvPr/>
            </p:nvSpPr>
            <p:spPr>
              <a:xfrm>
                <a:off x="104867" y="1572464"/>
                <a:ext cx="4848250" cy="3802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" name="Google Shape;254;p5"/>
            <p:cNvSpPr/>
            <p:nvPr/>
          </p:nvSpPr>
          <p:spPr>
            <a:xfrm rot="-7028957">
              <a:off x="529582" y="1272008"/>
              <a:ext cx="593968" cy="1506113"/>
            </a:xfrm>
            <a:prstGeom prst="triangle">
              <a:avLst>
                <a:gd name="adj" fmla="val 50000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5" name="Google Shape;255;p5" descr="Gráfico 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71996" y="3593465"/>
            <a:ext cx="2646124" cy="289018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5"/>
          <p:cNvSpPr txBox="1"/>
          <p:nvPr/>
        </p:nvSpPr>
        <p:spPr>
          <a:xfrm>
            <a:off x="4010172" y="5379477"/>
            <a:ext cx="4995615" cy="111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"/>
          <p:cNvSpPr txBox="1"/>
          <p:nvPr/>
        </p:nvSpPr>
        <p:spPr>
          <a:xfrm>
            <a:off x="4355786" y="2547290"/>
            <a:ext cx="4304386" cy="190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Para introducirnos en la actividad, te invito a responder la siguiente interrogante: </a:t>
            </a:r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Times"/>
              <a:buNone/>
            </a:pPr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722C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DD722C"/>
                </a:solidFill>
                <a:latin typeface="Calibri"/>
                <a:ea typeface="Calibri"/>
                <a:cs typeface="Calibri"/>
                <a:sym typeface="Calibri"/>
              </a:rPr>
              <a:t>¿Qué entiendes por desarrollo?</a:t>
            </a:r>
            <a:r>
              <a:rPr lang="en-US" sz="1400" b="0" i="0" u="none" strike="noStrike" cap="non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 Reflexiona de manera individual, anota tu respuesta en tu cuaderno y luego reúnete en grupos de no más de cuatro integrantes. Comparte tus respuestas y generen una respuesta común. Finalmente, te invitamos a compartir tus respuestas con el resto de los grupos.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"/>
          <p:cNvSpPr txBox="1">
            <a:spLocks noGrp="1"/>
          </p:cNvSpPr>
          <p:nvPr>
            <p:ph type="sldNum" idx="4294967295"/>
          </p:nvPr>
        </p:nvSpPr>
        <p:spPr>
          <a:xfrm>
            <a:off x="442491" y="6881800"/>
            <a:ext cx="266347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3" name="Google Shape;263;p6"/>
          <p:cNvGrpSpPr/>
          <p:nvPr/>
        </p:nvGrpSpPr>
        <p:grpSpPr>
          <a:xfrm>
            <a:off x="414070" y="2468964"/>
            <a:ext cx="5857007" cy="3265271"/>
            <a:chOff x="-1" y="-1"/>
            <a:chExt cx="5857006" cy="3265269"/>
          </a:xfrm>
        </p:grpSpPr>
        <p:sp>
          <p:nvSpPr>
            <p:cNvPr id="264" name="Google Shape;264;p6"/>
            <p:cNvSpPr/>
            <p:nvPr/>
          </p:nvSpPr>
          <p:spPr>
            <a:xfrm>
              <a:off x="-1" y="-1"/>
              <a:ext cx="5857006" cy="3265269"/>
            </a:xfrm>
            <a:prstGeom prst="roundRect">
              <a:avLst>
                <a:gd name="adj" fmla="val 7935"/>
              </a:avLst>
            </a:prstGeom>
            <a:solidFill>
              <a:srgbClr val="FFFFFF"/>
            </a:solidFill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6"/>
            <p:cNvSpPr txBox="1"/>
            <p:nvPr/>
          </p:nvSpPr>
          <p:spPr>
            <a:xfrm>
              <a:off x="80648" y="1432591"/>
              <a:ext cx="5695706" cy="400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6"/>
          <p:cNvSpPr txBox="1"/>
          <p:nvPr/>
        </p:nvSpPr>
        <p:spPr>
          <a:xfrm>
            <a:off x="532127" y="5877719"/>
            <a:ext cx="1698957" cy="454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</a:t>
            </a:r>
            <a:r>
              <a:rPr lang="en-US" sz="2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6" descr="Imagen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5252" y="1315762"/>
            <a:ext cx="2617382" cy="567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6" descr="Imagen 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1699" y="2240826"/>
            <a:ext cx="482541" cy="48254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6"/>
          <p:cNvSpPr txBox="1"/>
          <p:nvPr/>
        </p:nvSpPr>
        <p:spPr>
          <a:xfrm>
            <a:off x="528369" y="1558260"/>
            <a:ext cx="2771414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6"/>
          <p:cNvSpPr txBox="1"/>
          <p:nvPr/>
        </p:nvSpPr>
        <p:spPr>
          <a:xfrm>
            <a:off x="1132337" y="3542045"/>
            <a:ext cx="4420473" cy="10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importante señalar que el desarrollo es un proceso que se puede definir de muchas formas, como en muchos ámbitos (países, organizaciones, familias, personas).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"/>
          <p:cNvSpPr txBox="1">
            <a:spLocks noGrp="1"/>
          </p:cNvSpPr>
          <p:nvPr>
            <p:ph type="sldNum" idx="4294967295"/>
          </p:nvPr>
        </p:nvSpPr>
        <p:spPr>
          <a:xfrm>
            <a:off x="442488" y="6881800"/>
            <a:ext cx="266347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4109576" y="2664933"/>
            <a:ext cx="4840957" cy="30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7" name="Google Shape;277;p7"/>
          <p:cNvGrpSpPr/>
          <p:nvPr/>
        </p:nvGrpSpPr>
        <p:grpSpPr>
          <a:xfrm>
            <a:off x="4063848" y="3185649"/>
            <a:ext cx="5081320" cy="3107003"/>
            <a:chOff x="-1" y="-2"/>
            <a:chExt cx="5081319" cy="3107001"/>
          </a:xfrm>
        </p:grpSpPr>
        <p:sp>
          <p:nvSpPr>
            <p:cNvPr id="278" name="Google Shape;278;p7"/>
            <p:cNvSpPr/>
            <p:nvPr/>
          </p:nvSpPr>
          <p:spPr>
            <a:xfrm>
              <a:off x="-1" y="-2"/>
              <a:ext cx="5081319" cy="3107001"/>
            </a:xfrm>
            <a:prstGeom prst="roundRect">
              <a:avLst>
                <a:gd name="adj" fmla="val 6741"/>
              </a:avLst>
            </a:prstGeom>
            <a:solidFill>
              <a:srgbClr val="FFFFFF"/>
            </a:solidFill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7"/>
            <p:cNvSpPr txBox="1"/>
            <p:nvPr/>
          </p:nvSpPr>
          <p:spPr>
            <a:xfrm>
              <a:off x="66105" y="1363379"/>
              <a:ext cx="4949105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7"/>
          <p:cNvSpPr txBox="1"/>
          <p:nvPr/>
        </p:nvSpPr>
        <p:spPr>
          <a:xfrm>
            <a:off x="4624637" y="3428965"/>
            <a:ext cx="3923027" cy="533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la importancia del Bienestar Personal.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7"/>
          <p:cNvGrpSpPr/>
          <p:nvPr/>
        </p:nvGrpSpPr>
        <p:grpSpPr>
          <a:xfrm>
            <a:off x="3876128" y="3419404"/>
            <a:ext cx="375448" cy="536161"/>
            <a:chOff x="-1" y="-1"/>
            <a:chExt cx="375447" cy="536160"/>
          </a:xfrm>
        </p:grpSpPr>
        <p:sp>
          <p:nvSpPr>
            <p:cNvPr id="282" name="Google Shape;282;p7"/>
            <p:cNvSpPr/>
            <p:nvPr/>
          </p:nvSpPr>
          <p:spPr>
            <a:xfrm>
              <a:off x="-1" y="87005"/>
              <a:ext cx="375447" cy="362164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7"/>
            <p:cNvSpPr txBox="1"/>
            <p:nvPr/>
          </p:nvSpPr>
          <p:spPr>
            <a:xfrm>
              <a:off x="9505" y="-1"/>
              <a:ext cx="299697" cy="536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p7"/>
          <p:cNvSpPr txBox="1"/>
          <p:nvPr/>
        </p:nvSpPr>
        <p:spPr>
          <a:xfrm>
            <a:off x="4609229" y="5000006"/>
            <a:ext cx="3892106" cy="766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finalmente reconocer la relación entre Desarrollo Personal, Desarrollo Profesional y Desarrollo Organizacional.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" name="Google Shape;285;p7"/>
          <p:cNvGrpSpPr/>
          <p:nvPr/>
        </p:nvGrpSpPr>
        <p:grpSpPr>
          <a:xfrm>
            <a:off x="3869087" y="4244731"/>
            <a:ext cx="375450" cy="536162"/>
            <a:chOff x="-2" y="-1"/>
            <a:chExt cx="375449" cy="536160"/>
          </a:xfrm>
        </p:grpSpPr>
        <p:sp>
          <p:nvSpPr>
            <p:cNvPr id="286" name="Google Shape;286;p7"/>
            <p:cNvSpPr/>
            <p:nvPr/>
          </p:nvSpPr>
          <p:spPr>
            <a:xfrm>
              <a:off x="-2" y="87005"/>
              <a:ext cx="375449" cy="362166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"/>
            <p:cNvSpPr txBox="1"/>
            <p:nvPr/>
          </p:nvSpPr>
          <p:spPr>
            <a:xfrm>
              <a:off x="9505" y="-1"/>
              <a:ext cx="299698" cy="536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7"/>
          <p:cNvSpPr txBox="1"/>
          <p:nvPr/>
        </p:nvSpPr>
        <p:spPr>
          <a:xfrm>
            <a:off x="427790" y="1760080"/>
            <a:ext cx="616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DESARROLLO PERSONAL Y PROFESIONAL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 txBox="1"/>
          <p:nvPr/>
        </p:nvSpPr>
        <p:spPr>
          <a:xfrm>
            <a:off x="4131316" y="1080494"/>
            <a:ext cx="466497" cy="830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lang="en-US" sz="5000" b="0" i="0" u="none" strike="noStrike" cap="non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7" descr="Imagen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383" y="2382977"/>
            <a:ext cx="2950556" cy="431379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7"/>
          <p:cNvSpPr txBox="1"/>
          <p:nvPr/>
        </p:nvSpPr>
        <p:spPr>
          <a:xfrm>
            <a:off x="427790" y="1284668"/>
            <a:ext cx="3892108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7"/>
          <p:cNvGrpSpPr/>
          <p:nvPr/>
        </p:nvGrpSpPr>
        <p:grpSpPr>
          <a:xfrm>
            <a:off x="3876128" y="5072329"/>
            <a:ext cx="375448" cy="536161"/>
            <a:chOff x="-1" y="-1"/>
            <a:chExt cx="375447" cy="536160"/>
          </a:xfrm>
        </p:grpSpPr>
        <p:sp>
          <p:nvSpPr>
            <p:cNvPr id="293" name="Google Shape;293;p7"/>
            <p:cNvSpPr/>
            <p:nvPr/>
          </p:nvSpPr>
          <p:spPr>
            <a:xfrm>
              <a:off x="-1" y="87005"/>
              <a:ext cx="375447" cy="362166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"/>
            <p:cNvSpPr txBox="1"/>
            <p:nvPr/>
          </p:nvSpPr>
          <p:spPr>
            <a:xfrm>
              <a:off x="9505" y="-1"/>
              <a:ext cx="299697" cy="536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7"/>
          <p:cNvSpPr txBox="1"/>
          <p:nvPr/>
        </p:nvSpPr>
        <p:spPr>
          <a:xfrm>
            <a:off x="4624637" y="4256245"/>
            <a:ext cx="3923027" cy="533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los tipos y etapas de desarrollo que se relacionan con las personas.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"/>
          <p:cNvSpPr txBox="1">
            <a:spLocks noGrp="1"/>
          </p:cNvSpPr>
          <p:nvPr>
            <p:ph type="sldNum" idx="4294967295"/>
          </p:nvPr>
        </p:nvSpPr>
        <p:spPr>
          <a:xfrm>
            <a:off x="442488" y="6881800"/>
            <a:ext cx="266347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8"/>
          <p:cNvSpPr txBox="1"/>
          <p:nvPr/>
        </p:nvSpPr>
        <p:spPr>
          <a:xfrm>
            <a:off x="458488" y="1571347"/>
            <a:ext cx="5742807" cy="44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BIENESTAR </a:t>
            </a:r>
            <a:r>
              <a:rPr lang="en-US" sz="2800" b="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PERSONAL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8"/>
          <p:cNvSpPr txBox="1"/>
          <p:nvPr/>
        </p:nvSpPr>
        <p:spPr>
          <a:xfrm>
            <a:off x="367021" y="2149037"/>
            <a:ext cx="6985090" cy="394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228600" marR="0" lvl="0" indent="-228600" algn="l" rtl="0">
              <a:lnSpc>
                <a:spcPct val="12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bienestar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consiste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sentirse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bien,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sentirse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satisfecho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sentirse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conforme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 uno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sentirse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contento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le ha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tocado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vivir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27142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bienestar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es un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satisfacción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personal,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comodidad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y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confort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que de forma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separada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conjunta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considera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positivos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y/o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adecuados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aspectos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tales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 lo social, lo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económico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entre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27142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tal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término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satisfacción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personal, o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comodidad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proporciona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satisfacción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económica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social,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laboral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psicológica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biológica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entre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 lo largo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27142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bienestar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para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 humano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diferente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posee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distintas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percibir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 una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situación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bienestar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lo que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lo que para una persona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 una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situación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bienestar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otra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serlo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por lo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dependerá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diferenciar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siente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un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beneficioso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no.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27142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satisfacción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de Bienestar del ser humano se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alcanzar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persona se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preocupa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propio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desarrollo personal y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profesional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8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158" y="4455679"/>
            <a:ext cx="2329014" cy="3275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9"/>
          <p:cNvGrpSpPr/>
          <p:nvPr/>
        </p:nvGrpSpPr>
        <p:grpSpPr>
          <a:xfrm>
            <a:off x="580350" y="1715861"/>
            <a:ext cx="8739901" cy="5208902"/>
            <a:chOff x="-6" y="-193452"/>
            <a:chExt cx="8739900" cy="5208900"/>
          </a:xfrm>
        </p:grpSpPr>
        <p:sp>
          <p:nvSpPr>
            <p:cNvPr id="309" name="Google Shape;309;p9"/>
            <p:cNvSpPr/>
            <p:nvPr/>
          </p:nvSpPr>
          <p:spPr>
            <a:xfrm>
              <a:off x="-6" y="-193452"/>
              <a:ext cx="8739900" cy="5208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9"/>
            <p:cNvSpPr txBox="1"/>
            <p:nvPr/>
          </p:nvSpPr>
          <p:spPr>
            <a:xfrm>
              <a:off x="240994" y="2220882"/>
              <a:ext cx="8257910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" name="Google Shape;311;p9"/>
          <p:cNvSpPr txBox="1"/>
          <p:nvPr/>
        </p:nvSpPr>
        <p:spPr>
          <a:xfrm>
            <a:off x="3404300" y="2384649"/>
            <a:ext cx="5753400" cy="45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228599" marR="0" lvl="0" indent="-228599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una experiencia de interacción individual y grupal a través de la cual los sujetos que participan en ellos, desarrollan u optimizan habilidades y destrezas para la comunicación abierta y directa, las relaciones interpersonales y la toma de decisiones, permitiéndole conocer un poco más de sí mismo y de sus compañeros de grupo, para crecer y ser más humano. (Brito Challa , 1992, pág. 112)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9" marR="0" lvl="0" indent="-228599" algn="l" rtl="0">
              <a:lnSpc>
                <a:spcPct val="11375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Implica conocerse a sí mismo, explorando los intereses personales y profesionales. Conlleva indagar respecto de los objetivos y el sentido propio, conocer las propias capacidades y actuar con responsabilidad, desarrollando una valoración positiva de las propias características.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4458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DE732C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DE732C"/>
                </a:solidFill>
                <a:latin typeface="Calibri"/>
                <a:ea typeface="Calibri"/>
                <a:cs typeface="Calibri"/>
                <a:sym typeface="Calibri"/>
              </a:rPr>
              <a:t>“Un proceso de mejora continua en conocimientos, habilidades y capacidades utilizando el esfuerzo propio de forma autodirigida”.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9"/>
          <p:cNvSpPr txBox="1">
            <a:spLocks noGrp="1"/>
          </p:cNvSpPr>
          <p:nvPr>
            <p:ph type="sldNum" idx="4294967295"/>
          </p:nvPr>
        </p:nvSpPr>
        <p:spPr>
          <a:xfrm>
            <a:off x="442494" y="6881800"/>
            <a:ext cx="266347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9" descr="Imagen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864" y="3743910"/>
            <a:ext cx="2470662" cy="301280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9"/>
          <p:cNvSpPr txBox="1"/>
          <p:nvPr/>
        </p:nvSpPr>
        <p:spPr>
          <a:xfrm>
            <a:off x="382497" y="1222662"/>
            <a:ext cx="3863396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DESARROLLO: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9"/>
          <p:cNvSpPr txBox="1"/>
          <p:nvPr/>
        </p:nvSpPr>
        <p:spPr>
          <a:xfrm>
            <a:off x="3404293" y="2009259"/>
            <a:ext cx="4077162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Desarrollo Personal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1661</Words>
  <Application>Microsoft Office PowerPoint</Application>
  <PresentationFormat>Personalizado</PresentationFormat>
  <Paragraphs>219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Open Sans</vt:lpstr>
      <vt:lpstr>Calibri</vt:lpstr>
      <vt:lpstr>Helvetica Neue</vt:lpstr>
      <vt:lpstr>Times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Pamela  Marquez Pauchard</cp:lastModifiedBy>
  <cp:revision>1</cp:revision>
  <dcterms:modified xsi:type="dcterms:W3CDTF">2021-02-24T01:04:53Z</dcterms:modified>
</cp:coreProperties>
</file>