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720263" cy="7559675"/>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81">
          <p15:clr>
            <a:srgbClr val="A4A3A4"/>
          </p15:clr>
        </p15:guide>
        <p15:guide id="2" pos="3061">
          <p15:clr>
            <a:srgbClr val="A4A3A4"/>
          </p15:clr>
        </p15:guide>
        <p15:guide id="3" orient="horz" pos="4761">
          <p15:clr>
            <a:srgbClr val="000000"/>
          </p15:clr>
        </p15:guide>
        <p15:guide id="4" pos="6122">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0QkPskdZeH6Quq8mLjABIv72p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1668" y="48"/>
      </p:cViewPr>
      <p:guideLst>
        <p:guide orient="horz" pos="2381"/>
        <p:guide pos="3061"/>
        <p:guide orient="horz" pos="4761"/>
        <p:guide pos="61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7726380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 name="Google Shape;64;p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4831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4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086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4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9122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4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6548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4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495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4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25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4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6782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5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9499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5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8144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5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1544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5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233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 name="Google Shape;73;p37:notes"/>
          <p:cNvSpPr>
            <a:spLocks noGrp="1" noRot="1" noChangeAspect="1"/>
          </p:cNvSpPr>
          <p:nvPr>
            <p:ph type="sldImg" idx="2"/>
          </p:nvPr>
        </p:nvSpPr>
        <p:spPr>
          <a:xfrm>
            <a:off x="1224953" y="685800"/>
            <a:ext cx="44088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485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5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54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5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7487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5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3378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57: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9125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5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37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2" name="Google Shape;312;p5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2987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6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62411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6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20116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p6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8395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 name="Google Shape;344;p6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7796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3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0235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64: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63497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6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61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66: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8053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7" name="Google Shape;37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28098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p2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8383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2" name="Google Shape;402;p1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97264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2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37801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9: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 name="Google Shape;102;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363517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40: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918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41: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942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42: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8697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5: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192367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43:notes"/>
          <p:cNvSpPr>
            <a:spLocks noGrp="1" noRot="1" noChangeAspect="1"/>
          </p:cNvSpPr>
          <p:nvPr>
            <p:ph type="sldImg" idx="2"/>
          </p:nvPr>
        </p:nvSpPr>
        <p:spPr>
          <a:xfrm>
            <a:off x="1225550" y="685800"/>
            <a:ext cx="4408488"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621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name="adj" fmla="val 19335"/>
            </a:avLst>
          </a:prstGeom>
          <a:solidFill>
            <a:srgbClr val="FFB3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baseline="-25000">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name="adj" fmla="val 15350"/>
            </a:avLst>
          </a:pr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 name="Google Shape;23;p27"/>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24" name="Google Shape;24;p27"/>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25" name="Google Shape;25;p27"/>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chemeClr val="lt1"/>
                </a:solidFill>
                <a:latin typeface="Calibri"/>
                <a:ea typeface="Calibri"/>
                <a:cs typeface="Calibri"/>
                <a:sym typeface="Calibri"/>
              </a:rPr>
              <a:t>Cálculo</a:t>
            </a:r>
            <a:r>
              <a:rPr lang="en-US" sz="1400" b="0" i="0" u="none" strike="noStrike" cap="none" dirty="0">
                <a:solidFill>
                  <a:schemeClr val="lt1"/>
                </a:solidFill>
                <a:latin typeface="Calibri"/>
                <a:ea typeface="Calibri"/>
                <a:cs typeface="Calibri"/>
                <a:sym typeface="Calibri"/>
              </a:rPr>
              <a:t> de </a:t>
            </a:r>
            <a:r>
              <a:rPr lang="es-ES" sz="1400" b="0" i="0" u="none" strike="noStrike" cap="none" dirty="0" smtClean="0">
                <a:solidFill>
                  <a:schemeClr val="lt1"/>
                </a:solidFill>
                <a:latin typeface="Calibri"/>
                <a:ea typeface="Calibri"/>
                <a:cs typeface="Calibri"/>
                <a:sym typeface="Calibri"/>
              </a:rPr>
              <a:t>remuneración, finiquitos y obligaciones laborales</a:t>
            </a:r>
            <a:endParaRPr lang="es-ES" sz="1400" b="0" i="0" u="none" strike="noStrike" cap="none" dirty="0">
              <a:solidFill>
                <a:schemeClr val="lt1"/>
              </a:solidFill>
              <a:latin typeface="Calibri"/>
              <a:ea typeface="Calibri"/>
              <a:cs typeface="Calibri"/>
              <a:sym typeface="Calibri"/>
            </a:endParaRPr>
          </a:p>
        </p:txBody>
      </p:sp>
      <p:sp>
        <p:nvSpPr>
          <p:cNvPr id="26" name="Google Shape;26;p27"/>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25"/>
          <p:cNvSpPr/>
          <p:nvPr/>
        </p:nvSpPr>
        <p:spPr>
          <a:xfrm rot="10800000" flipH="1">
            <a:off x="180975" y="832250"/>
            <a:ext cx="9358200" cy="1236900"/>
          </a:xfrm>
          <a:prstGeom prst="round1Rect">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chemeClr val="lt1"/>
                </a:solidFill>
                <a:latin typeface="Calibri"/>
                <a:ea typeface="Calibri"/>
                <a:cs typeface="Calibri"/>
                <a:sym typeface="Calibri"/>
              </a:rPr>
              <a:t>Cálculo</a:t>
            </a:r>
            <a:r>
              <a:rPr lang="en-US" sz="1400" b="0" i="0" u="none" strike="noStrike" cap="none" dirty="0">
                <a:solidFill>
                  <a:schemeClr val="lt1"/>
                </a:solidFill>
                <a:latin typeface="Calibri"/>
                <a:ea typeface="Calibri"/>
                <a:cs typeface="Calibri"/>
                <a:sym typeface="Calibri"/>
              </a:rPr>
              <a:t> de </a:t>
            </a:r>
            <a:r>
              <a:rPr lang="es-ES" sz="1400" b="0" i="0" u="none" strike="noStrike" cap="none" dirty="0" smtClean="0">
                <a:solidFill>
                  <a:schemeClr val="lt1"/>
                </a:solidFill>
                <a:latin typeface="Calibri"/>
                <a:ea typeface="Calibri"/>
                <a:cs typeface="Calibri"/>
                <a:sym typeface="Calibri"/>
              </a:rPr>
              <a:t>remuneración, finiquitos y obligaciones laborales</a:t>
            </a:r>
          </a:p>
          <a:p>
            <a:pPr marL="0" marR="0" lvl="0" indent="0" algn="l" rtl="0">
              <a:lnSpc>
                <a:spcPct val="9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34" name="Google Shape;34;p25"/>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6"/>
        <p:cNvGrpSpPr/>
        <p:nvPr/>
      </p:nvGrpSpPr>
      <p:grpSpPr>
        <a:xfrm>
          <a:off x="0" y="0"/>
          <a:ext cx="0" cy="0"/>
          <a:chOff x="0" y="0"/>
          <a:chExt cx="0" cy="0"/>
        </a:xfrm>
      </p:grpSpPr>
      <p:sp>
        <p:nvSpPr>
          <p:cNvPr id="37" name="Google Shape;37;p28"/>
          <p:cNvSpPr/>
          <p:nvPr/>
        </p:nvSpPr>
        <p:spPr>
          <a:xfrm rot="10800000" flipH="1">
            <a:off x="181650" y="822025"/>
            <a:ext cx="9356700" cy="6531300"/>
          </a:xfrm>
          <a:prstGeom prst="round1Rect">
            <a:avLst>
              <a:gd name="adj" fmla="val 15350"/>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28"/>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42" name="Google Shape;42;p28"/>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43" name="Google Shape;43;p28"/>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chemeClr val="lt1"/>
                </a:solidFill>
                <a:latin typeface="Calibri"/>
                <a:ea typeface="Calibri"/>
                <a:cs typeface="Calibri"/>
                <a:sym typeface="Calibri"/>
              </a:rPr>
              <a:t>Cálculo</a:t>
            </a:r>
            <a:r>
              <a:rPr lang="en-US" sz="1400" b="0" i="0" u="none" strike="noStrike" cap="none" dirty="0">
                <a:solidFill>
                  <a:schemeClr val="lt1"/>
                </a:solidFill>
                <a:latin typeface="Calibri"/>
                <a:ea typeface="Calibri"/>
                <a:cs typeface="Calibri"/>
                <a:sym typeface="Calibri"/>
              </a:rPr>
              <a:t> de </a:t>
            </a:r>
            <a:r>
              <a:rPr lang="es-ES" sz="1400" b="0" i="0" u="none" strike="noStrike" cap="none" dirty="0" smtClean="0">
                <a:solidFill>
                  <a:schemeClr val="lt1"/>
                </a:solidFill>
                <a:latin typeface="Calibri"/>
                <a:ea typeface="Calibri"/>
                <a:cs typeface="Calibri"/>
                <a:sym typeface="Calibri"/>
              </a:rPr>
              <a:t>remuneración, finiquitos y obligaciones laborales</a:t>
            </a:r>
          </a:p>
          <a:p>
            <a:pPr marL="0" marR="0" lvl="0" indent="0" algn="l" rtl="0">
              <a:lnSpc>
                <a:spcPct val="9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44" name="Google Shape;44;p28"/>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6"/>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26"/>
          <p:cNvSpPr/>
          <p:nvPr/>
        </p:nvSpPr>
        <p:spPr>
          <a:xfrm>
            <a:off x="180900" y="180900"/>
            <a:ext cx="7911000" cy="651000"/>
          </a:xfrm>
          <a:prstGeom prst="round2SameRect">
            <a:avLst>
              <a:gd name="adj1" fmla="val 16667"/>
              <a:gd name="adj2" fmla="val 0"/>
            </a:avLst>
          </a:prstGeom>
          <a:solidFill>
            <a:srgbClr val="ED6B00"/>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26"/>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9" name="Google Shape;49;p26"/>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0" name="Google Shape;50;p26"/>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51" name="Google Shape;51;p26"/>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
        <p:nvSpPr>
          <p:cNvPr id="52" name="Google Shape;52;p26"/>
          <p:cNvSpPr txBox="1"/>
          <p:nvPr/>
        </p:nvSpPr>
        <p:spPr>
          <a:xfrm>
            <a:off x="442650" y="350325"/>
            <a:ext cx="7441800" cy="319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lang="en-US" sz="1400" b="1" i="0" u="none" strike="noStrike" cap="none" dirty="0">
                <a:solidFill>
                  <a:srgbClr val="FFFFFF"/>
                </a:solidFill>
                <a:latin typeface="Calibri"/>
                <a:ea typeface="Calibri"/>
                <a:cs typeface="Calibri"/>
                <a:sym typeface="Calibri"/>
              </a:rPr>
              <a:t>MÓDULO</a:t>
            </a:r>
            <a:r>
              <a:rPr lang="en-US" sz="1400" b="0" i="0" u="none" strike="noStrike" cap="none" dirty="0">
                <a:solidFill>
                  <a:srgbClr val="FFFFFF"/>
                </a:solidFill>
                <a:latin typeface="Calibri"/>
                <a:ea typeface="Calibri"/>
                <a:cs typeface="Calibri"/>
                <a:sym typeface="Calibri"/>
              </a:rPr>
              <a:t>  </a:t>
            </a:r>
            <a:r>
              <a:rPr lang="en-US" sz="1400" b="0" i="0" u="none" strike="noStrike" cap="none" dirty="0" err="1">
                <a:solidFill>
                  <a:schemeClr val="lt1"/>
                </a:solidFill>
                <a:latin typeface="Calibri"/>
                <a:ea typeface="Calibri"/>
                <a:cs typeface="Calibri"/>
                <a:sym typeface="Calibri"/>
              </a:rPr>
              <a:t>Cálculo</a:t>
            </a:r>
            <a:r>
              <a:rPr lang="en-US" sz="1400" b="0" i="0" u="none" strike="noStrike" cap="none" dirty="0">
                <a:solidFill>
                  <a:schemeClr val="lt1"/>
                </a:solidFill>
                <a:latin typeface="Calibri"/>
                <a:ea typeface="Calibri"/>
                <a:cs typeface="Calibri"/>
                <a:sym typeface="Calibri"/>
              </a:rPr>
              <a:t> de </a:t>
            </a:r>
            <a:r>
              <a:rPr lang="es-ES" sz="1400" b="0" i="0" u="none" strike="noStrike" cap="none" dirty="0" smtClean="0">
                <a:solidFill>
                  <a:schemeClr val="lt1"/>
                </a:solidFill>
                <a:latin typeface="Calibri"/>
                <a:ea typeface="Calibri"/>
                <a:cs typeface="Calibri"/>
                <a:sym typeface="Calibri"/>
              </a:rPr>
              <a:t>remuneración, finiquitos y obligaciones laborales</a:t>
            </a:r>
          </a:p>
          <a:p>
            <a:pPr marL="0" marR="0" lvl="0" indent="0" algn="l" rtl="0">
              <a:lnSpc>
                <a:spcPct val="90000"/>
              </a:lnSpc>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3" name="Google Shape;53;p26"/>
          <p:cNvSpPr txBox="1"/>
          <p:nvPr/>
        </p:nvSpPr>
        <p:spPr>
          <a:xfrm>
            <a:off x="8443618" y="271143"/>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Actividad 2|</a:t>
            </a:r>
            <a:r>
              <a:rPr lang="en-US" sz="1600" b="0" i="0" u="none" strike="noStrike" cap="none">
                <a:solidFill>
                  <a:srgbClr val="ED6B00"/>
                </a:solidFill>
                <a:latin typeface="Calibri"/>
                <a:ea typeface="Calibri"/>
                <a:cs typeface="Calibri"/>
                <a:sym typeface="Calibri"/>
              </a:rPr>
              <a:t>3</a:t>
            </a:r>
            <a:endParaRPr sz="1600" b="0" i="0" u="none" strike="noStrike" cap="none">
              <a:solidFill>
                <a:srgbClr val="ED6B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1_One column text 2">
    <p:bg>
      <p:bgPr>
        <a:solidFill>
          <a:schemeClr val="lt1"/>
        </a:solidFill>
        <a:effectLst/>
      </p:bgPr>
    </p:bg>
    <p:spTree>
      <p:nvGrpSpPr>
        <p:cNvPr id="1" name="Shape 54"/>
        <p:cNvGrpSpPr/>
        <p:nvPr/>
      </p:nvGrpSpPr>
      <p:grpSpPr>
        <a:xfrm>
          <a:off x="0" y="0"/>
          <a:ext cx="0" cy="0"/>
          <a:chOff x="0" y="0"/>
          <a:chExt cx="0" cy="0"/>
        </a:xfrm>
      </p:grpSpPr>
      <p:sp>
        <p:nvSpPr>
          <p:cNvPr id="55" name="Google Shape;55;p30"/>
          <p:cNvSpPr/>
          <p:nvPr/>
        </p:nvSpPr>
        <p:spPr>
          <a:xfrm rot="10800000" flipH="1">
            <a:off x="181650" y="822025"/>
            <a:ext cx="9356700" cy="6531300"/>
          </a:xfrm>
          <a:prstGeom prst="round1Rect">
            <a:avLst>
              <a:gd name="adj" fmla="val 15350"/>
            </a:avLst>
          </a:pr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name="adj1" fmla="val 16667"/>
              <a:gd name="adj2" fmla="val 0"/>
            </a:avLst>
          </a:prstGeom>
          <a:blipFill rotWithShape="1">
            <a:blip r:embed="rId2">
              <a:alphaModFix/>
            </a:blip>
            <a:tile tx="0" ty="0" sx="100000" sy="100000" flip="none" algn="tl"/>
          </a:blip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1100" b="0" i="0" u="none" strike="noStrike" cap="none">
                <a:solidFill>
                  <a:srgbClr val="000000"/>
                </a:solidFill>
                <a:latin typeface="Calibri"/>
                <a:ea typeface="Calibri"/>
                <a:cs typeface="Calibri"/>
                <a:sym typeface="Calibri"/>
              </a:rPr>
              <a:t>‹Nº›</a:t>
            </a:fld>
            <a:endParaRPr sz="1100" b="0" i="0" u="none" strike="noStrike" cap="non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400" b="1" i="0" u="none" strike="noStrike" cap="none">
                <a:solidFill>
                  <a:schemeClr val="dk1"/>
                </a:solidFill>
                <a:latin typeface="Calibri"/>
                <a:ea typeface="Calibri"/>
                <a:cs typeface="Calibri"/>
                <a:sym typeface="Calibri"/>
              </a:rPr>
              <a:t>¡Atención!</a:t>
            </a:r>
            <a:endParaRPr sz="1400" b="1" i="0" u="none" strike="noStrike" cap="non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741B47"/>
                </a:solidFill>
                <a:latin typeface="Calibri"/>
                <a:ea typeface="Calibri"/>
                <a:cs typeface="Calibri"/>
                <a:sym typeface="Calibri"/>
              </a:rPr>
              <a:t>        </a:t>
            </a:r>
            <a:r>
              <a:rPr lang="en-US" sz="1100" b="0" i="0" u="none" strike="noStrike" cap="none">
                <a:solidFill>
                  <a:srgbClr val="ED6B00"/>
                </a:solidFill>
                <a:latin typeface="Calibri"/>
                <a:ea typeface="Calibri"/>
                <a:cs typeface="Calibri"/>
                <a:sym typeface="Calibri"/>
              </a:rPr>
              <a:t>RECURSOS HUMANOS </a:t>
            </a:r>
            <a:r>
              <a:rPr lang="en-US" sz="1100" b="0" i="0" u="none" strike="noStrike" cap="none">
                <a:solidFill>
                  <a:srgbClr val="000000"/>
                </a:solidFill>
                <a:latin typeface="Calibri"/>
                <a:ea typeface="Calibri"/>
                <a:cs typeface="Calibri"/>
                <a:sym typeface="Calibri"/>
              </a:rPr>
              <a:t>| 4° Medio | Presentación</a:t>
            </a:r>
            <a:endParaRPr sz="1100" b="0" i="0" u="none" strike="noStrike" cap="non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spcFirstLastPara="1" wrap="square" lIns="91425" tIns="91425" rIns="91425" bIns="91425" anchor="ctr" anchorCtr="0">
            <a:noAutofit/>
          </a:bodyPr>
          <a:lstStyle/>
          <a:p>
            <a:pPr marL="0" marR="0" lvl="1" indent="0" algn="just" rtl="0">
              <a:lnSpc>
                <a:spcPct val="100000"/>
              </a:lnSpc>
              <a:spcBef>
                <a:spcPts val="0"/>
              </a:spcBef>
              <a:spcAft>
                <a:spcPts val="0"/>
              </a:spcAft>
              <a:buClr>
                <a:srgbClr val="000000"/>
              </a:buClr>
              <a:buSzPts val="1100"/>
              <a:buFont typeface="Arial"/>
              <a:buNone/>
            </a:pPr>
            <a:r>
              <a:rPr lang="en-US" sz="1100" b="0" i="0" u="none" strike="noStrike" cap="non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sz="1100" b="0" i="0" u="none" strike="noStrike" cap="none">
              <a:solidFill>
                <a:schemeClr val="lt1"/>
              </a:solidFill>
              <a:latin typeface="Calibri"/>
              <a:ea typeface="Calibri"/>
              <a:cs typeface="Calibri"/>
              <a:sym typeface="Calibri"/>
            </a:endParaRPr>
          </a:p>
        </p:txBody>
      </p:sp>
      <p:sp>
        <p:nvSpPr>
          <p:cNvPr id="67" name="Google Shape;67;p1"/>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ED6B00"/>
                </a:solidFill>
                <a:latin typeface="Calibri"/>
                <a:ea typeface="Calibri"/>
                <a:cs typeface="Calibri"/>
                <a:sym typeface="Calibri"/>
              </a:rPr>
              <a:t>RECURSOS HUMANOS </a:t>
            </a:r>
            <a:r>
              <a:rPr lang="en-US" sz="1200" b="0" i="0" u="none" strike="noStrike" cap="none">
                <a:solidFill>
                  <a:srgbClr val="ED6B00"/>
                </a:solidFill>
                <a:latin typeface="Calibri"/>
                <a:ea typeface="Calibri"/>
                <a:cs typeface="Calibri"/>
                <a:sym typeface="Calibri"/>
              </a:rPr>
              <a:t>| NIVEL 4° MEDIO</a:t>
            </a:r>
            <a:endParaRPr sz="1200" b="0" i="0" u="none" strike="noStrike" cap="none">
              <a:solidFill>
                <a:srgbClr val="ED6B00"/>
              </a:solidFill>
              <a:latin typeface="Calibri"/>
              <a:ea typeface="Calibri"/>
              <a:cs typeface="Calibri"/>
              <a:sym typeface="Calibri"/>
            </a:endParaRPr>
          </a:p>
        </p:txBody>
      </p:sp>
      <p:sp>
        <p:nvSpPr>
          <p:cNvPr id="68" name="Google Shape;68;p1"/>
          <p:cNvSpPr txBox="1"/>
          <p:nvPr/>
        </p:nvSpPr>
        <p:spPr>
          <a:xfrm>
            <a:off x="374950"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MÓDULO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pic>
        <p:nvPicPr>
          <p:cNvPr id="69" name="Google Shape;69;p1" descr="PORTADA RRHH M2.png"/>
          <p:cNvPicPr preferRelativeResize="0"/>
          <p:nvPr/>
        </p:nvPicPr>
        <p:blipFill rotWithShape="1">
          <a:blip r:embed="rId3">
            <a:alphaModFix/>
          </a:blip>
          <a:srcRect t="2733"/>
          <a:stretch/>
        </p:blipFill>
        <p:spPr>
          <a:xfrm>
            <a:off x="1867155" y="2832100"/>
            <a:ext cx="6094062" cy="3616324"/>
          </a:xfrm>
          <a:prstGeom prst="rect">
            <a:avLst/>
          </a:prstGeom>
          <a:noFill/>
          <a:ln>
            <a:noFill/>
          </a:ln>
        </p:spPr>
      </p:pic>
      <p:sp>
        <p:nvSpPr>
          <p:cNvPr id="70" name="Google Shape;70;p1"/>
          <p:cNvSpPr txBox="1"/>
          <p:nvPr/>
        </p:nvSpPr>
        <p:spPr>
          <a:xfrm>
            <a:off x="374950" y="2422649"/>
            <a:ext cx="7635600" cy="13572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3600" b="1" i="0" u="none" strike="noStrike" cap="none" dirty="0">
                <a:solidFill>
                  <a:srgbClr val="ED6B00"/>
                </a:solidFill>
                <a:latin typeface="Calibri"/>
                <a:ea typeface="Calibri"/>
                <a:cs typeface="Calibri"/>
                <a:sym typeface="Calibri"/>
              </a:rPr>
              <a:t>C</a:t>
            </a:r>
            <a:r>
              <a:rPr lang="en-US" sz="3600" b="1" dirty="0">
                <a:solidFill>
                  <a:srgbClr val="ED6B00"/>
                </a:solidFill>
                <a:latin typeface="Calibri"/>
                <a:ea typeface="Calibri"/>
                <a:cs typeface="Calibri"/>
                <a:sym typeface="Calibri"/>
              </a:rPr>
              <a:t>Á</a:t>
            </a:r>
            <a:r>
              <a:rPr lang="en-US" sz="3600" b="1" i="0" u="none" strike="noStrike" cap="none" dirty="0">
                <a:solidFill>
                  <a:srgbClr val="ED6B00"/>
                </a:solidFill>
                <a:latin typeface="Calibri"/>
                <a:ea typeface="Calibri"/>
                <a:cs typeface="Calibri"/>
                <a:sym typeface="Calibri"/>
              </a:rPr>
              <a:t>LCULO DE REMUNERACI</a:t>
            </a:r>
            <a:r>
              <a:rPr lang="en-US" sz="3600" b="1" dirty="0">
                <a:solidFill>
                  <a:srgbClr val="ED6B00"/>
                </a:solidFill>
                <a:latin typeface="Calibri"/>
                <a:ea typeface="Calibri"/>
                <a:cs typeface="Calibri"/>
                <a:sym typeface="Calibri"/>
              </a:rPr>
              <a:t>ÓN, FINIQUITOS Y OBLIGACIONES LABORALES</a:t>
            </a:r>
            <a:endParaRPr sz="3600" b="1" i="0" u="none" strike="noStrike" cap="none" dirty="0">
              <a:solidFill>
                <a:srgbClr val="ED6B00"/>
              </a:solidFill>
              <a:latin typeface="Calibri"/>
              <a:ea typeface="Calibri"/>
              <a:cs typeface="Calibri"/>
              <a:sym typeface="Calibri"/>
            </a:endParaRPr>
          </a:p>
          <a:p>
            <a:pPr marL="0" marR="0" lvl="0" indent="0" algn="l" rtl="0">
              <a:lnSpc>
                <a:spcPct val="90000"/>
              </a:lnSpc>
              <a:spcBef>
                <a:spcPts val="0"/>
              </a:spcBef>
              <a:spcAft>
                <a:spcPts val="0"/>
              </a:spcAft>
              <a:buNone/>
            </a:pPr>
            <a:endParaRPr sz="3600" b="1" i="0" u="none" strike="noStrike" cap="none" dirty="0">
              <a:solidFill>
                <a:srgbClr val="ED6B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4"/>
          <p:cNvSpPr/>
          <p:nvPr/>
        </p:nvSpPr>
        <p:spPr>
          <a:xfrm>
            <a:off x="473076" y="2590800"/>
            <a:ext cx="7616700" cy="3035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85" name="Google Shape;185;p44"/>
          <p:cNvSpPr txBox="1"/>
          <p:nvPr/>
        </p:nvSpPr>
        <p:spPr>
          <a:xfrm>
            <a:off x="737299" y="2892498"/>
            <a:ext cx="3034601"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Son los dineros y especies evaluables en dinero que percibe el trabajador por la prestación de los servicios personales por parte del trabajador y que está pactado en el </a:t>
            </a:r>
            <a:r>
              <a:rPr lang="en-US" sz="1800" b="1" i="0" u="none" strike="noStrike" cap="none">
                <a:solidFill>
                  <a:schemeClr val="dk1"/>
                </a:solidFill>
                <a:latin typeface="Calibri"/>
                <a:ea typeface="Calibri"/>
                <a:cs typeface="Calibri"/>
                <a:sym typeface="Calibri"/>
              </a:rPr>
              <a:t>Contrato de trabajo</a:t>
            </a:r>
            <a:r>
              <a:rPr lang="en-US" sz="1800" b="0"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sp>
        <p:nvSpPr>
          <p:cNvPr id="186" name="Google Shape;186;p44"/>
          <p:cNvSpPr/>
          <p:nvPr/>
        </p:nvSpPr>
        <p:spPr>
          <a:xfrm>
            <a:off x="385761" y="1340406"/>
            <a:ext cx="9334501" cy="484748"/>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400" b="0" i="0" u="none" strike="noStrike" cap="none">
                <a:solidFill>
                  <a:srgbClr val="A93501"/>
                </a:solidFill>
                <a:latin typeface="Calibri"/>
                <a:ea typeface="Calibri"/>
                <a:cs typeface="Calibri"/>
                <a:sym typeface="Calibri"/>
              </a:rPr>
              <a:t>REMUNERACIONES</a:t>
            </a:r>
            <a:endParaRPr sz="3400" b="0" i="0" u="none" strike="noStrike" cap="none">
              <a:solidFill>
                <a:srgbClr val="A93501"/>
              </a:solidFill>
              <a:latin typeface="Calibri"/>
              <a:ea typeface="Calibri"/>
              <a:cs typeface="Calibri"/>
              <a:sym typeface="Calibri"/>
            </a:endParaRPr>
          </a:p>
        </p:txBody>
      </p:sp>
      <p:pic>
        <p:nvPicPr>
          <p:cNvPr id="187" name="Google Shape;187;p44"/>
          <p:cNvPicPr preferRelativeResize="0"/>
          <p:nvPr/>
        </p:nvPicPr>
        <p:blipFill rotWithShape="1">
          <a:blip r:embed="rId3">
            <a:alphaModFix/>
          </a:blip>
          <a:srcRect l="51385" t="45931" r="28445" b="35305"/>
          <a:stretch/>
        </p:blipFill>
        <p:spPr>
          <a:xfrm>
            <a:off x="3934492" y="2900076"/>
            <a:ext cx="3850033" cy="20148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45"/>
          <p:cNvSpPr/>
          <p:nvPr/>
        </p:nvSpPr>
        <p:spPr>
          <a:xfrm>
            <a:off x="473076" y="2514600"/>
            <a:ext cx="7616824" cy="3708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93" name="Google Shape;193;p45"/>
          <p:cNvSpPr/>
          <p:nvPr/>
        </p:nvSpPr>
        <p:spPr>
          <a:xfrm>
            <a:off x="385761" y="1340406"/>
            <a:ext cx="9334501" cy="461665"/>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D6B00"/>
                </a:solidFill>
                <a:latin typeface="Calibri"/>
                <a:ea typeface="Calibri"/>
                <a:cs typeface="Calibri"/>
                <a:sym typeface="Calibri"/>
              </a:rPr>
              <a:t>CARACTERÍSTICAS DE LAS </a:t>
            </a:r>
            <a:r>
              <a:rPr lang="en-US" sz="3200" b="0" i="0" u="none" strike="noStrike" cap="none">
                <a:solidFill>
                  <a:srgbClr val="A93501"/>
                </a:solidFill>
                <a:latin typeface="Calibri"/>
                <a:ea typeface="Calibri"/>
                <a:cs typeface="Calibri"/>
                <a:sym typeface="Calibri"/>
              </a:rPr>
              <a:t>REMUNERACIONES</a:t>
            </a:r>
            <a:endParaRPr sz="3200" b="0" i="0" u="none" strike="noStrike" cap="none">
              <a:solidFill>
                <a:srgbClr val="A93501"/>
              </a:solidFill>
              <a:latin typeface="Calibri"/>
              <a:ea typeface="Calibri"/>
              <a:cs typeface="Calibri"/>
              <a:sym typeface="Calibri"/>
            </a:endParaRPr>
          </a:p>
        </p:txBody>
      </p:sp>
      <p:sp>
        <p:nvSpPr>
          <p:cNvPr id="194" name="Google Shape;194;p45"/>
          <p:cNvSpPr txBox="1"/>
          <p:nvPr/>
        </p:nvSpPr>
        <p:spPr>
          <a:xfrm>
            <a:off x="646171" y="2828998"/>
            <a:ext cx="7202429" cy="3159799"/>
          </a:xfrm>
          <a:prstGeom prst="rect">
            <a:avLst/>
          </a:prstGeom>
          <a:noFill/>
          <a:ln>
            <a:noFill/>
          </a:ln>
        </p:spPr>
        <p:txBody>
          <a:bodyPr spcFirstLastPara="1" wrap="square" lIns="91425" tIns="45700" rIns="91425" bIns="45700" anchor="t" anchorCtr="0">
            <a:spAutoFit/>
          </a:bodyPr>
          <a:lstStyle/>
          <a:p>
            <a:pPr marL="180000" marR="0" lvl="2" indent="-180000" algn="l" rtl="0">
              <a:lnSpc>
                <a:spcPct val="100000"/>
              </a:lnSpc>
              <a:spcBef>
                <a:spcPts val="1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Los montos que se pagan al trabajador pueden ser de carácter </a:t>
            </a:r>
            <a:r>
              <a:rPr lang="en-US" sz="1700" b="1" i="0" u="none" strike="noStrike" cap="none">
                <a:solidFill>
                  <a:schemeClr val="dk1"/>
                </a:solidFill>
                <a:latin typeface="Calibri"/>
                <a:ea typeface="Calibri"/>
                <a:cs typeface="Calibri"/>
                <a:sym typeface="Calibri"/>
              </a:rPr>
              <a:t>variable o fijo</a:t>
            </a:r>
            <a:r>
              <a:rPr lang="en-US" sz="1700" b="0" i="0" u="none" strike="noStrike" cap="none">
                <a:solidFill>
                  <a:schemeClr val="dk1"/>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180000" marR="0" lvl="2" indent="-180000" algn="l" rtl="0">
              <a:lnSpc>
                <a:spcPct val="100000"/>
              </a:lnSpc>
              <a:spcBef>
                <a:spcPts val="1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Los montos pagados están afectos a los descuentos previsionales hasta un monto máximo que establece el </a:t>
            </a:r>
            <a:r>
              <a:rPr lang="en-US" sz="1700" b="1" i="0" u="none" strike="noStrike" cap="none">
                <a:solidFill>
                  <a:schemeClr val="dk1"/>
                </a:solidFill>
                <a:latin typeface="Calibri"/>
                <a:ea typeface="Calibri"/>
                <a:cs typeface="Calibri"/>
                <a:sym typeface="Calibri"/>
              </a:rPr>
              <a:t>DL 3500</a:t>
            </a:r>
            <a:r>
              <a:rPr lang="en-US" sz="1700" b="0" i="0" u="none" strike="noStrike" cap="none">
                <a:solidFill>
                  <a:schemeClr val="dk1"/>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a:p>
            <a:pPr marL="180000" marR="0" lvl="2" indent="-180000" algn="l" rtl="0">
              <a:lnSpc>
                <a:spcPct val="100000"/>
              </a:lnSpc>
              <a:spcBef>
                <a:spcPts val="1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Los montos pagados están afectos al tributo (Impuesto único)</a:t>
            </a:r>
            <a:endParaRPr sz="1700" b="0" i="0" u="none" strike="noStrike" cap="none">
              <a:solidFill>
                <a:srgbClr val="000000"/>
              </a:solidFill>
              <a:latin typeface="Calibri"/>
              <a:ea typeface="Calibri"/>
              <a:cs typeface="Calibri"/>
              <a:sym typeface="Calibri"/>
            </a:endParaRPr>
          </a:p>
          <a:p>
            <a:pPr marL="180000" marR="0" lvl="2" indent="-180000" algn="l" rtl="0">
              <a:lnSpc>
                <a:spcPct val="100000"/>
              </a:lnSpc>
              <a:spcBef>
                <a:spcPts val="1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Aumentan la base de cálculos de las indemnizaciones.</a:t>
            </a:r>
            <a:endParaRPr sz="1700" b="0" i="0" u="none" strike="noStrike" cap="none">
              <a:solidFill>
                <a:srgbClr val="000000"/>
              </a:solidFill>
              <a:latin typeface="Calibri"/>
              <a:ea typeface="Calibri"/>
              <a:cs typeface="Calibri"/>
              <a:sym typeface="Calibri"/>
            </a:endParaRPr>
          </a:p>
          <a:p>
            <a:pPr marL="180000" marR="0" lvl="2" indent="-180000" algn="l" rtl="0">
              <a:lnSpc>
                <a:spcPct val="100000"/>
              </a:lnSpc>
              <a:spcBef>
                <a:spcPts val="1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Aumentan alguno de ellos en la base de cálculo del feriado proporcional en caso de desvinculación (los de carácter esporádico y gratificación quedan excluidos del aumento de la base)</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46"/>
          <p:cNvSpPr/>
          <p:nvPr/>
        </p:nvSpPr>
        <p:spPr>
          <a:xfrm>
            <a:off x="473076" y="2590800"/>
            <a:ext cx="8416924" cy="34163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0" name="Google Shape;200;p46"/>
          <p:cNvSpPr/>
          <p:nvPr/>
        </p:nvSpPr>
        <p:spPr>
          <a:xfrm>
            <a:off x="385761" y="1340406"/>
            <a:ext cx="9334501" cy="484748"/>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400" b="1" i="0" u="sng" strike="noStrike" cap="none">
                <a:solidFill>
                  <a:srgbClr val="ED6B00"/>
                </a:solidFill>
                <a:latin typeface="Calibri"/>
                <a:ea typeface="Calibri"/>
                <a:cs typeface="Calibri"/>
                <a:sym typeface="Calibri"/>
              </a:rPr>
              <a:t>NO</a:t>
            </a:r>
            <a:r>
              <a:rPr lang="en-US" sz="3400" b="1" i="0" u="none" strike="noStrike" cap="none">
                <a:solidFill>
                  <a:srgbClr val="ED6B00"/>
                </a:solidFill>
                <a:latin typeface="Calibri"/>
                <a:ea typeface="Calibri"/>
                <a:cs typeface="Calibri"/>
                <a:sym typeface="Calibri"/>
              </a:rPr>
              <a:t> </a:t>
            </a:r>
            <a:r>
              <a:rPr lang="en-US" sz="3400" b="0" i="0" u="none" strike="noStrike" cap="none">
                <a:solidFill>
                  <a:srgbClr val="A93501"/>
                </a:solidFill>
                <a:latin typeface="Calibri"/>
                <a:ea typeface="Calibri"/>
                <a:cs typeface="Calibri"/>
                <a:sym typeface="Calibri"/>
              </a:rPr>
              <a:t>REMUNERACIONES</a:t>
            </a:r>
            <a:endParaRPr sz="3400" b="0" i="0" u="none" strike="noStrike" cap="none">
              <a:solidFill>
                <a:srgbClr val="A93501"/>
              </a:solidFill>
              <a:latin typeface="Calibri"/>
              <a:ea typeface="Calibri"/>
              <a:cs typeface="Calibri"/>
              <a:sym typeface="Calibri"/>
            </a:endParaRPr>
          </a:p>
        </p:txBody>
      </p:sp>
      <p:sp>
        <p:nvSpPr>
          <p:cNvPr id="201" name="Google Shape;201;p46"/>
          <p:cNvSpPr txBox="1"/>
          <p:nvPr/>
        </p:nvSpPr>
        <p:spPr>
          <a:xfrm>
            <a:off x="683793" y="2599541"/>
            <a:ext cx="4218407"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Son los dineros y especies evaluables en dinero que percibe el trabajador de parte voluntaria por parte del Empleador (no exigido por el Código del Trabajo) por compensación de los gastos que incurre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el trabajador por consecuencia de un </a:t>
            </a:r>
            <a:r>
              <a:rPr lang="en-US" sz="1800" b="1" i="0" u="none" strike="noStrike" cap="none">
                <a:solidFill>
                  <a:schemeClr val="dk1"/>
                </a:solidFill>
                <a:latin typeface="Calibri"/>
                <a:ea typeface="Calibri"/>
                <a:cs typeface="Calibri"/>
                <a:sym typeface="Calibri"/>
              </a:rPr>
              <a:t>Contrato de Trabajo</a:t>
            </a:r>
            <a:r>
              <a:rPr lang="en-US" sz="18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pic>
        <p:nvPicPr>
          <p:cNvPr id="202" name="Google Shape;202;p46"/>
          <p:cNvPicPr preferRelativeResize="0"/>
          <p:nvPr/>
        </p:nvPicPr>
        <p:blipFill rotWithShape="1">
          <a:blip r:embed="rId3">
            <a:alphaModFix/>
          </a:blip>
          <a:srcRect l="26048" t="23964" r="55101" b="51606"/>
          <a:stretch/>
        </p:blipFill>
        <p:spPr>
          <a:xfrm>
            <a:off x="4950180" y="2937840"/>
            <a:ext cx="3561639" cy="2596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p:nvPr/>
        </p:nvSpPr>
        <p:spPr>
          <a:xfrm>
            <a:off x="473076" y="2222499"/>
            <a:ext cx="7616824" cy="4098925"/>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08" name="Google Shape;208;p47"/>
          <p:cNvSpPr/>
          <p:nvPr/>
        </p:nvSpPr>
        <p:spPr>
          <a:xfrm>
            <a:off x="385761" y="1340406"/>
            <a:ext cx="9334501" cy="461665"/>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200" b="1" i="0" u="none" strike="noStrike" cap="none">
                <a:solidFill>
                  <a:srgbClr val="ED6B00"/>
                </a:solidFill>
                <a:latin typeface="Calibri"/>
                <a:ea typeface="Calibri"/>
                <a:cs typeface="Calibri"/>
                <a:sym typeface="Calibri"/>
              </a:rPr>
              <a:t>CARACTERÍSTICAS DE LAS </a:t>
            </a:r>
            <a:r>
              <a:rPr lang="en-US" sz="3200" b="0" i="0" u="sng" strike="noStrike" cap="none">
                <a:solidFill>
                  <a:srgbClr val="A93501"/>
                </a:solidFill>
                <a:latin typeface="Calibri"/>
                <a:ea typeface="Calibri"/>
                <a:cs typeface="Calibri"/>
                <a:sym typeface="Calibri"/>
              </a:rPr>
              <a:t>NO</a:t>
            </a:r>
            <a:r>
              <a:rPr lang="en-US" sz="3200" b="0" i="0" u="none" strike="noStrike" cap="none">
                <a:solidFill>
                  <a:srgbClr val="A93501"/>
                </a:solidFill>
                <a:latin typeface="Calibri"/>
                <a:ea typeface="Calibri"/>
                <a:cs typeface="Calibri"/>
                <a:sym typeface="Calibri"/>
              </a:rPr>
              <a:t> REMUNERACIONES</a:t>
            </a:r>
            <a:endParaRPr sz="3200" b="0" i="0" u="none" strike="noStrike" cap="none">
              <a:solidFill>
                <a:srgbClr val="A93501"/>
              </a:solidFill>
              <a:latin typeface="Calibri"/>
              <a:ea typeface="Calibri"/>
              <a:cs typeface="Calibri"/>
              <a:sym typeface="Calibri"/>
            </a:endParaRPr>
          </a:p>
        </p:txBody>
      </p:sp>
      <p:sp>
        <p:nvSpPr>
          <p:cNvPr id="209" name="Google Shape;209;p47"/>
          <p:cNvSpPr txBox="1"/>
          <p:nvPr/>
        </p:nvSpPr>
        <p:spPr>
          <a:xfrm>
            <a:off x="646171" y="2536898"/>
            <a:ext cx="7202429" cy="4188285"/>
          </a:xfrm>
          <a:prstGeom prst="rect">
            <a:avLst/>
          </a:prstGeom>
          <a:noFill/>
          <a:ln>
            <a:noFill/>
          </a:ln>
        </p:spPr>
        <p:txBody>
          <a:bodyPr spcFirstLastPara="1" wrap="square" lIns="91425" tIns="45700" rIns="91425" bIns="45700" anchor="t" anchorCtr="0">
            <a:noAutofit/>
          </a:bodyPr>
          <a:lstStyle/>
          <a:p>
            <a:pPr marL="180000" marR="0" lvl="2" indent="-180000" algn="l" rtl="0">
              <a:lnSpc>
                <a:spcPct val="100000"/>
              </a:lnSpc>
              <a:spcBef>
                <a:spcPts val="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Los montos que se pagan al trabajador </a:t>
            </a:r>
            <a:r>
              <a:rPr lang="en-US" sz="1700" b="1" i="0" u="none" strike="noStrike" cap="none">
                <a:solidFill>
                  <a:schemeClr val="dk1"/>
                </a:solidFill>
                <a:latin typeface="Calibri"/>
                <a:ea typeface="Calibri"/>
                <a:cs typeface="Calibri"/>
                <a:sym typeface="Calibri"/>
              </a:rPr>
              <a:t>tiene montos máximos para su pago</a:t>
            </a:r>
            <a:r>
              <a:rPr lang="en-US"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a:p>
            <a:pPr marL="180000" marR="0" lvl="2" indent="-180000" algn="l" rtl="0">
              <a:lnSpc>
                <a:spcPct val="100000"/>
              </a:lnSpc>
              <a:spcBef>
                <a:spcPts val="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Los montos pagados </a:t>
            </a:r>
            <a:r>
              <a:rPr lang="en-US" sz="1700" b="1" i="0" u="none" strike="noStrike" cap="none">
                <a:solidFill>
                  <a:schemeClr val="dk1"/>
                </a:solidFill>
                <a:latin typeface="Calibri"/>
                <a:ea typeface="Calibri"/>
                <a:cs typeface="Calibri"/>
                <a:sym typeface="Calibri"/>
              </a:rPr>
              <a:t>no están afectos a los descuentos previsionales</a:t>
            </a:r>
            <a:r>
              <a:rPr lang="en-US" sz="1700" b="0" i="0" u="none" strike="noStrike" cap="none">
                <a:solidFill>
                  <a:schemeClr val="dk1"/>
                </a:solidFill>
                <a:latin typeface="Calibri"/>
                <a:ea typeface="Calibri"/>
                <a:cs typeface="Calibri"/>
                <a:sym typeface="Calibri"/>
              </a:rPr>
              <a:t> hasta un monto máximo que establece el DL 3500.</a:t>
            </a:r>
            <a:endParaRPr sz="1700" b="0" i="0" u="none" strike="noStrike" cap="none">
              <a:solidFill>
                <a:schemeClr val="dk1"/>
              </a:solidFill>
              <a:latin typeface="Calibri"/>
              <a:ea typeface="Calibri"/>
              <a:cs typeface="Calibri"/>
              <a:sym typeface="Calibri"/>
            </a:endParaRPr>
          </a:p>
          <a:p>
            <a:pPr marL="180000" marR="0" lvl="2" indent="-180000" algn="l" rtl="0">
              <a:lnSpc>
                <a:spcPct val="100000"/>
              </a:lnSpc>
              <a:spcBef>
                <a:spcPts val="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Los montos pagados </a:t>
            </a:r>
            <a:r>
              <a:rPr lang="en-US" sz="1700" b="1" i="0" u="none" strike="noStrike" cap="none">
                <a:solidFill>
                  <a:schemeClr val="dk1"/>
                </a:solidFill>
                <a:latin typeface="Calibri"/>
                <a:ea typeface="Calibri"/>
                <a:cs typeface="Calibri"/>
                <a:sym typeface="Calibri"/>
              </a:rPr>
              <a:t>no están afectos al tributo </a:t>
            </a:r>
            <a:r>
              <a:rPr lang="en-US" sz="1700" b="0" i="0" u="none" strike="noStrike" cap="none">
                <a:solidFill>
                  <a:schemeClr val="dk1"/>
                </a:solidFill>
                <a:latin typeface="Calibri"/>
                <a:ea typeface="Calibri"/>
                <a:cs typeface="Calibri"/>
                <a:sym typeface="Calibri"/>
              </a:rPr>
              <a:t>(Impuesto único)</a:t>
            </a:r>
            <a:endParaRPr sz="1700" b="0" i="0" u="none" strike="noStrike" cap="none">
              <a:solidFill>
                <a:schemeClr val="dk1"/>
              </a:solidFill>
              <a:latin typeface="Calibri"/>
              <a:ea typeface="Calibri"/>
              <a:cs typeface="Calibri"/>
              <a:sym typeface="Calibri"/>
            </a:endParaRPr>
          </a:p>
          <a:p>
            <a:pPr marL="180000" marR="0" lvl="2" indent="-180000" algn="l" rtl="0">
              <a:lnSpc>
                <a:spcPct val="100000"/>
              </a:lnSpc>
              <a:spcBef>
                <a:spcPts val="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Aumentan la base de cálculos de las indemnizaciones.</a:t>
            </a:r>
            <a:endParaRPr sz="1700" b="0" i="0" u="none" strike="noStrike" cap="none">
              <a:solidFill>
                <a:schemeClr val="dk1"/>
              </a:solidFill>
              <a:latin typeface="Calibri"/>
              <a:ea typeface="Calibri"/>
              <a:cs typeface="Calibri"/>
              <a:sym typeface="Calibri"/>
            </a:endParaRPr>
          </a:p>
          <a:p>
            <a:pPr marL="180000" marR="0" lvl="2" indent="-180000" algn="l" rtl="0">
              <a:lnSpc>
                <a:spcPct val="100000"/>
              </a:lnSpc>
              <a:spcBef>
                <a:spcPts val="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No aumentan la base de cálculo del feriado proporcional en caso de desvinculación.</a:t>
            </a:r>
            <a:endParaRPr sz="1700" b="0" i="0" u="none" strike="noStrike" cap="none">
              <a:solidFill>
                <a:schemeClr val="dk1"/>
              </a:solidFill>
              <a:latin typeface="Calibri"/>
              <a:ea typeface="Calibri"/>
              <a:cs typeface="Calibri"/>
              <a:sym typeface="Calibri"/>
            </a:endParaRPr>
          </a:p>
          <a:p>
            <a:pPr marL="180000" marR="0" lvl="2" indent="-180000" algn="l" rtl="0">
              <a:lnSpc>
                <a:spcPct val="100000"/>
              </a:lnSpc>
              <a:spcBef>
                <a:spcPts val="900"/>
              </a:spcBef>
              <a:spcAft>
                <a:spcPts val="0"/>
              </a:spcAft>
              <a:buClr>
                <a:schemeClr val="dk1"/>
              </a:buClr>
              <a:buSzPts val="1800"/>
              <a:buFont typeface="Arial"/>
              <a:buChar char="•"/>
            </a:pPr>
            <a:r>
              <a:rPr lang="en-US" sz="1700" b="0" i="0" u="none" strike="noStrike" cap="none">
                <a:solidFill>
                  <a:schemeClr val="dk1"/>
                </a:solidFill>
                <a:latin typeface="Calibri"/>
                <a:ea typeface="Calibri"/>
                <a:cs typeface="Calibri"/>
                <a:sym typeface="Calibri"/>
              </a:rPr>
              <a:t>Una vez pactado estos haberes en el contrato de trabajo o si es percibido de acuerdo a alguna periodicidad, se debe considerar obligatorio su pago, es decir, el empleador no puede dejar de pagarlo, salvo que se pacte con algunas restricciones.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8"/>
          <p:cNvSpPr/>
          <p:nvPr/>
        </p:nvSpPr>
        <p:spPr>
          <a:xfrm>
            <a:off x="473076" y="2514600"/>
            <a:ext cx="8251824" cy="34671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15" name="Google Shape;215;p48"/>
          <p:cNvSpPr txBox="1"/>
          <p:nvPr/>
        </p:nvSpPr>
        <p:spPr>
          <a:xfrm>
            <a:off x="414173" y="1156644"/>
            <a:ext cx="90392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6B00"/>
                </a:solidFill>
                <a:latin typeface="Calibri"/>
                <a:ea typeface="Calibri"/>
                <a:cs typeface="Calibri"/>
                <a:sym typeface="Calibri"/>
              </a:rPr>
              <a:t>LOS MONTOS MÁXIMOS </a:t>
            </a:r>
            <a:r>
              <a:rPr lang="en-US" sz="2800" b="0" i="0" u="none" strike="noStrike" cap="none">
                <a:solidFill>
                  <a:srgbClr val="A93501"/>
                </a:solidFill>
                <a:latin typeface="Calibri"/>
                <a:ea typeface="Calibri"/>
                <a:cs typeface="Calibri"/>
                <a:sym typeface="Calibri"/>
              </a:rPr>
              <a:t>DE LAS REMUNERACIONES</a:t>
            </a:r>
            <a:endParaRPr/>
          </a:p>
        </p:txBody>
      </p:sp>
      <p:sp>
        <p:nvSpPr>
          <p:cNvPr id="216" name="Google Shape;216;p48"/>
          <p:cNvSpPr txBox="1"/>
          <p:nvPr/>
        </p:nvSpPr>
        <p:spPr>
          <a:xfrm>
            <a:off x="3423757" y="2950594"/>
            <a:ext cx="10060554"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2800" b="1" i="0" u="none" strike="noStrike" cap="none">
              <a:solidFill>
                <a:srgbClr val="ED6B00"/>
              </a:solidFill>
              <a:latin typeface="Calibri"/>
              <a:ea typeface="Calibri"/>
              <a:cs typeface="Calibri"/>
              <a:sym typeface="Calibri"/>
            </a:endParaRPr>
          </a:p>
        </p:txBody>
      </p:sp>
      <p:sp>
        <p:nvSpPr>
          <p:cNvPr id="217" name="Google Shape;217;p48"/>
          <p:cNvSpPr txBox="1"/>
          <p:nvPr/>
        </p:nvSpPr>
        <p:spPr>
          <a:xfrm>
            <a:off x="698500" y="2784834"/>
            <a:ext cx="2933700"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En el caso de las </a:t>
            </a:r>
            <a:r>
              <a:rPr lang="en-US" sz="1800" b="1" i="0" u="sng" strike="noStrike" cap="none">
                <a:solidFill>
                  <a:schemeClr val="dk1"/>
                </a:solidFill>
                <a:latin typeface="Calibri"/>
                <a:ea typeface="Calibri"/>
                <a:cs typeface="Calibri"/>
                <a:sym typeface="Calibri"/>
              </a:rPr>
              <a:t>Remuneraciones  imponibles </a:t>
            </a:r>
            <a:r>
              <a:rPr lang="en-US" sz="1800" b="0" i="0" u="none" strike="noStrike" cap="none">
                <a:solidFill>
                  <a:schemeClr val="dk1"/>
                </a:solidFill>
                <a:latin typeface="Calibri"/>
                <a:ea typeface="Calibri"/>
                <a:cs typeface="Calibri"/>
                <a:sym typeface="Calibri"/>
              </a:rPr>
              <a:t>debemos clasificarlas en las de carácter principal y las accesorias.</a:t>
            </a:r>
            <a:endParaRPr sz="1400" b="0" i="0" u="none" strike="noStrike" cap="none">
              <a:solidFill>
                <a:schemeClr val="dk1"/>
              </a:solidFill>
              <a:latin typeface="Arial"/>
              <a:ea typeface="Arial"/>
              <a:cs typeface="Arial"/>
              <a:sym typeface="Arial"/>
            </a:endParaRPr>
          </a:p>
        </p:txBody>
      </p:sp>
      <p:pic>
        <p:nvPicPr>
          <p:cNvPr id="218" name="Google Shape;218;p48"/>
          <p:cNvPicPr preferRelativeResize="0"/>
          <p:nvPr/>
        </p:nvPicPr>
        <p:blipFill rotWithShape="1">
          <a:blip r:embed="rId3">
            <a:alphaModFix/>
          </a:blip>
          <a:srcRect l="27162" t="43063" r="51655" b="32793"/>
          <a:stretch/>
        </p:blipFill>
        <p:spPr>
          <a:xfrm>
            <a:off x="4111192" y="2816152"/>
            <a:ext cx="4343065" cy="278454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9"/>
          <p:cNvSpPr/>
          <p:nvPr/>
        </p:nvSpPr>
        <p:spPr>
          <a:xfrm>
            <a:off x="473076" y="2298700"/>
            <a:ext cx="8251824" cy="4089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24" name="Google Shape;224;p49"/>
          <p:cNvSpPr txBox="1"/>
          <p:nvPr/>
        </p:nvSpPr>
        <p:spPr>
          <a:xfrm>
            <a:off x="414173" y="1182044"/>
            <a:ext cx="9039225"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1" i="0" u="none" strike="noStrike" cap="none">
                <a:solidFill>
                  <a:srgbClr val="ED6B00"/>
                </a:solidFill>
                <a:latin typeface="Calibri"/>
                <a:ea typeface="Calibri"/>
                <a:cs typeface="Calibri"/>
                <a:sym typeface="Calibri"/>
              </a:rPr>
              <a:t>REMUNERACIÓN </a:t>
            </a:r>
            <a:r>
              <a:rPr lang="en-US" sz="3300" b="0" i="0" u="none" strike="noStrike" cap="none">
                <a:solidFill>
                  <a:srgbClr val="A93501"/>
                </a:solidFill>
                <a:latin typeface="Calibri"/>
                <a:ea typeface="Calibri"/>
                <a:cs typeface="Calibri"/>
                <a:sym typeface="Calibri"/>
              </a:rPr>
              <a:t>PRINCIPAL</a:t>
            </a:r>
            <a:endParaRPr/>
          </a:p>
        </p:txBody>
      </p:sp>
      <p:sp>
        <p:nvSpPr>
          <p:cNvPr id="225" name="Google Shape;225;p49"/>
          <p:cNvSpPr txBox="1"/>
          <p:nvPr/>
        </p:nvSpPr>
        <p:spPr>
          <a:xfrm>
            <a:off x="647077" y="2644338"/>
            <a:ext cx="7011023" cy="923289"/>
          </a:xfrm>
          <a:prstGeom prst="rect">
            <a:avLst/>
          </a:prstGeom>
          <a:noFill/>
          <a:ln>
            <a:noFill/>
          </a:ln>
        </p:spPr>
        <p:txBody>
          <a:bodyPr spcFirstLastPara="1" wrap="square" lIns="91425" tIns="45700" rIns="91425" bIns="45700" anchor="t" anchorCtr="0">
            <a:spAutoFit/>
          </a:bodyPr>
          <a:lstStyle/>
          <a:p>
            <a:pPr marL="176400" marR="0" lvl="0" indent="-176400" algn="l" rtl="0">
              <a:lnSpc>
                <a:spcPct val="100000"/>
              </a:lnSpc>
              <a:spcBef>
                <a:spcPts val="12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Se considera </a:t>
            </a:r>
            <a:r>
              <a:rPr lang="en-US" sz="1800" b="1" i="0" u="none" strike="noStrike" cap="none">
                <a:solidFill>
                  <a:schemeClr val="dk1"/>
                </a:solidFill>
                <a:latin typeface="Calibri"/>
                <a:ea typeface="Calibri"/>
                <a:cs typeface="Calibri"/>
                <a:sym typeface="Calibri"/>
              </a:rPr>
              <a:t>Remuneración Principal </a:t>
            </a:r>
            <a:r>
              <a:rPr lang="en-US" sz="1800" b="0" i="0" u="none" strike="noStrike" cap="none">
                <a:solidFill>
                  <a:schemeClr val="dk1"/>
                </a:solidFill>
                <a:latin typeface="Calibri"/>
                <a:ea typeface="Calibri"/>
                <a:cs typeface="Calibri"/>
                <a:sym typeface="Calibri"/>
              </a:rPr>
              <a:t>cuando responde a la contraprestación fundamental pactada en el contrato</a:t>
            </a:r>
            <a:r>
              <a:rPr lang="en-US" sz="1800" b="0" i="1" u="none" strike="noStrike" cap="none">
                <a:solidFill>
                  <a:schemeClr val="dk1"/>
                </a:solidFill>
                <a:latin typeface="Calibri"/>
                <a:ea typeface="Calibri"/>
                <a:cs typeface="Calibri"/>
                <a:sym typeface="Calibri"/>
              </a:rPr>
              <a:t>, por ejemplo: </a:t>
            </a:r>
            <a:r>
              <a:rPr lang="en-US" sz="1800" b="0" i="0" u="none" strike="noStrike" cap="none">
                <a:solidFill>
                  <a:schemeClr val="dk1"/>
                </a:solidFill>
                <a:latin typeface="Calibri"/>
                <a:ea typeface="Calibri"/>
                <a:cs typeface="Calibri"/>
                <a:sym typeface="Calibri"/>
              </a:rPr>
              <a:t>Sueldo, Bono antigüedad, entre otros. </a:t>
            </a:r>
            <a:endParaRPr sz="1800" b="0" i="0" u="none" strike="noStrike" cap="none">
              <a:solidFill>
                <a:schemeClr val="dk1"/>
              </a:solidFill>
              <a:latin typeface="Calibri"/>
              <a:ea typeface="Calibri"/>
              <a:cs typeface="Calibri"/>
              <a:sym typeface="Calibri"/>
            </a:endParaRPr>
          </a:p>
        </p:txBody>
      </p:sp>
      <p:pic>
        <p:nvPicPr>
          <p:cNvPr id="226" name="Google Shape;226;p49"/>
          <p:cNvPicPr preferRelativeResize="0"/>
          <p:nvPr/>
        </p:nvPicPr>
        <p:blipFill rotWithShape="1">
          <a:blip r:embed="rId3">
            <a:alphaModFix/>
          </a:blip>
          <a:srcRect/>
          <a:stretch/>
        </p:blipFill>
        <p:spPr>
          <a:xfrm>
            <a:off x="6194580" y="3819525"/>
            <a:ext cx="2543020" cy="2616200"/>
          </a:xfrm>
          <a:prstGeom prst="rect">
            <a:avLst/>
          </a:prstGeom>
          <a:noFill/>
          <a:ln>
            <a:noFill/>
          </a:ln>
        </p:spPr>
      </p:pic>
      <p:sp>
        <p:nvSpPr>
          <p:cNvPr id="227" name="Google Shape;227;p49"/>
          <p:cNvSpPr txBox="1"/>
          <p:nvPr/>
        </p:nvSpPr>
        <p:spPr>
          <a:xfrm>
            <a:off x="647077" y="3668753"/>
            <a:ext cx="5626723" cy="3016170"/>
          </a:xfrm>
          <a:prstGeom prst="rect">
            <a:avLst/>
          </a:prstGeom>
          <a:noFill/>
          <a:ln>
            <a:noFill/>
          </a:ln>
        </p:spPr>
        <p:txBody>
          <a:bodyPr spcFirstLastPara="1" wrap="square" lIns="91425" tIns="45700" rIns="91425" bIns="45700" anchor="t" anchorCtr="0">
            <a:spAutoFit/>
          </a:bodyPr>
          <a:lstStyle/>
          <a:p>
            <a:pPr marL="176400" marR="0" lvl="0" indent="-176400" algn="l" rtl="0">
              <a:lnSpc>
                <a:spcPct val="100000"/>
              </a:lnSpc>
              <a:spcBef>
                <a:spcPts val="12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remuneración principal que siempre debe estar en todo tipo de contratos, es el </a:t>
            </a:r>
            <a:r>
              <a:rPr lang="en-US" sz="1800" b="1" i="0" u="none" strike="noStrike" cap="none">
                <a:solidFill>
                  <a:schemeClr val="dk1"/>
                </a:solidFill>
                <a:latin typeface="Calibri"/>
                <a:ea typeface="Calibri"/>
                <a:cs typeface="Calibri"/>
                <a:sym typeface="Calibri"/>
              </a:rPr>
              <a:t>Sueldo base</a:t>
            </a:r>
            <a:r>
              <a:rPr lang="en-US" sz="1800" b="0" i="0" u="none" strike="noStrike" cap="none">
                <a:solidFill>
                  <a:schemeClr val="dk1"/>
                </a:solidFill>
                <a:latin typeface="Calibri"/>
                <a:ea typeface="Calibri"/>
                <a:cs typeface="Calibri"/>
                <a:sym typeface="Calibri"/>
              </a:rPr>
              <a:t>, remuneración fundamental pactada en los contratos de trabajo, y esta  no tiene tope máximo en su acuerdo estipulado en el Contrato, pero sí para las cotizaciones previsionales. Tiene un mínimo que no podrá ser inferior al Ingreso mínimo Mensual con jornada ordinaria completa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a:t>
            </a:r>
            <a:r>
              <a:rPr lang="en-US" sz="1800" b="1" i="0" u="none" strike="noStrike" cap="none">
                <a:solidFill>
                  <a:schemeClr val="dk1"/>
                </a:solidFill>
                <a:latin typeface="Calibri"/>
                <a:ea typeface="Calibri"/>
                <a:cs typeface="Calibri"/>
                <a:sym typeface="Calibri"/>
              </a:rPr>
              <a:t>45 horas semanales</a:t>
            </a:r>
            <a:r>
              <a:rPr lang="en-US" sz="1800" b="0" i="0" u="none" strike="noStrike" cap="none">
                <a:solidFill>
                  <a:schemeClr val="dk1"/>
                </a:solidFill>
                <a:latin typeface="Calibri"/>
                <a:ea typeface="Calibri"/>
                <a:cs typeface="Calibri"/>
                <a:sym typeface="Calibri"/>
              </a:rPr>
              <a:t> y que para octubre 2020 está pactada en </a:t>
            </a:r>
            <a:r>
              <a:rPr lang="en-US" sz="1800" b="1" i="0" u="none" strike="noStrike" cap="none">
                <a:solidFill>
                  <a:schemeClr val="dk1"/>
                </a:solidFill>
                <a:latin typeface="Calibri"/>
                <a:ea typeface="Calibri"/>
                <a:cs typeface="Calibri"/>
                <a:sym typeface="Calibri"/>
              </a:rPr>
              <a:t>$ 326.500 </a:t>
            </a:r>
            <a:r>
              <a:rPr lang="en-US" sz="1800" b="0" i="0" u="none" strike="noStrike" cap="none">
                <a:solidFill>
                  <a:schemeClr val="dk1"/>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0"/>
          <p:cNvSpPr/>
          <p:nvPr/>
        </p:nvSpPr>
        <p:spPr>
          <a:xfrm>
            <a:off x="447676" y="2057400"/>
            <a:ext cx="8810624" cy="4737100"/>
          </a:xfrm>
          <a:prstGeom prst="roundRect">
            <a:avLst>
              <a:gd name="adj" fmla="val 4444"/>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33" name="Google Shape;233;p50"/>
          <p:cNvSpPr txBox="1"/>
          <p:nvPr/>
        </p:nvSpPr>
        <p:spPr>
          <a:xfrm>
            <a:off x="414173" y="1182044"/>
            <a:ext cx="9039225"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1" i="0" u="none" strike="noStrike" cap="none">
                <a:solidFill>
                  <a:srgbClr val="ED6B00"/>
                </a:solidFill>
                <a:latin typeface="Calibri"/>
                <a:ea typeface="Calibri"/>
                <a:cs typeface="Calibri"/>
                <a:sym typeface="Calibri"/>
              </a:rPr>
              <a:t>REMUNERACIÓN </a:t>
            </a:r>
            <a:r>
              <a:rPr lang="en-US" sz="3300" b="0" i="0" u="none" strike="noStrike" cap="none">
                <a:solidFill>
                  <a:srgbClr val="A93501"/>
                </a:solidFill>
                <a:latin typeface="Calibri"/>
                <a:ea typeface="Calibri"/>
                <a:cs typeface="Calibri"/>
                <a:sym typeface="Calibri"/>
              </a:rPr>
              <a:t>ACCESORIA</a:t>
            </a:r>
            <a:endParaRPr sz="3300" b="0" i="0" u="none" strike="noStrike" cap="none">
              <a:solidFill>
                <a:srgbClr val="A93501"/>
              </a:solidFill>
              <a:latin typeface="Calibri"/>
              <a:ea typeface="Calibri"/>
              <a:cs typeface="Calibri"/>
              <a:sym typeface="Calibri"/>
            </a:endParaRPr>
          </a:p>
        </p:txBody>
      </p:sp>
      <p:sp>
        <p:nvSpPr>
          <p:cNvPr id="234" name="Google Shape;234;p50"/>
          <p:cNvSpPr txBox="1"/>
          <p:nvPr/>
        </p:nvSpPr>
        <p:spPr>
          <a:xfrm>
            <a:off x="655157" y="2235099"/>
            <a:ext cx="8425343" cy="2416005"/>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Se considera </a:t>
            </a:r>
            <a:r>
              <a:rPr lang="en-US" sz="1700" b="1" i="0" u="sng" strike="noStrike" cap="none">
                <a:solidFill>
                  <a:schemeClr val="dk1"/>
                </a:solidFill>
                <a:latin typeface="Calibri"/>
                <a:ea typeface="Calibri"/>
                <a:cs typeface="Calibri"/>
                <a:sym typeface="Calibri"/>
              </a:rPr>
              <a:t>Remuneración Accesoria </a:t>
            </a:r>
            <a:r>
              <a:rPr lang="en-US" sz="1700" b="0" i="0" u="none" strike="noStrike" cap="none">
                <a:solidFill>
                  <a:schemeClr val="dk1"/>
                </a:solidFill>
                <a:latin typeface="Calibri"/>
                <a:ea typeface="Calibri"/>
                <a:cs typeface="Calibri"/>
                <a:sym typeface="Calibri"/>
              </a:rPr>
              <a:t>cuando responde su cálculo sobre la remuneración principal, así como el sobresueldo o las horas extras, etc. </a:t>
            </a:r>
            <a:endParaRPr sz="17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Estas remuneraciones pueden ser fijas o variables.</a:t>
            </a:r>
            <a:endParaRPr sz="17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En este tipo de remuneraciones, su máximo está dado por la remuneración principal, pero en el caso de las cotizaciones previsionales, estas vienen a sumarse a las principales y si tienen un tope en su imponibilidad que está dado en los indicadores previsionales.</a:t>
            </a:r>
            <a:endParaRPr sz="17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Ahora bien, en algunas de ellas tiene algún máximo como las horas de sobre tiempo, si bien no es en el monto de su cálculo, sino en la cantidad de horas que efectúe diariamente.</a:t>
            </a:r>
            <a:endParaRPr sz="1700" b="0" i="0" u="none" strike="noStrike" cap="none">
              <a:solidFill>
                <a:srgbClr val="000000"/>
              </a:solidFill>
              <a:latin typeface="Calibri"/>
              <a:ea typeface="Calibri"/>
              <a:cs typeface="Calibri"/>
              <a:sym typeface="Calibri"/>
            </a:endParaRPr>
          </a:p>
        </p:txBody>
      </p:sp>
      <p:pic>
        <p:nvPicPr>
          <p:cNvPr id="235" name="Google Shape;235;p50"/>
          <p:cNvPicPr preferRelativeResize="0"/>
          <p:nvPr/>
        </p:nvPicPr>
        <p:blipFill rotWithShape="1">
          <a:blip r:embed="rId3">
            <a:alphaModFix/>
          </a:blip>
          <a:srcRect/>
          <a:stretch/>
        </p:blipFill>
        <p:spPr>
          <a:xfrm>
            <a:off x="856048" y="4833106"/>
            <a:ext cx="6318286" cy="1437519"/>
          </a:xfrm>
          <a:prstGeom prst="rect">
            <a:avLst/>
          </a:prstGeom>
          <a:noFill/>
          <a:ln w="38100" cap="sq" cmpd="sng">
            <a:solidFill>
              <a:srgbClr val="000000"/>
            </a:solidFill>
            <a:prstDash val="solid"/>
            <a:miter lim="800000"/>
            <a:headEnd type="none" w="sm" len="sm"/>
            <a:tailEnd type="none" w="sm" len="sm"/>
          </a:ln>
        </p:spPr>
      </p:pic>
      <p:sp>
        <p:nvSpPr>
          <p:cNvPr id="236" name="Google Shape;236;p50"/>
          <p:cNvSpPr txBox="1"/>
          <p:nvPr/>
        </p:nvSpPr>
        <p:spPr>
          <a:xfrm>
            <a:off x="801129" y="6321425"/>
            <a:ext cx="6996671" cy="323125"/>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500" b="0" i="1" u="none" strike="noStrike" cap="none">
                <a:solidFill>
                  <a:srgbClr val="800000"/>
                </a:solidFill>
                <a:latin typeface="Calibri"/>
                <a:ea typeface="Calibri"/>
                <a:cs typeface="Calibri"/>
                <a:sym typeface="Calibri"/>
              </a:rPr>
              <a:t>Información para el pago de remuneraciones mes de  Octubre 2020.</a:t>
            </a:r>
            <a:endParaRPr sz="1500" b="0" i="1" u="none" strike="noStrike" cap="none">
              <a:solidFill>
                <a:srgbClr val="8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1"/>
          <p:cNvSpPr/>
          <p:nvPr/>
        </p:nvSpPr>
        <p:spPr>
          <a:xfrm>
            <a:off x="447676" y="2057400"/>
            <a:ext cx="8810624" cy="4737100"/>
          </a:xfrm>
          <a:prstGeom prst="roundRect">
            <a:avLst>
              <a:gd name="adj" fmla="val 4444"/>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2" name="Google Shape;242;p51"/>
          <p:cNvSpPr txBox="1"/>
          <p:nvPr/>
        </p:nvSpPr>
        <p:spPr>
          <a:xfrm>
            <a:off x="414173" y="1182044"/>
            <a:ext cx="90392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6B00"/>
                </a:solidFill>
                <a:latin typeface="Calibri"/>
                <a:ea typeface="Calibri"/>
                <a:cs typeface="Calibri"/>
                <a:sym typeface="Calibri"/>
              </a:rPr>
              <a:t>REMUNERACIONES IMPONIBLES: </a:t>
            </a:r>
            <a:r>
              <a:rPr lang="en-US" sz="2800" b="0" i="0" u="none" strike="noStrike" cap="none">
                <a:solidFill>
                  <a:srgbClr val="A93501"/>
                </a:solidFill>
                <a:latin typeface="Calibri"/>
                <a:ea typeface="Calibri"/>
                <a:cs typeface="Calibri"/>
                <a:sym typeface="Calibri"/>
              </a:rPr>
              <a:t>MÁXIMOS Y MÍNIMOS</a:t>
            </a:r>
            <a:endParaRPr/>
          </a:p>
        </p:txBody>
      </p:sp>
      <p:sp>
        <p:nvSpPr>
          <p:cNvPr id="243" name="Google Shape;243;p51"/>
          <p:cNvSpPr/>
          <p:nvPr/>
        </p:nvSpPr>
        <p:spPr>
          <a:xfrm>
            <a:off x="811890" y="5156200"/>
            <a:ext cx="7786010" cy="1460501"/>
          </a:xfrm>
          <a:prstGeom prst="roundRect">
            <a:avLst>
              <a:gd name="adj" fmla="val 11994"/>
            </a:avLst>
          </a:prstGeom>
          <a:solidFill>
            <a:srgbClr val="FFB375">
              <a:alpha val="7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44" name="Google Shape;244;p51"/>
          <p:cNvSpPr txBox="1"/>
          <p:nvPr/>
        </p:nvSpPr>
        <p:spPr>
          <a:xfrm>
            <a:off x="618046" y="1979170"/>
            <a:ext cx="8424353" cy="3093115"/>
          </a:xfrm>
          <a:prstGeom prst="rect">
            <a:avLst/>
          </a:prstGeom>
          <a:noFill/>
          <a:ln>
            <a:noFill/>
          </a:ln>
        </p:spPr>
        <p:txBody>
          <a:bodyPr spcFirstLastPara="1" wrap="square" lIns="91425" tIns="45700" rIns="91425" bIns="45700" anchor="t" anchorCtr="0">
            <a:spAutoFit/>
          </a:bodyPr>
          <a:lstStyle/>
          <a:p>
            <a:pPr marL="140400" marR="0" lvl="0" indent="-2610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Remuneración, Sueldo Base, no puede ser inferior a un ingreso mínimo mensual, que a octubre 2020, corresponde a $ 326.500, siempre tenga jornada completa, y proporcional en caso de jornadas parciales.</a:t>
            </a:r>
            <a:endParaRPr sz="1800" b="0" i="0" u="none" strike="noStrike" cap="none">
              <a:solidFill>
                <a:srgbClr val="000000"/>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máximo a pago no está definido, depende lo acordado en el contrato de trabajo, pero la imponibilidad sí tiene un tope que corresponde para el año 2020 la cantidad de 80.2 UF., equivalente a $ 2.312.858, correspondiente a la suma de todos las remuneraciones que se le pagan al trabajador.</a:t>
            </a:r>
            <a:endParaRPr sz="18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Esta remuneración se puede pactar por día, semana, quincenal y mensual, no puede pactarse a mayor tiempo que un mes.</a:t>
            </a:r>
            <a:endParaRPr sz="1800" b="0" i="0" u="none" strike="noStrike" cap="none">
              <a:solidFill>
                <a:srgbClr val="000000"/>
              </a:solidFill>
              <a:latin typeface="Calibri"/>
              <a:ea typeface="Calibri"/>
              <a:cs typeface="Calibri"/>
              <a:sym typeface="Calibri"/>
            </a:endParaRPr>
          </a:p>
        </p:txBody>
      </p:sp>
      <p:sp>
        <p:nvSpPr>
          <p:cNvPr id="245" name="Google Shape;245;p51"/>
          <p:cNvSpPr txBox="1"/>
          <p:nvPr/>
        </p:nvSpPr>
        <p:spPr>
          <a:xfrm>
            <a:off x="897369" y="5222600"/>
            <a:ext cx="8081531" cy="13726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500"/>
              </a:spcBef>
              <a:spcAft>
                <a:spcPts val="0"/>
              </a:spcAft>
              <a:buClr>
                <a:srgbClr val="000000"/>
              </a:buClr>
              <a:buSzPts val="1800"/>
              <a:buFont typeface="Arial"/>
              <a:buNone/>
            </a:pPr>
            <a:r>
              <a:rPr lang="en-US" sz="1700" b="1" i="0" u="sng" strike="noStrike" cap="none">
                <a:solidFill>
                  <a:srgbClr val="A93501"/>
                </a:solidFill>
                <a:latin typeface="Calibri"/>
                <a:ea typeface="Calibri"/>
                <a:cs typeface="Calibri"/>
                <a:sym typeface="Calibri"/>
              </a:rPr>
              <a:t>NOTA</a:t>
            </a:r>
            <a:r>
              <a:rPr lang="en-US" sz="1700" b="1" i="0" u="none" strike="noStrike" cap="none">
                <a:solidFill>
                  <a:srgbClr val="A93501"/>
                </a:solidFill>
                <a:latin typeface="Calibri"/>
                <a:ea typeface="Calibri"/>
                <a:cs typeface="Calibri"/>
                <a:sym typeface="Calibri"/>
              </a:rPr>
              <a:t>:</a:t>
            </a:r>
            <a:endParaRPr/>
          </a:p>
          <a:p>
            <a:pPr marL="0" marR="0" lvl="0" indent="0" algn="l" rtl="0">
              <a:lnSpc>
                <a:spcPct val="90000"/>
              </a:lnSpc>
              <a:spcBef>
                <a:spcPts val="50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El 7 de Noviembre se publicó en el Diario Oficial los nuevos valores para la renta mínima </a:t>
            </a: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y asignación familiar, los cuales aplican de forma retroactiva desde las remuneraciones Septiembre 2020.</a:t>
            </a:r>
            <a:endParaRPr sz="1600" b="0" i="0" u="none"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800"/>
              <a:buFont typeface="Arial"/>
              <a:buNone/>
            </a:pPr>
            <a:r>
              <a:rPr lang="en-US" sz="1600" b="1" i="0" u="none" strike="noStrike" cap="none">
                <a:solidFill>
                  <a:schemeClr val="dk1"/>
                </a:solidFill>
                <a:latin typeface="Calibri"/>
                <a:ea typeface="Calibri"/>
                <a:cs typeface="Calibri"/>
                <a:sym typeface="Calibri"/>
              </a:rPr>
              <a:t>Cambio Sueldo Mínimo Trabajadores Dependientes e Independientes: $326.500</a:t>
            </a:r>
            <a:endParaRPr sz="1600" b="1" i="0" u="none" strike="noStrike" cap="non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52"/>
          <p:cNvSpPr/>
          <p:nvPr/>
        </p:nvSpPr>
        <p:spPr>
          <a:xfrm>
            <a:off x="447676" y="2057400"/>
            <a:ext cx="8810624" cy="4737100"/>
          </a:xfrm>
          <a:prstGeom prst="roundRect">
            <a:avLst>
              <a:gd name="adj" fmla="val 4444"/>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1" name="Google Shape;251;p52"/>
          <p:cNvSpPr/>
          <p:nvPr/>
        </p:nvSpPr>
        <p:spPr>
          <a:xfrm>
            <a:off x="723900" y="3136900"/>
            <a:ext cx="1739900" cy="825500"/>
          </a:xfrm>
          <a:prstGeom prst="homePlate">
            <a:avLst>
              <a:gd name="adj" fmla="val 50000"/>
            </a:avLst>
          </a:prstGeom>
          <a:solidFill>
            <a:srgbClr val="F7E3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52"/>
          <p:cNvSpPr txBox="1"/>
          <p:nvPr/>
        </p:nvSpPr>
        <p:spPr>
          <a:xfrm>
            <a:off x="414173" y="1182044"/>
            <a:ext cx="90392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6B00"/>
                </a:solidFill>
                <a:latin typeface="Calibri"/>
                <a:ea typeface="Calibri"/>
                <a:cs typeface="Calibri"/>
                <a:sym typeface="Calibri"/>
              </a:rPr>
              <a:t>REMUNERACIONES FIJAS: </a:t>
            </a:r>
            <a:r>
              <a:rPr lang="en-US" sz="2800" b="0" i="0" u="none" strike="noStrike" cap="none">
                <a:solidFill>
                  <a:srgbClr val="A93501"/>
                </a:solidFill>
                <a:latin typeface="Calibri"/>
                <a:ea typeface="Calibri"/>
                <a:cs typeface="Calibri"/>
                <a:sym typeface="Calibri"/>
              </a:rPr>
              <a:t>MÁXIMOS Y MÍNIMOS</a:t>
            </a:r>
            <a:endParaRPr/>
          </a:p>
        </p:txBody>
      </p:sp>
      <p:sp>
        <p:nvSpPr>
          <p:cNvPr id="253" name="Google Shape;253;p52"/>
          <p:cNvSpPr/>
          <p:nvPr/>
        </p:nvSpPr>
        <p:spPr>
          <a:xfrm>
            <a:off x="660400" y="5130800"/>
            <a:ext cx="8318500" cy="1460501"/>
          </a:xfrm>
          <a:prstGeom prst="roundRect">
            <a:avLst>
              <a:gd name="adj" fmla="val 6777"/>
            </a:avLst>
          </a:prstGeom>
          <a:solidFill>
            <a:srgbClr val="D8D8D8">
              <a:alpha val="7372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54" name="Google Shape;254;p52"/>
          <p:cNvSpPr txBox="1"/>
          <p:nvPr/>
        </p:nvSpPr>
        <p:spPr>
          <a:xfrm>
            <a:off x="744969" y="5171800"/>
            <a:ext cx="8081531" cy="140034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500"/>
              </a:spcBef>
              <a:spcAft>
                <a:spcPts val="0"/>
              </a:spcAft>
              <a:buClr>
                <a:srgbClr val="000000"/>
              </a:buClr>
              <a:buSzPts val="1800"/>
              <a:buFont typeface="Arial"/>
              <a:buNone/>
            </a:pPr>
            <a:r>
              <a:rPr lang="en-US" sz="1700" b="1" i="0" u="sng" strike="noStrike" cap="none">
                <a:solidFill>
                  <a:srgbClr val="A93501"/>
                </a:solidFill>
                <a:latin typeface="Calibri"/>
                <a:ea typeface="Calibri"/>
                <a:cs typeface="Calibri"/>
                <a:sym typeface="Calibri"/>
              </a:rPr>
              <a:t>NOTA</a:t>
            </a:r>
            <a:r>
              <a:rPr lang="en-US" sz="1700" b="1" i="0" u="none" strike="noStrike" cap="none">
                <a:solidFill>
                  <a:srgbClr val="A93501"/>
                </a:solidFill>
                <a:latin typeface="Calibri"/>
                <a:ea typeface="Calibri"/>
                <a:cs typeface="Calibri"/>
                <a:sym typeface="Calibri"/>
              </a:rPr>
              <a:t>:</a:t>
            </a:r>
            <a:endParaRPr/>
          </a:p>
          <a:p>
            <a:pPr marL="0" marR="0" lvl="0" indent="0" algn="l" rtl="0">
              <a:lnSpc>
                <a:spcPct val="100000"/>
              </a:lnSpc>
              <a:spcBef>
                <a:spcPts val="0"/>
              </a:spcBef>
              <a:spcAft>
                <a:spcPts val="0"/>
              </a:spcAft>
              <a:buNone/>
            </a:pPr>
            <a:r>
              <a:rPr lang="en-US" sz="1700" b="0" i="0" u="none" strike="noStrike" cap="none">
                <a:solidFill>
                  <a:schemeClr val="dk1"/>
                </a:solidFill>
                <a:latin typeface="Calibri"/>
                <a:ea typeface="Calibri"/>
                <a:cs typeface="Calibri"/>
                <a:sym typeface="Calibri"/>
              </a:rPr>
              <a:t>Estas remuneraciones se van sumando para calcular el total imponible (ej. Sueldo base + bonos fijos +  bonos variables = Total imponible, y este total en caso de la imponibilidad (para efectos de cotizaciones previsionales) no puede ser mayor al tope indicado en los indicadores previsionales.</a:t>
            </a:r>
            <a:endParaRPr sz="1700" b="0" i="0" u="none" strike="noStrike" cap="none">
              <a:solidFill>
                <a:srgbClr val="000000"/>
              </a:solidFill>
              <a:latin typeface="Calibri"/>
              <a:ea typeface="Calibri"/>
              <a:cs typeface="Calibri"/>
              <a:sym typeface="Calibri"/>
            </a:endParaRPr>
          </a:p>
        </p:txBody>
      </p:sp>
      <p:sp>
        <p:nvSpPr>
          <p:cNvPr id="255" name="Google Shape;255;p52"/>
          <p:cNvSpPr txBox="1"/>
          <p:nvPr/>
        </p:nvSpPr>
        <p:spPr>
          <a:xfrm>
            <a:off x="790080" y="2361790"/>
            <a:ext cx="8023720" cy="295461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Las remuneraciones fijas, por lo general tienen las mismas características del Sueldo Base, como también su cálculo.</a:t>
            </a:r>
            <a:endParaRPr/>
          </a:p>
          <a:p>
            <a:pPr marL="0" marR="0" lvl="0" indent="0" algn="l" rtl="0">
              <a:lnSpc>
                <a:spcPct val="50000"/>
              </a:lnSpc>
              <a:spcBef>
                <a:spcPts val="60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1940400" marR="0" lvl="0" indent="-2124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Bono Responsabilidad</a:t>
            </a:r>
            <a:endParaRPr sz="1800" b="1" i="0" u="none" strike="noStrike" cap="none">
              <a:solidFill>
                <a:schemeClr val="dk1"/>
              </a:solidFill>
              <a:latin typeface="Calibri"/>
              <a:ea typeface="Calibri"/>
              <a:cs typeface="Calibri"/>
              <a:sym typeface="Calibri"/>
            </a:endParaRPr>
          </a:p>
          <a:p>
            <a:pPr marL="1940400" marR="0" lvl="0" indent="-2124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Bono de antigüedad</a:t>
            </a:r>
            <a:endParaRPr sz="1800" b="1" i="0" u="none" strike="noStrike" cap="none">
              <a:solidFill>
                <a:schemeClr val="dk1"/>
              </a:solidFill>
              <a:latin typeface="Calibri"/>
              <a:ea typeface="Calibri"/>
              <a:cs typeface="Calibri"/>
              <a:sym typeface="Calibri"/>
            </a:endParaRPr>
          </a:p>
          <a:p>
            <a:pPr marL="1940400" marR="0" lvl="0" indent="-2124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Calibri"/>
                <a:ea typeface="Calibri"/>
                <a:cs typeface="Calibri"/>
                <a:sym typeface="Calibri"/>
              </a:rPr>
              <a:t>Bono producción fijo, etc.</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 forma de cálculo es pactado equivalente a 30 días o mes completo, salvo que se pacte de otra forma distinta en el Contrato de Trabajo. (Recordar que para efectos de remuneraciones, todos los meses tienen 30 días)</a:t>
            </a:r>
            <a:endParaRPr sz="1800" b="0" i="0" u="none" strike="noStrike" cap="none">
              <a:solidFill>
                <a:srgbClr val="000000"/>
              </a:solidFill>
              <a:latin typeface="Calibri"/>
              <a:ea typeface="Calibri"/>
              <a:cs typeface="Calibri"/>
              <a:sym typeface="Calibri"/>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6" name="Google Shape;256;p52"/>
          <p:cNvSpPr/>
          <p:nvPr/>
        </p:nvSpPr>
        <p:spPr>
          <a:xfrm>
            <a:off x="792525" y="3206850"/>
            <a:ext cx="1696675" cy="65402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500" b="0" i="0" u="none" strike="noStrike" cap="none">
                <a:solidFill>
                  <a:srgbClr val="800000"/>
                </a:solidFill>
                <a:latin typeface="Calibri"/>
                <a:ea typeface="Calibri"/>
                <a:cs typeface="Calibri"/>
                <a:sym typeface="Calibri"/>
              </a:rPr>
              <a:t>Ejemplos de Remuneraciones Fijas: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53"/>
          <p:cNvSpPr/>
          <p:nvPr/>
        </p:nvSpPr>
        <p:spPr>
          <a:xfrm>
            <a:off x="461961" y="1137206"/>
            <a:ext cx="933450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ED6B00"/>
                </a:solidFill>
                <a:latin typeface="Calibri"/>
                <a:ea typeface="Calibri"/>
                <a:cs typeface="Calibri"/>
                <a:sym typeface="Calibri"/>
              </a:rPr>
              <a:t>EJEMPLOS</a:t>
            </a:r>
            <a:endParaRPr sz="3600" b="0" i="0" u="none" strike="noStrike" cap="none">
              <a:solidFill>
                <a:srgbClr val="A93501"/>
              </a:solidFill>
              <a:latin typeface="Calibri"/>
              <a:ea typeface="Calibri"/>
              <a:cs typeface="Calibri"/>
              <a:sym typeface="Calibri"/>
            </a:endParaRPr>
          </a:p>
        </p:txBody>
      </p:sp>
      <p:sp>
        <p:nvSpPr>
          <p:cNvPr id="262" name="Google Shape;262;p53"/>
          <p:cNvSpPr/>
          <p:nvPr/>
        </p:nvSpPr>
        <p:spPr>
          <a:xfrm>
            <a:off x="4824893" y="2287034"/>
            <a:ext cx="4217507" cy="4202665"/>
          </a:xfrm>
          <a:prstGeom prst="roundRect">
            <a:avLst>
              <a:gd name="adj" fmla="val 4508"/>
            </a:avLst>
          </a:prstGeom>
          <a:solidFill>
            <a:srgbClr val="FFB375">
              <a:alpha val="86666"/>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3" name="Google Shape;263;p53"/>
          <p:cNvSpPr/>
          <p:nvPr/>
        </p:nvSpPr>
        <p:spPr>
          <a:xfrm>
            <a:off x="473075" y="2248934"/>
            <a:ext cx="4162425" cy="3072365"/>
          </a:xfrm>
          <a:prstGeom prst="roundRect">
            <a:avLst>
              <a:gd name="adj" fmla="val 6019"/>
            </a:avLst>
          </a:prstGeom>
          <a:solidFill>
            <a:srgbClr val="F7E3D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64" name="Google Shape;264;p53"/>
          <p:cNvSpPr txBox="1"/>
          <p:nvPr/>
        </p:nvSpPr>
        <p:spPr>
          <a:xfrm>
            <a:off x="631045" y="2522242"/>
            <a:ext cx="4029856" cy="28622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800000"/>
                </a:solidFill>
                <a:latin typeface="Calibri"/>
                <a:ea typeface="Calibri"/>
                <a:cs typeface="Calibri"/>
                <a:sym typeface="Calibri"/>
              </a:rPr>
              <a:t>Ejemplo 1:</a:t>
            </a:r>
            <a:endParaRPr sz="1800" b="1" i="0" u="sng" strike="noStrike" cap="none">
              <a:solidFill>
                <a:srgbClr val="8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Sueldo Base 	:      $ 450.000</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Bono Antigüedad	:      </a:t>
            </a:r>
            <a:r>
              <a:rPr lang="en-US" sz="1800" b="0" i="0" u="sng" strike="noStrike" cap="none">
                <a:solidFill>
                  <a:schemeClr val="dk1"/>
                </a:solidFill>
                <a:latin typeface="Calibri"/>
                <a:ea typeface="Calibri"/>
                <a:cs typeface="Calibri"/>
                <a:sym typeface="Calibri"/>
              </a:rPr>
              <a:t>$   90.000</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Imponible	:      $ 540.000</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Monto que servirá como base para el calculo de las cotizaciones previsionales: $ 540.000.-</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53"/>
          <p:cNvSpPr txBox="1"/>
          <p:nvPr/>
        </p:nvSpPr>
        <p:spPr>
          <a:xfrm>
            <a:off x="4971065" y="2522242"/>
            <a:ext cx="3944335" cy="397027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800000"/>
                </a:solidFill>
                <a:latin typeface="Calibri"/>
                <a:ea typeface="Calibri"/>
                <a:cs typeface="Calibri"/>
                <a:sym typeface="Calibri"/>
              </a:rPr>
              <a:t>Ejemplo 2:</a:t>
            </a:r>
            <a:endParaRPr sz="1800" b="1" i="0" u="sng" strike="noStrike" cap="none">
              <a:solidFill>
                <a:srgbClr val="8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Sueldo Base	     :     $ 2.500.000</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Bono Responsabilidad :     </a:t>
            </a:r>
            <a:r>
              <a:rPr lang="en-US" sz="1800" b="0" i="0" u="sng" strike="noStrike" cap="none">
                <a:solidFill>
                  <a:schemeClr val="dk1"/>
                </a:solidFill>
                <a:latin typeface="Calibri"/>
                <a:ea typeface="Calibri"/>
                <a:cs typeface="Calibri"/>
                <a:sym typeface="Calibri"/>
              </a:rPr>
              <a:t>$    400.000</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Total Imponible            :</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1" i="0" u="sng" strike="noStrike" cap="none">
                <a:solidFill>
                  <a:schemeClr val="dk1"/>
                </a:solidFill>
                <a:latin typeface="Calibri"/>
                <a:ea typeface="Calibri"/>
                <a:cs typeface="Calibri"/>
                <a:sym typeface="Calibri"/>
              </a:rPr>
              <a:t>Tope: 80.2 UF , para efectos de previsión (AFP y Salud)</a:t>
            </a:r>
            <a:r>
              <a:rPr lang="en-US" sz="18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a octubre 2020, equivalente $ 2.312.548 , monto que servirá como base de calculo para las cotizaciones previsionales, y </a:t>
            </a:r>
            <a:r>
              <a:rPr lang="en-US" sz="1800" b="1" i="0" u="sng" strike="noStrike" cap="none">
                <a:solidFill>
                  <a:schemeClr val="dk1"/>
                </a:solidFill>
                <a:latin typeface="Calibri"/>
                <a:ea typeface="Calibri"/>
                <a:cs typeface="Calibri"/>
                <a:sym typeface="Calibri"/>
              </a:rPr>
              <a:t>el monto máximo para el seguro de cesantía </a:t>
            </a:r>
            <a:r>
              <a:rPr lang="en-US" sz="1800" b="0" i="0" u="none" strike="noStrike" cap="none">
                <a:solidFill>
                  <a:schemeClr val="dk1"/>
                </a:solidFill>
                <a:latin typeface="Calibri"/>
                <a:ea typeface="Calibri"/>
                <a:cs typeface="Calibri"/>
                <a:sym typeface="Calibri"/>
              </a:rPr>
              <a:t>es de 120.4 UF, equivalente a $ 3.472.171</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37"/>
          <p:cNvSpPr txBox="1"/>
          <p:nvPr/>
        </p:nvSpPr>
        <p:spPr>
          <a:xfrm>
            <a:off x="373891" y="2144650"/>
            <a:ext cx="1444325" cy="1783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Calibri"/>
                <a:ea typeface="Calibri"/>
                <a:cs typeface="Calibri"/>
                <a:sym typeface="Calibri"/>
              </a:rPr>
              <a:t>ACTIVIDAD 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ED6B00"/>
                </a:solidFill>
                <a:latin typeface="Calibri"/>
                <a:ea typeface="Calibri"/>
                <a:cs typeface="Calibri"/>
                <a:sym typeface="Calibri"/>
              </a:rPr>
              <a:t>MÓDULO </a:t>
            </a:r>
            <a:r>
              <a:rPr lang="en-US" sz="1200" b="1">
                <a:solidFill>
                  <a:srgbClr val="ED6B00"/>
                </a:solidFill>
                <a:latin typeface="Calibri"/>
                <a:ea typeface="Calibri"/>
                <a:cs typeface="Calibri"/>
                <a:sym typeface="Calibri"/>
              </a:rPr>
              <a:t>2</a:t>
            </a:r>
            <a:r>
              <a:rPr lang="en-US" sz="1200" b="1" i="0" u="none" strike="noStrike" cap="none">
                <a:solidFill>
                  <a:srgbClr val="ED6B00"/>
                </a:solidFill>
                <a:latin typeface="Calibri"/>
                <a:ea typeface="Calibri"/>
                <a:cs typeface="Calibri"/>
                <a:sym typeface="Calibri"/>
              </a:rPr>
              <a:t> </a:t>
            </a:r>
            <a:r>
              <a:rPr lang="en-US" sz="1200" b="0" i="0" u="none" strike="noStrike" cap="none">
                <a:solidFill>
                  <a:srgbClr val="ED6B00"/>
                </a:solidFill>
                <a:latin typeface="Calibri"/>
                <a:ea typeface="Calibri"/>
                <a:cs typeface="Calibri"/>
                <a:sym typeface="Calibri"/>
              </a:rPr>
              <a:t>|</a:t>
            </a:r>
            <a:r>
              <a:rPr lang="en-US" sz="1200">
                <a:solidFill>
                  <a:srgbClr val="ED6B00"/>
                </a:solidFill>
                <a:latin typeface="Calibri"/>
                <a:ea typeface="Calibri"/>
                <a:cs typeface="Calibri"/>
                <a:sym typeface="Calibri"/>
              </a:rPr>
              <a:t>RECURSOS HUMANOS</a:t>
            </a:r>
            <a:endParaRPr sz="1200" b="0" i="0" u="none" strike="noStrike" cap="none">
              <a:solidFill>
                <a:srgbClr val="ED6B00"/>
              </a:solidFill>
              <a:latin typeface="Calibri"/>
              <a:ea typeface="Calibri"/>
              <a:cs typeface="Calibri"/>
              <a:sym typeface="Calibri"/>
            </a:endParaRPr>
          </a:p>
        </p:txBody>
      </p:sp>
      <p:sp>
        <p:nvSpPr>
          <p:cNvPr id="77" name="Google Shape;77;p37"/>
          <p:cNvSpPr/>
          <p:nvPr/>
        </p:nvSpPr>
        <p:spPr>
          <a:xfrm>
            <a:off x="378287" y="2269061"/>
            <a:ext cx="7508413" cy="93102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000" b="1" i="0" u="none" strike="noStrike" cap="none">
                <a:solidFill>
                  <a:srgbClr val="ED6B00"/>
                </a:solidFill>
                <a:latin typeface="Calibri"/>
                <a:ea typeface="Calibri"/>
                <a:cs typeface="Calibri"/>
                <a:sym typeface="Calibri"/>
              </a:rPr>
              <a:t>CÁLCULOS DE MONTOS MÁXIMOS DE HABERES Y ASIGNACIONES</a:t>
            </a:r>
            <a:endParaRPr/>
          </a:p>
        </p:txBody>
      </p:sp>
      <p:sp>
        <p:nvSpPr>
          <p:cNvPr id="78" name="Google Shape;78;p37"/>
          <p:cNvSpPr/>
          <p:nvPr/>
        </p:nvSpPr>
        <p:spPr>
          <a:xfrm>
            <a:off x="4794322" y="1086306"/>
            <a:ext cx="184666" cy="57195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3400" b="1" i="0" u="none" strike="noStrike" cap="none">
              <a:solidFill>
                <a:srgbClr val="ED6B00"/>
              </a:solidFill>
              <a:latin typeface="Calibri"/>
              <a:ea typeface="Calibri"/>
              <a:cs typeface="Calibri"/>
              <a:sym typeface="Calibri"/>
            </a:endParaRPr>
          </a:p>
        </p:txBody>
      </p:sp>
      <p:pic>
        <p:nvPicPr>
          <p:cNvPr id="79" name="Google Shape;79;p37" descr="RRHH M2 A2 Calculos de montos maximos.png"/>
          <p:cNvPicPr preferRelativeResize="0"/>
          <p:nvPr/>
        </p:nvPicPr>
        <p:blipFill rotWithShape="1">
          <a:blip r:embed="rId3">
            <a:alphaModFix/>
          </a:blip>
          <a:srcRect b="15922"/>
          <a:stretch/>
        </p:blipFill>
        <p:spPr>
          <a:xfrm>
            <a:off x="933245" y="3280475"/>
            <a:ext cx="7445917" cy="4101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4"/>
          <p:cNvSpPr/>
          <p:nvPr/>
        </p:nvSpPr>
        <p:spPr>
          <a:xfrm>
            <a:off x="533400" y="2057400"/>
            <a:ext cx="8232775" cy="4737100"/>
          </a:xfrm>
          <a:prstGeom prst="roundRect">
            <a:avLst>
              <a:gd name="adj" fmla="val 4444"/>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1" name="Google Shape;271;p54"/>
          <p:cNvSpPr/>
          <p:nvPr/>
        </p:nvSpPr>
        <p:spPr>
          <a:xfrm>
            <a:off x="461961" y="1099106"/>
            <a:ext cx="9334501"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ED6B00"/>
                </a:solidFill>
                <a:latin typeface="Calibri"/>
                <a:ea typeface="Calibri"/>
                <a:cs typeface="Calibri"/>
                <a:sym typeface="Calibri"/>
              </a:rPr>
              <a:t>GRATIFICACIÓN</a:t>
            </a:r>
            <a:endParaRPr sz="3400" b="1" i="0" u="none" strike="noStrike" cap="none">
              <a:solidFill>
                <a:srgbClr val="ED6B00"/>
              </a:solidFill>
              <a:latin typeface="Calibri"/>
              <a:ea typeface="Calibri"/>
              <a:cs typeface="Calibri"/>
              <a:sym typeface="Calibri"/>
            </a:endParaRPr>
          </a:p>
        </p:txBody>
      </p:sp>
      <p:sp>
        <p:nvSpPr>
          <p:cNvPr id="272" name="Google Shape;272;p54"/>
          <p:cNvSpPr txBox="1"/>
          <p:nvPr/>
        </p:nvSpPr>
        <p:spPr>
          <a:xfrm>
            <a:off x="782469" y="2373077"/>
            <a:ext cx="7688431" cy="4074921"/>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Respecto esta remuneración, el Código del trabajo establece dos formas de calcular la gratificación como lo vimos en la actividad anterior, y dependerá del empleador la decisión de si toma uno u el otro, o ambos (De acuerdo al artículo 47 y 50 del CT).</a:t>
            </a:r>
            <a:endParaRPr sz="1700" b="0" i="0" u="none" strike="noStrike" cap="none">
              <a:solidFill>
                <a:srgbClr val="000000"/>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También la decisión de su pago depende del empleador, si la va a pagar anual o con anticipos anuales, pero en su liquidación anual debe distribuirla proporcionalmente a las remuneraciones de cada mes y efectuar la re liquidación de los sueldos y calcular la previsión y pagarla posteriormente.</a:t>
            </a:r>
            <a:endParaRPr sz="1700" b="0" i="0" u="none" strike="noStrike" cap="none">
              <a:solidFill>
                <a:srgbClr val="000000"/>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Esto queda exceptuado si el empleador decide pagarla mensualmente de acuerdo al artículo 50 del CT, y viene a incorporarse a la liquidación de sueldos y por ende aumenta el total imponible.</a:t>
            </a:r>
            <a:endParaRPr sz="1700" b="0" i="0" u="none" strike="noStrike" cap="none">
              <a:solidFill>
                <a:srgbClr val="000000"/>
              </a:solidFill>
              <a:latin typeface="Calibri"/>
              <a:ea typeface="Calibri"/>
              <a:cs typeface="Calibri"/>
              <a:sym typeface="Calibri"/>
            </a:endParaRPr>
          </a:p>
          <a:p>
            <a:pPr marL="0" marR="0" lvl="0" indent="0" algn="l" rtl="0">
              <a:lnSpc>
                <a:spcPct val="6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700" b="1" i="0" u="none" strike="noStrike" cap="none">
                <a:solidFill>
                  <a:srgbClr val="800000"/>
                </a:solidFill>
                <a:latin typeface="Calibri"/>
                <a:ea typeface="Calibri"/>
                <a:cs typeface="Calibri"/>
                <a:sym typeface="Calibri"/>
              </a:rPr>
              <a:t>*Ejemplo:</a:t>
            </a:r>
            <a:endParaRPr sz="1700" b="0" i="0" u="none" strike="noStrike" cap="none">
              <a:solidFill>
                <a:srgbClr val="800000"/>
              </a:solidFill>
              <a:latin typeface="Calibri"/>
              <a:ea typeface="Calibri"/>
              <a:cs typeface="Calibri"/>
              <a:sym typeface="Calibri"/>
            </a:endParaRPr>
          </a:p>
          <a:p>
            <a:pPr marL="108000" marR="0" lvl="0" indent="0" algn="l" rtl="0">
              <a:lnSpc>
                <a:spcPct val="100000"/>
              </a:lnSpc>
              <a:spcBef>
                <a:spcPts val="0"/>
              </a:spcBef>
              <a:spcAft>
                <a:spcPts val="0"/>
              </a:spcAft>
              <a:buClr>
                <a:srgbClr val="000000"/>
              </a:buClr>
              <a:buSzPts val="1800"/>
              <a:buFont typeface="Arial"/>
              <a:buNone/>
            </a:pPr>
            <a:r>
              <a:rPr lang="en-US" sz="1700" b="0" i="0" u="none" strike="noStrike" cap="none">
                <a:solidFill>
                  <a:schemeClr val="dk1"/>
                </a:solidFill>
                <a:latin typeface="Calibri"/>
                <a:ea typeface="Calibri"/>
                <a:cs typeface="Calibri"/>
                <a:sym typeface="Calibri"/>
              </a:rPr>
              <a:t>Sueldo Base		$ 450.000</a:t>
            </a:r>
            <a:endParaRPr sz="1700" b="0" i="0" u="none" strike="noStrike" cap="none">
              <a:solidFill>
                <a:srgbClr val="000000"/>
              </a:solidFill>
              <a:latin typeface="Calibri"/>
              <a:ea typeface="Calibri"/>
              <a:cs typeface="Calibri"/>
              <a:sym typeface="Calibri"/>
            </a:endParaRPr>
          </a:p>
          <a:p>
            <a:pPr marL="108000" marR="0" lvl="0" indent="0" algn="l" rtl="0">
              <a:lnSpc>
                <a:spcPct val="100000"/>
              </a:lnSpc>
              <a:spcBef>
                <a:spcPts val="0"/>
              </a:spcBef>
              <a:spcAft>
                <a:spcPts val="0"/>
              </a:spcAft>
              <a:buClr>
                <a:srgbClr val="000000"/>
              </a:buClr>
              <a:buSzPts val="1800"/>
              <a:buFont typeface="Arial"/>
              <a:buNone/>
            </a:pPr>
            <a:r>
              <a:rPr lang="en-US" sz="1700" b="0" i="0" u="none" strike="noStrike" cap="none">
                <a:solidFill>
                  <a:schemeClr val="dk1"/>
                </a:solidFill>
                <a:latin typeface="Calibri"/>
                <a:ea typeface="Calibri"/>
                <a:cs typeface="Calibri"/>
                <a:sym typeface="Calibri"/>
              </a:rPr>
              <a:t>Gratificación 		</a:t>
            </a:r>
            <a:r>
              <a:rPr lang="en-US" sz="1700" b="0" i="0" u="sng" strike="noStrike" cap="none">
                <a:solidFill>
                  <a:schemeClr val="dk1"/>
                </a:solidFill>
                <a:latin typeface="Calibri"/>
                <a:ea typeface="Calibri"/>
                <a:cs typeface="Calibri"/>
                <a:sym typeface="Calibri"/>
              </a:rPr>
              <a:t>$ 112.500</a:t>
            </a:r>
            <a:endParaRPr sz="1700" b="0" i="0" u="none" strike="noStrike" cap="none">
              <a:solidFill>
                <a:srgbClr val="000000"/>
              </a:solidFill>
              <a:latin typeface="Calibri"/>
              <a:ea typeface="Calibri"/>
              <a:cs typeface="Calibri"/>
              <a:sym typeface="Calibri"/>
            </a:endParaRPr>
          </a:p>
          <a:p>
            <a:pPr marL="108000" marR="0" lvl="0" indent="0" algn="l" rtl="0">
              <a:lnSpc>
                <a:spcPct val="100000"/>
              </a:lnSpc>
              <a:spcBef>
                <a:spcPts val="0"/>
              </a:spcBef>
              <a:spcAft>
                <a:spcPts val="0"/>
              </a:spcAft>
              <a:buClr>
                <a:srgbClr val="000000"/>
              </a:buClr>
              <a:buSzPts val="1800"/>
              <a:buFont typeface="Arial"/>
              <a:buNone/>
            </a:pPr>
            <a:r>
              <a:rPr lang="en-US" sz="1700" b="1" i="0" u="none" strike="noStrike" cap="none">
                <a:solidFill>
                  <a:schemeClr val="dk1"/>
                </a:solidFill>
                <a:latin typeface="Calibri"/>
                <a:ea typeface="Calibri"/>
                <a:cs typeface="Calibri"/>
                <a:sym typeface="Calibri"/>
              </a:rPr>
              <a:t>Total imponible		$ 562.500</a:t>
            </a:r>
            <a:endParaRPr sz="1700" b="1" i="0" u="none" strike="noStrike" cap="non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5"/>
          <p:cNvSpPr/>
          <p:nvPr/>
        </p:nvSpPr>
        <p:spPr>
          <a:xfrm>
            <a:off x="447676" y="2057400"/>
            <a:ext cx="8318499" cy="4546600"/>
          </a:xfrm>
          <a:prstGeom prst="roundRect">
            <a:avLst>
              <a:gd name="adj" fmla="val 4444"/>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78" name="Google Shape;278;p55"/>
          <p:cNvSpPr txBox="1"/>
          <p:nvPr/>
        </p:nvSpPr>
        <p:spPr>
          <a:xfrm>
            <a:off x="414173" y="1182044"/>
            <a:ext cx="9039225"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b="1" i="0" u="none" strike="noStrike" cap="none">
                <a:solidFill>
                  <a:srgbClr val="ED6B00"/>
                </a:solidFill>
                <a:latin typeface="Calibri"/>
                <a:ea typeface="Calibri"/>
                <a:cs typeface="Calibri"/>
                <a:sym typeface="Calibri"/>
              </a:rPr>
              <a:t>REMUNERACIONES NO IMPONIBLES: </a:t>
            </a:r>
            <a:r>
              <a:rPr lang="en-US" sz="2800" b="0" i="0" u="none" strike="noStrike" cap="none">
                <a:solidFill>
                  <a:srgbClr val="A93501"/>
                </a:solidFill>
                <a:latin typeface="Calibri"/>
                <a:ea typeface="Calibri"/>
                <a:cs typeface="Calibri"/>
                <a:sym typeface="Calibri"/>
              </a:rPr>
              <a:t>MÁXIMOS Y MÍNIMOS</a:t>
            </a:r>
            <a:endParaRPr/>
          </a:p>
        </p:txBody>
      </p:sp>
      <p:sp>
        <p:nvSpPr>
          <p:cNvPr id="279" name="Google Shape;279;p55"/>
          <p:cNvSpPr txBox="1"/>
          <p:nvPr/>
        </p:nvSpPr>
        <p:spPr>
          <a:xfrm>
            <a:off x="708054" y="2303839"/>
            <a:ext cx="688654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7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Las No remuneración</a:t>
            </a:r>
            <a:r>
              <a:rPr lang="en-US" sz="1800" b="0" i="0" u="none" strike="noStrike" cap="none">
                <a:solidFill>
                  <a:schemeClr val="dk1"/>
                </a:solidFill>
                <a:latin typeface="Calibri"/>
                <a:ea typeface="Calibri"/>
                <a:cs typeface="Calibri"/>
                <a:sym typeface="Calibri"/>
              </a:rPr>
              <a:t>, habíamos dicho que son voluntarias por parte del empleador y si es pactada o se configura como tácita, pasa a ser obligatoria en su pago y su modificación debe ser por mutuo acuerdo entre el empleador y trabajador.</a:t>
            </a:r>
            <a:endParaRPr sz="1800" b="0" i="0" u="none" strike="noStrike" cap="none">
              <a:solidFill>
                <a:schemeClr val="dk1"/>
              </a:solidFill>
              <a:latin typeface="Calibri"/>
              <a:ea typeface="Calibri"/>
              <a:cs typeface="Calibri"/>
              <a:sym typeface="Calibri"/>
            </a:endParaRPr>
          </a:p>
        </p:txBody>
      </p:sp>
      <p:pic>
        <p:nvPicPr>
          <p:cNvPr id="280" name="Google Shape;280;p55"/>
          <p:cNvPicPr preferRelativeResize="0"/>
          <p:nvPr/>
        </p:nvPicPr>
        <p:blipFill rotWithShape="1">
          <a:blip r:embed="rId3">
            <a:alphaModFix/>
          </a:blip>
          <a:srcRect/>
          <a:stretch/>
        </p:blipFill>
        <p:spPr>
          <a:xfrm>
            <a:off x="5972175" y="3638002"/>
            <a:ext cx="2705100" cy="2965998"/>
          </a:xfrm>
          <a:prstGeom prst="rect">
            <a:avLst/>
          </a:prstGeom>
          <a:noFill/>
          <a:ln>
            <a:noFill/>
          </a:ln>
        </p:spPr>
      </p:pic>
      <p:sp>
        <p:nvSpPr>
          <p:cNvPr id="281" name="Google Shape;281;p55"/>
          <p:cNvSpPr txBox="1"/>
          <p:nvPr/>
        </p:nvSpPr>
        <p:spPr>
          <a:xfrm>
            <a:off x="708054" y="3599239"/>
            <a:ext cx="6302346" cy="24878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7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Ahora bien, estas no remuneraciones se generan cuando el empleador compensa al trabajador por los gastos que incurre el trabajador por consecuencia del contrato de trabajo, y no son imponibles ni tributables.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7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Tienen como característica general que los montos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pagados deben obedecer a una razonabilidad al gasto</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que se esta compensando.</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7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Veamos algunos…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6"/>
          <p:cNvSpPr/>
          <p:nvPr/>
        </p:nvSpPr>
        <p:spPr>
          <a:xfrm>
            <a:off x="533400" y="2057400"/>
            <a:ext cx="8232775" cy="4508500"/>
          </a:xfrm>
          <a:prstGeom prst="roundRect">
            <a:avLst>
              <a:gd name="adj" fmla="val 4444"/>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87" name="Google Shape;287;p56"/>
          <p:cNvSpPr/>
          <p:nvPr/>
        </p:nvSpPr>
        <p:spPr>
          <a:xfrm>
            <a:off x="461961" y="1099106"/>
            <a:ext cx="9334501" cy="6155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400" b="1" i="0" u="none" strike="noStrike" cap="none">
                <a:solidFill>
                  <a:srgbClr val="ED6B00"/>
                </a:solidFill>
                <a:latin typeface="Calibri"/>
                <a:ea typeface="Calibri"/>
                <a:cs typeface="Calibri"/>
                <a:sym typeface="Calibri"/>
              </a:rPr>
              <a:t>MOVILIZACIÓN</a:t>
            </a:r>
            <a:endParaRPr sz="3400" b="1" i="0" u="none" strike="noStrike" cap="none">
              <a:solidFill>
                <a:srgbClr val="ED6B00"/>
              </a:solidFill>
              <a:latin typeface="Calibri"/>
              <a:ea typeface="Calibri"/>
              <a:cs typeface="Calibri"/>
              <a:sym typeface="Calibri"/>
            </a:endParaRPr>
          </a:p>
        </p:txBody>
      </p:sp>
      <p:sp>
        <p:nvSpPr>
          <p:cNvPr id="288" name="Google Shape;288;p56"/>
          <p:cNvSpPr txBox="1"/>
          <p:nvPr/>
        </p:nvSpPr>
        <p:spPr>
          <a:xfrm>
            <a:off x="795169" y="2512777"/>
            <a:ext cx="5707231"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None/>
            </a:pPr>
            <a:r>
              <a:rPr lang="en-US" sz="1800" b="0" i="0" u="none" strike="noStrike" cap="none">
                <a:solidFill>
                  <a:schemeClr val="dk1"/>
                </a:solidFill>
                <a:latin typeface="Calibri"/>
                <a:ea typeface="Calibri"/>
                <a:cs typeface="Calibri"/>
                <a:sym typeface="Calibri"/>
              </a:rPr>
              <a:t>Esta remuneración no imponible, no tiene mínimos, pero sí su monto máximo a pagar, y está dado por el valor de los pasajes básicos de la locomoción de la localidad.</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1200"/>
              </a:spcBef>
              <a:spcAft>
                <a:spcPts val="0"/>
              </a:spcAft>
              <a:buNone/>
            </a:pPr>
            <a:r>
              <a:rPr lang="en-US" sz="1800" b="0" i="0" u="none" strike="noStrike" cap="none">
                <a:solidFill>
                  <a:schemeClr val="dk1"/>
                </a:solidFill>
                <a:latin typeface="Calibri"/>
                <a:ea typeface="Calibri"/>
                <a:cs typeface="Calibri"/>
                <a:sym typeface="Calibri"/>
              </a:rPr>
              <a:t>Este monto puede ser acordado pagarlo como un monto mes, u otro acuerdo tal como se pagara de acuerdo</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a los días de la jornada efectivamente trabajado.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None/>
            </a:pPr>
            <a:r>
              <a:rPr lang="en-US" sz="1800" b="1" i="1" u="none" strike="noStrike" cap="none">
                <a:solidFill>
                  <a:srgbClr val="A93501"/>
                </a:solidFill>
                <a:latin typeface="Calibri"/>
                <a:ea typeface="Calibri"/>
                <a:cs typeface="Calibri"/>
                <a:sym typeface="Calibri"/>
              </a:rPr>
              <a:t>Veamos un ejemplo de cada uno:</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p:txBody>
      </p:sp>
      <p:pic>
        <p:nvPicPr>
          <p:cNvPr id="289" name="Google Shape;289;p56"/>
          <p:cNvPicPr preferRelativeResize="0"/>
          <p:nvPr/>
        </p:nvPicPr>
        <p:blipFill rotWithShape="1">
          <a:blip r:embed="rId3">
            <a:alphaModFix/>
          </a:blip>
          <a:srcRect/>
          <a:stretch/>
        </p:blipFill>
        <p:spPr>
          <a:xfrm>
            <a:off x="5791199" y="3319462"/>
            <a:ext cx="3076575" cy="33194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p:nvPr/>
        </p:nvSpPr>
        <p:spPr>
          <a:xfrm>
            <a:off x="536574" y="1968500"/>
            <a:ext cx="8658225" cy="45085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5" name="Google Shape;295;p57"/>
          <p:cNvSpPr txBox="1"/>
          <p:nvPr/>
        </p:nvSpPr>
        <p:spPr>
          <a:xfrm>
            <a:off x="414173" y="1118544"/>
            <a:ext cx="9039225"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1" i="0" u="none" strike="noStrike" cap="none">
                <a:solidFill>
                  <a:srgbClr val="ED6B00"/>
                </a:solidFill>
                <a:latin typeface="Calibri"/>
                <a:ea typeface="Calibri"/>
                <a:cs typeface="Calibri"/>
                <a:sym typeface="Calibri"/>
              </a:rPr>
              <a:t>PACTO </a:t>
            </a:r>
            <a:r>
              <a:rPr lang="en-US" sz="3300" b="1" i="0" u="sng" strike="noStrike" cap="none">
                <a:solidFill>
                  <a:srgbClr val="ED6B00"/>
                </a:solidFill>
                <a:latin typeface="Calibri"/>
                <a:ea typeface="Calibri"/>
                <a:cs typeface="Calibri"/>
                <a:sym typeface="Calibri"/>
              </a:rPr>
              <a:t>MENSUAL</a:t>
            </a:r>
            <a:r>
              <a:rPr lang="en-US" sz="3300" b="1" i="0" u="none" strike="noStrike" cap="none">
                <a:solidFill>
                  <a:srgbClr val="ED6B00"/>
                </a:solidFill>
                <a:latin typeface="Calibri"/>
                <a:ea typeface="Calibri"/>
                <a:cs typeface="Calibri"/>
                <a:sym typeface="Calibri"/>
              </a:rPr>
              <a:t> EN LA </a:t>
            </a:r>
            <a:r>
              <a:rPr lang="en-US" sz="3300" b="0" i="0" u="none" strike="noStrike" cap="none">
                <a:solidFill>
                  <a:srgbClr val="A93501"/>
                </a:solidFill>
                <a:latin typeface="Calibri"/>
                <a:ea typeface="Calibri"/>
                <a:cs typeface="Calibri"/>
                <a:sym typeface="Calibri"/>
              </a:rPr>
              <a:t>MOVILIZACIÓN</a:t>
            </a:r>
            <a:endParaRPr/>
          </a:p>
        </p:txBody>
      </p:sp>
      <p:sp>
        <p:nvSpPr>
          <p:cNvPr id="296" name="Google Shape;296;p57"/>
          <p:cNvSpPr/>
          <p:nvPr/>
        </p:nvSpPr>
        <p:spPr>
          <a:xfrm>
            <a:off x="837093" y="3848100"/>
            <a:ext cx="7633807" cy="2298701"/>
          </a:xfrm>
          <a:prstGeom prst="roundRect">
            <a:avLst>
              <a:gd name="adj" fmla="val 9328"/>
            </a:avLst>
          </a:prstGeom>
          <a:solidFill>
            <a:srgbClr val="D8D8D8">
              <a:alpha val="4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7" name="Google Shape;297;p57"/>
          <p:cNvSpPr txBox="1"/>
          <p:nvPr/>
        </p:nvSpPr>
        <p:spPr>
          <a:xfrm>
            <a:off x="749301" y="2289052"/>
            <a:ext cx="7810500" cy="1618351"/>
          </a:xfrm>
          <a:prstGeom prst="rect">
            <a:avLst/>
          </a:prstGeom>
          <a:noFill/>
          <a:ln>
            <a:noFill/>
          </a:ln>
        </p:spPr>
        <p:txBody>
          <a:bodyPr spcFirstLastPara="1" wrap="square" lIns="91425" tIns="45700" rIns="91425" bIns="45700" anchor="t" anchorCtr="0">
            <a:spAutoFit/>
          </a:bodyPr>
          <a:lstStyle/>
          <a:p>
            <a:pPr marL="176400" marR="0" lvl="0" indent="-176400" algn="l" rtl="0">
              <a:lnSpc>
                <a:spcPct val="100000"/>
              </a:lnSpc>
              <a:spcBef>
                <a:spcPts val="11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valor del pasaje básico de la localidad es de $ 900  y el monto pactado es de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$ 40.000 al mes y con una jornada de trabajo de lunes a viernes (ocupando un pasaje de ida y un pasaje de vuelta).</a:t>
            </a:r>
            <a:endParaRPr sz="1800" b="0" i="0" u="none" strike="noStrike" cap="none">
              <a:solidFill>
                <a:srgbClr val="000000"/>
              </a:solidFill>
              <a:latin typeface="Calibri"/>
              <a:ea typeface="Calibri"/>
              <a:cs typeface="Calibri"/>
              <a:sym typeface="Calibri"/>
            </a:endParaRPr>
          </a:p>
          <a:p>
            <a:pPr marL="176400" marR="0" lvl="0" indent="-176400" algn="l" rtl="0">
              <a:lnSpc>
                <a:spcPct val="100000"/>
              </a:lnSpc>
              <a:spcBef>
                <a:spcPts val="11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razonabilidad para cada mes se toma un  promedio mes de 21 a 22  días.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endParaRPr sz="1800" b="0" i="0" u="none" strike="noStrike" cap="none">
              <a:solidFill>
                <a:srgbClr val="000000"/>
              </a:solidFill>
              <a:latin typeface="Calibri"/>
              <a:ea typeface="Calibri"/>
              <a:cs typeface="Calibri"/>
              <a:sym typeface="Calibri"/>
            </a:endParaRPr>
          </a:p>
        </p:txBody>
      </p:sp>
      <p:sp>
        <p:nvSpPr>
          <p:cNvPr id="298" name="Google Shape;298;p57"/>
          <p:cNvSpPr/>
          <p:nvPr/>
        </p:nvSpPr>
        <p:spPr>
          <a:xfrm>
            <a:off x="975155" y="3777735"/>
            <a:ext cx="7317946" cy="2286000"/>
          </a:xfrm>
          <a:prstGeom prst="roundRect">
            <a:avLst>
              <a:gd name="adj" fmla="val 0"/>
            </a:avLst>
          </a:prstGeom>
          <a:noFill/>
          <a:ln>
            <a:noFill/>
          </a:ln>
        </p:spPr>
        <p:txBody>
          <a:bodyPr spcFirstLastPara="1" wrap="square" lIns="91425" tIns="45700" rIns="91425" bIns="45700" anchor="ctr" anchorCtr="0">
            <a:noAutofit/>
          </a:bodyPr>
          <a:lstStyle/>
          <a:p>
            <a:pPr marL="0" marR="0" lvl="0" indent="0" algn="l" rtl="0">
              <a:lnSpc>
                <a:spcPct val="90000"/>
              </a:lnSpc>
              <a:spcBef>
                <a:spcPts val="500"/>
              </a:spcBef>
              <a:spcAft>
                <a:spcPts val="0"/>
              </a:spcAft>
              <a:buClr>
                <a:srgbClr val="000000"/>
              </a:buClr>
              <a:buSzPts val="2000"/>
              <a:buFont typeface="Arial"/>
              <a:buNone/>
            </a:pPr>
            <a:r>
              <a:rPr lang="en-US" sz="2000" b="1" i="0" u="sng" strike="noStrike" cap="none">
                <a:solidFill>
                  <a:srgbClr val="A93501"/>
                </a:solidFill>
                <a:latin typeface="Calibri"/>
                <a:ea typeface="Calibri"/>
                <a:cs typeface="Calibri"/>
                <a:sym typeface="Calibri"/>
              </a:rPr>
              <a:t>Fórmula</a:t>
            </a:r>
            <a:r>
              <a:rPr lang="en-US" sz="2000" b="1" i="0" u="none" strike="noStrike" cap="none">
                <a:solidFill>
                  <a:srgbClr val="A93501"/>
                </a:solidFill>
                <a:latin typeface="Calibri"/>
                <a:ea typeface="Calibri"/>
                <a:cs typeface="Calibri"/>
                <a:sym typeface="Calibri"/>
              </a:rPr>
              <a:t>:  </a:t>
            </a: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2400" b="1" i="0" u="none" strike="noStrike" cap="none">
                <a:solidFill>
                  <a:schemeClr val="dk1"/>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Días trabajados multiplicado por  el monto pasajes diarios</a:t>
            </a:r>
            <a:endParaRPr/>
          </a:p>
          <a:p>
            <a:pPr marL="0" marR="0" lvl="0" indent="0" algn="l" rtl="0">
              <a:lnSpc>
                <a:spcPct val="90000"/>
              </a:lnSpc>
              <a:spcBef>
                <a:spcPts val="5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22 x $ 1.800 = $ 39.600  </a:t>
            </a:r>
            <a:r>
              <a:rPr lang="en-US" sz="1800" b="0" i="0" u="none" strike="noStrike" cap="none">
                <a:solidFill>
                  <a:schemeClr val="dk1"/>
                </a:solidFill>
                <a:latin typeface="Calibri"/>
                <a:ea typeface="Calibri"/>
                <a:cs typeface="Calibri"/>
                <a:sym typeface="Calibri"/>
              </a:rPr>
              <a:t>siendo el valor máximo para este haber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5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Calibri"/>
                <a:ea typeface="Calibri"/>
                <a:cs typeface="Calibri"/>
                <a:sym typeface="Calibri"/>
              </a:rPr>
              <a:t>$ 39.600 </a:t>
            </a:r>
            <a:r>
              <a:rPr lang="en-US" sz="1800" b="0" i="0" u="none" strike="noStrike" cap="none">
                <a:solidFill>
                  <a:schemeClr val="dk1"/>
                </a:solidFill>
                <a:latin typeface="Calibri"/>
                <a:ea typeface="Calibri"/>
                <a:cs typeface="Calibri"/>
                <a:sym typeface="Calibri"/>
              </a:rPr>
              <a:t>y no los $ 40.000.</a:t>
            </a:r>
            <a:endParaRPr sz="1800" b="0" i="0" u="none" strike="noStrike" cap="none">
              <a:solidFill>
                <a:schemeClr val="lt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Ahora bien si se paga por mes su cálculo será en la liquidación de sueldos:</a:t>
            </a:r>
            <a:endParaRPr sz="1800" b="0" i="0" u="none" strike="noStrike" cap="none">
              <a:solidFill>
                <a:schemeClr val="lt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$39.600 / 30 x días trabajador</a:t>
            </a:r>
            <a:endParaRPr sz="1800" b="1" i="0" u="none" strike="noStrike" cap="none">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8"/>
          <p:cNvSpPr/>
          <p:nvPr/>
        </p:nvSpPr>
        <p:spPr>
          <a:xfrm>
            <a:off x="536574" y="1968500"/>
            <a:ext cx="8204201" cy="45085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4" name="Google Shape;304;p58"/>
          <p:cNvSpPr txBox="1"/>
          <p:nvPr/>
        </p:nvSpPr>
        <p:spPr>
          <a:xfrm>
            <a:off x="414173" y="1118544"/>
            <a:ext cx="9039225"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300" b="1" i="0" u="none" strike="noStrike" cap="none">
                <a:solidFill>
                  <a:srgbClr val="ED6B00"/>
                </a:solidFill>
                <a:latin typeface="Calibri"/>
                <a:ea typeface="Calibri"/>
                <a:cs typeface="Calibri"/>
                <a:sym typeface="Calibri"/>
              </a:rPr>
              <a:t>PACTO </a:t>
            </a:r>
            <a:r>
              <a:rPr lang="en-US" sz="3300" b="1" i="0" u="sng" strike="noStrike" cap="none">
                <a:solidFill>
                  <a:srgbClr val="ED6B00"/>
                </a:solidFill>
                <a:latin typeface="Calibri"/>
                <a:ea typeface="Calibri"/>
                <a:cs typeface="Calibri"/>
                <a:sym typeface="Calibri"/>
              </a:rPr>
              <a:t>DIARIO</a:t>
            </a:r>
            <a:r>
              <a:rPr lang="en-US" sz="3300" b="1" i="0" u="none" strike="noStrike" cap="none">
                <a:solidFill>
                  <a:srgbClr val="ED6B00"/>
                </a:solidFill>
                <a:latin typeface="Calibri"/>
                <a:ea typeface="Calibri"/>
                <a:cs typeface="Calibri"/>
                <a:sym typeface="Calibri"/>
              </a:rPr>
              <a:t> EN LA </a:t>
            </a:r>
            <a:r>
              <a:rPr lang="en-US" sz="3300" b="0" i="0" u="none" strike="noStrike" cap="none">
                <a:solidFill>
                  <a:srgbClr val="A93501"/>
                </a:solidFill>
                <a:latin typeface="Calibri"/>
                <a:ea typeface="Calibri"/>
                <a:cs typeface="Calibri"/>
                <a:sym typeface="Calibri"/>
              </a:rPr>
              <a:t>MOVILIZACIÓN</a:t>
            </a:r>
            <a:endParaRPr/>
          </a:p>
        </p:txBody>
      </p:sp>
      <p:sp>
        <p:nvSpPr>
          <p:cNvPr id="305" name="Google Shape;305;p58"/>
          <p:cNvSpPr txBox="1"/>
          <p:nvPr/>
        </p:nvSpPr>
        <p:spPr>
          <a:xfrm>
            <a:off x="749301" y="2200152"/>
            <a:ext cx="7594599" cy="1831230"/>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6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valor del pasaje básico de la localidad es de $ 900 y el monto pactado diario es de $ 2.000 día y con una jornada de trabajo de lunes a viernes y ocupa un pasaje de ida y un pasaje de vuelta.</a:t>
            </a:r>
            <a:endParaRPr sz="1800" b="0" i="0" u="none" strike="noStrike" cap="none">
              <a:solidFill>
                <a:srgbClr val="000000"/>
              </a:solidFill>
              <a:latin typeface="Calibri"/>
              <a:ea typeface="Calibri"/>
              <a:cs typeface="Calibri"/>
              <a:sym typeface="Calibri"/>
            </a:endParaRPr>
          </a:p>
          <a:p>
            <a:pPr marL="140400" marR="0" lvl="0" indent="-140400" algn="l" rtl="0">
              <a:lnSpc>
                <a:spcPct val="100000"/>
              </a:lnSpc>
              <a:spcBef>
                <a:spcPts val="6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razonabilidad para cada día será: valor del pasaje diario de ida y regreso, si el valor del pasaje es de $ 900, (de acuerdo al monto máximo sería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$ 900 x 2 = $ 1.800 valor máximo diario).	</a:t>
            </a:r>
            <a:endParaRPr sz="1800" b="0" i="0" u="none" strike="noStrike" cap="none">
              <a:solidFill>
                <a:srgbClr val="000000"/>
              </a:solidFill>
              <a:latin typeface="Calibri"/>
              <a:ea typeface="Calibri"/>
              <a:cs typeface="Calibri"/>
              <a:sym typeface="Calibri"/>
            </a:endParaRPr>
          </a:p>
        </p:txBody>
      </p:sp>
      <p:grpSp>
        <p:nvGrpSpPr>
          <p:cNvPr id="306" name="Google Shape;306;p58"/>
          <p:cNvGrpSpPr/>
          <p:nvPr/>
        </p:nvGrpSpPr>
        <p:grpSpPr>
          <a:xfrm>
            <a:off x="977900" y="4241801"/>
            <a:ext cx="7061200" cy="1930399"/>
            <a:chOff x="1409700" y="4229101"/>
            <a:chExt cx="7061200" cy="1930399"/>
          </a:xfrm>
        </p:grpSpPr>
        <p:sp>
          <p:nvSpPr>
            <p:cNvPr id="307" name="Google Shape;307;p58"/>
            <p:cNvSpPr/>
            <p:nvPr/>
          </p:nvSpPr>
          <p:spPr>
            <a:xfrm>
              <a:off x="1409700" y="4229101"/>
              <a:ext cx="7061200" cy="1879600"/>
            </a:xfrm>
            <a:prstGeom prst="roundRect">
              <a:avLst>
                <a:gd name="adj" fmla="val 9328"/>
              </a:avLst>
            </a:prstGeom>
            <a:solidFill>
              <a:srgbClr val="FFB375">
                <a:alpha val="4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08" name="Google Shape;308;p58"/>
            <p:cNvSpPr/>
            <p:nvPr/>
          </p:nvSpPr>
          <p:spPr>
            <a:xfrm>
              <a:off x="2067355" y="4679435"/>
              <a:ext cx="6124145" cy="1480065"/>
            </a:xfrm>
            <a:prstGeom prst="roundRect">
              <a:avLst>
                <a:gd name="adj" fmla="val 0"/>
              </a:avLst>
            </a:prstGeom>
            <a:noFill/>
            <a:ln>
              <a:noFill/>
            </a:ln>
          </p:spPr>
          <p:txBody>
            <a:bodyPr spcFirstLastPara="1" wrap="square" lIns="91425" tIns="45700" rIns="91425" bIns="45700" anchor="ctr" anchorCtr="0">
              <a:noAutofit/>
            </a:bodyPr>
            <a:lstStyle/>
            <a:p>
              <a:pPr marL="0" marR="0" lvl="0" indent="0" algn="l" rtl="0">
                <a:lnSpc>
                  <a:spcPct val="100000"/>
                </a:lnSpc>
                <a:spcBef>
                  <a:spcPts val="200"/>
                </a:spcBef>
                <a:spcAft>
                  <a:spcPts val="0"/>
                </a:spcAft>
                <a:buNone/>
              </a:pPr>
              <a:r>
                <a:rPr lang="en-US" sz="2400" b="1" i="0" u="none" strike="noStrike" cap="none">
                  <a:solidFill>
                    <a:schemeClr val="dk1"/>
                  </a:solidFill>
                  <a:latin typeface="Calibri"/>
                  <a:ea typeface="Calibri"/>
                  <a:cs typeface="Calibri"/>
                  <a:sym typeface="Calibri"/>
                </a:rPr>
                <a:t/>
              </a:r>
              <a:br>
                <a:rPr lang="en-US" sz="2400" b="1"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Valor día trabajado multiplicado por  los días efectivamente trabajado( ejemplo asiste 22 días).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None/>
              </a:pPr>
              <a:r>
                <a:rPr lang="en-US" sz="1800" b="1" i="0" u="none" strike="noStrike" cap="none">
                  <a:solidFill>
                    <a:schemeClr val="dk1"/>
                  </a:solidFill>
                  <a:latin typeface="Calibri"/>
                  <a:ea typeface="Calibri"/>
                  <a:cs typeface="Calibri"/>
                  <a:sym typeface="Calibri"/>
                </a:rPr>
                <a:t>22 x $ 1.800 = $ 39.600</a:t>
              </a:r>
              <a:r>
                <a:rPr lang="en-US" sz="1800" b="0" i="0" u="none" strike="noStrike" cap="none">
                  <a:solidFill>
                    <a:schemeClr val="dk1"/>
                  </a:solidFill>
                  <a:latin typeface="Calibri"/>
                  <a:ea typeface="Calibri"/>
                  <a:cs typeface="Calibri"/>
                  <a:sym typeface="Calibri"/>
                </a:rPr>
                <a:t>, siendo el valor máximo para este haber</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200"/>
                </a:spcBef>
                <a:spcAft>
                  <a:spcPts val="0"/>
                </a:spcAft>
                <a:buNone/>
              </a:pPr>
              <a:r>
                <a:rPr lang="en-US" sz="1800" b="0" i="0" u="none" strike="noStrike" cap="none">
                  <a:solidFill>
                    <a:schemeClr val="dk1"/>
                  </a:solidFill>
                  <a:latin typeface="Calibri"/>
                  <a:ea typeface="Calibri"/>
                  <a:cs typeface="Calibri"/>
                  <a:sym typeface="Calibri"/>
                </a:rPr>
                <a:t>$ 39.600 y no los $ 40.000</a:t>
              </a:r>
              <a:endParaRPr/>
            </a:p>
            <a:p>
              <a:pPr marL="0" marR="0" lvl="0" indent="0" algn="l" rtl="0">
                <a:lnSpc>
                  <a:spcPct val="100000"/>
                </a:lnSpc>
                <a:spcBef>
                  <a:spcPts val="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09" name="Google Shape;309;p58"/>
            <p:cNvSpPr/>
            <p:nvPr/>
          </p:nvSpPr>
          <p:spPr>
            <a:xfrm>
              <a:off x="1588511" y="4299050"/>
              <a:ext cx="113807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sng" strike="noStrike" cap="none">
                  <a:solidFill>
                    <a:srgbClr val="A93501"/>
                  </a:solidFill>
                  <a:latin typeface="Calibri"/>
                  <a:ea typeface="Calibri"/>
                  <a:cs typeface="Calibri"/>
                  <a:sym typeface="Calibri"/>
                </a:rPr>
                <a:t>Fórmula</a:t>
              </a:r>
              <a:r>
                <a:rPr lang="en-US" sz="2000" b="1" i="0" u="none" strike="noStrike" cap="none">
                  <a:solidFill>
                    <a:srgbClr val="A9350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9"/>
          <p:cNvSpPr/>
          <p:nvPr/>
        </p:nvSpPr>
        <p:spPr>
          <a:xfrm>
            <a:off x="461961" y="10991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COLACIÓN</a:t>
            </a:r>
            <a:endParaRPr sz="3500" b="1" i="0" u="none" strike="noStrike" cap="none">
              <a:solidFill>
                <a:srgbClr val="ED6B00"/>
              </a:solidFill>
              <a:latin typeface="Calibri"/>
              <a:ea typeface="Calibri"/>
              <a:cs typeface="Calibri"/>
              <a:sym typeface="Calibri"/>
            </a:endParaRPr>
          </a:p>
        </p:txBody>
      </p:sp>
      <p:sp>
        <p:nvSpPr>
          <p:cNvPr id="315" name="Google Shape;315;p59"/>
          <p:cNvSpPr/>
          <p:nvPr/>
        </p:nvSpPr>
        <p:spPr>
          <a:xfrm>
            <a:off x="536574" y="2311400"/>
            <a:ext cx="7734301" cy="45085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6" name="Google Shape;316;p59"/>
          <p:cNvSpPr/>
          <p:nvPr/>
        </p:nvSpPr>
        <p:spPr>
          <a:xfrm>
            <a:off x="977900" y="5473700"/>
            <a:ext cx="6540500" cy="1092200"/>
          </a:xfrm>
          <a:prstGeom prst="roundRect">
            <a:avLst>
              <a:gd name="adj" fmla="val 9328"/>
            </a:avLst>
          </a:prstGeom>
          <a:solidFill>
            <a:srgbClr val="FFB375">
              <a:alpha val="4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17" name="Google Shape;317;p59"/>
          <p:cNvSpPr txBox="1"/>
          <p:nvPr/>
        </p:nvSpPr>
        <p:spPr>
          <a:xfrm>
            <a:off x="785342" y="2492437"/>
            <a:ext cx="7485534" cy="3131587"/>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Esta remuneración no imponible, no tiene mínimos, pero si su monto máximo a pagar va a estar dado de acuerdo a la posición jerárquica del trabajador.</a:t>
            </a:r>
            <a:endParaRPr sz="1800" b="0" i="0" u="none" strike="noStrike" cap="none">
              <a:solidFill>
                <a:srgbClr val="000000"/>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Los legisladores no han podido establecer una regla clara al respecto, solo que sea prudente y razonable.</a:t>
            </a:r>
            <a:endParaRPr sz="1800" b="0" i="0" u="none" strike="noStrike" cap="none">
              <a:solidFill>
                <a:srgbClr val="000000"/>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pregunta que es razonable y prudente, se da de acuerdo al costo que costaría una colación en la localidad donde trabaja el trabajador.	</a:t>
            </a:r>
            <a:endParaRPr sz="18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Este haber no imponible se puede pactar de forma mensual o por días efectivamente trabajados, y se calcula de igual forma que la movilización.</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59"/>
          <p:cNvSpPr txBox="1"/>
          <p:nvPr/>
        </p:nvSpPr>
        <p:spPr>
          <a:xfrm>
            <a:off x="1170440" y="5529085"/>
            <a:ext cx="5992360" cy="92328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1" i="0" u="sng" strike="noStrike" cap="none">
                <a:solidFill>
                  <a:srgbClr val="800000"/>
                </a:solidFill>
                <a:latin typeface="Calibri"/>
                <a:ea typeface="Calibri"/>
                <a:cs typeface="Calibri"/>
                <a:sym typeface="Calibri"/>
              </a:rPr>
              <a:t>NOTA</a:t>
            </a:r>
            <a:r>
              <a:rPr lang="en-US" sz="1600" b="1" i="0" u="none" strike="noStrike" cap="none">
                <a:solidFill>
                  <a:srgbClr val="800000"/>
                </a:solidFill>
                <a:latin typeface="Calibri"/>
                <a:ea typeface="Calibri"/>
                <a:cs typeface="Calibri"/>
                <a:sym typeface="Calibri"/>
              </a:rPr>
              <a:t>:</a:t>
            </a:r>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Si el empleador otorga el almuerzo en un comedor o casino, no puede pagar suma alguna en la liquidación.</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p:nvPr/>
        </p:nvSpPr>
        <p:spPr>
          <a:xfrm>
            <a:off x="461961" y="10991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COLACIÓN</a:t>
            </a:r>
            <a:endParaRPr sz="3500" b="1" i="0" u="none" strike="noStrike" cap="none">
              <a:solidFill>
                <a:srgbClr val="ED6B00"/>
              </a:solidFill>
              <a:latin typeface="Calibri"/>
              <a:ea typeface="Calibri"/>
              <a:cs typeface="Calibri"/>
              <a:sym typeface="Calibri"/>
            </a:endParaRPr>
          </a:p>
        </p:txBody>
      </p:sp>
      <p:sp>
        <p:nvSpPr>
          <p:cNvPr id="324" name="Google Shape;324;p60"/>
          <p:cNvSpPr/>
          <p:nvPr/>
        </p:nvSpPr>
        <p:spPr>
          <a:xfrm>
            <a:off x="536574" y="2413000"/>
            <a:ext cx="7959726" cy="37846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25" name="Google Shape;325;p60"/>
          <p:cNvSpPr/>
          <p:nvPr/>
        </p:nvSpPr>
        <p:spPr>
          <a:xfrm>
            <a:off x="809669" y="2806228"/>
            <a:ext cx="6289631" cy="2880753"/>
          </a:xfrm>
          <a:prstGeom prst="roundRect">
            <a:avLst>
              <a:gd name="adj" fmla="val 0"/>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Calibri"/>
                <a:ea typeface="Calibri"/>
                <a:cs typeface="Calibri"/>
                <a:sym typeface="Calibri"/>
              </a:rPr>
              <a:t>“que aún cuando la asignación de colación haya sido excluida del concepto legal de rem uneración, adquirirá, sin embargo, tal carácter en la medida que las sumas otorgadas por esos conceptos excedan el gasto razonable de alimentación en que el trabajador deba incurrir con motivo del desempeño de sus labores correspondiendo al Inspector del Trabajo respectivo calificar esta circunstancia en cada caso en particular.”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800000"/>
                </a:solidFill>
                <a:latin typeface="Calibri"/>
                <a:ea typeface="Calibri"/>
                <a:cs typeface="Calibri"/>
                <a:sym typeface="Calibri"/>
              </a:rPr>
              <a:t>Dictamen la Superintendencia de Seguridad Social </a:t>
            </a:r>
            <a:br>
              <a:rPr lang="en-US" sz="1700" b="0" i="0" u="none" strike="noStrike" cap="none">
                <a:solidFill>
                  <a:srgbClr val="800000"/>
                </a:solidFill>
                <a:latin typeface="Calibri"/>
                <a:ea typeface="Calibri"/>
                <a:cs typeface="Calibri"/>
                <a:sym typeface="Calibri"/>
              </a:rPr>
            </a:br>
            <a:r>
              <a:rPr lang="en-US" sz="1700" b="0" i="0" u="none" strike="noStrike" cap="none">
                <a:solidFill>
                  <a:srgbClr val="800000"/>
                </a:solidFill>
                <a:latin typeface="Calibri"/>
                <a:ea typeface="Calibri"/>
                <a:cs typeface="Calibri"/>
                <a:sym typeface="Calibri"/>
              </a:rPr>
              <a:t>(SUCESO) ha establecido a través de los </a:t>
            </a:r>
            <a:br>
              <a:rPr lang="en-US" sz="1700" b="0" i="0" u="none" strike="noStrike" cap="none">
                <a:solidFill>
                  <a:srgbClr val="800000"/>
                </a:solidFill>
                <a:latin typeface="Calibri"/>
                <a:ea typeface="Calibri"/>
                <a:cs typeface="Calibri"/>
                <a:sym typeface="Calibri"/>
              </a:rPr>
            </a:br>
            <a:r>
              <a:rPr lang="en-US" sz="1700" b="0" i="0" u="none" strike="noStrike" cap="none">
                <a:solidFill>
                  <a:srgbClr val="800000"/>
                </a:solidFill>
                <a:latin typeface="Calibri"/>
                <a:ea typeface="Calibri"/>
                <a:cs typeface="Calibri"/>
                <a:sym typeface="Calibri"/>
              </a:rPr>
              <a:t>Dictámenes N°s. 2879, de 12.08.83 y 3554, de 03.10.83.</a:t>
            </a:r>
            <a:endParaRPr sz="1700" b="0" i="0" u="none" strike="noStrike" cap="none">
              <a:solidFill>
                <a:srgbClr val="8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326" name="Google Shape;326;p60"/>
          <p:cNvPicPr preferRelativeResize="0"/>
          <p:nvPr/>
        </p:nvPicPr>
        <p:blipFill rotWithShape="1">
          <a:blip r:embed="rId3">
            <a:alphaModFix/>
          </a:blip>
          <a:srcRect/>
          <a:stretch/>
        </p:blipFill>
        <p:spPr>
          <a:xfrm>
            <a:off x="6067580" y="3644900"/>
            <a:ext cx="2543020" cy="2616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61"/>
          <p:cNvSpPr/>
          <p:nvPr/>
        </p:nvSpPr>
        <p:spPr>
          <a:xfrm>
            <a:off x="461961" y="10991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VIÁTICOS</a:t>
            </a:r>
            <a:endParaRPr sz="3500" b="1" i="0" u="none" strike="noStrike" cap="none">
              <a:solidFill>
                <a:srgbClr val="ED6B00"/>
              </a:solidFill>
              <a:latin typeface="Calibri"/>
              <a:ea typeface="Calibri"/>
              <a:cs typeface="Calibri"/>
              <a:sym typeface="Calibri"/>
            </a:endParaRPr>
          </a:p>
        </p:txBody>
      </p:sp>
      <p:sp>
        <p:nvSpPr>
          <p:cNvPr id="332" name="Google Shape;332;p61"/>
          <p:cNvSpPr/>
          <p:nvPr/>
        </p:nvSpPr>
        <p:spPr>
          <a:xfrm>
            <a:off x="536573" y="2095500"/>
            <a:ext cx="8204201" cy="41021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33" name="Google Shape;333;p61"/>
          <p:cNvSpPr txBox="1"/>
          <p:nvPr/>
        </p:nvSpPr>
        <p:spPr>
          <a:xfrm>
            <a:off x="786179" y="2491958"/>
            <a:ext cx="7700596" cy="3783047"/>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viatico es la cantidad que paga el empleador para solventar total o parcialmente los gastos generados en alimentación, alojamiento o traslado del trabajador cuando por razones laborales se ausenta del lugar habitual de residencia. No constituye remuneración. Su monto debe ser razonable y prudente (vale decir, no excesivo). En caso contrario, esto es, si su monto es excesivo, el empleador no estará cotizando correctamente, lo cual puede ser sancionado por la Dirección del Trabajo. </a:t>
            </a:r>
            <a:endParaRPr sz="18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viático pasa a ser remuneración (y en consecuencia imponible) cuando excede “el costo real o aproximado que signifiquen los gastos de alimentación, alojamiento o traslado, considerando el caso y el dependiente de que se trate”.</a:t>
            </a:r>
            <a:endParaRPr/>
          </a:p>
          <a:p>
            <a:pPr marL="0" marR="0" lvl="0" indent="0" algn="l" rtl="0">
              <a:lnSpc>
                <a:spcPct val="5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180000" marR="0" lvl="0" indent="0" algn="l" rtl="0">
              <a:lnSpc>
                <a:spcPct val="100000"/>
              </a:lnSpc>
              <a:spcBef>
                <a:spcPts val="0"/>
              </a:spcBef>
              <a:spcAft>
                <a:spcPts val="0"/>
              </a:spcAft>
              <a:buClr>
                <a:srgbClr val="000000"/>
              </a:buClr>
              <a:buSzPts val="1800"/>
              <a:buFont typeface="Arial"/>
              <a:buNone/>
            </a:pPr>
            <a:r>
              <a:rPr lang="en-US" sz="1800" b="1" i="0" u="sng" strike="noStrike" cap="none">
                <a:solidFill>
                  <a:srgbClr val="800000"/>
                </a:solidFill>
                <a:latin typeface="Calibri"/>
                <a:ea typeface="Calibri"/>
                <a:cs typeface="Calibri"/>
                <a:sym typeface="Calibri"/>
              </a:rPr>
              <a:t>Nota</a:t>
            </a:r>
            <a:r>
              <a:rPr lang="en-US" sz="1800" b="1" i="0" u="none" strike="noStrike" cap="none">
                <a:solidFill>
                  <a:srgbClr val="800000"/>
                </a:solidFill>
                <a:latin typeface="Calibri"/>
                <a:ea typeface="Calibri"/>
                <a:cs typeface="Calibri"/>
                <a:sym typeface="Calibri"/>
              </a:rPr>
              <a:t>: </a:t>
            </a:r>
            <a:r>
              <a:rPr lang="en-US" sz="1800" b="0" i="0" u="none" strike="noStrike" cap="none">
                <a:solidFill>
                  <a:schemeClr val="dk1"/>
                </a:solidFill>
                <a:latin typeface="Calibri"/>
                <a:ea typeface="Calibri"/>
                <a:cs typeface="Calibri"/>
                <a:sym typeface="Calibri"/>
              </a:rPr>
              <a:t>Para pagar este haber no imponible</a:t>
            </a:r>
            <a:endParaRPr sz="1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62"/>
          <p:cNvSpPr/>
          <p:nvPr/>
        </p:nvSpPr>
        <p:spPr>
          <a:xfrm>
            <a:off x="461961" y="10991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PÉRDIDA DE </a:t>
            </a:r>
            <a:r>
              <a:rPr lang="en-US" sz="3500" b="0" i="0" u="none" strike="noStrike" cap="none">
                <a:solidFill>
                  <a:srgbClr val="800000"/>
                </a:solidFill>
                <a:latin typeface="Calibri"/>
                <a:ea typeface="Calibri"/>
                <a:cs typeface="Calibri"/>
                <a:sym typeface="Calibri"/>
              </a:rPr>
              <a:t>CAJA</a:t>
            </a:r>
            <a:endParaRPr/>
          </a:p>
        </p:txBody>
      </p:sp>
      <p:sp>
        <p:nvSpPr>
          <p:cNvPr id="339" name="Google Shape;339;p62"/>
          <p:cNvSpPr/>
          <p:nvPr/>
        </p:nvSpPr>
        <p:spPr>
          <a:xfrm>
            <a:off x="536573" y="2095500"/>
            <a:ext cx="7921627" cy="41275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0" name="Google Shape;340;p62"/>
          <p:cNvSpPr txBox="1"/>
          <p:nvPr/>
        </p:nvSpPr>
        <p:spPr>
          <a:xfrm>
            <a:off x="723681" y="2472151"/>
            <a:ext cx="6604219" cy="3595816"/>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asignación por pérdida de caja es aquella suma de dinero que se paga a los trabajadores que cumplen funciones de cajeros o que con motivo de sus cargos, custodian dineros o valores, a fin de ponerlos a cubierto de las pérdidas eventuales a que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pueden verse expuestos. </a:t>
            </a:r>
            <a:endParaRPr sz="18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monto máximo, no imponible, a convenir estará dado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por las necesidades que se quieren cubrir, en relación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con la cuantía de los dineros o valores que manejan,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pero el monto debe ser el razonable y prudente para</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tales fines.</a:t>
            </a:r>
            <a:endParaRPr sz="18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Este es un valor fijo mensual, por lo general se pacta independientemente los días trabajados.</a:t>
            </a:r>
            <a:endParaRPr sz="1800" b="0" i="0" u="none" strike="noStrike" cap="none">
              <a:solidFill>
                <a:schemeClr val="dk1"/>
              </a:solidFill>
              <a:latin typeface="Calibri"/>
              <a:ea typeface="Calibri"/>
              <a:cs typeface="Calibri"/>
              <a:sym typeface="Calibri"/>
            </a:endParaRPr>
          </a:p>
        </p:txBody>
      </p:sp>
      <p:pic>
        <p:nvPicPr>
          <p:cNvPr id="341" name="Google Shape;341;p62"/>
          <p:cNvPicPr preferRelativeResize="0"/>
          <p:nvPr/>
        </p:nvPicPr>
        <p:blipFill rotWithShape="1">
          <a:blip r:embed="rId3">
            <a:alphaModFix/>
          </a:blip>
          <a:srcRect/>
          <a:stretch/>
        </p:blipFill>
        <p:spPr>
          <a:xfrm>
            <a:off x="6113340" y="3060700"/>
            <a:ext cx="3019669" cy="31632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3"/>
          <p:cNvSpPr/>
          <p:nvPr/>
        </p:nvSpPr>
        <p:spPr>
          <a:xfrm>
            <a:off x="461961" y="10991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DESGASTE DE </a:t>
            </a:r>
            <a:r>
              <a:rPr lang="en-US" sz="3500" b="0" i="0" u="none" strike="noStrike" cap="none">
                <a:solidFill>
                  <a:srgbClr val="800000"/>
                </a:solidFill>
                <a:latin typeface="Calibri"/>
                <a:ea typeface="Calibri"/>
                <a:cs typeface="Calibri"/>
                <a:sym typeface="Calibri"/>
              </a:rPr>
              <a:t>HERRAMIENTAS</a:t>
            </a:r>
            <a:endParaRPr sz="3500" b="0" i="0" u="none" strike="noStrike" cap="none">
              <a:solidFill>
                <a:srgbClr val="800000"/>
              </a:solidFill>
              <a:latin typeface="Calibri"/>
              <a:ea typeface="Calibri"/>
              <a:cs typeface="Calibri"/>
              <a:sym typeface="Calibri"/>
            </a:endParaRPr>
          </a:p>
        </p:txBody>
      </p:sp>
      <p:sp>
        <p:nvSpPr>
          <p:cNvPr id="347" name="Google Shape;347;p63"/>
          <p:cNvSpPr/>
          <p:nvPr/>
        </p:nvSpPr>
        <p:spPr>
          <a:xfrm>
            <a:off x="536573" y="2095500"/>
            <a:ext cx="7731127" cy="42291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48" name="Google Shape;348;p63"/>
          <p:cNvSpPr txBox="1"/>
          <p:nvPr/>
        </p:nvSpPr>
        <p:spPr>
          <a:xfrm>
            <a:off x="746155" y="2042137"/>
            <a:ext cx="7318346" cy="30084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700"/>
              </a:spcBef>
              <a:spcAft>
                <a:spcPts val="0"/>
              </a:spcAft>
              <a:buNone/>
            </a:pPr>
            <a:endParaRPr sz="1800" b="1" i="0" u="none" strike="noStrike" cap="none">
              <a:solidFill>
                <a:schemeClr val="dk1"/>
              </a:solidFill>
              <a:latin typeface="Calibri"/>
              <a:ea typeface="Calibri"/>
              <a:cs typeface="Calibri"/>
              <a:sym typeface="Calibri"/>
            </a:endParaRPr>
          </a:p>
          <a:p>
            <a:pPr marL="176400" marR="0" lvl="0" indent="-176400" algn="l" rtl="0">
              <a:lnSpc>
                <a:spcPct val="100000"/>
              </a:lnSpc>
              <a:spcBef>
                <a:spcPts val="11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La asignación por desgaste de herramientas es una suma de dinero que se otorga al trabajador que labora con herramientas de su dominio en compensación por el desgaste que puedan experimentar estas últimas, a causa de su uso. Lo que se pague por tal concepto debe ser de un monto razonable y prudente.</a:t>
            </a:r>
            <a:endParaRPr sz="1800" b="0" i="0" u="none" strike="noStrike" cap="none">
              <a:solidFill>
                <a:srgbClr val="000000"/>
              </a:solidFill>
              <a:latin typeface="Calibri"/>
              <a:ea typeface="Calibri"/>
              <a:cs typeface="Calibri"/>
              <a:sym typeface="Calibri"/>
            </a:endParaRPr>
          </a:p>
          <a:p>
            <a:pPr marL="176400" marR="0" lvl="0" indent="-176400" algn="l" rtl="0">
              <a:lnSpc>
                <a:spcPct val="100000"/>
              </a:lnSpc>
              <a:spcBef>
                <a:spcPts val="11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El legislador no tiene una forma de cálculo y por lo general es un valor mensual fijo y se paga por los días trabajados:</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9" name="Google Shape;349;p63"/>
          <p:cNvSpPr/>
          <p:nvPr/>
        </p:nvSpPr>
        <p:spPr>
          <a:xfrm>
            <a:off x="901700" y="4889500"/>
            <a:ext cx="6629400" cy="1028700"/>
          </a:xfrm>
          <a:prstGeom prst="roundRect">
            <a:avLst>
              <a:gd name="adj" fmla="val 9328"/>
            </a:avLst>
          </a:prstGeom>
          <a:solidFill>
            <a:srgbClr val="FFB375">
              <a:alpha val="4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0" name="Google Shape;350;p63"/>
          <p:cNvSpPr/>
          <p:nvPr/>
        </p:nvSpPr>
        <p:spPr>
          <a:xfrm>
            <a:off x="1020762" y="4966028"/>
            <a:ext cx="7323137" cy="784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sng" strike="noStrike" cap="none">
                <a:solidFill>
                  <a:srgbClr val="800000"/>
                </a:solidFill>
                <a:latin typeface="Calibri"/>
                <a:ea typeface="Calibri"/>
                <a:cs typeface="Calibri"/>
                <a:sym typeface="Calibri"/>
              </a:rPr>
              <a:t>Fórmula</a:t>
            </a:r>
            <a:r>
              <a:rPr lang="en-US" sz="1800" b="1" i="0" u="none" strike="noStrike" cap="none">
                <a:solidFill>
                  <a:srgbClr val="800000"/>
                </a:solidFill>
                <a:latin typeface="Calibri"/>
                <a:ea typeface="Calibri"/>
                <a:cs typeface="Calibri"/>
                <a:sym typeface="Calibri"/>
              </a:rPr>
              <a:t>:  </a:t>
            </a:r>
            <a:endParaRPr sz="1800" b="1" i="0" u="none" strike="noStrike" cap="none">
              <a:solidFill>
                <a:srgbClr val="800000"/>
              </a:solidFill>
              <a:latin typeface="Calibri"/>
              <a:ea typeface="Calibri"/>
              <a:cs typeface="Calibri"/>
              <a:sym typeface="Calibri"/>
            </a:endParaRPr>
          </a:p>
          <a:p>
            <a:pPr marL="0" marR="0" lvl="0" indent="0" algn="l" rtl="0">
              <a:lnSpc>
                <a:spcPct val="50000"/>
              </a:lnSpc>
              <a:spcBef>
                <a:spcPts val="0"/>
              </a:spcBef>
              <a:spcAft>
                <a:spcPts val="0"/>
              </a:spcAft>
              <a:buNone/>
            </a:pPr>
            <a:endParaRPr sz="1800" b="1" i="0" u="none" strike="noStrike" cap="none">
              <a:solidFill>
                <a:srgbClr val="8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800" b="1" i="0" u="none" strike="noStrike" cap="none">
                <a:solidFill>
                  <a:srgbClr val="000000"/>
                </a:solidFill>
                <a:latin typeface="Calibri"/>
                <a:ea typeface="Calibri"/>
                <a:cs typeface="Calibri"/>
                <a:sym typeface="Calibri"/>
              </a:rPr>
              <a:t>Desgaste de herramienta / 30 x días trabajados = </a:t>
            </a:r>
            <a:r>
              <a:rPr lang="en-US" sz="1800" b="1" i="0" u="none" strike="noStrike" cap="none">
                <a:solidFill>
                  <a:srgbClr val="800000"/>
                </a:solidFill>
                <a:latin typeface="Calibri"/>
                <a:ea typeface="Calibri"/>
                <a:cs typeface="Calibri"/>
                <a:sym typeface="Calibri"/>
              </a:rPr>
              <a:t>Monto a pagar</a:t>
            </a:r>
            <a:endParaRPr sz="1800" b="1" i="0" u="none" strike="noStrike" cap="none">
              <a:solidFill>
                <a:srgbClr val="8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38"/>
          <p:cNvSpPr txBox="1"/>
          <p:nvPr/>
        </p:nvSpPr>
        <p:spPr>
          <a:xfrm>
            <a:off x="424015" y="2448649"/>
            <a:ext cx="2623985" cy="249199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en-US" sz="1400" b="1" i="0" u="none" strike="noStrike" cap="none">
                <a:solidFill>
                  <a:schemeClr val="dk1"/>
                </a:solidFill>
                <a:latin typeface="Calibri"/>
                <a:ea typeface="Calibri"/>
                <a:cs typeface="Calibri"/>
                <a:sym typeface="Calibri"/>
              </a:rPr>
              <a:t>OA 2</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Calcular remuneraciones y finiquitos, obligaciones tributarias y previsionales del o las trabajadoras de una empresa, de acuerdo a lo  estipulado en los contratos de trabajo.</a:t>
            </a:r>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1" i="0" u="none" strike="noStrike" cap="none">
                <a:solidFill>
                  <a:schemeClr val="dk1"/>
                </a:solidFill>
                <a:latin typeface="Calibri"/>
                <a:ea typeface="Calibri"/>
                <a:cs typeface="Calibri"/>
                <a:sym typeface="Calibri"/>
              </a:rPr>
              <a:t>OA Genérico</a:t>
            </a:r>
            <a:endParaRPr/>
          </a:p>
          <a:p>
            <a:pPr marL="0" marR="0" lvl="0" indent="0" algn="l" rtl="0">
              <a:lnSpc>
                <a:spcPct val="100000"/>
              </a:lnSpc>
              <a:spcBef>
                <a:spcPts val="0"/>
              </a:spcBef>
              <a:spcAft>
                <a:spcPts val="0"/>
              </a:spcAft>
              <a:buNone/>
            </a:pPr>
            <a:r>
              <a:rPr lang="en-US" sz="1400" b="0" i="0" u="none" strike="noStrike" cap="none">
                <a:solidFill>
                  <a:schemeClr val="dk1"/>
                </a:solidFill>
                <a:latin typeface="Calibri"/>
                <a:ea typeface="Calibri"/>
                <a:cs typeface="Calibri"/>
                <a:sym typeface="Calibri"/>
              </a:rPr>
              <a:t>B - C - F - H</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r>
            <a:br>
              <a:rPr lang="en-US" sz="1400" b="0" i="0" u="none" strike="noStrike" cap="none">
                <a:solidFill>
                  <a:srgbClr val="000000"/>
                </a:solidFill>
                <a:latin typeface="Arial"/>
                <a:ea typeface="Arial"/>
                <a:cs typeface="Arial"/>
                <a:sym typeface="Arial"/>
              </a:rPr>
            </a:br>
            <a:endParaRPr sz="1400" b="1" i="0" u="none" strike="noStrike" cap="none">
              <a:solidFill>
                <a:srgbClr val="76384D"/>
              </a:solidFill>
              <a:latin typeface="Calibri"/>
              <a:ea typeface="Calibri"/>
              <a:cs typeface="Calibri"/>
              <a:sym typeface="Calibri"/>
            </a:endParaRPr>
          </a:p>
        </p:txBody>
      </p:sp>
      <p:sp>
        <p:nvSpPr>
          <p:cNvPr id="85" name="Google Shape;85;p38"/>
          <p:cNvSpPr/>
          <p:nvPr/>
        </p:nvSpPr>
        <p:spPr>
          <a:xfrm>
            <a:off x="252573" y="1472660"/>
            <a:ext cx="2980513" cy="4543828"/>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6" name="Google Shape;86;p38"/>
          <p:cNvSpPr txBox="1"/>
          <p:nvPr/>
        </p:nvSpPr>
        <p:spPr>
          <a:xfrm>
            <a:off x="358671" y="2041003"/>
            <a:ext cx="2768317"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OBJETIVO DE APRENDIZAJE</a:t>
            </a:r>
            <a:endParaRPr sz="1800" b="0" i="0" u="none" strike="noStrike" cap="none">
              <a:solidFill>
                <a:srgbClr val="ED6B00"/>
              </a:solidFill>
              <a:latin typeface="Calibri"/>
              <a:ea typeface="Calibri"/>
              <a:cs typeface="Calibri"/>
              <a:sym typeface="Calibri"/>
            </a:endParaRPr>
          </a:p>
        </p:txBody>
      </p:sp>
      <p:pic>
        <p:nvPicPr>
          <p:cNvPr id="87" name="Google Shape;87;p38"/>
          <p:cNvPicPr preferRelativeResize="0"/>
          <p:nvPr/>
        </p:nvPicPr>
        <p:blipFill rotWithShape="1">
          <a:blip r:embed="rId3">
            <a:alphaModFix/>
          </a:blip>
          <a:srcRect/>
          <a:stretch/>
        </p:blipFill>
        <p:spPr>
          <a:xfrm>
            <a:off x="1410122" y="1203013"/>
            <a:ext cx="702376" cy="669708"/>
          </a:xfrm>
          <a:prstGeom prst="rect">
            <a:avLst/>
          </a:prstGeom>
          <a:noFill/>
          <a:ln>
            <a:noFill/>
          </a:ln>
        </p:spPr>
      </p:pic>
      <p:sp>
        <p:nvSpPr>
          <p:cNvPr id="88" name="Google Shape;88;p38"/>
          <p:cNvSpPr/>
          <p:nvPr/>
        </p:nvSpPr>
        <p:spPr>
          <a:xfrm>
            <a:off x="3362219" y="1472660"/>
            <a:ext cx="2980513" cy="4543827"/>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9" name="Google Shape;89;p38"/>
          <p:cNvSpPr txBox="1"/>
          <p:nvPr/>
        </p:nvSpPr>
        <p:spPr>
          <a:xfrm>
            <a:off x="3561634" y="2512149"/>
            <a:ext cx="2618695" cy="1098884"/>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1. </a:t>
            </a:r>
            <a:r>
              <a:rPr lang="en-US" sz="1400" b="0" i="0" u="none" strike="noStrike" cap="none">
                <a:solidFill>
                  <a:srgbClr val="000000"/>
                </a:solidFill>
                <a:latin typeface="Calibri"/>
                <a:ea typeface="Calibri"/>
                <a:cs typeface="Calibri"/>
                <a:sym typeface="Calibri"/>
              </a:rPr>
              <a:t>Calcula las  remuneraciones de un trabajador o trabajadora, de acuerdo a las disposiciones legales vigentes.</a:t>
            </a:r>
            <a:endParaRPr/>
          </a:p>
        </p:txBody>
      </p:sp>
      <p:sp>
        <p:nvSpPr>
          <p:cNvPr id="90" name="Google Shape;90;p38"/>
          <p:cNvSpPr txBox="1"/>
          <p:nvPr/>
        </p:nvSpPr>
        <p:spPr>
          <a:xfrm>
            <a:off x="3561636" y="2041003"/>
            <a:ext cx="2609184"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APRENDIZAJE ESPERADO</a:t>
            </a:r>
            <a:endParaRPr sz="1800" b="0" i="0" u="none" strike="noStrike" cap="none">
              <a:solidFill>
                <a:srgbClr val="ED6B00"/>
              </a:solidFill>
              <a:latin typeface="Calibri"/>
              <a:ea typeface="Calibri"/>
              <a:cs typeface="Calibri"/>
              <a:sym typeface="Calibri"/>
            </a:endParaRPr>
          </a:p>
        </p:txBody>
      </p:sp>
      <p:pic>
        <p:nvPicPr>
          <p:cNvPr id="91" name="Google Shape;91;p38"/>
          <p:cNvPicPr preferRelativeResize="0"/>
          <p:nvPr/>
        </p:nvPicPr>
        <p:blipFill rotWithShape="1">
          <a:blip r:embed="rId4">
            <a:alphaModFix/>
          </a:blip>
          <a:srcRect/>
          <a:stretch/>
        </p:blipFill>
        <p:spPr>
          <a:xfrm>
            <a:off x="4539906" y="1203013"/>
            <a:ext cx="702376" cy="669708"/>
          </a:xfrm>
          <a:prstGeom prst="rect">
            <a:avLst/>
          </a:prstGeom>
          <a:noFill/>
          <a:ln>
            <a:noFill/>
          </a:ln>
        </p:spPr>
      </p:pic>
      <p:sp>
        <p:nvSpPr>
          <p:cNvPr id="92" name="Google Shape;92;p38"/>
          <p:cNvSpPr/>
          <p:nvPr/>
        </p:nvSpPr>
        <p:spPr>
          <a:xfrm>
            <a:off x="6473043" y="1472660"/>
            <a:ext cx="2980513" cy="5663580"/>
          </a:xfrm>
          <a:prstGeom prst="roundRect">
            <a:avLst>
              <a:gd name="adj" fmla="val 842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 name="Google Shape;93;p38"/>
          <p:cNvSpPr txBox="1"/>
          <p:nvPr/>
        </p:nvSpPr>
        <p:spPr>
          <a:xfrm>
            <a:off x="6631043" y="2474049"/>
            <a:ext cx="2627257" cy="142485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1.2 </a:t>
            </a:r>
            <a:r>
              <a:rPr lang="en-US" sz="1400" b="0" i="0" u="none" strike="noStrike" cap="none">
                <a:solidFill>
                  <a:srgbClr val="000000"/>
                </a:solidFill>
                <a:latin typeface="Calibri"/>
                <a:ea typeface="Calibri"/>
                <a:cs typeface="Calibri"/>
                <a:sym typeface="Calibri"/>
              </a:rPr>
              <a:t>Establece los montos de las asignaciones que constituyen ingresos a las y los trabajadores considerando las normas</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legales y contractuales vigentes.</a:t>
            </a:r>
            <a:br>
              <a:rPr lang="en-US" sz="1400" b="0" i="0" u="none" strike="noStrike" cap="none">
                <a:solidFill>
                  <a:srgbClr val="000000"/>
                </a:solidFill>
                <a:latin typeface="Calibri"/>
                <a:ea typeface="Calibri"/>
                <a:cs typeface="Calibri"/>
                <a:sym typeface="Calibri"/>
              </a:rPr>
            </a:b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2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sp>
        <p:nvSpPr>
          <p:cNvPr id="94" name="Google Shape;94;p38"/>
          <p:cNvSpPr txBox="1"/>
          <p:nvPr/>
        </p:nvSpPr>
        <p:spPr>
          <a:xfrm>
            <a:off x="6554516" y="2041003"/>
            <a:ext cx="286226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ED6B00"/>
                </a:solidFill>
                <a:latin typeface="Calibri"/>
                <a:ea typeface="Calibri"/>
                <a:cs typeface="Calibri"/>
                <a:sym typeface="Calibri"/>
              </a:rPr>
              <a:t>CRITERIOS DE EVALUACIÓN</a:t>
            </a:r>
            <a:endParaRPr sz="1800" b="0" i="0" u="none" strike="noStrike" cap="none">
              <a:solidFill>
                <a:srgbClr val="ED6B00"/>
              </a:solidFill>
              <a:latin typeface="Calibri"/>
              <a:ea typeface="Calibri"/>
              <a:cs typeface="Calibri"/>
              <a:sym typeface="Calibri"/>
            </a:endParaRPr>
          </a:p>
        </p:txBody>
      </p:sp>
      <p:pic>
        <p:nvPicPr>
          <p:cNvPr id="95" name="Google Shape;95;p38"/>
          <p:cNvPicPr preferRelativeResize="0"/>
          <p:nvPr/>
        </p:nvPicPr>
        <p:blipFill rotWithShape="1">
          <a:blip r:embed="rId5">
            <a:alphaModFix/>
          </a:blip>
          <a:srcRect/>
          <a:stretch/>
        </p:blipFill>
        <p:spPr>
          <a:xfrm>
            <a:off x="7649552" y="1203013"/>
            <a:ext cx="702376" cy="669708"/>
          </a:xfrm>
          <a:prstGeom prst="rect">
            <a:avLst/>
          </a:prstGeom>
          <a:noFill/>
          <a:ln>
            <a:noFill/>
          </a:ln>
        </p:spPr>
      </p:pic>
      <p:pic>
        <p:nvPicPr>
          <p:cNvPr id="96" name="Google Shape;96;p38"/>
          <p:cNvPicPr preferRelativeResize="0"/>
          <p:nvPr/>
        </p:nvPicPr>
        <p:blipFill rotWithShape="1">
          <a:blip r:embed="rId6">
            <a:alphaModFix/>
          </a:blip>
          <a:srcRect/>
          <a:stretch/>
        </p:blipFill>
        <p:spPr>
          <a:xfrm flipH="1">
            <a:off x="511864" y="4448534"/>
            <a:ext cx="3103843" cy="2466270"/>
          </a:xfrm>
          <a:prstGeom prst="rect">
            <a:avLst/>
          </a:prstGeom>
          <a:noFill/>
          <a:ln>
            <a:noFill/>
          </a:ln>
        </p:spPr>
      </p:pic>
      <p:pic>
        <p:nvPicPr>
          <p:cNvPr id="97" name="Google Shape;97;p38"/>
          <p:cNvPicPr preferRelativeResize="0"/>
          <p:nvPr/>
        </p:nvPicPr>
        <p:blipFill rotWithShape="1">
          <a:blip r:embed="rId7">
            <a:alphaModFix/>
          </a:blip>
          <a:srcRect b="6869"/>
          <a:stretch/>
        </p:blipFill>
        <p:spPr>
          <a:xfrm flipH="1">
            <a:off x="3588296" y="3757726"/>
            <a:ext cx="3025211" cy="3801949"/>
          </a:xfrm>
          <a:prstGeom prst="rect">
            <a:avLst/>
          </a:prstGeom>
          <a:noFill/>
          <a:ln>
            <a:noFill/>
          </a:ln>
        </p:spPr>
      </p:pic>
      <p:sp>
        <p:nvSpPr>
          <p:cNvPr id="98" name="Google Shape;98;p38"/>
          <p:cNvSpPr/>
          <p:nvPr/>
        </p:nvSpPr>
        <p:spPr>
          <a:xfrm>
            <a:off x="5859463" y="4744006"/>
            <a:ext cx="485775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Calibri"/>
              <a:ea typeface="Calibri"/>
              <a:cs typeface="Calibri"/>
              <a:sym typeface="Calibri"/>
            </a:endParaRPr>
          </a:p>
        </p:txBody>
      </p:sp>
      <p:sp>
        <p:nvSpPr>
          <p:cNvPr id="99" name="Google Shape;99;p38"/>
          <p:cNvSpPr/>
          <p:nvPr/>
        </p:nvSpPr>
        <p:spPr>
          <a:xfrm>
            <a:off x="6951663" y="4648985"/>
            <a:ext cx="485775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Calibri"/>
                <a:ea typeface="Calibri"/>
                <a:cs typeface="Calibri"/>
                <a:sym typeface="Calibri"/>
              </a:rPr>
              <a:t/>
            </a:r>
            <a:br>
              <a:rPr lang="en-US" sz="1400" b="0" i="0" u="none" strike="noStrike" cap="none">
                <a:solidFill>
                  <a:srgbClr val="000000"/>
                </a:solidFill>
                <a:latin typeface="Calibri"/>
                <a:ea typeface="Calibri"/>
                <a:cs typeface="Calibri"/>
                <a:sym typeface="Calibri"/>
              </a:rPr>
            </a:b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4"/>
          <p:cNvSpPr/>
          <p:nvPr/>
        </p:nvSpPr>
        <p:spPr>
          <a:xfrm>
            <a:off x="461961" y="10991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INDEMNIZACIONES</a:t>
            </a:r>
            <a:endParaRPr sz="3500" b="0" i="0" u="none" strike="noStrike" cap="none">
              <a:solidFill>
                <a:srgbClr val="800000"/>
              </a:solidFill>
              <a:latin typeface="Calibri"/>
              <a:ea typeface="Calibri"/>
              <a:cs typeface="Calibri"/>
              <a:sym typeface="Calibri"/>
            </a:endParaRPr>
          </a:p>
        </p:txBody>
      </p:sp>
      <p:sp>
        <p:nvSpPr>
          <p:cNvPr id="356" name="Google Shape;356;p64"/>
          <p:cNvSpPr/>
          <p:nvPr/>
        </p:nvSpPr>
        <p:spPr>
          <a:xfrm>
            <a:off x="536573" y="2095500"/>
            <a:ext cx="8277227" cy="43942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7" name="Google Shape;357;p64"/>
          <p:cNvSpPr txBox="1"/>
          <p:nvPr/>
        </p:nvSpPr>
        <p:spPr>
          <a:xfrm>
            <a:off x="800531" y="2429966"/>
            <a:ext cx="7556069" cy="3697896"/>
          </a:xfrm>
          <a:prstGeom prst="rect">
            <a:avLst/>
          </a:prstGeom>
          <a:noFill/>
          <a:ln>
            <a:noFill/>
          </a:ln>
        </p:spPr>
        <p:txBody>
          <a:bodyPr spcFirstLastPara="1" wrap="square" lIns="91425" tIns="45700" rIns="91425" bIns="45700" anchor="t" anchorCtr="0">
            <a:sp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De acuerdo al Art. 63 del Código del trabajo, en caso de desvinculación por el art. 161 del código del trabajo se deben pagar indemnización al trabajador:</a:t>
            </a:r>
            <a:endParaRPr sz="1800" b="0" i="0" u="none" strike="noStrike" cap="none">
              <a:solidFill>
                <a:srgbClr val="000000"/>
              </a:solidFill>
              <a:latin typeface="Calibri"/>
              <a:ea typeface="Calibri"/>
              <a:cs typeface="Calibri"/>
              <a:sym typeface="Calibri"/>
            </a:endParaRPr>
          </a:p>
          <a:p>
            <a:pPr marL="0" marR="0" lvl="0" indent="0" algn="just" rtl="0">
              <a:lnSpc>
                <a:spcPct val="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75200" marR="0" lvl="1" indent="-234000" algn="just" rtl="0">
              <a:lnSpc>
                <a:spcPct val="90000"/>
              </a:lnSpc>
              <a:spcBef>
                <a:spcPts val="0"/>
              </a:spcBef>
              <a:spcAft>
                <a:spcPts val="0"/>
              </a:spcAft>
              <a:buClr>
                <a:schemeClr val="dk1"/>
              </a:buClr>
              <a:buSzPts val="1620"/>
              <a:buFont typeface="Calibri"/>
              <a:buAutoNum type="arabicPeriod"/>
            </a:pPr>
            <a:r>
              <a:rPr lang="en-US" sz="1800" b="0" i="0" u="none" strike="noStrike" cap="none">
                <a:solidFill>
                  <a:schemeClr val="dk1"/>
                </a:solidFill>
                <a:latin typeface="Calibri"/>
                <a:ea typeface="Calibri"/>
                <a:cs typeface="Calibri"/>
                <a:sym typeface="Calibri"/>
              </a:rPr>
              <a:t>Indemnización sustitutiva de aviso previo.</a:t>
            </a:r>
            <a:endParaRPr sz="1800" b="0" i="0" u="none" strike="noStrike" cap="none">
              <a:solidFill>
                <a:srgbClr val="000000"/>
              </a:solidFill>
              <a:latin typeface="Calibri"/>
              <a:ea typeface="Calibri"/>
              <a:cs typeface="Calibri"/>
              <a:sym typeface="Calibri"/>
            </a:endParaRPr>
          </a:p>
          <a:p>
            <a:pPr marL="475200" marR="0" lvl="1" indent="-234000" algn="just" rtl="0">
              <a:lnSpc>
                <a:spcPct val="90000"/>
              </a:lnSpc>
              <a:spcBef>
                <a:spcPts val="0"/>
              </a:spcBef>
              <a:spcAft>
                <a:spcPts val="0"/>
              </a:spcAft>
              <a:buClr>
                <a:schemeClr val="dk1"/>
              </a:buClr>
              <a:buSzPts val="1620"/>
              <a:buFont typeface="Calibri"/>
              <a:buAutoNum type="arabicPeriod"/>
            </a:pPr>
            <a:r>
              <a:rPr lang="en-US" sz="1800" b="0" i="0" u="none" strike="noStrike" cap="none">
                <a:solidFill>
                  <a:schemeClr val="dk1"/>
                </a:solidFill>
                <a:latin typeface="Calibri"/>
                <a:ea typeface="Calibri"/>
                <a:cs typeface="Calibri"/>
                <a:sym typeface="Calibri"/>
              </a:rPr>
              <a:t>Indemnización por años de servicio</a:t>
            </a:r>
            <a:endParaRPr sz="1800" b="0" i="0" u="none" strike="noStrike" cap="none">
              <a:solidFill>
                <a:srgbClr val="000000"/>
              </a:solidFill>
              <a:latin typeface="Calibri"/>
              <a:ea typeface="Calibri"/>
              <a:cs typeface="Calibri"/>
              <a:sym typeface="Calibri"/>
            </a:endParaRPr>
          </a:p>
          <a:p>
            <a:pPr marL="457200" marR="0" lvl="1" indent="0" algn="just"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Estas Indemnizaciones tiene dos topes máximos para su pago:</a:t>
            </a:r>
            <a:endParaRPr sz="1800" b="1" i="0" u="none" strike="noStrike" cap="none">
              <a:solidFill>
                <a:srgbClr val="000000"/>
              </a:solidFill>
              <a:latin typeface="Calibri"/>
              <a:ea typeface="Calibri"/>
              <a:cs typeface="Calibri"/>
              <a:sym typeface="Calibri"/>
            </a:endParaRPr>
          </a:p>
          <a:p>
            <a:pPr marL="0" marR="0" lvl="0" indent="0" algn="just" rtl="0">
              <a:lnSpc>
                <a:spcPct val="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489600" marR="0" lvl="1" indent="-212400" algn="just" rtl="0">
              <a:lnSpc>
                <a:spcPct val="9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Antigüedad, se consideran solo 330 días o 11 años.</a:t>
            </a:r>
            <a:endParaRPr sz="1800" b="0" i="0" u="none" strike="noStrike" cap="none">
              <a:solidFill>
                <a:srgbClr val="000000"/>
              </a:solidFill>
              <a:latin typeface="Calibri"/>
              <a:ea typeface="Calibri"/>
              <a:cs typeface="Calibri"/>
              <a:sym typeface="Calibri"/>
            </a:endParaRPr>
          </a:p>
          <a:p>
            <a:pPr marL="489600" marR="0" lvl="1" indent="-212400" algn="just" rtl="0">
              <a:lnSpc>
                <a:spcPct val="90000"/>
              </a:lnSpc>
              <a:spcBef>
                <a:spcPts val="0"/>
              </a:spcBef>
              <a:spcAft>
                <a:spcPts val="0"/>
              </a:spcAft>
              <a:buClr>
                <a:schemeClr val="dk1"/>
              </a:buClr>
              <a:buSzPts val="1800"/>
              <a:buFont typeface="Noto Sans Symbols"/>
              <a:buChar char="▪"/>
            </a:pPr>
            <a:r>
              <a:rPr lang="en-US" sz="1800" b="0" i="0" u="none" strike="noStrike" cap="none">
                <a:solidFill>
                  <a:schemeClr val="dk1"/>
                </a:solidFill>
                <a:latin typeface="Calibri"/>
                <a:ea typeface="Calibri"/>
                <a:cs typeface="Calibri"/>
                <a:sym typeface="Calibri"/>
              </a:rPr>
              <a:t>Monto: El monto máximo corresponde a 90 UF por cada año de servicio.</a:t>
            </a:r>
            <a:endParaRPr sz="1800" b="0" i="0" u="none" strike="noStrike" cap="none">
              <a:solidFill>
                <a:srgbClr val="000000"/>
              </a:solidFill>
              <a:latin typeface="Calibri"/>
              <a:ea typeface="Calibri"/>
              <a:cs typeface="Calibri"/>
              <a:sym typeface="Calibri"/>
            </a:endParaRPr>
          </a:p>
          <a:p>
            <a:pPr marL="742950" marR="0" lvl="1" indent="-171450" algn="just" rtl="0">
              <a:lnSpc>
                <a:spcPct val="70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Observación: </a:t>
            </a:r>
            <a:r>
              <a:rPr lang="en-US" sz="1800" b="0" i="0" u="none" strike="noStrike" cap="none">
                <a:solidFill>
                  <a:schemeClr val="dk1"/>
                </a:solidFill>
                <a:latin typeface="Calibri"/>
                <a:ea typeface="Calibri"/>
                <a:cs typeface="Calibri"/>
                <a:sym typeface="Calibri"/>
              </a:rPr>
              <a:t>Si el empleador desea pagar montos mayores a los indicados, lo puede efectuar sin inconvenientes.</a:t>
            </a:r>
            <a:endParaRPr sz="1800" b="0" i="0" u="none" strike="noStrike" cap="none">
              <a:solidFill>
                <a:srgbClr val="000000"/>
              </a:solidFill>
              <a:latin typeface="Calibri"/>
              <a:ea typeface="Calibri"/>
              <a:cs typeface="Calibri"/>
              <a:sym typeface="Calibri"/>
            </a:endParaRPr>
          </a:p>
          <a:p>
            <a:pPr marL="0" marR="0" lvl="0" indent="0" algn="just" rtl="0">
              <a:lnSpc>
                <a:spcPct val="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En el caso de las Indemnizaciones por Feriado Proporcional, este no tiene límites en montos ni antigüedad.</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5"/>
          <p:cNvSpPr/>
          <p:nvPr/>
        </p:nvSpPr>
        <p:spPr>
          <a:xfrm>
            <a:off x="485776" y="2336800"/>
            <a:ext cx="8216899" cy="42926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63" name="Google Shape;363;p65"/>
          <p:cNvSpPr txBox="1"/>
          <p:nvPr/>
        </p:nvSpPr>
        <p:spPr>
          <a:xfrm>
            <a:off x="414173" y="1131244"/>
            <a:ext cx="9039225" cy="148374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500" b="1" i="0" u="none" strike="noStrike" cap="none">
                <a:solidFill>
                  <a:srgbClr val="ED6B00"/>
                </a:solidFill>
                <a:latin typeface="Calibri"/>
                <a:ea typeface="Calibri"/>
                <a:cs typeface="Calibri"/>
                <a:sym typeface="Calibri"/>
              </a:rPr>
              <a:t>BENEFICIOS MONETARIOS QUE PERCIBE EL TRABAJADOR POR </a:t>
            </a:r>
            <a:br>
              <a:rPr lang="en-US" sz="2500" b="1" i="0" u="none" strike="noStrike" cap="none">
                <a:solidFill>
                  <a:srgbClr val="ED6B00"/>
                </a:solidFill>
                <a:latin typeface="Calibri"/>
                <a:ea typeface="Calibri"/>
                <a:cs typeface="Calibri"/>
                <a:sym typeface="Calibri"/>
              </a:rPr>
            </a:br>
            <a:r>
              <a:rPr lang="en-US" sz="2500" b="0" i="0" u="none" strike="noStrike" cap="none">
                <a:solidFill>
                  <a:srgbClr val="800000"/>
                </a:solidFill>
                <a:latin typeface="Calibri"/>
                <a:ea typeface="Calibri"/>
                <a:cs typeface="Calibri"/>
                <a:sym typeface="Calibri"/>
              </a:rPr>
              <a:t>UN</a:t>
            </a:r>
            <a:r>
              <a:rPr lang="en-US" sz="2500" b="1" i="0" u="none" strike="noStrike" cap="none">
                <a:solidFill>
                  <a:srgbClr val="ED6B00"/>
                </a:solidFill>
                <a:latin typeface="Calibri"/>
                <a:ea typeface="Calibri"/>
                <a:cs typeface="Calibri"/>
                <a:sym typeface="Calibri"/>
              </a:rPr>
              <a:t> </a:t>
            </a:r>
            <a:r>
              <a:rPr lang="en-US" sz="2500" b="0" i="0" u="none" strike="noStrike" cap="none">
                <a:solidFill>
                  <a:srgbClr val="800000"/>
                </a:solidFill>
                <a:latin typeface="Calibri"/>
                <a:ea typeface="Calibri"/>
                <a:cs typeface="Calibri"/>
                <a:sym typeface="Calibri"/>
              </a:rPr>
              <a:t>DEPARTAMENTO DE BIENESTAR O UN ACUERDO SINDICAL</a:t>
            </a:r>
            <a:endParaRPr/>
          </a:p>
          <a:p>
            <a:pPr marL="0" marR="0" lvl="0" indent="0" algn="l" rtl="0">
              <a:lnSpc>
                <a:spcPct val="90000"/>
              </a:lnSpc>
              <a:spcBef>
                <a:spcPts val="0"/>
              </a:spcBef>
              <a:spcAft>
                <a:spcPts val="0"/>
              </a:spcAft>
              <a:buNone/>
            </a:pPr>
            <a:r>
              <a:rPr lang="en-US" sz="2500" b="0" i="0" u="none" strike="noStrike" cap="none">
                <a:solidFill>
                  <a:srgbClr val="800000"/>
                </a:solidFill>
                <a:latin typeface="Calibri"/>
                <a:ea typeface="Calibri"/>
                <a:cs typeface="Calibri"/>
                <a:sym typeface="Calibri"/>
              </a:rPr>
              <a:t/>
            </a:r>
            <a:br>
              <a:rPr lang="en-US" sz="2500" b="0" i="0" u="none" strike="noStrike" cap="none">
                <a:solidFill>
                  <a:srgbClr val="800000"/>
                </a:solidFill>
                <a:latin typeface="Calibri"/>
                <a:ea typeface="Calibri"/>
                <a:cs typeface="Calibri"/>
                <a:sym typeface="Calibri"/>
              </a:rPr>
            </a:br>
            <a:endParaRPr sz="2500" b="0" i="0" u="none" strike="noStrike" cap="none">
              <a:solidFill>
                <a:srgbClr val="800000"/>
              </a:solidFill>
              <a:latin typeface="Calibri"/>
              <a:ea typeface="Calibri"/>
              <a:cs typeface="Calibri"/>
              <a:sym typeface="Calibri"/>
            </a:endParaRPr>
          </a:p>
        </p:txBody>
      </p:sp>
      <p:sp>
        <p:nvSpPr>
          <p:cNvPr id="364" name="Google Shape;364;p65"/>
          <p:cNvSpPr txBox="1"/>
          <p:nvPr/>
        </p:nvSpPr>
        <p:spPr>
          <a:xfrm>
            <a:off x="739976" y="2742491"/>
            <a:ext cx="7553124" cy="3647112"/>
          </a:xfrm>
          <a:prstGeom prst="rect">
            <a:avLst/>
          </a:prstGeom>
          <a:noFill/>
          <a:ln>
            <a:noFill/>
          </a:ln>
        </p:spPr>
        <p:txBody>
          <a:bodyPr spcFirstLastPara="1" wrap="square" lIns="91425" tIns="45700" rIns="91425" bIns="45700" anchor="t" anchorCtr="0">
            <a:spAutoFit/>
          </a:bodyPr>
          <a:lstStyle/>
          <a:p>
            <a:pPr marL="176400" marR="0" lvl="0" indent="-176400" algn="l" rtl="0">
              <a:lnSpc>
                <a:spcPct val="100000"/>
              </a:lnSpc>
              <a:spcBef>
                <a:spcPts val="9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Primero que nada no debemos confundir regalías que efectúa el empleador a sus trabajadores ya sea en especies o en dinero, lo que hace que su monto sea remuneración y esta afecta a los descuentos previsionales.</a:t>
            </a:r>
            <a:endParaRPr sz="1800" b="0" i="0" u="none" strike="noStrike" cap="none">
              <a:solidFill>
                <a:schemeClr val="dk1"/>
              </a:solidFill>
              <a:latin typeface="Calibri"/>
              <a:ea typeface="Calibri"/>
              <a:cs typeface="Calibri"/>
              <a:sym typeface="Calibri"/>
            </a:endParaRPr>
          </a:p>
          <a:p>
            <a:pPr marL="176400" marR="0" lvl="0" indent="-176400" algn="l" rtl="0">
              <a:lnSpc>
                <a:spcPct val="100000"/>
              </a:lnSpc>
              <a:spcBef>
                <a:spcPts val="9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Pero los beneficios que un trabajador percibe a través de un Depto. de bienestar, estos montos no se consideran remuneración, y de hecho no se incluyen en las liquidaciones de sueldos, debido a que los dineros pagados nacen de los aportes de los trabajadores y un aporte del empleador.</a:t>
            </a:r>
            <a:endParaRPr sz="1800" b="0" i="0" u="none" strike="noStrike" cap="none">
              <a:solidFill>
                <a:schemeClr val="dk1"/>
              </a:solidFill>
              <a:latin typeface="Calibri"/>
              <a:ea typeface="Calibri"/>
              <a:cs typeface="Calibri"/>
              <a:sym typeface="Calibri"/>
            </a:endParaRPr>
          </a:p>
          <a:p>
            <a:pPr marL="176400" marR="0" lvl="0" indent="-176400" algn="l" rtl="0">
              <a:lnSpc>
                <a:spcPct val="100000"/>
              </a:lnSpc>
              <a:spcBef>
                <a:spcPts val="900"/>
              </a:spcBef>
              <a:spcAft>
                <a:spcPts val="0"/>
              </a:spcAft>
              <a:buClr>
                <a:srgbClr val="000000"/>
              </a:buClr>
              <a:buSzPts val="1800"/>
              <a:buFont typeface="Arial"/>
              <a:buChar char="•"/>
            </a:pPr>
            <a:r>
              <a:rPr lang="en-US" sz="1800" b="0" i="0" u="none" strike="noStrike" cap="none">
                <a:solidFill>
                  <a:schemeClr val="dk1"/>
                </a:solidFill>
                <a:latin typeface="Calibri"/>
                <a:ea typeface="Calibri"/>
                <a:cs typeface="Calibri"/>
                <a:sym typeface="Calibri"/>
              </a:rPr>
              <a:t>Los dineros que recibe un trabajador de un sindicato, tampoco se consideran remuneraciones, son los beneficios que tiene un trabajador por estar afiliado a un sindicato y bajo una negociación colectiva. Los montos que los trabajadores perciben nacen del aporte de cada trabajador y también de </a:t>
            </a:r>
            <a:br>
              <a:rPr lang="en-US" sz="1800" b="0" i="0" u="none" strike="noStrike" cap="none">
                <a:solidFill>
                  <a:schemeClr val="dk1"/>
                </a:solidFill>
                <a:latin typeface="Calibri"/>
                <a:ea typeface="Calibri"/>
                <a:cs typeface="Calibri"/>
                <a:sym typeface="Calibri"/>
              </a:rPr>
            </a:br>
            <a:r>
              <a:rPr lang="en-US" sz="1800" b="0" i="0" u="none" strike="noStrike" cap="none">
                <a:solidFill>
                  <a:schemeClr val="dk1"/>
                </a:solidFill>
                <a:latin typeface="Calibri"/>
                <a:ea typeface="Calibri"/>
                <a:cs typeface="Calibri"/>
                <a:sym typeface="Calibri"/>
              </a:rPr>
              <a:t>un aporte del empleador.</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p:nvPr/>
        </p:nvSpPr>
        <p:spPr>
          <a:xfrm>
            <a:off x="541339" y="2324100"/>
            <a:ext cx="7167561" cy="3441700"/>
          </a:xfrm>
          <a:prstGeom prst="roundRect">
            <a:avLst>
              <a:gd name="adj" fmla="val 5516"/>
            </a:avLst>
          </a:prstGeom>
          <a:solidFill>
            <a:schemeClr val="lt1"/>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70" name="Google Shape;370;p66"/>
          <p:cNvPicPr preferRelativeResize="0"/>
          <p:nvPr/>
        </p:nvPicPr>
        <p:blipFill rotWithShape="1">
          <a:blip r:embed="rId3">
            <a:alphaModFix/>
          </a:blip>
          <a:srcRect/>
          <a:stretch/>
        </p:blipFill>
        <p:spPr>
          <a:xfrm flipH="1">
            <a:off x="5564966" y="2691059"/>
            <a:ext cx="1953433" cy="3174329"/>
          </a:xfrm>
          <a:prstGeom prst="rect">
            <a:avLst/>
          </a:prstGeom>
          <a:noFill/>
          <a:ln>
            <a:noFill/>
          </a:ln>
        </p:spPr>
      </p:pic>
      <p:sp>
        <p:nvSpPr>
          <p:cNvPr id="371" name="Google Shape;371;p66"/>
          <p:cNvSpPr/>
          <p:nvPr/>
        </p:nvSpPr>
        <p:spPr>
          <a:xfrm>
            <a:off x="461962" y="1162606"/>
            <a:ext cx="9050338" cy="55399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3300" b="1" i="0" u="none" strike="noStrike" cap="none">
                <a:solidFill>
                  <a:srgbClr val="ED6B00"/>
                </a:solidFill>
                <a:latin typeface="Calibri"/>
                <a:ea typeface="Calibri"/>
                <a:cs typeface="Calibri"/>
                <a:sym typeface="Calibri"/>
              </a:rPr>
              <a:t>PAUSAS </a:t>
            </a:r>
            <a:r>
              <a:rPr lang="en-US" sz="3300" b="0" i="0" u="none" strike="noStrike" cap="none">
                <a:solidFill>
                  <a:srgbClr val="800000"/>
                </a:solidFill>
                <a:latin typeface="Calibri"/>
                <a:ea typeface="Calibri"/>
                <a:cs typeface="Calibri"/>
                <a:sym typeface="Calibri"/>
              </a:rPr>
              <a:t>REFLEXIVAS</a:t>
            </a:r>
            <a:endParaRPr sz="3300" b="0" i="0" u="none" strike="noStrike" cap="none">
              <a:solidFill>
                <a:srgbClr val="800000"/>
              </a:solidFill>
              <a:latin typeface="Calibri"/>
              <a:ea typeface="Calibri"/>
              <a:cs typeface="Calibri"/>
              <a:sym typeface="Calibri"/>
            </a:endParaRPr>
          </a:p>
          <a:p>
            <a:pPr marL="0" marR="0" lvl="0" indent="0" algn="l" rtl="0">
              <a:lnSpc>
                <a:spcPct val="100000"/>
              </a:lnSpc>
              <a:spcBef>
                <a:spcPts val="0"/>
              </a:spcBef>
              <a:spcAft>
                <a:spcPts val="0"/>
              </a:spcAft>
              <a:buNone/>
            </a:pPr>
            <a:endParaRPr sz="3300" b="0" i="0" u="none" strike="noStrike" cap="none">
              <a:solidFill>
                <a:srgbClr val="800000"/>
              </a:solidFill>
              <a:latin typeface="Calibri"/>
              <a:ea typeface="Calibri"/>
              <a:cs typeface="Calibri"/>
              <a:sym typeface="Calibri"/>
            </a:endParaRPr>
          </a:p>
        </p:txBody>
      </p:sp>
      <p:pic>
        <p:nvPicPr>
          <p:cNvPr id="372" name="Google Shape;372;p66"/>
          <p:cNvPicPr preferRelativeResize="0"/>
          <p:nvPr/>
        </p:nvPicPr>
        <p:blipFill rotWithShape="1">
          <a:blip r:embed="rId4">
            <a:alphaModFix/>
          </a:blip>
          <a:srcRect/>
          <a:stretch/>
        </p:blipFill>
        <p:spPr>
          <a:xfrm>
            <a:off x="7455375" y="2259471"/>
            <a:ext cx="482540" cy="482540"/>
          </a:xfrm>
          <a:prstGeom prst="rect">
            <a:avLst/>
          </a:prstGeom>
          <a:noFill/>
          <a:ln>
            <a:noFill/>
          </a:ln>
        </p:spPr>
      </p:pic>
      <p:sp>
        <p:nvSpPr>
          <p:cNvPr id="373" name="Google Shape;373;p66"/>
          <p:cNvSpPr/>
          <p:nvPr/>
        </p:nvSpPr>
        <p:spPr>
          <a:xfrm>
            <a:off x="881062" y="3429785"/>
            <a:ext cx="5113337" cy="18466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900" b="0" i="0" u="none" strike="noStrike" cap="none">
                <a:solidFill>
                  <a:schemeClr val="dk1"/>
                </a:solidFill>
                <a:latin typeface="Calibri"/>
                <a:ea typeface="Calibri"/>
                <a:cs typeface="Calibri"/>
                <a:sym typeface="Calibri"/>
              </a:rPr>
              <a:t>¿</a:t>
            </a:r>
            <a:r>
              <a:rPr lang="en-US" sz="1900" b="1" i="0" u="none" strike="noStrike" cap="none">
                <a:solidFill>
                  <a:schemeClr val="dk1"/>
                </a:solidFill>
                <a:latin typeface="Calibri"/>
                <a:ea typeface="Calibri"/>
                <a:cs typeface="Calibri"/>
                <a:sym typeface="Calibri"/>
              </a:rPr>
              <a:t>Qué piensan sobre los dos tipos de remuneraciones (RI y RNI), en sus montos máximos y mínimos a cancelar al trabajador?</a:t>
            </a:r>
            <a:endParaRPr/>
          </a:p>
          <a:p>
            <a:pPr marL="0" marR="0" lvl="0" indent="0" algn="l" rtl="0">
              <a:lnSpc>
                <a:spcPct val="100000"/>
              </a:lnSpc>
              <a:spcBef>
                <a:spcPts val="0"/>
              </a:spcBef>
              <a:spcAft>
                <a:spcPts val="0"/>
              </a:spcAft>
              <a:buNone/>
            </a:pPr>
            <a:endParaRPr sz="19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r>
              <a:rPr lang="en-US" sz="1900" b="1" i="0" u="none" strike="noStrike" cap="none">
                <a:solidFill>
                  <a:schemeClr val="dk1"/>
                </a:solidFill>
                <a:latin typeface="Calibri"/>
                <a:ea typeface="Calibri"/>
                <a:cs typeface="Calibri"/>
                <a:sym typeface="Calibri"/>
              </a:rPr>
              <a:t>¿Qué creen ustedes ocurriría si no </a:t>
            </a:r>
            <a:br>
              <a:rPr lang="en-US" sz="1900" b="1" i="0" u="none" strike="noStrike" cap="none">
                <a:solidFill>
                  <a:schemeClr val="dk1"/>
                </a:solidFill>
                <a:latin typeface="Calibri"/>
                <a:ea typeface="Calibri"/>
                <a:cs typeface="Calibri"/>
                <a:sym typeface="Calibri"/>
              </a:rPr>
            </a:br>
            <a:r>
              <a:rPr lang="en-US" sz="1900" b="1" i="0" u="none" strike="noStrike" cap="none">
                <a:solidFill>
                  <a:schemeClr val="dk1"/>
                </a:solidFill>
                <a:latin typeface="Calibri"/>
                <a:ea typeface="Calibri"/>
                <a:cs typeface="Calibri"/>
                <a:sym typeface="Calibri"/>
              </a:rPr>
              <a:t>existieran esos límites?</a:t>
            </a:r>
            <a:endParaRPr/>
          </a:p>
        </p:txBody>
      </p:sp>
      <p:sp>
        <p:nvSpPr>
          <p:cNvPr id="374" name="Google Shape;374;p66"/>
          <p:cNvSpPr/>
          <p:nvPr/>
        </p:nvSpPr>
        <p:spPr>
          <a:xfrm>
            <a:off x="854673" y="2733227"/>
            <a:ext cx="4720627" cy="623504"/>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900" b="1" i="1" u="none" strike="noStrike" cap="none">
                <a:solidFill>
                  <a:srgbClr val="800000"/>
                </a:solidFill>
                <a:latin typeface="Calibri"/>
                <a:ea typeface="Calibri"/>
                <a:cs typeface="Calibri"/>
                <a:sym typeface="Calibri"/>
              </a:rPr>
              <a:t>Algunas preguntas de los temas que vamos trabajando</a:t>
            </a:r>
            <a:endParaRPr sz="1900" b="0" i="1" u="none" strike="noStrike" cap="none">
              <a:solidFill>
                <a:srgbClr val="8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8"/>
          <p:cNvSpPr/>
          <p:nvPr/>
        </p:nvSpPr>
        <p:spPr>
          <a:xfrm>
            <a:off x="2035277" y="2911885"/>
            <a:ext cx="6999671" cy="2696553"/>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80" name="Google Shape;380;p18"/>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¿CUÁNTO APRENDIMOS?</a:t>
            </a:r>
            <a:endParaRPr sz="3100" b="1" i="0" u="none" strike="noStrike" cap="none">
              <a:solidFill>
                <a:srgbClr val="ED6B00"/>
              </a:solidFill>
              <a:latin typeface="Calibri"/>
              <a:ea typeface="Calibri"/>
              <a:cs typeface="Calibri"/>
              <a:sym typeface="Calibri"/>
            </a:endParaRPr>
          </a:p>
        </p:txBody>
      </p:sp>
      <p:sp>
        <p:nvSpPr>
          <p:cNvPr id="381" name="Google Shape;381;p18"/>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REVISEMOS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382" name="Google Shape;382;p18"/>
          <p:cNvPicPr preferRelativeResize="0"/>
          <p:nvPr/>
        </p:nvPicPr>
        <p:blipFill rotWithShape="1">
          <a:blip r:embed="rId3">
            <a:alphaModFix/>
          </a:blip>
          <a:srcRect/>
          <a:stretch/>
        </p:blipFill>
        <p:spPr>
          <a:xfrm>
            <a:off x="530942" y="2715213"/>
            <a:ext cx="2812026" cy="3182572"/>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7228123" y="5063613"/>
            <a:ext cx="1705019" cy="1272246"/>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5474444" y="5389023"/>
            <a:ext cx="1651873" cy="884514"/>
          </a:xfrm>
          <a:prstGeom prst="rect">
            <a:avLst/>
          </a:prstGeom>
          <a:noFill/>
          <a:ln>
            <a:noFill/>
          </a:ln>
        </p:spPr>
      </p:pic>
      <p:sp>
        <p:nvSpPr>
          <p:cNvPr id="385" name="Google Shape;385;p18"/>
          <p:cNvSpPr txBox="1"/>
          <p:nvPr/>
        </p:nvSpPr>
        <p:spPr>
          <a:xfrm>
            <a:off x="4175975"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FFB375"/>
                </a:solidFill>
                <a:latin typeface="Calibri"/>
                <a:ea typeface="Calibri"/>
                <a:cs typeface="Calibri"/>
                <a:sym typeface="Calibri"/>
              </a:rPr>
              <a:t>2</a:t>
            </a:r>
            <a:endParaRPr sz="5000" b="0" i="0" u="none" strike="noStrike" cap="none">
              <a:solidFill>
                <a:srgbClr val="FFB375"/>
              </a:solidFill>
              <a:latin typeface="Calibri"/>
              <a:ea typeface="Calibri"/>
              <a:cs typeface="Calibri"/>
              <a:sym typeface="Calibri"/>
            </a:endParaRPr>
          </a:p>
        </p:txBody>
      </p:sp>
      <p:sp>
        <p:nvSpPr>
          <p:cNvPr id="386" name="Google Shape;386;p18"/>
          <p:cNvSpPr txBox="1"/>
          <p:nvPr/>
        </p:nvSpPr>
        <p:spPr>
          <a:xfrm>
            <a:off x="3398568" y="3080052"/>
            <a:ext cx="5453326" cy="2495248"/>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200" b="0" i="0" u="none" strike="noStrike" cap="none">
                <a:solidFill>
                  <a:srgbClr val="A93501"/>
                </a:solidFill>
                <a:latin typeface="Calibri"/>
                <a:ea typeface="Calibri"/>
                <a:cs typeface="Calibri"/>
                <a:sym typeface="Calibri"/>
              </a:rPr>
              <a:t>CÁLCULOS DE MONTOS MÁXIMOS </a:t>
            </a:r>
            <a:br>
              <a:rPr lang="en-US" sz="2200" b="0" i="0" u="none" strike="noStrike" cap="none">
                <a:solidFill>
                  <a:srgbClr val="A93501"/>
                </a:solidFill>
                <a:latin typeface="Calibri"/>
                <a:ea typeface="Calibri"/>
                <a:cs typeface="Calibri"/>
                <a:sym typeface="Calibri"/>
              </a:rPr>
            </a:br>
            <a:r>
              <a:rPr lang="en-US" sz="2200" b="0" i="0" u="none" strike="noStrike" cap="none">
                <a:solidFill>
                  <a:srgbClr val="A93501"/>
                </a:solidFill>
                <a:latin typeface="Calibri"/>
                <a:ea typeface="Calibri"/>
                <a:cs typeface="Calibri"/>
                <a:sym typeface="Calibri"/>
              </a:rPr>
              <a:t>DE HABERES Y ASIGNACIONES</a:t>
            </a:r>
            <a:endParaRPr/>
          </a:p>
          <a:p>
            <a:pPr marL="0" marR="0" lvl="0" indent="0" algn="l" rtl="0">
              <a:lnSpc>
                <a:spcPct val="50000"/>
              </a:lnSpc>
              <a:spcBef>
                <a:spcPts val="0"/>
              </a:spcBef>
              <a:spcAft>
                <a:spcPts val="0"/>
              </a:spcAft>
              <a:buNone/>
            </a:pPr>
            <a:endParaRPr sz="2000" b="0" i="0" u="none" strike="noStrike" cap="none">
              <a:solidFill>
                <a:srgbClr val="A9350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Calibri"/>
                <a:ea typeface="Calibri"/>
                <a:cs typeface="Calibri"/>
                <a:sym typeface="Calibri"/>
              </a:rPr>
              <a:t>Para revisar los temas trabajados a lo largo de la presentación, te invito a desarrollar la </a:t>
            </a:r>
            <a:r>
              <a:rPr lang="en-US" sz="1700" b="1" i="0" u="none" strike="noStrike" cap="none">
                <a:solidFill>
                  <a:srgbClr val="ED6B00"/>
                </a:solidFill>
                <a:latin typeface="Calibri"/>
                <a:ea typeface="Calibri"/>
                <a:cs typeface="Calibri"/>
                <a:sym typeface="Calibri"/>
              </a:rPr>
              <a:t>Actividad 2 Cuánto Aprendimos</a:t>
            </a:r>
            <a:r>
              <a:rPr lang="en-US" sz="1700" b="0" i="0" u="none" strike="noStrike" cap="none">
                <a:solidFill>
                  <a:srgbClr val="000000"/>
                </a:solidFill>
                <a:latin typeface="Calibri"/>
                <a:ea typeface="Calibri"/>
                <a:cs typeface="Calibri"/>
                <a:sym typeface="Calibri"/>
              </a:rPr>
              <a:t>. Descarga el archivo y sigue las instrucciones.</a:t>
            </a:r>
            <a:endParaRPr/>
          </a:p>
          <a:p>
            <a:pPr marL="0" marR="0" lvl="0" indent="0" algn="l" rtl="0">
              <a:lnSpc>
                <a:spcPct val="50000"/>
              </a:lnSpc>
              <a:spcBef>
                <a:spcPts val="0"/>
              </a:spcBef>
              <a:spcAft>
                <a:spcPts val="0"/>
              </a:spcAft>
              <a:buClr>
                <a:srgbClr val="000000"/>
              </a:buClr>
              <a:buSzPts val="1700"/>
              <a:buFont typeface="Arial"/>
              <a:buNone/>
            </a:pP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Calibri"/>
                <a:ea typeface="Calibri"/>
                <a:cs typeface="Calibri"/>
                <a:sym typeface="Calibri"/>
              </a:rPr>
              <a:t>¡Muy bien!, </a:t>
            </a:r>
            <a:r>
              <a:rPr lang="en-US" sz="1700" b="0" i="0" u="none" strike="noStrike" cap="none">
                <a:solidFill>
                  <a:srgbClr val="000000"/>
                </a:solidFill>
                <a:latin typeface="Calibri"/>
                <a:ea typeface="Calibri"/>
                <a:cs typeface="Calibri"/>
                <a:sym typeface="Calibri"/>
              </a:rPr>
              <a:t>ahora vamos a practicar.</a:t>
            </a:r>
            <a:endParaRPr/>
          </a:p>
          <a:p>
            <a:pPr marL="0" marR="0" lvl="0" indent="0" algn="l" rtl="0">
              <a:lnSpc>
                <a:spcPct val="90000"/>
              </a:lnSpc>
              <a:spcBef>
                <a:spcPts val="0"/>
              </a:spcBef>
              <a:spcAft>
                <a:spcPts val="0"/>
              </a:spcAft>
              <a:buNone/>
            </a:pPr>
            <a:endParaRPr sz="2000" b="0" i="0" u="none" strike="noStrike" cap="none">
              <a:solidFill>
                <a:srgbClr val="A93501"/>
              </a:solidFill>
              <a:latin typeface="Calibri"/>
              <a:ea typeface="Calibri"/>
              <a:cs typeface="Calibri"/>
              <a:sym typeface="Calibri"/>
            </a:endParaRPr>
          </a:p>
          <a:p>
            <a:pPr marL="0" marR="0" lvl="0" indent="0" algn="l" rtl="0">
              <a:lnSpc>
                <a:spcPct val="90000"/>
              </a:lnSpc>
              <a:spcBef>
                <a:spcPts val="0"/>
              </a:spcBef>
              <a:spcAft>
                <a:spcPts val="0"/>
              </a:spcAft>
              <a:buNone/>
            </a:pPr>
            <a:endParaRPr sz="2000" b="1" i="0" u="none" strike="noStrike" cap="none">
              <a:solidFill>
                <a:srgbClr val="ED6B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20"/>
          <p:cNvSpPr/>
          <p:nvPr/>
        </p:nvSpPr>
        <p:spPr>
          <a:xfrm>
            <a:off x="431624" y="2285848"/>
            <a:ext cx="8839201" cy="3238192"/>
          </a:xfrm>
          <a:prstGeom prst="roundRect">
            <a:avLst>
              <a:gd name="adj" fmla="val 16667"/>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92" name="Google Shape;392;p2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ACTIVIDAD PRÁCTICA</a:t>
            </a:r>
            <a:endParaRPr sz="3100" b="1" i="0" u="none" strike="noStrike" cap="none">
              <a:solidFill>
                <a:srgbClr val="ED6B00"/>
              </a:solidFill>
              <a:latin typeface="Calibri"/>
              <a:ea typeface="Calibri"/>
              <a:cs typeface="Calibri"/>
              <a:sym typeface="Calibri"/>
            </a:endParaRPr>
          </a:p>
        </p:txBody>
      </p:sp>
      <p:sp>
        <p:nvSpPr>
          <p:cNvPr id="393" name="Google Shape;393;p20"/>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4" name="Google Shape;394;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¡PRACTIQUEMOS!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395" name="Google Shape;395;p20"/>
          <p:cNvSpPr txBox="1"/>
          <p:nvPr/>
        </p:nvSpPr>
        <p:spPr>
          <a:xfrm>
            <a:off x="3657860" y="1247518"/>
            <a:ext cx="559356" cy="409500"/>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FFB375"/>
                </a:solidFill>
                <a:latin typeface="Calibri"/>
                <a:ea typeface="Calibri"/>
                <a:cs typeface="Calibri"/>
                <a:sym typeface="Calibri"/>
              </a:rPr>
              <a:t>2</a:t>
            </a:r>
            <a:endParaRPr sz="5000" b="0" i="0" u="none" strike="noStrike" cap="none">
              <a:solidFill>
                <a:srgbClr val="FFB375"/>
              </a:solidFill>
              <a:latin typeface="Calibri"/>
              <a:ea typeface="Calibri"/>
              <a:cs typeface="Calibri"/>
              <a:sym typeface="Calibri"/>
            </a:endParaRPr>
          </a:p>
        </p:txBody>
      </p:sp>
      <p:pic>
        <p:nvPicPr>
          <p:cNvPr id="396" name="Google Shape;396;p20"/>
          <p:cNvPicPr preferRelativeResize="0"/>
          <p:nvPr/>
        </p:nvPicPr>
        <p:blipFill rotWithShape="1">
          <a:blip r:embed="rId3">
            <a:alphaModFix/>
          </a:blip>
          <a:srcRect/>
          <a:stretch/>
        </p:blipFill>
        <p:spPr>
          <a:xfrm>
            <a:off x="2716056" y="3978569"/>
            <a:ext cx="6899892" cy="3974395"/>
          </a:xfrm>
          <a:prstGeom prst="rect">
            <a:avLst/>
          </a:prstGeom>
          <a:noFill/>
          <a:ln>
            <a:noFill/>
          </a:ln>
        </p:spPr>
      </p:pic>
      <p:sp>
        <p:nvSpPr>
          <p:cNvPr id="397" name="Google Shape;397;p20"/>
          <p:cNvSpPr txBox="1"/>
          <p:nvPr/>
        </p:nvSpPr>
        <p:spPr>
          <a:xfrm>
            <a:off x="2686559" y="6881800"/>
            <a:ext cx="1639637" cy="34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000000"/>
                </a:solidFill>
                <a:latin typeface="Calibri"/>
                <a:ea typeface="Calibri"/>
                <a:cs typeface="Calibri"/>
                <a:sym typeface="Calibri"/>
              </a:rPr>
              <a:t>° Medio | Presentación</a:t>
            </a:r>
            <a:endParaRPr sz="1100" b="0" i="0" u="none" strike="noStrike" cap="none">
              <a:solidFill>
                <a:srgbClr val="741B47"/>
              </a:solidFill>
              <a:latin typeface="Calibri"/>
              <a:ea typeface="Calibri"/>
              <a:cs typeface="Calibri"/>
              <a:sym typeface="Calibri"/>
            </a:endParaRPr>
          </a:p>
        </p:txBody>
      </p:sp>
      <p:sp>
        <p:nvSpPr>
          <p:cNvPr id="398" name="Google Shape;398;p20"/>
          <p:cNvSpPr txBox="1"/>
          <p:nvPr/>
        </p:nvSpPr>
        <p:spPr>
          <a:xfrm>
            <a:off x="958646" y="3759029"/>
            <a:ext cx="5315153"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1700" b="0" i="0" u="none" strike="noStrike" cap="none">
                <a:solidFill>
                  <a:srgbClr val="000000"/>
                </a:solidFill>
                <a:latin typeface="Calibri"/>
                <a:ea typeface="Calibri"/>
                <a:cs typeface="Calibri"/>
                <a:sym typeface="Calibri"/>
              </a:rPr>
              <a:t>Para realizar la siguiente actividad,  utiliza el archivo </a:t>
            </a:r>
            <a:r>
              <a:rPr lang="en-US" sz="1700" b="1" i="0" u="none" strike="noStrike" cap="none">
                <a:solidFill>
                  <a:srgbClr val="ED6B00"/>
                </a:solidFill>
                <a:latin typeface="Calibri"/>
                <a:ea typeface="Calibri"/>
                <a:cs typeface="Calibri"/>
                <a:sym typeface="Calibri"/>
              </a:rPr>
              <a:t>Actividad Práctica 2</a:t>
            </a:r>
            <a:r>
              <a:rPr lang="en-US" sz="1700" b="0" i="0" u="none" strike="noStrike" cap="none">
                <a:solidFill>
                  <a:srgbClr val="000000"/>
                </a:solidFill>
                <a:latin typeface="Calibri"/>
                <a:ea typeface="Calibri"/>
                <a:cs typeface="Calibri"/>
                <a:sym typeface="Calibri"/>
              </a:rPr>
              <a:t>,  y sigue las instrucciones señaladas.</a:t>
            </a:r>
            <a:endParaRPr/>
          </a:p>
          <a:p>
            <a:pPr marL="0" marR="0" lvl="0" indent="0" algn="l" rtl="0">
              <a:lnSpc>
                <a:spcPct val="100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r>
              <a:rPr lang="en-US" sz="2100" b="1" i="0" u="none" strike="noStrike" cap="none">
                <a:solidFill>
                  <a:srgbClr val="ED6B00"/>
                </a:solidFill>
                <a:latin typeface="Calibri"/>
                <a:ea typeface="Calibri"/>
                <a:cs typeface="Calibri"/>
                <a:sym typeface="Calibri"/>
              </a:rPr>
              <a:t>¡Éxito! </a:t>
            </a:r>
            <a:r>
              <a:rPr lang="en-US" sz="1600" b="0" i="0" u="none" strike="noStrike" cap="none">
                <a:solidFill>
                  <a:srgbClr val="00000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sp>
        <p:nvSpPr>
          <p:cNvPr id="399" name="Google Shape;399;p20"/>
          <p:cNvSpPr/>
          <p:nvPr/>
        </p:nvSpPr>
        <p:spPr>
          <a:xfrm>
            <a:off x="958646" y="2720526"/>
            <a:ext cx="5904052" cy="76328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400" b="1" i="0" u="none" strike="noStrike" cap="none">
                <a:solidFill>
                  <a:srgbClr val="ED6B00"/>
                </a:solidFill>
                <a:latin typeface="Calibri"/>
                <a:ea typeface="Calibri"/>
                <a:cs typeface="Calibri"/>
                <a:sym typeface="Calibri"/>
              </a:rPr>
              <a:t>CÁLCULOS DE MONTOS MÁXIMOS DE </a:t>
            </a:r>
            <a:r>
              <a:rPr lang="en-US" sz="2400" b="0" i="0" u="none" strike="noStrike" cap="none">
                <a:solidFill>
                  <a:srgbClr val="A93501"/>
                </a:solidFill>
                <a:latin typeface="Calibri"/>
                <a:ea typeface="Calibri"/>
                <a:cs typeface="Calibri"/>
                <a:sym typeface="Calibri"/>
              </a:rPr>
              <a:t>HABERES Y ASIGNACIONES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COMENZAR A TRABAJAR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sp>
        <p:nvSpPr>
          <p:cNvPr id="405" name="Google Shape;405;p19"/>
          <p:cNvSpPr txBox="1"/>
          <p:nvPr/>
        </p:nvSpPr>
        <p:spPr>
          <a:xfrm>
            <a:off x="375977" y="1392244"/>
            <a:ext cx="7017881"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0" i="0" u="none" strike="noStrike" cap="none">
                <a:solidFill>
                  <a:srgbClr val="A93501"/>
                </a:solidFill>
                <a:latin typeface="Calibri"/>
                <a:ea typeface="Calibri"/>
                <a:cs typeface="Calibri"/>
                <a:sym typeface="Calibri"/>
              </a:rPr>
              <a:t>TOMA LAS SIGUIENTES </a:t>
            </a:r>
            <a:r>
              <a:rPr lang="en-US" sz="2800" b="1" i="0" u="none" strike="noStrike" cap="none">
                <a:solidFill>
                  <a:srgbClr val="ED6B00"/>
                </a:solidFill>
                <a:latin typeface="Calibri"/>
                <a:ea typeface="Calibri"/>
                <a:cs typeface="Calibri"/>
                <a:sym typeface="Calibri"/>
              </a:rPr>
              <a:t>PRECAUCIONES</a:t>
            </a:r>
            <a:endParaRPr sz="3100" b="1" i="0" u="none" strike="noStrike" cap="none">
              <a:solidFill>
                <a:srgbClr val="ED6B00"/>
              </a:solidFill>
              <a:latin typeface="Calibri"/>
              <a:ea typeface="Calibri"/>
              <a:cs typeface="Calibri"/>
              <a:sym typeface="Calibri"/>
            </a:endParaRPr>
          </a:p>
        </p:txBody>
      </p:sp>
      <p:grpSp>
        <p:nvGrpSpPr>
          <p:cNvPr id="406" name="Google Shape;406;p19"/>
          <p:cNvGrpSpPr/>
          <p:nvPr/>
        </p:nvGrpSpPr>
        <p:grpSpPr>
          <a:xfrm>
            <a:off x="-4655" y="4568183"/>
            <a:ext cx="9154909" cy="783005"/>
            <a:chOff x="-4655" y="4354713"/>
            <a:chExt cx="9154909" cy="783005"/>
          </a:xfrm>
        </p:grpSpPr>
        <p:sp>
          <p:nvSpPr>
            <p:cNvPr id="407" name="Google Shape;407;p19"/>
            <p:cNvSpPr txBox="1"/>
            <p:nvPr/>
          </p:nvSpPr>
          <p:spPr>
            <a:xfrm>
              <a:off x="1284454" y="4576958"/>
              <a:ext cx="7865800"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Se </a:t>
              </a:r>
              <a:r>
                <a:rPr lang="en-US" sz="1600" b="1" i="0" u="none" strike="noStrike" cap="none">
                  <a:solidFill>
                    <a:srgbClr val="ED6B00"/>
                  </a:solidFill>
                  <a:latin typeface="Calibri"/>
                  <a:ea typeface="Calibri"/>
                  <a:cs typeface="Calibri"/>
                  <a:sym typeface="Calibri"/>
                </a:rPr>
                <a:t>riguroso</a:t>
              </a:r>
              <a:r>
                <a:rPr lang="en-US" sz="1600" b="0" i="0" u="none" strike="noStrike" cap="none">
                  <a:solidFill>
                    <a:srgbClr val="000000"/>
                  </a:solidFill>
                  <a:latin typeface="Calibri"/>
                  <a:ea typeface="Calibri"/>
                  <a:cs typeface="Calibri"/>
                  <a:sym typeface="Calibri"/>
                </a:rPr>
                <a:t> y </a:t>
              </a:r>
              <a:r>
                <a:rPr lang="en-US" sz="1600" b="1" i="0" u="none" strike="noStrike" cap="none">
                  <a:solidFill>
                    <a:srgbClr val="ED6B00"/>
                  </a:solidFill>
                  <a:latin typeface="Calibri"/>
                  <a:ea typeface="Calibri"/>
                  <a:cs typeface="Calibri"/>
                  <a:sym typeface="Calibri"/>
                </a:rPr>
                <a:t>ordenado</a:t>
              </a:r>
              <a:r>
                <a:rPr lang="en-US" sz="1600" b="0" i="0" u="none" strike="noStrike" cap="none">
                  <a:solidFill>
                    <a:srgbClr val="000000"/>
                  </a:solidFill>
                  <a:latin typeface="Calibri"/>
                  <a:ea typeface="Calibri"/>
                  <a:cs typeface="Calibri"/>
                  <a:sym typeface="Calibri"/>
                </a:rPr>
                <a:t> con los antecedentes que manejas.</a:t>
              </a:r>
              <a:endParaRPr sz="1600" b="0" i="0" u="none" strike="noStrike" cap="none">
                <a:solidFill>
                  <a:schemeClr val="lt1"/>
                </a:solidFill>
                <a:latin typeface="Calibri"/>
                <a:ea typeface="Calibri"/>
                <a:cs typeface="Calibri"/>
                <a:sym typeface="Calibri"/>
              </a:endParaRPr>
            </a:p>
          </p:txBody>
        </p:sp>
        <p:grpSp>
          <p:nvGrpSpPr>
            <p:cNvPr id="408" name="Google Shape;408;p19"/>
            <p:cNvGrpSpPr/>
            <p:nvPr/>
          </p:nvGrpSpPr>
          <p:grpSpPr>
            <a:xfrm>
              <a:off x="-4655" y="4354713"/>
              <a:ext cx="1135367" cy="783005"/>
              <a:chOff x="-4655" y="4407300"/>
              <a:chExt cx="1135367" cy="783005"/>
            </a:xfrm>
          </p:grpSpPr>
          <p:sp>
            <p:nvSpPr>
              <p:cNvPr id="409" name="Google Shape;409;p19"/>
              <p:cNvSpPr/>
              <p:nvPr/>
            </p:nvSpPr>
            <p:spPr>
              <a:xfrm rot="5400000">
                <a:off x="171526" y="4231119"/>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10" name="Google Shape;410;p19"/>
              <p:cNvPicPr preferRelativeResize="0"/>
              <p:nvPr/>
            </p:nvPicPr>
            <p:blipFill rotWithShape="1">
              <a:blip r:embed="rId3">
                <a:alphaModFix/>
              </a:blip>
              <a:srcRect/>
              <a:stretch/>
            </p:blipFill>
            <p:spPr>
              <a:xfrm>
                <a:off x="281796" y="4510802"/>
                <a:ext cx="683386" cy="576000"/>
              </a:xfrm>
              <a:prstGeom prst="rect">
                <a:avLst/>
              </a:prstGeom>
              <a:noFill/>
              <a:ln>
                <a:noFill/>
              </a:ln>
            </p:spPr>
          </p:pic>
        </p:grpSp>
      </p:grpSp>
      <p:grpSp>
        <p:nvGrpSpPr>
          <p:cNvPr id="411" name="Google Shape;411;p19"/>
          <p:cNvGrpSpPr/>
          <p:nvPr/>
        </p:nvGrpSpPr>
        <p:grpSpPr>
          <a:xfrm>
            <a:off x="-4655" y="3697448"/>
            <a:ext cx="6661094" cy="783005"/>
            <a:chOff x="-4655" y="3461842"/>
            <a:chExt cx="6661094" cy="783005"/>
          </a:xfrm>
        </p:grpSpPr>
        <p:sp>
          <p:nvSpPr>
            <p:cNvPr id="412" name="Google Shape;412;p19"/>
            <p:cNvSpPr txBox="1"/>
            <p:nvPr/>
          </p:nvSpPr>
          <p:spPr>
            <a:xfrm>
              <a:off x="1284454" y="3556270"/>
              <a:ext cx="5371985"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Cuidado con los dispositivos externos,  asegura la información instalando </a:t>
              </a:r>
              <a:r>
                <a:rPr lang="en-US" sz="1600" b="1" i="0" u="none" strike="noStrike" cap="none">
                  <a:solidFill>
                    <a:srgbClr val="ED6B00"/>
                  </a:solidFill>
                  <a:latin typeface="Calibri"/>
                  <a:ea typeface="Calibri"/>
                  <a:cs typeface="Calibri"/>
                  <a:sym typeface="Calibri"/>
                </a:rPr>
                <a:t>antivirus</a:t>
              </a:r>
              <a:r>
                <a:rPr lang="en-US" sz="1600" b="0" i="0" u="none" strike="noStrike" cap="none">
                  <a:solidFill>
                    <a:srgbClr val="ED6B00"/>
                  </a:solidFill>
                  <a:latin typeface="Calibri"/>
                  <a:ea typeface="Calibri"/>
                  <a:cs typeface="Calibri"/>
                  <a:sym typeface="Calibri"/>
                </a:rPr>
                <a:t>.</a:t>
              </a:r>
              <a:endParaRPr sz="1600" b="0" i="0" u="none" strike="noStrike" cap="none">
                <a:solidFill>
                  <a:srgbClr val="ED6B00"/>
                </a:solidFill>
                <a:latin typeface="Calibri"/>
                <a:ea typeface="Calibri"/>
                <a:cs typeface="Calibri"/>
                <a:sym typeface="Calibri"/>
              </a:endParaRPr>
            </a:p>
          </p:txBody>
        </p:sp>
        <p:grpSp>
          <p:nvGrpSpPr>
            <p:cNvPr id="413" name="Google Shape;413;p19"/>
            <p:cNvGrpSpPr/>
            <p:nvPr/>
          </p:nvGrpSpPr>
          <p:grpSpPr>
            <a:xfrm>
              <a:off x="-4655" y="3461842"/>
              <a:ext cx="1135367" cy="783005"/>
              <a:chOff x="-4655" y="3534477"/>
              <a:chExt cx="1135367" cy="783005"/>
            </a:xfrm>
          </p:grpSpPr>
          <p:sp>
            <p:nvSpPr>
              <p:cNvPr id="414" name="Google Shape;414;p19"/>
              <p:cNvSpPr/>
              <p:nvPr/>
            </p:nvSpPr>
            <p:spPr>
              <a:xfrm rot="5400000">
                <a:off x="171526" y="3358296"/>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15" name="Google Shape;415;p19"/>
              <p:cNvPicPr preferRelativeResize="0"/>
              <p:nvPr/>
            </p:nvPicPr>
            <p:blipFill rotWithShape="1">
              <a:blip r:embed="rId4">
                <a:alphaModFix/>
              </a:blip>
              <a:srcRect/>
              <a:stretch/>
            </p:blipFill>
            <p:spPr>
              <a:xfrm>
                <a:off x="281796" y="3637979"/>
                <a:ext cx="683386" cy="576000"/>
              </a:xfrm>
              <a:prstGeom prst="rect">
                <a:avLst/>
              </a:prstGeom>
              <a:noFill/>
              <a:ln>
                <a:noFill/>
              </a:ln>
            </p:spPr>
          </p:pic>
        </p:grpSp>
      </p:grpSp>
      <p:grpSp>
        <p:nvGrpSpPr>
          <p:cNvPr id="416" name="Google Shape;416;p19"/>
          <p:cNvGrpSpPr/>
          <p:nvPr/>
        </p:nvGrpSpPr>
        <p:grpSpPr>
          <a:xfrm>
            <a:off x="-4655" y="1955978"/>
            <a:ext cx="9223735" cy="783005"/>
            <a:chOff x="-4655" y="1788831"/>
            <a:chExt cx="9223735" cy="783005"/>
          </a:xfrm>
        </p:grpSpPr>
        <p:sp>
          <p:nvSpPr>
            <p:cNvPr id="417" name="Google Shape;417;p19"/>
            <p:cNvSpPr txBox="1"/>
            <p:nvPr/>
          </p:nvSpPr>
          <p:spPr>
            <a:xfrm>
              <a:off x="1284454" y="2011076"/>
              <a:ext cx="793462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Cuida </a:t>
              </a:r>
              <a:r>
                <a:rPr lang="en-US" sz="1600" b="1" i="0" u="none" strike="noStrike" cap="none">
                  <a:solidFill>
                    <a:srgbClr val="ED6B00"/>
                  </a:solidFill>
                  <a:latin typeface="Calibri"/>
                  <a:ea typeface="Calibri"/>
                  <a:cs typeface="Calibri"/>
                  <a:sym typeface="Calibri"/>
                </a:rPr>
                <a:t>tus claves </a:t>
              </a:r>
              <a:r>
                <a:rPr lang="en-US" sz="1600" b="0" i="0" u="none" strike="noStrike" cap="none">
                  <a:solidFill>
                    <a:srgbClr val="000000"/>
                  </a:solidFill>
                  <a:latin typeface="Calibri"/>
                  <a:ea typeface="Calibri"/>
                  <a:cs typeface="Calibri"/>
                  <a:sym typeface="Calibri"/>
                </a:rPr>
                <a:t>de acceso.</a:t>
              </a:r>
              <a:endParaRPr sz="1600" b="0" i="0" u="none" strike="noStrike" cap="none">
                <a:solidFill>
                  <a:schemeClr val="dk1"/>
                </a:solidFill>
                <a:latin typeface="Calibri"/>
                <a:ea typeface="Calibri"/>
                <a:cs typeface="Calibri"/>
                <a:sym typeface="Calibri"/>
              </a:endParaRPr>
            </a:p>
          </p:txBody>
        </p:sp>
        <p:grpSp>
          <p:nvGrpSpPr>
            <p:cNvPr id="418" name="Google Shape;418;p19"/>
            <p:cNvGrpSpPr/>
            <p:nvPr/>
          </p:nvGrpSpPr>
          <p:grpSpPr>
            <a:xfrm>
              <a:off x="-4655" y="1788831"/>
              <a:ext cx="1135367" cy="783005"/>
              <a:chOff x="-4655" y="1788831"/>
              <a:chExt cx="1135367" cy="783005"/>
            </a:xfrm>
          </p:grpSpPr>
          <p:sp>
            <p:nvSpPr>
              <p:cNvPr id="419" name="Google Shape;419;p19"/>
              <p:cNvSpPr/>
              <p:nvPr/>
            </p:nvSpPr>
            <p:spPr>
              <a:xfrm rot="5400000">
                <a:off x="171526" y="1612650"/>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0" name="Google Shape;420;p19"/>
              <p:cNvPicPr preferRelativeResize="0"/>
              <p:nvPr/>
            </p:nvPicPr>
            <p:blipFill rotWithShape="1">
              <a:blip r:embed="rId5">
                <a:alphaModFix/>
              </a:blip>
              <a:srcRect/>
              <a:stretch/>
            </p:blipFill>
            <p:spPr>
              <a:xfrm>
                <a:off x="257560" y="1871905"/>
                <a:ext cx="731859" cy="616856"/>
              </a:xfrm>
              <a:prstGeom prst="rect">
                <a:avLst/>
              </a:prstGeom>
              <a:noFill/>
              <a:ln>
                <a:noFill/>
              </a:ln>
            </p:spPr>
          </p:pic>
        </p:grpSp>
      </p:grpSp>
      <p:grpSp>
        <p:nvGrpSpPr>
          <p:cNvPr id="421" name="Google Shape;421;p19"/>
          <p:cNvGrpSpPr/>
          <p:nvPr/>
        </p:nvGrpSpPr>
        <p:grpSpPr>
          <a:xfrm>
            <a:off x="-4655" y="2826713"/>
            <a:ext cx="8958264" cy="783005"/>
            <a:chOff x="-4655" y="2568971"/>
            <a:chExt cx="8958264" cy="783005"/>
          </a:xfrm>
        </p:grpSpPr>
        <p:sp>
          <p:nvSpPr>
            <p:cNvPr id="422" name="Google Shape;422;p19"/>
            <p:cNvSpPr txBox="1"/>
            <p:nvPr/>
          </p:nvSpPr>
          <p:spPr>
            <a:xfrm>
              <a:off x="1284454" y="2791216"/>
              <a:ext cx="766915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Resguarda la </a:t>
              </a:r>
              <a:r>
                <a:rPr lang="en-US" sz="1600" b="1" i="0" u="none" strike="noStrike" cap="none">
                  <a:solidFill>
                    <a:srgbClr val="ED6B00"/>
                  </a:solidFill>
                  <a:latin typeface="Calibri"/>
                  <a:ea typeface="Calibri"/>
                  <a:cs typeface="Calibri"/>
                  <a:sym typeface="Calibri"/>
                </a:rPr>
                <a:t>confidencialidad</a:t>
              </a:r>
              <a:r>
                <a:rPr lang="en-US" sz="1600" b="0" i="0" u="none" strike="noStrike" cap="none">
                  <a:solidFill>
                    <a:srgbClr val="000000"/>
                  </a:solidFill>
                  <a:latin typeface="Calibri"/>
                  <a:ea typeface="Calibri"/>
                  <a:cs typeface="Calibri"/>
                  <a:sym typeface="Calibri"/>
                </a:rPr>
                <a:t> de la información.</a:t>
              </a:r>
              <a:endParaRPr sz="1600" b="0" i="0" u="none" strike="noStrike" cap="none">
                <a:solidFill>
                  <a:schemeClr val="dk1"/>
                </a:solidFill>
                <a:latin typeface="Calibri"/>
                <a:ea typeface="Calibri"/>
                <a:cs typeface="Calibri"/>
                <a:sym typeface="Calibri"/>
              </a:endParaRPr>
            </a:p>
          </p:txBody>
        </p:sp>
        <p:grpSp>
          <p:nvGrpSpPr>
            <p:cNvPr id="423" name="Google Shape;423;p19"/>
            <p:cNvGrpSpPr/>
            <p:nvPr/>
          </p:nvGrpSpPr>
          <p:grpSpPr>
            <a:xfrm>
              <a:off x="-4655" y="2568971"/>
              <a:ext cx="1135367" cy="783005"/>
              <a:chOff x="-4655" y="2661654"/>
              <a:chExt cx="1135367" cy="783005"/>
            </a:xfrm>
          </p:grpSpPr>
          <p:sp>
            <p:nvSpPr>
              <p:cNvPr id="424" name="Google Shape;424;p19"/>
              <p:cNvSpPr/>
              <p:nvPr/>
            </p:nvSpPr>
            <p:spPr>
              <a:xfrm rot="5400000">
                <a:off x="171526" y="2485473"/>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25" name="Google Shape;425;p19"/>
              <p:cNvPicPr preferRelativeResize="0"/>
              <p:nvPr/>
            </p:nvPicPr>
            <p:blipFill rotWithShape="1">
              <a:blip r:embed="rId6">
                <a:alphaModFix/>
              </a:blip>
              <a:srcRect/>
              <a:stretch/>
            </p:blipFill>
            <p:spPr>
              <a:xfrm>
                <a:off x="281796" y="2765156"/>
                <a:ext cx="683386" cy="576000"/>
              </a:xfrm>
              <a:prstGeom prst="rect">
                <a:avLst/>
              </a:prstGeom>
              <a:noFill/>
              <a:ln>
                <a:noFill/>
              </a:ln>
            </p:spPr>
          </p:pic>
        </p:grpSp>
      </p:grpSp>
      <p:grpSp>
        <p:nvGrpSpPr>
          <p:cNvPr id="426" name="Google Shape;426;p19"/>
          <p:cNvGrpSpPr/>
          <p:nvPr/>
        </p:nvGrpSpPr>
        <p:grpSpPr>
          <a:xfrm>
            <a:off x="-4655" y="5438917"/>
            <a:ext cx="6906899" cy="783005"/>
            <a:chOff x="-4655" y="5100793"/>
            <a:chExt cx="6906899" cy="783005"/>
          </a:xfrm>
        </p:grpSpPr>
        <p:sp>
          <p:nvSpPr>
            <p:cNvPr id="427" name="Google Shape;427;p19"/>
            <p:cNvSpPr txBox="1"/>
            <p:nvPr/>
          </p:nvSpPr>
          <p:spPr>
            <a:xfrm>
              <a:off x="1284453" y="5224717"/>
              <a:ext cx="5617791"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0" i="0" u="none" strike="noStrike" cap="none">
                  <a:solidFill>
                    <a:srgbClr val="000000"/>
                  </a:solidFill>
                  <a:latin typeface="Calibri"/>
                  <a:ea typeface="Calibri"/>
                  <a:cs typeface="Calibri"/>
                  <a:sym typeface="Calibri"/>
                </a:rPr>
                <a:t>Realiza trabajo en equipo con </a:t>
              </a:r>
              <a:r>
                <a:rPr lang="en-US" sz="1600" b="1" i="0" u="none" strike="noStrike" cap="none">
                  <a:solidFill>
                    <a:srgbClr val="ED6B00"/>
                  </a:solidFill>
                  <a:latin typeface="Calibri"/>
                  <a:ea typeface="Calibri"/>
                  <a:cs typeface="Calibri"/>
                  <a:sym typeface="Calibri"/>
                </a:rPr>
                <a:t>respeto</a:t>
              </a:r>
              <a:r>
                <a:rPr lang="en-US" sz="1600" b="0" i="0" u="none" strike="noStrike" cap="none">
                  <a:solidFill>
                    <a:srgbClr val="000000"/>
                  </a:solidFill>
                  <a:latin typeface="Calibri"/>
                  <a:ea typeface="Calibri"/>
                  <a:cs typeface="Calibri"/>
                  <a:sym typeface="Calibri"/>
                </a:rPr>
                <a:t> en tus opiniones, </a:t>
              </a:r>
              <a:endParaRPr/>
            </a:p>
            <a:p>
              <a:pPr marL="0" marR="0" lvl="0" indent="0" algn="l" rtl="0">
                <a:lnSpc>
                  <a:spcPct val="100000"/>
                </a:lnSpc>
                <a:spcBef>
                  <a:spcPts val="0"/>
                </a:spcBef>
                <a:spcAft>
                  <a:spcPts val="0"/>
                </a:spcAft>
                <a:buNone/>
              </a:pPr>
              <a:r>
                <a:rPr lang="en-US" sz="1600" b="1" i="0" u="none" strike="noStrike" cap="none">
                  <a:solidFill>
                    <a:srgbClr val="ED6B00"/>
                  </a:solidFill>
                  <a:latin typeface="Calibri"/>
                  <a:ea typeface="Calibri"/>
                  <a:cs typeface="Calibri"/>
                  <a:sym typeface="Calibri"/>
                </a:rPr>
                <a:t>escucha</a:t>
              </a:r>
              <a:r>
                <a:rPr lang="en-US" sz="1600" b="0" i="0" u="none" strike="noStrike" cap="none">
                  <a:solidFill>
                    <a:srgbClr val="000000"/>
                  </a:solidFill>
                  <a:latin typeface="Calibri"/>
                  <a:ea typeface="Calibri"/>
                  <a:cs typeface="Calibri"/>
                  <a:sym typeface="Calibri"/>
                </a:rPr>
                <a:t> a los demás. </a:t>
              </a:r>
              <a:endParaRPr/>
            </a:p>
          </p:txBody>
        </p:sp>
        <p:grpSp>
          <p:nvGrpSpPr>
            <p:cNvPr id="428" name="Google Shape;428;p19"/>
            <p:cNvGrpSpPr/>
            <p:nvPr/>
          </p:nvGrpSpPr>
          <p:grpSpPr>
            <a:xfrm>
              <a:off x="-4655" y="5100793"/>
              <a:ext cx="1135367" cy="783005"/>
              <a:chOff x="-4655" y="5280123"/>
              <a:chExt cx="1135367" cy="783005"/>
            </a:xfrm>
          </p:grpSpPr>
          <p:sp>
            <p:nvSpPr>
              <p:cNvPr id="429" name="Google Shape;429;p19"/>
              <p:cNvSpPr/>
              <p:nvPr/>
            </p:nvSpPr>
            <p:spPr>
              <a:xfrm rot="5400000">
                <a:off x="171526" y="5103942"/>
                <a:ext cx="783005" cy="1135367"/>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30" name="Google Shape;430;p19"/>
              <p:cNvPicPr preferRelativeResize="0"/>
              <p:nvPr/>
            </p:nvPicPr>
            <p:blipFill rotWithShape="1">
              <a:blip r:embed="rId7">
                <a:alphaModFix/>
              </a:blip>
              <a:srcRect/>
              <a:stretch/>
            </p:blipFill>
            <p:spPr>
              <a:xfrm>
                <a:off x="281795" y="5383625"/>
                <a:ext cx="683389" cy="576000"/>
              </a:xfrm>
              <a:prstGeom prst="rect">
                <a:avLst/>
              </a:prstGeom>
              <a:noFill/>
              <a:ln>
                <a:noFill/>
              </a:ln>
            </p:spPr>
          </p:pic>
        </p:grpSp>
      </p:grpSp>
      <p:pic>
        <p:nvPicPr>
          <p:cNvPr id="431" name="Google Shape;431;p19"/>
          <p:cNvPicPr preferRelativeResize="0"/>
          <p:nvPr/>
        </p:nvPicPr>
        <p:blipFill rotWithShape="1">
          <a:blip r:embed="rId8">
            <a:alphaModFix/>
          </a:blip>
          <a:srcRect/>
          <a:stretch/>
        </p:blipFill>
        <p:spPr>
          <a:xfrm>
            <a:off x="5639333" y="1565094"/>
            <a:ext cx="3816532" cy="600617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1"/>
          <p:cNvSpPr/>
          <p:nvPr/>
        </p:nvSpPr>
        <p:spPr>
          <a:xfrm>
            <a:off x="431624" y="2285848"/>
            <a:ext cx="8839201" cy="3238192"/>
          </a:xfrm>
          <a:prstGeom prst="roundRect">
            <a:avLst>
              <a:gd name="adj" fmla="val 13922"/>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37" name="Google Shape;437;p21"/>
          <p:cNvSpPr/>
          <p:nvPr/>
        </p:nvSpPr>
        <p:spPr>
          <a:xfrm>
            <a:off x="5279923" y="7354529"/>
            <a:ext cx="2723535" cy="20514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38" name="Google Shape;438;p21"/>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TICKET DE SALIDA</a:t>
            </a:r>
            <a:endParaRPr sz="3100" b="1" i="0" u="none" strike="noStrike" cap="none">
              <a:solidFill>
                <a:srgbClr val="ED6B00"/>
              </a:solidFill>
              <a:latin typeface="Calibri"/>
              <a:ea typeface="Calibri"/>
              <a:cs typeface="Calibri"/>
              <a:sym typeface="Calibri"/>
            </a:endParaRPr>
          </a:p>
        </p:txBody>
      </p:sp>
      <p:sp>
        <p:nvSpPr>
          <p:cNvPr id="439" name="Google Shape;439;p21"/>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ANTES DE TERMINAR:</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Calibri"/>
              <a:ea typeface="Calibri"/>
              <a:cs typeface="Calibri"/>
              <a:sym typeface="Calibri"/>
            </a:endParaRPr>
          </a:p>
        </p:txBody>
      </p:sp>
      <p:pic>
        <p:nvPicPr>
          <p:cNvPr id="440" name="Google Shape;440;p21"/>
          <p:cNvPicPr preferRelativeResize="0"/>
          <p:nvPr/>
        </p:nvPicPr>
        <p:blipFill rotWithShape="1">
          <a:blip r:embed="rId3">
            <a:alphaModFix/>
          </a:blip>
          <a:srcRect/>
          <a:stretch/>
        </p:blipFill>
        <p:spPr>
          <a:xfrm>
            <a:off x="5830531" y="2890682"/>
            <a:ext cx="2963594" cy="4629223"/>
          </a:xfrm>
          <a:prstGeom prst="rect">
            <a:avLst/>
          </a:prstGeom>
          <a:noFill/>
          <a:ln>
            <a:noFill/>
          </a:ln>
        </p:spPr>
      </p:pic>
      <p:sp>
        <p:nvSpPr>
          <p:cNvPr id="441" name="Google Shape;441;p21"/>
          <p:cNvSpPr txBox="1"/>
          <p:nvPr/>
        </p:nvSpPr>
        <p:spPr>
          <a:xfrm>
            <a:off x="958647" y="3903186"/>
            <a:ext cx="5107856" cy="774531"/>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en-US" sz="1600" b="0" i="0" u="none" strike="noStrike" cap="none">
                <a:solidFill>
                  <a:srgbClr val="000000"/>
                </a:solidFill>
                <a:latin typeface="Calibri"/>
                <a:ea typeface="Calibri"/>
                <a:cs typeface="Calibri"/>
                <a:sym typeface="Calibri"/>
              </a:rPr>
              <a:t>¡No olvides contestar la Autoevaluación y entregar el </a:t>
            </a:r>
            <a:br>
              <a:rPr lang="en-US" sz="1600" b="0" i="0" u="none" strike="noStrike" cap="none">
                <a:solidFill>
                  <a:srgbClr val="000000"/>
                </a:solidFill>
                <a:latin typeface="Calibri"/>
                <a:ea typeface="Calibri"/>
                <a:cs typeface="Calibri"/>
                <a:sym typeface="Calibri"/>
              </a:rPr>
            </a:br>
            <a:r>
              <a:rPr lang="en-US" sz="1600" b="0" i="0" u="none" strike="noStrike" cap="none">
                <a:solidFill>
                  <a:srgbClr val="000000"/>
                </a:solidFill>
                <a:latin typeface="Calibri"/>
                <a:ea typeface="Calibri"/>
                <a:cs typeface="Calibri"/>
                <a:sym typeface="Calibri"/>
              </a:rPr>
              <a:t>Ticket de Salida!</a:t>
            </a:r>
            <a:endParaRPr/>
          </a:p>
          <a:p>
            <a:pPr marL="0" marR="0" lvl="0" indent="0" algn="l" rtl="0">
              <a:lnSpc>
                <a:spcPct val="115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0" marR="0" lvl="0" indent="0" algn="l" rtl="0">
              <a:lnSpc>
                <a:spcPct val="115000"/>
              </a:lnSpc>
              <a:spcBef>
                <a:spcPts val="0"/>
              </a:spcBef>
              <a:spcAft>
                <a:spcPts val="0"/>
              </a:spcAft>
              <a:buNone/>
            </a:pPr>
            <a:r>
              <a:rPr lang="en-US" sz="2100" b="1" i="0" u="none" strike="noStrike" cap="none">
                <a:solidFill>
                  <a:srgbClr val="ED6B00"/>
                </a:solidFill>
                <a:latin typeface="Calibri"/>
                <a:ea typeface="Calibri"/>
                <a:cs typeface="Calibri"/>
                <a:sym typeface="Calibri"/>
              </a:rPr>
              <a:t>¡Hasta la próxima! </a:t>
            </a:r>
            <a:endParaRPr sz="2100" b="1" i="0" u="none" strike="noStrike" cap="none">
              <a:solidFill>
                <a:srgbClr val="ED6B0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00000"/>
                </a:solidFill>
                <a:latin typeface="Arial"/>
                <a:ea typeface="Arial"/>
                <a:cs typeface="Arial"/>
                <a:sym typeface="Arial"/>
              </a:rPr>
              <a:t/>
            </a:r>
            <a:br>
              <a:rPr lang="en-US" sz="1600" b="0" i="0" u="none" strike="noStrike" cap="none">
                <a:solidFill>
                  <a:srgbClr val="000000"/>
                </a:solidFill>
                <a:latin typeface="Arial"/>
                <a:ea typeface="Arial"/>
                <a:cs typeface="Arial"/>
                <a:sym typeface="Arial"/>
              </a:rPr>
            </a:br>
            <a:endParaRPr sz="1600" b="1" i="0" u="none" strike="noStrike" cap="none">
              <a:solidFill>
                <a:srgbClr val="76384D"/>
              </a:solidFill>
              <a:latin typeface="Calibri"/>
              <a:ea typeface="Calibri"/>
              <a:cs typeface="Calibri"/>
              <a:sym typeface="Calibri"/>
            </a:endParaRPr>
          </a:p>
        </p:txBody>
      </p:sp>
      <p:pic>
        <p:nvPicPr>
          <p:cNvPr id="442" name="Google Shape;442;p21"/>
          <p:cNvPicPr preferRelativeResize="0"/>
          <p:nvPr/>
        </p:nvPicPr>
        <p:blipFill rotWithShape="1">
          <a:blip r:embed="rId4">
            <a:alphaModFix/>
          </a:blip>
          <a:srcRect/>
          <a:stretch/>
        </p:blipFill>
        <p:spPr>
          <a:xfrm>
            <a:off x="3210792" y="4298742"/>
            <a:ext cx="673176" cy="603721"/>
          </a:xfrm>
          <a:prstGeom prst="rect">
            <a:avLst/>
          </a:prstGeom>
          <a:noFill/>
          <a:ln>
            <a:noFill/>
          </a:ln>
        </p:spPr>
      </p:pic>
      <p:sp>
        <p:nvSpPr>
          <p:cNvPr id="443" name="Google Shape;443;p21"/>
          <p:cNvSpPr txBox="1"/>
          <p:nvPr/>
        </p:nvSpPr>
        <p:spPr>
          <a:xfrm>
            <a:off x="375974" y="1848153"/>
            <a:ext cx="9936426" cy="40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endParaRPr sz="2000" b="1" i="0" u="none" strike="noStrike" cap="none">
              <a:solidFill>
                <a:srgbClr val="ED6B00"/>
              </a:solidFill>
              <a:latin typeface="Calibri"/>
              <a:ea typeface="Calibri"/>
              <a:cs typeface="Calibri"/>
              <a:sym typeface="Calibri"/>
            </a:endParaRPr>
          </a:p>
        </p:txBody>
      </p:sp>
      <p:sp>
        <p:nvSpPr>
          <p:cNvPr id="444" name="Google Shape;444;p21"/>
          <p:cNvSpPr/>
          <p:nvPr/>
        </p:nvSpPr>
        <p:spPr>
          <a:xfrm>
            <a:off x="958647" y="2784026"/>
            <a:ext cx="5904052" cy="707373"/>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200" b="0" i="0" u="none" strike="noStrike" cap="none">
                <a:solidFill>
                  <a:srgbClr val="A93501"/>
                </a:solidFill>
                <a:latin typeface="Calibri"/>
                <a:ea typeface="Calibri"/>
                <a:cs typeface="Calibri"/>
                <a:sym typeface="Calibri"/>
              </a:rPr>
              <a:t>CÁLCULOS DE MONTOS MÁXIMOS DE </a:t>
            </a:r>
            <a:br>
              <a:rPr lang="en-US" sz="2200" b="0" i="0" u="none" strike="noStrike" cap="none">
                <a:solidFill>
                  <a:srgbClr val="A93501"/>
                </a:solidFill>
                <a:latin typeface="Calibri"/>
                <a:ea typeface="Calibri"/>
                <a:cs typeface="Calibri"/>
                <a:sym typeface="Calibri"/>
              </a:rPr>
            </a:br>
            <a:r>
              <a:rPr lang="en-US" sz="2200" b="0" i="0" u="none" strike="noStrike" cap="none">
                <a:solidFill>
                  <a:srgbClr val="A93501"/>
                </a:solidFill>
                <a:latin typeface="Calibri"/>
                <a:ea typeface="Calibri"/>
                <a:cs typeface="Calibri"/>
                <a:sym typeface="Calibri"/>
              </a:rPr>
              <a:t>HABERES Y ASIGNACIONES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39"/>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¿QUÉ APRENDIMOS LA ACTIVIDAD ANTERIOR?</a:t>
            </a:r>
            <a:endParaRPr sz="3100" b="1" i="0" u="none" strike="noStrike" cap="none">
              <a:solidFill>
                <a:srgbClr val="ED6B00"/>
              </a:solidFill>
              <a:latin typeface="Calibri"/>
              <a:ea typeface="Calibri"/>
              <a:cs typeface="Calibri"/>
              <a:sym typeface="Calibri"/>
            </a:endParaRPr>
          </a:p>
        </p:txBody>
      </p:sp>
      <p:sp>
        <p:nvSpPr>
          <p:cNvPr id="105" name="Google Shape;105;p39"/>
          <p:cNvSpPr txBox="1"/>
          <p:nvPr/>
        </p:nvSpPr>
        <p:spPr>
          <a:xfrm>
            <a:off x="485751" y="2307698"/>
            <a:ext cx="4454550" cy="409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US" sz="2000" b="0" i="0" u="none" strike="noStrike" cap="none">
                <a:solidFill>
                  <a:srgbClr val="A93501"/>
                </a:solidFill>
                <a:latin typeface="Calibri"/>
                <a:ea typeface="Calibri"/>
                <a:cs typeface="Calibri"/>
                <a:sym typeface="Calibri"/>
              </a:rPr>
              <a:t>CÁLCULO DE LOS TIPOS DE INGRESOS  </a:t>
            </a:r>
            <a:br>
              <a:rPr lang="en-US" sz="2000" b="0" i="0" u="none" strike="noStrike" cap="none">
                <a:solidFill>
                  <a:srgbClr val="A93501"/>
                </a:solidFill>
                <a:latin typeface="Calibri"/>
                <a:ea typeface="Calibri"/>
                <a:cs typeface="Calibri"/>
                <a:sym typeface="Calibri"/>
              </a:rPr>
            </a:br>
            <a:r>
              <a:rPr lang="en-US" sz="2000" b="0" i="0" u="none" strike="noStrike" cap="none">
                <a:solidFill>
                  <a:srgbClr val="A93501"/>
                </a:solidFill>
                <a:latin typeface="Calibri"/>
                <a:ea typeface="Calibri"/>
                <a:cs typeface="Calibri"/>
                <a:sym typeface="Calibri"/>
              </a:rPr>
              <a:t>QUE PERCIBE UN TRABAJADOR</a:t>
            </a:r>
            <a:endParaRPr sz="2000" b="0" i="0" u="none" strike="noStrike" cap="none">
              <a:solidFill>
                <a:srgbClr val="A93501"/>
              </a:solidFill>
              <a:latin typeface="Calibri"/>
              <a:ea typeface="Calibri"/>
              <a:cs typeface="Calibri"/>
              <a:sym typeface="Calibri"/>
            </a:endParaRPr>
          </a:p>
        </p:txBody>
      </p:sp>
      <p:sp>
        <p:nvSpPr>
          <p:cNvPr id="106" name="Google Shape;106;p3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Calibri"/>
                <a:ea typeface="Calibri"/>
                <a:cs typeface="Calibri"/>
                <a:sym typeface="Calibri"/>
              </a:rPr>
              <a:t>RECORDEMOS</a:t>
            </a:r>
            <a:endParaRPr sz="14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a:solidFill>
                <a:srgbClr val="000000"/>
              </a:solidFill>
              <a:latin typeface="Calibri"/>
              <a:ea typeface="Calibri"/>
              <a:cs typeface="Calibri"/>
              <a:sym typeface="Calibri"/>
            </a:endParaRPr>
          </a:p>
        </p:txBody>
      </p:sp>
      <p:sp>
        <p:nvSpPr>
          <p:cNvPr id="107" name="Google Shape;107;p39"/>
          <p:cNvSpPr txBox="1"/>
          <p:nvPr/>
        </p:nvSpPr>
        <p:spPr>
          <a:xfrm>
            <a:off x="852003" y="4322475"/>
            <a:ext cx="3780341" cy="49413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None/>
            </a:pPr>
            <a:r>
              <a:rPr lang="en-US" sz="1600" b="0" i="0" u="none" strike="noStrike" cap="none">
                <a:solidFill>
                  <a:srgbClr val="000000"/>
                </a:solidFill>
                <a:latin typeface="Calibri"/>
                <a:ea typeface="Calibri"/>
                <a:cs typeface="Calibri"/>
                <a:sym typeface="Calibri"/>
              </a:rPr>
              <a:t>Conocimos cuando un Haber es imponible o no imponible.</a:t>
            </a:r>
            <a:endParaRPr sz="1600" b="0" i="0" u="none" strike="noStrike" cap="none">
              <a:solidFill>
                <a:srgbClr val="000000"/>
              </a:solidFill>
              <a:latin typeface="Calibri"/>
              <a:ea typeface="Calibri"/>
              <a:cs typeface="Calibri"/>
              <a:sym typeface="Calibri"/>
            </a:endParaRPr>
          </a:p>
        </p:txBody>
      </p:sp>
      <p:sp>
        <p:nvSpPr>
          <p:cNvPr id="108" name="Google Shape;108;p39"/>
          <p:cNvSpPr/>
          <p:nvPr/>
        </p:nvSpPr>
        <p:spPr>
          <a:xfrm>
            <a:off x="648817" y="3071742"/>
            <a:ext cx="4253116" cy="916058"/>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9" name="Google Shape;109;p39"/>
          <p:cNvSpPr txBox="1"/>
          <p:nvPr/>
        </p:nvSpPr>
        <p:spPr>
          <a:xfrm>
            <a:off x="852003" y="3285283"/>
            <a:ext cx="3872397" cy="49413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None/>
            </a:pPr>
            <a:r>
              <a:rPr lang="en-US" sz="1600" b="0" i="0" u="none" strike="noStrike" cap="none">
                <a:solidFill>
                  <a:srgbClr val="000000"/>
                </a:solidFill>
                <a:latin typeface="Calibri"/>
                <a:ea typeface="Calibri"/>
                <a:cs typeface="Calibri"/>
                <a:sym typeface="Calibri"/>
              </a:rPr>
              <a:t>Identificamos los tipos de remuneraciones que percibe un trabajador por los servicios personales prestados a un empleador.</a:t>
            </a:r>
            <a:endParaRPr sz="1600" b="0" i="0" u="none" strike="noStrike" cap="none">
              <a:solidFill>
                <a:srgbClr val="000000"/>
              </a:solidFill>
              <a:latin typeface="Arial"/>
              <a:ea typeface="Arial"/>
              <a:cs typeface="Arial"/>
              <a:sym typeface="Arial"/>
            </a:endParaRPr>
          </a:p>
        </p:txBody>
      </p:sp>
      <p:sp>
        <p:nvSpPr>
          <p:cNvPr id="110" name="Google Shape;110;p39"/>
          <p:cNvSpPr/>
          <p:nvPr/>
        </p:nvSpPr>
        <p:spPr>
          <a:xfrm>
            <a:off x="476120" y="3228284"/>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39"/>
          <p:cNvSpPr txBox="1"/>
          <p:nvPr/>
        </p:nvSpPr>
        <p:spPr>
          <a:xfrm>
            <a:off x="446056" y="31360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1</a:t>
            </a:r>
            <a:endParaRPr sz="1800" b="1" i="0" u="none" strike="noStrike" cap="none">
              <a:solidFill>
                <a:srgbClr val="FFFFFF"/>
              </a:solidFill>
              <a:latin typeface="Calibri"/>
              <a:ea typeface="Calibri"/>
              <a:cs typeface="Calibri"/>
              <a:sym typeface="Calibri"/>
            </a:endParaRPr>
          </a:p>
        </p:txBody>
      </p:sp>
      <p:sp>
        <p:nvSpPr>
          <p:cNvPr id="112" name="Google Shape;112;p39"/>
          <p:cNvSpPr txBox="1"/>
          <p:nvPr/>
        </p:nvSpPr>
        <p:spPr>
          <a:xfrm>
            <a:off x="852003" y="5297394"/>
            <a:ext cx="4329597" cy="49413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None/>
            </a:pPr>
            <a:r>
              <a:rPr lang="en-US" sz="1600" b="0" i="0" u="none" strike="noStrike" cap="none">
                <a:solidFill>
                  <a:schemeClr val="dk1"/>
                </a:solidFill>
                <a:latin typeface="Calibri"/>
                <a:ea typeface="Calibri"/>
                <a:cs typeface="Calibri"/>
                <a:sym typeface="Calibri"/>
              </a:rPr>
              <a:t>Identificamos  las fórmulas aplicadas a los haberes y descuentos en una liquidación </a:t>
            </a:r>
            <a:br>
              <a:rPr lang="en-US" sz="1600" b="0" i="0" u="none" strike="noStrike" cap="none">
                <a:solidFill>
                  <a:schemeClr val="dk1"/>
                </a:solidFill>
                <a:latin typeface="Calibri"/>
                <a:ea typeface="Calibri"/>
                <a:cs typeface="Calibri"/>
                <a:sym typeface="Calibri"/>
              </a:rPr>
            </a:br>
            <a:r>
              <a:rPr lang="en-US" sz="1600" b="0" i="0" u="none" strike="noStrike" cap="none">
                <a:solidFill>
                  <a:schemeClr val="dk1"/>
                </a:solidFill>
                <a:latin typeface="Calibri"/>
                <a:ea typeface="Calibri"/>
                <a:cs typeface="Calibri"/>
                <a:sym typeface="Calibri"/>
              </a:rPr>
              <a:t>de sueldos.</a:t>
            </a:r>
            <a:endParaRPr sz="1600" b="0" i="0" u="none" strike="noStrike" cap="none">
              <a:solidFill>
                <a:srgbClr val="000000"/>
              </a:solidFill>
              <a:latin typeface="Arial"/>
              <a:ea typeface="Arial"/>
              <a:cs typeface="Arial"/>
              <a:sym typeface="Arial"/>
            </a:endParaRPr>
          </a:p>
        </p:txBody>
      </p:sp>
      <p:sp>
        <p:nvSpPr>
          <p:cNvPr id="113" name="Google Shape;113;p39"/>
          <p:cNvSpPr/>
          <p:nvPr/>
        </p:nvSpPr>
        <p:spPr>
          <a:xfrm>
            <a:off x="648817" y="4229807"/>
            <a:ext cx="4253116" cy="677806"/>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4" name="Google Shape;114;p39"/>
          <p:cNvSpPr/>
          <p:nvPr/>
        </p:nvSpPr>
        <p:spPr>
          <a:xfrm>
            <a:off x="476120" y="4424449"/>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39"/>
          <p:cNvSpPr/>
          <p:nvPr/>
        </p:nvSpPr>
        <p:spPr>
          <a:xfrm>
            <a:off x="648817" y="5135952"/>
            <a:ext cx="4253116" cy="833048"/>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16" name="Google Shape;116;p39"/>
          <p:cNvSpPr/>
          <p:nvPr/>
        </p:nvSpPr>
        <p:spPr>
          <a:xfrm>
            <a:off x="476120" y="5292493"/>
            <a:ext cx="276316" cy="283367"/>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39"/>
          <p:cNvSpPr txBox="1"/>
          <p:nvPr/>
        </p:nvSpPr>
        <p:spPr>
          <a:xfrm>
            <a:off x="458756" y="43425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2</a:t>
            </a:r>
            <a:endParaRPr sz="1800" b="1" i="0" u="none" strike="noStrike" cap="none">
              <a:solidFill>
                <a:srgbClr val="FFFFFF"/>
              </a:solidFill>
              <a:latin typeface="Calibri"/>
              <a:ea typeface="Calibri"/>
              <a:cs typeface="Calibri"/>
              <a:sym typeface="Calibri"/>
            </a:endParaRPr>
          </a:p>
        </p:txBody>
      </p:sp>
      <p:sp>
        <p:nvSpPr>
          <p:cNvPr id="118" name="Google Shape;118;p39"/>
          <p:cNvSpPr txBox="1"/>
          <p:nvPr/>
        </p:nvSpPr>
        <p:spPr>
          <a:xfrm>
            <a:off x="446056" y="5206111"/>
            <a:ext cx="328644" cy="42221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800" b="1" i="0" u="none" strike="noStrike" cap="none">
                <a:solidFill>
                  <a:srgbClr val="FFFFFF"/>
                </a:solidFill>
                <a:latin typeface="Calibri"/>
                <a:ea typeface="Calibri"/>
                <a:cs typeface="Calibri"/>
                <a:sym typeface="Calibri"/>
              </a:rPr>
              <a:t>3</a:t>
            </a:r>
            <a:endParaRPr sz="1800" b="1" i="0" u="none" strike="noStrike" cap="none">
              <a:solidFill>
                <a:srgbClr val="FFFFFF"/>
              </a:solidFill>
              <a:latin typeface="Calibri"/>
              <a:ea typeface="Calibri"/>
              <a:cs typeface="Calibri"/>
              <a:sym typeface="Calibri"/>
            </a:endParaRPr>
          </a:p>
        </p:txBody>
      </p:sp>
      <p:sp>
        <p:nvSpPr>
          <p:cNvPr id="119" name="Google Shape;119;p39"/>
          <p:cNvSpPr/>
          <p:nvPr/>
        </p:nvSpPr>
        <p:spPr>
          <a:xfrm>
            <a:off x="4772636" y="3630160"/>
            <a:ext cx="696535" cy="69653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20" name="Google Shape;120;p39"/>
          <p:cNvPicPr preferRelativeResize="0"/>
          <p:nvPr/>
        </p:nvPicPr>
        <p:blipFill rotWithShape="1">
          <a:blip r:embed="rId3">
            <a:alphaModFix/>
          </a:blip>
          <a:srcRect/>
          <a:stretch/>
        </p:blipFill>
        <p:spPr>
          <a:xfrm>
            <a:off x="4637692" y="2462350"/>
            <a:ext cx="4828328" cy="45744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grpSp>
        <p:nvGrpSpPr>
          <p:cNvPr id="125" name="Google Shape;125;p40"/>
          <p:cNvGrpSpPr/>
          <p:nvPr/>
        </p:nvGrpSpPr>
        <p:grpSpPr>
          <a:xfrm flipH="1">
            <a:off x="536225" y="2440019"/>
            <a:ext cx="5390398" cy="2567589"/>
            <a:chOff x="3774221" y="2843142"/>
            <a:chExt cx="5390398" cy="2567589"/>
          </a:xfrm>
        </p:grpSpPr>
        <p:sp>
          <p:nvSpPr>
            <p:cNvPr id="126" name="Google Shape;126;p40"/>
            <p:cNvSpPr/>
            <p:nvPr/>
          </p:nvSpPr>
          <p:spPr>
            <a:xfrm>
              <a:off x="4506819" y="2843142"/>
              <a:ext cx="4657800" cy="2567589"/>
            </a:xfrm>
            <a:prstGeom prst="roundRect">
              <a:avLst>
                <a:gd name="adj" fmla="val 1666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27" name="Google Shape;127;p40"/>
            <p:cNvSpPr/>
            <p:nvPr/>
          </p:nvSpPr>
          <p:spPr>
            <a:xfrm rot="-7028957">
              <a:off x="4111561" y="4473675"/>
              <a:ext cx="432619" cy="1022555"/>
            </a:xfrm>
            <a:prstGeom prst="triangle">
              <a:avLst>
                <a:gd name="adj" fmla="val 50000"/>
              </a:avLst>
            </a:prstGeom>
            <a:solidFill>
              <a:srgbClr val="F7E3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sp>
        <p:nvSpPr>
          <p:cNvPr id="128" name="Google Shape;128;p40"/>
          <p:cNvSpPr txBox="1"/>
          <p:nvPr/>
        </p:nvSpPr>
        <p:spPr>
          <a:xfrm>
            <a:off x="375975" y="1373700"/>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2800"/>
              <a:buFont typeface="Arial"/>
              <a:buNone/>
            </a:pPr>
            <a:r>
              <a:rPr lang="en-US" sz="2800" b="1" i="0" u="none" strike="noStrike" cap="none">
                <a:solidFill>
                  <a:srgbClr val="ED6B00"/>
                </a:solidFill>
                <a:latin typeface="Calibri"/>
                <a:ea typeface="Calibri"/>
                <a:cs typeface="Calibri"/>
                <a:sym typeface="Calibri"/>
              </a:rPr>
              <a:t>ACTIVIDAD DE CONOCIMIENTOS PREVIOS</a:t>
            </a:r>
            <a:endParaRPr sz="3100" b="1" i="0" u="none" strike="noStrike" cap="none">
              <a:solidFill>
                <a:srgbClr val="ED6B00"/>
              </a:solidFill>
              <a:latin typeface="Calibri"/>
              <a:ea typeface="Calibri"/>
              <a:cs typeface="Calibri"/>
              <a:sym typeface="Calibri"/>
            </a:endParaRPr>
          </a:p>
        </p:txBody>
      </p:sp>
      <p:sp>
        <p:nvSpPr>
          <p:cNvPr id="129" name="Google Shape;129;p40"/>
          <p:cNvSpPr txBox="1"/>
          <p:nvPr/>
        </p:nvSpPr>
        <p:spPr>
          <a:xfrm>
            <a:off x="856788" y="2748928"/>
            <a:ext cx="4056002" cy="191729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Para revisar los aprendizajes trabajados en actividad anterior,  te invitamos a realizar la </a:t>
            </a:r>
            <a:r>
              <a:rPr lang="en-US" sz="1600" b="1" i="0" u="none" strike="noStrike" cap="none">
                <a:solidFill>
                  <a:srgbClr val="ED6B00"/>
                </a:solidFill>
                <a:latin typeface="Calibri"/>
                <a:ea typeface="Calibri"/>
                <a:cs typeface="Calibri"/>
                <a:sym typeface="Calibri"/>
              </a:rPr>
              <a:t>Actividad 2 de Conocimientos Previos</a:t>
            </a:r>
            <a:r>
              <a:rPr lang="en-US" sz="1600" b="0" i="0" u="none" strike="noStrike" cap="none">
                <a:solidFill>
                  <a:srgbClr val="000000"/>
                </a:solidFill>
                <a:latin typeface="Calibri"/>
                <a:ea typeface="Calibri"/>
                <a:cs typeface="Calibri"/>
                <a:sym typeface="Calibri"/>
              </a:rPr>
              <a:t>.</a:t>
            </a:r>
            <a:endParaRPr/>
          </a:p>
        </p:txBody>
      </p:sp>
      <p:sp>
        <p:nvSpPr>
          <p:cNvPr id="130" name="Google Shape;130;p40"/>
          <p:cNvSpPr txBox="1"/>
          <p:nvPr/>
        </p:nvSpPr>
        <p:spPr>
          <a:xfrm>
            <a:off x="856788" y="5814477"/>
            <a:ext cx="4995614" cy="319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US" sz="2100" b="1" i="0" u="none" strike="noStrike" cap="none">
                <a:solidFill>
                  <a:srgbClr val="ED6B00"/>
                </a:solidFill>
                <a:latin typeface="Calibri"/>
                <a:ea typeface="Calibri"/>
                <a:cs typeface="Calibri"/>
                <a:sym typeface="Calibri"/>
              </a:rPr>
              <a:t>¡Muy bien!</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ED6B00"/>
                </a:solidFill>
                <a:latin typeface="Calibri"/>
                <a:ea typeface="Calibri"/>
                <a:cs typeface="Calibri"/>
                <a:sym typeface="Calibri"/>
              </a:rPr>
              <a:t>Te invitamos a profundizar revisando</a:t>
            </a:r>
            <a:endParaRPr sz="1400" b="0" i="0" u="none" strike="noStrike" cap="none">
              <a:solidFill>
                <a:srgbClr val="ED6B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100"/>
              <a:buFont typeface="Arial"/>
              <a:buNone/>
            </a:pPr>
            <a:r>
              <a:rPr lang="en-US" sz="2100" b="0" i="0" u="none" strike="noStrike" cap="none">
                <a:solidFill>
                  <a:srgbClr val="A93501"/>
                </a:solidFill>
                <a:latin typeface="Calibri"/>
                <a:ea typeface="Calibri"/>
                <a:cs typeface="Calibri"/>
                <a:sym typeface="Calibri"/>
              </a:rPr>
              <a:t>la siguiente presentación</a:t>
            </a:r>
            <a:endParaRPr sz="1400" b="0" i="0" u="none" strike="noStrike" cap="none">
              <a:solidFill>
                <a:srgbClr val="A93501"/>
              </a:solidFill>
              <a:latin typeface="Arial"/>
              <a:ea typeface="Arial"/>
              <a:cs typeface="Arial"/>
              <a:sym typeface="Arial"/>
            </a:endParaRPr>
          </a:p>
        </p:txBody>
      </p:sp>
      <p:pic>
        <p:nvPicPr>
          <p:cNvPr id="131" name="Google Shape;131;p40"/>
          <p:cNvPicPr preferRelativeResize="0"/>
          <p:nvPr/>
        </p:nvPicPr>
        <p:blipFill rotWithShape="1">
          <a:blip r:embed="rId3">
            <a:alphaModFix/>
          </a:blip>
          <a:srcRect/>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41"/>
          <p:cNvSpPr txBox="1"/>
          <p:nvPr/>
        </p:nvSpPr>
        <p:spPr>
          <a:xfrm>
            <a:off x="2490788" y="1755776"/>
            <a:ext cx="7886700" cy="13255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3500" b="1" i="0" u="none" strike="noStrike" cap="none">
              <a:solidFill>
                <a:srgbClr val="ED6B00"/>
              </a:solidFill>
              <a:latin typeface="Calibri"/>
              <a:ea typeface="Calibri"/>
              <a:cs typeface="Calibri"/>
              <a:sym typeface="Calibri"/>
            </a:endParaRPr>
          </a:p>
        </p:txBody>
      </p:sp>
      <p:sp>
        <p:nvSpPr>
          <p:cNvPr id="137" name="Google Shape;137;p41"/>
          <p:cNvSpPr/>
          <p:nvPr/>
        </p:nvSpPr>
        <p:spPr>
          <a:xfrm>
            <a:off x="520700" y="2133600"/>
            <a:ext cx="7975600" cy="3797300"/>
          </a:xfrm>
          <a:prstGeom prst="roundRect">
            <a:avLst>
              <a:gd name="adj" fmla="val 4315"/>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38" name="Google Shape;138;p41"/>
          <p:cNvSpPr/>
          <p:nvPr/>
        </p:nvSpPr>
        <p:spPr>
          <a:xfrm>
            <a:off x="385761" y="1200706"/>
            <a:ext cx="9334501" cy="63094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500" b="1" i="0" u="none" strike="noStrike" cap="none">
                <a:solidFill>
                  <a:srgbClr val="ED6B00"/>
                </a:solidFill>
                <a:latin typeface="Calibri"/>
                <a:ea typeface="Calibri"/>
                <a:cs typeface="Calibri"/>
                <a:sym typeface="Calibri"/>
              </a:rPr>
              <a:t>INTRODUCCIÓN </a:t>
            </a:r>
            <a:r>
              <a:rPr lang="en-US" sz="3500" b="0" i="0" u="none" strike="noStrike" cap="none">
                <a:solidFill>
                  <a:srgbClr val="A93501"/>
                </a:solidFill>
                <a:latin typeface="Calibri"/>
                <a:ea typeface="Calibri"/>
                <a:cs typeface="Calibri"/>
                <a:sym typeface="Calibri"/>
              </a:rPr>
              <a:t>AL MÓDULO</a:t>
            </a:r>
            <a:endParaRPr/>
          </a:p>
        </p:txBody>
      </p:sp>
      <p:pic>
        <p:nvPicPr>
          <p:cNvPr id="139" name="Google Shape;139;p41"/>
          <p:cNvPicPr preferRelativeResize="0"/>
          <p:nvPr/>
        </p:nvPicPr>
        <p:blipFill rotWithShape="1">
          <a:blip r:embed="rId3">
            <a:alphaModFix/>
          </a:blip>
          <a:srcRect/>
          <a:stretch/>
        </p:blipFill>
        <p:spPr>
          <a:xfrm>
            <a:off x="6227763" y="3187700"/>
            <a:ext cx="2501900" cy="2743200"/>
          </a:xfrm>
          <a:prstGeom prst="rect">
            <a:avLst/>
          </a:prstGeom>
          <a:noFill/>
          <a:ln>
            <a:noFill/>
          </a:ln>
        </p:spPr>
      </p:pic>
      <p:sp>
        <p:nvSpPr>
          <p:cNvPr id="140" name="Google Shape;140;p41"/>
          <p:cNvSpPr txBox="1"/>
          <p:nvPr/>
        </p:nvSpPr>
        <p:spPr>
          <a:xfrm>
            <a:off x="838200" y="2541750"/>
            <a:ext cx="6400799" cy="2977697"/>
          </a:xfrm>
          <a:prstGeom prst="rect">
            <a:avLst/>
          </a:prstGeom>
          <a:noFill/>
          <a:ln>
            <a:noFill/>
          </a:ln>
        </p:spPr>
        <p:txBody>
          <a:bodyPr spcFirstLastPara="1" wrap="square" lIns="91425" tIns="45700" rIns="91425" bIns="45700" anchor="t" anchorCtr="0">
            <a:spAutoFit/>
          </a:bodyPr>
          <a:lstStyle/>
          <a:p>
            <a:pPr marL="140400" marR="0" lvl="0" indent="-140400" algn="l" rtl="0">
              <a:lnSpc>
                <a:spcPct val="100000"/>
              </a:lnSpc>
              <a:spcBef>
                <a:spcPts val="7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En esta actividad podrás identificar los montos máximos y mínimos que puede percibir un trabajador por consecuencia de un Contrato de Trabajo.</a:t>
            </a:r>
            <a:endParaRPr sz="17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Veremos para qué nos sirve poder determinar estos máximos y mínimos, y cómo afecta en las liquidaciones de remuneraciones.</a:t>
            </a:r>
            <a:endParaRPr sz="17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Es de mucha importancia conocer los máximos y mínimos </a:t>
            </a:r>
            <a:br>
              <a:rPr lang="en-US" sz="1700" b="0" i="0" u="none" strike="noStrike" cap="none">
                <a:solidFill>
                  <a:schemeClr val="dk1"/>
                </a:solidFill>
                <a:latin typeface="Calibri"/>
                <a:ea typeface="Calibri"/>
                <a:cs typeface="Calibri"/>
                <a:sym typeface="Calibri"/>
              </a:rPr>
            </a:br>
            <a:r>
              <a:rPr lang="en-US" sz="1700" b="0" i="0" u="none" strike="noStrike" cap="none">
                <a:solidFill>
                  <a:schemeClr val="dk1"/>
                </a:solidFill>
                <a:latin typeface="Calibri"/>
                <a:ea typeface="Calibri"/>
                <a:cs typeface="Calibri"/>
                <a:sym typeface="Calibri"/>
              </a:rPr>
              <a:t>de los haberes que recibe un trabajador para un correcto </a:t>
            </a:r>
            <a:br>
              <a:rPr lang="en-US" sz="1700" b="0" i="0" u="none" strike="noStrike" cap="none">
                <a:solidFill>
                  <a:schemeClr val="dk1"/>
                </a:solidFill>
                <a:latin typeface="Calibri"/>
                <a:ea typeface="Calibri"/>
                <a:cs typeface="Calibri"/>
                <a:sym typeface="Calibri"/>
              </a:rPr>
            </a:br>
            <a:r>
              <a:rPr lang="en-US" sz="1700" b="0" i="0" u="none" strike="noStrike" cap="none">
                <a:solidFill>
                  <a:schemeClr val="dk1"/>
                </a:solidFill>
                <a:latin typeface="Calibri"/>
                <a:ea typeface="Calibri"/>
                <a:cs typeface="Calibri"/>
                <a:sym typeface="Calibri"/>
              </a:rPr>
              <a:t>cálculo de las mismas.</a:t>
            </a:r>
            <a:endParaRPr sz="1700" b="0" i="0" u="none" strike="noStrike" cap="none">
              <a:solidFill>
                <a:schemeClr val="dk1"/>
              </a:solidFill>
              <a:latin typeface="Calibri"/>
              <a:ea typeface="Calibri"/>
              <a:cs typeface="Calibri"/>
              <a:sym typeface="Calibri"/>
            </a:endParaRPr>
          </a:p>
          <a:p>
            <a:pPr marL="140400" marR="0" lvl="0" indent="-140400" algn="l" rtl="0">
              <a:lnSpc>
                <a:spcPct val="100000"/>
              </a:lnSpc>
              <a:spcBef>
                <a:spcPts val="700"/>
              </a:spcBef>
              <a:spcAft>
                <a:spcPts val="0"/>
              </a:spcAft>
              <a:buClr>
                <a:srgbClr val="000000"/>
              </a:buClr>
              <a:buSzPts val="1800"/>
              <a:buFont typeface="Arial"/>
              <a:buChar char="•"/>
            </a:pPr>
            <a:r>
              <a:rPr lang="en-US" sz="1700" b="0" i="0" u="none" strike="noStrike" cap="none">
                <a:solidFill>
                  <a:schemeClr val="dk1"/>
                </a:solidFill>
                <a:latin typeface="Calibri"/>
                <a:ea typeface="Calibri"/>
                <a:cs typeface="Calibri"/>
                <a:sym typeface="Calibri"/>
              </a:rPr>
              <a:t>Para apoyarte en este módulo, debes basarte en el </a:t>
            </a:r>
            <a:br>
              <a:rPr lang="en-US" sz="1700" b="0" i="0" u="none" strike="noStrike" cap="none">
                <a:solidFill>
                  <a:schemeClr val="dk1"/>
                </a:solidFill>
                <a:latin typeface="Calibri"/>
                <a:ea typeface="Calibri"/>
                <a:cs typeface="Calibri"/>
                <a:sym typeface="Calibri"/>
              </a:rPr>
            </a:br>
            <a:r>
              <a:rPr lang="en-US" sz="1700" b="1" i="0" u="none" strike="noStrike" cap="none">
                <a:solidFill>
                  <a:schemeClr val="dk1"/>
                </a:solidFill>
                <a:latin typeface="Calibri"/>
                <a:ea typeface="Calibri"/>
                <a:cs typeface="Calibri"/>
                <a:sym typeface="Calibri"/>
              </a:rPr>
              <a:t>Código del Trabajo</a:t>
            </a:r>
            <a:r>
              <a:rPr lang="en-US" sz="1700" b="0" i="0" u="none" strike="noStrike" cap="none">
                <a:solidFill>
                  <a:schemeClr val="dk1"/>
                </a:solidFill>
                <a:latin typeface="Calibri"/>
                <a:ea typeface="Calibri"/>
                <a:cs typeface="Calibri"/>
                <a:sym typeface="Calibri"/>
              </a:rPr>
              <a:t>, la </a:t>
            </a:r>
            <a:r>
              <a:rPr lang="en-US" sz="1700" b="1" i="0" u="none" strike="noStrike" cap="none">
                <a:solidFill>
                  <a:schemeClr val="dk1"/>
                </a:solidFill>
                <a:latin typeface="Calibri"/>
                <a:ea typeface="Calibri"/>
                <a:cs typeface="Calibri"/>
                <a:sym typeface="Calibri"/>
              </a:rPr>
              <a:t>Dirección del Trabajo</a:t>
            </a:r>
            <a:r>
              <a:rPr lang="en-US" sz="1700" b="0" i="0" u="none" strike="noStrike" cap="none">
                <a:solidFill>
                  <a:schemeClr val="dk1"/>
                </a:solidFill>
                <a:latin typeface="Calibri"/>
                <a:ea typeface="Calibri"/>
                <a:cs typeface="Calibri"/>
                <a:sym typeface="Calibri"/>
              </a:rPr>
              <a:t>,  y el </a:t>
            </a:r>
            <a:r>
              <a:rPr lang="en-US" sz="1700" b="1" i="0" u="none" strike="noStrike" cap="none">
                <a:solidFill>
                  <a:schemeClr val="dk1"/>
                </a:solidFill>
                <a:latin typeface="Calibri"/>
                <a:ea typeface="Calibri"/>
                <a:cs typeface="Calibri"/>
                <a:sym typeface="Calibri"/>
              </a:rPr>
              <a:t>DL 3500</a:t>
            </a:r>
            <a:r>
              <a:rPr lang="en-US" sz="1700" b="0" i="0" u="none" strike="noStrike" cap="none">
                <a:solidFill>
                  <a:schemeClr val="dk1"/>
                </a:solidFill>
                <a:latin typeface="Calibri"/>
                <a:ea typeface="Calibri"/>
                <a:cs typeface="Calibri"/>
                <a:sym typeface="Calibri"/>
              </a:rPr>
              <a:t>.</a:t>
            </a:r>
            <a:endParaRPr sz="1700" b="0" i="0" u="none" strike="noStrike" cap="non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42"/>
          <p:cNvSpPr txBox="1"/>
          <p:nvPr/>
        </p:nvSpPr>
        <p:spPr>
          <a:xfrm>
            <a:off x="363275" y="1403645"/>
            <a:ext cx="8950500"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Clr>
                <a:srgbClr val="000000"/>
              </a:buClr>
              <a:buSzPts val="3200"/>
              <a:buFont typeface="Arial"/>
              <a:buNone/>
            </a:pPr>
            <a:r>
              <a:rPr lang="en-US" sz="3200" b="1" i="0" u="none" strike="noStrike" cap="none">
                <a:solidFill>
                  <a:srgbClr val="ED6B00"/>
                </a:solidFill>
                <a:latin typeface="Calibri"/>
                <a:ea typeface="Calibri"/>
                <a:cs typeface="Calibri"/>
                <a:sym typeface="Calibri"/>
              </a:rPr>
              <a:t>ANTES DE COMENZAR</a:t>
            </a:r>
            <a:endParaRPr sz="3200" b="0" i="0" u="none" strike="noStrike" cap="none">
              <a:solidFill>
                <a:srgbClr val="A93501"/>
              </a:solidFill>
              <a:latin typeface="Calibri"/>
              <a:ea typeface="Calibri"/>
              <a:cs typeface="Calibri"/>
              <a:sym typeface="Calibri"/>
            </a:endParaRPr>
          </a:p>
        </p:txBody>
      </p:sp>
      <p:sp>
        <p:nvSpPr>
          <p:cNvPr id="146" name="Google Shape;146;p42"/>
          <p:cNvSpPr txBox="1"/>
          <p:nvPr/>
        </p:nvSpPr>
        <p:spPr>
          <a:xfrm>
            <a:off x="366450" y="11537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Calibri"/>
                <a:ea typeface="Calibri"/>
                <a:cs typeface="Calibri"/>
                <a:sym typeface="Calibri"/>
              </a:rPr>
              <a:t>MOTIVACIÓN</a:t>
            </a:r>
            <a:endParaRPr sz="1400" b="1" i="0" u="none" strike="noStrike" cap="none">
              <a:solidFill>
                <a:srgbClr val="000000"/>
              </a:solidFill>
              <a:latin typeface="Calibri"/>
              <a:ea typeface="Calibri"/>
              <a:cs typeface="Calibri"/>
              <a:sym typeface="Calibri"/>
            </a:endParaRPr>
          </a:p>
        </p:txBody>
      </p:sp>
      <p:sp>
        <p:nvSpPr>
          <p:cNvPr id="147" name="Google Shape;147;p42"/>
          <p:cNvSpPr/>
          <p:nvPr/>
        </p:nvSpPr>
        <p:spPr>
          <a:xfrm>
            <a:off x="2921000" y="2336800"/>
            <a:ext cx="6019800" cy="3276600"/>
          </a:xfrm>
          <a:prstGeom prst="roundRect">
            <a:avLst>
              <a:gd name="adj" fmla="val 10157"/>
            </a:avLst>
          </a:prstGeom>
          <a:solidFill>
            <a:srgbClr val="F7E3D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48" name="Google Shape;148;p42"/>
          <p:cNvSpPr/>
          <p:nvPr/>
        </p:nvSpPr>
        <p:spPr>
          <a:xfrm rot="-7028957">
            <a:off x="2466197" y="3446033"/>
            <a:ext cx="464481" cy="1097866"/>
          </a:xfrm>
          <a:prstGeom prst="triangle">
            <a:avLst>
              <a:gd name="adj" fmla="val 50000"/>
            </a:avLst>
          </a:prstGeom>
          <a:solidFill>
            <a:srgbClr val="F7E3D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9" name="Google Shape;149;p42"/>
          <p:cNvSpPr txBox="1"/>
          <p:nvPr/>
        </p:nvSpPr>
        <p:spPr>
          <a:xfrm>
            <a:off x="3259268" y="2511128"/>
            <a:ext cx="5351332" cy="29033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700"/>
              </a:spcBef>
              <a:spcAft>
                <a:spcPts val="0"/>
              </a:spcAft>
              <a:buClr>
                <a:srgbClr val="000000"/>
              </a:buClr>
              <a:buSzPts val="1800"/>
              <a:buFont typeface="Arial"/>
              <a:buNone/>
            </a:pPr>
            <a:r>
              <a:rPr lang="en-US" sz="1800" b="1" i="0" u="none" strike="noStrike" cap="none">
                <a:solidFill>
                  <a:srgbClr val="800000"/>
                </a:solidFill>
                <a:latin typeface="Calibri"/>
                <a:ea typeface="Calibri"/>
                <a:cs typeface="Calibri"/>
                <a:sym typeface="Calibri"/>
              </a:rPr>
              <a:t>¿Sabes que las remuneraciones y no remuneraciones tienen límites en el pago de sus montos?</a:t>
            </a:r>
            <a:endParaRPr sz="1800" b="1" i="0" u="none" strike="noStrike" cap="none">
              <a:solidFill>
                <a:srgbClr val="800000"/>
              </a:solidFill>
              <a:latin typeface="Calibri"/>
              <a:ea typeface="Calibri"/>
              <a:cs typeface="Calibri"/>
              <a:sym typeface="Calibri"/>
            </a:endParaRPr>
          </a:p>
          <a:p>
            <a:pPr marL="0" marR="0" lvl="0" indent="0" algn="l" rtl="0">
              <a:lnSpc>
                <a:spcPct val="100000"/>
              </a:lnSpc>
              <a:spcBef>
                <a:spcPts val="700"/>
              </a:spcBef>
              <a:spcAft>
                <a:spcPts val="0"/>
              </a:spcAft>
              <a:buClr>
                <a:srgbClr val="000000"/>
              </a:buClr>
              <a:buSzPts val="1800"/>
              <a:buFont typeface="Arial"/>
              <a:buNone/>
            </a:pPr>
            <a:r>
              <a:rPr lang="en-US" sz="1800" b="1" i="0" u="none" strike="noStrike" cap="none">
                <a:solidFill>
                  <a:srgbClr val="800000"/>
                </a:solidFill>
                <a:latin typeface="Calibri"/>
                <a:ea typeface="Calibri"/>
                <a:cs typeface="Calibri"/>
                <a:sym typeface="Calibri"/>
              </a:rPr>
              <a:t>¿Para qué crees que son estos límites de montos máximos?</a:t>
            </a:r>
            <a:endParaRPr sz="1800" b="1" i="0" u="none" strike="noStrike" cap="none">
              <a:solidFill>
                <a:srgbClr val="800000"/>
              </a:solidFill>
              <a:latin typeface="Calibri"/>
              <a:ea typeface="Calibri"/>
              <a:cs typeface="Calibri"/>
              <a:sym typeface="Calibri"/>
            </a:endParaRPr>
          </a:p>
          <a:p>
            <a:pPr marL="0" marR="0" lvl="0" indent="0" algn="l" rtl="0">
              <a:lnSpc>
                <a:spcPct val="100000"/>
              </a:lnSpc>
              <a:spcBef>
                <a:spcPts val="700"/>
              </a:spcBef>
              <a:spcAft>
                <a:spcPts val="0"/>
              </a:spcAft>
              <a:buClr>
                <a:srgbClr val="000000"/>
              </a:buClr>
              <a:buSzPts val="1800"/>
              <a:buFont typeface="Arial"/>
              <a:buNone/>
            </a:pPr>
            <a:r>
              <a:rPr lang="en-US" sz="1800" b="1" i="0" u="none" strike="noStrike" cap="none">
                <a:solidFill>
                  <a:srgbClr val="800000"/>
                </a:solidFill>
                <a:latin typeface="Calibri"/>
                <a:ea typeface="Calibri"/>
                <a:cs typeface="Calibri"/>
                <a:sym typeface="Calibri"/>
              </a:rPr>
              <a:t>¿Qué organismos estatales están a cargo de la fiscalización?</a:t>
            </a:r>
            <a:endParaRPr sz="1800" b="1" i="0" u="none" strike="noStrike" cap="none">
              <a:solidFill>
                <a:srgbClr val="800000"/>
              </a:solidFill>
              <a:latin typeface="Calibri"/>
              <a:ea typeface="Calibri"/>
              <a:cs typeface="Calibri"/>
              <a:sym typeface="Calibri"/>
            </a:endParaRPr>
          </a:p>
          <a:p>
            <a:pPr marL="0" marR="0" lvl="0" indent="0" algn="l" rtl="0">
              <a:lnSpc>
                <a:spcPct val="5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En esta actividad podrás identificar los por qué de estos límites y su importancia que tienen en cada organismo estatal y sobre todo para el trabajador.</a:t>
            </a:r>
            <a:endParaRPr sz="1800" b="0" i="0" u="none" strike="noStrike" cap="none">
              <a:solidFill>
                <a:srgbClr val="000000"/>
              </a:solidFill>
              <a:latin typeface="Calibri"/>
              <a:ea typeface="Calibri"/>
              <a:cs typeface="Calibri"/>
              <a:sym typeface="Calibri"/>
            </a:endParaRPr>
          </a:p>
        </p:txBody>
      </p:sp>
      <p:pic>
        <p:nvPicPr>
          <p:cNvPr id="150" name="Google Shape;150;p42"/>
          <p:cNvPicPr preferRelativeResize="0"/>
          <p:nvPr/>
        </p:nvPicPr>
        <p:blipFill rotWithShape="1">
          <a:blip r:embed="rId3">
            <a:alphaModFix/>
          </a:blip>
          <a:srcRect/>
          <a:stretch/>
        </p:blipFill>
        <p:spPr>
          <a:xfrm>
            <a:off x="695925" y="3238500"/>
            <a:ext cx="1882175" cy="3048000"/>
          </a:xfrm>
          <a:prstGeom prst="rect">
            <a:avLst/>
          </a:prstGeom>
          <a:noFill/>
          <a:ln>
            <a:noFill/>
          </a:ln>
        </p:spPr>
      </p:pic>
      <p:pic>
        <p:nvPicPr>
          <p:cNvPr id="151" name="Google Shape;151;p42"/>
          <p:cNvPicPr preferRelativeResize="0"/>
          <p:nvPr/>
        </p:nvPicPr>
        <p:blipFill rotWithShape="1">
          <a:blip r:embed="rId4">
            <a:alphaModFix/>
          </a:blip>
          <a:srcRect/>
          <a:stretch/>
        </p:blipFill>
        <p:spPr>
          <a:xfrm>
            <a:off x="8650338" y="2449427"/>
            <a:ext cx="482540" cy="48254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5"/>
          <p:cNvSpPr/>
          <p:nvPr/>
        </p:nvSpPr>
        <p:spPr>
          <a:xfrm>
            <a:off x="4171950" y="3227386"/>
            <a:ext cx="4954620" cy="2978681"/>
          </a:xfrm>
          <a:prstGeom prst="roundRect">
            <a:avLst>
              <a:gd name="adj" fmla="val 5034"/>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57" name="Google Shape;157;p5"/>
          <p:cNvSpPr txBox="1"/>
          <p:nvPr/>
        </p:nvSpPr>
        <p:spPr>
          <a:xfrm>
            <a:off x="4089252" y="2775000"/>
            <a:ext cx="4932406"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Calibri"/>
                <a:ea typeface="Calibri"/>
                <a:cs typeface="Calibri"/>
                <a:sym typeface="Calibri"/>
              </a:rPr>
              <a:t>Al término de la actividad estarás en condiciones de:</a:t>
            </a:r>
            <a:endParaRPr sz="1400" b="1" i="0" u="none" strike="noStrike" cap="none">
              <a:solidFill>
                <a:schemeClr val="dk1"/>
              </a:solidFill>
              <a:latin typeface="Calibri"/>
              <a:ea typeface="Calibri"/>
              <a:cs typeface="Calibri"/>
              <a:sym typeface="Calibri"/>
            </a:endParaRPr>
          </a:p>
        </p:txBody>
      </p:sp>
      <p:sp>
        <p:nvSpPr>
          <p:cNvPr id="158" name="Google Shape;158;p5"/>
          <p:cNvSpPr txBox="1"/>
          <p:nvPr/>
        </p:nvSpPr>
        <p:spPr>
          <a:xfrm>
            <a:off x="4064000" y="2025953"/>
            <a:ext cx="5448300" cy="4095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0"/>
              </a:spcBef>
              <a:spcAft>
                <a:spcPts val="0"/>
              </a:spcAft>
              <a:buNone/>
            </a:pPr>
            <a:r>
              <a:rPr lang="en-US" sz="2200" b="0" i="0" u="none" strike="noStrike" cap="none">
                <a:solidFill>
                  <a:srgbClr val="A93501"/>
                </a:solidFill>
                <a:latin typeface="Calibri"/>
                <a:ea typeface="Calibri"/>
                <a:cs typeface="Calibri"/>
                <a:sym typeface="Calibri"/>
              </a:rPr>
              <a:t>CÁLCULOS DE MONTOS MÁXIMOS DE HABERES Y ASIGNACIONES</a:t>
            </a:r>
            <a:endParaRPr/>
          </a:p>
        </p:txBody>
      </p:sp>
      <p:sp>
        <p:nvSpPr>
          <p:cNvPr id="159" name="Google Shape;159;p5"/>
          <p:cNvSpPr txBox="1"/>
          <p:nvPr/>
        </p:nvSpPr>
        <p:spPr>
          <a:xfrm>
            <a:off x="4017018" y="1184197"/>
            <a:ext cx="466492" cy="521098"/>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6000"/>
              <a:buFont typeface="Arial"/>
              <a:buNone/>
            </a:pPr>
            <a:r>
              <a:rPr lang="en-US" sz="5000" b="0" i="0" u="none" strike="noStrike" cap="none">
                <a:solidFill>
                  <a:srgbClr val="FFB375"/>
                </a:solidFill>
                <a:latin typeface="Calibri"/>
                <a:ea typeface="Calibri"/>
                <a:cs typeface="Calibri"/>
                <a:sym typeface="Calibri"/>
              </a:rPr>
              <a:t>2</a:t>
            </a:r>
            <a:endParaRPr sz="5000" b="0" i="0" u="none" strike="noStrike" cap="none">
              <a:solidFill>
                <a:srgbClr val="FFB375"/>
              </a:solidFill>
              <a:latin typeface="Calibri"/>
              <a:ea typeface="Calibri"/>
              <a:cs typeface="Calibri"/>
              <a:sym typeface="Calibri"/>
            </a:endParaRPr>
          </a:p>
        </p:txBody>
      </p:sp>
      <p:pic>
        <p:nvPicPr>
          <p:cNvPr id="160" name="Google Shape;160;p5"/>
          <p:cNvPicPr preferRelativeResize="0"/>
          <p:nvPr/>
        </p:nvPicPr>
        <p:blipFill rotWithShape="1">
          <a:blip r:embed="rId3">
            <a:alphaModFix/>
          </a:blip>
          <a:srcRect/>
          <a:stretch/>
        </p:blipFill>
        <p:spPr>
          <a:xfrm>
            <a:off x="678383" y="2382979"/>
            <a:ext cx="2950556" cy="4313787"/>
          </a:xfrm>
          <a:prstGeom prst="rect">
            <a:avLst/>
          </a:prstGeom>
          <a:noFill/>
          <a:ln>
            <a:noFill/>
          </a:ln>
        </p:spPr>
      </p:pic>
      <p:sp>
        <p:nvSpPr>
          <p:cNvPr id="161" name="Google Shape;161;p5"/>
          <p:cNvSpPr txBox="1"/>
          <p:nvPr/>
        </p:nvSpPr>
        <p:spPr>
          <a:xfrm>
            <a:off x="375975" y="1373700"/>
            <a:ext cx="4107535" cy="319500"/>
          </a:xfrm>
          <a:prstGeom prst="rect">
            <a:avLst/>
          </a:prstGeom>
          <a:noFill/>
          <a:ln>
            <a:noFill/>
          </a:ln>
        </p:spPr>
        <p:txBody>
          <a:bodyPr spcFirstLastPara="1" wrap="square" lIns="91425" tIns="91425" rIns="91425" bIns="91425" anchor="ctr" anchorCtr="0">
            <a:noAutofit/>
          </a:bodyPr>
          <a:lstStyle/>
          <a:p>
            <a:pPr marL="0" marR="0" lvl="0" indent="0" algn="l" rtl="0">
              <a:lnSpc>
                <a:spcPct val="80000"/>
              </a:lnSpc>
              <a:spcBef>
                <a:spcPts val="0"/>
              </a:spcBef>
              <a:spcAft>
                <a:spcPts val="0"/>
              </a:spcAft>
              <a:buNone/>
            </a:pPr>
            <a:r>
              <a:rPr lang="en-US" sz="2800" b="1" i="0" u="none" strike="noStrike" cap="none">
                <a:solidFill>
                  <a:srgbClr val="ED6B00"/>
                </a:solidFill>
                <a:latin typeface="Calibri"/>
                <a:ea typeface="Calibri"/>
                <a:cs typeface="Calibri"/>
                <a:sym typeface="Calibri"/>
              </a:rPr>
              <a:t>MENÚ DE LA ACTIVIDAD</a:t>
            </a:r>
            <a:endParaRPr sz="3100" b="1" i="0" u="none" strike="noStrike" cap="none">
              <a:solidFill>
                <a:srgbClr val="ED6B00"/>
              </a:solidFill>
              <a:latin typeface="Calibri"/>
              <a:ea typeface="Calibri"/>
              <a:cs typeface="Calibri"/>
              <a:sym typeface="Calibri"/>
            </a:endParaRPr>
          </a:p>
        </p:txBody>
      </p:sp>
      <p:sp>
        <p:nvSpPr>
          <p:cNvPr id="162" name="Google Shape;162;p5"/>
          <p:cNvSpPr/>
          <p:nvPr/>
        </p:nvSpPr>
        <p:spPr>
          <a:xfrm>
            <a:off x="4988387" y="770461"/>
            <a:ext cx="5666913" cy="374461"/>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endParaRPr sz="2000" b="0" i="0" u="none" strike="noStrike" cap="none">
              <a:solidFill>
                <a:srgbClr val="A93501"/>
              </a:solidFill>
              <a:latin typeface="Calibri"/>
              <a:ea typeface="Calibri"/>
              <a:cs typeface="Calibri"/>
              <a:sym typeface="Calibri"/>
            </a:endParaRPr>
          </a:p>
        </p:txBody>
      </p:sp>
      <p:sp>
        <p:nvSpPr>
          <p:cNvPr id="163" name="Google Shape;163;p5"/>
          <p:cNvSpPr/>
          <p:nvPr/>
        </p:nvSpPr>
        <p:spPr>
          <a:xfrm>
            <a:off x="4050476" y="3520494"/>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5"/>
          <p:cNvSpPr/>
          <p:nvPr/>
        </p:nvSpPr>
        <p:spPr>
          <a:xfrm>
            <a:off x="4050476" y="4327767"/>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5"/>
          <p:cNvSpPr/>
          <p:nvPr/>
        </p:nvSpPr>
        <p:spPr>
          <a:xfrm>
            <a:off x="4050476" y="4914897"/>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5"/>
          <p:cNvSpPr/>
          <p:nvPr/>
        </p:nvSpPr>
        <p:spPr>
          <a:xfrm>
            <a:off x="4358749" y="3439165"/>
            <a:ext cx="4632851" cy="2600455"/>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700" b="0" i="0" u="none" strike="noStrike" cap="none">
                <a:solidFill>
                  <a:schemeClr val="dk1"/>
                </a:solidFill>
                <a:latin typeface="Calibri"/>
                <a:ea typeface="Calibri"/>
                <a:cs typeface="Calibri"/>
                <a:sym typeface="Calibri"/>
              </a:rPr>
              <a:t>Reconocer los máximos y mínimos de los haberes que debe percibir un trabajador por consecuencia de un Contrato de Trabajo.</a:t>
            </a:r>
            <a:endParaRPr sz="17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None/>
            </a:pPr>
            <a:r>
              <a:rPr lang="en-US" sz="1700" b="0" i="0" u="none" strike="noStrike" cap="none">
                <a:solidFill>
                  <a:schemeClr val="dk1"/>
                </a:solidFill>
                <a:latin typeface="Calibri"/>
                <a:ea typeface="Calibri"/>
                <a:cs typeface="Calibri"/>
                <a:sym typeface="Calibri"/>
              </a:rPr>
              <a:t>Reconocer los máximos y mínimos de las no remuneraciones.</a:t>
            </a:r>
            <a:endParaRPr sz="17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None/>
            </a:pPr>
            <a:r>
              <a:rPr lang="en-US" sz="1700" b="0" i="0" u="none" strike="noStrike" cap="none">
                <a:solidFill>
                  <a:schemeClr val="dk1"/>
                </a:solidFill>
                <a:latin typeface="Calibri"/>
                <a:ea typeface="Calibri"/>
                <a:cs typeface="Calibri"/>
                <a:sym typeface="Calibri"/>
              </a:rPr>
              <a:t>Reconocer los máximos del pago de las gratificación.</a:t>
            </a:r>
            <a:endParaRPr sz="1700" b="0" i="0" u="none" strike="noStrike" cap="none">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None/>
            </a:pPr>
            <a:r>
              <a:rPr lang="en-US" sz="1700" b="0" i="0" u="none" strike="noStrike" cap="none">
                <a:solidFill>
                  <a:schemeClr val="dk1"/>
                </a:solidFill>
                <a:latin typeface="Calibri"/>
                <a:ea typeface="Calibri"/>
                <a:cs typeface="Calibri"/>
                <a:sym typeface="Calibri"/>
              </a:rPr>
              <a:t>Reconocer su importancia en la confección de las liquidaciones de sueldo.</a:t>
            </a:r>
            <a:endParaRPr sz="1700" b="0" i="0" u="none" strike="noStrike" cap="none">
              <a:solidFill>
                <a:srgbClr val="000000"/>
              </a:solidFill>
              <a:latin typeface="Calibri"/>
              <a:ea typeface="Calibri"/>
              <a:cs typeface="Calibri"/>
              <a:sym typeface="Calibri"/>
            </a:endParaRPr>
          </a:p>
        </p:txBody>
      </p:sp>
      <p:sp>
        <p:nvSpPr>
          <p:cNvPr id="167" name="Google Shape;167;p5"/>
          <p:cNvSpPr txBox="1"/>
          <p:nvPr/>
        </p:nvSpPr>
        <p:spPr>
          <a:xfrm>
            <a:off x="4029301" y="3475562"/>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a:solidFill>
                  <a:srgbClr val="FFFFFF"/>
                </a:solidFill>
                <a:latin typeface="Calibri"/>
                <a:ea typeface="Calibri"/>
                <a:cs typeface="Calibri"/>
                <a:sym typeface="Calibri"/>
              </a:rPr>
              <a:t>1</a:t>
            </a:r>
            <a:endParaRPr sz="1600" b="1" i="0" u="none" strike="noStrike" cap="none">
              <a:solidFill>
                <a:srgbClr val="FFFFFF"/>
              </a:solidFill>
              <a:latin typeface="Calibri"/>
              <a:ea typeface="Calibri"/>
              <a:cs typeface="Calibri"/>
              <a:sym typeface="Calibri"/>
            </a:endParaRPr>
          </a:p>
        </p:txBody>
      </p:sp>
      <p:sp>
        <p:nvSpPr>
          <p:cNvPr id="168" name="Google Shape;168;p5"/>
          <p:cNvSpPr txBox="1"/>
          <p:nvPr/>
        </p:nvSpPr>
        <p:spPr>
          <a:xfrm>
            <a:off x="4035651" y="4290495"/>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a:solidFill>
                  <a:srgbClr val="FFFFFF"/>
                </a:solidFill>
                <a:latin typeface="Calibri"/>
                <a:ea typeface="Calibri"/>
                <a:cs typeface="Calibri"/>
                <a:sym typeface="Calibri"/>
              </a:rPr>
              <a:t>2</a:t>
            </a:r>
            <a:endParaRPr sz="1600" b="1" i="0" u="none" strike="noStrike" cap="none">
              <a:solidFill>
                <a:srgbClr val="FFFFFF"/>
              </a:solidFill>
              <a:latin typeface="Calibri"/>
              <a:ea typeface="Calibri"/>
              <a:cs typeface="Calibri"/>
              <a:sym typeface="Calibri"/>
            </a:endParaRPr>
          </a:p>
        </p:txBody>
      </p:sp>
      <p:sp>
        <p:nvSpPr>
          <p:cNvPr id="169" name="Google Shape;169;p5"/>
          <p:cNvSpPr txBox="1"/>
          <p:nvPr/>
        </p:nvSpPr>
        <p:spPr>
          <a:xfrm>
            <a:off x="4035651" y="4870468"/>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a:solidFill>
                  <a:srgbClr val="FFFFFF"/>
                </a:solidFill>
                <a:latin typeface="Calibri"/>
                <a:ea typeface="Calibri"/>
                <a:cs typeface="Calibri"/>
                <a:sym typeface="Calibri"/>
              </a:rPr>
              <a:t>3</a:t>
            </a:r>
            <a:endParaRPr sz="1600" b="1" i="0" u="none" strike="noStrike" cap="none">
              <a:solidFill>
                <a:srgbClr val="FFFFFF"/>
              </a:solidFill>
              <a:latin typeface="Calibri"/>
              <a:ea typeface="Calibri"/>
              <a:cs typeface="Calibri"/>
              <a:sym typeface="Calibri"/>
            </a:endParaRPr>
          </a:p>
        </p:txBody>
      </p:sp>
      <p:sp>
        <p:nvSpPr>
          <p:cNvPr id="170" name="Google Shape;170;p5"/>
          <p:cNvSpPr/>
          <p:nvPr/>
        </p:nvSpPr>
        <p:spPr>
          <a:xfrm>
            <a:off x="4058954" y="5541449"/>
            <a:ext cx="242532" cy="248721"/>
          </a:xfrm>
          <a:prstGeom prst="roundRect">
            <a:avLst>
              <a:gd name="adj" fmla="val 16667"/>
            </a:avLst>
          </a:prstGeom>
          <a:solidFill>
            <a:srgbClr val="ED6B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
          <p:cNvSpPr txBox="1"/>
          <p:nvPr/>
        </p:nvSpPr>
        <p:spPr>
          <a:xfrm>
            <a:off x="4044129" y="5497020"/>
            <a:ext cx="228904" cy="29407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1600" b="1" i="0" u="none" strike="noStrike" cap="none">
                <a:solidFill>
                  <a:srgbClr val="FFFFFF"/>
                </a:solidFill>
                <a:latin typeface="Calibri"/>
                <a:ea typeface="Calibri"/>
                <a:cs typeface="Calibri"/>
                <a:sym typeface="Calibri"/>
              </a:rPr>
              <a:t>4</a:t>
            </a:r>
            <a:endParaRPr sz="1600" b="1"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43"/>
          <p:cNvSpPr/>
          <p:nvPr/>
        </p:nvSpPr>
        <p:spPr>
          <a:xfrm>
            <a:off x="473076" y="2514600"/>
            <a:ext cx="7616824" cy="3708400"/>
          </a:xfrm>
          <a:prstGeom prst="roundRect">
            <a:avLst>
              <a:gd name="adj" fmla="val 5516"/>
            </a:avLst>
          </a:prstGeom>
          <a:solidFill>
            <a:schemeClr val="lt1"/>
          </a:solidFill>
          <a:ln w="9525" cap="flat" cmpd="sng">
            <a:solidFill>
              <a:srgbClr val="ED6B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77" name="Google Shape;177;p43"/>
          <p:cNvSpPr/>
          <p:nvPr/>
        </p:nvSpPr>
        <p:spPr>
          <a:xfrm>
            <a:off x="385761" y="1340406"/>
            <a:ext cx="9334501" cy="484748"/>
          </a:xfrm>
          <a:prstGeom prst="rect">
            <a:avLst/>
          </a:prstGeom>
          <a:noFill/>
          <a:ln>
            <a:noFill/>
          </a:ln>
        </p:spPr>
        <p:txBody>
          <a:bodyPr spcFirstLastPara="1" wrap="square" lIns="91425" tIns="45700" rIns="91425" bIns="45700" anchor="t" anchorCtr="0">
            <a:spAutoFit/>
          </a:bodyPr>
          <a:lstStyle/>
          <a:p>
            <a:pPr marL="0" marR="0" lvl="0" indent="0" algn="l" rtl="0">
              <a:lnSpc>
                <a:spcPct val="70000"/>
              </a:lnSpc>
              <a:spcBef>
                <a:spcPts val="0"/>
              </a:spcBef>
              <a:spcAft>
                <a:spcPts val="0"/>
              </a:spcAft>
              <a:buNone/>
            </a:pPr>
            <a:r>
              <a:rPr lang="en-US" sz="3400" b="1" i="0" u="none" strike="noStrike" cap="none">
                <a:solidFill>
                  <a:srgbClr val="ED6B00"/>
                </a:solidFill>
                <a:latin typeface="Calibri"/>
                <a:ea typeface="Calibri"/>
                <a:cs typeface="Calibri"/>
                <a:sym typeface="Calibri"/>
              </a:rPr>
              <a:t>TIPOS DE </a:t>
            </a:r>
            <a:r>
              <a:rPr lang="en-US" sz="3400" b="0" i="0" u="none" strike="noStrike" cap="none">
                <a:solidFill>
                  <a:srgbClr val="A93501"/>
                </a:solidFill>
                <a:latin typeface="Calibri"/>
                <a:ea typeface="Calibri"/>
                <a:cs typeface="Calibri"/>
                <a:sym typeface="Calibri"/>
              </a:rPr>
              <a:t>REMUNERACIONES</a:t>
            </a:r>
            <a:endParaRPr sz="3400" b="0" i="0" u="none" strike="noStrike" cap="none">
              <a:solidFill>
                <a:srgbClr val="A93501"/>
              </a:solidFill>
              <a:latin typeface="Calibri"/>
              <a:ea typeface="Calibri"/>
              <a:cs typeface="Calibri"/>
              <a:sym typeface="Calibri"/>
            </a:endParaRPr>
          </a:p>
        </p:txBody>
      </p:sp>
      <p:sp>
        <p:nvSpPr>
          <p:cNvPr id="178" name="Google Shape;178;p43"/>
          <p:cNvSpPr txBox="1"/>
          <p:nvPr/>
        </p:nvSpPr>
        <p:spPr>
          <a:xfrm>
            <a:off x="788099" y="3057598"/>
            <a:ext cx="5358701" cy="17578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700" b="0" i="0" u="none" strike="noStrike" cap="none">
                <a:solidFill>
                  <a:schemeClr val="dk1"/>
                </a:solidFill>
                <a:latin typeface="Calibri"/>
                <a:ea typeface="Calibri"/>
                <a:cs typeface="Calibri"/>
                <a:sym typeface="Calibri"/>
              </a:rPr>
              <a:t>Para pagar los haberes que debe percibir un trabajador por consecuencia de un contrato de trabajo, es </a:t>
            </a:r>
            <a:br>
              <a:rPr lang="en-US" sz="1700" b="0" i="0" u="none" strike="noStrike" cap="none">
                <a:solidFill>
                  <a:schemeClr val="dk1"/>
                </a:solidFill>
                <a:latin typeface="Calibri"/>
                <a:ea typeface="Calibri"/>
                <a:cs typeface="Calibri"/>
                <a:sym typeface="Calibri"/>
              </a:rPr>
            </a:br>
            <a:r>
              <a:rPr lang="en-US" sz="1700" b="0" i="0" u="none" strike="noStrike" cap="none">
                <a:solidFill>
                  <a:schemeClr val="dk1"/>
                </a:solidFill>
                <a:latin typeface="Calibri"/>
                <a:ea typeface="Calibri"/>
                <a:cs typeface="Calibri"/>
                <a:sym typeface="Calibri"/>
              </a:rPr>
              <a:t>necesario clasificarlo en dos grandes conceptos:</a:t>
            </a:r>
            <a:endParaRPr sz="17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700" b="0" i="0" u="none" strike="noStrike" cap="none">
              <a:solidFill>
                <a:schemeClr val="dk1"/>
              </a:solidFill>
              <a:latin typeface="Calibri"/>
              <a:ea typeface="Calibri"/>
              <a:cs typeface="Calibri"/>
              <a:sym typeface="Calibri"/>
            </a:endParaRPr>
          </a:p>
          <a:p>
            <a:pPr marL="270000" marR="0" lvl="0" indent="-270000" algn="l" rtl="0">
              <a:lnSpc>
                <a:spcPct val="120000"/>
              </a:lnSpc>
              <a:spcBef>
                <a:spcPts val="0"/>
              </a:spcBef>
              <a:spcAft>
                <a:spcPts val="0"/>
              </a:spcAft>
              <a:buClr>
                <a:schemeClr val="dk1"/>
              </a:buClr>
              <a:buSzPts val="1700"/>
              <a:buFont typeface="Calibri"/>
              <a:buAutoNum type="arabicPeriod"/>
            </a:pPr>
            <a:r>
              <a:rPr lang="en-US" sz="1700" b="1" i="0" u="none" strike="noStrike" cap="none">
                <a:solidFill>
                  <a:srgbClr val="A93501"/>
                </a:solidFill>
                <a:latin typeface="Calibri"/>
                <a:ea typeface="Calibri"/>
                <a:cs typeface="Calibri"/>
                <a:sym typeface="Calibri"/>
              </a:rPr>
              <a:t>REMUNERACIONES</a:t>
            </a:r>
            <a:endParaRPr sz="1700" b="1" i="0" u="none" strike="noStrike" cap="none">
              <a:solidFill>
                <a:srgbClr val="A93501"/>
              </a:solidFill>
              <a:latin typeface="Calibri"/>
              <a:ea typeface="Calibri"/>
              <a:cs typeface="Calibri"/>
              <a:sym typeface="Calibri"/>
            </a:endParaRPr>
          </a:p>
          <a:p>
            <a:pPr marL="270000" marR="0" lvl="0" indent="-270000" algn="l" rtl="0">
              <a:lnSpc>
                <a:spcPct val="120000"/>
              </a:lnSpc>
              <a:spcBef>
                <a:spcPts val="0"/>
              </a:spcBef>
              <a:spcAft>
                <a:spcPts val="0"/>
              </a:spcAft>
              <a:buClr>
                <a:schemeClr val="dk1"/>
              </a:buClr>
              <a:buSzPts val="1700"/>
              <a:buFont typeface="Calibri"/>
              <a:buAutoNum type="arabicPeriod"/>
            </a:pPr>
            <a:r>
              <a:rPr lang="en-US" sz="1700" b="1" i="0" u="none" strike="noStrike" cap="none">
                <a:solidFill>
                  <a:srgbClr val="A93501"/>
                </a:solidFill>
                <a:latin typeface="Calibri"/>
                <a:ea typeface="Calibri"/>
                <a:cs typeface="Calibri"/>
                <a:sym typeface="Calibri"/>
              </a:rPr>
              <a:t>NO REMUNERACIONES</a:t>
            </a:r>
            <a:endParaRPr sz="1700" b="1" i="0" u="none" strike="noStrike" cap="none">
              <a:solidFill>
                <a:srgbClr val="A93501"/>
              </a:solidFill>
              <a:latin typeface="Calibri"/>
              <a:ea typeface="Calibri"/>
              <a:cs typeface="Calibri"/>
              <a:sym typeface="Calibri"/>
            </a:endParaRPr>
          </a:p>
        </p:txBody>
      </p:sp>
      <p:pic>
        <p:nvPicPr>
          <p:cNvPr id="179" name="Google Shape;179;p43"/>
          <p:cNvPicPr preferRelativeResize="0"/>
          <p:nvPr/>
        </p:nvPicPr>
        <p:blipFill rotWithShape="1">
          <a:blip r:embed="rId3">
            <a:alphaModFix/>
          </a:blip>
          <a:srcRect/>
          <a:stretch/>
        </p:blipFill>
        <p:spPr>
          <a:xfrm>
            <a:off x="5234208" y="3048000"/>
            <a:ext cx="3019669" cy="316328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2472</Words>
  <Application>Microsoft Office PowerPoint</Application>
  <PresentationFormat>Personalizado</PresentationFormat>
  <Paragraphs>292</Paragraphs>
  <Slides>36</Slides>
  <Notes>36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Arial</vt:lpstr>
      <vt:lpstr>Calibri</vt:lpstr>
      <vt:lpstr>Noto Sans Symbols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Toledo</dc:creator>
  <cp:lastModifiedBy>Isabel Nuñez</cp:lastModifiedBy>
  <cp:revision>1</cp:revision>
  <dcterms:modified xsi:type="dcterms:W3CDTF">2021-02-17T02:24:02Z</dcterms:modified>
</cp:coreProperties>
</file>