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282" r:id="rId4"/>
    <p:sldId id="320" r:id="rId5"/>
    <p:sldId id="321" r:id="rId6"/>
    <p:sldId id="300" r:id="rId7"/>
    <p:sldId id="260" r:id="rId8"/>
    <p:sldId id="289" r:id="rId9"/>
    <p:sldId id="338" r:id="rId10"/>
    <p:sldId id="336" r:id="rId11"/>
    <p:sldId id="339" r:id="rId12"/>
    <p:sldId id="334" r:id="rId13"/>
    <p:sldId id="307" r:id="rId14"/>
    <p:sldId id="27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273" r:id="rId23"/>
    <p:sldId id="274" r:id="rId24"/>
    <p:sldId id="283" r:id="rId25"/>
    <p:sldId id="275" r:id="rId26"/>
    <p:sldId id="276" r:id="rId27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="" roundtripDataSignature="AMtx7mgdpmz/hhui4CnszWcIjF0/xYqBtw==" r:id="rId29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00"/>
    <a:srgbClr val="F7E3D1"/>
    <a:srgbClr val="F9EBDE"/>
    <a:srgbClr val="A93501"/>
    <a:srgbClr val="FECC00"/>
    <a:srgbClr val="B99F2F"/>
    <a:srgbClr val="C64033"/>
    <a:srgbClr val="AA4E02"/>
    <a:srgbClr val="FFB375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8"/>
  </p:normalViewPr>
  <p:slideViewPr>
    <p:cSldViewPr snapToGrid="0">
      <p:cViewPr varScale="1">
        <p:scale>
          <a:sx n="97" d="100"/>
          <a:sy n="97" d="100"/>
        </p:scale>
        <p:origin x="1698" y="84"/>
      </p:cViewPr>
      <p:guideLst>
        <p:guide orient="horz" pos="238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345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2870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738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0311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1502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6109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4756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785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359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209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8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679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89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546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428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543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810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sp>
        <p:nvSpPr>
          <p:cNvPr id="19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3"/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2797"/>
            <a:ext cx="690482" cy="6804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2|</a:t>
            </a:r>
            <a:r>
              <a:rPr lang="en-US" sz="16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bodega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3;p3">
            <a:extLst>
              <a:ext uri="{FF2B5EF4-FFF2-40B4-BE49-F238E27FC236}">
                <a16:creationId xmlns:a16="http://schemas.microsoft.com/office/drawing/2014/main" xmlns="" id="{9DA1DA16-BE4B-C348-B3D3-2CC6957EC12A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bodega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;p3">
            <a:extLst>
              <a:ext uri="{FF2B5EF4-FFF2-40B4-BE49-F238E27FC236}">
                <a16:creationId xmlns:a16="http://schemas.microsoft.com/office/drawing/2014/main" xmlns="" id="{34492E76-641D-BA4A-9FF2-1456FA670549}"/>
              </a:ext>
            </a:extLst>
          </p:cNvPr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2|</a:t>
            </a:r>
            <a:r>
              <a:rPr lang="en-US" sz="16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3;p3">
            <a:extLst>
              <a:ext uri="{FF2B5EF4-FFF2-40B4-BE49-F238E27FC236}">
                <a16:creationId xmlns:a16="http://schemas.microsoft.com/office/drawing/2014/main" xmlns="" id="{FAD8ACF8-2167-C741-9FB2-366743D762BE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bodega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;p3">
            <a:extLst>
              <a:ext uri="{FF2B5EF4-FFF2-40B4-BE49-F238E27FC236}">
                <a16:creationId xmlns:a16="http://schemas.microsoft.com/office/drawing/2014/main" xmlns="" id="{8CB90A0E-0496-E042-B888-D932A37FB6FB}"/>
              </a:ext>
            </a:extLst>
          </p:cNvPr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2|</a:t>
            </a:r>
            <a:r>
              <a:rPr lang="en-US" sz="16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3;p3">
            <a:extLst>
              <a:ext uri="{FF2B5EF4-FFF2-40B4-BE49-F238E27FC236}">
                <a16:creationId xmlns:a16="http://schemas.microsoft.com/office/drawing/2014/main" xmlns="" id="{ABD76CFA-FD0A-1A45-9B1A-FD459D31FE33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bodega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;p3">
            <a:extLst>
              <a:ext uri="{FF2B5EF4-FFF2-40B4-BE49-F238E27FC236}">
                <a16:creationId xmlns:a16="http://schemas.microsoft.com/office/drawing/2014/main" xmlns="" id="{7EE7F188-C2EB-1B4C-9909-8A38204F4AF2}"/>
              </a:ext>
            </a:extLst>
          </p:cNvPr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2|</a:t>
            </a:r>
            <a:r>
              <a:rPr lang="en-US" sz="16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2;p3"/>
          <p:cNvSpPr txBox="1"/>
          <p:nvPr userDrawn="1"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 rot="10800000" flipH="1">
            <a:off x="181063" y="832599"/>
            <a:ext cx="9362790" cy="12374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45719" tIns="45719" rIns="45719" bIns="4571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 userDrawn="1"/>
        </p:nvSpPr>
        <p:spPr>
          <a:xfrm>
            <a:off x="180987" y="180975"/>
            <a:ext cx="7914881" cy="6512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19" tIns="45719" rIns="45719" bIns="45719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4"/>
          <p:cNvGrpSpPr/>
          <p:nvPr/>
        </p:nvGrpSpPr>
        <p:grpSpPr>
          <a:xfrm>
            <a:off x="8095865" y="451855"/>
            <a:ext cx="662430" cy="380398"/>
            <a:chOff x="-1" y="0"/>
            <a:chExt cx="662104" cy="380236"/>
          </a:xfrm>
        </p:grpSpPr>
        <p:sp>
          <p:nvSpPr>
            <p:cNvPr id="32" name="Google Shape;32;p4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1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1"/>
            </a:p>
          </p:txBody>
        </p:sp>
      </p:grpSp>
      <p:grpSp>
        <p:nvGrpSpPr>
          <p:cNvPr id="34" name="Google Shape;34;p4"/>
          <p:cNvGrpSpPr/>
          <p:nvPr/>
        </p:nvGrpSpPr>
        <p:grpSpPr>
          <a:xfrm>
            <a:off x="8758289" y="451855"/>
            <a:ext cx="785789" cy="380398"/>
            <a:chOff x="-1" y="0"/>
            <a:chExt cx="785403" cy="380236"/>
          </a:xfrm>
        </p:grpSpPr>
        <p:sp>
          <p:nvSpPr>
            <p:cNvPr id="35" name="Google Shape;35;p4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1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1"/>
            </a:p>
          </p:txBody>
        </p:sp>
      </p:grpSp>
      <p:sp>
        <p:nvSpPr>
          <p:cNvPr id="38" name="Google Shape;38;p4"/>
          <p:cNvSpPr txBox="1"/>
          <p:nvPr/>
        </p:nvSpPr>
        <p:spPr>
          <a:xfrm>
            <a:off x="8447756" y="271256"/>
            <a:ext cx="1167274" cy="39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8" tIns="91438" rIns="91438" bIns="91438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2|</a:t>
            </a:r>
            <a:r>
              <a:rPr lang="en-US" sz="1601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1" dirty="0"/>
          </a:p>
        </p:txBody>
      </p:sp>
      <p:sp>
        <p:nvSpPr>
          <p:cNvPr id="14" name="Google Shape;97;p3">
            <a:extLst>
              <a:ext uri="{FF2B5EF4-FFF2-40B4-BE49-F238E27FC236}">
                <a16:creationId xmlns:a16="http://schemas.microsoft.com/office/drawing/2014/main" xmlns="" id="{9AEE362D-3CC6-8E48-BE31-208D4E8C88CF}"/>
              </a:ext>
            </a:extLst>
          </p:cNvPr>
          <p:cNvSpPr txBox="1"/>
          <p:nvPr userDrawn="1"/>
        </p:nvSpPr>
        <p:spPr>
          <a:xfrm>
            <a:off x="376159" y="6884692"/>
            <a:ext cx="6789927" cy="34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63" tIns="91463" rIns="91463" bIns="9146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43;p14">
            <a:extLst>
              <a:ext uri="{FF2B5EF4-FFF2-40B4-BE49-F238E27FC236}">
                <a16:creationId xmlns:a16="http://schemas.microsoft.com/office/drawing/2014/main" xmlns="" id="{9CBCC2C6-5E7F-144B-9E56-E0C6A9786053}"/>
              </a:ext>
            </a:extLst>
          </p:cNvPr>
          <p:cNvSpPr txBox="1"/>
          <p:nvPr userDrawn="1"/>
        </p:nvSpPr>
        <p:spPr>
          <a:xfrm>
            <a:off x="180989" y="6884692"/>
            <a:ext cx="528204" cy="26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63" tIns="91463" rIns="91463" bIns="91463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3;p3">
            <a:extLst>
              <a:ext uri="{FF2B5EF4-FFF2-40B4-BE49-F238E27FC236}">
                <a16:creationId xmlns:a16="http://schemas.microsoft.com/office/drawing/2014/main" xmlns="" id="{ABD76CFA-FD0A-1A45-9B1A-FD459D31FE33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bodega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18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app=desktop&amp;v=abkBOGyOtR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términos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compañero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palabras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equivalentes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respectivos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plurales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hombres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4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1;p13"/>
          <p:cNvSpPr txBox="1">
            <a:spLocks/>
          </p:cNvSpPr>
          <p:nvPr/>
        </p:nvSpPr>
        <p:spPr>
          <a:xfrm>
            <a:off x="365425" y="2494744"/>
            <a:ext cx="5777467" cy="9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SEGURIDAD EN BODEGA</a:t>
            </a:r>
            <a:endParaRPr lang="x-none" sz="36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8FBF418-FD74-9745-8D6E-FD2C66F0F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93" y="2772428"/>
            <a:ext cx="7276956" cy="3804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8;p6">
            <a:extLst>
              <a:ext uri="{FF2B5EF4-FFF2-40B4-BE49-F238E27FC236}">
                <a16:creationId xmlns:a16="http://schemas.microsoft.com/office/drawing/2014/main" xmlns="" id="{DC2114F3-DC92-0E40-82C7-5192822D1211}"/>
              </a:ext>
            </a:extLst>
          </p:cNvPr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DIFERENCIA DE PELIGRO</a:t>
            </a:r>
            <a:endParaRPr lang="en-US" sz="3099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4;p19">
            <a:extLst>
              <a:ext uri="{FF2B5EF4-FFF2-40B4-BE49-F238E27FC236}">
                <a16:creationId xmlns:a16="http://schemas.microsoft.com/office/drawing/2014/main" xmlns="" id="{934E3DE3-3FEE-0F45-AF8B-737CAA6C94BE}"/>
              </a:ext>
            </a:extLst>
          </p:cNvPr>
          <p:cNvSpPr/>
          <p:nvPr/>
        </p:nvSpPr>
        <p:spPr>
          <a:xfrm>
            <a:off x="466561" y="2011728"/>
            <a:ext cx="3695132" cy="4468354"/>
          </a:xfrm>
          <a:prstGeom prst="roundRect">
            <a:avLst>
              <a:gd name="adj" fmla="val 13816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r>
              <a:rPr lang="es-419" sz="1401" dirty="0"/>
              <a:t>    </a:t>
            </a:r>
            <a:endParaRPr sz="1401" dirty="0"/>
          </a:p>
        </p:txBody>
      </p:sp>
      <p:sp>
        <p:nvSpPr>
          <p:cNvPr id="18" name="Google Shape;175;p19">
            <a:extLst>
              <a:ext uri="{FF2B5EF4-FFF2-40B4-BE49-F238E27FC236}">
                <a16:creationId xmlns:a16="http://schemas.microsoft.com/office/drawing/2014/main" xmlns="" id="{B3477C56-7763-BE47-9106-6B6ACA933202}"/>
              </a:ext>
            </a:extLst>
          </p:cNvPr>
          <p:cNvSpPr txBox="1"/>
          <p:nvPr/>
        </p:nvSpPr>
        <p:spPr>
          <a:xfrm>
            <a:off x="649354" y="1917849"/>
            <a:ext cx="3294540" cy="455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" sz="1501" dirty="0">
                <a:latin typeface="Calibri" panose="020F0502020204030204" pitchFamily="34" charset="0"/>
                <a:cs typeface="Calibri" panose="020F0502020204030204" pitchFamily="34" charset="0"/>
              </a:rPr>
              <a:t>Los peligros son todas aquellas conductas, elementos o situaciones que pueden llegar a causar un incidente y un posible daño a la salud del trabajador. Para identificarlos debes preguntar ¿por qué podría suceder un incidente? </a:t>
            </a:r>
          </a:p>
          <a:p>
            <a:pPr>
              <a:lnSpc>
                <a:spcPct val="110000"/>
              </a:lnSpc>
            </a:pPr>
            <a:endParaRPr lang="es-ES" sz="150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1501" dirty="0">
                <a:latin typeface="Calibri" panose="020F0502020204030204" pitchFamily="34" charset="0"/>
                <a:cs typeface="Calibri" panose="020F0502020204030204" pitchFamily="34" charset="0"/>
              </a:rPr>
              <a:t>Algunos ejemplos de peligros pueden ser subir una escalera corriendo; transportar un objeto en una postura incorrecta o la falta de orden en un lugar de trabajo. Estas tres situaciones, eventualmente, pueden ocasionar un incidente. </a:t>
            </a:r>
          </a:p>
        </p:txBody>
      </p:sp>
      <p:sp>
        <p:nvSpPr>
          <p:cNvPr id="13" name="Google Shape;174;p19">
            <a:extLst>
              <a:ext uri="{FF2B5EF4-FFF2-40B4-BE49-F238E27FC236}">
                <a16:creationId xmlns:a16="http://schemas.microsoft.com/office/drawing/2014/main" xmlns="" id="{08B0D968-DBEE-3C47-ABAD-B4C294778CF9}"/>
              </a:ext>
            </a:extLst>
          </p:cNvPr>
          <p:cNvSpPr/>
          <p:nvPr/>
        </p:nvSpPr>
        <p:spPr>
          <a:xfrm rot="10800000" flipV="1">
            <a:off x="5541245" y="2328367"/>
            <a:ext cx="2421073" cy="50227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¿POR QUÉ PODRÍA SUCEDER?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08FCFA2C-B072-C84B-AD21-793277838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630" y="3291998"/>
            <a:ext cx="2769752" cy="2932679"/>
          </a:xfrm>
          <a:prstGeom prst="rect">
            <a:avLst/>
          </a:prstGeom>
        </p:spPr>
      </p:pic>
      <p:sp>
        <p:nvSpPr>
          <p:cNvPr id="21" name="Google Shape;174;p19">
            <a:extLst>
              <a:ext uri="{FF2B5EF4-FFF2-40B4-BE49-F238E27FC236}">
                <a16:creationId xmlns:a16="http://schemas.microsoft.com/office/drawing/2014/main" xmlns="" id="{D6D20165-39BB-F944-8448-88BBC96A89F8}"/>
              </a:ext>
            </a:extLst>
          </p:cNvPr>
          <p:cNvSpPr/>
          <p:nvPr/>
        </p:nvSpPr>
        <p:spPr>
          <a:xfrm rot="10800000" flipV="1">
            <a:off x="4716959" y="3217222"/>
            <a:ext cx="3967346" cy="2620869"/>
          </a:xfrm>
          <a:prstGeom prst="roundRect">
            <a:avLst>
              <a:gd name="adj" fmla="val 25654"/>
            </a:avLst>
          </a:prstGeom>
          <a:noFill/>
          <a:ln w="63500">
            <a:solidFill>
              <a:srgbClr val="ED6B00"/>
            </a:solidFill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endParaRPr lang="es-ES" sz="140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174;p19">
            <a:extLst>
              <a:ext uri="{FF2B5EF4-FFF2-40B4-BE49-F238E27FC236}">
                <a16:creationId xmlns:a16="http://schemas.microsoft.com/office/drawing/2014/main" xmlns="" id="{6CD37C21-CF80-1D48-A13F-6265AA7CAA01}"/>
              </a:ext>
            </a:extLst>
          </p:cNvPr>
          <p:cNvSpPr/>
          <p:nvPr/>
        </p:nvSpPr>
        <p:spPr>
          <a:xfrm rot="10800000" flipV="1">
            <a:off x="5969009" y="3082145"/>
            <a:ext cx="1475836" cy="502270"/>
          </a:xfrm>
          <a:prstGeom prst="roundRect">
            <a:avLst>
              <a:gd name="adj" fmla="val 50000"/>
            </a:avLst>
          </a:prstGeom>
          <a:solidFill>
            <a:srgbClr val="EB6B1F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PELIGRO</a:t>
            </a:r>
          </a:p>
        </p:txBody>
      </p:sp>
    </p:spTree>
    <p:extLst>
      <p:ext uri="{BB962C8B-B14F-4D97-AF65-F5344CB8AC3E}">
        <p14:creationId xmlns:p14="http://schemas.microsoft.com/office/powerpoint/2010/main" val="42681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8;p6">
            <a:extLst>
              <a:ext uri="{FF2B5EF4-FFF2-40B4-BE49-F238E27FC236}">
                <a16:creationId xmlns:a16="http://schemas.microsoft.com/office/drawing/2014/main" xmlns="" id="{DC2114F3-DC92-0E40-82C7-5192822D1211}"/>
              </a:ext>
            </a:extLst>
          </p:cNvPr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DIFERENCIA DE RIESGO</a:t>
            </a:r>
            <a:endParaRPr lang="en-US" sz="3099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4;p19">
            <a:extLst>
              <a:ext uri="{FF2B5EF4-FFF2-40B4-BE49-F238E27FC236}">
                <a16:creationId xmlns:a16="http://schemas.microsoft.com/office/drawing/2014/main" xmlns="" id="{934E3DE3-3FEE-0F45-AF8B-737CAA6C94BE}"/>
              </a:ext>
            </a:extLst>
          </p:cNvPr>
          <p:cNvSpPr/>
          <p:nvPr/>
        </p:nvSpPr>
        <p:spPr>
          <a:xfrm>
            <a:off x="466561" y="2011728"/>
            <a:ext cx="3695132" cy="3826364"/>
          </a:xfrm>
          <a:prstGeom prst="roundRect">
            <a:avLst>
              <a:gd name="adj" fmla="val 13816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r>
              <a:rPr lang="es-419" sz="1401" dirty="0"/>
              <a:t>    </a:t>
            </a:r>
            <a:endParaRPr sz="1401" dirty="0"/>
          </a:p>
        </p:txBody>
      </p:sp>
      <p:sp>
        <p:nvSpPr>
          <p:cNvPr id="18" name="Google Shape;175;p19">
            <a:extLst>
              <a:ext uri="{FF2B5EF4-FFF2-40B4-BE49-F238E27FC236}">
                <a16:creationId xmlns:a16="http://schemas.microsoft.com/office/drawing/2014/main" xmlns="" id="{B3477C56-7763-BE47-9106-6B6ACA933202}"/>
              </a:ext>
            </a:extLst>
          </p:cNvPr>
          <p:cNvSpPr txBox="1"/>
          <p:nvPr/>
        </p:nvSpPr>
        <p:spPr>
          <a:xfrm>
            <a:off x="649354" y="1812342"/>
            <a:ext cx="3294540" cy="4025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10000"/>
              </a:lnSpc>
              <a:defRPr sz="150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CL" dirty="0"/>
              <a:t>Cuando hablamos de riesgo nos referimos tanto a la gravedad de un incidente como a la frecuencia con que éste puede ocurrir. </a:t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>Por ejemplo, dependiendo de su gravedad, los riesgos pueden ser bajos, moderados, o altos, siendo los dos últimos los que pueden llegar a provocar una lesión grave o permanente.</a:t>
            </a:r>
            <a:endParaRPr lang="es-ES" dirty="0"/>
          </a:p>
        </p:txBody>
      </p:sp>
      <p:sp>
        <p:nvSpPr>
          <p:cNvPr id="13" name="Google Shape;174;p19">
            <a:extLst>
              <a:ext uri="{FF2B5EF4-FFF2-40B4-BE49-F238E27FC236}">
                <a16:creationId xmlns:a16="http://schemas.microsoft.com/office/drawing/2014/main" xmlns="" id="{08B0D968-DBEE-3C47-ABAD-B4C294778CF9}"/>
              </a:ext>
            </a:extLst>
          </p:cNvPr>
          <p:cNvSpPr/>
          <p:nvPr/>
        </p:nvSpPr>
        <p:spPr>
          <a:xfrm rot="10800000" flipV="1">
            <a:off x="5541245" y="2328367"/>
            <a:ext cx="2421073" cy="50227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TAN GRAVE PUEDE SER?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3D78204-7E76-BB40-8957-5EB7A0AAE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467" y="3364523"/>
            <a:ext cx="3089516" cy="2754911"/>
          </a:xfrm>
          <a:prstGeom prst="rect">
            <a:avLst/>
          </a:prstGeom>
        </p:spPr>
      </p:pic>
      <p:sp>
        <p:nvSpPr>
          <p:cNvPr id="20" name="Google Shape;174;p19">
            <a:extLst>
              <a:ext uri="{FF2B5EF4-FFF2-40B4-BE49-F238E27FC236}">
                <a16:creationId xmlns:a16="http://schemas.microsoft.com/office/drawing/2014/main" xmlns="" id="{857F89D2-2A06-2E47-8E8D-A4D2CB201BF7}"/>
              </a:ext>
            </a:extLst>
          </p:cNvPr>
          <p:cNvSpPr/>
          <p:nvPr/>
        </p:nvSpPr>
        <p:spPr>
          <a:xfrm rot="10800000" flipV="1">
            <a:off x="4716959" y="3217222"/>
            <a:ext cx="3967346" cy="2620869"/>
          </a:xfrm>
          <a:prstGeom prst="roundRect">
            <a:avLst>
              <a:gd name="adj" fmla="val 25654"/>
            </a:avLst>
          </a:prstGeom>
          <a:noFill/>
          <a:ln w="63500">
            <a:solidFill>
              <a:srgbClr val="ED6B00"/>
            </a:solidFill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endParaRPr lang="es-ES" sz="140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Google Shape;174;p19">
            <a:extLst>
              <a:ext uri="{FF2B5EF4-FFF2-40B4-BE49-F238E27FC236}">
                <a16:creationId xmlns:a16="http://schemas.microsoft.com/office/drawing/2014/main" xmlns="" id="{5E7D2139-C16E-0D4A-A442-ADE8A0133D09}"/>
              </a:ext>
            </a:extLst>
          </p:cNvPr>
          <p:cNvSpPr/>
          <p:nvPr/>
        </p:nvSpPr>
        <p:spPr>
          <a:xfrm rot="10800000" flipV="1">
            <a:off x="5969009" y="3082145"/>
            <a:ext cx="1475836" cy="502270"/>
          </a:xfrm>
          <a:prstGeom prst="roundRect">
            <a:avLst>
              <a:gd name="adj" fmla="val 50000"/>
            </a:avLst>
          </a:prstGeom>
          <a:solidFill>
            <a:srgbClr val="EB6B1F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RIESGO</a:t>
            </a:r>
          </a:p>
        </p:txBody>
      </p:sp>
    </p:spTree>
    <p:extLst>
      <p:ext uri="{BB962C8B-B14F-4D97-AF65-F5344CB8AC3E}">
        <p14:creationId xmlns:p14="http://schemas.microsoft.com/office/powerpoint/2010/main" val="52330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8;p6">
            <a:extLst>
              <a:ext uri="{FF2B5EF4-FFF2-40B4-BE49-F238E27FC236}">
                <a16:creationId xmlns:a16="http://schemas.microsoft.com/office/drawing/2014/main" xmlns="" id="{DC2114F3-DC92-0E40-82C7-5192822D1211}"/>
              </a:ext>
            </a:extLst>
          </p:cNvPr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RIESGO, PELIGRO E INCIDENTE: DEFINICIONES Y CÓMO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RECONOCERLOS EN EL LUGAR DE TRABAJO</a:t>
            </a:r>
            <a:endParaRPr lang="en-US" sz="3099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AE2D4E50-80D9-6741-9BAF-7736EA188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592567"/>
              </p:ext>
            </p:extLst>
          </p:nvPr>
        </p:nvGraphicFramePr>
        <p:xfrm>
          <a:off x="1110156" y="2368062"/>
          <a:ext cx="7107720" cy="337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3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3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3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4536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CONCEPTO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QUÉ 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PREGUNTA CLAVE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EJEMPLO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6016">
                <a:tc>
                  <a:txBody>
                    <a:bodyPr/>
                    <a:lstStyle/>
                    <a:p>
                      <a:pPr algn="l"/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INCIDENTE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Evento </a:t>
                      </a:r>
                      <a:r>
                        <a:rPr lang="es-CL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 puede provocar daño o deterioro a la salud.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</a:t>
                      </a:r>
                      <a:r>
                        <a:rPr lang="es-CL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Qué </a:t>
                      </a:r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podría suceder?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Caída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Sobre esfuerzo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Golpes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pPr algn="l"/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PELIGRO</a:t>
                      </a:r>
                    </a:p>
                    <a:p>
                      <a:pPr algn="l"/>
                      <a:endParaRPr lang="es-CL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s-CL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Conductas, elementos</a:t>
                      </a:r>
                      <a:r>
                        <a:rPr lang="es-CL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 situaciones que podrían causar incidentes y dañar la salud de las personas.</a:t>
                      </a:r>
                      <a:endParaRPr lang="es-CL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</a:t>
                      </a:r>
                      <a:r>
                        <a:rPr lang="es-CL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 qué </a:t>
                      </a:r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podría suceder un incidente?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Subir corriendo la escalera.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Levantar un elemento pesado con mala postura.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Falta de orden en el lugar de trabajo.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0497">
                <a:tc>
                  <a:txBody>
                    <a:bodyPr/>
                    <a:lstStyle/>
                    <a:p>
                      <a:pPr algn="l"/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RIESGO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Gravedad</a:t>
                      </a:r>
                      <a:r>
                        <a:rPr lang="es-CL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 severidad de un incidente y cantidad de veces que puede ocurrir.</a:t>
                      </a:r>
                      <a:endParaRPr lang="es-CL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¿Con qué </a:t>
                      </a:r>
                      <a:r>
                        <a:rPr lang="es-CL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frecuencia</a:t>
                      </a:r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puede ocurrir? ¿Qué tan </a:t>
                      </a:r>
                      <a:r>
                        <a:rPr lang="es-CL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grave</a:t>
                      </a:r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puede ser?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Según la gravedad del incidente, el riesgo puede ser: leve, moderado o alto (implica lesión grave o permanente).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1" name="Gráfico 12">
            <a:extLst>
              <a:ext uri="{FF2B5EF4-FFF2-40B4-BE49-F238E27FC236}">
                <a16:creationId xmlns:a16="http://schemas.microsoft.com/office/drawing/2014/main" xmlns="" id="{344F59DC-9338-3D46-A8A8-F8E9389F5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46445" y="4692939"/>
            <a:ext cx="2646122" cy="289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4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;p16">
            <a:extLst>
              <a:ext uri="{FF2B5EF4-FFF2-40B4-BE49-F238E27FC236}">
                <a16:creationId xmlns:a16="http://schemas.microsoft.com/office/drawing/2014/main" xmlns="" id="{AF741763-8527-6843-AB1D-BB375DC83CDD}"/>
              </a:ext>
            </a:extLst>
          </p:cNvPr>
          <p:cNvSpPr txBox="1"/>
          <p:nvPr/>
        </p:nvSpPr>
        <p:spPr>
          <a:xfrm>
            <a:off x="376289" y="1373869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419" sz="28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REFLEXIONEMOS</a:t>
            </a:r>
            <a:endParaRPr sz="3099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" name="Google Shape;70;p14">
            <a:extLst>
              <a:ext uri="{FF2B5EF4-FFF2-40B4-BE49-F238E27FC236}">
                <a16:creationId xmlns:a16="http://schemas.microsoft.com/office/drawing/2014/main" xmlns="" id="{C841D390-43C6-3641-873B-148FB2371791}"/>
              </a:ext>
            </a:extLst>
          </p:cNvPr>
          <p:cNvSpPr txBox="1">
            <a:spLocks/>
          </p:cNvSpPr>
          <p:nvPr/>
        </p:nvSpPr>
        <p:spPr>
          <a:xfrm>
            <a:off x="366765" y="1220279"/>
            <a:ext cx="4700071" cy="1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419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REALICEMOS UNA PAUSA</a:t>
            </a:r>
          </a:p>
          <a:p>
            <a:endParaRPr lang="es-419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34B4C29-A36F-7E4D-9903-2A66454393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44117" y="1567274"/>
            <a:ext cx="2957186" cy="5248288"/>
          </a:xfrm>
          <a:prstGeom prst="rect">
            <a:avLst/>
          </a:prstGeom>
        </p:spPr>
      </p:pic>
      <p:sp>
        <p:nvSpPr>
          <p:cNvPr id="5" name="Google Shape;99;p15">
            <a:extLst>
              <a:ext uri="{FF2B5EF4-FFF2-40B4-BE49-F238E27FC236}">
                <a16:creationId xmlns:a16="http://schemas.microsoft.com/office/drawing/2014/main" xmlns="" id="{B5C007F2-C388-C745-AE0A-416372697A86}"/>
              </a:ext>
            </a:extLst>
          </p:cNvPr>
          <p:cNvSpPr txBox="1"/>
          <p:nvPr/>
        </p:nvSpPr>
        <p:spPr>
          <a:xfrm>
            <a:off x="507034" y="5822788"/>
            <a:ext cx="5146357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 lvl="0"/>
            <a:r>
              <a:rPr lang="es-ES" sz="2100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Te invito a </a:t>
            </a:r>
            <a:r>
              <a:rPr lang="es-ES" sz="21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compartir tus respuestas </a:t>
            </a:r>
            <a:r>
              <a:rPr lang="es-ES" sz="2100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 través</a:t>
            </a:r>
          </a:p>
          <a:p>
            <a:pPr lvl="0"/>
            <a:r>
              <a:rPr lang="es-ES" sz="2100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 un plenario con los demás grupos.</a:t>
            </a:r>
            <a:endParaRPr lang="x-none" sz="2100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/>
            <a:r>
              <a:rPr lang="x-none" sz="2100" b="1">
                <a:solidFill>
                  <a:srgbClr val="A9350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</a:t>
            </a:r>
            <a:r>
              <a:rPr lang="es-ES" sz="2100" b="1" dirty="0">
                <a:solidFill>
                  <a:srgbClr val="A9350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Muy bien</a:t>
            </a:r>
            <a:r>
              <a:rPr lang="x-none" sz="2100" b="1">
                <a:solidFill>
                  <a:srgbClr val="A9350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!</a:t>
            </a:r>
            <a:endParaRPr lang="x-none" sz="2100" b="1" dirty="0">
              <a:solidFill>
                <a:srgbClr val="A9350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73;p14">
            <a:extLst>
              <a:ext uri="{FF2B5EF4-FFF2-40B4-BE49-F238E27FC236}">
                <a16:creationId xmlns:a16="http://schemas.microsoft.com/office/drawing/2014/main" xmlns="" id="{95628ACA-6B68-EC4D-B947-A9AC3235C2A7}"/>
              </a:ext>
            </a:extLst>
          </p:cNvPr>
          <p:cNvSpPr/>
          <p:nvPr/>
        </p:nvSpPr>
        <p:spPr>
          <a:xfrm>
            <a:off x="372099" y="2259244"/>
            <a:ext cx="5146358" cy="2072045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r>
              <a:rPr lang="x-none"/>
              <a:t>    </a:t>
            </a:r>
            <a:endParaRPr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E06993C-EF6C-C045-866D-CE1A0EF2A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17" y="2056429"/>
            <a:ext cx="482507" cy="48250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CB2D238-B88D-2F46-A4D3-C1697677F231}"/>
              </a:ext>
            </a:extLst>
          </p:cNvPr>
          <p:cNvSpPr/>
          <p:nvPr/>
        </p:nvSpPr>
        <p:spPr>
          <a:xfrm>
            <a:off x="507034" y="2513389"/>
            <a:ext cx="4873858" cy="120834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lnSpc>
                <a:spcPct val="115000"/>
              </a:lnSpc>
            </a:pPr>
            <a:r>
              <a:rPr lang="es-419" sz="1600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Reúnete en parejas y responde a la siguiente actividad:</a:t>
            </a:r>
          </a:p>
          <a:p>
            <a:pPr lvl="0">
              <a:lnSpc>
                <a:spcPct val="115000"/>
              </a:lnSpc>
            </a:pPr>
            <a:r>
              <a:rPr lang="es-419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Según las imágenes comenta cual de ellas es el incidente, el peligro y el riesgo.</a:t>
            </a:r>
          </a:p>
          <a:p>
            <a:pPr lvl="0">
              <a:lnSpc>
                <a:spcPct val="115000"/>
              </a:lnSpc>
            </a:pPr>
            <a:endParaRPr lang="es-419"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D3B6EFD-11A2-2141-B901-3298F6AE5B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9" t="35051" r="5017" b="18076"/>
          <a:stretch/>
        </p:blipFill>
        <p:spPr>
          <a:xfrm>
            <a:off x="743452" y="3710041"/>
            <a:ext cx="1296058" cy="14917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A01BCDE-00E8-B14C-BB86-62A14A0CFF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5" t="35051" r="36025" b="18076"/>
          <a:stretch/>
        </p:blipFill>
        <p:spPr>
          <a:xfrm>
            <a:off x="2319206" y="3706479"/>
            <a:ext cx="1310168" cy="150701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0345D9B-9AF1-744B-A30D-1FDE14D602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37239" r="67909" b="18076"/>
          <a:stretch/>
        </p:blipFill>
        <p:spPr>
          <a:xfrm>
            <a:off x="3958980" y="3689546"/>
            <a:ext cx="1174464" cy="1495294"/>
          </a:xfrm>
          <a:prstGeom prst="rect">
            <a:avLst/>
          </a:prstGeom>
        </p:spPr>
      </p:pic>
      <p:sp>
        <p:nvSpPr>
          <p:cNvPr id="14" name="Google Shape;174;p19">
            <a:extLst>
              <a:ext uri="{FF2B5EF4-FFF2-40B4-BE49-F238E27FC236}">
                <a16:creationId xmlns:a16="http://schemas.microsoft.com/office/drawing/2014/main" xmlns="" id="{C369665D-1874-904C-9DAE-7F4388FECF4A}"/>
              </a:ext>
            </a:extLst>
          </p:cNvPr>
          <p:cNvSpPr/>
          <p:nvPr/>
        </p:nvSpPr>
        <p:spPr>
          <a:xfrm rot="10800000" flipV="1">
            <a:off x="685866" y="3694756"/>
            <a:ext cx="1391654" cy="1507018"/>
          </a:xfrm>
          <a:prstGeom prst="roundRect">
            <a:avLst>
              <a:gd name="adj" fmla="val 13861"/>
            </a:avLst>
          </a:prstGeom>
          <a:noFill/>
          <a:ln w="10160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endParaRPr lang="es-ES" sz="140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174;p19">
            <a:extLst>
              <a:ext uri="{FF2B5EF4-FFF2-40B4-BE49-F238E27FC236}">
                <a16:creationId xmlns:a16="http://schemas.microsoft.com/office/drawing/2014/main" xmlns="" id="{C2963462-A0EA-3A49-8A79-D924322BE349}"/>
              </a:ext>
            </a:extLst>
          </p:cNvPr>
          <p:cNvSpPr/>
          <p:nvPr/>
        </p:nvSpPr>
        <p:spPr>
          <a:xfrm rot="10800000" flipV="1">
            <a:off x="2296787" y="3694755"/>
            <a:ext cx="1377197" cy="1507018"/>
          </a:xfrm>
          <a:prstGeom prst="roundRect">
            <a:avLst>
              <a:gd name="adj" fmla="val 13861"/>
            </a:avLst>
          </a:prstGeom>
          <a:noFill/>
          <a:ln w="10160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endParaRPr lang="es-ES" sz="140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174;p19">
            <a:extLst>
              <a:ext uri="{FF2B5EF4-FFF2-40B4-BE49-F238E27FC236}">
                <a16:creationId xmlns:a16="http://schemas.microsoft.com/office/drawing/2014/main" xmlns="" id="{EA3E5E88-9FD2-7D4E-81BA-EE79852498CA}"/>
              </a:ext>
            </a:extLst>
          </p:cNvPr>
          <p:cNvSpPr/>
          <p:nvPr/>
        </p:nvSpPr>
        <p:spPr>
          <a:xfrm rot="10800000" flipV="1">
            <a:off x="3897031" y="3677821"/>
            <a:ext cx="1258919" cy="1507018"/>
          </a:xfrm>
          <a:prstGeom prst="roundRect">
            <a:avLst>
              <a:gd name="adj" fmla="val 13861"/>
            </a:avLst>
          </a:prstGeom>
          <a:noFill/>
          <a:ln w="10160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endParaRPr lang="es-ES" sz="140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431343" y="2049896"/>
            <a:ext cx="5883857" cy="2477798"/>
            <a:chOff x="3816593" y="2843142"/>
            <a:chExt cx="7632766" cy="4488380"/>
          </a:xfrm>
        </p:grpSpPr>
        <p:sp>
          <p:nvSpPr>
            <p:cNvPr id="7" name="Google Shape;101;p3"/>
            <p:cNvSpPr/>
            <p:nvPr/>
          </p:nvSpPr>
          <p:spPr>
            <a:xfrm>
              <a:off x="4506820" y="2843142"/>
              <a:ext cx="6942539" cy="4488380"/>
            </a:xfrm>
            <a:prstGeom prst="roundRect">
              <a:avLst>
                <a:gd name="adj" fmla="val 10157"/>
              </a:avLst>
            </a:prstGeom>
            <a:solidFill>
              <a:srgbClr val="F7E3D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Triángulo isósceles 7"/>
            <p:cNvSpPr/>
            <p:nvPr/>
          </p:nvSpPr>
          <p:spPr>
            <a:xfrm rot="14571043">
              <a:off x="4111561" y="4473675"/>
              <a:ext cx="432619" cy="1022555"/>
            </a:xfrm>
            <a:prstGeom prst="triangle">
              <a:avLst/>
            </a:prstGeom>
            <a:solidFill>
              <a:srgbClr val="F7E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0" name="Google Shape;175;p19">
            <a:extLst>
              <a:ext uri="{FF2B5EF4-FFF2-40B4-BE49-F238E27FC236}">
                <a16:creationId xmlns:a16="http://schemas.microsoft.com/office/drawing/2014/main" xmlns="" id="{7672F2C6-14AF-254E-969A-F898F434ACD0}"/>
              </a:ext>
            </a:extLst>
          </p:cNvPr>
          <p:cNvSpPr txBox="1"/>
          <p:nvPr/>
        </p:nvSpPr>
        <p:spPr>
          <a:xfrm>
            <a:off x="2227870" y="2480367"/>
            <a:ext cx="4958773" cy="186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r>
              <a:rPr lang="es-CL" sz="1500" b="1" dirty="0">
                <a:latin typeface="Calibri" panose="020F0502020204030204" pitchFamily="34" charset="0"/>
                <a:cs typeface="Calibri" panose="020F0502020204030204" pitchFamily="34" charset="0"/>
              </a:rPr>
              <a:t>¿Cómo se deben gestionar los riesgos laborales?</a:t>
            </a:r>
          </a:p>
          <a:p>
            <a:r>
              <a:rPr lang="es-CL" sz="1500" dirty="0">
                <a:latin typeface="Calibri" panose="020F0502020204030204" pitchFamily="34" charset="0"/>
                <a:cs typeface="Calibri" panose="020F0502020204030204" pitchFamily="34" charset="0"/>
              </a:rPr>
              <a:t>Se entiende como riesgo laboral a los peligros existentes en una profesión y tarea profesional concreta, así como en el entorno o lugar de trabajo, susceptibles de originar accidentes o cualquier tipo de siniestros que puedan provocar algún daño o problema de salud tanto físico</a:t>
            </a:r>
          </a:p>
          <a:p>
            <a:r>
              <a:rPr lang="es-CL" sz="1500" dirty="0">
                <a:latin typeface="Calibri" panose="020F0502020204030204" pitchFamily="34" charset="0"/>
                <a:cs typeface="Calibri" panose="020F0502020204030204" pitchFamily="34" charset="0"/>
              </a:rPr>
              <a:t>como psicológico. </a:t>
            </a:r>
          </a:p>
          <a:p>
            <a:endParaRPr lang="es-CL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Google Shape;178;p6">
            <a:extLst>
              <a:ext uri="{FF2B5EF4-FFF2-40B4-BE49-F238E27FC236}">
                <a16:creationId xmlns:a16="http://schemas.microsoft.com/office/drawing/2014/main" xmlns="" id="{B71AD6C3-819B-6940-A209-49885B3E931E}"/>
              </a:ext>
            </a:extLst>
          </p:cNvPr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CL" sz="2800" b="1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4 PILARES DE LA GESTIÓN </a:t>
            </a:r>
            <a:r>
              <a:rPr lang="es-CL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RIESGOS LABORALES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334A8FD-60C4-2945-9938-4E5C3B0C9A5D}"/>
              </a:ext>
            </a:extLst>
          </p:cNvPr>
          <p:cNvSpPr/>
          <p:nvPr/>
        </p:nvSpPr>
        <p:spPr>
          <a:xfrm>
            <a:off x="5572966" y="4508152"/>
            <a:ext cx="1521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Seguro Ley 16.744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3C379FF-A5CD-7442-962D-71CBFC5D51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570" y="4652585"/>
            <a:ext cx="4589629" cy="2084890"/>
          </a:xfrm>
          <a:prstGeom prst="rect">
            <a:avLst/>
          </a:prstGeom>
        </p:spPr>
      </p:pic>
      <p:sp>
        <p:nvSpPr>
          <p:cNvPr id="19" name="Google Shape;174;p19">
            <a:extLst>
              <a:ext uri="{FF2B5EF4-FFF2-40B4-BE49-F238E27FC236}">
                <a16:creationId xmlns:a16="http://schemas.microsoft.com/office/drawing/2014/main" xmlns="" id="{04978FD6-DC9F-F54E-A956-3501C9C126FA}"/>
              </a:ext>
            </a:extLst>
          </p:cNvPr>
          <p:cNvSpPr/>
          <p:nvPr/>
        </p:nvSpPr>
        <p:spPr>
          <a:xfrm rot="10800000" flipV="1">
            <a:off x="2713846" y="4705754"/>
            <a:ext cx="4601353" cy="1962432"/>
          </a:xfrm>
          <a:prstGeom prst="roundRect">
            <a:avLst>
              <a:gd name="adj" fmla="val 13861"/>
            </a:avLst>
          </a:prstGeom>
          <a:noFill/>
          <a:ln w="10160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endParaRPr lang="es-ES" sz="140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174;p19">
            <a:extLst>
              <a:ext uri="{FF2B5EF4-FFF2-40B4-BE49-F238E27FC236}">
                <a16:creationId xmlns:a16="http://schemas.microsoft.com/office/drawing/2014/main" xmlns="" id="{BEF7D3B2-167C-6847-9AEF-F02A3EBCCC7A}"/>
              </a:ext>
            </a:extLst>
          </p:cNvPr>
          <p:cNvSpPr/>
          <p:nvPr/>
        </p:nvSpPr>
        <p:spPr>
          <a:xfrm rot="10800000" flipV="1">
            <a:off x="6976925" y="3460507"/>
            <a:ext cx="2482676" cy="1497658"/>
          </a:xfrm>
          <a:prstGeom prst="roundRect">
            <a:avLst>
              <a:gd name="adj" fmla="val 28578"/>
            </a:avLst>
          </a:prstGeom>
          <a:solidFill>
            <a:srgbClr val="EB6B1F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endParaRPr lang="es-ES" sz="140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77BCF609-F108-C048-BB79-B3339E11A55D}"/>
              </a:ext>
            </a:extLst>
          </p:cNvPr>
          <p:cNvSpPr/>
          <p:nvPr/>
        </p:nvSpPr>
        <p:spPr>
          <a:xfrm>
            <a:off x="7155360" y="3702510"/>
            <a:ext cx="2130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correcta gestión puede suponer un importante ahorro de tiempo y de dinero, además de mejorar la productividad de los trabajadores.</a:t>
            </a:r>
          </a:p>
        </p:txBody>
      </p:sp>
      <p:pic>
        <p:nvPicPr>
          <p:cNvPr id="24" name="Gráfico 12">
            <a:extLst>
              <a:ext uri="{FF2B5EF4-FFF2-40B4-BE49-F238E27FC236}">
                <a16:creationId xmlns:a16="http://schemas.microsoft.com/office/drawing/2014/main" xmlns="" id="{4453B168-E3E3-1445-B436-B82B7F6C5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155832" y="3615890"/>
            <a:ext cx="2646122" cy="289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07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4;p19">
            <a:extLst>
              <a:ext uri="{FF2B5EF4-FFF2-40B4-BE49-F238E27FC236}">
                <a16:creationId xmlns:a16="http://schemas.microsoft.com/office/drawing/2014/main" xmlns="" id="{934E3DE3-3FEE-0F45-AF8B-737CAA6C94BE}"/>
              </a:ext>
            </a:extLst>
          </p:cNvPr>
          <p:cNvSpPr/>
          <p:nvPr/>
        </p:nvSpPr>
        <p:spPr>
          <a:xfrm>
            <a:off x="466561" y="2011727"/>
            <a:ext cx="4761931" cy="4169533"/>
          </a:xfrm>
          <a:prstGeom prst="roundRect">
            <a:avLst>
              <a:gd name="adj" fmla="val 11671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r>
              <a:rPr lang="es-419" sz="1401" dirty="0"/>
              <a:t>    </a:t>
            </a:r>
            <a:endParaRPr sz="1401" dirty="0"/>
          </a:p>
        </p:txBody>
      </p:sp>
      <p:sp>
        <p:nvSpPr>
          <p:cNvPr id="18" name="Google Shape;175;p19">
            <a:extLst>
              <a:ext uri="{FF2B5EF4-FFF2-40B4-BE49-F238E27FC236}">
                <a16:creationId xmlns:a16="http://schemas.microsoft.com/office/drawing/2014/main" xmlns="" id="{B3477C56-7763-BE47-9106-6B6ACA933202}"/>
              </a:ext>
            </a:extLst>
          </p:cNvPr>
          <p:cNvSpPr txBox="1"/>
          <p:nvPr/>
        </p:nvSpPr>
        <p:spPr>
          <a:xfrm>
            <a:off x="649354" y="1935481"/>
            <a:ext cx="4210778" cy="452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" sz="1501" dirty="0">
                <a:latin typeface="Calibri" panose="020F0502020204030204" pitchFamily="34" charset="0"/>
                <a:cs typeface="Calibri" panose="020F0502020204030204" pitchFamily="34" charset="0"/>
              </a:rPr>
              <a:t>La mejor forma de evitar los riesgos laborales es a través de su prevención mediante la implementación de un Sistema de Gestión y Seguridad en el Trabajo, cuyos requisitos se encuentran establecidos por la norma OHSAS 18001.</a:t>
            </a:r>
          </a:p>
          <a:p>
            <a:pPr>
              <a:lnSpc>
                <a:spcPct val="110000"/>
              </a:lnSpc>
            </a:pPr>
            <a:endParaRPr lang="es-ES" sz="150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1501" b="1" dirty="0">
                <a:latin typeface="Calibri" panose="020F0502020204030204" pitchFamily="34" charset="0"/>
                <a:cs typeface="Calibri" panose="020F0502020204030204" pitchFamily="34" charset="0"/>
              </a:rPr>
              <a:t>La OSHAS 18001</a:t>
            </a:r>
          </a:p>
          <a:p>
            <a:pPr>
              <a:lnSpc>
                <a:spcPct val="110000"/>
              </a:lnSpc>
            </a:pPr>
            <a:r>
              <a:rPr lang="es-ES" sz="1501" dirty="0">
                <a:latin typeface="Calibri" panose="020F0502020204030204" pitchFamily="34" charset="0"/>
                <a:cs typeface="Calibri" panose="020F0502020204030204" pitchFamily="34" charset="0"/>
              </a:rPr>
              <a:t>Básicamente es un documento en el que quedan reflejados todos los requisitos necesarios para implantar eficazmente un sistema de gestión de la seguridad y la salud en el trabajo que permita a las organizaciones identificar, controlar y prevenir los riesgos inherentes a su actividad.</a:t>
            </a:r>
          </a:p>
          <a:p>
            <a:pPr>
              <a:lnSpc>
                <a:spcPct val="110000"/>
              </a:lnSpc>
            </a:pPr>
            <a:endParaRPr lang="es-ES" sz="150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xmlns="" id="{55E7DAE3-5FAF-6C40-A013-8B2576B3B553}"/>
              </a:ext>
            </a:extLst>
          </p:cNvPr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CL" sz="2800" b="1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4 PILARES DE LA GESTIÓN </a:t>
            </a:r>
            <a:r>
              <a:rPr lang="es-CL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RIESGOS LABORALES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B5DC176-30FF-4849-8BF6-9958CA3B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024" y="4406929"/>
            <a:ext cx="4295592" cy="2517100"/>
          </a:xfrm>
          <a:prstGeom prst="rect">
            <a:avLst/>
          </a:prstGeom>
        </p:spPr>
      </p:pic>
      <p:sp>
        <p:nvSpPr>
          <p:cNvPr id="12" name="Google Shape;174;p19">
            <a:extLst>
              <a:ext uri="{FF2B5EF4-FFF2-40B4-BE49-F238E27FC236}">
                <a16:creationId xmlns:a16="http://schemas.microsoft.com/office/drawing/2014/main" xmlns="" id="{99B5A989-5FB8-894C-96DC-0421F98A3A51}"/>
              </a:ext>
            </a:extLst>
          </p:cNvPr>
          <p:cNvSpPr/>
          <p:nvPr/>
        </p:nvSpPr>
        <p:spPr>
          <a:xfrm rot="10800000" flipV="1">
            <a:off x="4860130" y="4357906"/>
            <a:ext cx="4393570" cy="2615254"/>
          </a:xfrm>
          <a:prstGeom prst="roundRect">
            <a:avLst>
              <a:gd name="adj" fmla="val 13861"/>
            </a:avLst>
          </a:prstGeom>
          <a:noFill/>
          <a:ln w="12700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endParaRPr lang="es-ES" sz="140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9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4;p19">
            <a:extLst>
              <a:ext uri="{FF2B5EF4-FFF2-40B4-BE49-F238E27FC236}">
                <a16:creationId xmlns:a16="http://schemas.microsoft.com/office/drawing/2014/main" xmlns="" id="{934E3DE3-3FEE-0F45-AF8B-737CAA6C94BE}"/>
              </a:ext>
            </a:extLst>
          </p:cNvPr>
          <p:cNvSpPr/>
          <p:nvPr/>
        </p:nvSpPr>
        <p:spPr>
          <a:xfrm>
            <a:off x="466561" y="1956863"/>
            <a:ext cx="8454701" cy="4682150"/>
          </a:xfrm>
          <a:prstGeom prst="roundRect">
            <a:avLst>
              <a:gd name="adj" fmla="val 11671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r>
              <a:rPr lang="es-419" sz="1401" dirty="0"/>
              <a:t>    </a:t>
            </a:r>
            <a:endParaRPr sz="1401" dirty="0"/>
          </a:p>
        </p:txBody>
      </p:sp>
      <p:sp>
        <p:nvSpPr>
          <p:cNvPr id="18" name="Google Shape;175;p19">
            <a:extLst>
              <a:ext uri="{FF2B5EF4-FFF2-40B4-BE49-F238E27FC236}">
                <a16:creationId xmlns:a16="http://schemas.microsoft.com/office/drawing/2014/main" xmlns="" id="{B3477C56-7763-BE47-9106-6B6ACA933202}"/>
              </a:ext>
            </a:extLst>
          </p:cNvPr>
          <p:cNvSpPr txBox="1"/>
          <p:nvPr/>
        </p:nvSpPr>
        <p:spPr>
          <a:xfrm>
            <a:off x="649354" y="2033018"/>
            <a:ext cx="8119508" cy="139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" sz="1501" dirty="0">
                <a:latin typeface="Calibri" panose="020F0502020204030204" pitchFamily="34" charset="0"/>
                <a:cs typeface="Calibri" panose="020F0502020204030204" pitchFamily="34" charset="0"/>
              </a:rPr>
              <a:t>Para poder cumplir los principios básicos de la acción preventiva es necesario integrar la Prevención de Riesgos Laborales en el sistema general de gestión de la seguridad y salud laboral.</a:t>
            </a:r>
          </a:p>
          <a:p>
            <a:pPr>
              <a:lnSpc>
                <a:spcPct val="110000"/>
              </a:lnSpc>
            </a:pPr>
            <a:endParaRPr lang="es-ES" sz="150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1501" dirty="0">
                <a:latin typeface="Calibri" panose="020F0502020204030204" pitchFamily="34" charset="0"/>
                <a:cs typeface="Calibri" panose="020F0502020204030204" pitchFamily="34" charset="0"/>
              </a:rPr>
              <a:t>Los cuatro Pilares de la gestión de Riesgos Laborales son:</a:t>
            </a:r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xmlns="" id="{55E7DAE3-5FAF-6C40-A013-8B2576B3B553}"/>
              </a:ext>
            </a:extLst>
          </p:cNvPr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CL" sz="2800" b="1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4 PILARES DE LA GESTIÓN </a:t>
            </a:r>
            <a:r>
              <a:rPr lang="es-CL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RIESGOS LABORALES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346E4EA-E662-DF42-9095-8E8CE7348FC1}"/>
              </a:ext>
            </a:extLst>
          </p:cNvPr>
          <p:cNvSpPr/>
          <p:nvPr/>
        </p:nvSpPr>
        <p:spPr>
          <a:xfrm>
            <a:off x="649353" y="3426891"/>
            <a:ext cx="79905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ED6B00"/>
                </a:solidFill>
              </a:rPr>
              <a:t>Identificación de los Peligros y Riesgos: </a:t>
            </a:r>
            <a:r>
              <a:rPr lang="es-ES_tradnl" dirty="0"/>
              <a:t>Revisar todos aquellos ámbitos en los que pueda existir un Riesgo.</a:t>
            </a:r>
          </a:p>
          <a:p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Actividades rutinarias y no rutinarias.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Actividades de todo el personal en el lugar de trabajo, incluidos los subcontratistas y visitantes.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Servicios o infraestructuras en el lugar de trabajo, proporcionados por la organización o por otros.</a:t>
            </a:r>
          </a:p>
          <a:p>
            <a:endParaRPr lang="es-ES_tradnl" dirty="0"/>
          </a:p>
          <a:p>
            <a:r>
              <a:rPr lang="es-ES_tradnl" b="1" dirty="0">
                <a:solidFill>
                  <a:srgbClr val="ED6B00"/>
                </a:solidFill>
              </a:rPr>
              <a:t>Evaluación del Riesgos: </a:t>
            </a:r>
            <a:r>
              <a:rPr lang="es-ES_tradnl" dirty="0"/>
              <a:t>Existen 2 identificadores claves</a:t>
            </a:r>
          </a:p>
          <a:p>
            <a:r>
              <a:rPr lang="es-ES_tradnl" dirty="0"/>
              <a:t> para evaluar y jerarquizar riesgos.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Probabilidad de ocurrencia del daño.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Consecuencias del daño.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3793889-5DAF-5C41-B11E-B39AE01A8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477" y="4681517"/>
            <a:ext cx="4631786" cy="327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27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4;p19">
            <a:extLst>
              <a:ext uri="{FF2B5EF4-FFF2-40B4-BE49-F238E27FC236}">
                <a16:creationId xmlns:a16="http://schemas.microsoft.com/office/drawing/2014/main" xmlns="" id="{934E3DE3-3FEE-0F45-AF8B-737CAA6C94BE}"/>
              </a:ext>
            </a:extLst>
          </p:cNvPr>
          <p:cNvSpPr/>
          <p:nvPr/>
        </p:nvSpPr>
        <p:spPr>
          <a:xfrm>
            <a:off x="466561" y="2011727"/>
            <a:ext cx="8454701" cy="2677504"/>
          </a:xfrm>
          <a:prstGeom prst="roundRect">
            <a:avLst>
              <a:gd name="adj" fmla="val 11671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r>
              <a:rPr lang="es-419" sz="1401" dirty="0"/>
              <a:t>    </a:t>
            </a:r>
            <a:endParaRPr sz="1401" dirty="0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xmlns="" id="{55E7DAE3-5FAF-6C40-A013-8B2576B3B553}"/>
              </a:ext>
            </a:extLst>
          </p:cNvPr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CL" sz="2800" b="1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4 PILARES DE LA GESTIÓN </a:t>
            </a:r>
            <a:r>
              <a:rPr lang="es-CL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RIESGOS LABORALES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346E4EA-E662-DF42-9095-8E8CE7348FC1}"/>
              </a:ext>
            </a:extLst>
          </p:cNvPr>
          <p:cNvSpPr/>
          <p:nvPr/>
        </p:nvSpPr>
        <p:spPr>
          <a:xfrm>
            <a:off x="649353" y="2333287"/>
            <a:ext cx="79905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ED6B00"/>
                </a:solidFill>
              </a:rPr>
              <a:t>Valorización del Riesgos:                 </a:t>
            </a:r>
          </a:p>
          <a:p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Determinar si se ha alcanzado el nivel de riesgo tolerable.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De existir un riesgo determinado como Moderado, alto o bajo, se deberá controlar con la aplicación de medidas correctivas y darle posterior seguimiento.</a:t>
            </a:r>
          </a:p>
          <a:p>
            <a:endParaRPr lang="es-ES_tradnl" dirty="0"/>
          </a:p>
          <a:p>
            <a:r>
              <a:rPr lang="es-ES_tradnl" b="1" dirty="0">
                <a:solidFill>
                  <a:srgbClr val="ED6B00"/>
                </a:solidFill>
              </a:rPr>
              <a:t>Control y seguimiento: </a:t>
            </a:r>
            <a:r>
              <a:rPr lang="es-ES_tradnl" dirty="0"/>
              <a:t>Establecer un proceso de toma de decisiones para trabajar y reducir los riesgos, implantar acciones correctivas, exigir su cumplimiento y evaluar su eficacia.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18571DED-4668-5A4A-BD51-268957E6C4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410" t="4560" r="108" b="3233"/>
          <a:stretch>
            <a:fillRect/>
          </a:stretch>
        </p:blipFill>
        <p:spPr>
          <a:xfrm>
            <a:off x="3189487" y="4379287"/>
            <a:ext cx="6212871" cy="2677503"/>
          </a:xfrm>
          <a:custGeom>
            <a:avLst/>
            <a:gdLst>
              <a:gd name="connsiteX0" fmla="*/ 190688 w 5934430"/>
              <a:gd name="connsiteY0" fmla="*/ 0 h 2557506"/>
              <a:gd name="connsiteX1" fmla="*/ 5743742 w 5934430"/>
              <a:gd name="connsiteY1" fmla="*/ 0 h 2557506"/>
              <a:gd name="connsiteX2" fmla="*/ 5934430 w 5934430"/>
              <a:gd name="connsiteY2" fmla="*/ 190688 h 2557506"/>
              <a:gd name="connsiteX3" fmla="*/ 5934430 w 5934430"/>
              <a:gd name="connsiteY3" fmla="*/ 2366818 h 2557506"/>
              <a:gd name="connsiteX4" fmla="*/ 5743742 w 5934430"/>
              <a:gd name="connsiteY4" fmla="*/ 2557506 h 2557506"/>
              <a:gd name="connsiteX5" fmla="*/ 190688 w 5934430"/>
              <a:gd name="connsiteY5" fmla="*/ 2557506 h 2557506"/>
              <a:gd name="connsiteX6" fmla="*/ 0 w 5934430"/>
              <a:gd name="connsiteY6" fmla="*/ 2366818 h 2557506"/>
              <a:gd name="connsiteX7" fmla="*/ 0 w 5934430"/>
              <a:gd name="connsiteY7" fmla="*/ 190688 h 2557506"/>
              <a:gd name="connsiteX8" fmla="*/ 190688 w 5934430"/>
              <a:gd name="connsiteY8" fmla="*/ 0 h 255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4430" h="2557506">
                <a:moveTo>
                  <a:pt x="190688" y="0"/>
                </a:moveTo>
                <a:lnTo>
                  <a:pt x="5743742" y="0"/>
                </a:lnTo>
                <a:cubicBezTo>
                  <a:pt x="5849056" y="0"/>
                  <a:pt x="5934430" y="85374"/>
                  <a:pt x="5934430" y="190688"/>
                </a:cubicBezTo>
                <a:lnTo>
                  <a:pt x="5934430" y="2366818"/>
                </a:lnTo>
                <a:cubicBezTo>
                  <a:pt x="5934430" y="2472132"/>
                  <a:pt x="5849056" y="2557506"/>
                  <a:pt x="5743742" y="2557506"/>
                </a:cubicBezTo>
                <a:lnTo>
                  <a:pt x="190688" y="2557506"/>
                </a:lnTo>
                <a:cubicBezTo>
                  <a:pt x="85374" y="2557506"/>
                  <a:pt x="0" y="2472132"/>
                  <a:pt x="0" y="2366818"/>
                </a:cubicBezTo>
                <a:lnTo>
                  <a:pt x="0" y="190688"/>
                </a:lnTo>
                <a:cubicBezTo>
                  <a:pt x="0" y="85374"/>
                  <a:pt x="85374" y="0"/>
                  <a:pt x="190688" y="0"/>
                </a:cubicBezTo>
                <a:close/>
              </a:path>
            </a:pathLst>
          </a:custGeom>
          <a:ln w="28575">
            <a:solidFill>
              <a:srgbClr val="ED6B00"/>
            </a:solidFill>
          </a:ln>
        </p:spPr>
      </p:pic>
    </p:spTree>
    <p:extLst>
      <p:ext uri="{BB962C8B-B14F-4D97-AF65-F5344CB8AC3E}">
        <p14:creationId xmlns:p14="http://schemas.microsoft.com/office/powerpoint/2010/main" val="2603986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4;p19">
            <a:extLst>
              <a:ext uri="{FF2B5EF4-FFF2-40B4-BE49-F238E27FC236}">
                <a16:creationId xmlns:a16="http://schemas.microsoft.com/office/drawing/2014/main" xmlns="" id="{934E3DE3-3FEE-0F45-AF8B-737CAA6C94BE}"/>
              </a:ext>
            </a:extLst>
          </p:cNvPr>
          <p:cNvSpPr/>
          <p:nvPr/>
        </p:nvSpPr>
        <p:spPr>
          <a:xfrm>
            <a:off x="466561" y="2011726"/>
            <a:ext cx="3929593" cy="3805557"/>
          </a:xfrm>
          <a:prstGeom prst="roundRect">
            <a:avLst>
              <a:gd name="adj" fmla="val 11671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r>
              <a:rPr lang="es-419" sz="1401" dirty="0"/>
              <a:t>    </a:t>
            </a:r>
            <a:endParaRPr sz="1401" dirty="0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xmlns="" id="{55E7DAE3-5FAF-6C40-A013-8B2576B3B553}"/>
              </a:ext>
            </a:extLst>
          </p:cNvPr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CL" sz="2800" b="1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REVISEMOS </a:t>
            </a:r>
            <a:r>
              <a:rPr lang="es-CL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EJEMPLO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346E4EA-E662-DF42-9095-8E8CE7348FC1}"/>
              </a:ext>
            </a:extLst>
          </p:cNvPr>
          <p:cNvSpPr/>
          <p:nvPr/>
        </p:nvSpPr>
        <p:spPr>
          <a:xfrm>
            <a:off x="649354" y="2333287"/>
            <a:ext cx="35240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Descripción del oficio</a:t>
            </a:r>
          </a:p>
          <a:p>
            <a:r>
              <a:rPr lang="es-ES_tradnl" dirty="0"/>
              <a:t>Responsable del almacenamiento, manejo de productos y control de personas que ingresan a la bodega.</a:t>
            </a:r>
          </a:p>
          <a:p>
            <a:r>
              <a:rPr lang="es-ES_tradnl" dirty="0"/>
              <a:t>Debe mantener ordenado y limpio su lugar de trabajo, permitiendo el tránsito expedito y seguro.</a:t>
            </a:r>
          </a:p>
          <a:p>
            <a:endParaRPr lang="es-ES_tradnl" dirty="0"/>
          </a:p>
          <a:p>
            <a:r>
              <a:rPr lang="es-ES_tradnl" b="1" dirty="0"/>
              <a:t>Lugares de trabajo</a:t>
            </a:r>
          </a:p>
          <a:p>
            <a:r>
              <a:rPr lang="es-ES_tradnl" dirty="0"/>
              <a:t>Bodegas, recepción y expedición</a:t>
            </a:r>
          </a:p>
          <a:p>
            <a:r>
              <a:rPr lang="es-ES_tradnl" dirty="0"/>
              <a:t>(andén de descarga).</a:t>
            </a:r>
          </a:p>
          <a:p>
            <a:endParaRPr lang="es-ES_tradnl" dirty="0"/>
          </a:p>
          <a:p>
            <a:r>
              <a:rPr lang="es-ES_tradnl" b="1" dirty="0"/>
              <a:t>Elementos de protección personal recomendados.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44D350D-073D-7542-829F-A7D6B71F73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2367" y="5696239"/>
            <a:ext cx="3146621" cy="1021084"/>
          </a:xfrm>
          <a:prstGeom prst="rect">
            <a:avLst/>
          </a:prstGeom>
        </p:spPr>
      </p:pic>
      <p:pic>
        <p:nvPicPr>
          <p:cNvPr id="11" name="Marcador de contenido 3">
            <a:extLst>
              <a:ext uri="{FF2B5EF4-FFF2-40B4-BE49-F238E27FC236}">
                <a16:creationId xmlns:a16="http://schemas.microsoft.com/office/drawing/2014/main" xmlns="" id="{B886B0C6-3D4E-804C-8CC0-B4C5EF7A95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5347" t="22754" r="24613" b="29441"/>
          <a:stretch/>
        </p:blipFill>
        <p:spPr>
          <a:xfrm>
            <a:off x="5107266" y="2333287"/>
            <a:ext cx="2361975" cy="2967894"/>
          </a:xfrm>
          <a:prstGeom prst="rect">
            <a:avLst/>
          </a:prstGeom>
          <a:solidFill>
            <a:srgbClr val="C44F34"/>
          </a:solidFill>
        </p:spPr>
      </p:pic>
      <p:sp>
        <p:nvSpPr>
          <p:cNvPr id="12" name="Google Shape;174;p19">
            <a:extLst>
              <a:ext uri="{FF2B5EF4-FFF2-40B4-BE49-F238E27FC236}">
                <a16:creationId xmlns:a16="http://schemas.microsoft.com/office/drawing/2014/main" xmlns="" id="{99D6CF88-55F8-FE4B-9E7D-4325B21C9E66}"/>
              </a:ext>
            </a:extLst>
          </p:cNvPr>
          <p:cNvSpPr/>
          <p:nvPr/>
        </p:nvSpPr>
        <p:spPr>
          <a:xfrm rot="10800000" flipV="1">
            <a:off x="5118988" y="2246127"/>
            <a:ext cx="2361976" cy="3141784"/>
          </a:xfrm>
          <a:prstGeom prst="roundRect">
            <a:avLst>
              <a:gd name="adj" fmla="val 14239"/>
            </a:avLst>
          </a:prstGeom>
          <a:noFill/>
          <a:ln w="155575"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endParaRPr lang="es-ES" sz="140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74;p19">
            <a:extLst>
              <a:ext uri="{FF2B5EF4-FFF2-40B4-BE49-F238E27FC236}">
                <a16:creationId xmlns:a16="http://schemas.microsoft.com/office/drawing/2014/main" xmlns="" id="{7CDE9A0E-8F96-534F-970C-E3F3604C3370}"/>
              </a:ext>
            </a:extLst>
          </p:cNvPr>
          <p:cNvSpPr/>
          <p:nvPr/>
        </p:nvSpPr>
        <p:spPr>
          <a:xfrm rot="10800000" flipV="1">
            <a:off x="4770515" y="2082152"/>
            <a:ext cx="1475836" cy="502270"/>
          </a:xfrm>
          <a:prstGeom prst="roundRect">
            <a:avLst>
              <a:gd name="adj" fmla="val 50000"/>
            </a:avLst>
          </a:prstGeom>
          <a:solidFill>
            <a:srgbClr val="EB6B1F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BODEGUERO</a:t>
            </a:r>
          </a:p>
        </p:txBody>
      </p:sp>
      <p:sp>
        <p:nvSpPr>
          <p:cNvPr id="14" name="Google Shape;174;p19">
            <a:extLst>
              <a:ext uri="{FF2B5EF4-FFF2-40B4-BE49-F238E27FC236}">
                <a16:creationId xmlns:a16="http://schemas.microsoft.com/office/drawing/2014/main" xmlns="" id="{735FE3A4-59EF-F847-A815-F53A9B23EEA9}"/>
              </a:ext>
            </a:extLst>
          </p:cNvPr>
          <p:cNvSpPr/>
          <p:nvPr/>
        </p:nvSpPr>
        <p:spPr>
          <a:xfrm rot="10800000" flipV="1">
            <a:off x="1878072" y="5614178"/>
            <a:ext cx="3264361" cy="1114868"/>
          </a:xfrm>
          <a:prstGeom prst="roundRect">
            <a:avLst>
              <a:gd name="adj" fmla="val 13861"/>
            </a:avLst>
          </a:prstGeom>
          <a:noFill/>
          <a:ln w="187325"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endParaRPr lang="es-ES" sz="140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174;p19">
            <a:extLst>
              <a:ext uri="{FF2B5EF4-FFF2-40B4-BE49-F238E27FC236}">
                <a16:creationId xmlns:a16="http://schemas.microsoft.com/office/drawing/2014/main" xmlns="" id="{614538F7-41EF-524E-8901-B6A6BB11F90A}"/>
              </a:ext>
            </a:extLst>
          </p:cNvPr>
          <p:cNvSpPr/>
          <p:nvPr/>
        </p:nvSpPr>
        <p:spPr>
          <a:xfrm rot="10800000" flipV="1">
            <a:off x="6171081" y="5566109"/>
            <a:ext cx="2657411" cy="1257750"/>
          </a:xfrm>
          <a:prstGeom prst="roundRect">
            <a:avLst>
              <a:gd name="adj" fmla="val 28578"/>
            </a:avLst>
          </a:prstGeom>
          <a:solidFill>
            <a:srgbClr val="EB6B1F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endParaRPr lang="es-ES" sz="140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9BAFB320-3303-914E-9447-D785F859E49A}"/>
              </a:ext>
            </a:extLst>
          </p:cNvPr>
          <p:cNvSpPr/>
          <p:nvPr/>
        </p:nvSpPr>
        <p:spPr>
          <a:xfrm>
            <a:off x="6349515" y="5675430"/>
            <a:ext cx="2304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iniciar las jornadas de trabajo, los Bodegueros deben identificar los riesgos propios de la tarea que van a realizar y conocer sus medidas de control.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0B592993-488D-E146-AA50-D6056719167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7422" y="5817283"/>
            <a:ext cx="735300" cy="6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26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xmlns="" id="{62DC0961-721A-5247-98D8-50045CB25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23917"/>
              </p:ext>
            </p:extLst>
          </p:nvPr>
        </p:nvGraphicFramePr>
        <p:xfrm>
          <a:off x="89857" y="1078523"/>
          <a:ext cx="9476174" cy="5440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8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9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781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4652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TAREAS</a:t>
                      </a:r>
                    </a:p>
                  </a:txBody>
                  <a:tcPr marL="68580" marR="68580" marT="34290" marB="34290"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RIESGOS</a:t>
                      </a:r>
                    </a:p>
                  </a:txBody>
                  <a:tcPr marL="68580" marR="68580" marT="34290" marB="34290"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MEDIDAS DE CONTROL</a:t>
                      </a:r>
                    </a:p>
                  </a:txBody>
                  <a:tcPr marL="68580" marR="68580" marT="34290" marB="34290">
                    <a:solidFill>
                      <a:srgbClr val="ED6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221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Almacenamiento de</a:t>
                      </a:r>
                    </a:p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Mercadería.</a:t>
                      </a:r>
                    </a:p>
                    <a:p>
                      <a:endParaRPr lang="es-CL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7E3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› Exposición a movimiento</a:t>
                      </a:r>
                    </a:p>
                    <a:p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repetitivo</a:t>
                      </a:r>
                    </a:p>
                  </a:txBody>
                  <a:tcPr marL="68580" marR="68580" marT="34290" marB="34290">
                    <a:solidFill>
                      <a:srgbClr val="F9EBD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 la carga es pesada, voluminosa o si la cantidad es elevada, opta por usar yeguas o carros. Si no dispones de ellos, solicita ayuda a un compañero o subdivide la carga en la medida de lo posible.</a:t>
                      </a:r>
                      <a:endParaRPr lang="es-CL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Inspecciona la carga en busca de bordes cortantes, clavos, astillas, humedad, calor, etc. Si es necesario, usa guantes de protección.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Asegúrate de que dispones de espacio suficiente y que el recorrido está libre de obstáculos.</a:t>
                      </a:r>
                      <a:endParaRPr lang="es-CL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 levantar cargas, pon las dos manos en las manillas (si es que tiene) o en la base y aproxímala a tu cuerpo, flexiona las piernas, mantén la espalda recta y pies bien apoyados y levemente separados.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Realiza movimientos suaves, en especial cuando tu cuerpo esté frío. Al girar, hazlo con los pies y no con la cintura. Usa escalas para alcanzar o dejar objetos en altura.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transportar mercadería en forma manual, no obstruyas tu campo visual.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Respeta la carga máxima de peso: 25</a:t>
                      </a:r>
                      <a:r>
                        <a:rPr lang="es-E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</a:t>
                      </a: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 para</a:t>
                      </a:r>
                      <a:r>
                        <a:rPr lang="es-E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hombres y </a:t>
                      </a: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es-E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</a:t>
                      </a: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 para</a:t>
                      </a:r>
                      <a:r>
                        <a:rPr lang="es-E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mujeres y menores de edad. Mujeres embarazadas no deben realizar manejo manual de cargas.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 inmediatamente si tienes algún problema preexistente en la espalda u otra parte del cuerpo, es tú responsabilidad hacerlo.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apiles cajas con productos cuando se encuentren deterioradas o hayan perdido su forma.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almacenes materiales en forma desordenada o artículos pesados en muebles inestables.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dejes productos en pasillos que puedan bloquear el libre tránsito de las personas que circulan por el lugar.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Mantén siempre ordenados los productos, apilándolos de buena forma y a la altura máxima definida por la empresa. Se recomienda una altura máxima de 1,2 m, evitando bloquear los rociadores de incendio y los sensores de humo.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utilizar escalas, mantén tres puntos de apoyo evitando portar objetos pesados. Solicita ayuda en caso de ser necesario.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utilices cajas con productos o pisos para alcanzar los niveles superiores del rack.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Cuando debas trabajar en altura, utiliza escalas.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debes trepar los rack o estanterías.</a:t>
                      </a:r>
                      <a:endParaRPr lang="es-CL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4887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Distribución y acopio</a:t>
                      </a:r>
                    </a:p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cajas.</a:t>
                      </a:r>
                    </a:p>
                    <a:p>
                      <a:endParaRPr lang="es-CL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7E3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› Exposición a sobrecarga</a:t>
                      </a:r>
                    </a:p>
                    <a:p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postural</a:t>
                      </a:r>
                    </a:p>
                  </a:txBody>
                  <a:tcPr marL="68580" marR="68580" marT="34290" marB="34290">
                    <a:solidFill>
                      <a:srgbClr val="F9EBD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2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Orden y limpieza.</a:t>
                      </a:r>
                    </a:p>
                    <a:p>
                      <a:endParaRPr lang="es-CL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7E3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› Golpes por /contra</a:t>
                      </a:r>
                    </a:p>
                    <a:p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objetos</a:t>
                      </a:r>
                    </a:p>
                  </a:txBody>
                  <a:tcPr marL="68580" marR="68580" marT="34290" marB="34290">
                    <a:solidFill>
                      <a:srgbClr val="F9EB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701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Tránsito por escaleras y áreas de circulación en general.</a:t>
                      </a:r>
                    </a:p>
                    <a:p>
                      <a:endParaRPr lang="es-CL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7E3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› Caída al mismo o a</a:t>
                      </a:r>
                    </a:p>
                    <a:p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diferente nivel</a:t>
                      </a:r>
                    </a:p>
                    <a:p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› Picadura o mordedura</a:t>
                      </a:r>
                    </a:p>
                    <a:p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causada por insecto o</a:t>
                      </a:r>
                    </a:p>
                    <a:p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animal</a:t>
                      </a:r>
                    </a:p>
                    <a:p>
                      <a:r>
                        <a:rPr lang="es-C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› Incendios</a:t>
                      </a:r>
                    </a:p>
                  </a:txBody>
                  <a:tcPr marL="68580" marR="68580" marT="34290" marB="34290">
                    <a:solidFill>
                      <a:srgbClr val="F9EB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77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4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SEGURIDAD EN BODEGA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61;p13"/>
          <p:cNvSpPr txBox="1">
            <a:spLocks/>
          </p:cNvSpPr>
          <p:nvPr/>
        </p:nvSpPr>
        <p:spPr>
          <a:xfrm>
            <a:off x="365425" y="2109481"/>
            <a:ext cx="5965037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PREVENCIÓN DE RIESGOS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EN BODEGA</a:t>
            </a:r>
            <a:endParaRPr lang="x-none" sz="36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8B7986E-3336-FD4A-B379-E2EA0ACF92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0147" y="1946031"/>
            <a:ext cx="8154760" cy="57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5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;p16">
            <a:extLst>
              <a:ext uri="{FF2B5EF4-FFF2-40B4-BE49-F238E27FC236}">
                <a16:creationId xmlns:a16="http://schemas.microsoft.com/office/drawing/2014/main" xmlns="" id="{AF741763-8527-6843-AB1D-BB375DC83CDD}"/>
              </a:ext>
            </a:extLst>
          </p:cNvPr>
          <p:cNvSpPr txBox="1"/>
          <p:nvPr/>
        </p:nvSpPr>
        <p:spPr>
          <a:xfrm>
            <a:off x="376289" y="1373869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419" sz="28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REFLEXIONEMOS</a:t>
            </a:r>
            <a:endParaRPr sz="3099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" name="Google Shape;70;p14">
            <a:extLst>
              <a:ext uri="{FF2B5EF4-FFF2-40B4-BE49-F238E27FC236}">
                <a16:creationId xmlns:a16="http://schemas.microsoft.com/office/drawing/2014/main" xmlns="" id="{C841D390-43C6-3641-873B-148FB2371791}"/>
              </a:ext>
            </a:extLst>
          </p:cNvPr>
          <p:cNvSpPr txBox="1">
            <a:spLocks/>
          </p:cNvSpPr>
          <p:nvPr/>
        </p:nvSpPr>
        <p:spPr>
          <a:xfrm>
            <a:off x="366765" y="1220279"/>
            <a:ext cx="4700071" cy="1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419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REALICEMOS UNA PAUSA</a:t>
            </a:r>
          </a:p>
          <a:p>
            <a:endParaRPr lang="es-419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34B4C29-A36F-7E4D-9903-2A66454393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44117" y="1567274"/>
            <a:ext cx="2957186" cy="5248288"/>
          </a:xfrm>
          <a:prstGeom prst="rect">
            <a:avLst/>
          </a:prstGeom>
        </p:spPr>
      </p:pic>
      <p:sp>
        <p:nvSpPr>
          <p:cNvPr id="5" name="Google Shape;99;p15">
            <a:extLst>
              <a:ext uri="{FF2B5EF4-FFF2-40B4-BE49-F238E27FC236}">
                <a16:creationId xmlns:a16="http://schemas.microsoft.com/office/drawing/2014/main" xmlns="" id="{B5C007F2-C388-C745-AE0A-416372697A86}"/>
              </a:ext>
            </a:extLst>
          </p:cNvPr>
          <p:cNvSpPr txBox="1"/>
          <p:nvPr/>
        </p:nvSpPr>
        <p:spPr>
          <a:xfrm>
            <a:off x="507034" y="5822788"/>
            <a:ext cx="5146357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 lvl="0"/>
            <a:r>
              <a:rPr lang="es-ES" sz="2100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Te invito a </a:t>
            </a:r>
            <a:r>
              <a:rPr lang="es-ES" sz="21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compartir tus respuestas </a:t>
            </a:r>
            <a:r>
              <a:rPr lang="es-ES" sz="2100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 través</a:t>
            </a:r>
          </a:p>
          <a:p>
            <a:pPr lvl="0"/>
            <a:r>
              <a:rPr lang="es-ES" sz="2100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 un plenario con los demás grupos.</a:t>
            </a:r>
            <a:endParaRPr lang="x-none" sz="2100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/>
            <a:r>
              <a:rPr lang="x-none" sz="2100" b="1">
                <a:solidFill>
                  <a:srgbClr val="A9350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</a:t>
            </a:r>
            <a:r>
              <a:rPr lang="es-ES" sz="2100" b="1" dirty="0">
                <a:solidFill>
                  <a:srgbClr val="A9350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Muy bien</a:t>
            </a:r>
            <a:r>
              <a:rPr lang="x-none" sz="2100" b="1">
                <a:solidFill>
                  <a:srgbClr val="A9350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!</a:t>
            </a:r>
            <a:endParaRPr lang="x-none" sz="2100" b="1" dirty="0">
              <a:solidFill>
                <a:srgbClr val="A9350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73;p14">
            <a:extLst>
              <a:ext uri="{FF2B5EF4-FFF2-40B4-BE49-F238E27FC236}">
                <a16:creationId xmlns:a16="http://schemas.microsoft.com/office/drawing/2014/main" xmlns="" id="{95628ACA-6B68-EC4D-B947-A9AC3235C2A7}"/>
              </a:ext>
            </a:extLst>
          </p:cNvPr>
          <p:cNvSpPr/>
          <p:nvPr/>
        </p:nvSpPr>
        <p:spPr>
          <a:xfrm>
            <a:off x="372099" y="2259244"/>
            <a:ext cx="5146358" cy="2072045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r>
              <a:rPr lang="x-none"/>
              <a:t>    </a:t>
            </a:r>
            <a:endParaRPr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E06993C-EF6C-C045-866D-CE1A0EF2A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17" y="2056429"/>
            <a:ext cx="482507" cy="48250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CB2D238-B88D-2F46-A4D3-C1697677F231}"/>
              </a:ext>
            </a:extLst>
          </p:cNvPr>
          <p:cNvSpPr/>
          <p:nvPr/>
        </p:nvSpPr>
        <p:spPr>
          <a:xfrm>
            <a:off x="507034" y="2626004"/>
            <a:ext cx="4873858" cy="14914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lnSpc>
                <a:spcPct val="115000"/>
              </a:lnSpc>
            </a:pPr>
            <a:r>
              <a:rPr lang="es-419" sz="1600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Reúnete en parejas y responde a la siguiente actividad:</a:t>
            </a:r>
          </a:p>
          <a:p>
            <a:pPr lvl="0">
              <a:lnSpc>
                <a:spcPct val="115000"/>
              </a:lnSpc>
            </a:pPr>
            <a:endParaRPr lang="es-419"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>
              <a:lnSpc>
                <a:spcPct val="115000"/>
              </a:lnSpc>
            </a:pPr>
            <a:r>
              <a:rPr lang="es-419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Menciona en orden los cuatro fundamentos de la gestión de riesgos laborales vistos.</a:t>
            </a:r>
          </a:p>
          <a:p>
            <a:pPr lvl="0">
              <a:lnSpc>
                <a:spcPct val="115000"/>
              </a:lnSpc>
            </a:pPr>
            <a:endParaRPr lang="es-419"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3857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8;p6">
            <a:extLst>
              <a:ext uri="{FF2B5EF4-FFF2-40B4-BE49-F238E27FC236}">
                <a16:creationId xmlns:a16="http://schemas.microsoft.com/office/drawing/2014/main" xmlns="" id="{55E7DAE3-5FAF-6C40-A013-8B2576B3B553}"/>
              </a:ext>
            </a:extLst>
          </p:cNvPr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CL" sz="2800" b="1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RESUMIENDO</a:t>
            </a:r>
            <a:endParaRPr lang="es-CL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7089178-0BF4-3243-AD34-E4094B5756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692" y="3222556"/>
            <a:ext cx="4002151" cy="263856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99A1E45-03A3-8547-B47F-9E60A4DBD4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5264" b="-1"/>
          <a:stretch/>
        </p:blipFill>
        <p:spPr>
          <a:xfrm>
            <a:off x="5720862" y="2958231"/>
            <a:ext cx="3112988" cy="3758097"/>
          </a:xfrm>
          <a:prstGeom prst="rect">
            <a:avLst/>
          </a:prstGeom>
        </p:spPr>
      </p:pic>
      <p:sp>
        <p:nvSpPr>
          <p:cNvPr id="21" name="Flecha derecha 20">
            <a:extLst>
              <a:ext uri="{FF2B5EF4-FFF2-40B4-BE49-F238E27FC236}">
                <a16:creationId xmlns:a16="http://schemas.microsoft.com/office/drawing/2014/main" xmlns="" id="{28703082-3D37-AA44-875A-692458A9CD68}"/>
              </a:ext>
            </a:extLst>
          </p:cNvPr>
          <p:cNvSpPr/>
          <p:nvPr/>
        </p:nvSpPr>
        <p:spPr>
          <a:xfrm>
            <a:off x="4828871" y="4610017"/>
            <a:ext cx="615099" cy="227262"/>
          </a:xfrm>
          <a:prstGeom prst="rightArrow">
            <a:avLst/>
          </a:prstGeom>
          <a:solidFill>
            <a:srgbClr val="ED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25" name="Google Shape;174;p19">
            <a:extLst>
              <a:ext uri="{FF2B5EF4-FFF2-40B4-BE49-F238E27FC236}">
                <a16:creationId xmlns:a16="http://schemas.microsoft.com/office/drawing/2014/main" xmlns="" id="{1FD4F22C-1DE5-BE41-8597-6856E7CE8A2F}"/>
              </a:ext>
            </a:extLst>
          </p:cNvPr>
          <p:cNvSpPr/>
          <p:nvPr/>
        </p:nvSpPr>
        <p:spPr>
          <a:xfrm rot="10800000" flipV="1">
            <a:off x="726052" y="2000819"/>
            <a:ext cx="3470809" cy="502270"/>
          </a:xfrm>
          <a:prstGeom prst="roundRect">
            <a:avLst>
              <a:gd name="adj" fmla="val 50000"/>
            </a:avLst>
          </a:prstGeom>
          <a:solidFill>
            <a:srgbClr val="EB6B1F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DIFERENCIA ENTRE PELIGRO Y RIESGO</a:t>
            </a:r>
          </a:p>
        </p:txBody>
      </p:sp>
      <p:sp>
        <p:nvSpPr>
          <p:cNvPr id="26" name="Google Shape;174;p19">
            <a:extLst>
              <a:ext uri="{FF2B5EF4-FFF2-40B4-BE49-F238E27FC236}">
                <a16:creationId xmlns:a16="http://schemas.microsoft.com/office/drawing/2014/main" xmlns="" id="{85D1FADE-BE02-8D46-B661-A7806DF0867E}"/>
              </a:ext>
            </a:extLst>
          </p:cNvPr>
          <p:cNvSpPr/>
          <p:nvPr/>
        </p:nvSpPr>
        <p:spPr>
          <a:xfrm rot="10800000" flipV="1">
            <a:off x="5061109" y="2000820"/>
            <a:ext cx="4002152" cy="502270"/>
          </a:xfrm>
          <a:prstGeom prst="roundRect">
            <a:avLst>
              <a:gd name="adj" fmla="val 50000"/>
            </a:avLst>
          </a:prstGeom>
          <a:solidFill>
            <a:srgbClr val="EB6B1F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4 PILARES DE LA GESTIÓN DE RIESGOS LABORALES</a:t>
            </a:r>
          </a:p>
        </p:txBody>
      </p:sp>
      <p:sp>
        <p:nvSpPr>
          <p:cNvPr id="27" name="Google Shape;174;p19">
            <a:extLst>
              <a:ext uri="{FF2B5EF4-FFF2-40B4-BE49-F238E27FC236}">
                <a16:creationId xmlns:a16="http://schemas.microsoft.com/office/drawing/2014/main" xmlns="" id="{3B719C2D-AF3F-7D4B-8A09-2ADC4343E77B}"/>
              </a:ext>
            </a:extLst>
          </p:cNvPr>
          <p:cNvSpPr/>
          <p:nvPr/>
        </p:nvSpPr>
        <p:spPr>
          <a:xfrm rot="10800000" flipV="1">
            <a:off x="559959" y="3187386"/>
            <a:ext cx="4023884" cy="2760415"/>
          </a:xfrm>
          <a:prstGeom prst="roundRect">
            <a:avLst>
              <a:gd name="adj" fmla="val 14239"/>
            </a:avLst>
          </a:prstGeom>
          <a:noFill/>
          <a:ln w="155575"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endParaRPr lang="es-ES" sz="140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oogle Shape;174;p19">
            <a:extLst>
              <a:ext uri="{FF2B5EF4-FFF2-40B4-BE49-F238E27FC236}">
                <a16:creationId xmlns:a16="http://schemas.microsoft.com/office/drawing/2014/main" xmlns="" id="{70763C2A-77DA-C54A-BF5A-AF9E0865BDA6}"/>
              </a:ext>
            </a:extLst>
          </p:cNvPr>
          <p:cNvSpPr/>
          <p:nvPr/>
        </p:nvSpPr>
        <p:spPr>
          <a:xfrm rot="10800000" flipV="1">
            <a:off x="5636049" y="2888583"/>
            <a:ext cx="3291583" cy="3910802"/>
          </a:xfrm>
          <a:prstGeom prst="roundRect">
            <a:avLst>
              <a:gd name="adj" fmla="val 14239"/>
            </a:avLst>
          </a:prstGeom>
          <a:noFill/>
          <a:ln w="155575"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endParaRPr lang="es-ES" sz="140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38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331311" y="3618875"/>
              <a:ext cx="3434912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PREVENCIÓN DE RIESGOS </a:t>
              </a:r>
              <a:r>
                <a:rPr lang="es-ES" sz="2000" b="1" i="0" u="none" strike="noStrike" cap="none" dirty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EN BODEGA</a:t>
              </a:r>
              <a:endParaRPr dirty="0">
                <a:solidFill>
                  <a:srgbClr val="ED6B00"/>
                </a:solidFill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115000"/>
                </a:lnSpc>
              </a:pP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una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, para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ello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600" b="1" dirty="0" err="1">
                  <a:latin typeface="Calibri"/>
                  <a:ea typeface="Calibri"/>
                  <a:cs typeface="Calibri"/>
                  <a:sym typeface="Calibri"/>
                </a:rPr>
                <a:t>reúnanse</a:t>
              </a:r>
              <a:r>
                <a:rPr lang="en-US" sz="1600" b="1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latin typeface="Calibri"/>
                  <a:ea typeface="Calibri"/>
                  <a:cs typeface="Calibri"/>
                  <a:sym typeface="Calibri"/>
                </a:rPr>
                <a:t>en</a:t>
              </a:r>
              <a:r>
                <a:rPr lang="en-US" sz="1600" b="1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latin typeface="Calibri"/>
                  <a:ea typeface="Calibri"/>
                  <a:cs typeface="Calibri"/>
                  <a:sym typeface="Calibri"/>
                </a:rPr>
                <a:t>equipos</a:t>
              </a:r>
              <a:r>
                <a:rPr lang="en-US" sz="1600" b="1" dirty="0"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600" b="1" dirty="0" err="1"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r>
                <a:rPr lang="en-US" sz="1600" b="1" dirty="0">
                  <a:latin typeface="Calibri"/>
                  <a:ea typeface="Calibri"/>
                  <a:cs typeface="Calibri"/>
                  <a:sym typeface="Calibri"/>
                </a:rPr>
                <a:t>, de no </a:t>
              </a:r>
              <a:r>
                <a:rPr lang="en-US" sz="1600" b="1" dirty="0" err="1">
                  <a:latin typeface="Calibri"/>
                  <a:ea typeface="Calibri"/>
                  <a:cs typeface="Calibri"/>
                  <a:sym typeface="Calibri"/>
                </a:rPr>
                <a:t>más</a:t>
              </a:r>
              <a:r>
                <a:rPr lang="en-US" sz="1600" b="1" dirty="0">
                  <a:latin typeface="Calibri"/>
                  <a:ea typeface="Calibri"/>
                  <a:cs typeface="Calibri"/>
                  <a:sym typeface="Calibri"/>
                </a:rPr>
                <a:t> de 4 </a:t>
              </a:r>
              <a:r>
                <a:rPr lang="en-US" sz="1600" b="1" dirty="0" err="1">
                  <a:latin typeface="Calibri"/>
                  <a:ea typeface="Calibri"/>
                  <a:cs typeface="Calibri"/>
                  <a:sym typeface="Calibri"/>
                </a:rPr>
                <a:t>integrantes</a:t>
              </a:r>
              <a:r>
                <a:rPr lang="en-US" sz="1600" b="1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descarguen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la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>
                  <a:latin typeface="Calibri"/>
                  <a:ea typeface="Calibri"/>
                  <a:cs typeface="Calibri"/>
                  <a:sym typeface="Calibri"/>
                </a:rPr>
                <a:t>“¿</a:t>
              </a:r>
              <a:r>
                <a:rPr lang="en-US" sz="1600" b="1" dirty="0" err="1">
                  <a:latin typeface="Calibri"/>
                  <a:ea typeface="Calibri"/>
                  <a:cs typeface="Calibri"/>
                  <a:sym typeface="Calibri"/>
                </a:rPr>
                <a:t>Cuánto</a:t>
              </a:r>
              <a:r>
                <a:rPr lang="en-US" sz="1600" b="1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latin typeface="Calibri"/>
                  <a:ea typeface="Calibri"/>
                  <a:cs typeface="Calibri"/>
                  <a:sym typeface="Calibri"/>
                </a:rPr>
                <a:t>Aprendimos</a:t>
              </a:r>
              <a:r>
                <a:rPr lang="en-US" sz="1600" b="1" dirty="0">
                  <a:latin typeface="Calibri"/>
                  <a:ea typeface="Calibri"/>
                  <a:cs typeface="Calibri"/>
                  <a:sym typeface="Calibri"/>
                </a:rPr>
                <a:t>?”</a:t>
              </a:r>
            </a:p>
            <a:p>
              <a:pPr lvl="0">
                <a:lnSpc>
                  <a:spcPct val="115000"/>
                </a:lnSpc>
              </a:pP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y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desarrolle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los puntos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planteados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</p:txBody>
        </p:sp>
      </p:grpSp>
      <p:sp>
        <p:nvSpPr>
          <p:cNvPr id="10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9;p5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2715213"/>
            <a:ext cx="2812026" cy="31825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23" y="5063613"/>
            <a:ext cx="1705019" cy="12722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sp>
        <p:nvSpPr>
          <p:cNvPr id="13" name="Google Shape;168;p5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114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 TRABAJAR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-4655" y="4568183"/>
            <a:ext cx="9154909" cy="783005"/>
            <a:chOff x="-4655" y="4354713"/>
            <a:chExt cx="9154909" cy="783005"/>
          </a:xfrm>
        </p:grpSpPr>
        <p:sp>
          <p:nvSpPr>
            <p:cNvPr id="406" name="Google Shape;406;p19"/>
            <p:cNvSpPr txBox="1"/>
            <p:nvPr/>
          </p:nvSpPr>
          <p:spPr>
            <a:xfrm>
              <a:off x="1284454" y="4576958"/>
              <a:ext cx="78658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Se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riguroso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ordenado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con los antecedentes que manejas.</a:t>
              </a:r>
              <a:endParaRPr sz="1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-4655" y="4354713"/>
              <a:ext cx="1135367" cy="783005"/>
              <a:chOff x="-4655" y="4407300"/>
              <a:chExt cx="1135367" cy="783005"/>
            </a:xfrm>
          </p:grpSpPr>
          <p:sp>
            <p:nvSpPr>
              <p:cNvPr id="422" name="Google Shape;422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796" y="4510802"/>
                <a:ext cx="683386" cy="576000"/>
              </a:xfrm>
              <a:prstGeom prst="rect">
                <a:avLst/>
              </a:prstGeom>
            </p:spPr>
          </p:pic>
        </p:grpSp>
      </p:grpSp>
      <p:grpSp>
        <p:nvGrpSpPr>
          <p:cNvPr id="17" name="Grupo 16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414" name="Google Shape;414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Cuidado con los dispositivos externos,  asegura la información instalando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antivirus</a:t>
              </a:r>
              <a:r>
                <a:rPr lang="es-CL" sz="1600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-4655" y="3461842"/>
              <a:ext cx="1135367" cy="783005"/>
              <a:chOff x="-4655" y="3534477"/>
              <a:chExt cx="1135367" cy="783005"/>
            </a:xfrm>
          </p:grpSpPr>
          <p:sp>
            <p:nvSpPr>
              <p:cNvPr id="419" name="Google Shape;419;p19"/>
              <p:cNvSpPr/>
              <p:nvPr/>
            </p:nvSpPr>
            <p:spPr>
              <a:xfrm rot="5400000">
                <a:off x="171526" y="3358296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796" y="3637979"/>
                <a:ext cx="683386" cy="576000"/>
              </a:xfrm>
              <a:prstGeom prst="rect">
                <a:avLst/>
              </a:prstGeom>
            </p:spPr>
          </p:pic>
        </p:grpSp>
      </p:grpSp>
      <p:grpSp>
        <p:nvGrpSpPr>
          <p:cNvPr id="15" name="Grupo 14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404" name="Google Shape;404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Cuida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tus claves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 acceso.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-4655" y="1788831"/>
              <a:ext cx="1135367" cy="783005"/>
              <a:chOff x="-4655" y="1788831"/>
              <a:chExt cx="1135367" cy="783005"/>
            </a:xfrm>
          </p:grpSpPr>
          <p:sp>
            <p:nvSpPr>
              <p:cNvPr id="412" name="Google Shape;412;p19"/>
              <p:cNvSpPr/>
              <p:nvPr/>
            </p:nvSpPr>
            <p:spPr>
              <a:xfrm rot="5400000">
                <a:off x="171526" y="1612650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560" y="1871905"/>
                <a:ext cx="731859" cy="616856"/>
              </a:xfrm>
              <a:prstGeom prst="rect">
                <a:avLst/>
              </a:prstGeom>
            </p:spPr>
          </p:pic>
        </p:grpSp>
      </p:grpSp>
      <p:grpSp>
        <p:nvGrpSpPr>
          <p:cNvPr id="16" name="Grupo 15"/>
          <p:cNvGrpSpPr/>
          <p:nvPr/>
        </p:nvGrpSpPr>
        <p:grpSpPr>
          <a:xfrm>
            <a:off x="-4655" y="2826713"/>
            <a:ext cx="8958264" cy="783005"/>
            <a:chOff x="-4655" y="2568971"/>
            <a:chExt cx="8958264" cy="783005"/>
          </a:xfrm>
        </p:grpSpPr>
        <p:sp>
          <p:nvSpPr>
            <p:cNvPr id="405" name="Google Shape;405;p19"/>
            <p:cNvSpPr txBox="1"/>
            <p:nvPr/>
          </p:nvSpPr>
          <p:spPr>
            <a:xfrm>
              <a:off x="1284454" y="2791216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Resguarda la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confidencialidad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de la información.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-4655" y="2568971"/>
              <a:ext cx="1135367" cy="783005"/>
              <a:chOff x="-4655" y="2661654"/>
              <a:chExt cx="1135367" cy="783005"/>
            </a:xfrm>
          </p:grpSpPr>
          <p:sp>
            <p:nvSpPr>
              <p:cNvPr id="416" name="Google Shape;416;p19"/>
              <p:cNvSpPr/>
              <p:nvPr/>
            </p:nvSpPr>
            <p:spPr>
              <a:xfrm rot="5400000">
                <a:off x="171526" y="2485473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796" y="2765156"/>
                <a:ext cx="683386" cy="576000"/>
              </a:xfrm>
              <a:prstGeom prst="rect">
                <a:avLst/>
              </a:prstGeom>
            </p:spPr>
          </p:pic>
        </p:grpSp>
      </p:grpSp>
      <p:grpSp>
        <p:nvGrpSpPr>
          <p:cNvPr id="19" name="Grupo 18"/>
          <p:cNvGrpSpPr/>
          <p:nvPr/>
        </p:nvGrpSpPr>
        <p:grpSpPr>
          <a:xfrm>
            <a:off x="-4655" y="5438917"/>
            <a:ext cx="6906899" cy="783005"/>
            <a:chOff x="-4655" y="5100793"/>
            <a:chExt cx="6906899" cy="783005"/>
          </a:xfrm>
        </p:grpSpPr>
        <p:sp>
          <p:nvSpPr>
            <p:cNvPr id="38" name="Google Shape;406;p19"/>
            <p:cNvSpPr txBox="1"/>
            <p:nvPr/>
          </p:nvSpPr>
          <p:spPr>
            <a:xfrm>
              <a:off x="1284453" y="5224717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fontAlgn="base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Realiza trabajo en equipo con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respeto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en tus opiniones, </a:t>
              </a:r>
            </a:p>
            <a:p>
              <a:pPr fontAlgn="base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escucha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a los demás. 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-4655" y="5100793"/>
              <a:ext cx="1135367" cy="783005"/>
              <a:chOff x="-4655" y="5280123"/>
              <a:chExt cx="1135367" cy="783005"/>
            </a:xfrm>
          </p:grpSpPr>
          <p:sp>
            <p:nvSpPr>
              <p:cNvPr id="428" name="Google Shape;428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795" y="5383625"/>
                <a:ext cx="683389" cy="576000"/>
              </a:xfrm>
              <a:prstGeom prst="rect">
                <a:avLst/>
              </a:prstGeom>
            </p:spPr>
          </p:pic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3" y="1565094"/>
            <a:ext cx="3816532" cy="600617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 TRABAJAR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3" y="1565094"/>
            <a:ext cx="3816532" cy="6006178"/>
          </a:xfrm>
          <a:prstGeom prst="rect">
            <a:avLst/>
          </a:prstGeom>
        </p:spPr>
      </p:pic>
      <p:grpSp>
        <p:nvGrpSpPr>
          <p:cNvPr id="56" name="Agrupar 21"/>
          <p:cNvGrpSpPr/>
          <p:nvPr/>
        </p:nvGrpSpPr>
        <p:grpSpPr>
          <a:xfrm>
            <a:off x="-4655" y="4568183"/>
            <a:ext cx="9154909" cy="783005"/>
            <a:chOff x="-4655" y="4568183"/>
            <a:chExt cx="9154909" cy="783005"/>
          </a:xfrm>
        </p:grpSpPr>
        <p:sp>
          <p:nvSpPr>
            <p:cNvPr id="57" name="Google Shape;406;p19"/>
            <p:cNvSpPr txBox="1"/>
            <p:nvPr/>
          </p:nvSpPr>
          <p:spPr>
            <a:xfrm>
              <a:off x="1284454" y="4701528"/>
              <a:ext cx="786580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CL" sz="1600" dirty="0">
                  <a:latin typeface="Calibri"/>
                  <a:cs typeface="Calibri"/>
                </a:rPr>
                <a:t>Revisar la </a:t>
              </a:r>
              <a:r>
                <a:rPr lang="es-CL" sz="1600" b="1" dirty="0">
                  <a:solidFill>
                    <a:srgbClr val="FF6600"/>
                  </a:solidFill>
                  <a:latin typeface="Calibri"/>
                  <a:cs typeface="Calibri"/>
                </a:rPr>
                <a:t>Ley Nº 19.631.</a:t>
              </a:r>
              <a:endParaRPr lang="es-CL" sz="1600" dirty="0">
                <a:latin typeface="Calibri"/>
                <a:cs typeface="Calibri"/>
              </a:endParaRPr>
            </a:p>
          </p:txBody>
        </p:sp>
        <p:grpSp>
          <p:nvGrpSpPr>
            <p:cNvPr id="58" name="Agrupar 2"/>
            <p:cNvGrpSpPr/>
            <p:nvPr/>
          </p:nvGrpSpPr>
          <p:grpSpPr>
            <a:xfrm>
              <a:off x="-4655" y="4568183"/>
              <a:ext cx="1135367" cy="783005"/>
              <a:chOff x="-4655" y="4568183"/>
              <a:chExt cx="1135367" cy="783005"/>
            </a:xfrm>
          </p:grpSpPr>
          <p:sp>
            <p:nvSpPr>
              <p:cNvPr id="59" name="Google Shape;422;p19"/>
              <p:cNvSpPr/>
              <p:nvPr/>
            </p:nvSpPr>
            <p:spPr>
              <a:xfrm rot="5400000">
                <a:off x="171526" y="4392002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0" name="Imagen 59" descr="MonoLeyes RRHH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604" b="56897"/>
              <a:stretch/>
            </p:blipFill>
            <p:spPr>
              <a:xfrm>
                <a:off x="431776" y="4690532"/>
                <a:ext cx="558771" cy="562602"/>
              </a:xfrm>
              <a:prstGeom prst="rect">
                <a:avLst/>
              </a:prstGeom>
            </p:spPr>
          </p:pic>
        </p:grpSp>
      </p:grpSp>
      <p:grpSp>
        <p:nvGrpSpPr>
          <p:cNvPr id="61" name="Agrupar 19"/>
          <p:cNvGrpSpPr/>
          <p:nvPr/>
        </p:nvGrpSpPr>
        <p:grpSpPr>
          <a:xfrm>
            <a:off x="-4655" y="2826713"/>
            <a:ext cx="8958264" cy="783005"/>
            <a:chOff x="-4655" y="2826713"/>
            <a:chExt cx="8958264" cy="783005"/>
          </a:xfrm>
        </p:grpSpPr>
        <p:sp>
          <p:nvSpPr>
            <p:cNvPr id="62" name="Google Shape;405;p19"/>
            <p:cNvSpPr txBox="1"/>
            <p:nvPr/>
          </p:nvSpPr>
          <p:spPr>
            <a:xfrm>
              <a:off x="1284454" y="3048958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/>
                  <a:cs typeface="Calibri"/>
                </a:rPr>
                <a:t>Revisar la </a:t>
              </a:r>
              <a:r>
                <a:rPr lang="es-CL" sz="1600" b="1" dirty="0">
                  <a:solidFill>
                    <a:srgbClr val="FF6600"/>
                  </a:solidFill>
                  <a:latin typeface="Calibri"/>
                  <a:cs typeface="Calibri"/>
                </a:rPr>
                <a:t>Dirección del </a:t>
              </a:r>
              <a:r>
                <a:rPr lang="es-CL" sz="1600" b="1" dirty="0">
                  <a:solidFill>
                    <a:srgbClr val="ED6B00"/>
                  </a:solidFill>
                  <a:latin typeface="Calibri"/>
                  <a:cs typeface="Calibri"/>
                </a:rPr>
                <a:t>Trabajo</a:t>
              </a:r>
              <a:r>
                <a:rPr lang="es-CL" sz="1600" dirty="0">
                  <a:solidFill>
                    <a:srgbClr val="ED6B00"/>
                  </a:solidFill>
                  <a:latin typeface="Calibri"/>
                  <a:cs typeface="Calibri"/>
                </a:rPr>
                <a:t>.</a:t>
              </a:r>
              <a:endParaRPr sz="1600" b="0" i="0" u="none" strike="noStrike" cap="none" dirty="0">
                <a:solidFill>
                  <a:srgbClr val="ED6B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3" name="Google Shape;416;p19"/>
            <p:cNvSpPr/>
            <p:nvPr/>
          </p:nvSpPr>
          <p:spPr>
            <a:xfrm rot="5400000">
              <a:off x="171526" y="265053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" name="Imagen 63" descr="MonoLeyes RRHH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0" t="7899" b="45365"/>
            <a:stretch/>
          </p:blipFill>
          <p:spPr>
            <a:xfrm>
              <a:off x="389445" y="2938599"/>
              <a:ext cx="592644" cy="600467"/>
            </a:xfrm>
            <a:prstGeom prst="rect">
              <a:avLst/>
            </a:prstGeom>
          </p:spPr>
        </p:pic>
      </p:grpSp>
      <p:grpSp>
        <p:nvGrpSpPr>
          <p:cNvPr id="65" name="Agrupar 20"/>
          <p:cNvGrpSpPr/>
          <p:nvPr/>
        </p:nvGrpSpPr>
        <p:grpSpPr>
          <a:xfrm>
            <a:off x="-4655" y="3697448"/>
            <a:ext cx="6661094" cy="783005"/>
            <a:chOff x="-4655" y="3697448"/>
            <a:chExt cx="6661094" cy="783005"/>
          </a:xfrm>
        </p:grpSpPr>
        <p:sp>
          <p:nvSpPr>
            <p:cNvPr id="66" name="Google Shape;414;p19"/>
            <p:cNvSpPr txBox="1"/>
            <p:nvPr/>
          </p:nvSpPr>
          <p:spPr>
            <a:xfrm>
              <a:off x="1284454" y="3791876"/>
              <a:ext cx="537198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CL" sz="1600" dirty="0">
                  <a:latin typeface="Calibri"/>
                  <a:cs typeface="Calibri"/>
                </a:rPr>
                <a:t>Revisar la </a:t>
              </a:r>
              <a:r>
                <a:rPr lang="es-CL" sz="1600" b="1" dirty="0">
                  <a:solidFill>
                    <a:srgbClr val="FF6600"/>
                  </a:solidFill>
                  <a:latin typeface="Calibri"/>
                  <a:cs typeface="Calibri"/>
                </a:rPr>
                <a:t>DL.3500.</a:t>
              </a:r>
            </a:p>
          </p:txBody>
        </p:sp>
        <p:grpSp>
          <p:nvGrpSpPr>
            <p:cNvPr id="67" name="Agrupar 5"/>
            <p:cNvGrpSpPr/>
            <p:nvPr/>
          </p:nvGrpSpPr>
          <p:grpSpPr>
            <a:xfrm>
              <a:off x="-4655" y="3697448"/>
              <a:ext cx="1135367" cy="783005"/>
              <a:chOff x="-4655" y="3697448"/>
              <a:chExt cx="1135367" cy="783005"/>
            </a:xfrm>
          </p:grpSpPr>
          <p:sp>
            <p:nvSpPr>
              <p:cNvPr id="68" name="Google Shape;419;p19"/>
              <p:cNvSpPr/>
              <p:nvPr/>
            </p:nvSpPr>
            <p:spPr>
              <a:xfrm rot="5400000">
                <a:off x="171526" y="3521267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9" name="Imagen 68" descr="MonoLeyes RRHH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207" r="53528"/>
              <a:stretch/>
            </p:blipFill>
            <p:spPr>
              <a:xfrm>
                <a:off x="399455" y="3784599"/>
                <a:ext cx="582624" cy="607394"/>
              </a:xfrm>
              <a:prstGeom prst="rect">
                <a:avLst/>
              </a:prstGeom>
            </p:spPr>
          </p:pic>
        </p:grpSp>
      </p:grpSp>
      <p:grpSp>
        <p:nvGrpSpPr>
          <p:cNvPr id="70" name="Agrupar 9"/>
          <p:cNvGrpSpPr/>
          <p:nvPr/>
        </p:nvGrpSpPr>
        <p:grpSpPr>
          <a:xfrm>
            <a:off x="-4655" y="1955978"/>
            <a:ext cx="9223735" cy="783005"/>
            <a:chOff x="-4655" y="1955978"/>
            <a:chExt cx="9223735" cy="783005"/>
          </a:xfrm>
        </p:grpSpPr>
        <p:sp>
          <p:nvSpPr>
            <p:cNvPr id="71" name="Google Shape;404;p19"/>
            <p:cNvSpPr txBox="1"/>
            <p:nvPr/>
          </p:nvSpPr>
          <p:spPr>
            <a:xfrm>
              <a:off x="1284454" y="2178223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CL" sz="1600" dirty="0">
                  <a:latin typeface="Calibri"/>
                  <a:cs typeface="Calibri"/>
                </a:rPr>
                <a:t>Revisar el </a:t>
              </a:r>
              <a:r>
                <a:rPr lang="es-CL" sz="1600" b="1" dirty="0">
                  <a:solidFill>
                    <a:srgbClr val="FF6600"/>
                  </a:solidFill>
                  <a:latin typeface="Calibri"/>
                  <a:cs typeface="Calibri"/>
                </a:rPr>
                <a:t>Código del Trabajo</a:t>
              </a:r>
              <a:r>
                <a:rPr lang="es-CL" sz="1600" dirty="0">
                  <a:solidFill>
                    <a:srgbClr val="ED6B00"/>
                  </a:solidFill>
                  <a:latin typeface="Calibri"/>
                  <a:cs typeface="Calibri"/>
                </a:rPr>
                <a:t>.</a:t>
              </a:r>
            </a:p>
          </p:txBody>
        </p:sp>
        <p:grpSp>
          <p:nvGrpSpPr>
            <p:cNvPr id="72" name="Agrupar 7"/>
            <p:cNvGrpSpPr/>
            <p:nvPr/>
          </p:nvGrpSpPr>
          <p:grpSpPr>
            <a:xfrm>
              <a:off x="-4655" y="1955978"/>
              <a:ext cx="1135367" cy="783005"/>
              <a:chOff x="-4655" y="1955978"/>
              <a:chExt cx="1135367" cy="783005"/>
            </a:xfrm>
          </p:grpSpPr>
          <p:sp>
            <p:nvSpPr>
              <p:cNvPr id="73" name="Google Shape;412;p19"/>
              <p:cNvSpPr/>
              <p:nvPr/>
            </p:nvSpPr>
            <p:spPr>
              <a:xfrm rot="5400000">
                <a:off x="171526" y="1779797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4" name="Imagen 73" descr="MonoLeyes RRHH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470" t="58277"/>
              <a:stretch/>
            </p:blipFill>
            <p:spPr>
              <a:xfrm>
                <a:off x="309970" y="2065865"/>
                <a:ext cx="601542" cy="558800"/>
              </a:xfrm>
              <a:prstGeom prst="rect">
                <a:avLst/>
              </a:prstGeom>
            </p:spPr>
          </p:pic>
        </p:grpSp>
      </p:grpSp>
      <p:grpSp>
        <p:nvGrpSpPr>
          <p:cNvPr id="75" name="Agrupar 25"/>
          <p:cNvGrpSpPr/>
          <p:nvPr/>
        </p:nvGrpSpPr>
        <p:grpSpPr>
          <a:xfrm>
            <a:off x="-4655" y="5438917"/>
            <a:ext cx="6906899" cy="783005"/>
            <a:chOff x="-4655" y="5438917"/>
            <a:chExt cx="6906899" cy="783005"/>
          </a:xfrm>
        </p:grpSpPr>
        <p:sp>
          <p:nvSpPr>
            <p:cNvPr id="76" name="Google Shape;406;p19"/>
            <p:cNvSpPr txBox="1"/>
            <p:nvPr/>
          </p:nvSpPr>
          <p:spPr>
            <a:xfrm>
              <a:off x="1284453" y="5562841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fontAlgn="base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Ser </a:t>
              </a:r>
              <a:r>
                <a:rPr lang="es-CL" sz="1600" b="1" dirty="0">
                  <a:solidFill>
                    <a:srgbClr val="FF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cuidadoso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s-CL" sz="1600" b="1" dirty="0">
                  <a:solidFill>
                    <a:srgbClr val="FF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respetuoso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con los integrantes de tu </a:t>
              </a:r>
              <a:b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equipo de trabajo. </a:t>
              </a:r>
            </a:p>
          </p:txBody>
        </p:sp>
        <p:grpSp>
          <p:nvGrpSpPr>
            <p:cNvPr id="77" name="Agrupar 24"/>
            <p:cNvGrpSpPr/>
            <p:nvPr/>
          </p:nvGrpSpPr>
          <p:grpSpPr>
            <a:xfrm>
              <a:off x="-4655" y="5438917"/>
              <a:ext cx="1135367" cy="783005"/>
              <a:chOff x="-4655" y="5438917"/>
              <a:chExt cx="1135367" cy="783005"/>
            </a:xfrm>
          </p:grpSpPr>
          <p:sp>
            <p:nvSpPr>
              <p:cNvPr id="78" name="Google Shape;428;p19"/>
              <p:cNvSpPr/>
              <p:nvPr/>
            </p:nvSpPr>
            <p:spPr>
              <a:xfrm rot="5400000">
                <a:off x="171526" y="5262736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9" name="Imagen 78" descr="Equipo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400" y="5537801"/>
                <a:ext cx="685823" cy="5852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87734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50;p21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8;p5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dirty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56" y="3978569"/>
            <a:ext cx="6899892" cy="3974395"/>
          </a:xfrm>
          <a:prstGeom prst="rect">
            <a:avLst/>
          </a:prstGeom>
        </p:spPr>
      </p:pic>
      <p:sp>
        <p:nvSpPr>
          <p:cNvPr id="18" name="Google Shape;445;p20"/>
          <p:cNvSpPr txBox="1"/>
          <p:nvPr/>
        </p:nvSpPr>
        <p:spPr>
          <a:xfrm>
            <a:off x="958646" y="3708229"/>
            <a:ext cx="6649631" cy="87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PREVENCIÓN DE RIESGOS </a:t>
            </a:r>
            <a:r>
              <a:rPr lang="es-CL" sz="20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BODEGA</a:t>
            </a: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Para consolidar los temas trabajados en esta actividad, </a:t>
            </a:r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reúnanse en equipos de trabajo, de no más de 4 integrantes, 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y descarguen el archivo </a:t>
            </a:r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Actividad Práctica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 2 y sigue sus instrucciones. </a:t>
            </a:r>
          </a:p>
          <a:p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Una vez finalizadas tus respuestas, se presentarán</a:t>
            </a: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los resultados obtenidos. </a:t>
            </a:r>
          </a:p>
          <a:p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21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lang="es-CL" sz="1600" dirty="0"/>
              <a:t> </a:t>
            </a: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50;p21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31" y="2890682"/>
            <a:ext cx="2963594" cy="4629223"/>
          </a:xfrm>
          <a:prstGeom prst="rect">
            <a:avLst/>
          </a:prstGeom>
        </p:spPr>
      </p:pic>
      <p:sp>
        <p:nvSpPr>
          <p:cNvPr id="16" name="Google Shape;445;p20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PREVENCIÓN DE RIESGOS </a:t>
            </a:r>
            <a:r>
              <a:rPr lang="es-CL" sz="20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BODEGA</a:t>
            </a: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ED6B00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2" y="4159042"/>
            <a:ext cx="673176" cy="6037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9;p3"/>
          <p:cNvSpPr txBox="1"/>
          <p:nvPr/>
        </p:nvSpPr>
        <p:spPr>
          <a:xfrm>
            <a:off x="401602" y="2405665"/>
            <a:ext cx="2768317" cy="249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5 </a:t>
            </a:r>
            <a:r>
              <a:rPr lang="es-ES" dirty="0">
                <a:latin typeface="Calibri" panose="020F0502020204030204" pitchFamily="34" charset="0"/>
              </a:rPr>
              <a:t>Prevenir riesgos de accidentes laborales, mediante la aplicación de normas básicas de seguridad en zonas de almacenamiento y distribución y</a:t>
            </a:r>
          </a:p>
          <a:p>
            <a:pPr lvl="0">
              <a:lnSpc>
                <a:spcPct val="115000"/>
              </a:lnSpc>
              <a:buSzPts val="1600"/>
            </a:pPr>
            <a:r>
              <a:rPr lang="es-ES" dirty="0">
                <a:latin typeface="Calibri" panose="020F0502020204030204" pitchFamily="34" charset="0"/>
              </a:rPr>
              <a:t>el reconocimiento de la rotulación internacional de sustancias peligrosas.</a:t>
            </a:r>
          </a:p>
          <a:p>
            <a:pPr lvl="0">
              <a:lnSpc>
                <a:spcPct val="115000"/>
              </a:lnSpc>
              <a:buSzPts val="16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Genérico</a:t>
            </a:r>
          </a:p>
          <a:p>
            <a:pPr lvl="0"/>
            <a:r>
              <a:rPr lang="es-C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- K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" name="Google Shape;101;p3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96;p3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22" y="1203013"/>
            <a:ext cx="702376" cy="669708"/>
          </a:xfrm>
          <a:prstGeom prst="rect">
            <a:avLst/>
          </a:prstGeom>
        </p:spPr>
      </p:pic>
      <p:sp>
        <p:nvSpPr>
          <p:cNvPr id="29" name="Google Shape;101;p3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99;p3"/>
          <p:cNvSpPr txBox="1"/>
          <p:nvPr/>
        </p:nvSpPr>
        <p:spPr>
          <a:xfrm>
            <a:off x="3423584" y="2429111"/>
            <a:ext cx="2989666" cy="23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600"/>
            </a:pPr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s-ES" dirty="0">
                <a:latin typeface="Calibri" panose="020F0502020204030204" pitchFamily="34" charset="0"/>
              </a:rPr>
              <a:t>Previene riesgos de accidentes laborales en zonas de almacenamiento y  distribución,</a:t>
            </a:r>
          </a:p>
          <a:p>
            <a:pPr>
              <a:buSzPts val="1600"/>
            </a:pPr>
            <a:r>
              <a:rPr lang="es-ES" dirty="0">
                <a:latin typeface="Calibri" panose="020F0502020204030204" pitchFamily="34" charset="0"/>
              </a:rPr>
              <a:t>según normas de seguridad vigentes.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Google Shape;96;p3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06" y="1203013"/>
            <a:ext cx="702376" cy="669708"/>
          </a:xfrm>
          <a:prstGeom prst="rect">
            <a:avLst/>
          </a:prstGeom>
        </p:spPr>
      </p:pic>
      <p:sp>
        <p:nvSpPr>
          <p:cNvPr id="37" name="Google Shape;101;p3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99;p3"/>
          <p:cNvSpPr txBox="1"/>
          <p:nvPr/>
        </p:nvSpPr>
        <p:spPr>
          <a:xfrm>
            <a:off x="6656439" y="2440834"/>
            <a:ext cx="2684206" cy="39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ctr"/>
            <a:r>
              <a:rPr lang="es-ES" b="1" dirty="0">
                <a:latin typeface="Calibri" panose="020F0502020204030204" pitchFamily="34" charset="0"/>
              </a:rPr>
              <a:t>1.1</a:t>
            </a:r>
            <a:r>
              <a:rPr lang="es-ES" dirty="0">
                <a:latin typeface="Calibri" panose="020F0502020204030204" pitchFamily="34" charset="0"/>
              </a:rPr>
              <a:t> Domina los riesgos que pueden ocasionar accidentes laborales en las áreas de bodega y distribución de productos, atendiendo a las normativas de seguridad vigente.</a:t>
            </a: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9" name="Google Shape;96;p3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52" y="1203013"/>
            <a:ext cx="702376" cy="66970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586" y="4448534"/>
            <a:ext cx="3103843" cy="246627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8297" y="3757726"/>
            <a:ext cx="3025211" cy="40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8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86864" y="3816226"/>
            <a:ext cx="4845561" cy="883588"/>
            <a:chOff x="386551" y="4102397"/>
            <a:chExt cx="4845900" cy="883650"/>
          </a:xfrm>
        </p:grpSpPr>
        <p:sp>
          <p:nvSpPr>
            <p:cNvPr id="45" name="Google Shape;101;p3"/>
            <p:cNvSpPr/>
            <p:nvPr/>
          </p:nvSpPr>
          <p:spPr>
            <a:xfrm>
              <a:off x="574651" y="4102397"/>
              <a:ext cx="4657800" cy="8836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18" tIns="91418" rIns="91418" bIns="91418" anchor="ctr" anchorCtr="0">
              <a:noAutofit/>
            </a:bodyPr>
            <a:lstStyle/>
            <a:p>
              <a:pPr>
                <a:buSzPts val="1400"/>
              </a:pPr>
              <a:r>
                <a:rPr lang="en-US"/>
                <a:t>    </a:t>
              </a:r>
              <a:endParaRPr/>
            </a:p>
          </p:txBody>
        </p:sp>
        <p:grpSp>
          <p:nvGrpSpPr>
            <p:cNvPr id="46" name="Grupo 45"/>
            <p:cNvGrpSpPr/>
            <p:nvPr/>
          </p:nvGrpSpPr>
          <p:grpSpPr>
            <a:xfrm>
              <a:off x="386551" y="4346560"/>
              <a:ext cx="391110" cy="395325"/>
              <a:chOff x="375767" y="3437085"/>
              <a:chExt cx="376200" cy="395325"/>
            </a:xfrm>
          </p:grpSpPr>
          <p:sp>
            <p:nvSpPr>
              <p:cNvPr id="47" name="Google Shape;103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18" tIns="91418" rIns="91418" bIns="91418" anchor="ctr" anchorCtr="0">
                <a:noAutofit/>
              </a:bodyPr>
              <a:lstStyle/>
              <a:p>
                <a:pPr>
                  <a:buSzPts val="1400"/>
                </a:pPr>
                <a:endParaRPr/>
              </a:p>
            </p:txBody>
          </p:sp>
          <p:sp>
            <p:nvSpPr>
              <p:cNvPr id="48" name="Google Shape;104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8" tIns="91418" rIns="91418" bIns="91418" anchor="ctr" anchorCtr="0">
                <a:noAutofit/>
              </a:bodyPr>
              <a:lstStyle/>
              <a:p>
                <a:pPr>
                  <a:buSzPts val="2800"/>
                </a:pPr>
                <a:r>
                  <a:rPr lang="en-US" sz="28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" name="Google Shape;99;p3"/>
            <p:cNvSpPr txBox="1"/>
            <p:nvPr/>
          </p:nvSpPr>
          <p:spPr>
            <a:xfrm>
              <a:off x="949350" y="4275122"/>
              <a:ext cx="4117499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8" tIns="91418" rIns="91418" bIns="91418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600"/>
              </a:pP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Revisamos las principales características de la Ley 16.744.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76289" y="2843208"/>
            <a:ext cx="4845561" cy="883588"/>
            <a:chOff x="375767" y="3098701"/>
            <a:chExt cx="4845900" cy="883650"/>
          </a:xfrm>
        </p:grpSpPr>
        <p:sp>
          <p:nvSpPr>
            <p:cNvPr id="101" name="Google Shape;101;p3"/>
            <p:cNvSpPr/>
            <p:nvPr/>
          </p:nvSpPr>
          <p:spPr>
            <a:xfrm>
              <a:off x="563867" y="3098701"/>
              <a:ext cx="4657800" cy="8836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18" tIns="91418" rIns="91418" bIns="91418" anchor="ctr" anchorCtr="0">
              <a:noAutofit/>
            </a:bodyPr>
            <a:lstStyle/>
            <a:p>
              <a:pPr>
                <a:buSzPts val="1400"/>
              </a:pPr>
              <a:r>
                <a:rPr lang="en-US"/>
                <a:t>    </a:t>
              </a:r>
              <a:endParaRPr/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375767" y="3342864"/>
              <a:ext cx="376200" cy="395325"/>
              <a:chOff x="375767" y="3437085"/>
              <a:chExt cx="376200" cy="395325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18" tIns="91418" rIns="91418" bIns="91418" anchor="ctr" anchorCtr="0">
                <a:noAutofit/>
              </a:bodyPr>
              <a:lstStyle/>
              <a:p>
                <a:pPr>
                  <a:buSzPts val="1400"/>
                </a:pPr>
                <a:endParaRPr/>
              </a:p>
            </p:txBody>
          </p:sp>
          <p:sp>
            <p:nvSpPr>
              <p:cNvPr id="104" name="Google Shape;104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8" tIns="91418" rIns="91418" bIns="91418" anchor="ctr" anchorCtr="0">
                <a:noAutofit/>
              </a:bodyPr>
              <a:lstStyle/>
              <a:p>
                <a:pPr>
                  <a:buSzPts val="2800"/>
                </a:pPr>
                <a:r>
                  <a:rPr lang="en-US" sz="28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" name="Google Shape;99;p3"/>
            <p:cNvSpPr txBox="1"/>
            <p:nvPr/>
          </p:nvSpPr>
          <p:spPr>
            <a:xfrm>
              <a:off x="938567" y="3271426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8" tIns="91418" rIns="91418" bIns="91418" anchor="ctr" anchorCtr="0">
              <a:noAutofit/>
            </a:bodyPr>
            <a:lstStyle/>
            <a:p>
              <a:pPr>
                <a:lnSpc>
                  <a:spcPct val="115000"/>
                </a:lnSpc>
                <a:buSzPts val="1600"/>
              </a:pP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Identificamos los principales Conceptos de Prevención de Riesgos.</a:t>
              </a:r>
            </a:p>
          </p:txBody>
        </p:sp>
      </p:grp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97F78E1C-2545-824E-8231-C7C3CD4E3C3F}"/>
              </a:ext>
            </a:extLst>
          </p:cNvPr>
          <p:cNvSpPr/>
          <p:nvPr/>
        </p:nvSpPr>
        <p:spPr>
          <a:xfrm>
            <a:off x="5026605" y="3630170"/>
            <a:ext cx="696487" cy="696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5" name="Google Shape;95;p3"/>
          <p:cNvSpPr txBox="1"/>
          <p:nvPr/>
        </p:nvSpPr>
        <p:spPr>
          <a:xfrm>
            <a:off x="376289" y="1373869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099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574951" y="2261236"/>
            <a:ext cx="6180718" cy="40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>
              <a:lnSpc>
                <a:spcPct val="90000"/>
              </a:lnSpc>
              <a:buSzPts val="1800"/>
            </a:pPr>
            <a:r>
              <a:rPr lang="en-US" sz="1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CONCEPTOS DE SEGURIDAD EN BODEGA:</a:t>
            </a:r>
            <a:endParaRPr lang="en-US" sz="1800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765" y="1220279"/>
            <a:ext cx="4700071" cy="1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7" y="2513241"/>
            <a:ext cx="4827990" cy="45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7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5;p3">
            <a:extLst>
              <a:ext uri="{FF2B5EF4-FFF2-40B4-BE49-F238E27FC236}">
                <a16:creationId xmlns:a16="http://schemas.microsoft.com/office/drawing/2014/main" xmlns="" id="{11F96925-6451-994B-BB98-3EF4328F4BE2}"/>
              </a:ext>
            </a:extLst>
          </p:cNvPr>
          <p:cNvSpPr txBox="1"/>
          <p:nvPr/>
        </p:nvSpPr>
        <p:spPr>
          <a:xfrm>
            <a:off x="376289" y="1373869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099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70;p14">
            <a:extLst>
              <a:ext uri="{FF2B5EF4-FFF2-40B4-BE49-F238E27FC236}">
                <a16:creationId xmlns:a16="http://schemas.microsoft.com/office/drawing/2014/main" xmlns="" id="{65224703-293E-114E-9D58-FE1D2769085E}"/>
              </a:ext>
            </a:extLst>
          </p:cNvPr>
          <p:cNvSpPr txBox="1">
            <a:spLocks/>
          </p:cNvSpPr>
          <p:nvPr/>
        </p:nvSpPr>
        <p:spPr>
          <a:xfrm>
            <a:off x="366765" y="1220279"/>
            <a:ext cx="4700071" cy="1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8EA9172D-C38E-0A4E-974D-358D8220BF53}"/>
              </a:ext>
            </a:extLst>
          </p:cNvPr>
          <p:cNvGrpSpPr/>
          <p:nvPr/>
        </p:nvGrpSpPr>
        <p:grpSpPr>
          <a:xfrm flipH="1">
            <a:off x="536225" y="2440019"/>
            <a:ext cx="5348026" cy="2567589"/>
            <a:chOff x="3816593" y="2843142"/>
            <a:chExt cx="5348026" cy="2567589"/>
          </a:xfrm>
        </p:grpSpPr>
        <p:sp>
          <p:nvSpPr>
            <p:cNvPr id="16" name="Google Shape;101;p3">
              <a:extLst>
                <a:ext uri="{FF2B5EF4-FFF2-40B4-BE49-F238E27FC236}">
                  <a16:creationId xmlns:a16="http://schemas.microsoft.com/office/drawing/2014/main" xmlns="" id="{F3611BA8-5771-2B4D-BC5D-675A88B9CC53}"/>
                </a:ext>
              </a:extLst>
            </p:cNvPr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name="adj" fmla="val 16667"/>
              </a:avLst>
            </a:prstGeom>
            <a:solidFill>
              <a:srgbClr val="F7E3D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Triángulo isósceles 14">
              <a:extLst>
                <a:ext uri="{FF2B5EF4-FFF2-40B4-BE49-F238E27FC236}">
                  <a16:creationId xmlns:a16="http://schemas.microsoft.com/office/drawing/2014/main" xmlns="" id="{9927F2F6-7E2B-0342-B1B2-67AC0A75B7D0}"/>
                </a:ext>
              </a:extLst>
            </p:cNvPr>
            <p:cNvSpPr/>
            <p:nvPr/>
          </p:nvSpPr>
          <p:spPr>
            <a:xfrm rot="14571043">
              <a:off x="4111561" y="4473675"/>
              <a:ext cx="432619" cy="1022555"/>
            </a:xfrm>
            <a:prstGeom prst="triangle">
              <a:avLst/>
            </a:prstGeom>
            <a:solidFill>
              <a:srgbClr val="F7E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8" name="Google Shape;99;p3">
            <a:extLst>
              <a:ext uri="{FF2B5EF4-FFF2-40B4-BE49-F238E27FC236}">
                <a16:creationId xmlns:a16="http://schemas.microsoft.com/office/drawing/2014/main" xmlns="" id="{A3D21C0F-4EB7-F54C-A161-39C5BAF6D20D}"/>
              </a:ext>
            </a:extLst>
          </p:cNvPr>
          <p:cNvSpPr txBox="1"/>
          <p:nvPr/>
        </p:nvSpPr>
        <p:spPr>
          <a:xfrm>
            <a:off x="856788" y="2748928"/>
            <a:ext cx="4056002" cy="191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Para revisar los aprendizajes trabajados en la actividad anterior, los invitamos a reunirse en </a:t>
            </a:r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equipos de trabajo 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4 integrantes,  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y responder las siguientes interrogantes, utilizando la aplicación </a:t>
            </a:r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“Kahoot!”.  </a:t>
            </a:r>
          </a:p>
        </p:txBody>
      </p:sp>
      <p:sp>
        <p:nvSpPr>
          <p:cNvPr id="21" name="Google Shape;318;p12">
            <a:extLst>
              <a:ext uri="{FF2B5EF4-FFF2-40B4-BE49-F238E27FC236}">
                <a16:creationId xmlns:a16="http://schemas.microsoft.com/office/drawing/2014/main" xmlns="" id="{14BB1CFB-E751-B444-A338-C4EFE3CEB554}"/>
              </a:ext>
            </a:extLst>
          </p:cNvPr>
          <p:cNvSpPr txBox="1"/>
          <p:nvPr/>
        </p:nvSpPr>
        <p:spPr>
          <a:xfrm>
            <a:off x="856788" y="581447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s-CL" sz="21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Muy bien!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invitamos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profundizar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revisando</a:t>
            </a:r>
            <a:endParaRPr dirty="0">
              <a:solidFill>
                <a:srgbClr val="ED6B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100" i="0" u="none" strike="noStrike" cap="none" dirty="0" err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21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i="0" u="none" strike="noStrike" cap="none" dirty="0" err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dirty="0">
              <a:solidFill>
                <a:srgbClr val="A9350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3800539A-B06D-E640-8AB1-FE3194CF2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74" y="3333134"/>
            <a:ext cx="4585614" cy="4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7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23;p16">
            <a:extLst>
              <a:ext uri="{FF2B5EF4-FFF2-40B4-BE49-F238E27FC236}">
                <a16:creationId xmlns:a16="http://schemas.microsoft.com/office/drawing/2014/main" xmlns="" id="{433A6900-F562-9741-B799-BBFE59B65FB5}"/>
              </a:ext>
            </a:extLst>
          </p:cNvPr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¡VEAMOS EL SIGUIENTE VIDEO!</a:t>
            </a:r>
            <a:endParaRPr sz="31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2" name="Google Shape;70;p14">
            <a:extLst>
              <a:ext uri="{FF2B5EF4-FFF2-40B4-BE49-F238E27FC236}">
                <a16:creationId xmlns:a16="http://schemas.microsoft.com/office/drawing/2014/main" xmlns="" id="{1DBA6A8A-DFE5-2C49-B6E2-7ED65D8C1360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REVISEMOS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5" name="Google Shape;73;p14">
            <a:extLst>
              <a:ext uri="{FF2B5EF4-FFF2-40B4-BE49-F238E27FC236}">
                <a16:creationId xmlns:a16="http://schemas.microsoft.com/office/drawing/2014/main" xmlns="" id="{B7375787-873D-BD41-85A6-A9B33E61F550}"/>
              </a:ext>
            </a:extLst>
          </p:cNvPr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587AAEB3-4742-BF42-B5D9-312E48622E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42338" y="3353848"/>
            <a:ext cx="5237611" cy="4275353"/>
          </a:xfrm>
          <a:prstGeom prst="rect">
            <a:avLst/>
          </a:prstGeom>
        </p:spPr>
      </p:pic>
      <p:sp>
        <p:nvSpPr>
          <p:cNvPr id="27" name="Google Shape;80;p14">
            <a:extLst>
              <a:ext uri="{FF2B5EF4-FFF2-40B4-BE49-F238E27FC236}">
                <a16:creationId xmlns:a16="http://schemas.microsoft.com/office/drawing/2014/main" xmlns="" id="{7A2F8BF2-05D0-3E4C-B6E2-3F6208DFA44B}"/>
              </a:ext>
            </a:extLst>
          </p:cNvPr>
          <p:cNvSpPr txBox="1"/>
          <p:nvPr/>
        </p:nvSpPr>
        <p:spPr>
          <a:xfrm>
            <a:off x="958647" y="3482087"/>
            <a:ext cx="5934522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1500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Para iniciar nuestra presentación te invitamos a revisar el siguiente video: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1500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1500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es-ES" sz="1500" dirty="0" err="1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www.youtube.com</a:t>
            </a:r>
            <a:r>
              <a:rPr lang="es-ES" sz="1500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s-ES" sz="1500" dirty="0" err="1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watch?app</a:t>
            </a:r>
            <a:r>
              <a:rPr lang="es-ES" sz="1500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</a:t>
            </a:r>
            <a:r>
              <a:rPr lang="es-ES" sz="1500" dirty="0" err="1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desktop&amp;v</a:t>
            </a:r>
            <a:r>
              <a:rPr lang="es-ES" sz="1500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=abkBOGyOtR8</a:t>
            </a:r>
            <a:endParaRPr lang="es-ES" sz="1500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endParaRPr lang="es-ES" sz="1500" dirty="0">
              <a:solidFill>
                <a:schemeClr val="tx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1500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Ahora reflexiona en relación al video visto, responde las siguientes preguntas: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endParaRPr lang="es-ES" sz="1500" dirty="0">
              <a:solidFill>
                <a:schemeClr val="tx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1500" b="1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conceptos se destacan en el video?,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1500" b="1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¿Existe alguna semejanza entre estos conceptos vistos?</a:t>
            </a:r>
          </a:p>
        </p:txBody>
      </p:sp>
      <p:sp>
        <p:nvSpPr>
          <p:cNvPr id="8" name="Google Shape;82;p14">
            <a:extLst>
              <a:ext uri="{FF2B5EF4-FFF2-40B4-BE49-F238E27FC236}">
                <a16:creationId xmlns:a16="http://schemas.microsoft.com/office/drawing/2014/main" xmlns="" id="{5A3A00D1-9480-5341-A9D9-F2FE05E35C5D}"/>
              </a:ext>
            </a:extLst>
          </p:cNvPr>
          <p:cNvSpPr txBox="1"/>
          <p:nvPr/>
        </p:nvSpPr>
        <p:spPr>
          <a:xfrm>
            <a:off x="4958864" y="1205044"/>
            <a:ext cx="704520" cy="48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lnSpc>
                <a:spcPct val="90000"/>
              </a:lnSpc>
              <a:buSzPts val="6000"/>
            </a:pPr>
            <a:r>
              <a:rPr lang="en-US" sz="6000" dirty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5138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4063852" y="26649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en condiciones 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4063852" y="3185653"/>
            <a:ext cx="5081308" cy="3106992"/>
          </a:xfrm>
          <a:prstGeom prst="roundRect">
            <a:avLst>
              <a:gd name="adj" fmla="val 674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4578914" y="3736400"/>
            <a:ext cx="401447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Identificar y diferenciar los conceptos de Incidente, Peligro y Riesgo.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895220" y="3830741"/>
            <a:ext cx="375438" cy="362157"/>
            <a:chOff x="8933845" y="4538850"/>
            <a:chExt cx="376200" cy="385800"/>
          </a:xfrm>
        </p:grpSpPr>
        <p:sp>
          <p:nvSpPr>
            <p:cNvPr id="162" name="Google Shape;162;p5"/>
            <p:cNvSpPr/>
            <p:nvPr/>
          </p:nvSpPr>
          <p:spPr>
            <a:xfrm>
              <a:off x="8933845" y="453885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8943370" y="45388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5"/>
          <p:cNvSpPr txBox="1"/>
          <p:nvPr/>
        </p:nvSpPr>
        <p:spPr>
          <a:xfrm>
            <a:off x="4609835" y="5133959"/>
            <a:ext cx="39835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Conocer las etapas fundamentales para una buena gestión de riesgos en el trabajo.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895220" y="5245249"/>
            <a:ext cx="375438" cy="362157"/>
            <a:chOff x="8933845" y="6093269"/>
            <a:chExt cx="376200" cy="385800"/>
          </a:xfrm>
        </p:grpSpPr>
        <p:sp>
          <p:nvSpPr>
            <p:cNvPr id="164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PREVENCIÓN DE RIESGOS </a:t>
            </a:r>
            <a:r>
              <a:rPr lang="en-US" sz="20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BODEGA</a:t>
            </a:r>
            <a:endParaRPr sz="20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017018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3" y="2382979"/>
            <a:ext cx="2950556" cy="4313787"/>
          </a:xfrm>
          <a:prstGeom prst="rect">
            <a:avLst/>
          </a:prstGeom>
        </p:spPr>
      </p:pic>
      <p:sp>
        <p:nvSpPr>
          <p:cNvPr id="20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0B99E89-D8E2-934B-A95C-9AF58DF6B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32" y="3960877"/>
            <a:ext cx="4382050" cy="2711448"/>
          </a:xfrm>
          <a:prstGeom prst="rect">
            <a:avLst/>
          </a:prstGeom>
        </p:spPr>
      </p:pic>
      <p:sp>
        <p:nvSpPr>
          <p:cNvPr id="10" name="Google Shape;178;p6">
            <a:extLst>
              <a:ext uri="{FF2B5EF4-FFF2-40B4-BE49-F238E27FC236}">
                <a16:creationId xmlns:a16="http://schemas.microsoft.com/office/drawing/2014/main" xmlns="" id="{DC2114F3-DC92-0E40-82C7-5192822D1211}"/>
              </a:ext>
            </a:extLst>
          </p:cNvPr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DIFERENCIA ENTRE INCIDENTE,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PELIGRO Y RIESGO</a:t>
            </a:r>
            <a:endParaRPr lang="en-US" sz="3099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4;p19">
            <a:extLst>
              <a:ext uri="{FF2B5EF4-FFF2-40B4-BE49-F238E27FC236}">
                <a16:creationId xmlns:a16="http://schemas.microsoft.com/office/drawing/2014/main" xmlns="" id="{934E3DE3-3FEE-0F45-AF8B-737CAA6C94BE}"/>
              </a:ext>
            </a:extLst>
          </p:cNvPr>
          <p:cNvSpPr/>
          <p:nvPr/>
        </p:nvSpPr>
        <p:spPr>
          <a:xfrm>
            <a:off x="466561" y="2011728"/>
            <a:ext cx="8177318" cy="1768110"/>
          </a:xfrm>
          <a:prstGeom prst="roundRect">
            <a:avLst>
              <a:gd name="adj" fmla="val 13816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r>
              <a:rPr lang="es-419" sz="1401" dirty="0"/>
              <a:t>    </a:t>
            </a:r>
            <a:endParaRPr sz="1401" dirty="0"/>
          </a:p>
        </p:txBody>
      </p:sp>
      <p:sp>
        <p:nvSpPr>
          <p:cNvPr id="18" name="Google Shape;175;p19">
            <a:extLst>
              <a:ext uri="{FF2B5EF4-FFF2-40B4-BE49-F238E27FC236}">
                <a16:creationId xmlns:a16="http://schemas.microsoft.com/office/drawing/2014/main" xmlns="" id="{B3477C56-7763-BE47-9106-6B6ACA933202}"/>
              </a:ext>
            </a:extLst>
          </p:cNvPr>
          <p:cNvSpPr txBox="1"/>
          <p:nvPr/>
        </p:nvSpPr>
        <p:spPr>
          <a:xfrm>
            <a:off x="649354" y="1812343"/>
            <a:ext cx="7666140" cy="213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s-ES" sz="1501" dirty="0">
                <a:latin typeface="Calibri" panose="020F0502020204030204" pitchFamily="34" charset="0"/>
                <a:cs typeface="Calibri" panose="020F0502020204030204" pitchFamily="34" charset="0"/>
              </a:rPr>
              <a:t>Es normal que utilicemos los conceptos de riesgo, peligro e incidente para ​describir actos o acciones que no tienen ninguna relación con el significado de estos. Por eso es importante que puedas aprender a diferenciarlos y así reconocer su presencia en tus labores del día a día.</a:t>
            </a:r>
          </a:p>
          <a:p>
            <a:pPr algn="just">
              <a:lnSpc>
                <a:spcPct val="110000"/>
              </a:lnSpc>
            </a:pPr>
            <a:r>
              <a:rPr lang="es-ES" sz="1501" dirty="0">
                <a:latin typeface="Calibri" panose="020F0502020204030204" pitchFamily="34" charset="0"/>
                <a:cs typeface="Calibri" panose="020F0502020204030204" pitchFamily="34" charset="0"/>
              </a:rPr>
              <a:t>Aunque parecen ser términos similares y guardan relación entre sí, riesgo, peligro e incidente se refieren a situaciones completamente diferentes. </a:t>
            </a:r>
          </a:p>
        </p:txBody>
      </p:sp>
      <p:sp>
        <p:nvSpPr>
          <p:cNvPr id="7" name="Google Shape;174;p19">
            <a:extLst>
              <a:ext uri="{FF2B5EF4-FFF2-40B4-BE49-F238E27FC236}">
                <a16:creationId xmlns:a16="http://schemas.microsoft.com/office/drawing/2014/main" xmlns="" id="{35F504D0-884B-D74A-99B1-5EB9EF523A01}"/>
              </a:ext>
            </a:extLst>
          </p:cNvPr>
          <p:cNvSpPr/>
          <p:nvPr/>
        </p:nvSpPr>
        <p:spPr>
          <a:xfrm rot="10800000" flipV="1">
            <a:off x="587874" y="3979224"/>
            <a:ext cx="3967346" cy="2620869"/>
          </a:xfrm>
          <a:prstGeom prst="roundRect">
            <a:avLst>
              <a:gd name="adj" fmla="val 25654"/>
            </a:avLst>
          </a:prstGeom>
          <a:noFill/>
          <a:ln w="63500">
            <a:solidFill>
              <a:srgbClr val="ED6B00"/>
            </a:solidFill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endParaRPr lang="es-ES" sz="140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174;p19">
            <a:extLst>
              <a:ext uri="{FF2B5EF4-FFF2-40B4-BE49-F238E27FC236}">
                <a16:creationId xmlns:a16="http://schemas.microsoft.com/office/drawing/2014/main" xmlns="" id="{BADDFE3C-0FBD-6A4A-ADE3-A23384395A84}"/>
              </a:ext>
            </a:extLst>
          </p:cNvPr>
          <p:cNvSpPr/>
          <p:nvPr/>
        </p:nvSpPr>
        <p:spPr>
          <a:xfrm rot="10800000" flipV="1">
            <a:off x="1833628" y="3826830"/>
            <a:ext cx="1475836" cy="502270"/>
          </a:xfrm>
          <a:prstGeom prst="roundRect">
            <a:avLst>
              <a:gd name="adj" fmla="val 50000"/>
            </a:avLst>
          </a:prstGeom>
          <a:solidFill>
            <a:srgbClr val="EB6B1F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¿CUÁL ES RIESGO</a:t>
            </a:r>
          </a:p>
          <a:p>
            <a:pPr algn="ctr">
              <a:lnSpc>
                <a:spcPct val="110000"/>
              </a:lnSpc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PELIGO?</a:t>
            </a:r>
          </a:p>
        </p:txBody>
      </p:sp>
      <p:sp>
        <p:nvSpPr>
          <p:cNvPr id="12" name="Google Shape;174;p19">
            <a:extLst>
              <a:ext uri="{FF2B5EF4-FFF2-40B4-BE49-F238E27FC236}">
                <a16:creationId xmlns:a16="http://schemas.microsoft.com/office/drawing/2014/main" xmlns="" id="{6F06EC99-00B7-9344-BB1B-546501AF4F2E}"/>
              </a:ext>
            </a:extLst>
          </p:cNvPr>
          <p:cNvSpPr/>
          <p:nvPr/>
        </p:nvSpPr>
        <p:spPr>
          <a:xfrm rot="10800000" flipV="1">
            <a:off x="4716959" y="3993831"/>
            <a:ext cx="3967346" cy="2620869"/>
          </a:xfrm>
          <a:prstGeom prst="roundRect">
            <a:avLst>
              <a:gd name="adj" fmla="val 25654"/>
            </a:avLst>
          </a:prstGeom>
          <a:noFill/>
          <a:ln w="63500">
            <a:solidFill>
              <a:srgbClr val="ED6B00"/>
            </a:solidFill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40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º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DA1F1AA-5B4E-424C-A2E4-ACE709713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015" y="4361770"/>
            <a:ext cx="3128341" cy="2213272"/>
          </a:xfrm>
          <a:prstGeom prst="rect">
            <a:avLst/>
          </a:prstGeom>
        </p:spPr>
      </p:pic>
      <p:sp>
        <p:nvSpPr>
          <p:cNvPr id="14" name="Google Shape;174;p19">
            <a:extLst>
              <a:ext uri="{FF2B5EF4-FFF2-40B4-BE49-F238E27FC236}">
                <a16:creationId xmlns:a16="http://schemas.microsoft.com/office/drawing/2014/main" xmlns="" id="{323EDB86-EC12-FD45-B335-16B3C0CF688E}"/>
              </a:ext>
            </a:extLst>
          </p:cNvPr>
          <p:cNvSpPr/>
          <p:nvPr/>
        </p:nvSpPr>
        <p:spPr>
          <a:xfrm rot="10800000" flipV="1">
            <a:off x="5992455" y="3858754"/>
            <a:ext cx="1475836" cy="502270"/>
          </a:xfrm>
          <a:prstGeom prst="roundRect">
            <a:avLst>
              <a:gd name="adj" fmla="val 50000"/>
            </a:avLst>
          </a:prstGeom>
          <a:solidFill>
            <a:srgbClr val="EB6B1F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INCIDENTE</a:t>
            </a:r>
          </a:p>
        </p:txBody>
      </p:sp>
    </p:spTree>
    <p:extLst>
      <p:ext uri="{BB962C8B-B14F-4D97-AF65-F5344CB8AC3E}">
        <p14:creationId xmlns:p14="http://schemas.microsoft.com/office/powerpoint/2010/main" val="1638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8;p6">
            <a:extLst>
              <a:ext uri="{FF2B5EF4-FFF2-40B4-BE49-F238E27FC236}">
                <a16:creationId xmlns:a16="http://schemas.microsoft.com/office/drawing/2014/main" xmlns="" id="{DC2114F3-DC92-0E40-82C7-5192822D1211}"/>
              </a:ext>
            </a:extLst>
          </p:cNvPr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DIFERENCIA DE INCIDENTE</a:t>
            </a:r>
            <a:endParaRPr lang="en-US" sz="3099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4;p19">
            <a:extLst>
              <a:ext uri="{FF2B5EF4-FFF2-40B4-BE49-F238E27FC236}">
                <a16:creationId xmlns:a16="http://schemas.microsoft.com/office/drawing/2014/main" xmlns="" id="{934E3DE3-3FEE-0F45-AF8B-737CAA6C94BE}"/>
              </a:ext>
            </a:extLst>
          </p:cNvPr>
          <p:cNvSpPr/>
          <p:nvPr/>
        </p:nvSpPr>
        <p:spPr>
          <a:xfrm>
            <a:off x="466561" y="2011728"/>
            <a:ext cx="3695132" cy="3826364"/>
          </a:xfrm>
          <a:prstGeom prst="roundRect">
            <a:avLst>
              <a:gd name="adj" fmla="val 13816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r>
              <a:rPr lang="es-419" sz="1401" dirty="0"/>
              <a:t>    </a:t>
            </a:r>
            <a:endParaRPr sz="1401" dirty="0"/>
          </a:p>
        </p:txBody>
      </p:sp>
      <p:sp>
        <p:nvSpPr>
          <p:cNvPr id="18" name="Google Shape;175;p19">
            <a:extLst>
              <a:ext uri="{FF2B5EF4-FFF2-40B4-BE49-F238E27FC236}">
                <a16:creationId xmlns:a16="http://schemas.microsoft.com/office/drawing/2014/main" xmlns="" id="{B3477C56-7763-BE47-9106-6B6ACA933202}"/>
              </a:ext>
            </a:extLst>
          </p:cNvPr>
          <p:cNvSpPr txBox="1"/>
          <p:nvPr/>
        </p:nvSpPr>
        <p:spPr>
          <a:xfrm>
            <a:off x="649354" y="1812342"/>
            <a:ext cx="3294540" cy="4025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" sz="1501" dirty="0">
                <a:latin typeface="Calibri" panose="020F0502020204030204" pitchFamily="34" charset="0"/>
                <a:cs typeface="Calibri" panose="020F0502020204030204" pitchFamily="34" charset="0"/>
              </a:rPr>
              <a:t>Los incidentes son cualquier evento relacionado con el trabajo que puede provocar algún daño o deterioro a la salud. Para identificarlos fácilmente dentro de una actividad puntual o cotidiana debes preguntar, ¿qué podría suceder? </a:t>
            </a:r>
          </a:p>
          <a:p>
            <a:pPr>
              <a:lnSpc>
                <a:spcPct val="110000"/>
              </a:lnSpc>
            </a:pPr>
            <a:endParaRPr lang="es-ES" sz="150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1501" dirty="0">
                <a:latin typeface="Calibri" panose="020F0502020204030204" pitchFamily="34" charset="0"/>
                <a:cs typeface="Calibri" panose="020F0502020204030204" pitchFamily="34" charset="0"/>
              </a:rPr>
              <a:t>Desde este punto de vista, un incidente puede ser sufrir una caída, un sobre esfuerzo o un golpe en alguna parte del cuerpo, por ejemplo.</a:t>
            </a:r>
          </a:p>
        </p:txBody>
      </p:sp>
      <p:sp>
        <p:nvSpPr>
          <p:cNvPr id="12" name="Google Shape;174;p19">
            <a:extLst>
              <a:ext uri="{FF2B5EF4-FFF2-40B4-BE49-F238E27FC236}">
                <a16:creationId xmlns:a16="http://schemas.microsoft.com/office/drawing/2014/main" xmlns="" id="{6F06EC99-00B7-9344-BB1B-546501AF4F2E}"/>
              </a:ext>
            </a:extLst>
          </p:cNvPr>
          <p:cNvSpPr/>
          <p:nvPr/>
        </p:nvSpPr>
        <p:spPr>
          <a:xfrm rot="10800000" flipV="1">
            <a:off x="4716959" y="3217222"/>
            <a:ext cx="3967346" cy="2620869"/>
          </a:xfrm>
          <a:prstGeom prst="roundRect">
            <a:avLst>
              <a:gd name="adj" fmla="val 25654"/>
            </a:avLst>
          </a:prstGeom>
          <a:noFill/>
          <a:ln w="63500">
            <a:solidFill>
              <a:srgbClr val="ED6B00"/>
            </a:solidFill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40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º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DA1F1AA-5B4E-424C-A2E4-ACE709713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015" y="3585161"/>
            <a:ext cx="3128341" cy="2213272"/>
          </a:xfrm>
          <a:prstGeom prst="rect">
            <a:avLst/>
          </a:prstGeom>
        </p:spPr>
      </p:pic>
      <p:sp>
        <p:nvSpPr>
          <p:cNvPr id="14" name="Google Shape;174;p19">
            <a:extLst>
              <a:ext uri="{FF2B5EF4-FFF2-40B4-BE49-F238E27FC236}">
                <a16:creationId xmlns:a16="http://schemas.microsoft.com/office/drawing/2014/main" xmlns="" id="{323EDB86-EC12-FD45-B335-16B3C0CF688E}"/>
              </a:ext>
            </a:extLst>
          </p:cNvPr>
          <p:cNvSpPr/>
          <p:nvPr/>
        </p:nvSpPr>
        <p:spPr>
          <a:xfrm rot="10800000" flipV="1">
            <a:off x="5969009" y="3082145"/>
            <a:ext cx="1475836" cy="502270"/>
          </a:xfrm>
          <a:prstGeom prst="roundRect">
            <a:avLst>
              <a:gd name="adj" fmla="val 50000"/>
            </a:avLst>
          </a:prstGeom>
          <a:solidFill>
            <a:srgbClr val="EB6B1F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INCIDENTE</a:t>
            </a:r>
          </a:p>
        </p:txBody>
      </p:sp>
      <p:sp>
        <p:nvSpPr>
          <p:cNvPr id="13" name="Google Shape;174;p19">
            <a:extLst>
              <a:ext uri="{FF2B5EF4-FFF2-40B4-BE49-F238E27FC236}">
                <a16:creationId xmlns:a16="http://schemas.microsoft.com/office/drawing/2014/main" xmlns="" id="{08B0D968-DBEE-3C47-ABAD-B4C294778CF9}"/>
              </a:ext>
            </a:extLst>
          </p:cNvPr>
          <p:cNvSpPr/>
          <p:nvPr/>
        </p:nvSpPr>
        <p:spPr>
          <a:xfrm rot="10800000" flipV="1">
            <a:off x="5541245" y="2328367"/>
            <a:ext cx="2421073" cy="50227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PODRÍA SUCEDER?</a:t>
            </a:r>
          </a:p>
        </p:txBody>
      </p:sp>
    </p:spTree>
    <p:extLst>
      <p:ext uri="{BB962C8B-B14F-4D97-AF65-F5344CB8AC3E}">
        <p14:creationId xmlns:p14="http://schemas.microsoft.com/office/powerpoint/2010/main" val="334856137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Personalizado 17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2235</TotalTime>
  <Words>1988</Words>
  <Application>Microsoft Office PowerPoint</Application>
  <PresentationFormat>Personalizado</PresentationFormat>
  <Paragraphs>262</Paragraphs>
  <Slides>26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142</cp:revision>
  <dcterms:modified xsi:type="dcterms:W3CDTF">2021-02-09T20:46:34Z</dcterms:modified>
</cp:coreProperties>
</file>