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715500" cy="75565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8D00"/>
    <a:srgbClr val="CC7500"/>
    <a:srgbClr val="FFAB40"/>
    <a:srgbClr val="D0A800"/>
    <a:srgbClr val="F8F8F8"/>
    <a:srgbClr val="D2AB1C"/>
    <a:srgbClr val="ED6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75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7" name="Shape 127"/>
          <p:cNvSpPr>
            <a:spLocks noGrp="1" noRot="1" noChangeAspect="1"/>
          </p:cNvSpPr>
          <p:nvPr>
            <p:ph type="sldImg"/>
          </p:nvPr>
        </p:nvSpPr>
        <p:spPr>
          <a:xfrm>
            <a:off x="1143000" y="685800"/>
            <a:ext cx="4572000" cy="3429000"/>
          </a:xfrm>
          <a:prstGeom prst="rect">
            <a:avLst/>
          </a:prstGeom>
        </p:spPr>
        <p:txBody>
          <a:bodyPr/>
          <a:lstStyle/>
          <a:p>
            <a:endParaRPr/>
          </a:p>
        </p:txBody>
      </p:sp>
      <p:sp>
        <p:nvSpPr>
          <p:cNvPr id="128" name="Shape 1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95205505"/>
      </p:ext>
    </p:extLst>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pic>
        <p:nvPicPr>
          <p:cNvPr id="22" name="Google Shape;16;p2" descr="Google Shape;16;p2"/>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grpSp>
        <p:nvGrpSpPr>
          <p:cNvPr id="25" name="Google Shape;17;p2"/>
          <p:cNvGrpSpPr/>
          <p:nvPr/>
        </p:nvGrpSpPr>
        <p:grpSpPr>
          <a:xfrm>
            <a:off x="242851" y="1756545"/>
            <a:ext cx="9346508" cy="5675934"/>
            <a:chOff x="0" y="0"/>
            <a:chExt cx="9346507" cy="5675932"/>
          </a:xfrm>
        </p:grpSpPr>
        <p:sp>
          <p:nvSpPr>
            <p:cNvPr id="23" name="Google Shape;18;p2"/>
            <p:cNvSpPr/>
            <p:nvPr/>
          </p:nvSpPr>
          <p:spPr>
            <a:xfrm>
              <a:off x="-1" y="-1"/>
              <a:ext cx="9346508" cy="56759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 name="Google Shape;19;p2"/>
            <p:cNvSpPr txBox="1"/>
            <p:nvPr/>
          </p:nvSpPr>
          <p:spPr>
            <a:xfrm>
              <a:off x="0" y="2647846"/>
              <a:ext cx="909132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26" name="Google Shape;20;p2" descr="Google Shape;20;p2"/>
          <p:cNvPicPr>
            <a:picLocks noChangeAspect="1"/>
          </p:cNvPicPr>
          <p:nvPr/>
        </p:nvPicPr>
        <p:blipFill>
          <a:blip r:embed="rId3">
            <a:extLst/>
          </a:blip>
          <a:stretch>
            <a:fillRect/>
          </a:stretch>
        </p:blipFill>
        <p:spPr>
          <a:xfrm>
            <a:off x="8521706" y="6387272"/>
            <a:ext cx="830663" cy="756004"/>
          </a:xfrm>
          <a:prstGeom prst="rect">
            <a:avLst/>
          </a:prstGeom>
          <a:ln w="12700">
            <a:miter lim="400000"/>
          </a:ln>
        </p:spPr>
      </p:pic>
      <p:sp>
        <p:nvSpPr>
          <p:cNvPr id="27" name="Google Shape;21;p2"/>
          <p:cNvSpPr/>
          <p:nvPr/>
        </p:nvSpPr>
        <p:spPr>
          <a:xfrm>
            <a:off x="436350" y="6464001"/>
            <a:ext cx="7891862" cy="680478"/>
          </a:xfrm>
          <a:prstGeom prst="roundRect">
            <a:avLst>
              <a:gd name="adj" fmla="val 19335"/>
            </a:avLst>
          </a:prstGeom>
          <a:solidFill>
            <a:srgbClr val="FFB375"/>
          </a:solidFill>
          <a:ln w="12700">
            <a:miter lim="400000"/>
          </a:ln>
        </p:spPr>
        <p:txBody>
          <a:bodyPr lIns="45719" rIns="45719" anchor="ctr"/>
          <a:lstStyle/>
          <a:p>
            <a:pPr algn="ctr">
              <a:defRPr baseline="-25000">
                <a:solidFill>
                  <a:srgbClr val="FFFFFF"/>
                </a:solidFill>
              </a:defRPr>
            </a:pPr>
            <a:endParaRPr/>
          </a:p>
        </p:txBody>
      </p:sp>
      <p:pic>
        <p:nvPicPr>
          <p:cNvPr id="28" name="Google Shape;22;p2" descr="Google Shape;22;p2"/>
          <p:cNvPicPr>
            <a:picLocks noChangeAspect="1"/>
          </p:cNvPicPr>
          <p:nvPr/>
        </p:nvPicPr>
        <p:blipFill>
          <a:blip r:embed="rId4">
            <a:extLst/>
          </a:blip>
          <a:stretch>
            <a:fillRect/>
          </a:stretch>
        </p:blipFill>
        <p:spPr>
          <a:xfrm>
            <a:off x="433440" y="6462795"/>
            <a:ext cx="690486" cy="680479"/>
          </a:xfrm>
          <a:prstGeom prst="rect">
            <a:avLst/>
          </a:prstGeom>
          <a:ln w="12700">
            <a:miter lim="400000"/>
          </a:ln>
        </p:spPr>
      </p:pic>
      <p:pic>
        <p:nvPicPr>
          <p:cNvPr id="29" name="Google Shape;23;p2" descr="Google Shape;23;p2"/>
          <p:cNvPicPr>
            <a:picLocks noChangeAspect="1"/>
          </p:cNvPicPr>
          <p:nvPr/>
        </p:nvPicPr>
        <p:blipFill>
          <a:blip r:embed="rId5">
            <a:extLst/>
          </a:blip>
          <a:stretch>
            <a:fillRect/>
          </a:stretch>
        </p:blipFill>
        <p:spPr>
          <a:xfrm>
            <a:off x="8272364" y="1222172"/>
            <a:ext cx="1080004" cy="241875"/>
          </a:xfrm>
          <a:prstGeom prst="rect">
            <a:avLst/>
          </a:prstGeom>
          <a:ln w="12700">
            <a:miter lim="400000"/>
          </a:ln>
        </p:spPr>
      </p:pic>
      <p:pic>
        <p:nvPicPr>
          <p:cNvPr id="30" name="Google Shape;24;p2" descr="Google Shape;24;p2"/>
          <p:cNvPicPr>
            <a:picLocks noChangeAspect="1"/>
          </p:cNvPicPr>
          <p:nvPr/>
        </p:nvPicPr>
        <p:blipFill>
          <a:blip r:embed="rId6">
            <a:extLst/>
          </a:blip>
          <a:stretch>
            <a:fillRect/>
          </a:stretch>
        </p:blipFill>
        <p:spPr>
          <a:xfrm>
            <a:off x="8272364" y="418596"/>
            <a:ext cx="1080004" cy="664778"/>
          </a:xfrm>
          <a:prstGeom prst="rect">
            <a:avLst/>
          </a:prstGeom>
          <a:ln w="12700">
            <a:miter lim="400000"/>
          </a:ln>
        </p:spPr>
      </p:pic>
      <p:sp>
        <p:nvSpPr>
          <p:cNvPr id="31" name="Slide Number"/>
          <p:cNvSpPr txBox="1">
            <a:spLocks noGrp="1"/>
          </p:cNvSpPr>
          <p:nvPr>
            <p:ph type="sldNum" sz="quarter" idx="2"/>
          </p:nvPr>
        </p:nvSpPr>
        <p:spPr>
          <a:xfrm>
            <a:off x="6689210" y="6871674"/>
            <a:ext cx="273566" cy="264165"/>
          </a:xfrm>
          <a:prstGeom prst="rect">
            <a:avLst/>
          </a:prstGeom>
        </p:spPr>
        <p:txBody>
          <a:bodyPr lIns="45675" tIns="45675" rIns="45675" bIns="45675" anchor="ctr"/>
          <a:lstStyle>
            <a:lvl1pPr>
              <a:defRPr sz="1200">
                <a:latin typeface="+mj-lt"/>
                <a:ea typeface="+mj-ea"/>
                <a:cs typeface="+mj-cs"/>
                <a:sym typeface="Arial"/>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_AND_BODY">
    <p:spTree>
      <p:nvGrpSpPr>
        <p:cNvPr id="1" name=""/>
        <p:cNvGrpSpPr/>
        <p:nvPr/>
      </p:nvGrpSpPr>
      <p:grpSpPr>
        <a:xfrm>
          <a:off x="0" y="0"/>
          <a:ext cx="0" cy="0"/>
          <a:chOff x="0" y="0"/>
          <a:chExt cx="0" cy="0"/>
        </a:xfrm>
      </p:grpSpPr>
      <p:grpSp>
        <p:nvGrpSpPr>
          <p:cNvPr id="40" name="Google Shape;6;p1"/>
          <p:cNvGrpSpPr/>
          <p:nvPr/>
        </p:nvGrpSpPr>
        <p:grpSpPr>
          <a:xfrm>
            <a:off x="242851" y="1756545"/>
            <a:ext cx="9346508" cy="5675934"/>
            <a:chOff x="0" y="0"/>
            <a:chExt cx="9346507" cy="5675932"/>
          </a:xfrm>
        </p:grpSpPr>
        <p:sp>
          <p:nvSpPr>
            <p:cNvPr id="38" name="Google Shape;7;p1"/>
            <p:cNvSpPr/>
            <p:nvPr/>
          </p:nvSpPr>
          <p:spPr>
            <a:xfrm>
              <a:off x="-1" y="-1"/>
              <a:ext cx="9346508" cy="56759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587" y="0"/>
                  </a:lnTo>
                  <a:cubicBezTo>
                    <a:pt x="20699" y="0"/>
                    <a:pt x="21600" y="1484"/>
                    <a:pt x="21600" y="3316"/>
                  </a:cubicBezTo>
                  <a:lnTo>
                    <a:pt x="21600" y="21600"/>
                  </a:lnTo>
                  <a:lnTo>
                    <a:pt x="0" y="21600"/>
                  </a:lnTo>
                  <a:close/>
                </a:path>
              </a:pathLst>
            </a:custGeom>
            <a:solidFill>
              <a:srgbClr val="EEEEEE"/>
            </a:solidFill>
            <a:ln w="12700" cap="flat">
              <a:noFill/>
              <a:miter lim="400000"/>
            </a:ln>
            <a:effectLst/>
          </p:spPr>
          <p:txBody>
            <a:bodyPr wrap="square" lIns="45719" tIns="45719" rIns="45719" bIns="45719" numCol="1" anchor="ctr">
              <a:noAutofit/>
            </a:bodyPr>
            <a:lstStyle/>
            <a:p>
              <a:endParaRPr/>
            </a:p>
          </p:txBody>
        </p:sp>
        <p:sp>
          <p:nvSpPr>
            <p:cNvPr id="39" name="Google Shape;8;p1"/>
            <p:cNvSpPr txBox="1"/>
            <p:nvPr/>
          </p:nvSpPr>
          <p:spPr>
            <a:xfrm>
              <a:off x="0" y="2647846"/>
              <a:ext cx="909132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41" name="Google Shape;9;p1" descr="Google Shape;9;p1"/>
          <p:cNvPicPr>
            <a:picLocks noChangeAspect="1"/>
          </p:cNvPicPr>
          <p:nvPr/>
        </p:nvPicPr>
        <p:blipFill>
          <a:blip r:embed="rId2">
            <a:extLst/>
          </a:blip>
          <a:stretch>
            <a:fillRect/>
          </a:stretch>
        </p:blipFill>
        <p:spPr>
          <a:xfrm>
            <a:off x="433440" y="418596"/>
            <a:ext cx="2897435" cy="680400"/>
          </a:xfrm>
          <a:prstGeom prst="rect">
            <a:avLst/>
          </a:prstGeom>
          <a:ln w="12700">
            <a:miter lim="400000"/>
          </a:ln>
        </p:spPr>
      </p:pic>
      <p:pic>
        <p:nvPicPr>
          <p:cNvPr id="42" name="Google Shape;10;p1" descr="Google Shape;10;p1"/>
          <p:cNvPicPr>
            <a:picLocks noChangeAspect="1"/>
          </p:cNvPicPr>
          <p:nvPr/>
        </p:nvPicPr>
        <p:blipFill>
          <a:blip r:embed="rId3">
            <a:extLst/>
          </a:blip>
          <a:stretch>
            <a:fillRect/>
          </a:stretch>
        </p:blipFill>
        <p:spPr>
          <a:xfrm>
            <a:off x="8272364" y="1222172"/>
            <a:ext cx="1080004" cy="241875"/>
          </a:xfrm>
          <a:prstGeom prst="rect">
            <a:avLst/>
          </a:prstGeom>
          <a:ln w="12700">
            <a:miter lim="400000"/>
          </a:ln>
        </p:spPr>
      </p:pic>
      <p:pic>
        <p:nvPicPr>
          <p:cNvPr id="43" name="Google Shape;11;p1" descr="Google Shape;11;p1"/>
          <p:cNvPicPr>
            <a:picLocks noChangeAspect="1"/>
          </p:cNvPicPr>
          <p:nvPr/>
        </p:nvPicPr>
        <p:blipFill>
          <a:blip r:embed="rId4">
            <a:extLst/>
          </a:blip>
          <a:stretch>
            <a:fillRect/>
          </a:stretch>
        </p:blipFill>
        <p:spPr>
          <a:xfrm>
            <a:off x="8272364" y="418596"/>
            <a:ext cx="1080004" cy="664778"/>
          </a:xfrm>
          <a:prstGeom prst="rect">
            <a:avLst/>
          </a:prstGeom>
          <a:ln w="12700">
            <a:miter lim="400000"/>
          </a:ln>
        </p:spPr>
      </p:pic>
      <p:sp>
        <p:nvSpPr>
          <p:cNvPr id="44" name="Slide Number"/>
          <p:cNvSpPr txBox="1">
            <a:spLocks noGrp="1"/>
          </p:cNvSpPr>
          <p:nvPr>
            <p:ph type="sldNum" sz="quarter" idx="2"/>
          </p:nvPr>
        </p:nvSpPr>
        <p:spPr>
          <a:xfrm>
            <a:off x="6689210" y="6871674"/>
            <a:ext cx="273566" cy="264165"/>
          </a:xfrm>
          <a:prstGeom prst="rect">
            <a:avLst/>
          </a:prstGeom>
        </p:spPr>
        <p:txBody>
          <a:bodyPr lIns="45675" tIns="45675" rIns="45675" bIns="45675" anchor="ctr"/>
          <a:lstStyle>
            <a:lvl1pPr>
              <a:defRPr sz="1200">
                <a:latin typeface="+mj-lt"/>
                <a:ea typeface="+mj-ea"/>
                <a:cs typeface="+mj-cs"/>
                <a:sym typeface="Arial"/>
              </a:defRPr>
            </a:lvl1p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_HEADER">
    <p:spTree>
      <p:nvGrpSpPr>
        <p:cNvPr id="1" name=""/>
        <p:cNvGrpSpPr/>
        <p:nvPr/>
      </p:nvGrpSpPr>
      <p:grpSpPr>
        <a:xfrm>
          <a:off x="0" y="0"/>
          <a:ext cx="0" cy="0"/>
          <a:chOff x="0" y="0"/>
          <a:chExt cx="0" cy="0"/>
        </a:xfrm>
      </p:grpSpPr>
      <p:sp>
        <p:nvSpPr>
          <p:cNvPr id="51" name="Google Shape;29;p4"/>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54" name="Google Shape;30;p4"/>
          <p:cNvGrpSpPr/>
          <p:nvPr/>
        </p:nvGrpSpPr>
        <p:grpSpPr>
          <a:xfrm>
            <a:off x="8091896" y="451665"/>
            <a:ext cx="662109" cy="380239"/>
            <a:chOff x="0" y="0"/>
            <a:chExt cx="662107" cy="380238"/>
          </a:xfrm>
        </p:grpSpPr>
        <p:sp>
          <p:nvSpPr>
            <p:cNvPr id="52" name="Google Shape;31;p4"/>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3" name="Google Shape;32;p4"/>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57" name="Google Shape;33;p4"/>
          <p:cNvGrpSpPr/>
          <p:nvPr/>
        </p:nvGrpSpPr>
        <p:grpSpPr>
          <a:xfrm>
            <a:off x="8753995" y="451665"/>
            <a:ext cx="785409" cy="380239"/>
            <a:chOff x="0" y="0"/>
            <a:chExt cx="785408" cy="380238"/>
          </a:xfrm>
        </p:grpSpPr>
        <p:sp>
          <p:nvSpPr>
            <p:cNvPr id="55" name="Google Shape;34;p4"/>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56" name="Google Shape;35;p4"/>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58" name="Google Shape;37;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 </a:t>
            </a:r>
          </a:p>
        </p:txBody>
      </p:sp>
      <p:sp>
        <p:nvSpPr>
          <p:cNvPr id="59" name="Google Shape;38;p4"/>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3|</a:t>
            </a:r>
            <a:r>
              <a:rPr sz="1600">
                <a:solidFill>
                  <a:srgbClr val="ED6B00"/>
                </a:solidFill>
              </a:rPr>
              <a:t>3</a:t>
            </a:r>
          </a:p>
        </p:txBody>
      </p:sp>
      <p:sp>
        <p:nvSpPr>
          <p:cNvPr id="6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61"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AND_BODY 2">
    <p:spTree>
      <p:nvGrpSpPr>
        <p:cNvPr id="1" name=""/>
        <p:cNvGrpSpPr/>
        <p:nvPr/>
      </p:nvGrpSpPr>
      <p:grpSpPr>
        <a:xfrm>
          <a:off x="0" y="0"/>
          <a:ext cx="0" cy="0"/>
          <a:chOff x="0" y="0"/>
          <a:chExt cx="0" cy="0"/>
        </a:xfrm>
      </p:grpSpPr>
      <p:sp>
        <p:nvSpPr>
          <p:cNvPr id="68"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_ONLY">
    <p:spTree>
      <p:nvGrpSpPr>
        <p:cNvPr id="1" name=""/>
        <p:cNvGrpSpPr/>
        <p:nvPr/>
      </p:nvGrpSpPr>
      <p:grpSpPr>
        <a:xfrm>
          <a:off x="0" y="0"/>
          <a:ext cx="0" cy="0"/>
          <a:chOff x="0" y="0"/>
          <a:chExt cx="0" cy="0"/>
        </a:xfrm>
      </p:grpSpPr>
      <p:sp>
        <p:nvSpPr>
          <p:cNvPr id="75" name="Google Shape;54;p6"/>
          <p:cNvSpPr/>
          <p:nvPr/>
        </p:nvSpPr>
        <p:spPr>
          <a:xfrm rot="10800000" flipH="1">
            <a:off x="181647" y="822025"/>
            <a:ext cx="9356705"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sp>
        <p:nvSpPr>
          <p:cNvPr id="76" name="Google Shape;55;p6"/>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79" name="Google Shape;56;p6"/>
          <p:cNvGrpSpPr/>
          <p:nvPr/>
        </p:nvGrpSpPr>
        <p:grpSpPr>
          <a:xfrm>
            <a:off x="8091896" y="451665"/>
            <a:ext cx="662109" cy="380239"/>
            <a:chOff x="0" y="0"/>
            <a:chExt cx="662107" cy="380238"/>
          </a:xfrm>
        </p:grpSpPr>
        <p:sp>
          <p:nvSpPr>
            <p:cNvPr id="77" name="Google Shape;57;p6"/>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78" name="Google Shape;58;p6"/>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82" name="Google Shape;59;p6"/>
          <p:cNvGrpSpPr/>
          <p:nvPr/>
        </p:nvGrpSpPr>
        <p:grpSpPr>
          <a:xfrm>
            <a:off x="8753995" y="451665"/>
            <a:ext cx="785409" cy="380239"/>
            <a:chOff x="0" y="0"/>
            <a:chExt cx="785408" cy="380238"/>
          </a:xfrm>
        </p:grpSpPr>
        <p:sp>
          <p:nvSpPr>
            <p:cNvPr id="80" name="Google Shape;60;p6"/>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1" name="Google Shape;61;p6"/>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83" name="Google Shape;64;p6"/>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3|</a:t>
            </a:r>
            <a:r>
              <a:rPr sz="1600">
                <a:solidFill>
                  <a:srgbClr val="ED6B00"/>
                </a:solidFill>
              </a:rPr>
              <a:t>3</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85"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86" name="Google Shape;37;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 </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_AND_TWO_COLUMNS">
    <p:spTree>
      <p:nvGrpSpPr>
        <p:cNvPr id="1" name=""/>
        <p:cNvGrpSpPr/>
        <p:nvPr/>
      </p:nvGrpSpPr>
      <p:grpSpPr>
        <a:xfrm>
          <a:off x="0" y="0"/>
          <a:ext cx="0" cy="0"/>
          <a:chOff x="0" y="0"/>
          <a:chExt cx="0" cy="0"/>
        </a:xfrm>
      </p:grpSpPr>
      <p:sp>
        <p:nvSpPr>
          <p:cNvPr id="93" name="Google Shape;67;p7"/>
          <p:cNvSpPr/>
          <p:nvPr/>
        </p:nvSpPr>
        <p:spPr>
          <a:xfrm rot="10800000" flipH="1">
            <a:off x="181647" y="822025"/>
            <a:ext cx="9356705"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F7E3D1"/>
          </a:solidFill>
          <a:ln w="12700">
            <a:miter lim="400000"/>
          </a:ln>
        </p:spPr>
        <p:txBody>
          <a:bodyPr lIns="45719" rIns="45719" anchor="ctr"/>
          <a:lstStyle/>
          <a:p>
            <a:endParaRPr/>
          </a:p>
        </p:txBody>
      </p:sp>
      <p:sp>
        <p:nvSpPr>
          <p:cNvPr id="94" name="Google Shape;68;p7"/>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97" name="Google Shape;69;p7"/>
          <p:cNvGrpSpPr/>
          <p:nvPr/>
        </p:nvGrpSpPr>
        <p:grpSpPr>
          <a:xfrm>
            <a:off x="8091896" y="451665"/>
            <a:ext cx="662109" cy="380239"/>
            <a:chOff x="0" y="0"/>
            <a:chExt cx="662107" cy="380238"/>
          </a:xfrm>
        </p:grpSpPr>
        <p:sp>
          <p:nvSpPr>
            <p:cNvPr id="95" name="Google Shape;70;p7"/>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96" name="Google Shape;71;p7"/>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100" name="Google Shape;72;p7"/>
          <p:cNvGrpSpPr/>
          <p:nvPr/>
        </p:nvGrpSpPr>
        <p:grpSpPr>
          <a:xfrm>
            <a:off x="8753995" y="451665"/>
            <a:ext cx="785409" cy="380239"/>
            <a:chOff x="0" y="0"/>
            <a:chExt cx="785408" cy="380238"/>
          </a:xfrm>
        </p:grpSpPr>
        <p:sp>
          <p:nvSpPr>
            <p:cNvPr id="98" name="Google Shape;73;p7"/>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99" name="Google Shape;74;p7"/>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101" name="Google Shape;77;p7"/>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3|</a:t>
            </a:r>
            <a:r>
              <a:rPr sz="1600">
                <a:solidFill>
                  <a:srgbClr val="ED6B00"/>
                </a:solidFill>
              </a:rPr>
              <a:t>3</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03"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04" name="Google Shape;37;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 </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1_One column text 2">
    <p:spTree>
      <p:nvGrpSpPr>
        <p:cNvPr id="1" name=""/>
        <p:cNvGrpSpPr/>
        <p:nvPr/>
      </p:nvGrpSpPr>
      <p:grpSpPr>
        <a:xfrm>
          <a:off x="0" y="0"/>
          <a:ext cx="0" cy="0"/>
          <a:chOff x="0" y="0"/>
          <a:chExt cx="0" cy="0"/>
        </a:xfrm>
      </p:grpSpPr>
      <p:sp>
        <p:nvSpPr>
          <p:cNvPr id="111" name="Google Shape;80;p8"/>
          <p:cNvSpPr/>
          <p:nvPr/>
        </p:nvSpPr>
        <p:spPr>
          <a:xfrm rot="10800000" flipH="1">
            <a:off x="181647" y="822025"/>
            <a:ext cx="9356705" cy="65313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9286" y="0"/>
                </a:lnTo>
                <a:cubicBezTo>
                  <a:pt x="20564" y="0"/>
                  <a:pt x="21600" y="1484"/>
                  <a:pt x="21600" y="3316"/>
                </a:cubicBezTo>
                <a:lnTo>
                  <a:pt x="21600" y="21600"/>
                </a:lnTo>
                <a:lnTo>
                  <a:pt x="0" y="21600"/>
                </a:lnTo>
                <a:close/>
              </a:path>
            </a:pathLst>
          </a:custGeom>
          <a:solidFill>
            <a:srgbClr val="EFEFEF"/>
          </a:solidFill>
          <a:ln w="12700">
            <a:miter lim="400000"/>
          </a:ln>
        </p:spPr>
        <p:txBody>
          <a:bodyPr lIns="45719" rIns="45719" anchor="ctr"/>
          <a:lstStyle/>
          <a:p>
            <a:endParaRPr/>
          </a:p>
        </p:txBody>
      </p:sp>
      <p:grpSp>
        <p:nvGrpSpPr>
          <p:cNvPr id="114" name="Google Shape;81;p8"/>
          <p:cNvGrpSpPr/>
          <p:nvPr/>
        </p:nvGrpSpPr>
        <p:grpSpPr>
          <a:xfrm>
            <a:off x="8091896" y="451665"/>
            <a:ext cx="662109" cy="380239"/>
            <a:chOff x="0" y="0"/>
            <a:chExt cx="662107" cy="380238"/>
          </a:xfrm>
        </p:grpSpPr>
        <p:sp>
          <p:nvSpPr>
            <p:cNvPr id="112" name="Google Shape;82;p8"/>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113" name="Google Shape;83;p8"/>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117" name="Google Shape;84;p8"/>
          <p:cNvGrpSpPr/>
          <p:nvPr/>
        </p:nvGrpSpPr>
        <p:grpSpPr>
          <a:xfrm>
            <a:off x="8753995" y="451665"/>
            <a:ext cx="785409" cy="380239"/>
            <a:chOff x="0" y="0"/>
            <a:chExt cx="785408" cy="380238"/>
          </a:xfrm>
        </p:grpSpPr>
        <p:sp>
          <p:nvSpPr>
            <p:cNvPr id="115" name="Google Shape;85;p8"/>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116" name="Google Shape;86;p8"/>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118" name="Google Shape;88;p8"/>
          <p:cNvSpPr txBox="1"/>
          <p:nvPr/>
        </p:nvSpPr>
        <p:spPr>
          <a:xfrm>
            <a:off x="8170650" y="288449"/>
            <a:ext cx="1166704" cy="3721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b="1">
                <a:latin typeface="Calibri"/>
                <a:ea typeface="Calibri"/>
                <a:cs typeface="Calibri"/>
                <a:sym typeface="Calibri"/>
              </a:defRPr>
            </a:lvl1pPr>
          </a:lstStyle>
          <a:p>
            <a:r>
              <a:t>¡Atención!</a:t>
            </a:r>
          </a:p>
        </p:txBody>
      </p:sp>
      <p:sp>
        <p:nvSpPr>
          <p:cNvPr id="120"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
        <p:nvSpPr>
          <p:cNvPr id="121"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3" name="Google Shape;31;p6"/>
          <p:cNvSpPr/>
          <p:nvPr userDrawn="1"/>
        </p:nvSpPr>
        <p:spPr>
          <a:xfrm>
            <a:off x="181651" y="180900"/>
            <a:ext cx="7909200" cy="651000"/>
          </a:xfrm>
          <a:prstGeom prst="round2SameRect">
            <a:avLst>
              <a:gd name="adj1" fmla="val 16667"/>
              <a:gd name="adj2" fmla="val 0"/>
            </a:avLst>
          </a:prstGeom>
          <a:blipFill dpi="0" rotWithShape="0">
            <a:blip r:embed="rId2"/>
            <a:srcRect/>
            <a:tile tx="0" ty="0" sx="100000" sy="100000" flip="none" algn="tl"/>
          </a:blip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41;p5"/>
          <p:cNvSpPr/>
          <p:nvPr/>
        </p:nvSpPr>
        <p:spPr>
          <a:xfrm rot="10800000" flipH="1">
            <a:off x="180974" y="832249"/>
            <a:ext cx="9358202" cy="12369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0173" y="0"/>
                </a:lnTo>
                <a:cubicBezTo>
                  <a:pt x="20961" y="0"/>
                  <a:pt x="21600" y="4835"/>
                  <a:pt x="21600" y="10800"/>
                </a:cubicBezTo>
                <a:lnTo>
                  <a:pt x="21600" y="21600"/>
                </a:lnTo>
                <a:lnTo>
                  <a:pt x="0" y="21600"/>
                </a:lnTo>
                <a:close/>
              </a:path>
            </a:pathLst>
          </a:custGeom>
          <a:solidFill>
            <a:srgbClr val="EEEEEE"/>
          </a:solidFill>
          <a:ln w="12700">
            <a:miter lim="400000"/>
          </a:ln>
        </p:spPr>
        <p:txBody>
          <a:bodyPr lIns="45719" rIns="45719" anchor="ctr"/>
          <a:lstStyle/>
          <a:p>
            <a:endParaRPr/>
          </a:p>
        </p:txBody>
      </p:sp>
      <p:sp>
        <p:nvSpPr>
          <p:cNvPr id="3" name="Google Shape;42;p5"/>
          <p:cNvSpPr/>
          <p:nvPr/>
        </p:nvSpPr>
        <p:spPr>
          <a:xfrm>
            <a:off x="180896" y="180897"/>
            <a:ext cx="7911006" cy="651006"/>
          </a:xfrm>
          <a:custGeom>
            <a:avLst/>
            <a:gdLst/>
            <a:ahLst/>
            <a:cxnLst>
              <a:cxn ang="0">
                <a:pos x="wd2" y="hd2"/>
              </a:cxn>
              <a:cxn ang="5400000">
                <a:pos x="wd2" y="hd2"/>
              </a:cxn>
              <a:cxn ang="10800000">
                <a:pos x="wd2" y="hd2"/>
              </a:cxn>
              <a:cxn ang="16200000">
                <a:pos x="wd2" y="hd2"/>
              </a:cxn>
            </a:cxnLst>
            <a:rect l="0" t="0" r="r" b="b"/>
            <a:pathLst>
              <a:path w="21600" h="21600" extrusionOk="0">
                <a:moveTo>
                  <a:pt x="296" y="0"/>
                </a:moveTo>
                <a:lnTo>
                  <a:pt x="21304" y="0"/>
                </a:lnTo>
                <a:cubicBezTo>
                  <a:pt x="21467" y="0"/>
                  <a:pt x="21600" y="1612"/>
                  <a:pt x="21600" y="3600"/>
                </a:cubicBezTo>
                <a:lnTo>
                  <a:pt x="21600" y="21600"/>
                </a:lnTo>
                <a:lnTo>
                  <a:pt x="0" y="21600"/>
                </a:lnTo>
                <a:lnTo>
                  <a:pt x="0" y="3600"/>
                </a:lnTo>
                <a:cubicBezTo>
                  <a:pt x="0" y="1612"/>
                  <a:pt x="133" y="0"/>
                  <a:pt x="296" y="0"/>
                </a:cubicBezTo>
                <a:close/>
              </a:path>
            </a:pathLst>
          </a:custGeom>
          <a:solidFill>
            <a:srgbClr val="ED6B00"/>
          </a:solidFill>
          <a:ln w="12700">
            <a:miter lim="400000"/>
          </a:ln>
        </p:spPr>
        <p:txBody>
          <a:bodyPr lIns="45719" rIns="45719" anchor="b"/>
          <a:lstStyle/>
          <a:p>
            <a:endParaRPr/>
          </a:p>
        </p:txBody>
      </p:sp>
      <p:grpSp>
        <p:nvGrpSpPr>
          <p:cNvPr id="6" name="Google Shape;43;p5"/>
          <p:cNvGrpSpPr/>
          <p:nvPr/>
        </p:nvGrpSpPr>
        <p:grpSpPr>
          <a:xfrm>
            <a:off x="8091896" y="451665"/>
            <a:ext cx="662109" cy="380239"/>
            <a:chOff x="0" y="0"/>
            <a:chExt cx="662107" cy="380238"/>
          </a:xfrm>
        </p:grpSpPr>
        <p:sp>
          <p:nvSpPr>
            <p:cNvPr id="4" name="Google Shape;44;p5"/>
            <p:cNvSpPr/>
            <p:nvPr/>
          </p:nvSpPr>
          <p:spPr>
            <a:xfrm>
              <a:off x="0" y="327735"/>
              <a:ext cx="662108" cy="52504"/>
            </a:xfrm>
            <a:prstGeom prst="rect">
              <a:avLst/>
            </a:prstGeom>
            <a:solidFill>
              <a:srgbClr val="0F69B4"/>
            </a:solidFill>
            <a:ln w="12700" cap="flat">
              <a:noFill/>
              <a:miter lim="400000"/>
            </a:ln>
            <a:effectLst/>
          </p:spPr>
          <p:txBody>
            <a:bodyPr wrap="square" lIns="45719" tIns="45719" rIns="45719" bIns="45719" numCol="1" anchor="b">
              <a:noAutofit/>
            </a:bodyPr>
            <a:lstStyle/>
            <a:p>
              <a:endParaRPr/>
            </a:p>
          </p:txBody>
        </p:sp>
        <p:sp>
          <p:nvSpPr>
            <p:cNvPr id="5" name="Google Shape;45;p5"/>
            <p:cNvSpPr txBox="1"/>
            <p:nvPr/>
          </p:nvSpPr>
          <p:spPr>
            <a:xfrm>
              <a:off x="0" y="-1"/>
              <a:ext cx="662108"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grpSp>
        <p:nvGrpSpPr>
          <p:cNvPr id="9" name="Google Shape;46;p5"/>
          <p:cNvGrpSpPr/>
          <p:nvPr/>
        </p:nvGrpSpPr>
        <p:grpSpPr>
          <a:xfrm>
            <a:off x="8753995" y="451665"/>
            <a:ext cx="785409" cy="380239"/>
            <a:chOff x="0" y="0"/>
            <a:chExt cx="785408" cy="380238"/>
          </a:xfrm>
        </p:grpSpPr>
        <p:sp>
          <p:nvSpPr>
            <p:cNvPr id="7" name="Google Shape;47;p5"/>
            <p:cNvSpPr/>
            <p:nvPr/>
          </p:nvSpPr>
          <p:spPr>
            <a:xfrm>
              <a:off x="0" y="327735"/>
              <a:ext cx="785409" cy="52504"/>
            </a:xfrm>
            <a:prstGeom prst="rect">
              <a:avLst/>
            </a:prstGeom>
            <a:solidFill>
              <a:srgbClr val="EB3C46"/>
            </a:solidFill>
            <a:ln w="12700" cap="flat">
              <a:noFill/>
              <a:miter lim="400000"/>
            </a:ln>
            <a:effectLst/>
          </p:spPr>
          <p:txBody>
            <a:bodyPr wrap="square" lIns="45719" tIns="45719" rIns="45719" bIns="45719" numCol="1" anchor="b">
              <a:noAutofit/>
            </a:bodyPr>
            <a:lstStyle/>
            <a:p>
              <a:endParaRPr/>
            </a:p>
          </p:txBody>
        </p:sp>
        <p:sp>
          <p:nvSpPr>
            <p:cNvPr id="8" name="Google Shape;48;p5"/>
            <p:cNvSpPr txBox="1"/>
            <p:nvPr/>
          </p:nvSpPr>
          <p:spPr>
            <a:xfrm>
              <a:off x="0" y="-1"/>
              <a:ext cx="78540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b">
              <a:spAutoFit/>
            </a:bodyPr>
            <a:lstStyle/>
            <a:p>
              <a:r>
                <a:t> </a:t>
              </a:r>
            </a:p>
          </p:txBody>
        </p:sp>
      </p:grpSp>
      <p:sp>
        <p:nvSpPr>
          <p:cNvPr id="10" name="Google Shape;50;p5"/>
          <p:cNvSpPr txBox="1"/>
          <p:nvPr/>
        </p:nvSpPr>
        <p:spPr>
          <a:xfrm>
            <a:off x="8443617" y="271141"/>
            <a:ext cx="1166704"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lgn="r">
              <a:defRPr sz="1200">
                <a:latin typeface="Calibri"/>
                <a:ea typeface="Calibri"/>
                <a:cs typeface="Calibri"/>
                <a:sym typeface="Calibri"/>
              </a:defRPr>
            </a:pPr>
            <a:r>
              <a:t>Actividad 3|</a:t>
            </a:r>
            <a:r>
              <a:rPr sz="1600">
                <a:solidFill>
                  <a:srgbClr val="ED6B00"/>
                </a:solidFill>
              </a:rPr>
              <a:t>3</a:t>
            </a:r>
          </a:p>
        </p:txBody>
      </p:sp>
      <p:sp>
        <p:nvSpPr>
          <p:cNvPr id="11" name="Slide Number"/>
          <p:cNvSpPr txBox="1">
            <a:spLocks noGrp="1"/>
          </p:cNvSpPr>
          <p:nvPr>
            <p:ph type="sldNum" sz="quarter" idx="2"/>
          </p:nvPr>
        </p:nvSpPr>
        <p:spPr>
          <a:xfrm>
            <a:off x="371685" y="6881800"/>
            <a:ext cx="337161" cy="317118"/>
          </a:xfrm>
          <a:prstGeom prst="rect">
            <a:avLst/>
          </a:prstGeom>
          <a:ln w="12700">
            <a:miter lim="400000"/>
          </a:ln>
        </p:spPr>
        <p:txBody>
          <a:bodyPr wrap="none" lIns="91424" tIns="91424" rIns="91424" bIns="91424">
            <a:spAutoFit/>
          </a:bodyPr>
          <a:lstStyle>
            <a:lvl1pPr algn="r">
              <a:defRPr sz="1100">
                <a:latin typeface="Calibri"/>
                <a:ea typeface="Calibri"/>
                <a:cs typeface="Calibri"/>
                <a:sym typeface="Calibri"/>
              </a:defRPr>
            </a:lvl1pPr>
          </a:lstStyle>
          <a:p>
            <a:fld id="{86CB4B4D-7CA3-9044-876B-883B54F8677D}" type="slidenum">
              <a:t>‹Nº›</a:t>
            </a:fld>
            <a:endParaRPr/>
          </a:p>
        </p:txBody>
      </p:sp>
      <p:sp>
        <p:nvSpPr>
          <p:cNvPr id="12" name="Google Shape;97;p3"/>
          <p:cNvSpPr txBox="1"/>
          <p:nvPr/>
        </p:nvSpPr>
        <p:spPr>
          <a:xfrm>
            <a:off x="375975" y="6881800"/>
            <a:ext cx="6786599" cy="3171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sz="1100">
                <a:solidFill>
                  <a:srgbClr val="741B47"/>
                </a:solidFill>
                <a:latin typeface="Calibri"/>
                <a:ea typeface="Calibri"/>
                <a:cs typeface="Calibri"/>
                <a:sym typeface="Calibri"/>
              </a:defRPr>
            </a:pPr>
            <a:r>
              <a:t>        </a:t>
            </a:r>
            <a:r>
              <a:rPr>
                <a:solidFill>
                  <a:srgbClr val="ED6B00"/>
                </a:solidFill>
              </a:rPr>
              <a:t>PLAN COMÚN </a:t>
            </a:r>
            <a:r>
              <a:rPr>
                <a:solidFill>
                  <a:srgbClr val="000000"/>
                </a:solidFill>
              </a:rPr>
              <a:t>| 3° Medio | Presentación</a:t>
            </a:r>
          </a:p>
        </p:txBody>
      </p:sp>
      <p:sp>
        <p:nvSpPr>
          <p:cNvPr id="13" name="Google Shape;37;p4"/>
          <p:cNvSpPr txBox="1"/>
          <p:nvPr/>
        </p:nvSpPr>
        <p:spPr>
          <a:xfrm>
            <a:off x="442650" y="350322"/>
            <a:ext cx="7441801"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b="1">
                <a:solidFill>
                  <a:srgbClr val="FFFFFF"/>
                </a:solidFill>
                <a:latin typeface="Calibri"/>
                <a:ea typeface="Calibri"/>
                <a:cs typeface="Calibri"/>
                <a:sym typeface="Calibri"/>
              </a:defRPr>
            </a:pPr>
            <a:r>
              <a:t>MÓDULO</a:t>
            </a:r>
            <a:r>
              <a:rPr b="0"/>
              <a:t>  Aplicaciones Informáticas para la Gestión Administrativa </a:t>
            </a:r>
          </a:p>
        </p:txBody>
      </p:sp>
      <p:sp>
        <p:nvSpPr>
          <p:cNvPr id="14" name="Title Text"/>
          <p:cNvSpPr txBox="1">
            <a:spLocks noGrp="1"/>
          </p:cNvSpPr>
          <p:nvPr>
            <p:ph type="title"/>
          </p:nvPr>
        </p:nvSpPr>
        <p:spPr>
          <a:xfrm>
            <a:off x="485775" y="101453"/>
            <a:ext cx="8743950" cy="16617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nchor="ctr"/>
          <a:lstStyle/>
          <a:p>
            <a:r>
              <a:t>Title Text</a:t>
            </a:r>
          </a:p>
        </p:txBody>
      </p:sp>
      <p:sp>
        <p:nvSpPr>
          <p:cNvPr id="15" name="Body Level One…"/>
          <p:cNvSpPr txBox="1">
            <a:spLocks noGrp="1"/>
          </p:cNvSpPr>
          <p:nvPr>
            <p:ph type="body" idx="1"/>
          </p:nvPr>
        </p:nvSpPr>
        <p:spPr>
          <a:xfrm>
            <a:off x="485775" y="1763183"/>
            <a:ext cx="8743950" cy="57933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titleStyle>
    <p:bodyStyle>
      <a:lvl1pPr marL="228600" marR="0" indent="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1pPr>
      <a:lvl2pPr marL="228600" marR="0" indent="457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2pPr>
      <a:lvl3pPr marL="228600" marR="0" indent="914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3pPr>
      <a:lvl4pPr marL="228600" marR="0" indent="1371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4pPr>
      <a:lvl5pPr marL="228600" marR="0" indent="18288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5pPr>
      <a:lvl6pPr marL="228600" marR="0" indent="22860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6pPr>
      <a:lvl7pPr marL="228600" marR="0" indent="27432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7pPr>
      <a:lvl8pPr marL="228600" marR="0" indent="32004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8pPr>
      <a:lvl9pPr marL="228600" marR="0" indent="3657600" algn="l" defTabSz="914400" rtl="0" latinLnBrk="0">
        <a:lnSpc>
          <a:spcPct val="100000"/>
        </a:lnSpc>
        <a:spcBef>
          <a:spcPts val="0"/>
        </a:spcBef>
        <a:spcAft>
          <a:spcPts val="0"/>
        </a:spcAft>
        <a:buClrTx/>
        <a:buSzTx/>
        <a:buFontTx/>
        <a:buNone/>
        <a:tabLst/>
        <a:defRPr sz="1400" b="0" i="0" u="none" strike="noStrike" cap="none" spc="0" baseline="0">
          <a:solidFill>
            <a:srgbClr val="000000"/>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s://www.superprof.es/blog/los-mejores-web-browse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Google Shape;95;p9"/>
          <p:cNvSpPr txBox="1"/>
          <p:nvPr/>
        </p:nvSpPr>
        <p:spPr>
          <a:xfrm>
            <a:off x="1176618" y="6563127"/>
            <a:ext cx="7012135" cy="482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lvl="1" algn="just">
              <a:defRPr sz="1100">
                <a:solidFill>
                  <a:srgbClr val="FFFFFF"/>
                </a:solidFill>
                <a:latin typeface="Calibri"/>
                <a:ea typeface="Calibri"/>
                <a:cs typeface="Calibri"/>
                <a:sym typeface="Calibri"/>
              </a:defRPr>
            </a:pPr>
            <a:r>
              <a:t>En estos documentos se utilizarán de manera inclusiva términos como: el estudiante, el docente, el compañero u otras palabras equivalentes y sus respectivos plurales, es decir, con ellas, se hace referencia tanto a hombres como a mujeres.</a:t>
            </a:r>
          </a:p>
        </p:txBody>
      </p:sp>
      <p:sp>
        <p:nvSpPr>
          <p:cNvPr id="131" name="Google Shape;96;p9"/>
          <p:cNvSpPr txBox="1"/>
          <p:nvPr/>
        </p:nvSpPr>
        <p:spPr>
          <a:xfrm>
            <a:off x="374946" y="2049159"/>
            <a:ext cx="1444332" cy="369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500" b="1">
                <a:latin typeface="Calibri"/>
                <a:ea typeface="Calibri"/>
                <a:cs typeface="Calibri"/>
                <a:sym typeface="Calibri"/>
              </a:defRPr>
            </a:lvl1pPr>
          </a:lstStyle>
          <a:p>
            <a:r>
              <a:t>MÓDULO 6</a:t>
            </a:r>
          </a:p>
        </p:txBody>
      </p:sp>
      <p:sp>
        <p:nvSpPr>
          <p:cNvPr id="132" name="Google Shape;97;p9"/>
          <p:cNvSpPr txBox="1"/>
          <p:nvPr/>
        </p:nvSpPr>
        <p:spPr>
          <a:xfrm>
            <a:off x="1139098" y="834800"/>
            <a:ext cx="2263951" cy="339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sz="1200" b="1">
                <a:solidFill>
                  <a:srgbClr val="ED6B00"/>
                </a:solidFill>
                <a:latin typeface="Calibri"/>
                <a:ea typeface="Calibri"/>
                <a:cs typeface="Calibri"/>
                <a:sym typeface="Calibri"/>
              </a:defRPr>
            </a:pPr>
            <a:r>
              <a:t>PLAN COMÚN </a:t>
            </a:r>
            <a:r>
              <a:rPr b="0"/>
              <a:t>| NIVEL 3° MEDIO</a:t>
            </a:r>
          </a:p>
        </p:txBody>
      </p:sp>
      <p:sp>
        <p:nvSpPr>
          <p:cNvPr id="133" name="Google Shape;98;p9"/>
          <p:cNvSpPr txBox="1"/>
          <p:nvPr/>
        </p:nvSpPr>
        <p:spPr>
          <a:xfrm>
            <a:off x="378121" y="2302285"/>
            <a:ext cx="4118092" cy="217967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APLICACIONES</a:t>
            </a:r>
          </a:p>
          <a:p>
            <a:pPr>
              <a:lnSpc>
                <a:spcPct val="90000"/>
              </a:lnSpc>
              <a:defRPr sz="3600" b="1">
                <a:solidFill>
                  <a:srgbClr val="ED6B00"/>
                </a:solidFill>
                <a:latin typeface="Calibri"/>
                <a:ea typeface="Calibri"/>
                <a:cs typeface="Calibri"/>
                <a:sym typeface="Calibri"/>
              </a:defRPr>
            </a:pPr>
            <a:r>
              <a:t>INFORMÁTICAS PARA LA GESTIÓN</a:t>
            </a:r>
          </a:p>
          <a:p>
            <a:pPr>
              <a:lnSpc>
                <a:spcPct val="90000"/>
              </a:lnSpc>
              <a:defRPr sz="3600" b="1">
                <a:solidFill>
                  <a:srgbClr val="ED6B00"/>
                </a:solidFill>
                <a:latin typeface="Calibri"/>
                <a:ea typeface="Calibri"/>
                <a:cs typeface="Calibri"/>
                <a:sym typeface="Calibri"/>
              </a:defRPr>
            </a:pPr>
            <a:r>
              <a:t>ADMINISTRATIVA</a:t>
            </a:r>
          </a:p>
        </p:txBody>
      </p:sp>
      <p:pic>
        <p:nvPicPr>
          <p:cNvPr id="134" name="Google Shape;99;p9" descr="Google Shape;99;p9"/>
          <p:cNvPicPr>
            <a:picLocks noChangeAspect="1"/>
          </p:cNvPicPr>
          <p:nvPr/>
        </p:nvPicPr>
        <p:blipFill>
          <a:blip r:embed="rId2">
            <a:extLst/>
          </a:blip>
          <a:stretch>
            <a:fillRect/>
          </a:stretch>
        </p:blipFill>
        <p:spPr>
          <a:xfrm>
            <a:off x="3577685" y="1979146"/>
            <a:ext cx="5191179" cy="474572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98" name="Google Shape;283;p18"/>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10</a:t>
            </a:r>
          </a:p>
        </p:txBody>
      </p:sp>
      <p:grpSp>
        <p:nvGrpSpPr>
          <p:cNvPr id="301" name="Google Shape;284;p18"/>
          <p:cNvGrpSpPr/>
          <p:nvPr/>
        </p:nvGrpSpPr>
        <p:grpSpPr>
          <a:xfrm>
            <a:off x="394071" y="1652166"/>
            <a:ext cx="4164265" cy="1924757"/>
            <a:chOff x="0" y="0"/>
            <a:chExt cx="4164264" cy="1924756"/>
          </a:xfrm>
        </p:grpSpPr>
        <p:sp>
          <p:nvSpPr>
            <p:cNvPr id="299" name="Google Shape;285;p18"/>
            <p:cNvSpPr/>
            <p:nvPr/>
          </p:nvSpPr>
          <p:spPr>
            <a:xfrm>
              <a:off x="0" y="0"/>
              <a:ext cx="4164265" cy="192475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00" name="Google Shape;286;p18"/>
            <p:cNvSpPr txBox="1"/>
            <p:nvPr/>
          </p:nvSpPr>
          <p:spPr>
            <a:xfrm>
              <a:off x="94661" y="772259"/>
              <a:ext cx="3974941"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02" name="Google Shape;287;p18"/>
          <p:cNvSpPr txBox="1"/>
          <p:nvPr/>
        </p:nvSpPr>
        <p:spPr>
          <a:xfrm>
            <a:off x="701594" y="1897813"/>
            <a:ext cx="3593193" cy="14659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Suponga que posee madera y requiere elaborar una mesa de centro, entonces la madera es la materia prima de la mesa. La mesa pasa por un proceso de transformación de la madera que la convierte en el producto final.</a:t>
            </a:r>
          </a:p>
        </p:txBody>
      </p:sp>
      <p:sp>
        <p:nvSpPr>
          <p:cNvPr id="303" name="Google Shape;288;p18"/>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EJEMPLO</a:t>
            </a:r>
          </a:p>
        </p:txBody>
      </p:sp>
      <p:pic>
        <p:nvPicPr>
          <p:cNvPr id="304" name="Google Shape;289;p18" descr="Google Shape;289;p18"/>
          <p:cNvPicPr>
            <a:picLocks noChangeAspect="1"/>
          </p:cNvPicPr>
          <p:nvPr/>
        </p:nvPicPr>
        <p:blipFill>
          <a:blip r:embed="rId2">
            <a:extLst/>
          </a:blip>
          <a:stretch>
            <a:fillRect/>
          </a:stretch>
        </p:blipFill>
        <p:spPr>
          <a:xfrm>
            <a:off x="2017684" y="1287193"/>
            <a:ext cx="281767" cy="268661"/>
          </a:xfrm>
          <a:prstGeom prst="rect">
            <a:avLst/>
          </a:prstGeom>
          <a:ln w="12700">
            <a:miter lim="400000"/>
          </a:ln>
        </p:spPr>
      </p:pic>
      <p:grpSp>
        <p:nvGrpSpPr>
          <p:cNvPr id="307" name="Google Shape;290;p18"/>
          <p:cNvGrpSpPr/>
          <p:nvPr/>
        </p:nvGrpSpPr>
        <p:grpSpPr>
          <a:xfrm>
            <a:off x="5136774" y="1652166"/>
            <a:ext cx="4165311" cy="1924757"/>
            <a:chOff x="0" y="0"/>
            <a:chExt cx="4165310" cy="1924756"/>
          </a:xfrm>
        </p:grpSpPr>
        <p:sp>
          <p:nvSpPr>
            <p:cNvPr id="305" name="Google Shape;291;p18"/>
            <p:cNvSpPr/>
            <p:nvPr/>
          </p:nvSpPr>
          <p:spPr>
            <a:xfrm>
              <a:off x="0" y="0"/>
              <a:ext cx="4165311" cy="192475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06" name="Google Shape;292;p18"/>
            <p:cNvSpPr txBox="1"/>
            <p:nvPr/>
          </p:nvSpPr>
          <p:spPr>
            <a:xfrm>
              <a:off x="94662" y="772259"/>
              <a:ext cx="3975986"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08" name="Google Shape;293;p18"/>
          <p:cNvSpPr txBox="1"/>
          <p:nvPr/>
        </p:nvSpPr>
        <p:spPr>
          <a:xfrm>
            <a:off x="5400442" y="1789564"/>
            <a:ext cx="3594118" cy="157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a:latin typeface="Calibri"/>
                <a:ea typeface="Calibri"/>
                <a:cs typeface="Calibri"/>
                <a:sym typeface="Calibri"/>
              </a:defRPr>
            </a:lvl1pPr>
          </a:lstStyle>
          <a:p>
            <a:r>
              <a:t>El proceso de información ocurre lo mismo que la transformación de la madera en una mesa, la diferencia es que para obtener Información como producto final, la materia prima son los Datos. Lo cual nos lleva a la Toma de Decisiones.</a:t>
            </a:r>
          </a:p>
        </p:txBody>
      </p:sp>
      <p:pic>
        <p:nvPicPr>
          <p:cNvPr id="309" name="Google Shape;294;p18" descr="Google Shape;294;p18"/>
          <p:cNvPicPr>
            <a:picLocks noChangeAspect="1"/>
          </p:cNvPicPr>
          <p:nvPr/>
        </p:nvPicPr>
        <p:blipFill>
          <a:blip r:embed="rId3">
            <a:extLst/>
          </a:blip>
          <a:srcRect l="1686" t="2518" r="1686" b="2517"/>
          <a:stretch>
            <a:fillRect/>
          </a:stretch>
        </p:blipFill>
        <p:spPr>
          <a:xfrm>
            <a:off x="1109269" y="3876721"/>
            <a:ext cx="2539366" cy="2529844"/>
          </a:xfrm>
          <a:prstGeom prst="rect">
            <a:avLst/>
          </a:prstGeom>
          <a:ln w="12700">
            <a:miter lim="400000"/>
          </a:ln>
        </p:spPr>
      </p:pic>
      <p:pic>
        <p:nvPicPr>
          <p:cNvPr id="310" name="Google Shape;295;p18" descr="Google Shape;295;p18"/>
          <p:cNvPicPr>
            <a:picLocks noChangeAspect="1"/>
          </p:cNvPicPr>
          <p:nvPr/>
        </p:nvPicPr>
        <p:blipFill>
          <a:blip r:embed="rId4">
            <a:extLst/>
          </a:blip>
          <a:stretch>
            <a:fillRect/>
          </a:stretch>
        </p:blipFill>
        <p:spPr>
          <a:xfrm>
            <a:off x="6215696" y="3649772"/>
            <a:ext cx="1963612" cy="3032178"/>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313" name="Google Shape;300;p19"/>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11</a:t>
            </a:r>
          </a:p>
        </p:txBody>
      </p:sp>
      <p:grpSp>
        <p:nvGrpSpPr>
          <p:cNvPr id="318" name="Google Shape;301;p19"/>
          <p:cNvGrpSpPr/>
          <p:nvPr/>
        </p:nvGrpSpPr>
        <p:grpSpPr>
          <a:xfrm>
            <a:off x="2035272" y="2111187"/>
            <a:ext cx="6999683" cy="4235832"/>
            <a:chOff x="0" y="0"/>
            <a:chExt cx="6999682" cy="4235830"/>
          </a:xfrm>
        </p:grpSpPr>
        <p:grpSp>
          <p:nvGrpSpPr>
            <p:cNvPr id="316" name="Google Shape;302;p19"/>
            <p:cNvGrpSpPr/>
            <p:nvPr/>
          </p:nvGrpSpPr>
          <p:grpSpPr>
            <a:xfrm>
              <a:off x="0" y="0"/>
              <a:ext cx="6999683" cy="4235831"/>
              <a:chOff x="0" y="0"/>
              <a:chExt cx="6999682" cy="4235830"/>
            </a:xfrm>
          </p:grpSpPr>
          <p:sp>
            <p:nvSpPr>
              <p:cNvPr id="314" name="Google Shape;303;p19"/>
              <p:cNvSpPr/>
              <p:nvPr/>
            </p:nvSpPr>
            <p:spPr>
              <a:xfrm>
                <a:off x="0" y="0"/>
                <a:ext cx="6999683" cy="4235831"/>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15" name="Google Shape;304;p19"/>
              <p:cNvSpPr txBox="1"/>
              <p:nvPr/>
            </p:nvSpPr>
            <p:spPr>
              <a:xfrm>
                <a:off x="211538" y="1927796"/>
                <a:ext cx="657660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17" name="Google Shape;305;p19"/>
            <p:cNvSpPr txBox="1"/>
            <p:nvPr/>
          </p:nvSpPr>
          <p:spPr>
            <a:xfrm>
              <a:off x="2596423" y="387505"/>
              <a:ext cx="3873206" cy="3439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pPr>
                <a:defRPr sz="1600">
                  <a:latin typeface="Calibri"/>
                  <a:ea typeface="Calibri"/>
                  <a:cs typeface="Calibri"/>
                  <a:sym typeface="Calibri"/>
                </a:defRPr>
              </a:pPr>
              <a:r>
                <a:t>Seguramente ya has ingresado a un buscador o navegador de Internet como: Chrome, Explorer, Safari. Estos son navegadores que reciben aplicaciones web en donde puedes realizar una búsqueda, hoy en día el más popular es Google Chrome. </a:t>
              </a:r>
            </a:p>
            <a:p>
              <a:pPr>
                <a:defRPr sz="1600">
                  <a:latin typeface="Calibri"/>
                  <a:ea typeface="Calibri"/>
                  <a:cs typeface="Calibri"/>
                  <a:sym typeface="Calibri"/>
                </a:defRPr>
              </a:pPr>
              <a:endParaRPr/>
            </a:p>
            <a:p>
              <a:pPr>
                <a:defRPr sz="1600">
                  <a:latin typeface="Calibri"/>
                  <a:ea typeface="Calibri"/>
                  <a:cs typeface="Calibri"/>
                  <a:sym typeface="Calibri"/>
                </a:defRPr>
              </a:pPr>
              <a:r>
                <a:t>Para la actividad propuesta en </a:t>
              </a:r>
              <a:r>
                <a:rPr b="1">
                  <a:solidFill>
                    <a:srgbClr val="ED6B00"/>
                  </a:solidFill>
                </a:rPr>
                <a:t>“Actividad 3_DecisiónEnBaseaInformación”</a:t>
              </a:r>
              <a:r>
                <a:t>, realiza búsqueda en un buscador de 2 Laptops y un Mac. Además completa el cuadro que sigue y realiza un resumen para la mejor elección.</a:t>
              </a:r>
            </a:p>
          </p:txBody>
        </p:sp>
      </p:grpSp>
      <p:sp>
        <p:nvSpPr>
          <p:cNvPr id="319" name="Google Shape;306;p19"/>
          <p:cNvSpPr txBox="1"/>
          <p:nvPr/>
        </p:nvSpPr>
        <p:spPr>
          <a:xfrm>
            <a:off x="375971" y="12653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2800" b="1">
                <a:solidFill>
                  <a:srgbClr val="ED6B00"/>
                </a:solidFill>
                <a:latin typeface="Calibri"/>
                <a:ea typeface="Calibri"/>
                <a:cs typeface="Calibri"/>
                <a:sym typeface="Calibri"/>
              </a:defRPr>
            </a:lvl1pPr>
          </a:lstStyle>
          <a:p>
            <a:r>
              <a:t>BUSCAR PARA SELECCIONAR</a:t>
            </a:r>
          </a:p>
        </p:txBody>
      </p:sp>
      <p:pic>
        <p:nvPicPr>
          <p:cNvPr id="320" name="Google Shape;307;p19" descr="Google Shape;307;p19"/>
          <p:cNvPicPr>
            <a:picLocks noChangeAspect="1"/>
          </p:cNvPicPr>
          <p:nvPr/>
        </p:nvPicPr>
        <p:blipFill>
          <a:blip r:embed="rId2">
            <a:extLst/>
          </a:blip>
          <a:stretch>
            <a:fillRect/>
          </a:stretch>
        </p:blipFill>
        <p:spPr>
          <a:xfrm>
            <a:off x="375973" y="3184712"/>
            <a:ext cx="4076704" cy="3162301"/>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323" name="Google Shape;312;p20"/>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12</a:t>
            </a:r>
          </a:p>
        </p:txBody>
      </p:sp>
      <p:grpSp>
        <p:nvGrpSpPr>
          <p:cNvPr id="326" name="Google Shape;313;p20"/>
          <p:cNvGrpSpPr/>
          <p:nvPr/>
        </p:nvGrpSpPr>
        <p:grpSpPr>
          <a:xfrm>
            <a:off x="1922926" y="2178424"/>
            <a:ext cx="5659742" cy="4235830"/>
            <a:chOff x="0" y="0"/>
            <a:chExt cx="5659740" cy="4235829"/>
          </a:xfrm>
        </p:grpSpPr>
        <p:sp>
          <p:nvSpPr>
            <p:cNvPr id="324" name="Google Shape;314;p20"/>
            <p:cNvSpPr/>
            <p:nvPr/>
          </p:nvSpPr>
          <p:spPr>
            <a:xfrm>
              <a:off x="0" y="0"/>
              <a:ext cx="5659741" cy="4235830"/>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25" name="Google Shape;315;p20"/>
            <p:cNvSpPr txBox="1"/>
            <p:nvPr/>
          </p:nvSpPr>
          <p:spPr>
            <a:xfrm>
              <a:off x="211538" y="1927794"/>
              <a:ext cx="523666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27" name="Google Shape;316;p20"/>
          <p:cNvSpPr txBox="1"/>
          <p:nvPr/>
        </p:nvSpPr>
        <p:spPr>
          <a:xfrm>
            <a:off x="375971" y="12653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2800" b="1">
                <a:solidFill>
                  <a:srgbClr val="ED6B00"/>
                </a:solidFill>
                <a:latin typeface="Calibri"/>
                <a:ea typeface="Calibri"/>
                <a:cs typeface="Calibri"/>
                <a:sym typeface="Calibri"/>
              </a:defRPr>
            </a:lvl1pPr>
          </a:lstStyle>
          <a:p>
            <a:r>
              <a:t>BUSCAR PARA SELECCIONAR</a:t>
            </a:r>
          </a:p>
        </p:txBody>
      </p:sp>
      <p:pic>
        <p:nvPicPr>
          <p:cNvPr id="328" name="Google Shape;317;p20" descr="Google Shape;317;p20"/>
          <p:cNvPicPr>
            <a:picLocks noChangeAspect="1"/>
          </p:cNvPicPr>
          <p:nvPr/>
        </p:nvPicPr>
        <p:blipFill>
          <a:blip r:embed="rId2">
            <a:extLst/>
          </a:blip>
          <a:stretch>
            <a:fillRect/>
          </a:stretch>
        </p:blipFill>
        <p:spPr>
          <a:xfrm>
            <a:off x="2489416" y="2292724"/>
            <a:ext cx="4703284" cy="4007226"/>
          </a:xfrm>
          <a:prstGeom prst="rect">
            <a:avLst/>
          </a:prstGeom>
          <a:ln w="12700">
            <a:miter lim="400000"/>
          </a:ln>
        </p:spPr>
      </p:pic>
      <p:pic>
        <p:nvPicPr>
          <p:cNvPr id="329" name="Google Shape;318;p20" descr="Google Shape;318;p20"/>
          <p:cNvPicPr>
            <a:picLocks noChangeAspect="1"/>
          </p:cNvPicPr>
          <p:nvPr/>
        </p:nvPicPr>
        <p:blipFill>
          <a:blip r:embed="rId3">
            <a:extLst/>
          </a:blip>
          <a:stretch>
            <a:fillRect/>
          </a:stretch>
        </p:blipFill>
        <p:spPr>
          <a:xfrm>
            <a:off x="7354065" y="3939990"/>
            <a:ext cx="457204" cy="469904"/>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332" name="Google Shape;323;p21"/>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13</a:t>
            </a:r>
          </a:p>
        </p:txBody>
      </p:sp>
      <p:sp>
        <p:nvSpPr>
          <p:cNvPr id="333" name="Google Shape;324;p21"/>
          <p:cNvSpPr/>
          <p:nvPr/>
        </p:nvSpPr>
        <p:spPr>
          <a:xfrm>
            <a:off x="375973" y="1290918"/>
            <a:ext cx="8950502" cy="5123330"/>
          </a:xfrm>
          <a:prstGeom prst="roundRect">
            <a:avLst>
              <a:gd name="adj" fmla="val 16667"/>
            </a:avLst>
          </a:prstGeom>
          <a:solidFill>
            <a:srgbClr val="FFFFFF"/>
          </a:solidFill>
          <a:ln>
            <a:solidFill>
              <a:srgbClr val="585858"/>
            </a:solidFill>
          </a:ln>
        </p:spPr>
        <p:txBody>
          <a:bodyPr lIns="45719" rIns="45719" anchor="ctr"/>
          <a:lstStyle/>
          <a:p>
            <a:endParaRPr/>
          </a:p>
        </p:txBody>
      </p:sp>
      <p:pic>
        <p:nvPicPr>
          <p:cNvPr id="334" name="Google Shape;325;p21" descr="Google Shape;325;p21"/>
          <p:cNvPicPr>
            <a:picLocks noChangeAspect="1"/>
          </p:cNvPicPr>
          <p:nvPr/>
        </p:nvPicPr>
        <p:blipFill>
          <a:blip r:embed="rId2">
            <a:extLst/>
          </a:blip>
          <a:stretch>
            <a:fillRect/>
          </a:stretch>
        </p:blipFill>
        <p:spPr>
          <a:xfrm>
            <a:off x="6228781" y="1507417"/>
            <a:ext cx="2632832" cy="1480789"/>
          </a:xfrm>
          <a:prstGeom prst="rect">
            <a:avLst/>
          </a:prstGeom>
          <a:ln w="12700">
            <a:miter lim="400000"/>
          </a:ln>
        </p:spPr>
      </p:pic>
      <p:pic>
        <p:nvPicPr>
          <p:cNvPr id="335" name="Google Shape;326;p21" descr="Google Shape;326;p21"/>
          <p:cNvPicPr>
            <a:picLocks noChangeAspect="1"/>
          </p:cNvPicPr>
          <p:nvPr/>
        </p:nvPicPr>
        <p:blipFill>
          <a:blip r:embed="rId3">
            <a:extLst/>
          </a:blip>
          <a:stretch>
            <a:fillRect/>
          </a:stretch>
        </p:blipFill>
        <p:spPr>
          <a:xfrm>
            <a:off x="4623325" y="3142470"/>
            <a:ext cx="4403181" cy="3117510"/>
          </a:xfrm>
          <a:prstGeom prst="rect">
            <a:avLst/>
          </a:prstGeom>
          <a:ln w="12700">
            <a:miter lim="400000"/>
          </a:ln>
        </p:spPr>
      </p:pic>
      <p:pic>
        <p:nvPicPr>
          <p:cNvPr id="336" name="Google Shape;327;p21" descr="Google Shape;327;p21"/>
          <p:cNvPicPr>
            <a:picLocks noChangeAspect="1"/>
          </p:cNvPicPr>
          <p:nvPr/>
        </p:nvPicPr>
        <p:blipFill>
          <a:blip r:embed="rId4">
            <a:extLst/>
          </a:blip>
          <a:stretch>
            <a:fillRect/>
          </a:stretch>
        </p:blipFill>
        <p:spPr>
          <a:xfrm>
            <a:off x="1102657" y="1491675"/>
            <a:ext cx="3104259" cy="1450044"/>
          </a:xfrm>
          <a:prstGeom prst="rect">
            <a:avLst/>
          </a:prstGeom>
          <a:ln w="12700">
            <a:miter lim="400000"/>
          </a:ln>
        </p:spPr>
      </p:pic>
      <p:pic>
        <p:nvPicPr>
          <p:cNvPr id="337" name="Google Shape;328;p21" descr="Google Shape;328;p21"/>
          <p:cNvPicPr>
            <a:picLocks noChangeAspect="1"/>
          </p:cNvPicPr>
          <p:nvPr/>
        </p:nvPicPr>
        <p:blipFill>
          <a:blip r:embed="rId5">
            <a:extLst/>
          </a:blip>
          <a:stretch>
            <a:fillRect/>
          </a:stretch>
        </p:blipFill>
        <p:spPr>
          <a:xfrm>
            <a:off x="1102657" y="3142470"/>
            <a:ext cx="3036659" cy="1423948"/>
          </a:xfrm>
          <a:prstGeom prst="rect">
            <a:avLst/>
          </a:prstGeom>
          <a:ln w="12700">
            <a:miter lim="400000"/>
          </a:ln>
        </p:spPr>
      </p:pic>
      <p:pic>
        <p:nvPicPr>
          <p:cNvPr id="338" name="Google Shape;329;p21" descr="Google Shape;329;p21"/>
          <p:cNvPicPr>
            <a:picLocks noChangeAspect="1"/>
          </p:cNvPicPr>
          <p:nvPr/>
        </p:nvPicPr>
        <p:blipFill>
          <a:blip r:embed="rId6">
            <a:extLst/>
          </a:blip>
          <a:stretch>
            <a:fillRect/>
          </a:stretch>
        </p:blipFill>
        <p:spPr>
          <a:xfrm>
            <a:off x="1102660" y="4767174"/>
            <a:ext cx="3036655" cy="1440782"/>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341" name="Google Shape;334;p22"/>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14</a:t>
            </a:r>
          </a:p>
        </p:txBody>
      </p:sp>
      <p:grpSp>
        <p:nvGrpSpPr>
          <p:cNvPr id="346" name="Google Shape;339;p22"/>
          <p:cNvGrpSpPr/>
          <p:nvPr/>
        </p:nvGrpSpPr>
        <p:grpSpPr>
          <a:xfrm>
            <a:off x="3948246" y="1559591"/>
            <a:ext cx="3084864" cy="1895259"/>
            <a:chOff x="11267" y="0"/>
            <a:chExt cx="3084863" cy="1895258"/>
          </a:xfrm>
        </p:grpSpPr>
        <p:grpSp>
          <p:nvGrpSpPr>
            <p:cNvPr id="344" name="Google Shape;340;p22"/>
            <p:cNvGrpSpPr/>
            <p:nvPr/>
          </p:nvGrpSpPr>
          <p:grpSpPr>
            <a:xfrm>
              <a:off x="553457" y="0"/>
              <a:ext cx="2542675" cy="1894677"/>
              <a:chOff x="0" y="0"/>
              <a:chExt cx="2542673" cy="1894676"/>
            </a:xfrm>
          </p:grpSpPr>
          <p:sp>
            <p:nvSpPr>
              <p:cNvPr id="342" name="Google Shape;341;p22"/>
              <p:cNvSpPr/>
              <p:nvPr/>
            </p:nvSpPr>
            <p:spPr>
              <a:xfrm>
                <a:off x="0" y="0"/>
                <a:ext cx="2542674" cy="1894677"/>
              </a:xfrm>
              <a:prstGeom prst="roundRect">
                <a:avLst>
                  <a:gd name="adj" fmla="val 1015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43" name="Google Shape;342;p22"/>
              <p:cNvSpPr txBox="1"/>
              <p:nvPr/>
            </p:nvSpPr>
            <p:spPr>
              <a:xfrm>
                <a:off x="56364" y="757218"/>
                <a:ext cx="2429945"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45" name="Google Shape;343;p22"/>
            <p:cNvSpPr/>
            <p:nvPr/>
          </p:nvSpPr>
          <p:spPr>
            <a:xfrm rot="14571042">
              <a:off x="261339" y="1201915"/>
              <a:ext cx="319242" cy="757132"/>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pic>
        <p:nvPicPr>
          <p:cNvPr id="347" name="Google Shape;344;p22" descr="Google Shape;344;p22"/>
          <p:cNvPicPr>
            <a:picLocks noChangeAspect="1"/>
          </p:cNvPicPr>
          <p:nvPr/>
        </p:nvPicPr>
        <p:blipFill>
          <a:blip r:embed="rId2">
            <a:extLst/>
          </a:blip>
          <a:stretch>
            <a:fillRect/>
          </a:stretch>
        </p:blipFill>
        <p:spPr>
          <a:xfrm flipH="1">
            <a:off x="1378063" y="1622675"/>
            <a:ext cx="2646124" cy="2890186"/>
          </a:xfrm>
          <a:prstGeom prst="rect">
            <a:avLst/>
          </a:prstGeom>
          <a:ln w="12700">
            <a:miter lim="400000"/>
          </a:ln>
        </p:spPr>
      </p:pic>
      <p:sp>
        <p:nvSpPr>
          <p:cNvPr id="348" name="Google Shape;345;p22"/>
          <p:cNvSpPr txBox="1"/>
          <p:nvPr/>
        </p:nvSpPr>
        <p:spPr>
          <a:xfrm>
            <a:off x="4786824" y="1920651"/>
            <a:ext cx="2104545" cy="1195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De acuerdo a la tabla elaborada al final. La compra sugerida es la de mayor puntaje. En este ejemplo, el Mac</a:t>
            </a:r>
          </a:p>
        </p:txBody>
      </p:sp>
      <p:grpSp>
        <p:nvGrpSpPr>
          <p:cNvPr id="353" name="Group"/>
          <p:cNvGrpSpPr/>
          <p:nvPr/>
        </p:nvGrpSpPr>
        <p:grpSpPr>
          <a:xfrm>
            <a:off x="688534" y="4496849"/>
            <a:ext cx="5659742" cy="2248414"/>
            <a:chOff x="0" y="0"/>
            <a:chExt cx="5659740" cy="2248412"/>
          </a:xfrm>
        </p:grpSpPr>
        <p:grpSp>
          <p:nvGrpSpPr>
            <p:cNvPr id="351" name="Google Shape;335;p22"/>
            <p:cNvGrpSpPr/>
            <p:nvPr/>
          </p:nvGrpSpPr>
          <p:grpSpPr>
            <a:xfrm>
              <a:off x="0" y="0"/>
              <a:ext cx="5659741" cy="2248413"/>
              <a:chOff x="0" y="0"/>
              <a:chExt cx="5659740" cy="2248412"/>
            </a:xfrm>
          </p:grpSpPr>
          <p:sp>
            <p:nvSpPr>
              <p:cNvPr id="349" name="Google Shape;336;p22"/>
              <p:cNvSpPr/>
              <p:nvPr/>
            </p:nvSpPr>
            <p:spPr>
              <a:xfrm>
                <a:off x="0" y="0"/>
                <a:ext cx="5659741" cy="2248413"/>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350" name="Google Shape;337;p22"/>
              <p:cNvSpPr txBox="1"/>
              <p:nvPr/>
            </p:nvSpPr>
            <p:spPr>
              <a:xfrm>
                <a:off x="114519" y="934086"/>
                <a:ext cx="543070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pic>
          <p:nvPicPr>
            <p:cNvPr id="352" name="Google Shape;338;p22" descr="Google Shape;338;p22"/>
            <p:cNvPicPr>
              <a:picLocks noChangeAspect="1"/>
            </p:cNvPicPr>
            <p:nvPr/>
          </p:nvPicPr>
          <p:blipFill>
            <a:blip r:embed="rId3">
              <a:extLst/>
            </a:blip>
            <a:stretch>
              <a:fillRect/>
            </a:stretch>
          </p:blipFill>
          <p:spPr>
            <a:xfrm>
              <a:off x="499424" y="168533"/>
              <a:ext cx="4612661" cy="1813861"/>
            </a:xfrm>
            <a:prstGeom prst="rect">
              <a:avLst/>
            </a:prstGeom>
            <a:ln w="12700" cap="flat">
              <a:noFill/>
              <a:miter lim="400000"/>
            </a:ln>
            <a:effectLst/>
          </p:spPr>
        </p:pic>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356" name="Google Shape;350;p23"/>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15</a:t>
            </a:r>
          </a:p>
        </p:txBody>
      </p:sp>
      <p:grpSp>
        <p:nvGrpSpPr>
          <p:cNvPr id="359" name="Google Shape;351;p23"/>
          <p:cNvGrpSpPr/>
          <p:nvPr/>
        </p:nvGrpSpPr>
        <p:grpSpPr>
          <a:xfrm>
            <a:off x="1385881" y="2568518"/>
            <a:ext cx="4883102" cy="995738"/>
            <a:chOff x="0" y="0"/>
            <a:chExt cx="4883101" cy="995736"/>
          </a:xfrm>
        </p:grpSpPr>
        <p:sp>
          <p:nvSpPr>
            <p:cNvPr id="357" name="Google Shape;352;p23"/>
            <p:cNvSpPr/>
            <p:nvPr/>
          </p:nvSpPr>
          <p:spPr>
            <a:xfrm>
              <a:off x="0" y="0"/>
              <a:ext cx="4883102" cy="99573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58" name="Google Shape;353;p23"/>
            <p:cNvSpPr txBox="1"/>
            <p:nvPr/>
          </p:nvSpPr>
          <p:spPr>
            <a:xfrm>
              <a:off x="48970" y="307748"/>
              <a:ext cx="4785160"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60" name="Google Shape;354;p23"/>
          <p:cNvSpPr txBox="1"/>
          <p:nvPr/>
        </p:nvSpPr>
        <p:spPr>
          <a:xfrm>
            <a:off x="1549699" y="2820100"/>
            <a:ext cx="4619767" cy="5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Una decisión dentro de una organización no puede estar exenta de una base importante de información.</a:t>
            </a:r>
          </a:p>
        </p:txBody>
      </p:sp>
      <p:sp>
        <p:nvSpPr>
          <p:cNvPr id="361" name="Google Shape;355;p23"/>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DECISIÓN</a:t>
            </a:r>
          </a:p>
        </p:txBody>
      </p:sp>
      <p:pic>
        <p:nvPicPr>
          <p:cNvPr id="362" name="Google Shape;356;p23" descr="Google Shape;356;p23"/>
          <p:cNvPicPr>
            <a:picLocks noChangeAspect="1"/>
          </p:cNvPicPr>
          <p:nvPr/>
        </p:nvPicPr>
        <p:blipFill>
          <a:blip r:embed="rId2">
            <a:extLst/>
          </a:blip>
          <a:stretch>
            <a:fillRect/>
          </a:stretch>
        </p:blipFill>
        <p:spPr>
          <a:xfrm>
            <a:off x="5931965" y="2354720"/>
            <a:ext cx="500378" cy="477104"/>
          </a:xfrm>
          <a:prstGeom prst="rect">
            <a:avLst/>
          </a:prstGeom>
          <a:ln w="12700">
            <a:miter lim="400000"/>
          </a:ln>
        </p:spPr>
      </p:pic>
      <p:grpSp>
        <p:nvGrpSpPr>
          <p:cNvPr id="365" name="Google Shape;357;p23"/>
          <p:cNvGrpSpPr/>
          <p:nvPr/>
        </p:nvGrpSpPr>
        <p:grpSpPr>
          <a:xfrm>
            <a:off x="1393463" y="4050624"/>
            <a:ext cx="4883103" cy="995739"/>
            <a:chOff x="0" y="0"/>
            <a:chExt cx="4883101" cy="995737"/>
          </a:xfrm>
        </p:grpSpPr>
        <p:sp>
          <p:nvSpPr>
            <p:cNvPr id="363" name="Google Shape;358;p23"/>
            <p:cNvSpPr/>
            <p:nvPr/>
          </p:nvSpPr>
          <p:spPr>
            <a:xfrm>
              <a:off x="0" y="0"/>
              <a:ext cx="4883102" cy="99573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64" name="Google Shape;359;p23"/>
            <p:cNvSpPr txBox="1"/>
            <p:nvPr/>
          </p:nvSpPr>
          <p:spPr>
            <a:xfrm>
              <a:off x="48970" y="307748"/>
              <a:ext cx="4785160"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66" name="Google Shape;360;p23"/>
          <p:cNvSpPr txBox="1"/>
          <p:nvPr/>
        </p:nvSpPr>
        <p:spPr>
          <a:xfrm>
            <a:off x="1560212" y="4293280"/>
            <a:ext cx="4619771" cy="5335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Una decisión es una respuesta frente a un conflicto o la determinación del destino de una cosa o situación.</a:t>
            </a:r>
          </a:p>
        </p:txBody>
      </p:sp>
      <p:grpSp>
        <p:nvGrpSpPr>
          <p:cNvPr id="369" name="Google Shape;361;p23"/>
          <p:cNvGrpSpPr/>
          <p:nvPr/>
        </p:nvGrpSpPr>
        <p:grpSpPr>
          <a:xfrm>
            <a:off x="1393463" y="5499977"/>
            <a:ext cx="4883103" cy="1217339"/>
            <a:chOff x="0" y="0"/>
            <a:chExt cx="4883101" cy="1217338"/>
          </a:xfrm>
        </p:grpSpPr>
        <p:sp>
          <p:nvSpPr>
            <p:cNvPr id="367" name="Google Shape;362;p23"/>
            <p:cNvSpPr/>
            <p:nvPr/>
          </p:nvSpPr>
          <p:spPr>
            <a:xfrm>
              <a:off x="0" y="0"/>
              <a:ext cx="4883102" cy="1217339"/>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68" name="Google Shape;363;p23"/>
            <p:cNvSpPr txBox="1"/>
            <p:nvPr/>
          </p:nvSpPr>
          <p:spPr>
            <a:xfrm>
              <a:off x="59870" y="418548"/>
              <a:ext cx="476336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70" name="Google Shape;364;p23"/>
          <p:cNvSpPr txBox="1"/>
          <p:nvPr/>
        </p:nvSpPr>
        <p:spPr>
          <a:xfrm>
            <a:off x="1576873" y="5644750"/>
            <a:ext cx="4619771" cy="9997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La toma de decisión está muy ligada a la información. Si la información es fidedigna y precisa, la decisión que se tome frente a un conflicto, será en un gran porcentaje la mejor decisión.</a:t>
            </a:r>
          </a:p>
        </p:txBody>
      </p:sp>
      <p:pic>
        <p:nvPicPr>
          <p:cNvPr id="371" name="Google Shape;365;p23" descr="Google Shape;365;p23"/>
          <p:cNvPicPr>
            <a:picLocks noChangeAspect="1"/>
          </p:cNvPicPr>
          <p:nvPr/>
        </p:nvPicPr>
        <p:blipFill>
          <a:blip r:embed="rId3">
            <a:extLst/>
          </a:blip>
          <a:stretch>
            <a:fillRect/>
          </a:stretch>
        </p:blipFill>
        <p:spPr>
          <a:xfrm flipH="1">
            <a:off x="6923211" y="3908552"/>
            <a:ext cx="2361651" cy="3837680"/>
          </a:xfrm>
          <a:prstGeom prst="rect">
            <a:avLst/>
          </a:prstGeom>
          <a:ln w="12700">
            <a:miter lim="400000"/>
          </a:ln>
        </p:spPr>
      </p:pic>
      <p:pic>
        <p:nvPicPr>
          <p:cNvPr id="372" name="Google Shape;366;p23" descr="Google Shape;366;p23"/>
          <p:cNvPicPr>
            <a:picLocks noChangeAspect="1"/>
          </p:cNvPicPr>
          <p:nvPr/>
        </p:nvPicPr>
        <p:blipFill>
          <a:blip r:embed="rId2">
            <a:extLst/>
          </a:blip>
          <a:stretch>
            <a:fillRect/>
          </a:stretch>
        </p:blipFill>
        <p:spPr>
          <a:xfrm>
            <a:off x="5931965" y="5246878"/>
            <a:ext cx="500378" cy="477104"/>
          </a:xfrm>
          <a:prstGeom prst="rect">
            <a:avLst/>
          </a:prstGeom>
          <a:ln w="12700">
            <a:miter lim="400000"/>
          </a:ln>
        </p:spPr>
      </p:pic>
      <p:pic>
        <p:nvPicPr>
          <p:cNvPr id="373" name="Google Shape;367;p23" descr="Google Shape;367;p23"/>
          <p:cNvPicPr>
            <a:picLocks noChangeAspect="1"/>
          </p:cNvPicPr>
          <p:nvPr/>
        </p:nvPicPr>
        <p:blipFill>
          <a:blip r:embed="rId2">
            <a:extLst/>
          </a:blip>
          <a:stretch>
            <a:fillRect/>
          </a:stretch>
        </p:blipFill>
        <p:spPr>
          <a:xfrm>
            <a:off x="5913308" y="3800800"/>
            <a:ext cx="500378" cy="477104"/>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
        <p:nvSpPr>
          <p:cNvPr id="376" name="Google Shape;372;p24"/>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16</a:t>
            </a:r>
          </a:p>
        </p:txBody>
      </p:sp>
      <p:grpSp>
        <p:nvGrpSpPr>
          <p:cNvPr id="379" name="Google Shape;373;p24"/>
          <p:cNvGrpSpPr/>
          <p:nvPr/>
        </p:nvGrpSpPr>
        <p:grpSpPr>
          <a:xfrm>
            <a:off x="215985" y="2358656"/>
            <a:ext cx="4316774" cy="1296801"/>
            <a:chOff x="0" y="0"/>
            <a:chExt cx="4316772" cy="1296800"/>
          </a:xfrm>
        </p:grpSpPr>
        <p:sp>
          <p:nvSpPr>
            <p:cNvPr id="377" name="Google Shape;374;p24"/>
            <p:cNvSpPr/>
            <p:nvPr/>
          </p:nvSpPr>
          <p:spPr>
            <a:xfrm>
              <a:off x="0" y="0"/>
              <a:ext cx="4316773" cy="1296801"/>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78" name="Google Shape;375;p24"/>
            <p:cNvSpPr txBox="1"/>
            <p:nvPr/>
          </p:nvSpPr>
          <p:spPr>
            <a:xfrm>
              <a:off x="63779" y="458279"/>
              <a:ext cx="418921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80" name="Google Shape;376;p24"/>
          <p:cNvSpPr txBox="1"/>
          <p:nvPr/>
        </p:nvSpPr>
        <p:spPr>
          <a:xfrm>
            <a:off x="390319" y="2403264"/>
            <a:ext cx="4073376" cy="1232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La idea principal es mediante un esquema poder visualizar de forma rápida y clara las ventajas y desventajas que presentan los conceptos de decisión. Por ejemplo al comprar un notebook nuevo.</a:t>
            </a:r>
          </a:p>
        </p:txBody>
      </p:sp>
      <p:sp>
        <p:nvSpPr>
          <p:cNvPr id="381" name="Google Shape;377;p24"/>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DECISIÓN</a:t>
            </a:r>
          </a:p>
        </p:txBody>
      </p:sp>
      <p:grpSp>
        <p:nvGrpSpPr>
          <p:cNvPr id="384" name="Google Shape;378;p24"/>
          <p:cNvGrpSpPr/>
          <p:nvPr/>
        </p:nvGrpSpPr>
        <p:grpSpPr>
          <a:xfrm>
            <a:off x="215985" y="3754432"/>
            <a:ext cx="4316774" cy="1369791"/>
            <a:chOff x="0" y="0"/>
            <a:chExt cx="4316772" cy="1369790"/>
          </a:xfrm>
        </p:grpSpPr>
        <p:sp>
          <p:nvSpPr>
            <p:cNvPr id="382" name="Google Shape;379;p24"/>
            <p:cNvSpPr/>
            <p:nvPr/>
          </p:nvSpPr>
          <p:spPr>
            <a:xfrm>
              <a:off x="0" y="0"/>
              <a:ext cx="4316773" cy="1369791"/>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83" name="Google Shape;380;p24"/>
            <p:cNvSpPr txBox="1"/>
            <p:nvPr/>
          </p:nvSpPr>
          <p:spPr>
            <a:xfrm>
              <a:off x="67369" y="494775"/>
              <a:ext cx="418203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85" name="Google Shape;381;p24"/>
          <p:cNvSpPr txBox="1"/>
          <p:nvPr/>
        </p:nvSpPr>
        <p:spPr>
          <a:xfrm>
            <a:off x="390318" y="3836442"/>
            <a:ext cx="4073376" cy="123284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Se confecciona el esquema con una lista de ventajas y desventajas de un producto en particular. Si la lista de ventajas es mayor a la lista de desventajas, la decisión es clara, de lo contrario, mejor no hacerlo.</a:t>
            </a:r>
          </a:p>
        </p:txBody>
      </p:sp>
      <p:grpSp>
        <p:nvGrpSpPr>
          <p:cNvPr id="388" name="Google Shape;382;p24"/>
          <p:cNvGrpSpPr/>
          <p:nvPr/>
        </p:nvGrpSpPr>
        <p:grpSpPr>
          <a:xfrm>
            <a:off x="215985" y="5237779"/>
            <a:ext cx="4316774" cy="1622264"/>
            <a:chOff x="0" y="0"/>
            <a:chExt cx="4316772" cy="1622262"/>
          </a:xfrm>
        </p:grpSpPr>
        <p:sp>
          <p:nvSpPr>
            <p:cNvPr id="386" name="Google Shape;383;p24"/>
            <p:cNvSpPr/>
            <p:nvPr/>
          </p:nvSpPr>
          <p:spPr>
            <a:xfrm>
              <a:off x="0" y="0"/>
              <a:ext cx="4316773" cy="1622263"/>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387" name="Google Shape;384;p24"/>
            <p:cNvSpPr txBox="1"/>
            <p:nvPr/>
          </p:nvSpPr>
          <p:spPr>
            <a:xfrm>
              <a:off x="79786" y="621012"/>
              <a:ext cx="4157201"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389" name="Google Shape;385;p24"/>
          <p:cNvSpPr txBox="1"/>
          <p:nvPr/>
        </p:nvSpPr>
        <p:spPr>
          <a:xfrm>
            <a:off x="384576" y="5343290"/>
            <a:ext cx="3976410" cy="14659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lnSpc>
                <a:spcPct val="90000"/>
              </a:lnSpc>
              <a:defRPr sz="1600">
                <a:latin typeface="Calibri"/>
                <a:ea typeface="Calibri"/>
                <a:cs typeface="Calibri"/>
                <a:sym typeface="Calibri"/>
              </a:defRPr>
            </a:lvl1pPr>
          </a:lstStyle>
          <a:p>
            <a:r>
              <a:t>Una variación a considerar, es otorgar puntaje a cada ítem y realizar una suma al final. La columna con mayor puntaje indicará si hay más ventajas o desventajas. Si la suma es mayor en ventajas, se comprar, de lo contrario, abstenerse.</a:t>
            </a:r>
          </a:p>
        </p:txBody>
      </p:sp>
      <p:pic>
        <p:nvPicPr>
          <p:cNvPr id="390" name="Google Shape;386;p24" descr="Google Shape;386;p24"/>
          <p:cNvPicPr>
            <a:picLocks noChangeAspect="1"/>
          </p:cNvPicPr>
          <p:nvPr/>
        </p:nvPicPr>
        <p:blipFill>
          <a:blip r:embed="rId2">
            <a:extLst/>
          </a:blip>
          <a:stretch>
            <a:fillRect/>
          </a:stretch>
        </p:blipFill>
        <p:spPr>
          <a:xfrm>
            <a:off x="4661360" y="4841645"/>
            <a:ext cx="4936850" cy="2196357"/>
          </a:xfrm>
          <a:prstGeom prst="rect">
            <a:avLst/>
          </a:prstGeom>
          <a:ln w="12700">
            <a:miter lim="400000"/>
          </a:ln>
        </p:spPr>
      </p:pic>
      <p:pic>
        <p:nvPicPr>
          <p:cNvPr id="391" name="Google Shape;387;p24" descr="Google Shape;387;p24"/>
          <p:cNvPicPr>
            <a:picLocks noChangeAspect="1"/>
          </p:cNvPicPr>
          <p:nvPr/>
        </p:nvPicPr>
        <p:blipFill>
          <a:blip r:embed="rId3">
            <a:extLst/>
          </a:blip>
          <a:stretch>
            <a:fillRect/>
          </a:stretch>
        </p:blipFill>
        <p:spPr>
          <a:xfrm>
            <a:off x="4927424" y="3521666"/>
            <a:ext cx="1782250" cy="131998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
        <p:nvSpPr>
          <p:cNvPr id="394" name="Google Shape;392;p25"/>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17</a:t>
            </a:r>
          </a:p>
        </p:txBody>
      </p:sp>
      <p:sp>
        <p:nvSpPr>
          <p:cNvPr id="395" name="Google Shape;393;p25"/>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DECISIÓN</a:t>
            </a:r>
          </a:p>
        </p:txBody>
      </p:sp>
      <p:pic>
        <p:nvPicPr>
          <p:cNvPr id="396" name="Google Shape;394;p25" descr="Google Shape;394;p25"/>
          <p:cNvPicPr>
            <a:picLocks noChangeAspect="1"/>
          </p:cNvPicPr>
          <p:nvPr/>
        </p:nvPicPr>
        <p:blipFill>
          <a:blip r:embed="rId2">
            <a:extLst/>
          </a:blip>
          <a:stretch>
            <a:fillRect/>
          </a:stretch>
        </p:blipFill>
        <p:spPr>
          <a:xfrm>
            <a:off x="452175" y="2339787"/>
            <a:ext cx="8774535" cy="4246125"/>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399" name="Google Shape;399;p26"/>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18</a:t>
            </a:r>
          </a:p>
        </p:txBody>
      </p:sp>
      <p:grpSp>
        <p:nvGrpSpPr>
          <p:cNvPr id="404" name="Google Shape;400;p26"/>
          <p:cNvGrpSpPr/>
          <p:nvPr/>
        </p:nvGrpSpPr>
        <p:grpSpPr>
          <a:xfrm>
            <a:off x="2035272" y="2911880"/>
            <a:ext cx="6999683" cy="2696567"/>
            <a:chOff x="0" y="0"/>
            <a:chExt cx="6999682" cy="2696565"/>
          </a:xfrm>
        </p:grpSpPr>
        <p:grpSp>
          <p:nvGrpSpPr>
            <p:cNvPr id="402" name="Google Shape;401;p26"/>
            <p:cNvGrpSpPr/>
            <p:nvPr/>
          </p:nvGrpSpPr>
          <p:grpSpPr>
            <a:xfrm>
              <a:off x="0" y="0"/>
              <a:ext cx="6999683" cy="2696566"/>
              <a:chOff x="0" y="0"/>
              <a:chExt cx="6999682" cy="2696565"/>
            </a:xfrm>
          </p:grpSpPr>
          <p:sp>
            <p:nvSpPr>
              <p:cNvPr id="400" name="Google Shape;402;p26"/>
              <p:cNvSpPr/>
              <p:nvPr/>
            </p:nvSpPr>
            <p:spPr>
              <a:xfrm>
                <a:off x="0" y="0"/>
                <a:ext cx="6999683" cy="2696566"/>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01" name="Google Shape;403;p26"/>
              <p:cNvSpPr txBox="1"/>
              <p:nvPr/>
            </p:nvSpPr>
            <p:spPr>
              <a:xfrm>
                <a:off x="136396" y="1158162"/>
                <a:ext cx="6726888"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03" name="Google Shape;404;p26"/>
            <p:cNvSpPr txBox="1"/>
            <p:nvPr/>
          </p:nvSpPr>
          <p:spPr>
            <a:xfrm>
              <a:off x="1307692" y="297014"/>
              <a:ext cx="5161940" cy="204348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pPr>
                <a:lnSpc>
                  <a:spcPct val="115000"/>
                </a:lnSpc>
                <a:defRPr sz="2000">
                  <a:solidFill>
                    <a:srgbClr val="A93501"/>
                  </a:solidFill>
                  <a:latin typeface="Calibri"/>
                  <a:ea typeface="Calibri"/>
                  <a:cs typeface="Calibri"/>
                  <a:sym typeface="Calibri"/>
                </a:defRPr>
              </a:pPr>
              <a:r>
                <a:t>DECISIÓN EN BASE </a:t>
              </a:r>
              <a:r>
                <a:rPr b="1">
                  <a:solidFill>
                    <a:srgbClr val="ED6B00"/>
                  </a:solidFill>
                </a:rPr>
                <a:t>A INFORMACIÓN</a:t>
              </a:r>
            </a:p>
            <a:p>
              <a:pPr>
                <a:lnSpc>
                  <a:spcPct val="115000"/>
                </a:lnSpc>
                <a:defRPr sz="1600"/>
              </a:pPr>
              <a:endParaRPr b="1">
                <a:solidFill>
                  <a:srgbClr val="ED6B00"/>
                </a:solidFill>
              </a:endParaRPr>
            </a:p>
            <a:p>
              <a:pPr>
                <a:lnSpc>
                  <a:spcPct val="115000"/>
                </a:lnSpc>
                <a:defRPr sz="1600"/>
              </a:pPr>
              <a:r>
                <a:t>Para revisar los temas trabajados durante el desarrollo de la presentación te invitamos a desarrollar la </a:t>
              </a:r>
              <a:r>
                <a:rPr b="1"/>
                <a:t>Actividad Cuánto Aprendimos</a:t>
              </a:r>
              <a:r>
                <a:t>, buscando 10 conceptos  en una sopa de letras.</a:t>
              </a:r>
            </a:p>
            <a:p>
              <a:pPr>
                <a:lnSpc>
                  <a:spcPct val="115000"/>
                </a:lnSpc>
                <a:defRPr sz="1600">
                  <a:solidFill>
                    <a:srgbClr val="ED6B00"/>
                  </a:solidFill>
                  <a:latin typeface="Calibri"/>
                  <a:ea typeface="Calibri"/>
                  <a:cs typeface="Calibri"/>
                  <a:sym typeface="Calibri"/>
                </a:defRPr>
              </a:pPr>
              <a:r>
                <a:t> </a:t>
              </a:r>
              <a:r>
                <a:rPr b="1"/>
                <a:t>¡Muy Bien!, sigamos practicando… </a:t>
              </a:r>
            </a:p>
          </p:txBody>
        </p:sp>
      </p:grpSp>
      <p:pic>
        <p:nvPicPr>
          <p:cNvPr id="405" name="Google Shape;407;p26" descr="Google Shape;407;p26"/>
          <p:cNvPicPr>
            <a:picLocks noChangeAspect="1"/>
          </p:cNvPicPr>
          <p:nvPr/>
        </p:nvPicPr>
        <p:blipFill>
          <a:blip r:embed="rId2">
            <a:extLst/>
          </a:blip>
          <a:stretch>
            <a:fillRect/>
          </a:stretch>
        </p:blipFill>
        <p:spPr>
          <a:xfrm>
            <a:off x="530942" y="2715211"/>
            <a:ext cx="2812028" cy="3182574"/>
          </a:xfrm>
          <a:prstGeom prst="rect">
            <a:avLst/>
          </a:prstGeom>
          <a:ln w="12700">
            <a:miter lim="400000"/>
          </a:ln>
        </p:spPr>
      </p:pic>
      <p:pic>
        <p:nvPicPr>
          <p:cNvPr id="406" name="Google Shape;408;p26" descr="Google Shape;408;p26"/>
          <p:cNvPicPr>
            <a:picLocks noChangeAspect="1"/>
          </p:cNvPicPr>
          <p:nvPr/>
        </p:nvPicPr>
        <p:blipFill>
          <a:blip r:embed="rId3">
            <a:extLst/>
          </a:blip>
          <a:stretch>
            <a:fillRect/>
          </a:stretch>
        </p:blipFill>
        <p:spPr>
          <a:xfrm>
            <a:off x="7228123" y="5063613"/>
            <a:ext cx="1705023" cy="1272247"/>
          </a:xfrm>
          <a:prstGeom prst="rect">
            <a:avLst/>
          </a:prstGeom>
          <a:ln w="12700">
            <a:miter lim="400000"/>
          </a:ln>
        </p:spPr>
      </p:pic>
      <p:pic>
        <p:nvPicPr>
          <p:cNvPr id="407" name="Google Shape;409;p26" descr="Google Shape;409;p26"/>
          <p:cNvPicPr>
            <a:picLocks noChangeAspect="1"/>
          </p:cNvPicPr>
          <p:nvPr/>
        </p:nvPicPr>
        <p:blipFill>
          <a:blip r:embed="rId4">
            <a:extLst/>
          </a:blip>
          <a:stretch>
            <a:fillRect/>
          </a:stretch>
        </p:blipFill>
        <p:spPr>
          <a:xfrm>
            <a:off x="5474444" y="5389021"/>
            <a:ext cx="1651877" cy="884519"/>
          </a:xfrm>
          <a:prstGeom prst="rect">
            <a:avLst/>
          </a:prstGeom>
          <a:ln w="12700">
            <a:miter lim="400000"/>
          </a:ln>
        </p:spPr>
      </p:pic>
      <p:sp>
        <p:nvSpPr>
          <p:cNvPr id="408" name="Google Shape;158;p5"/>
          <p:cNvSpPr txBox="1"/>
          <p:nvPr/>
        </p:nvSpPr>
        <p:spPr>
          <a:xfrm>
            <a:off x="375974" y="1265365"/>
            <a:ext cx="8950502" cy="53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¿CUÁNTO APRENDIMOS?</a:t>
            </a:r>
          </a:p>
        </p:txBody>
      </p:sp>
      <p:sp>
        <p:nvSpPr>
          <p:cNvPr id="410" name="Google Shape;168;p5"/>
          <p:cNvSpPr txBox="1"/>
          <p:nvPr/>
        </p:nvSpPr>
        <p:spPr>
          <a:xfrm>
            <a:off x="4178327" y="1118398"/>
            <a:ext cx="466493" cy="8301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r">
              <a:lnSpc>
                <a:spcPct val="90000"/>
              </a:lnSpc>
              <a:defRPr sz="5000">
                <a:solidFill>
                  <a:srgbClr val="FFB375"/>
                </a:solidFill>
                <a:latin typeface="Calibri"/>
                <a:ea typeface="Calibri"/>
                <a:cs typeface="Calibri"/>
                <a:sym typeface="Calibri"/>
              </a:defRPr>
            </a:lvl1pPr>
          </a:lstStyle>
          <a:p>
            <a:r>
              <a:t>3</a:t>
            </a:r>
          </a:p>
        </p:txBody>
      </p:sp>
      <p:sp>
        <p:nvSpPr>
          <p:cNvPr id="15" name="Google Shape;159;p5"/>
          <p:cNvSpPr txBox="1"/>
          <p:nvPr/>
        </p:nvSpPr>
        <p:spPr>
          <a:xfrm>
            <a:off x="366450" y="1229932"/>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b="1" dirty="0">
                <a:latin typeface="Calibri"/>
                <a:cs typeface="Calibri"/>
                <a:sym typeface="Calibri"/>
              </a:rPr>
              <a:t>REVISEMOS</a:t>
            </a:r>
            <a:endParaRPr dirty="0"/>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sp>
        <p:nvSpPr>
          <p:cNvPr id="413" name="Google Shape;414;p27"/>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19</a:t>
            </a:r>
          </a:p>
        </p:txBody>
      </p:sp>
      <p:sp>
        <p:nvSpPr>
          <p:cNvPr id="415" name="Google Shape;416;p27"/>
          <p:cNvSpPr txBox="1"/>
          <p:nvPr/>
        </p:nvSpPr>
        <p:spPr>
          <a:xfrm>
            <a:off x="375977" y="1322009"/>
            <a:ext cx="7017881" cy="536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a:solidFill>
                  <a:srgbClr val="A93501"/>
                </a:solidFill>
                <a:latin typeface="Calibri"/>
                <a:ea typeface="Calibri"/>
                <a:cs typeface="Calibri"/>
                <a:sym typeface="Calibri"/>
              </a:defRPr>
            </a:pPr>
            <a:r>
              <a:t>TOMA LAS SIGUIENTES </a:t>
            </a:r>
            <a:r>
              <a:rPr b="1">
                <a:solidFill>
                  <a:srgbClr val="ED6B00"/>
                </a:solidFill>
              </a:rPr>
              <a:t>PRECAUCIONES</a:t>
            </a:r>
          </a:p>
        </p:txBody>
      </p:sp>
      <p:grpSp>
        <p:nvGrpSpPr>
          <p:cNvPr id="420" name="Google Shape;417;p27"/>
          <p:cNvGrpSpPr/>
          <p:nvPr/>
        </p:nvGrpSpPr>
        <p:grpSpPr>
          <a:xfrm>
            <a:off x="-4662" y="4568176"/>
            <a:ext cx="9109195" cy="783017"/>
            <a:chOff x="0" y="0"/>
            <a:chExt cx="9109194" cy="783016"/>
          </a:xfrm>
        </p:grpSpPr>
        <p:sp>
          <p:nvSpPr>
            <p:cNvPr id="416" name="Google Shape;418;p27"/>
            <p:cNvSpPr txBox="1"/>
            <p:nvPr/>
          </p:nvSpPr>
          <p:spPr>
            <a:xfrm>
              <a:off x="1334837" y="222251"/>
              <a:ext cx="7774358" cy="300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Se </a:t>
              </a:r>
              <a:r>
                <a:rPr b="1">
                  <a:solidFill>
                    <a:srgbClr val="ED6B00"/>
                  </a:solidFill>
                </a:rPr>
                <a:t>riguroso</a:t>
              </a:r>
              <a:r>
                <a:t> y </a:t>
              </a:r>
              <a:r>
                <a:rPr b="1">
                  <a:solidFill>
                    <a:srgbClr val="ED6B00"/>
                  </a:solidFill>
                </a:rPr>
                <a:t>ordenado</a:t>
              </a:r>
              <a:r>
                <a:t> con los antecedentes que manejas.</a:t>
              </a:r>
            </a:p>
          </p:txBody>
        </p:sp>
        <p:grpSp>
          <p:nvGrpSpPr>
            <p:cNvPr id="419" name="Google Shape;419;p27"/>
            <p:cNvGrpSpPr/>
            <p:nvPr/>
          </p:nvGrpSpPr>
          <p:grpSpPr>
            <a:xfrm>
              <a:off x="0" y="-1"/>
              <a:ext cx="1135377" cy="783017"/>
              <a:chOff x="0" y="0"/>
              <a:chExt cx="1135376" cy="783016"/>
            </a:xfrm>
          </p:grpSpPr>
          <p:sp>
            <p:nvSpPr>
              <p:cNvPr id="417" name="Google Shape;420;p27"/>
              <p:cNvSpPr/>
              <p:nvPr/>
            </p:nvSpPr>
            <p:spPr>
              <a:xfrm rot="5400000">
                <a:off x="176180" y="-176181"/>
                <a:ext cx="783017" cy="113537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18" name="Google Shape;421;p27" descr="Google Shape;421;p27"/>
              <p:cNvPicPr>
                <a:picLocks noChangeAspect="1"/>
              </p:cNvPicPr>
              <p:nvPr/>
            </p:nvPicPr>
            <p:blipFill>
              <a:blip r:embed="rId2">
                <a:extLst/>
              </a:blip>
              <a:stretch>
                <a:fillRect/>
              </a:stretch>
            </p:blipFill>
            <p:spPr>
              <a:xfrm>
                <a:off x="286452" y="103503"/>
                <a:ext cx="683393" cy="576009"/>
              </a:xfrm>
              <a:prstGeom prst="rect">
                <a:avLst/>
              </a:prstGeom>
              <a:ln w="12700" cap="flat">
                <a:noFill/>
                <a:miter lim="400000"/>
              </a:ln>
              <a:effectLst/>
            </p:spPr>
          </p:pic>
        </p:grpSp>
      </p:grpSp>
      <p:grpSp>
        <p:nvGrpSpPr>
          <p:cNvPr id="425" name="Google Shape;422;p27"/>
          <p:cNvGrpSpPr/>
          <p:nvPr/>
        </p:nvGrpSpPr>
        <p:grpSpPr>
          <a:xfrm>
            <a:off x="-4660" y="3697440"/>
            <a:ext cx="6615380" cy="783017"/>
            <a:chOff x="0" y="0"/>
            <a:chExt cx="6615379" cy="783016"/>
          </a:xfrm>
        </p:grpSpPr>
        <p:sp>
          <p:nvSpPr>
            <p:cNvPr id="421" name="Google Shape;423;p27"/>
            <p:cNvSpPr txBox="1"/>
            <p:nvPr/>
          </p:nvSpPr>
          <p:spPr>
            <a:xfrm>
              <a:off x="1334837" y="94434"/>
              <a:ext cx="5280543" cy="554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Cuidado con los dispositivos externos,  asegura la información instalando </a:t>
              </a:r>
              <a:r>
                <a:rPr b="1">
                  <a:solidFill>
                    <a:srgbClr val="ED6B00"/>
                  </a:solidFill>
                </a:rPr>
                <a:t>antivirus</a:t>
              </a:r>
              <a:r>
                <a:rPr>
                  <a:solidFill>
                    <a:srgbClr val="ED6B00"/>
                  </a:solidFill>
                </a:rPr>
                <a:t>.</a:t>
              </a:r>
            </a:p>
          </p:txBody>
        </p:sp>
        <p:grpSp>
          <p:nvGrpSpPr>
            <p:cNvPr id="424" name="Google Shape;424;p27"/>
            <p:cNvGrpSpPr/>
            <p:nvPr/>
          </p:nvGrpSpPr>
          <p:grpSpPr>
            <a:xfrm>
              <a:off x="0" y="-1"/>
              <a:ext cx="1135378" cy="783017"/>
              <a:chOff x="0" y="0"/>
              <a:chExt cx="1135376" cy="783016"/>
            </a:xfrm>
          </p:grpSpPr>
          <p:sp>
            <p:nvSpPr>
              <p:cNvPr id="422" name="Google Shape;425;p27"/>
              <p:cNvSpPr/>
              <p:nvPr/>
            </p:nvSpPr>
            <p:spPr>
              <a:xfrm rot="5400000">
                <a:off x="176180" y="-176181"/>
                <a:ext cx="783017" cy="113537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23" name="Google Shape;426;p27" descr="Google Shape;426;p27"/>
              <p:cNvPicPr>
                <a:picLocks noChangeAspect="1"/>
              </p:cNvPicPr>
              <p:nvPr/>
            </p:nvPicPr>
            <p:blipFill>
              <a:blip r:embed="rId3">
                <a:extLst/>
              </a:blip>
              <a:stretch>
                <a:fillRect/>
              </a:stretch>
            </p:blipFill>
            <p:spPr>
              <a:xfrm>
                <a:off x="286453" y="103503"/>
                <a:ext cx="683394" cy="576009"/>
              </a:xfrm>
              <a:prstGeom prst="rect">
                <a:avLst/>
              </a:prstGeom>
              <a:ln w="12700" cap="flat">
                <a:noFill/>
                <a:miter lim="400000"/>
              </a:ln>
              <a:effectLst/>
            </p:spPr>
          </p:pic>
        </p:grpSp>
      </p:grpSp>
      <p:grpSp>
        <p:nvGrpSpPr>
          <p:cNvPr id="430" name="Google Shape;427;p27"/>
          <p:cNvGrpSpPr/>
          <p:nvPr/>
        </p:nvGrpSpPr>
        <p:grpSpPr>
          <a:xfrm>
            <a:off x="-4661" y="1955970"/>
            <a:ext cx="9178021" cy="783018"/>
            <a:chOff x="0" y="0"/>
            <a:chExt cx="9178020" cy="783017"/>
          </a:xfrm>
        </p:grpSpPr>
        <p:sp>
          <p:nvSpPr>
            <p:cNvPr id="426" name="Google Shape;428;p27"/>
            <p:cNvSpPr txBox="1"/>
            <p:nvPr/>
          </p:nvSpPr>
          <p:spPr>
            <a:xfrm>
              <a:off x="1334837" y="222251"/>
              <a:ext cx="7843184" cy="300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Cuida </a:t>
              </a:r>
              <a:r>
                <a:rPr b="1">
                  <a:solidFill>
                    <a:srgbClr val="ED6B00"/>
                  </a:solidFill>
                </a:rPr>
                <a:t>tus claves </a:t>
              </a:r>
              <a:r>
                <a:t>de acceso.</a:t>
              </a:r>
            </a:p>
          </p:txBody>
        </p:sp>
        <p:grpSp>
          <p:nvGrpSpPr>
            <p:cNvPr id="429" name="Google Shape;429;p27"/>
            <p:cNvGrpSpPr/>
            <p:nvPr/>
          </p:nvGrpSpPr>
          <p:grpSpPr>
            <a:xfrm>
              <a:off x="0" y="-1"/>
              <a:ext cx="1135376" cy="783018"/>
              <a:chOff x="0" y="0"/>
              <a:chExt cx="1135375" cy="783017"/>
            </a:xfrm>
          </p:grpSpPr>
          <p:sp>
            <p:nvSpPr>
              <p:cNvPr id="427" name="Google Shape;430;p27"/>
              <p:cNvSpPr/>
              <p:nvPr/>
            </p:nvSpPr>
            <p:spPr>
              <a:xfrm rot="5400000">
                <a:off x="176179" y="-176180"/>
                <a:ext cx="783018" cy="1135376"/>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28" name="Google Shape;431;p27" descr="Google Shape;431;p27"/>
              <p:cNvPicPr>
                <a:picLocks noChangeAspect="1"/>
              </p:cNvPicPr>
              <p:nvPr/>
            </p:nvPicPr>
            <p:blipFill>
              <a:blip r:embed="rId4">
                <a:extLst/>
              </a:blip>
              <a:stretch>
                <a:fillRect/>
              </a:stretch>
            </p:blipFill>
            <p:spPr>
              <a:xfrm>
                <a:off x="262216" y="83075"/>
                <a:ext cx="731866" cy="616866"/>
              </a:xfrm>
              <a:prstGeom prst="rect">
                <a:avLst/>
              </a:prstGeom>
              <a:ln w="12700" cap="flat">
                <a:noFill/>
                <a:miter lim="400000"/>
              </a:ln>
              <a:effectLst/>
            </p:spPr>
          </p:pic>
        </p:grpSp>
      </p:grpSp>
      <p:grpSp>
        <p:nvGrpSpPr>
          <p:cNvPr id="435" name="Google Shape;432;p27"/>
          <p:cNvGrpSpPr/>
          <p:nvPr/>
        </p:nvGrpSpPr>
        <p:grpSpPr>
          <a:xfrm>
            <a:off x="-4659" y="2826704"/>
            <a:ext cx="8912549" cy="783017"/>
            <a:chOff x="0" y="0"/>
            <a:chExt cx="8912547" cy="783016"/>
          </a:xfrm>
        </p:grpSpPr>
        <p:sp>
          <p:nvSpPr>
            <p:cNvPr id="431" name="Google Shape;433;p27"/>
            <p:cNvSpPr txBox="1"/>
            <p:nvPr/>
          </p:nvSpPr>
          <p:spPr>
            <a:xfrm>
              <a:off x="1334836" y="222251"/>
              <a:ext cx="7577713" cy="300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Resguarda la </a:t>
              </a:r>
              <a:r>
                <a:rPr b="1">
                  <a:solidFill>
                    <a:srgbClr val="ED6B00"/>
                  </a:solidFill>
                </a:rPr>
                <a:t>confidencialidad</a:t>
              </a:r>
              <a:r>
                <a:t> de la información.</a:t>
              </a:r>
            </a:p>
          </p:txBody>
        </p:sp>
        <p:grpSp>
          <p:nvGrpSpPr>
            <p:cNvPr id="434" name="Google Shape;434;p27"/>
            <p:cNvGrpSpPr/>
            <p:nvPr/>
          </p:nvGrpSpPr>
          <p:grpSpPr>
            <a:xfrm>
              <a:off x="0" y="-1"/>
              <a:ext cx="1135376" cy="783017"/>
              <a:chOff x="0" y="0"/>
              <a:chExt cx="1135374" cy="783016"/>
            </a:xfrm>
          </p:grpSpPr>
          <p:sp>
            <p:nvSpPr>
              <p:cNvPr id="432" name="Google Shape;435;p27"/>
              <p:cNvSpPr/>
              <p:nvPr/>
            </p:nvSpPr>
            <p:spPr>
              <a:xfrm rot="5400000">
                <a:off x="176180" y="-176180"/>
                <a:ext cx="783017" cy="1135375"/>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33" name="Google Shape;436;p27" descr="Google Shape;436;p27"/>
              <p:cNvPicPr>
                <a:picLocks noChangeAspect="1"/>
              </p:cNvPicPr>
              <p:nvPr/>
            </p:nvPicPr>
            <p:blipFill>
              <a:blip r:embed="rId5">
                <a:extLst/>
              </a:blip>
              <a:stretch>
                <a:fillRect/>
              </a:stretch>
            </p:blipFill>
            <p:spPr>
              <a:xfrm>
                <a:off x="286453" y="103503"/>
                <a:ext cx="683392" cy="576009"/>
              </a:xfrm>
              <a:prstGeom prst="rect">
                <a:avLst/>
              </a:prstGeom>
              <a:ln w="12700" cap="flat">
                <a:noFill/>
                <a:miter lim="400000"/>
              </a:ln>
              <a:effectLst/>
            </p:spPr>
          </p:pic>
        </p:grpSp>
      </p:grpSp>
      <p:grpSp>
        <p:nvGrpSpPr>
          <p:cNvPr id="440" name="Google Shape;437;p27"/>
          <p:cNvGrpSpPr/>
          <p:nvPr/>
        </p:nvGrpSpPr>
        <p:grpSpPr>
          <a:xfrm>
            <a:off x="-4658" y="5438910"/>
            <a:ext cx="6861183" cy="783017"/>
            <a:chOff x="0" y="0"/>
            <a:chExt cx="6861181" cy="783016"/>
          </a:xfrm>
        </p:grpSpPr>
        <p:sp>
          <p:nvSpPr>
            <p:cNvPr id="436" name="Google Shape;438;p27"/>
            <p:cNvSpPr txBox="1"/>
            <p:nvPr/>
          </p:nvSpPr>
          <p:spPr>
            <a:xfrm>
              <a:off x="1334835" y="123930"/>
              <a:ext cx="5526348" cy="5545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numCol="1" anchor="t">
              <a:spAutoFit/>
            </a:bodyPr>
            <a:lstStyle/>
            <a:p>
              <a:pPr>
                <a:defRPr sz="1600">
                  <a:latin typeface="Calibri"/>
                  <a:ea typeface="Calibri"/>
                  <a:cs typeface="Calibri"/>
                  <a:sym typeface="Calibri"/>
                </a:defRPr>
              </a:pPr>
              <a:r>
                <a:t>Realiza trabajo en equipo con </a:t>
              </a:r>
              <a:r>
                <a:rPr b="1">
                  <a:solidFill>
                    <a:srgbClr val="ED6B00"/>
                  </a:solidFill>
                </a:rPr>
                <a:t>respeto</a:t>
              </a:r>
              <a:r>
                <a:t> en tus opiniones, </a:t>
              </a:r>
            </a:p>
            <a:p>
              <a:pPr>
                <a:defRPr sz="1600" b="1">
                  <a:solidFill>
                    <a:srgbClr val="ED6B00"/>
                  </a:solidFill>
                  <a:latin typeface="Calibri"/>
                  <a:ea typeface="Calibri"/>
                  <a:cs typeface="Calibri"/>
                  <a:sym typeface="Calibri"/>
                </a:defRPr>
              </a:pPr>
              <a:r>
                <a:t>escucha</a:t>
              </a:r>
              <a:r>
                <a:rPr b="0">
                  <a:solidFill>
                    <a:srgbClr val="000000"/>
                  </a:solidFill>
                </a:rPr>
                <a:t> a los demás. </a:t>
              </a:r>
            </a:p>
          </p:txBody>
        </p:sp>
        <p:grpSp>
          <p:nvGrpSpPr>
            <p:cNvPr id="439" name="Google Shape;439;p27"/>
            <p:cNvGrpSpPr/>
            <p:nvPr/>
          </p:nvGrpSpPr>
          <p:grpSpPr>
            <a:xfrm>
              <a:off x="0" y="-1"/>
              <a:ext cx="1135376" cy="783017"/>
              <a:chOff x="0" y="0"/>
              <a:chExt cx="1135375" cy="783016"/>
            </a:xfrm>
          </p:grpSpPr>
          <p:sp>
            <p:nvSpPr>
              <p:cNvPr id="437" name="Google Shape;440;p27"/>
              <p:cNvSpPr/>
              <p:nvPr/>
            </p:nvSpPr>
            <p:spPr>
              <a:xfrm rot="5400000">
                <a:off x="176180" y="-176181"/>
                <a:ext cx="783017" cy="113537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18000" y="0"/>
                    </a:lnTo>
                    <a:cubicBezTo>
                      <a:pt x="19988" y="0"/>
                      <a:pt x="21600" y="1112"/>
                      <a:pt x="21600" y="2483"/>
                    </a:cubicBezTo>
                    <a:lnTo>
                      <a:pt x="21600" y="21600"/>
                    </a:lnTo>
                    <a:lnTo>
                      <a:pt x="0" y="21600"/>
                    </a:lnTo>
                    <a:lnTo>
                      <a:pt x="0" y="2483"/>
                    </a:lnTo>
                    <a:cubicBezTo>
                      <a:pt x="0" y="1112"/>
                      <a:pt x="1612" y="0"/>
                      <a:pt x="3600" y="0"/>
                    </a:cubicBez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pic>
            <p:nvPicPr>
              <p:cNvPr id="438" name="Google Shape;441;p27" descr="Google Shape;441;p27"/>
              <p:cNvPicPr>
                <a:picLocks noChangeAspect="1"/>
              </p:cNvPicPr>
              <p:nvPr/>
            </p:nvPicPr>
            <p:blipFill>
              <a:blip r:embed="rId6">
                <a:extLst/>
              </a:blip>
              <a:stretch>
                <a:fillRect/>
              </a:stretch>
            </p:blipFill>
            <p:spPr>
              <a:xfrm>
                <a:off x="286452" y="103503"/>
                <a:ext cx="683396" cy="576009"/>
              </a:xfrm>
              <a:prstGeom prst="rect">
                <a:avLst/>
              </a:prstGeom>
              <a:ln w="12700" cap="flat">
                <a:noFill/>
                <a:miter lim="400000"/>
              </a:ln>
              <a:effectLst/>
            </p:spPr>
          </p:pic>
        </p:grpSp>
      </p:grpSp>
      <p:pic>
        <p:nvPicPr>
          <p:cNvPr id="441" name="Google Shape;442;p27" descr="Google Shape;442;p27"/>
          <p:cNvPicPr>
            <a:picLocks noChangeAspect="1"/>
          </p:cNvPicPr>
          <p:nvPr/>
        </p:nvPicPr>
        <p:blipFill>
          <a:blip r:embed="rId7">
            <a:extLst/>
          </a:blip>
          <a:stretch>
            <a:fillRect/>
          </a:stretch>
        </p:blipFill>
        <p:spPr>
          <a:xfrm>
            <a:off x="5639332" y="1565094"/>
            <a:ext cx="3816537" cy="6006178"/>
          </a:xfrm>
          <a:prstGeom prst="rect">
            <a:avLst/>
          </a:prstGeom>
          <a:ln w="12700">
            <a:miter lim="400000"/>
          </a:ln>
        </p:spPr>
      </p:pic>
      <p:sp>
        <p:nvSpPr>
          <p:cNvPr id="32" name="Google Shape;401;p19"/>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ANTES DE COMENZAR </a:t>
            </a:r>
            <a:r>
              <a:rPr lang="en-US" b="1" dirty="0">
                <a:latin typeface="Calibri"/>
                <a:ea typeface="Calibri"/>
                <a:cs typeface="Calibri"/>
                <a:sym typeface="Calibri"/>
              </a:rPr>
              <a:t>A TRABAJAR</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Google Shape;104;p10"/>
          <p:cNvSpPr txBox="1"/>
          <p:nvPr/>
        </p:nvSpPr>
        <p:spPr>
          <a:xfrm>
            <a:off x="365421" y="2049159"/>
            <a:ext cx="1444332" cy="36930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sz="1500" b="1">
                <a:latin typeface="Calibri"/>
                <a:ea typeface="Calibri"/>
                <a:cs typeface="Calibri"/>
                <a:sym typeface="Calibri"/>
              </a:defRPr>
            </a:lvl1pPr>
          </a:lstStyle>
          <a:p>
            <a:r>
              <a:t>ACTIVIDAD 3</a:t>
            </a:r>
          </a:p>
        </p:txBody>
      </p:sp>
      <p:sp>
        <p:nvSpPr>
          <p:cNvPr id="137" name="Google Shape;105;p10"/>
          <p:cNvSpPr txBox="1"/>
          <p:nvPr/>
        </p:nvSpPr>
        <p:spPr>
          <a:xfrm>
            <a:off x="1139098" y="834800"/>
            <a:ext cx="5685772" cy="3396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p>
            <a:pPr>
              <a:defRPr sz="1200" b="1">
                <a:solidFill>
                  <a:srgbClr val="ED6B00"/>
                </a:solidFill>
                <a:latin typeface="Calibri"/>
                <a:ea typeface="Calibri"/>
                <a:cs typeface="Calibri"/>
                <a:sym typeface="Calibri"/>
              </a:defRPr>
            </a:pPr>
            <a:r>
              <a:t>MÓDULO 6 </a:t>
            </a:r>
            <a:r>
              <a:rPr b="0"/>
              <a:t>| APLICACIONES INFORMÁTICAS PARA LA GESTIÓN ADMINISTRATIVA</a:t>
            </a:r>
          </a:p>
        </p:txBody>
      </p:sp>
      <p:sp>
        <p:nvSpPr>
          <p:cNvPr id="138" name="Google Shape;106;p10"/>
          <p:cNvSpPr txBox="1"/>
          <p:nvPr/>
        </p:nvSpPr>
        <p:spPr>
          <a:xfrm>
            <a:off x="356392" y="2308203"/>
            <a:ext cx="4118091" cy="11536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90000"/>
              </a:lnSpc>
              <a:defRPr sz="3600" b="1">
                <a:solidFill>
                  <a:srgbClr val="ED6B00"/>
                </a:solidFill>
                <a:latin typeface="Calibri"/>
                <a:ea typeface="Calibri"/>
                <a:cs typeface="Calibri"/>
                <a:sym typeface="Calibri"/>
              </a:defRPr>
            </a:pPr>
            <a:r>
              <a:t>DECISIÓN EN BASE</a:t>
            </a:r>
          </a:p>
          <a:p>
            <a:pPr>
              <a:lnSpc>
                <a:spcPct val="90000"/>
              </a:lnSpc>
              <a:defRPr sz="3600" b="1">
                <a:solidFill>
                  <a:srgbClr val="ED6B00"/>
                </a:solidFill>
                <a:latin typeface="Calibri"/>
                <a:ea typeface="Calibri"/>
                <a:cs typeface="Calibri"/>
                <a:sym typeface="Calibri"/>
              </a:defRPr>
            </a:pPr>
            <a:r>
              <a:t>A INFORMACIÓN </a:t>
            </a:r>
          </a:p>
        </p:txBody>
      </p:sp>
      <p:pic>
        <p:nvPicPr>
          <p:cNvPr id="139" name="Google Shape;107;p10" descr="Google Shape;107;p10"/>
          <p:cNvPicPr>
            <a:picLocks noChangeAspect="1"/>
          </p:cNvPicPr>
          <p:nvPr/>
        </p:nvPicPr>
        <p:blipFill>
          <a:blip r:embed="rId2">
            <a:extLst/>
          </a:blip>
          <a:stretch>
            <a:fillRect/>
          </a:stretch>
        </p:blipFill>
        <p:spPr>
          <a:xfrm>
            <a:off x="3048898" y="3084576"/>
            <a:ext cx="5700504" cy="4206748"/>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
        <p:nvSpPr>
          <p:cNvPr id="444" name="Google Shape;447;p28"/>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20</a:t>
            </a:r>
          </a:p>
        </p:txBody>
      </p:sp>
      <p:grpSp>
        <p:nvGrpSpPr>
          <p:cNvPr id="447" name="Google Shape;448;p28"/>
          <p:cNvGrpSpPr/>
          <p:nvPr/>
        </p:nvGrpSpPr>
        <p:grpSpPr>
          <a:xfrm>
            <a:off x="431622" y="2285848"/>
            <a:ext cx="8839207" cy="3238199"/>
            <a:chOff x="0" y="0"/>
            <a:chExt cx="8839206" cy="3238198"/>
          </a:xfrm>
        </p:grpSpPr>
        <p:sp>
          <p:nvSpPr>
            <p:cNvPr id="445" name="Google Shape;449;p28"/>
            <p:cNvSpPr/>
            <p:nvPr/>
          </p:nvSpPr>
          <p:spPr>
            <a:xfrm>
              <a:off x="0" y="0"/>
              <a:ext cx="8839207" cy="323819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46" name="Google Shape;450;p28"/>
            <p:cNvSpPr txBox="1"/>
            <p:nvPr/>
          </p:nvSpPr>
          <p:spPr>
            <a:xfrm>
              <a:off x="162836" y="1428979"/>
              <a:ext cx="8513533"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48" name="Google Shape;452;p28"/>
          <p:cNvSpPr/>
          <p:nvPr/>
        </p:nvSpPr>
        <p:spPr>
          <a:xfrm>
            <a:off x="5279923" y="7354529"/>
            <a:ext cx="2723539"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pic>
        <p:nvPicPr>
          <p:cNvPr id="449" name="Google Shape;454;p28" descr="Google Shape;454;p28"/>
          <p:cNvPicPr>
            <a:picLocks noChangeAspect="1"/>
          </p:cNvPicPr>
          <p:nvPr/>
        </p:nvPicPr>
        <p:blipFill>
          <a:blip r:embed="rId2">
            <a:extLst/>
          </a:blip>
          <a:stretch>
            <a:fillRect/>
          </a:stretch>
        </p:blipFill>
        <p:spPr>
          <a:xfrm>
            <a:off x="2716053" y="3978569"/>
            <a:ext cx="6899896" cy="3974399"/>
          </a:xfrm>
          <a:prstGeom prst="rect">
            <a:avLst/>
          </a:prstGeom>
          <a:ln w="12700">
            <a:miter lim="400000"/>
          </a:ln>
        </p:spPr>
      </p:pic>
      <p:sp>
        <p:nvSpPr>
          <p:cNvPr id="451" name="Google Shape;456;p28"/>
          <p:cNvSpPr txBox="1"/>
          <p:nvPr/>
        </p:nvSpPr>
        <p:spPr>
          <a:xfrm>
            <a:off x="1058145" y="2605777"/>
            <a:ext cx="5107857" cy="27455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115000"/>
              </a:lnSpc>
              <a:defRPr sz="2000">
                <a:solidFill>
                  <a:srgbClr val="A93501"/>
                </a:solidFill>
                <a:latin typeface="Calibri"/>
                <a:ea typeface="Calibri"/>
                <a:cs typeface="Calibri"/>
                <a:sym typeface="Calibri"/>
              </a:defRPr>
            </a:pPr>
            <a:r>
              <a:t>DECISIÓN EN BASE</a:t>
            </a:r>
            <a:r>
              <a:rPr b="1"/>
              <a:t> </a:t>
            </a:r>
            <a:r>
              <a:rPr b="1">
                <a:solidFill>
                  <a:srgbClr val="ED6B00"/>
                </a:solidFill>
              </a:rPr>
              <a:t>A INFORMACIÓN</a:t>
            </a:r>
            <a:endParaRPr sz="1600"/>
          </a:p>
          <a:p>
            <a:pPr>
              <a:lnSpc>
                <a:spcPct val="115000"/>
              </a:lnSpc>
              <a:defRPr sz="1600"/>
            </a:pPr>
            <a:endParaRPr sz="1600"/>
          </a:p>
          <a:p>
            <a:pPr>
              <a:lnSpc>
                <a:spcPct val="90000"/>
              </a:lnSpc>
              <a:defRPr sz="1600">
                <a:latin typeface="Calibri"/>
                <a:ea typeface="Calibri"/>
                <a:cs typeface="Calibri"/>
                <a:sym typeface="Calibri"/>
              </a:defRPr>
            </a:pPr>
            <a:r>
              <a:t>Ahora realizaremos una actividad práctica. Descarga y mira el video “</a:t>
            </a:r>
            <a:r>
              <a:rPr b="1"/>
              <a:t>5 Cosas que debes SABER antes de comprar una LAPTOP!</a:t>
            </a:r>
            <a:r>
              <a:t>”, luego revisa el archivo </a:t>
            </a:r>
            <a:r>
              <a:rPr b="1"/>
              <a:t>Actividad Práctica </a:t>
            </a:r>
            <a:r>
              <a:t>sigue las instrucciones señaladas. </a:t>
            </a:r>
          </a:p>
          <a:p>
            <a:pPr>
              <a:lnSpc>
                <a:spcPct val="90000"/>
              </a:lnSpc>
              <a:defRPr sz="1600">
                <a:latin typeface="Calibri"/>
                <a:ea typeface="Calibri"/>
                <a:cs typeface="Calibri"/>
                <a:sym typeface="Calibri"/>
              </a:defRPr>
            </a:pPr>
            <a:endParaRPr/>
          </a:p>
          <a:p>
            <a:pPr>
              <a:defRPr sz="2100" b="1">
                <a:solidFill>
                  <a:srgbClr val="ED6B00"/>
                </a:solidFill>
                <a:latin typeface="Calibri"/>
                <a:ea typeface="Calibri"/>
                <a:cs typeface="Calibri"/>
                <a:sym typeface="Calibri"/>
              </a:defRPr>
            </a:pPr>
            <a:r>
              <a:t>¡Éxito! </a:t>
            </a:r>
            <a:r>
              <a:rPr sz="1600" b="0">
                <a:solidFill>
                  <a:srgbClr val="000000"/>
                </a:solidFill>
                <a:latin typeface="+mj-lt"/>
                <a:ea typeface="+mj-ea"/>
                <a:cs typeface="+mj-cs"/>
                <a:sym typeface="Arial"/>
              </a:rPr>
              <a:t> </a:t>
            </a:r>
            <a:endParaRPr sz="1600"/>
          </a:p>
          <a:p>
            <a:pPr>
              <a:defRPr sz="1600" b="1">
                <a:solidFill>
                  <a:srgbClr val="ED6B00"/>
                </a:solidFill>
                <a:latin typeface="Calibri"/>
                <a:ea typeface="Calibri"/>
                <a:cs typeface="Calibri"/>
                <a:sym typeface="Calibri"/>
              </a:defRPr>
            </a:pPr>
            <a:r>
              <a:t/>
            </a:r>
            <a:br/>
            <a:endParaRPr/>
          </a:p>
        </p:txBody>
      </p:sp>
      <p:sp>
        <p:nvSpPr>
          <p:cNvPr id="452" name="Google Shape;438;p20"/>
          <p:cNvSpPr txBox="1"/>
          <p:nvPr/>
        </p:nvSpPr>
        <p:spPr>
          <a:xfrm>
            <a:off x="375974" y="1265365"/>
            <a:ext cx="8950502" cy="5361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nSpc>
                <a:spcPct val="80000"/>
              </a:lnSpc>
              <a:defRPr sz="2800" b="1">
                <a:solidFill>
                  <a:srgbClr val="ED6B00"/>
                </a:solidFill>
                <a:latin typeface="Calibri"/>
                <a:ea typeface="Calibri"/>
                <a:cs typeface="Calibri"/>
                <a:sym typeface="Calibri"/>
              </a:defRPr>
            </a:lvl1pPr>
          </a:lstStyle>
          <a:p>
            <a:r>
              <a:t>ACTIVIDAD PRÁCTICA</a:t>
            </a:r>
          </a:p>
        </p:txBody>
      </p:sp>
      <p:sp>
        <p:nvSpPr>
          <p:cNvPr id="454" name="Google Shape;168;p5"/>
          <p:cNvSpPr txBox="1"/>
          <p:nvPr/>
        </p:nvSpPr>
        <p:spPr>
          <a:xfrm>
            <a:off x="3670560" y="943280"/>
            <a:ext cx="559357" cy="9417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r">
              <a:lnSpc>
                <a:spcPct val="90000"/>
              </a:lnSpc>
              <a:defRPr sz="6000">
                <a:solidFill>
                  <a:srgbClr val="FFB375"/>
                </a:solidFill>
                <a:latin typeface="Calibri"/>
                <a:ea typeface="Calibri"/>
                <a:cs typeface="Calibri"/>
                <a:sym typeface="Calibri"/>
              </a:defRPr>
            </a:lvl1pPr>
          </a:lstStyle>
          <a:p>
            <a:r>
              <a:t>3</a:t>
            </a:r>
          </a:p>
        </p:txBody>
      </p:sp>
      <p:sp>
        <p:nvSpPr>
          <p:cNvPr id="14" name="Google Shape;443;p20"/>
          <p:cNvSpPr txBox="1"/>
          <p:nvPr/>
        </p:nvSpPr>
        <p:spPr>
          <a:xfrm>
            <a:off x="366450" y="1220100"/>
            <a:ext cx="4700400" cy="15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Calibri"/>
                <a:ea typeface="Calibri"/>
                <a:cs typeface="Calibri"/>
                <a:sym typeface="Calibri"/>
              </a:rPr>
              <a:t>¡PRACTIQUEMOS!</a:t>
            </a:r>
            <a:endParaRPr sz="1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None/>
            </a:pPr>
            <a:endParaRPr sz="1400" b="1" i="0" u="none" strike="noStrike" cap="none" dirty="0">
              <a:solidFill>
                <a:srgbClr val="000000"/>
              </a:solidFill>
              <a:latin typeface="Calibri"/>
              <a:ea typeface="Calibri"/>
              <a:cs typeface="Calibri"/>
              <a:sym typeface="Calibri"/>
            </a:endParaRPr>
          </a:p>
        </p:txBody>
      </p:sp>
      <p:sp>
        <p:nvSpPr>
          <p:cNvPr id="15" name="Google Shape;387;p31"/>
          <p:cNvSpPr txBox="1"/>
          <p:nvPr/>
        </p:nvSpPr>
        <p:spPr>
          <a:xfrm>
            <a:off x="2708222" y="6881803"/>
            <a:ext cx="1639637" cy="3538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375" tIns="91375" rIns="91375" bIns="91375">
            <a:spAutoFit/>
          </a:bodyPr>
          <a:lstStyle>
            <a:lvl1pPr>
              <a:defRPr sz="1100">
                <a:latin typeface="Calibri"/>
                <a:ea typeface="Calibri"/>
                <a:cs typeface="Calibri"/>
                <a:sym typeface="Calibri"/>
              </a:defRPr>
            </a:lvl1pPr>
          </a:lstStyle>
          <a:p>
            <a:r>
              <a:rPr dirty="0" err="1" smtClean="0"/>
              <a:t>ción</a:t>
            </a:r>
            <a:endParaRPr dirty="0"/>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 name="Google Shape;343;p14"/>
          <p:cNvSpPr txBox="1">
            <a:spLocks noGrp="1"/>
          </p:cNvSpPr>
          <p:nvPr>
            <p:ph type="sldNum" sz="quarter" idx="2"/>
          </p:nvPr>
        </p:nvSpPr>
        <p:spPr>
          <a:xfrm>
            <a:off x="371685" y="6881800"/>
            <a:ext cx="337161"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
        <p:nvSpPr>
          <p:cNvPr id="457" name="Google Shape;461;p29"/>
          <p:cNvSpPr txBox="1"/>
          <p:nvPr/>
        </p:nvSpPr>
        <p:spPr>
          <a:xfrm>
            <a:off x="371683" y="6881800"/>
            <a:ext cx="337110"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21</a:t>
            </a:r>
          </a:p>
        </p:txBody>
      </p:sp>
      <p:grpSp>
        <p:nvGrpSpPr>
          <p:cNvPr id="460" name="Google Shape;462;p29"/>
          <p:cNvGrpSpPr/>
          <p:nvPr/>
        </p:nvGrpSpPr>
        <p:grpSpPr>
          <a:xfrm>
            <a:off x="431622" y="2285848"/>
            <a:ext cx="8839207" cy="3238199"/>
            <a:chOff x="0" y="0"/>
            <a:chExt cx="8839206" cy="3238198"/>
          </a:xfrm>
        </p:grpSpPr>
        <p:sp>
          <p:nvSpPr>
            <p:cNvPr id="458" name="Google Shape;463;p29"/>
            <p:cNvSpPr/>
            <p:nvPr/>
          </p:nvSpPr>
          <p:spPr>
            <a:xfrm>
              <a:off x="0" y="0"/>
              <a:ext cx="8839207" cy="3238199"/>
            </a:xfrm>
            <a:prstGeom prst="roundRect">
              <a:avLst>
                <a:gd name="adj" fmla="val 16667"/>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459" name="Google Shape;464;p29"/>
            <p:cNvSpPr txBox="1"/>
            <p:nvPr/>
          </p:nvSpPr>
          <p:spPr>
            <a:xfrm>
              <a:off x="162836" y="1428979"/>
              <a:ext cx="8513533"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461" name="Google Shape;465;p29"/>
          <p:cNvSpPr/>
          <p:nvPr/>
        </p:nvSpPr>
        <p:spPr>
          <a:xfrm>
            <a:off x="5279923" y="7354529"/>
            <a:ext cx="2723539" cy="205148"/>
          </a:xfrm>
          <a:prstGeom prst="rect">
            <a:avLst/>
          </a:prstGeom>
          <a:solidFill>
            <a:srgbClr val="FFFFFF"/>
          </a:solidFill>
          <a:ln w="12700">
            <a:miter lim="400000"/>
          </a:ln>
        </p:spPr>
        <p:txBody>
          <a:bodyPr lIns="45719" rIns="45719" anchor="ctr"/>
          <a:lstStyle/>
          <a:p>
            <a:pPr algn="ctr">
              <a:defRPr>
                <a:solidFill>
                  <a:srgbClr val="FFFFFF"/>
                </a:solidFill>
              </a:defRPr>
            </a:pPr>
            <a:endParaRPr/>
          </a:p>
        </p:txBody>
      </p:sp>
      <p:sp>
        <p:nvSpPr>
          <p:cNvPr id="462" name="Google Shape;466;p29"/>
          <p:cNvSpPr txBox="1"/>
          <p:nvPr/>
        </p:nvSpPr>
        <p:spPr>
          <a:xfrm>
            <a:off x="375971" y="13796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TICKET DE SALIDA</a:t>
            </a:r>
          </a:p>
        </p:txBody>
      </p:sp>
      <p:sp>
        <p:nvSpPr>
          <p:cNvPr id="463" name="Google Shape;467;p29"/>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ANTES DE TERMINAR:</a:t>
            </a:r>
          </a:p>
        </p:txBody>
      </p:sp>
      <p:pic>
        <p:nvPicPr>
          <p:cNvPr id="464" name="Google Shape;468;p29" descr="Google Shape;468;p29"/>
          <p:cNvPicPr>
            <a:picLocks noChangeAspect="1"/>
          </p:cNvPicPr>
          <p:nvPr/>
        </p:nvPicPr>
        <p:blipFill>
          <a:blip r:embed="rId2">
            <a:extLst/>
          </a:blip>
          <a:stretch>
            <a:fillRect/>
          </a:stretch>
        </p:blipFill>
        <p:spPr>
          <a:xfrm>
            <a:off x="5830530" y="2890682"/>
            <a:ext cx="2963598" cy="4629223"/>
          </a:xfrm>
          <a:prstGeom prst="rect">
            <a:avLst/>
          </a:prstGeom>
          <a:ln w="12700">
            <a:miter lim="400000"/>
          </a:ln>
        </p:spPr>
      </p:pic>
      <p:sp>
        <p:nvSpPr>
          <p:cNvPr id="465" name="Google Shape;469;p29"/>
          <p:cNvSpPr txBox="1"/>
          <p:nvPr/>
        </p:nvSpPr>
        <p:spPr>
          <a:xfrm>
            <a:off x="958644" y="2883012"/>
            <a:ext cx="5107863" cy="258622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115000"/>
              </a:lnSpc>
              <a:defRPr sz="2000">
                <a:solidFill>
                  <a:srgbClr val="A93501"/>
                </a:solidFill>
                <a:latin typeface="Calibri"/>
                <a:ea typeface="Calibri"/>
                <a:cs typeface="Calibri"/>
                <a:sym typeface="Calibri"/>
              </a:defRPr>
            </a:pPr>
            <a:r>
              <a:t>DECISIÓN EN BASE </a:t>
            </a:r>
            <a:r>
              <a:rPr b="1">
                <a:solidFill>
                  <a:srgbClr val="ED6B00"/>
                </a:solidFill>
              </a:rPr>
              <a:t>A INFORMACIÓN</a:t>
            </a:r>
            <a:endParaRPr sz="1600"/>
          </a:p>
          <a:p>
            <a:pPr>
              <a:lnSpc>
                <a:spcPct val="115000"/>
              </a:lnSpc>
              <a:defRPr b="1">
                <a:solidFill>
                  <a:srgbClr val="ED6B00"/>
                </a:solidFill>
              </a:defRPr>
            </a:pPr>
            <a:endParaRPr sz="1600"/>
          </a:p>
          <a:p>
            <a:pPr>
              <a:lnSpc>
                <a:spcPct val="115000"/>
              </a:lnSpc>
              <a:defRPr sz="1600">
                <a:latin typeface="Calibri"/>
                <a:ea typeface="Calibri"/>
                <a:cs typeface="Calibri"/>
                <a:sym typeface="Calibri"/>
              </a:defRPr>
            </a:pPr>
            <a:r>
              <a:t>¡No olvides contestar la Autoevaluación y entregar el Ticket de Salida!</a:t>
            </a:r>
          </a:p>
          <a:p>
            <a:pPr>
              <a:lnSpc>
                <a:spcPct val="115000"/>
              </a:lnSpc>
              <a:defRPr sz="1600">
                <a:latin typeface="Calibri"/>
                <a:ea typeface="Calibri"/>
                <a:cs typeface="Calibri"/>
                <a:sym typeface="Calibri"/>
              </a:defRPr>
            </a:pPr>
            <a:endParaRPr/>
          </a:p>
          <a:p>
            <a:pPr>
              <a:lnSpc>
                <a:spcPct val="115000"/>
              </a:lnSpc>
              <a:defRPr sz="2100" b="1">
                <a:solidFill>
                  <a:srgbClr val="ED6B00"/>
                </a:solidFill>
                <a:latin typeface="Calibri"/>
                <a:ea typeface="Calibri"/>
                <a:cs typeface="Calibri"/>
                <a:sym typeface="Calibri"/>
              </a:defRPr>
            </a:pPr>
            <a:r>
              <a:t>¡Hasta la próxima! </a:t>
            </a:r>
          </a:p>
          <a:p>
            <a:pPr>
              <a:defRPr sz="2100" b="1">
                <a:solidFill>
                  <a:srgbClr val="ED6B00"/>
                </a:solidFill>
                <a:latin typeface="Calibri"/>
                <a:ea typeface="Calibri"/>
                <a:cs typeface="Calibri"/>
                <a:sym typeface="Calibri"/>
              </a:defRPr>
            </a:pPr>
            <a:r>
              <a:t/>
            </a:r>
            <a:br/>
            <a:endParaRPr/>
          </a:p>
        </p:txBody>
      </p:sp>
      <p:pic>
        <p:nvPicPr>
          <p:cNvPr id="466" name="Google Shape;470;p29" descr="Google Shape;470;p29"/>
          <p:cNvPicPr>
            <a:picLocks noChangeAspect="1"/>
          </p:cNvPicPr>
          <p:nvPr/>
        </p:nvPicPr>
        <p:blipFill>
          <a:blip r:embed="rId3">
            <a:extLst/>
          </a:blip>
          <a:stretch>
            <a:fillRect/>
          </a:stretch>
        </p:blipFill>
        <p:spPr>
          <a:xfrm>
            <a:off x="3210792" y="4159041"/>
            <a:ext cx="673177" cy="603725"/>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42" name="Google Shape;99;p3"/>
          <p:cNvSpPr txBox="1"/>
          <p:nvPr/>
        </p:nvSpPr>
        <p:spPr>
          <a:xfrm>
            <a:off x="462114" y="2452557"/>
            <a:ext cx="2760223" cy="29152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lnSpc>
                <a:spcPct val="115000"/>
              </a:lnSpc>
              <a:defRPr b="1">
                <a:latin typeface="Calibri"/>
                <a:ea typeface="Calibri"/>
                <a:cs typeface="Calibri"/>
                <a:sym typeface="Calibri"/>
              </a:defRPr>
            </a:pPr>
            <a:r>
              <a:t>OA 6</a:t>
            </a:r>
          </a:p>
          <a:p>
            <a:pPr>
              <a:defRPr>
                <a:latin typeface="Calibri"/>
                <a:ea typeface="Calibri"/>
                <a:cs typeface="Calibri"/>
                <a:sym typeface="Calibri"/>
              </a:defRPr>
            </a:pPr>
            <a:r>
              <a:t>Utilizar los equipos y herramientas tecnológicas en la gestión administrativa, considerando un uso eficiente de la energía, de los materiales y los insumos.</a:t>
            </a:r>
          </a:p>
          <a:p>
            <a:pPr>
              <a:defRPr>
                <a:latin typeface="Calibri"/>
                <a:ea typeface="Calibri"/>
                <a:cs typeface="Calibri"/>
                <a:sym typeface="Calibri"/>
              </a:defRPr>
            </a:pPr>
            <a:endParaRPr/>
          </a:p>
          <a:p>
            <a:pPr>
              <a:defRPr b="1">
                <a:latin typeface="Calibri"/>
                <a:ea typeface="Calibri"/>
                <a:cs typeface="Calibri"/>
                <a:sym typeface="Calibri"/>
              </a:defRPr>
            </a:pPr>
            <a:r>
              <a:t>OA Genérico</a:t>
            </a:r>
          </a:p>
          <a:p>
            <a:pPr>
              <a:defRPr>
                <a:latin typeface="Calibri"/>
                <a:ea typeface="Calibri"/>
                <a:cs typeface="Calibri"/>
                <a:sym typeface="Calibri"/>
              </a:defRPr>
            </a:pPr>
            <a:r>
              <a:t>B - H</a:t>
            </a:r>
          </a:p>
          <a:p>
            <a:pPr>
              <a:defRPr>
                <a:latin typeface="Calibri"/>
                <a:ea typeface="Calibri"/>
                <a:cs typeface="Calibri"/>
                <a:sym typeface="Calibri"/>
              </a:defRPr>
            </a:pPr>
            <a:endParaRPr/>
          </a:p>
          <a:p>
            <a:r>
              <a:rPr>
                <a:latin typeface="Calibri"/>
                <a:ea typeface="Calibri"/>
                <a:cs typeface="Calibri"/>
                <a:sym typeface="Calibri"/>
              </a:rPr>
              <a:t/>
            </a:r>
            <a:br>
              <a:rPr>
                <a:latin typeface="Calibri"/>
                <a:ea typeface="Calibri"/>
                <a:cs typeface="Calibri"/>
                <a:sym typeface="Calibri"/>
              </a:rPr>
            </a:br>
            <a:endParaRPr>
              <a:latin typeface="Calibri"/>
              <a:ea typeface="Calibri"/>
              <a:cs typeface="Calibri"/>
              <a:sym typeface="Calibri"/>
            </a:endParaRPr>
          </a:p>
        </p:txBody>
      </p:sp>
      <p:grpSp>
        <p:nvGrpSpPr>
          <p:cNvPr id="145" name="Google Shape;101;p3"/>
          <p:cNvGrpSpPr/>
          <p:nvPr/>
        </p:nvGrpSpPr>
        <p:grpSpPr>
          <a:xfrm>
            <a:off x="252573" y="1472660"/>
            <a:ext cx="2980514" cy="4543829"/>
            <a:chOff x="0" y="0"/>
            <a:chExt cx="2980513" cy="4543828"/>
          </a:xfrm>
        </p:grpSpPr>
        <p:sp>
          <p:nvSpPr>
            <p:cNvPr id="143" name="Rounded Rectangle"/>
            <p:cNvSpPr/>
            <p:nvPr/>
          </p:nvSpPr>
          <p:spPr>
            <a:xfrm>
              <a:off x="0" y="0"/>
              <a:ext cx="2980514" cy="4543829"/>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44" name="Text"/>
            <p:cNvSpPr txBox="1"/>
            <p:nvPr/>
          </p:nvSpPr>
          <p:spPr>
            <a:xfrm>
              <a:off x="78265" y="2081797"/>
              <a:ext cx="2823983" cy="380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r>
                <a:t>    </a:t>
              </a:r>
            </a:p>
          </p:txBody>
        </p:sp>
      </p:grpSp>
      <p:sp>
        <p:nvSpPr>
          <p:cNvPr id="146" name="Google Shape;96;p3"/>
          <p:cNvSpPr txBox="1"/>
          <p:nvPr/>
        </p:nvSpPr>
        <p:spPr>
          <a:xfrm>
            <a:off x="358670" y="2033504"/>
            <a:ext cx="2768319" cy="4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OBJETIVO DE APRENDIZAJE</a:t>
            </a:r>
          </a:p>
        </p:txBody>
      </p:sp>
      <p:pic>
        <p:nvPicPr>
          <p:cNvPr id="147" name="Imagen 25" descr="Imagen 25"/>
          <p:cNvPicPr>
            <a:picLocks noChangeAspect="1"/>
          </p:cNvPicPr>
          <p:nvPr/>
        </p:nvPicPr>
        <p:blipFill>
          <a:blip r:embed="rId2">
            <a:extLst/>
          </a:blip>
          <a:stretch>
            <a:fillRect/>
          </a:stretch>
        </p:blipFill>
        <p:spPr>
          <a:xfrm>
            <a:off x="1410121" y="1203013"/>
            <a:ext cx="702377" cy="669709"/>
          </a:xfrm>
          <a:prstGeom prst="rect">
            <a:avLst/>
          </a:prstGeom>
          <a:ln w="12700">
            <a:miter lim="400000"/>
          </a:ln>
        </p:spPr>
      </p:pic>
      <p:grpSp>
        <p:nvGrpSpPr>
          <p:cNvPr id="150" name="Google Shape;101;p3"/>
          <p:cNvGrpSpPr/>
          <p:nvPr/>
        </p:nvGrpSpPr>
        <p:grpSpPr>
          <a:xfrm>
            <a:off x="3362219" y="1472660"/>
            <a:ext cx="2980514" cy="4543827"/>
            <a:chOff x="0" y="0"/>
            <a:chExt cx="2980513" cy="4543826"/>
          </a:xfrm>
        </p:grpSpPr>
        <p:sp>
          <p:nvSpPr>
            <p:cNvPr id="148" name="Rounded Rectangle"/>
            <p:cNvSpPr/>
            <p:nvPr/>
          </p:nvSpPr>
          <p:spPr>
            <a:xfrm>
              <a:off x="0" y="0"/>
              <a:ext cx="2980514" cy="4543827"/>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49" name="Text"/>
            <p:cNvSpPr txBox="1"/>
            <p:nvPr/>
          </p:nvSpPr>
          <p:spPr>
            <a:xfrm>
              <a:off x="78265" y="2081796"/>
              <a:ext cx="2823983" cy="3802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r>
                <a:t>    </a:t>
              </a:r>
            </a:p>
          </p:txBody>
        </p:sp>
      </p:grpSp>
      <p:sp>
        <p:nvSpPr>
          <p:cNvPr id="151" name="Google Shape;99;p3"/>
          <p:cNvSpPr txBox="1"/>
          <p:nvPr/>
        </p:nvSpPr>
        <p:spPr>
          <a:xfrm>
            <a:off x="3561634" y="2487726"/>
            <a:ext cx="2781098" cy="12866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b="1">
                <a:latin typeface="Calibri"/>
                <a:ea typeface="Calibri"/>
                <a:cs typeface="Calibri"/>
                <a:sym typeface="Calibri"/>
              </a:defRPr>
            </a:pPr>
            <a:r>
              <a:t>2 </a:t>
            </a:r>
            <a:r>
              <a:rPr b="0"/>
              <a:t>Utiliza internet y herramientas de comunicación social para el procesamiento y difusión de información según sea necesario para la organización.</a:t>
            </a:r>
          </a:p>
        </p:txBody>
      </p:sp>
      <p:sp>
        <p:nvSpPr>
          <p:cNvPr id="152" name="Google Shape;96;p3"/>
          <p:cNvSpPr txBox="1"/>
          <p:nvPr/>
        </p:nvSpPr>
        <p:spPr>
          <a:xfrm>
            <a:off x="3561636" y="2033504"/>
            <a:ext cx="2609185" cy="4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APRENDIZAJE ESPERADO</a:t>
            </a:r>
          </a:p>
        </p:txBody>
      </p:sp>
      <p:pic>
        <p:nvPicPr>
          <p:cNvPr id="153" name="Imagen 29" descr="Imagen 29"/>
          <p:cNvPicPr>
            <a:picLocks noChangeAspect="1"/>
          </p:cNvPicPr>
          <p:nvPr/>
        </p:nvPicPr>
        <p:blipFill>
          <a:blip r:embed="rId3">
            <a:extLst/>
          </a:blip>
          <a:stretch>
            <a:fillRect/>
          </a:stretch>
        </p:blipFill>
        <p:spPr>
          <a:xfrm>
            <a:off x="4539905" y="1203013"/>
            <a:ext cx="702377" cy="669709"/>
          </a:xfrm>
          <a:prstGeom prst="rect">
            <a:avLst/>
          </a:prstGeom>
          <a:ln w="12700">
            <a:miter lim="400000"/>
          </a:ln>
        </p:spPr>
      </p:pic>
      <p:grpSp>
        <p:nvGrpSpPr>
          <p:cNvPr id="156" name="Google Shape;101;p3"/>
          <p:cNvGrpSpPr/>
          <p:nvPr/>
        </p:nvGrpSpPr>
        <p:grpSpPr>
          <a:xfrm>
            <a:off x="6473042" y="1472660"/>
            <a:ext cx="2980514" cy="5663580"/>
            <a:chOff x="0" y="0"/>
            <a:chExt cx="2980513" cy="5663579"/>
          </a:xfrm>
        </p:grpSpPr>
        <p:sp>
          <p:nvSpPr>
            <p:cNvPr id="154" name="Rounded Rectangle"/>
            <p:cNvSpPr/>
            <p:nvPr/>
          </p:nvSpPr>
          <p:spPr>
            <a:xfrm>
              <a:off x="0" y="0"/>
              <a:ext cx="2980514" cy="5663580"/>
            </a:xfrm>
            <a:prstGeom prst="roundRect">
              <a:avLst>
                <a:gd name="adj" fmla="val 8420"/>
              </a:avLst>
            </a:prstGeom>
            <a:noFill/>
            <a:ln w="9525" cap="flat">
              <a:solidFill>
                <a:srgbClr val="A7A7A7"/>
              </a:solidFill>
              <a:prstDash val="solid"/>
              <a:round/>
            </a:ln>
            <a:effectLst/>
          </p:spPr>
          <p:txBody>
            <a:bodyPr wrap="square" lIns="45719" tIns="45719" rIns="45719" bIns="45719" numCol="1" anchor="ctr">
              <a:noAutofit/>
            </a:bodyPr>
            <a:lstStyle/>
            <a:p>
              <a:endParaRPr/>
            </a:p>
          </p:txBody>
        </p:sp>
        <p:sp>
          <p:nvSpPr>
            <p:cNvPr id="155" name="Text"/>
            <p:cNvSpPr txBox="1"/>
            <p:nvPr/>
          </p:nvSpPr>
          <p:spPr>
            <a:xfrm>
              <a:off x="78265" y="2641673"/>
              <a:ext cx="2823983" cy="3802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p>
              <a:r>
                <a:t>    </a:t>
              </a:r>
            </a:p>
          </p:txBody>
        </p:sp>
      </p:grpSp>
      <p:sp>
        <p:nvSpPr>
          <p:cNvPr id="157" name="Google Shape;99;p3"/>
          <p:cNvSpPr txBox="1"/>
          <p:nvPr/>
        </p:nvSpPr>
        <p:spPr>
          <a:xfrm>
            <a:off x="6656438" y="2487726"/>
            <a:ext cx="2684207" cy="15152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spAutoFit/>
          </a:bodyPr>
          <a:lstStyle/>
          <a:p>
            <a:pPr>
              <a:defRPr b="1">
                <a:latin typeface="Calibri"/>
                <a:ea typeface="Calibri"/>
                <a:cs typeface="Calibri"/>
                <a:sym typeface="Calibri"/>
              </a:defRPr>
            </a:pPr>
            <a:r>
              <a:t>2 .1 </a:t>
            </a:r>
            <a:r>
              <a:rPr b="0"/>
              <a:t>Utiliza buscadores en línea, aplicando variadas estrategias de exploración para la obtención de información requerida por sus superiores.</a:t>
            </a:r>
            <a:br>
              <a:rPr b="0"/>
            </a:br>
            <a:endParaRPr b="0"/>
          </a:p>
        </p:txBody>
      </p:sp>
      <p:sp>
        <p:nvSpPr>
          <p:cNvPr id="158" name="Google Shape;96;p3"/>
          <p:cNvSpPr txBox="1"/>
          <p:nvPr/>
        </p:nvSpPr>
        <p:spPr>
          <a:xfrm>
            <a:off x="6554516" y="2033504"/>
            <a:ext cx="2862261" cy="4244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424" tIns="91424" rIns="91424" bIns="91424" anchor="ctr">
            <a:spAutoFit/>
          </a:bodyPr>
          <a:lstStyle>
            <a:lvl1pPr algn="ctr">
              <a:lnSpc>
                <a:spcPct val="90000"/>
              </a:lnSpc>
              <a:defRPr sz="1800" b="1">
                <a:solidFill>
                  <a:srgbClr val="ED6B00"/>
                </a:solidFill>
                <a:latin typeface="Calibri"/>
                <a:ea typeface="Calibri"/>
                <a:cs typeface="Calibri"/>
                <a:sym typeface="Calibri"/>
              </a:defRPr>
            </a:lvl1pPr>
          </a:lstStyle>
          <a:p>
            <a:r>
              <a:t>CRITERIOS DE EVALUACIÓN</a:t>
            </a:r>
          </a:p>
        </p:txBody>
      </p:sp>
      <p:pic>
        <p:nvPicPr>
          <p:cNvPr id="159" name="Imagen 33" descr="Imagen 33"/>
          <p:cNvPicPr>
            <a:picLocks noChangeAspect="1"/>
          </p:cNvPicPr>
          <p:nvPr/>
        </p:nvPicPr>
        <p:blipFill>
          <a:blip r:embed="rId4">
            <a:extLst/>
          </a:blip>
          <a:stretch>
            <a:fillRect/>
          </a:stretch>
        </p:blipFill>
        <p:spPr>
          <a:xfrm>
            <a:off x="7649551" y="1203013"/>
            <a:ext cx="702377" cy="669709"/>
          </a:xfrm>
          <a:prstGeom prst="rect">
            <a:avLst/>
          </a:prstGeom>
          <a:ln w="12700">
            <a:miter lim="400000"/>
          </a:ln>
        </p:spPr>
      </p:pic>
      <p:pic>
        <p:nvPicPr>
          <p:cNvPr id="160" name="Imagen 34" descr="Imagen 34"/>
          <p:cNvPicPr>
            <a:picLocks noChangeAspect="1"/>
          </p:cNvPicPr>
          <p:nvPr/>
        </p:nvPicPr>
        <p:blipFill>
          <a:blip r:embed="rId5">
            <a:extLst/>
          </a:blip>
          <a:stretch>
            <a:fillRect/>
          </a:stretch>
        </p:blipFill>
        <p:spPr>
          <a:xfrm flipH="1">
            <a:off x="511864" y="4448533"/>
            <a:ext cx="3103843" cy="2466271"/>
          </a:xfrm>
          <a:prstGeom prst="rect">
            <a:avLst/>
          </a:prstGeom>
          <a:ln w="12700">
            <a:miter lim="400000"/>
          </a:ln>
        </p:spPr>
      </p:pic>
      <p:pic>
        <p:nvPicPr>
          <p:cNvPr id="161" name="Imagen 35" descr="Imagen 35"/>
          <p:cNvPicPr>
            <a:picLocks noChangeAspect="1"/>
          </p:cNvPicPr>
          <p:nvPr/>
        </p:nvPicPr>
        <p:blipFill>
          <a:blip r:embed="rId6">
            <a:extLst/>
          </a:blip>
          <a:stretch>
            <a:fillRect/>
          </a:stretch>
        </p:blipFill>
        <p:spPr>
          <a:xfrm flipH="1">
            <a:off x="3588296" y="3757726"/>
            <a:ext cx="3025212" cy="4082384"/>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64" name="Google Shape;137;p12"/>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4</a:t>
            </a:r>
          </a:p>
        </p:txBody>
      </p:sp>
      <p:grpSp>
        <p:nvGrpSpPr>
          <p:cNvPr id="172" name="Google Shape;138;p12"/>
          <p:cNvGrpSpPr/>
          <p:nvPr/>
        </p:nvGrpSpPr>
        <p:grpSpPr>
          <a:xfrm>
            <a:off x="386544" y="3816227"/>
            <a:ext cx="4845914" cy="883660"/>
            <a:chOff x="0" y="0"/>
            <a:chExt cx="4845913" cy="883659"/>
          </a:xfrm>
        </p:grpSpPr>
        <p:grpSp>
          <p:nvGrpSpPr>
            <p:cNvPr id="167" name="Google Shape;139;p12"/>
            <p:cNvGrpSpPr/>
            <p:nvPr/>
          </p:nvGrpSpPr>
          <p:grpSpPr>
            <a:xfrm>
              <a:off x="188104" y="0"/>
              <a:ext cx="4657810" cy="883660"/>
              <a:chOff x="0" y="0"/>
              <a:chExt cx="4657809" cy="883659"/>
            </a:xfrm>
          </p:grpSpPr>
          <p:sp>
            <p:nvSpPr>
              <p:cNvPr id="165" name="Google Shape;140;p12"/>
              <p:cNvSpPr/>
              <p:nvPr/>
            </p:nvSpPr>
            <p:spPr>
              <a:xfrm>
                <a:off x="0" y="0"/>
                <a:ext cx="4657810" cy="883660"/>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66" name="Google Shape;141;p12"/>
              <p:cNvSpPr txBox="1"/>
              <p:nvPr/>
            </p:nvSpPr>
            <p:spPr>
              <a:xfrm>
                <a:off x="47898" y="251708"/>
                <a:ext cx="4562014"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70" name="Google Shape;142;p12"/>
            <p:cNvGrpSpPr/>
            <p:nvPr/>
          </p:nvGrpSpPr>
          <p:grpSpPr>
            <a:xfrm>
              <a:off x="0" y="168977"/>
              <a:ext cx="391120" cy="536069"/>
              <a:chOff x="0" y="0"/>
              <a:chExt cx="391119" cy="536067"/>
            </a:xfrm>
          </p:grpSpPr>
          <p:sp>
            <p:nvSpPr>
              <p:cNvPr id="168" name="Google Shape;143;p12"/>
              <p:cNvSpPr/>
              <p:nvPr/>
            </p:nvSpPr>
            <p:spPr>
              <a:xfrm>
                <a:off x="0" y="84709"/>
                <a:ext cx="391120" cy="385809"/>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69" name="Google Shape;144;p12"/>
              <p:cNvSpPr txBox="1"/>
              <p:nvPr/>
            </p:nvSpPr>
            <p:spPr>
              <a:xfrm>
                <a:off x="9903" y="-1"/>
                <a:ext cx="312207" cy="536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2</a:t>
                </a:r>
              </a:p>
            </p:txBody>
          </p:sp>
        </p:grpSp>
        <p:sp>
          <p:nvSpPr>
            <p:cNvPr id="171" name="Google Shape;145;p12"/>
            <p:cNvSpPr txBox="1"/>
            <p:nvPr/>
          </p:nvSpPr>
          <p:spPr>
            <a:xfrm>
              <a:off x="562802" y="234100"/>
              <a:ext cx="4117506" cy="39190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lnSpc>
                  <a:spcPct val="115000"/>
                </a:lnSpc>
                <a:defRPr sz="1600">
                  <a:latin typeface="Calibri"/>
                  <a:ea typeface="Calibri"/>
                  <a:cs typeface="Calibri"/>
                  <a:sym typeface="Calibri"/>
                </a:defRPr>
              </a:lvl1pPr>
            </a:lstStyle>
            <a:p>
              <a:r>
                <a:t>Conocimos el concepto de Concepto Capa 8.</a:t>
              </a:r>
            </a:p>
          </p:txBody>
        </p:sp>
      </p:grpSp>
      <p:grpSp>
        <p:nvGrpSpPr>
          <p:cNvPr id="179" name="Google Shape;146;p12"/>
          <p:cNvGrpSpPr/>
          <p:nvPr/>
        </p:nvGrpSpPr>
        <p:grpSpPr>
          <a:xfrm>
            <a:off x="375969" y="2843140"/>
            <a:ext cx="4845913" cy="883660"/>
            <a:chOff x="0" y="0"/>
            <a:chExt cx="4845912" cy="883659"/>
          </a:xfrm>
        </p:grpSpPr>
        <p:grpSp>
          <p:nvGrpSpPr>
            <p:cNvPr id="175" name="Google Shape;147;p12"/>
            <p:cNvGrpSpPr/>
            <p:nvPr/>
          </p:nvGrpSpPr>
          <p:grpSpPr>
            <a:xfrm>
              <a:off x="188102" y="0"/>
              <a:ext cx="4657811" cy="883660"/>
              <a:chOff x="0" y="0"/>
              <a:chExt cx="4657809" cy="883659"/>
            </a:xfrm>
          </p:grpSpPr>
          <p:sp>
            <p:nvSpPr>
              <p:cNvPr id="173" name="Google Shape;148;p12"/>
              <p:cNvSpPr/>
              <p:nvPr/>
            </p:nvSpPr>
            <p:spPr>
              <a:xfrm>
                <a:off x="0" y="0"/>
                <a:ext cx="4657810" cy="883660"/>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74" name="Google Shape;149;p12"/>
              <p:cNvSpPr txBox="1"/>
              <p:nvPr/>
            </p:nvSpPr>
            <p:spPr>
              <a:xfrm>
                <a:off x="47898" y="251708"/>
                <a:ext cx="4562014"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78" name="Google Shape;150;p12"/>
            <p:cNvGrpSpPr/>
            <p:nvPr/>
          </p:nvGrpSpPr>
          <p:grpSpPr>
            <a:xfrm>
              <a:off x="0" y="168977"/>
              <a:ext cx="376209" cy="536069"/>
              <a:chOff x="0" y="0"/>
              <a:chExt cx="376208" cy="536067"/>
            </a:xfrm>
          </p:grpSpPr>
          <p:sp>
            <p:nvSpPr>
              <p:cNvPr id="176" name="Google Shape;151;p12"/>
              <p:cNvSpPr/>
              <p:nvPr/>
            </p:nvSpPr>
            <p:spPr>
              <a:xfrm>
                <a:off x="0" y="84709"/>
                <a:ext cx="376209" cy="385809"/>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77" name="Google Shape;152;p12"/>
              <p:cNvSpPr txBox="1"/>
              <p:nvPr/>
            </p:nvSpPr>
            <p:spPr>
              <a:xfrm>
                <a:off x="9525" y="-1"/>
                <a:ext cx="300307" cy="536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1</a:t>
                </a:r>
              </a:p>
            </p:txBody>
          </p:sp>
        </p:grpSp>
      </p:grpSp>
      <p:sp>
        <p:nvSpPr>
          <p:cNvPr id="180" name="Google Shape;154;p12"/>
          <p:cNvSpPr/>
          <p:nvPr/>
        </p:nvSpPr>
        <p:spPr>
          <a:xfrm>
            <a:off x="5026616" y="3630159"/>
            <a:ext cx="696543" cy="696541"/>
          </a:xfrm>
          <a:prstGeom prst="ellipse">
            <a:avLst/>
          </a:prstGeom>
          <a:solidFill>
            <a:srgbClr val="FFFFFF"/>
          </a:solidFill>
          <a:ln w="12700">
            <a:miter lim="400000"/>
          </a:ln>
        </p:spPr>
        <p:txBody>
          <a:bodyPr lIns="45719" rIns="45719" anchor="ctr"/>
          <a:lstStyle/>
          <a:p>
            <a:pPr algn="ctr">
              <a:defRPr>
                <a:solidFill>
                  <a:srgbClr val="FFFFFF"/>
                </a:solidFill>
              </a:defRPr>
            </a:pPr>
            <a:endParaRPr/>
          </a:p>
        </p:txBody>
      </p:sp>
      <p:sp>
        <p:nvSpPr>
          <p:cNvPr id="181" name="Google Shape;155;p12"/>
          <p:cNvSpPr txBox="1"/>
          <p:nvPr/>
        </p:nvSpPr>
        <p:spPr>
          <a:xfrm>
            <a:off x="382496" y="1404466"/>
            <a:ext cx="8950508" cy="5360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¿QUÉ APRENDIMOS LA ACTIVIDAD ANTERIOR?</a:t>
            </a:r>
          </a:p>
        </p:txBody>
      </p:sp>
      <p:sp>
        <p:nvSpPr>
          <p:cNvPr id="182" name="Google Shape;156;p12"/>
          <p:cNvSpPr txBox="1"/>
          <p:nvPr/>
        </p:nvSpPr>
        <p:spPr>
          <a:xfrm>
            <a:off x="574647" y="2253630"/>
            <a:ext cx="5521354" cy="4243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90000"/>
              </a:lnSpc>
              <a:defRPr sz="1800" b="1">
                <a:solidFill>
                  <a:srgbClr val="ED6B00"/>
                </a:solidFill>
                <a:latin typeface="Calibri"/>
                <a:ea typeface="Calibri"/>
                <a:cs typeface="Calibri"/>
                <a:sym typeface="Calibri"/>
              </a:defRPr>
            </a:lvl1pPr>
          </a:lstStyle>
          <a:p>
            <a:r>
              <a:t>CONCEPTOS Y APLICACIONES BÁSICAS DE TECNOLOGÍA:</a:t>
            </a:r>
          </a:p>
        </p:txBody>
      </p:sp>
      <p:sp>
        <p:nvSpPr>
          <p:cNvPr id="183" name="Google Shape;157;p12"/>
          <p:cNvSpPr txBox="1"/>
          <p:nvPr/>
        </p:nvSpPr>
        <p:spPr>
          <a:xfrm>
            <a:off x="366450" y="1110819"/>
            <a:ext cx="4700400" cy="3721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defRPr b="1">
                <a:latin typeface="Calibri"/>
                <a:ea typeface="Calibri"/>
                <a:cs typeface="Calibri"/>
                <a:sym typeface="Calibri"/>
              </a:defRPr>
            </a:lvl1pPr>
          </a:lstStyle>
          <a:p>
            <a:r>
              <a:t>RECORDEMOS</a:t>
            </a:r>
          </a:p>
        </p:txBody>
      </p:sp>
      <p:grpSp>
        <p:nvGrpSpPr>
          <p:cNvPr id="190" name="Google Shape;158;p12"/>
          <p:cNvGrpSpPr/>
          <p:nvPr/>
        </p:nvGrpSpPr>
        <p:grpSpPr>
          <a:xfrm>
            <a:off x="394666" y="4789313"/>
            <a:ext cx="4845913" cy="883660"/>
            <a:chOff x="0" y="0"/>
            <a:chExt cx="4845911" cy="883659"/>
          </a:xfrm>
        </p:grpSpPr>
        <p:grpSp>
          <p:nvGrpSpPr>
            <p:cNvPr id="186" name="Google Shape;159;p12"/>
            <p:cNvGrpSpPr/>
            <p:nvPr/>
          </p:nvGrpSpPr>
          <p:grpSpPr>
            <a:xfrm>
              <a:off x="188102" y="0"/>
              <a:ext cx="4657810" cy="883660"/>
              <a:chOff x="0" y="0"/>
              <a:chExt cx="4657809" cy="883659"/>
            </a:xfrm>
          </p:grpSpPr>
          <p:sp>
            <p:nvSpPr>
              <p:cNvPr id="184" name="Google Shape;160;p12"/>
              <p:cNvSpPr/>
              <p:nvPr/>
            </p:nvSpPr>
            <p:spPr>
              <a:xfrm>
                <a:off x="0" y="0"/>
                <a:ext cx="4657810" cy="883660"/>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85" name="Google Shape;161;p12"/>
              <p:cNvSpPr txBox="1"/>
              <p:nvPr/>
            </p:nvSpPr>
            <p:spPr>
              <a:xfrm>
                <a:off x="47898" y="251708"/>
                <a:ext cx="4562012"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89" name="Google Shape;162;p12"/>
            <p:cNvGrpSpPr/>
            <p:nvPr/>
          </p:nvGrpSpPr>
          <p:grpSpPr>
            <a:xfrm>
              <a:off x="-1" y="168977"/>
              <a:ext cx="376209" cy="536069"/>
              <a:chOff x="0" y="0"/>
              <a:chExt cx="376207" cy="536067"/>
            </a:xfrm>
          </p:grpSpPr>
          <p:sp>
            <p:nvSpPr>
              <p:cNvPr id="187" name="Google Shape;163;p12"/>
              <p:cNvSpPr/>
              <p:nvPr/>
            </p:nvSpPr>
            <p:spPr>
              <a:xfrm>
                <a:off x="0" y="84709"/>
                <a:ext cx="376208" cy="385809"/>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88" name="Google Shape;164;p12"/>
              <p:cNvSpPr txBox="1"/>
              <p:nvPr/>
            </p:nvSpPr>
            <p:spPr>
              <a:xfrm>
                <a:off x="9524" y="-1"/>
                <a:ext cx="300306" cy="536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3</a:t>
                </a:r>
              </a:p>
            </p:txBody>
          </p:sp>
        </p:grpSp>
      </p:grpSp>
      <p:grpSp>
        <p:nvGrpSpPr>
          <p:cNvPr id="197" name="Google Shape;166;p12"/>
          <p:cNvGrpSpPr/>
          <p:nvPr/>
        </p:nvGrpSpPr>
        <p:grpSpPr>
          <a:xfrm>
            <a:off x="376870" y="5762399"/>
            <a:ext cx="4845913" cy="883660"/>
            <a:chOff x="0" y="0"/>
            <a:chExt cx="4845912" cy="883659"/>
          </a:xfrm>
        </p:grpSpPr>
        <p:grpSp>
          <p:nvGrpSpPr>
            <p:cNvPr id="193" name="Google Shape;167;p12"/>
            <p:cNvGrpSpPr/>
            <p:nvPr/>
          </p:nvGrpSpPr>
          <p:grpSpPr>
            <a:xfrm>
              <a:off x="188102" y="0"/>
              <a:ext cx="4657811" cy="883660"/>
              <a:chOff x="0" y="0"/>
              <a:chExt cx="4657809" cy="883659"/>
            </a:xfrm>
          </p:grpSpPr>
          <p:sp>
            <p:nvSpPr>
              <p:cNvPr id="191" name="Google Shape;168;p12"/>
              <p:cNvSpPr/>
              <p:nvPr/>
            </p:nvSpPr>
            <p:spPr>
              <a:xfrm>
                <a:off x="0" y="0"/>
                <a:ext cx="4657810" cy="883660"/>
              </a:xfrm>
              <a:prstGeom prst="roundRect">
                <a:avLst>
                  <a:gd name="adj" fmla="val 16667"/>
                </a:avLst>
              </a:prstGeom>
              <a:noFill/>
              <a:ln w="9525" cap="flat">
                <a:solidFill>
                  <a:srgbClr val="585858"/>
                </a:solidFill>
                <a:prstDash val="solid"/>
                <a:round/>
              </a:ln>
              <a:effectLst/>
            </p:spPr>
            <p:txBody>
              <a:bodyPr wrap="square" lIns="45719" tIns="45719" rIns="45719" bIns="45719" numCol="1" anchor="ctr">
                <a:noAutofit/>
              </a:bodyPr>
              <a:lstStyle/>
              <a:p>
                <a:endParaRPr/>
              </a:p>
            </p:txBody>
          </p:sp>
          <p:sp>
            <p:nvSpPr>
              <p:cNvPr id="192" name="Google Shape;169;p12"/>
              <p:cNvSpPr txBox="1"/>
              <p:nvPr/>
            </p:nvSpPr>
            <p:spPr>
              <a:xfrm>
                <a:off x="47898" y="251708"/>
                <a:ext cx="4562014"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grpSp>
          <p:nvGrpSpPr>
            <p:cNvPr id="196" name="Google Shape;170;p12"/>
            <p:cNvGrpSpPr/>
            <p:nvPr/>
          </p:nvGrpSpPr>
          <p:grpSpPr>
            <a:xfrm>
              <a:off x="0" y="168977"/>
              <a:ext cx="376209" cy="536069"/>
              <a:chOff x="0" y="0"/>
              <a:chExt cx="376208" cy="536067"/>
            </a:xfrm>
          </p:grpSpPr>
          <p:sp>
            <p:nvSpPr>
              <p:cNvPr id="194" name="Google Shape;171;p12"/>
              <p:cNvSpPr/>
              <p:nvPr/>
            </p:nvSpPr>
            <p:spPr>
              <a:xfrm>
                <a:off x="0" y="84709"/>
                <a:ext cx="376209" cy="385809"/>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195" name="Google Shape;172;p12"/>
              <p:cNvSpPr txBox="1"/>
              <p:nvPr/>
            </p:nvSpPr>
            <p:spPr>
              <a:xfrm>
                <a:off x="9525" y="-1"/>
                <a:ext cx="300307" cy="53606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lvl1pPr>
                  <a:defRPr sz="2800" b="1">
                    <a:solidFill>
                      <a:srgbClr val="FFFFFF"/>
                    </a:solidFill>
                    <a:latin typeface="Calibri"/>
                    <a:ea typeface="Calibri"/>
                    <a:cs typeface="Calibri"/>
                    <a:sym typeface="Calibri"/>
                  </a:defRPr>
                </a:lvl1pPr>
              </a:lstStyle>
              <a:p>
                <a:r>
                  <a:t>4</a:t>
                </a:r>
              </a:p>
            </p:txBody>
          </p:sp>
        </p:grpSp>
      </p:grpSp>
      <p:pic>
        <p:nvPicPr>
          <p:cNvPr id="198" name="Google Shape;174;p12" descr="Google Shape;174;p12"/>
          <p:cNvPicPr>
            <a:picLocks noChangeAspect="1"/>
          </p:cNvPicPr>
          <p:nvPr/>
        </p:nvPicPr>
        <p:blipFill>
          <a:blip r:embed="rId2">
            <a:extLst/>
          </a:blip>
          <a:stretch>
            <a:fillRect/>
          </a:stretch>
        </p:blipFill>
        <p:spPr>
          <a:xfrm>
            <a:off x="4870517" y="2513152"/>
            <a:ext cx="4828329" cy="4574479"/>
          </a:xfrm>
          <a:prstGeom prst="rect">
            <a:avLst/>
          </a:prstGeom>
          <a:ln w="12700">
            <a:miter lim="400000"/>
          </a:ln>
        </p:spPr>
      </p:pic>
      <p:sp>
        <p:nvSpPr>
          <p:cNvPr id="199" name="Google Shape;145;p12"/>
          <p:cNvSpPr txBox="1"/>
          <p:nvPr/>
        </p:nvSpPr>
        <p:spPr>
          <a:xfrm>
            <a:off x="949346" y="3078919"/>
            <a:ext cx="4117507"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115000"/>
              </a:lnSpc>
              <a:defRPr sz="1600">
                <a:latin typeface="Calibri"/>
                <a:ea typeface="Calibri"/>
                <a:cs typeface="Calibri"/>
                <a:sym typeface="Calibri"/>
              </a:defRPr>
            </a:lvl1pPr>
          </a:lstStyle>
          <a:p>
            <a:r>
              <a:t>Navegamos en internet.</a:t>
            </a:r>
          </a:p>
        </p:txBody>
      </p:sp>
      <p:sp>
        <p:nvSpPr>
          <p:cNvPr id="200" name="Google Shape;145;p12"/>
          <p:cNvSpPr txBox="1"/>
          <p:nvPr/>
        </p:nvSpPr>
        <p:spPr>
          <a:xfrm>
            <a:off x="949346" y="5015262"/>
            <a:ext cx="4117507" cy="3919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115000"/>
              </a:lnSpc>
              <a:defRPr sz="1600">
                <a:latin typeface="Calibri"/>
                <a:ea typeface="Calibri"/>
                <a:cs typeface="Calibri"/>
                <a:sym typeface="Calibri"/>
              </a:defRPr>
            </a:lvl1pPr>
          </a:lstStyle>
          <a:p>
            <a:r>
              <a:t>Identificamos el Modelo OSI.</a:t>
            </a:r>
          </a:p>
        </p:txBody>
      </p:sp>
      <p:sp>
        <p:nvSpPr>
          <p:cNvPr id="201" name="Google Shape;145;p12"/>
          <p:cNvSpPr txBox="1"/>
          <p:nvPr/>
        </p:nvSpPr>
        <p:spPr>
          <a:xfrm>
            <a:off x="949346" y="5855555"/>
            <a:ext cx="4117507" cy="6772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115000"/>
              </a:lnSpc>
              <a:defRPr sz="1600">
                <a:latin typeface="Calibri"/>
                <a:ea typeface="Calibri"/>
                <a:cs typeface="Calibri"/>
                <a:sym typeface="Calibri"/>
              </a:defRPr>
            </a:lvl1pPr>
          </a:lstStyle>
          <a:p>
            <a:r>
              <a:t>Identificamos y resolvimos problemas simples en equipos tecnológicos. </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204" name="Google Shape;179;p13"/>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5</a:t>
            </a:r>
          </a:p>
        </p:txBody>
      </p:sp>
      <p:grpSp>
        <p:nvGrpSpPr>
          <p:cNvPr id="209" name="Google Shape;180;p13"/>
          <p:cNvGrpSpPr/>
          <p:nvPr/>
        </p:nvGrpSpPr>
        <p:grpSpPr>
          <a:xfrm>
            <a:off x="536223" y="2440016"/>
            <a:ext cx="5390406" cy="2567602"/>
            <a:chOff x="0" y="0"/>
            <a:chExt cx="5390404" cy="2567600"/>
          </a:xfrm>
        </p:grpSpPr>
        <p:grpSp>
          <p:nvGrpSpPr>
            <p:cNvPr id="207" name="Google Shape;181;p13"/>
            <p:cNvGrpSpPr/>
            <p:nvPr/>
          </p:nvGrpSpPr>
          <p:grpSpPr>
            <a:xfrm>
              <a:off x="0" y="0"/>
              <a:ext cx="4657809" cy="2567601"/>
              <a:chOff x="0" y="0"/>
              <a:chExt cx="4657808" cy="2567600"/>
            </a:xfrm>
          </p:grpSpPr>
          <p:sp>
            <p:nvSpPr>
              <p:cNvPr id="205" name="Google Shape;182;p13"/>
              <p:cNvSpPr/>
              <p:nvPr/>
            </p:nvSpPr>
            <p:spPr>
              <a:xfrm flipH="1">
                <a:off x="0" y="-1"/>
                <a:ext cx="4657809" cy="2567602"/>
              </a:xfrm>
              <a:prstGeom prst="roundRect">
                <a:avLst>
                  <a:gd name="adj" fmla="val 16667"/>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06" name="Google Shape;183;p13"/>
              <p:cNvSpPr txBox="1"/>
              <p:nvPr/>
            </p:nvSpPr>
            <p:spPr>
              <a:xfrm>
                <a:off x="125337" y="1093680"/>
                <a:ext cx="440713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08" name="Google Shape;184;p13"/>
            <p:cNvSpPr/>
            <p:nvPr/>
          </p:nvSpPr>
          <p:spPr>
            <a:xfrm rot="7028958" flipH="1">
              <a:off x="4620441" y="1630536"/>
              <a:ext cx="432623" cy="1022560"/>
            </a:xfrm>
            <a:prstGeom prst="triangle">
              <a:avLst/>
            </a:prstGeom>
            <a:solidFill>
              <a:srgbClr val="F7E3D1"/>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
        <p:nvSpPr>
          <p:cNvPr id="210" name="Google Shape;185;p13"/>
          <p:cNvSpPr txBox="1"/>
          <p:nvPr/>
        </p:nvSpPr>
        <p:spPr>
          <a:xfrm>
            <a:off x="375971" y="1265365"/>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ACTIVIDAD DE CONOCIMIENTOS PREVIOS</a:t>
            </a:r>
          </a:p>
        </p:txBody>
      </p:sp>
      <p:sp>
        <p:nvSpPr>
          <p:cNvPr id="211" name="Google Shape;186;p13"/>
          <p:cNvSpPr txBox="1"/>
          <p:nvPr/>
        </p:nvSpPr>
        <p:spPr>
          <a:xfrm>
            <a:off x="856785" y="2655452"/>
            <a:ext cx="4056009" cy="21041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115000"/>
              </a:lnSpc>
              <a:defRPr sz="1600">
                <a:latin typeface="Calibri"/>
                <a:ea typeface="Calibri"/>
                <a:cs typeface="Calibri"/>
                <a:sym typeface="Calibri"/>
              </a:defRPr>
            </a:pPr>
            <a:r>
              <a:t>Para recordar  los conocimientos trabajados en la actividad anterior responde: </a:t>
            </a:r>
          </a:p>
          <a:p>
            <a:pPr>
              <a:lnSpc>
                <a:spcPct val="115000"/>
              </a:lnSpc>
              <a:defRPr sz="1600" b="1">
                <a:solidFill>
                  <a:srgbClr val="ED6B00"/>
                </a:solidFill>
                <a:latin typeface="Calibri"/>
                <a:ea typeface="Calibri"/>
                <a:cs typeface="Calibri"/>
                <a:sym typeface="Calibri"/>
              </a:defRPr>
            </a:pPr>
            <a:r>
              <a:t>Aparte de utilizar manuales para la solución de un problema tecnológico, ¿qué otro medio utilizarías? </a:t>
            </a:r>
            <a:r>
              <a:rPr b="0">
                <a:solidFill>
                  <a:srgbClr val="000000"/>
                </a:solidFill>
              </a:rPr>
              <a:t>Para recordar  los conocimientos trabajados en la actividad anterior te invito a desarrollar la actividad Conocimientos Previos. </a:t>
            </a:r>
          </a:p>
        </p:txBody>
      </p:sp>
      <p:sp>
        <p:nvSpPr>
          <p:cNvPr id="212" name="Google Shape;187;p13"/>
          <p:cNvSpPr txBox="1"/>
          <p:nvPr/>
        </p:nvSpPr>
        <p:spPr>
          <a:xfrm>
            <a:off x="856785" y="5416932"/>
            <a:ext cx="4995621" cy="11144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defRPr sz="2100" b="1">
                <a:solidFill>
                  <a:srgbClr val="ED6B00"/>
                </a:solidFill>
                <a:latin typeface="Calibri"/>
                <a:ea typeface="Calibri"/>
                <a:cs typeface="Calibri"/>
                <a:sym typeface="Calibri"/>
              </a:defRPr>
            </a:pPr>
            <a:r>
              <a:t>¡Muy bien!</a:t>
            </a:r>
          </a:p>
          <a:p>
            <a:pPr>
              <a:defRPr sz="2100">
                <a:solidFill>
                  <a:srgbClr val="ED6B00"/>
                </a:solidFill>
                <a:latin typeface="Calibri"/>
                <a:ea typeface="Calibri"/>
                <a:cs typeface="Calibri"/>
                <a:sym typeface="Calibri"/>
              </a:defRPr>
            </a:pPr>
            <a:r>
              <a:t>Te invitamos a profundizar revisando</a:t>
            </a:r>
          </a:p>
          <a:p>
            <a:pPr>
              <a:defRPr sz="2100">
                <a:solidFill>
                  <a:srgbClr val="A93501"/>
                </a:solidFill>
                <a:latin typeface="Calibri"/>
                <a:ea typeface="Calibri"/>
                <a:cs typeface="Calibri"/>
                <a:sym typeface="Calibri"/>
              </a:defRPr>
            </a:pPr>
            <a:r>
              <a:t>la siguiente presentación</a:t>
            </a:r>
          </a:p>
        </p:txBody>
      </p:sp>
      <p:pic>
        <p:nvPicPr>
          <p:cNvPr id="213" name="Google Shape;188;p13" descr="Google Shape;188;p13"/>
          <p:cNvPicPr>
            <a:picLocks noChangeAspect="1"/>
          </p:cNvPicPr>
          <p:nvPr/>
        </p:nvPicPr>
        <p:blipFill>
          <a:blip r:embed="rId2">
            <a:extLst/>
          </a:blip>
          <a:stretch>
            <a:fillRect/>
          </a:stretch>
        </p:blipFill>
        <p:spPr>
          <a:xfrm>
            <a:off x="5135674" y="3333134"/>
            <a:ext cx="4585616" cy="4344528"/>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16" name="Google Shape;193;p14"/>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6</a:t>
            </a:r>
          </a:p>
        </p:txBody>
      </p:sp>
      <p:sp>
        <p:nvSpPr>
          <p:cNvPr id="217" name="Google Shape;194;p14"/>
          <p:cNvSpPr txBox="1"/>
          <p:nvPr/>
        </p:nvSpPr>
        <p:spPr>
          <a:xfrm>
            <a:off x="4109576" y="2664933"/>
            <a:ext cx="4840957" cy="300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sz="1600" b="1">
                <a:latin typeface="Calibri"/>
                <a:ea typeface="Calibri"/>
                <a:cs typeface="Calibri"/>
                <a:sym typeface="Calibri"/>
              </a:defRPr>
            </a:lvl1pPr>
          </a:lstStyle>
          <a:p>
            <a:r>
              <a:t>Al término de la actividad estarás en condiciones de:</a:t>
            </a:r>
          </a:p>
        </p:txBody>
      </p:sp>
      <p:grpSp>
        <p:nvGrpSpPr>
          <p:cNvPr id="220" name="Google Shape;195;p14"/>
          <p:cNvGrpSpPr/>
          <p:nvPr/>
        </p:nvGrpSpPr>
        <p:grpSpPr>
          <a:xfrm>
            <a:off x="4063849" y="3185653"/>
            <a:ext cx="5081318" cy="3106995"/>
            <a:chOff x="0" y="0"/>
            <a:chExt cx="5081316" cy="3106994"/>
          </a:xfrm>
        </p:grpSpPr>
        <p:sp>
          <p:nvSpPr>
            <p:cNvPr id="218" name="Google Shape;196;p14"/>
            <p:cNvSpPr/>
            <p:nvPr/>
          </p:nvSpPr>
          <p:spPr>
            <a:xfrm>
              <a:off x="-1" y="0"/>
              <a:ext cx="5081318" cy="3106995"/>
            </a:xfrm>
            <a:prstGeom prst="roundRect">
              <a:avLst>
                <a:gd name="adj" fmla="val 6741"/>
              </a:avLst>
            </a:prstGeom>
            <a:solidFill>
              <a:srgbClr val="FFFFFF"/>
            </a:solidFill>
            <a:ln w="9525" cap="flat">
              <a:solidFill>
                <a:srgbClr val="585858"/>
              </a:solidFill>
              <a:prstDash val="solid"/>
              <a:round/>
            </a:ln>
            <a:effectLst/>
          </p:spPr>
          <p:txBody>
            <a:bodyPr wrap="square" lIns="45719" tIns="45719" rIns="45719" bIns="45719" numCol="1" anchor="ctr">
              <a:noAutofit/>
            </a:bodyPr>
            <a:lstStyle/>
            <a:p>
              <a:endParaRPr/>
            </a:p>
          </p:txBody>
        </p:sp>
        <p:sp>
          <p:nvSpPr>
            <p:cNvPr id="219" name="Google Shape;197;p14"/>
            <p:cNvSpPr txBox="1"/>
            <p:nvPr/>
          </p:nvSpPr>
          <p:spPr>
            <a:xfrm>
              <a:off x="66105" y="1363379"/>
              <a:ext cx="4949104"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21" name="Google Shape;206;p14"/>
          <p:cNvSpPr txBox="1"/>
          <p:nvPr/>
        </p:nvSpPr>
        <p:spPr>
          <a:xfrm>
            <a:off x="375971" y="1760907"/>
            <a:ext cx="4997507" cy="43149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90000"/>
              </a:lnSpc>
              <a:defRPr sz="2000">
                <a:solidFill>
                  <a:srgbClr val="A93501"/>
                </a:solidFill>
                <a:latin typeface="Calibri"/>
                <a:ea typeface="Calibri"/>
                <a:cs typeface="Calibri"/>
                <a:sym typeface="Calibri"/>
              </a:defRPr>
            </a:pPr>
            <a:r>
              <a:t>DECISIÓN EN BASE</a:t>
            </a:r>
            <a:r>
              <a:rPr>
                <a:solidFill>
                  <a:srgbClr val="000000"/>
                </a:solidFill>
              </a:rPr>
              <a:t> </a:t>
            </a:r>
            <a:r>
              <a:rPr b="1">
                <a:solidFill>
                  <a:srgbClr val="ED6B00"/>
                </a:solidFill>
              </a:rPr>
              <a:t>A INFORMACIÓN </a:t>
            </a:r>
          </a:p>
        </p:txBody>
      </p:sp>
      <p:sp>
        <p:nvSpPr>
          <p:cNvPr id="222" name="Google Shape;207;p14"/>
          <p:cNvSpPr txBox="1"/>
          <p:nvPr/>
        </p:nvSpPr>
        <p:spPr>
          <a:xfrm>
            <a:off x="4017016" y="1029694"/>
            <a:ext cx="466496" cy="8300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gn="r">
              <a:lnSpc>
                <a:spcPct val="90000"/>
              </a:lnSpc>
              <a:defRPr sz="5000">
                <a:solidFill>
                  <a:srgbClr val="FFB375"/>
                </a:solidFill>
                <a:latin typeface="Calibri"/>
                <a:ea typeface="Calibri"/>
                <a:cs typeface="Calibri"/>
                <a:sym typeface="Calibri"/>
              </a:defRPr>
            </a:lvl1pPr>
          </a:lstStyle>
          <a:p>
            <a:r>
              <a:t>3</a:t>
            </a:r>
          </a:p>
        </p:txBody>
      </p:sp>
      <p:pic>
        <p:nvPicPr>
          <p:cNvPr id="223" name="Google Shape;208;p14" descr="Google Shape;208;p14"/>
          <p:cNvPicPr>
            <a:picLocks noChangeAspect="1"/>
          </p:cNvPicPr>
          <p:nvPr/>
        </p:nvPicPr>
        <p:blipFill>
          <a:blip r:embed="rId2">
            <a:extLst/>
          </a:blip>
          <a:stretch>
            <a:fillRect/>
          </a:stretch>
        </p:blipFill>
        <p:spPr>
          <a:xfrm>
            <a:off x="678383" y="2382977"/>
            <a:ext cx="2950556" cy="4313791"/>
          </a:xfrm>
          <a:prstGeom prst="rect">
            <a:avLst/>
          </a:prstGeom>
          <a:ln w="12700">
            <a:miter lim="400000"/>
          </a:ln>
        </p:spPr>
      </p:pic>
      <p:sp>
        <p:nvSpPr>
          <p:cNvPr id="224" name="Google Shape;209;p14"/>
          <p:cNvSpPr txBox="1"/>
          <p:nvPr/>
        </p:nvSpPr>
        <p:spPr>
          <a:xfrm>
            <a:off x="375975" y="1265365"/>
            <a:ext cx="4107535"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lvl1pPr>
              <a:lnSpc>
                <a:spcPct val="80000"/>
              </a:lnSpc>
              <a:defRPr sz="2800" b="1">
                <a:solidFill>
                  <a:srgbClr val="ED6B00"/>
                </a:solidFill>
                <a:latin typeface="Calibri"/>
                <a:ea typeface="Calibri"/>
                <a:cs typeface="Calibri"/>
                <a:sym typeface="Calibri"/>
              </a:defRPr>
            </a:lvl1pPr>
          </a:lstStyle>
          <a:p>
            <a:r>
              <a:t>MENÚ DE LA ACTIVIDAD</a:t>
            </a:r>
          </a:p>
        </p:txBody>
      </p:sp>
      <p:sp>
        <p:nvSpPr>
          <p:cNvPr id="225" name="Google Shape;155;p5"/>
          <p:cNvSpPr txBox="1"/>
          <p:nvPr/>
        </p:nvSpPr>
        <p:spPr>
          <a:xfrm>
            <a:off x="4624638" y="3397353"/>
            <a:ext cx="3923027" cy="554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1600">
                <a:latin typeface="Calibri"/>
                <a:ea typeface="Calibri"/>
                <a:cs typeface="Calibri"/>
                <a:sym typeface="Calibri"/>
              </a:defRPr>
            </a:lvl1pPr>
          </a:lstStyle>
          <a:p>
            <a:r>
              <a:t>Utilizar buscadores de internet cotizando equipos tecnológicos. </a:t>
            </a:r>
          </a:p>
        </p:txBody>
      </p:sp>
      <p:sp>
        <p:nvSpPr>
          <p:cNvPr id="226" name="Google Shape;155;p5"/>
          <p:cNvSpPr txBox="1"/>
          <p:nvPr/>
        </p:nvSpPr>
        <p:spPr>
          <a:xfrm>
            <a:off x="4624638" y="4184577"/>
            <a:ext cx="3923027" cy="300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1600">
                <a:latin typeface="Calibri"/>
                <a:ea typeface="Calibri"/>
                <a:cs typeface="Calibri"/>
                <a:sym typeface="Calibri"/>
              </a:defRPr>
            </a:lvl1pPr>
          </a:lstStyle>
          <a:p>
            <a:r>
              <a:t>Seleccionar información de  internet.</a:t>
            </a:r>
          </a:p>
        </p:txBody>
      </p:sp>
      <p:sp>
        <p:nvSpPr>
          <p:cNvPr id="227" name="Google Shape;155;p5"/>
          <p:cNvSpPr txBox="1"/>
          <p:nvPr/>
        </p:nvSpPr>
        <p:spPr>
          <a:xfrm>
            <a:off x="4624638" y="4723284"/>
            <a:ext cx="3923027" cy="5545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1600">
                <a:latin typeface="Calibri"/>
                <a:ea typeface="Calibri"/>
                <a:cs typeface="Calibri"/>
                <a:sym typeface="Calibri"/>
              </a:defRPr>
            </a:lvl1pPr>
          </a:lstStyle>
          <a:p>
            <a:r>
              <a:t>Reconocer las ventajas y desventajas de equipos tecnológicos. </a:t>
            </a:r>
          </a:p>
        </p:txBody>
      </p:sp>
      <p:sp>
        <p:nvSpPr>
          <p:cNvPr id="228" name="Google Shape;155;p5"/>
          <p:cNvSpPr txBox="1"/>
          <p:nvPr/>
        </p:nvSpPr>
        <p:spPr>
          <a:xfrm>
            <a:off x="4616423" y="5515624"/>
            <a:ext cx="3923027" cy="554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99" tIns="45699" rIns="45699" bIns="45699">
            <a:spAutoFit/>
          </a:bodyPr>
          <a:lstStyle>
            <a:lvl1pPr>
              <a:defRPr sz="1600">
                <a:latin typeface="Calibri"/>
                <a:ea typeface="Calibri"/>
                <a:cs typeface="Calibri"/>
                <a:sym typeface="Calibri"/>
              </a:defRPr>
            </a:lvl1pPr>
          </a:lstStyle>
          <a:p>
            <a:r>
              <a:t>Realizar sugerencia de compra de equipos tecnológicos. </a:t>
            </a:r>
          </a:p>
        </p:txBody>
      </p:sp>
      <p:grpSp>
        <p:nvGrpSpPr>
          <p:cNvPr id="231" name="Grupo 35"/>
          <p:cNvGrpSpPr/>
          <p:nvPr/>
        </p:nvGrpSpPr>
        <p:grpSpPr>
          <a:xfrm>
            <a:off x="3895219" y="4085651"/>
            <a:ext cx="375440" cy="536169"/>
            <a:chOff x="0" y="0"/>
            <a:chExt cx="375438" cy="536167"/>
          </a:xfrm>
        </p:grpSpPr>
        <p:sp>
          <p:nvSpPr>
            <p:cNvPr id="229" name="Google Shape;164;p5"/>
            <p:cNvSpPr/>
            <p:nvPr/>
          </p:nvSpPr>
          <p:spPr>
            <a:xfrm>
              <a:off x="0" y="87005"/>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30"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2</a:t>
              </a:r>
            </a:p>
          </p:txBody>
        </p:sp>
      </p:grpSp>
      <p:grpSp>
        <p:nvGrpSpPr>
          <p:cNvPr id="234" name="Grupo 38"/>
          <p:cNvGrpSpPr/>
          <p:nvPr/>
        </p:nvGrpSpPr>
        <p:grpSpPr>
          <a:xfrm>
            <a:off x="3899730" y="3402348"/>
            <a:ext cx="375439" cy="536169"/>
            <a:chOff x="0" y="0"/>
            <a:chExt cx="375438" cy="536167"/>
          </a:xfrm>
        </p:grpSpPr>
        <p:sp>
          <p:nvSpPr>
            <p:cNvPr id="232" name="Google Shape;164;p5"/>
            <p:cNvSpPr/>
            <p:nvPr/>
          </p:nvSpPr>
          <p:spPr>
            <a:xfrm>
              <a:off x="0" y="87005"/>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33"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1</a:t>
              </a:r>
            </a:p>
          </p:txBody>
        </p:sp>
      </p:grpSp>
      <p:grpSp>
        <p:nvGrpSpPr>
          <p:cNvPr id="237" name="Grupo 41"/>
          <p:cNvGrpSpPr/>
          <p:nvPr/>
        </p:nvGrpSpPr>
        <p:grpSpPr>
          <a:xfrm>
            <a:off x="3904726" y="4758882"/>
            <a:ext cx="375439" cy="536169"/>
            <a:chOff x="0" y="0"/>
            <a:chExt cx="375438" cy="536167"/>
          </a:xfrm>
        </p:grpSpPr>
        <p:sp>
          <p:nvSpPr>
            <p:cNvPr id="235" name="Google Shape;164;p5"/>
            <p:cNvSpPr/>
            <p:nvPr/>
          </p:nvSpPr>
          <p:spPr>
            <a:xfrm>
              <a:off x="0" y="87005"/>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36"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3</a:t>
              </a:r>
            </a:p>
          </p:txBody>
        </p:sp>
      </p:grpSp>
      <p:grpSp>
        <p:nvGrpSpPr>
          <p:cNvPr id="240" name="Grupo 44"/>
          <p:cNvGrpSpPr/>
          <p:nvPr/>
        </p:nvGrpSpPr>
        <p:grpSpPr>
          <a:xfrm>
            <a:off x="3899730" y="5539906"/>
            <a:ext cx="375439" cy="536169"/>
            <a:chOff x="0" y="0"/>
            <a:chExt cx="375438" cy="536167"/>
          </a:xfrm>
        </p:grpSpPr>
        <p:sp>
          <p:nvSpPr>
            <p:cNvPr id="238" name="Google Shape;164;p5"/>
            <p:cNvSpPr/>
            <p:nvPr/>
          </p:nvSpPr>
          <p:spPr>
            <a:xfrm>
              <a:off x="0" y="87005"/>
              <a:ext cx="375439" cy="362158"/>
            </a:xfrm>
            <a:prstGeom prst="roundRect">
              <a:avLst>
                <a:gd name="adj" fmla="val 16667"/>
              </a:avLst>
            </a:prstGeom>
            <a:solidFill>
              <a:srgbClr val="ED6B00"/>
            </a:solidFill>
            <a:ln w="12700" cap="flat">
              <a:noFill/>
              <a:miter lim="400000"/>
            </a:ln>
            <a:effectLst/>
          </p:spPr>
          <p:txBody>
            <a:bodyPr wrap="square" lIns="45719" tIns="45719" rIns="45719" bIns="45719" numCol="1" anchor="ctr">
              <a:noAutofit/>
            </a:bodyPr>
            <a:lstStyle/>
            <a:p>
              <a:endParaRPr/>
            </a:p>
          </p:txBody>
        </p:sp>
        <p:sp>
          <p:nvSpPr>
            <p:cNvPr id="239" name="Google Shape;165;p5"/>
            <p:cNvSpPr txBox="1"/>
            <p:nvPr/>
          </p:nvSpPr>
          <p:spPr>
            <a:xfrm>
              <a:off x="9505" y="0"/>
              <a:ext cx="299692" cy="5361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numCol="1" anchor="ctr">
              <a:spAutoFit/>
            </a:bodyPr>
            <a:lstStyle>
              <a:lvl1pPr>
                <a:defRPr sz="2800" b="1">
                  <a:solidFill>
                    <a:srgbClr val="FFFFFF"/>
                  </a:solidFill>
                  <a:latin typeface="Calibri"/>
                  <a:ea typeface="Calibri"/>
                  <a:cs typeface="Calibri"/>
                  <a:sym typeface="Calibri"/>
                </a:defRPr>
              </a:lvl1pPr>
            </a:lstStyle>
            <a:p>
              <a:r>
                <a:t>4</a:t>
              </a:r>
            </a:p>
          </p:txBody>
        </p:sp>
      </p:gr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243" name="Google Shape;222;p15"/>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7</a:t>
            </a:r>
          </a:p>
        </p:txBody>
      </p:sp>
      <p:grpSp>
        <p:nvGrpSpPr>
          <p:cNvPr id="246" name="Google Shape;223;p15"/>
          <p:cNvGrpSpPr/>
          <p:nvPr/>
        </p:nvGrpSpPr>
        <p:grpSpPr>
          <a:xfrm>
            <a:off x="5099686" y="6288792"/>
            <a:ext cx="4376483" cy="518678"/>
            <a:chOff x="0" y="0"/>
            <a:chExt cx="4376482" cy="518677"/>
          </a:xfrm>
        </p:grpSpPr>
        <p:sp>
          <p:nvSpPr>
            <p:cNvPr id="244" name="Google Shape;224;p15"/>
            <p:cNvSpPr/>
            <p:nvPr/>
          </p:nvSpPr>
          <p:spPr>
            <a:xfrm>
              <a:off x="0" y="0"/>
              <a:ext cx="4376483" cy="518678"/>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45" name="Google Shape;225;p15"/>
            <p:cNvSpPr txBox="1"/>
            <p:nvPr/>
          </p:nvSpPr>
          <p:spPr>
            <a:xfrm>
              <a:off x="25508" y="69218"/>
              <a:ext cx="4325467"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47" name="Google Shape;226;p15"/>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NAVEGADOR </a:t>
            </a:r>
            <a:r>
              <a:rPr b="0">
                <a:solidFill>
                  <a:srgbClr val="A93501"/>
                </a:solidFill>
              </a:rPr>
              <a:t>DE INTERNET</a:t>
            </a:r>
          </a:p>
        </p:txBody>
      </p:sp>
      <p:sp>
        <p:nvSpPr>
          <p:cNvPr id="248" name="Google Shape;227;p15"/>
          <p:cNvSpPr/>
          <p:nvPr/>
        </p:nvSpPr>
        <p:spPr>
          <a:xfrm>
            <a:off x="9415642" y="2693267"/>
            <a:ext cx="4" cy="3323693"/>
          </a:xfrm>
          <a:prstGeom prst="line">
            <a:avLst/>
          </a:prstGeom>
          <a:ln w="12700" cap="rnd">
            <a:solidFill>
              <a:srgbClr val="000000"/>
            </a:solidFill>
          </a:ln>
        </p:spPr>
        <p:txBody>
          <a:bodyPr lIns="45719" rIns="45719"/>
          <a:lstStyle/>
          <a:p>
            <a:endParaRPr/>
          </a:p>
        </p:txBody>
      </p:sp>
      <p:sp>
        <p:nvSpPr>
          <p:cNvPr id="249" name="Google Shape;228;p15"/>
          <p:cNvSpPr/>
          <p:nvPr/>
        </p:nvSpPr>
        <p:spPr>
          <a:xfrm>
            <a:off x="7587839" y="2693268"/>
            <a:ext cx="187937" cy="3323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9997"/>
                </a:lnTo>
                <a:lnTo>
                  <a:pt x="21600" y="11110"/>
                </a:lnTo>
                <a:lnTo>
                  <a:pt x="0" y="12213"/>
                </a:lnTo>
                <a:lnTo>
                  <a:pt x="0" y="21600"/>
                </a:lnTo>
              </a:path>
            </a:pathLst>
          </a:custGeom>
          <a:ln w="12700" cap="rnd">
            <a:solidFill>
              <a:srgbClr val="000000"/>
            </a:solidFill>
          </a:ln>
        </p:spPr>
        <p:txBody>
          <a:bodyPr lIns="45719" rIns="45719"/>
          <a:lstStyle/>
          <a:p>
            <a:endParaRPr/>
          </a:p>
        </p:txBody>
      </p:sp>
      <p:sp>
        <p:nvSpPr>
          <p:cNvPr id="250" name="Google Shape;229;p15"/>
          <p:cNvSpPr/>
          <p:nvPr/>
        </p:nvSpPr>
        <p:spPr>
          <a:xfrm>
            <a:off x="5758522" y="2693268"/>
            <a:ext cx="189453" cy="3323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ln w="12700" cap="rnd">
            <a:solidFill>
              <a:srgbClr val="000000"/>
            </a:solidFill>
          </a:ln>
        </p:spPr>
        <p:txBody>
          <a:bodyPr lIns="45719" rIns="45719"/>
          <a:lstStyle/>
          <a:p>
            <a:endParaRPr/>
          </a:p>
        </p:txBody>
      </p:sp>
      <p:sp>
        <p:nvSpPr>
          <p:cNvPr id="251" name="Google Shape;230;p15"/>
          <p:cNvSpPr/>
          <p:nvPr/>
        </p:nvSpPr>
        <p:spPr>
          <a:xfrm>
            <a:off x="3933752" y="2693268"/>
            <a:ext cx="189453" cy="3323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ln w="12700" cap="rnd">
            <a:solidFill>
              <a:srgbClr val="000000"/>
            </a:solidFill>
          </a:ln>
        </p:spPr>
        <p:txBody>
          <a:bodyPr lIns="45719" rIns="45719"/>
          <a:lstStyle/>
          <a:p>
            <a:endParaRPr/>
          </a:p>
        </p:txBody>
      </p:sp>
      <p:sp>
        <p:nvSpPr>
          <p:cNvPr id="252" name="Google Shape;231;p15"/>
          <p:cNvSpPr/>
          <p:nvPr/>
        </p:nvSpPr>
        <p:spPr>
          <a:xfrm>
            <a:off x="2105948" y="2693268"/>
            <a:ext cx="187937" cy="33236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0" y="9996"/>
                  <a:pt x="0" y="9996"/>
                  <a:pt x="0" y="9996"/>
                </a:cubicBezTo>
                <a:cubicBezTo>
                  <a:pt x="0" y="9996"/>
                  <a:pt x="21600" y="11107"/>
                  <a:pt x="21600" y="11107"/>
                </a:cubicBezTo>
                <a:cubicBezTo>
                  <a:pt x="0" y="12218"/>
                  <a:pt x="0" y="12218"/>
                  <a:pt x="0" y="12218"/>
                </a:cubicBezTo>
                <a:cubicBezTo>
                  <a:pt x="0" y="12218"/>
                  <a:pt x="0" y="21600"/>
                  <a:pt x="0" y="21600"/>
                </a:cubicBezTo>
              </a:path>
            </a:pathLst>
          </a:custGeom>
          <a:ln w="12700" cap="rnd">
            <a:solidFill>
              <a:srgbClr val="000000"/>
            </a:solidFill>
          </a:ln>
        </p:spPr>
        <p:txBody>
          <a:bodyPr lIns="45719" rIns="45719"/>
          <a:lstStyle/>
          <a:p>
            <a:endParaRPr/>
          </a:p>
        </p:txBody>
      </p:sp>
      <p:sp>
        <p:nvSpPr>
          <p:cNvPr id="253" name="Google Shape;232;p15"/>
          <p:cNvSpPr/>
          <p:nvPr/>
        </p:nvSpPr>
        <p:spPr>
          <a:xfrm flipH="1">
            <a:off x="276632" y="2693267"/>
            <a:ext cx="4" cy="3323693"/>
          </a:xfrm>
          <a:prstGeom prst="line">
            <a:avLst/>
          </a:prstGeom>
          <a:ln w="12700" cap="rnd">
            <a:solidFill>
              <a:srgbClr val="000000"/>
            </a:solidFill>
          </a:ln>
        </p:spPr>
        <p:txBody>
          <a:bodyPr lIns="45719" rIns="45719"/>
          <a:lstStyle/>
          <a:p>
            <a:endParaRPr/>
          </a:p>
        </p:txBody>
      </p:sp>
      <p:sp>
        <p:nvSpPr>
          <p:cNvPr id="254" name="Google Shape;233;p15"/>
          <p:cNvSpPr txBox="1"/>
          <p:nvPr/>
        </p:nvSpPr>
        <p:spPr>
          <a:xfrm>
            <a:off x="7968436" y="2695025"/>
            <a:ext cx="987451" cy="533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800" b="1">
                <a:solidFill>
                  <a:srgbClr val="B99F2F"/>
                </a:solidFill>
                <a:latin typeface="Calibri"/>
                <a:ea typeface="Calibri"/>
                <a:cs typeface="Calibri"/>
                <a:sym typeface="Calibri"/>
              </a:defRPr>
            </a:pPr>
            <a:r>
              <a:t>INTERNET</a:t>
            </a:r>
          </a:p>
          <a:p>
            <a:pPr>
              <a:defRPr sz="1800" b="1">
                <a:solidFill>
                  <a:srgbClr val="B99F2F"/>
                </a:solidFill>
                <a:latin typeface="Calibri"/>
                <a:ea typeface="Calibri"/>
                <a:cs typeface="Calibri"/>
                <a:sym typeface="Calibri"/>
              </a:defRPr>
            </a:pPr>
            <a:r>
              <a:t>EXPLORER</a:t>
            </a:r>
          </a:p>
        </p:txBody>
      </p:sp>
      <p:sp>
        <p:nvSpPr>
          <p:cNvPr id="255" name="Google Shape;234;p15"/>
          <p:cNvSpPr txBox="1"/>
          <p:nvPr/>
        </p:nvSpPr>
        <p:spPr>
          <a:xfrm>
            <a:off x="6055245" y="2759729"/>
            <a:ext cx="660441" cy="241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a:solidFill>
                  <a:srgbClr val="ED6B00"/>
                </a:solidFill>
                <a:latin typeface="Calibri"/>
                <a:ea typeface="Calibri"/>
                <a:cs typeface="Calibri"/>
                <a:sym typeface="Calibri"/>
              </a:defRPr>
            </a:lvl1pPr>
          </a:lstStyle>
          <a:p>
            <a:r>
              <a:t>OPERA</a:t>
            </a:r>
          </a:p>
        </p:txBody>
      </p:sp>
      <p:sp>
        <p:nvSpPr>
          <p:cNvPr id="256" name="Google Shape;235;p15"/>
          <p:cNvSpPr txBox="1"/>
          <p:nvPr/>
        </p:nvSpPr>
        <p:spPr>
          <a:xfrm>
            <a:off x="4226030" y="2759729"/>
            <a:ext cx="684487" cy="241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a:solidFill>
                  <a:srgbClr val="C64033"/>
                </a:solidFill>
                <a:latin typeface="Calibri"/>
                <a:ea typeface="Calibri"/>
                <a:cs typeface="Calibri"/>
                <a:sym typeface="Calibri"/>
              </a:defRPr>
            </a:lvl1pPr>
          </a:lstStyle>
          <a:p>
            <a:r>
              <a:t>SAFARI</a:t>
            </a:r>
          </a:p>
        </p:txBody>
      </p:sp>
      <p:sp>
        <p:nvSpPr>
          <p:cNvPr id="257" name="Google Shape;236;p15"/>
          <p:cNvSpPr txBox="1"/>
          <p:nvPr/>
        </p:nvSpPr>
        <p:spPr>
          <a:xfrm>
            <a:off x="2396712" y="2761487"/>
            <a:ext cx="796698" cy="2416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1800" b="1">
                <a:solidFill>
                  <a:schemeClr val="accent2"/>
                </a:solidFill>
                <a:latin typeface="Calibri"/>
                <a:ea typeface="Calibri"/>
                <a:cs typeface="Calibri"/>
                <a:sym typeface="Calibri"/>
              </a:defRPr>
            </a:lvl1pPr>
          </a:lstStyle>
          <a:p>
            <a:r>
              <a:t>FIREFOX</a:t>
            </a:r>
          </a:p>
        </p:txBody>
      </p:sp>
      <p:sp>
        <p:nvSpPr>
          <p:cNvPr id="258" name="Google Shape;237;p15"/>
          <p:cNvSpPr txBox="1"/>
          <p:nvPr/>
        </p:nvSpPr>
        <p:spPr>
          <a:xfrm>
            <a:off x="579701" y="2695025"/>
            <a:ext cx="868828" cy="5337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p>
            <a:pPr>
              <a:defRPr sz="1800" b="1">
                <a:solidFill>
                  <a:schemeClr val="accent1"/>
                </a:solidFill>
                <a:latin typeface="Calibri"/>
                <a:ea typeface="Calibri"/>
                <a:cs typeface="Calibri"/>
                <a:sym typeface="Calibri"/>
              </a:defRPr>
            </a:pPr>
            <a:r>
              <a:rPr dirty="0"/>
              <a:t>GOOGLE </a:t>
            </a:r>
          </a:p>
          <a:p>
            <a:pPr>
              <a:defRPr sz="1800" b="1">
                <a:solidFill>
                  <a:schemeClr val="accent1"/>
                </a:solidFill>
                <a:latin typeface="Calibri"/>
                <a:ea typeface="Calibri"/>
                <a:cs typeface="Calibri"/>
                <a:sym typeface="Calibri"/>
              </a:defRPr>
            </a:pPr>
            <a:r>
              <a:rPr dirty="0"/>
              <a:t>CHROME</a:t>
            </a:r>
          </a:p>
        </p:txBody>
      </p:sp>
      <p:sp>
        <p:nvSpPr>
          <p:cNvPr id="259" name="Google Shape;238;p15"/>
          <p:cNvSpPr txBox="1"/>
          <p:nvPr/>
        </p:nvSpPr>
        <p:spPr>
          <a:xfrm>
            <a:off x="546510" y="3260125"/>
            <a:ext cx="1335646" cy="737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Rápido, seguro y con una interfaz optimizada</a:t>
            </a:r>
          </a:p>
        </p:txBody>
      </p:sp>
      <p:sp>
        <p:nvSpPr>
          <p:cNvPr id="260" name="Google Shape;239;p15"/>
          <p:cNvSpPr txBox="1"/>
          <p:nvPr/>
        </p:nvSpPr>
        <p:spPr>
          <a:xfrm>
            <a:off x="2339608" y="3039765"/>
            <a:ext cx="1399481" cy="2109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Seguro y bien estructurado. Es un modelo a seguir. Una interfaz IDM ideal para gestionar tus descargas + extensiones muy útiles.</a:t>
            </a:r>
          </a:p>
        </p:txBody>
      </p:sp>
      <p:sp>
        <p:nvSpPr>
          <p:cNvPr id="261" name="Google Shape;240;p15"/>
          <p:cNvSpPr txBox="1"/>
          <p:nvPr/>
        </p:nvSpPr>
        <p:spPr>
          <a:xfrm>
            <a:off x="4190274" y="3031563"/>
            <a:ext cx="1246820" cy="14237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Simple y sin funciones innecesarias. El navegador tradicional de Apple</a:t>
            </a:r>
          </a:p>
        </p:txBody>
      </p:sp>
      <p:sp>
        <p:nvSpPr>
          <p:cNvPr id="262" name="Google Shape;241;p15"/>
          <p:cNvSpPr txBox="1"/>
          <p:nvPr/>
        </p:nvSpPr>
        <p:spPr>
          <a:xfrm>
            <a:off x="6005252" y="3031563"/>
            <a:ext cx="1246819" cy="737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La lista de la herramienta VPN de Opera</a:t>
            </a:r>
          </a:p>
        </p:txBody>
      </p:sp>
      <p:sp>
        <p:nvSpPr>
          <p:cNvPr id="263" name="Google Shape;242;p15"/>
          <p:cNvSpPr txBox="1"/>
          <p:nvPr/>
        </p:nvSpPr>
        <p:spPr>
          <a:xfrm>
            <a:off x="7935321" y="3249027"/>
            <a:ext cx="1246819" cy="5093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El más rápido y de lejos</a:t>
            </a:r>
          </a:p>
        </p:txBody>
      </p:sp>
      <p:sp>
        <p:nvSpPr>
          <p:cNvPr id="264" name="Google Shape;243;p15"/>
          <p:cNvSpPr txBox="1"/>
          <p:nvPr/>
        </p:nvSpPr>
        <p:spPr>
          <a:xfrm>
            <a:off x="491499" y="5266685"/>
            <a:ext cx="1378524" cy="966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solidFill>
                  <a:srgbClr val="FFB375"/>
                </a:solidFill>
                <a:latin typeface="Calibri"/>
                <a:ea typeface="Calibri"/>
                <a:cs typeface="Calibri"/>
                <a:sym typeface="Calibri"/>
              </a:defRPr>
            </a:lvl1pPr>
          </a:lstStyle>
          <a:p>
            <a:r>
              <a:rPr dirty="0" err="1">
                <a:solidFill>
                  <a:srgbClr val="F68D00"/>
                </a:solidFill>
              </a:rPr>
              <a:t>Tus</a:t>
            </a:r>
            <a:r>
              <a:rPr dirty="0">
                <a:solidFill>
                  <a:srgbClr val="F68D00"/>
                </a:solidFill>
              </a:rPr>
              <a:t> </a:t>
            </a:r>
            <a:r>
              <a:rPr dirty="0" err="1">
                <a:solidFill>
                  <a:srgbClr val="F68D00"/>
                </a:solidFill>
              </a:rPr>
              <a:t>datos</a:t>
            </a:r>
            <a:r>
              <a:rPr dirty="0">
                <a:solidFill>
                  <a:srgbClr val="F68D00"/>
                </a:solidFill>
              </a:rPr>
              <a:t> </a:t>
            </a:r>
            <a:r>
              <a:rPr dirty="0" err="1">
                <a:solidFill>
                  <a:srgbClr val="F68D00"/>
                </a:solidFill>
              </a:rPr>
              <a:t>personales</a:t>
            </a:r>
            <a:r>
              <a:rPr dirty="0">
                <a:solidFill>
                  <a:srgbClr val="F68D00"/>
                </a:solidFill>
              </a:rPr>
              <a:t> </a:t>
            </a:r>
            <a:r>
              <a:rPr dirty="0" err="1">
                <a:solidFill>
                  <a:srgbClr val="F68D00"/>
                </a:solidFill>
              </a:rPr>
              <a:t>están</a:t>
            </a:r>
            <a:r>
              <a:rPr dirty="0">
                <a:solidFill>
                  <a:srgbClr val="F68D00"/>
                </a:solidFill>
              </a:rPr>
              <a:t> en </a:t>
            </a:r>
            <a:r>
              <a:rPr dirty="0" err="1">
                <a:solidFill>
                  <a:srgbClr val="F68D00"/>
                </a:solidFill>
              </a:rPr>
              <a:t>manos</a:t>
            </a:r>
            <a:r>
              <a:rPr dirty="0">
                <a:solidFill>
                  <a:srgbClr val="F68D00"/>
                </a:solidFill>
              </a:rPr>
              <a:t> del </a:t>
            </a:r>
            <a:r>
              <a:rPr dirty="0" err="1">
                <a:solidFill>
                  <a:srgbClr val="F68D00"/>
                </a:solidFill>
              </a:rPr>
              <a:t>gigante</a:t>
            </a:r>
            <a:r>
              <a:rPr dirty="0">
                <a:solidFill>
                  <a:srgbClr val="F68D00"/>
                </a:solidFill>
              </a:rPr>
              <a:t> Google</a:t>
            </a:r>
          </a:p>
        </p:txBody>
      </p:sp>
      <p:sp>
        <p:nvSpPr>
          <p:cNvPr id="265" name="Google Shape;244;p15"/>
          <p:cNvSpPr txBox="1"/>
          <p:nvPr/>
        </p:nvSpPr>
        <p:spPr>
          <a:xfrm>
            <a:off x="2415619" y="5295443"/>
            <a:ext cx="1378522" cy="9665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Menos complementos y extensiones que en Chrome</a:t>
            </a:r>
          </a:p>
        </p:txBody>
      </p:sp>
      <p:sp>
        <p:nvSpPr>
          <p:cNvPr id="266" name="Google Shape;245;p15"/>
          <p:cNvSpPr txBox="1"/>
          <p:nvPr/>
        </p:nvSpPr>
        <p:spPr>
          <a:xfrm>
            <a:off x="4386241" y="5359451"/>
            <a:ext cx="949422" cy="307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a:spAutoFit/>
          </a:bodyPr>
          <a:lstStyle>
            <a:lvl1pPr>
              <a:defRPr>
                <a:solidFill>
                  <a:srgbClr val="C00000"/>
                </a:solidFill>
                <a:latin typeface="Calibri"/>
                <a:ea typeface="Calibri"/>
                <a:cs typeface="Calibri"/>
                <a:sym typeface="Calibri"/>
              </a:defRPr>
            </a:lvl1pPr>
          </a:lstStyle>
          <a:p>
            <a:r>
              <a:rPr dirty="0"/>
              <a:t>Su </a:t>
            </a:r>
            <a:r>
              <a:rPr dirty="0" err="1"/>
              <a:t>rapidez</a:t>
            </a:r>
            <a:endParaRPr dirty="0"/>
          </a:p>
        </p:txBody>
      </p:sp>
      <p:sp>
        <p:nvSpPr>
          <p:cNvPr id="267" name="Google Shape;246;p15"/>
          <p:cNvSpPr txBox="1"/>
          <p:nvPr/>
        </p:nvSpPr>
        <p:spPr>
          <a:xfrm>
            <a:off x="6071101" y="5394233"/>
            <a:ext cx="1378521" cy="7379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solidFill>
                  <a:srgbClr val="ED6B00"/>
                </a:solidFill>
                <a:latin typeface="Calibri"/>
                <a:ea typeface="Calibri"/>
                <a:cs typeface="Calibri"/>
                <a:sym typeface="Calibri"/>
              </a:defRPr>
            </a:lvl1pPr>
          </a:lstStyle>
          <a:p>
            <a:r>
              <a:rPr dirty="0" err="1"/>
              <a:t>Problemas</a:t>
            </a:r>
            <a:r>
              <a:rPr dirty="0"/>
              <a:t> </a:t>
            </a:r>
            <a:r>
              <a:rPr dirty="0" err="1"/>
              <a:t>recurrentes</a:t>
            </a:r>
            <a:r>
              <a:rPr dirty="0"/>
              <a:t> con JS (JavaScript)</a:t>
            </a:r>
          </a:p>
        </p:txBody>
      </p:sp>
      <p:sp>
        <p:nvSpPr>
          <p:cNvPr id="268" name="Google Shape;247;p15"/>
          <p:cNvSpPr txBox="1"/>
          <p:nvPr/>
        </p:nvSpPr>
        <p:spPr>
          <a:xfrm>
            <a:off x="7990436" y="5403165"/>
            <a:ext cx="1074908" cy="3076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675" tIns="45675" rIns="45675" bIns="45675">
            <a:spAutoFit/>
          </a:bodyPr>
          <a:lstStyle/>
          <a:p>
            <a:pPr>
              <a:defRPr>
                <a:solidFill>
                  <a:srgbClr val="B99F2F"/>
                </a:solidFill>
                <a:latin typeface="Calibri"/>
                <a:ea typeface="Calibri"/>
                <a:cs typeface="Calibri"/>
                <a:sym typeface="Calibri"/>
              </a:defRPr>
            </a:pPr>
            <a:r>
              <a:rPr dirty="0"/>
              <a:t>La</a:t>
            </a:r>
            <a:r>
              <a:rPr dirty="0">
                <a:solidFill>
                  <a:srgbClr val="000000"/>
                </a:solidFill>
              </a:rPr>
              <a:t> </a:t>
            </a:r>
            <a:r>
              <a:rPr dirty="0" err="1"/>
              <a:t>seguridad</a:t>
            </a:r>
            <a:endParaRPr dirty="0"/>
          </a:p>
        </p:txBody>
      </p:sp>
      <p:sp>
        <p:nvSpPr>
          <p:cNvPr id="269" name="Google Shape;248;p15"/>
          <p:cNvSpPr txBox="1"/>
          <p:nvPr/>
        </p:nvSpPr>
        <p:spPr>
          <a:xfrm>
            <a:off x="5145411" y="6426163"/>
            <a:ext cx="5260725" cy="2482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200">
                <a:latin typeface="Calibri"/>
                <a:ea typeface="Calibri"/>
                <a:cs typeface="Calibri"/>
                <a:sym typeface="Calibri"/>
              </a:defRPr>
            </a:pPr>
            <a:r>
              <a:t>Fuente: </a:t>
            </a:r>
            <a:r>
              <a:rPr u="sng">
                <a:solidFill>
                  <a:srgbClr val="0000FF"/>
                </a:solidFill>
                <a:uFill>
                  <a:solidFill>
                    <a:srgbClr val="0000FF"/>
                  </a:solidFill>
                </a:uFill>
                <a:hlinkClick r:id="rId2"/>
              </a:rPr>
              <a:t>https://www.superprof.es/blog/los-mejores-web-browser/</a:t>
            </a:r>
          </a:p>
        </p:txBody>
      </p:sp>
      <p:sp>
        <p:nvSpPr>
          <p:cNvPr id="270" name="Google Shape;249;p15"/>
          <p:cNvSpPr txBox="1"/>
          <p:nvPr/>
        </p:nvSpPr>
        <p:spPr>
          <a:xfrm>
            <a:off x="464106" y="2176085"/>
            <a:ext cx="5782281" cy="2807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lvl1pPr>
              <a:defRPr>
                <a:latin typeface="Calibri"/>
                <a:ea typeface="Calibri"/>
                <a:cs typeface="Calibri"/>
                <a:sym typeface="Calibri"/>
              </a:defRPr>
            </a:lvl1pPr>
          </a:lstStyle>
          <a:p>
            <a:r>
              <a:t>Aquí tienes una breve lista de los mejores navegadores según nuestra opinión:</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273" name="Google Shape;254;p16"/>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8</a:t>
            </a:r>
          </a:p>
        </p:txBody>
      </p:sp>
      <p:grpSp>
        <p:nvGrpSpPr>
          <p:cNvPr id="276" name="Google Shape;255;p16"/>
          <p:cNvGrpSpPr/>
          <p:nvPr/>
        </p:nvGrpSpPr>
        <p:grpSpPr>
          <a:xfrm>
            <a:off x="334305" y="2672525"/>
            <a:ext cx="5054981" cy="1545657"/>
            <a:chOff x="0" y="0"/>
            <a:chExt cx="5054980" cy="1545656"/>
          </a:xfrm>
        </p:grpSpPr>
        <p:sp>
          <p:nvSpPr>
            <p:cNvPr id="274" name="Google Shape;256;p16"/>
            <p:cNvSpPr/>
            <p:nvPr/>
          </p:nvSpPr>
          <p:spPr>
            <a:xfrm>
              <a:off x="0" y="0"/>
              <a:ext cx="5054981" cy="1545657"/>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75" name="Google Shape;257;p16"/>
            <p:cNvSpPr txBox="1"/>
            <p:nvPr/>
          </p:nvSpPr>
          <p:spPr>
            <a:xfrm>
              <a:off x="76016" y="582708"/>
              <a:ext cx="4902949"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77" name="Google Shape;258;p16"/>
          <p:cNvSpPr txBox="1"/>
          <p:nvPr/>
        </p:nvSpPr>
        <p:spPr>
          <a:xfrm>
            <a:off x="553724" y="2804920"/>
            <a:ext cx="4619771" cy="1824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defRPr sz="1600">
                <a:latin typeface="Calibri"/>
                <a:ea typeface="Calibri"/>
                <a:cs typeface="Calibri"/>
                <a:sym typeface="Calibri"/>
              </a:defRPr>
            </a:pPr>
            <a:r>
              <a:t>En la actividad a desarrollar más adelante, necesitarás un Buscador (llamado también Robot de búsqueda) para encontrar información, te sugerimos Chrome, aunque esto no excluye puedas usar uno de tu preferencia.</a:t>
            </a:r>
          </a:p>
          <a:p>
            <a:pPr>
              <a:defRPr sz="1600">
                <a:latin typeface="Calibri"/>
                <a:ea typeface="Calibri"/>
                <a:cs typeface="Calibri"/>
                <a:sym typeface="Calibri"/>
              </a:defRPr>
            </a:pPr>
            <a:r>
              <a:t/>
            </a:r>
            <a:br/>
            <a:endParaRPr/>
          </a:p>
        </p:txBody>
      </p:sp>
      <p:sp>
        <p:nvSpPr>
          <p:cNvPr id="278" name="Google Shape;259;p16"/>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BUSCADORES DE DATOS </a:t>
            </a:r>
            <a:r>
              <a:rPr b="0">
                <a:solidFill>
                  <a:srgbClr val="A93501"/>
                </a:solidFill>
              </a:rPr>
              <a:t>EN INTERNET</a:t>
            </a:r>
          </a:p>
        </p:txBody>
      </p:sp>
      <p:pic>
        <p:nvPicPr>
          <p:cNvPr id="279" name="Google Shape;260;p16" descr="Google Shape;260;p16"/>
          <p:cNvPicPr>
            <a:picLocks noChangeAspect="1"/>
          </p:cNvPicPr>
          <p:nvPr/>
        </p:nvPicPr>
        <p:blipFill>
          <a:blip r:embed="rId2">
            <a:extLst/>
          </a:blip>
          <a:stretch>
            <a:fillRect/>
          </a:stretch>
        </p:blipFill>
        <p:spPr>
          <a:xfrm>
            <a:off x="5139094" y="2458732"/>
            <a:ext cx="500378" cy="477103"/>
          </a:xfrm>
          <a:prstGeom prst="rect">
            <a:avLst/>
          </a:prstGeom>
          <a:ln w="12700">
            <a:miter lim="400000"/>
          </a:ln>
        </p:spPr>
      </p:pic>
      <p:grpSp>
        <p:nvGrpSpPr>
          <p:cNvPr id="282" name="Google Shape;261;p16"/>
          <p:cNvGrpSpPr/>
          <p:nvPr/>
        </p:nvGrpSpPr>
        <p:grpSpPr>
          <a:xfrm>
            <a:off x="334305" y="4742608"/>
            <a:ext cx="5054981" cy="1120886"/>
            <a:chOff x="0" y="0"/>
            <a:chExt cx="5054980" cy="1120884"/>
          </a:xfrm>
        </p:grpSpPr>
        <p:sp>
          <p:nvSpPr>
            <p:cNvPr id="280" name="Google Shape;262;p16"/>
            <p:cNvSpPr/>
            <p:nvPr/>
          </p:nvSpPr>
          <p:spPr>
            <a:xfrm>
              <a:off x="0" y="0"/>
              <a:ext cx="5054981" cy="1120885"/>
            </a:xfrm>
            <a:prstGeom prst="roundRect">
              <a:avLst>
                <a:gd name="adj" fmla="val 16792"/>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81" name="Google Shape;263;p16"/>
            <p:cNvSpPr txBox="1"/>
            <p:nvPr/>
          </p:nvSpPr>
          <p:spPr>
            <a:xfrm>
              <a:off x="55124" y="370323"/>
              <a:ext cx="4944732" cy="38013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83" name="Google Shape;264;p16"/>
          <p:cNvSpPr txBox="1"/>
          <p:nvPr/>
        </p:nvSpPr>
        <p:spPr>
          <a:xfrm>
            <a:off x="706750" y="4817088"/>
            <a:ext cx="4270505" cy="106250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lgn="just">
              <a:defRPr sz="1600">
                <a:latin typeface="Calibri"/>
                <a:ea typeface="Calibri"/>
                <a:cs typeface="Calibri"/>
                <a:sym typeface="Calibri"/>
              </a:defRPr>
            </a:pPr>
            <a:endParaRPr/>
          </a:p>
          <a:p>
            <a:pPr>
              <a:defRPr sz="1600">
                <a:latin typeface="Calibri"/>
                <a:ea typeface="Calibri"/>
                <a:cs typeface="Calibri"/>
                <a:sym typeface="Calibri"/>
              </a:defRPr>
            </a:pPr>
            <a:r>
              <a:t>Revisemos ahora otros conceptos como: Información, Sistema, Procesos, Conocimiento</a:t>
            </a:r>
            <a:br/>
            <a:endParaRPr/>
          </a:p>
        </p:txBody>
      </p:sp>
      <p:pic>
        <p:nvPicPr>
          <p:cNvPr id="284" name="Google Shape;265;p16" descr="Google Shape;265;p16"/>
          <p:cNvPicPr>
            <a:picLocks noChangeAspect="1"/>
          </p:cNvPicPr>
          <p:nvPr/>
        </p:nvPicPr>
        <p:blipFill>
          <a:blip r:embed="rId3">
            <a:extLst/>
          </a:blip>
          <a:stretch>
            <a:fillRect/>
          </a:stretch>
        </p:blipFill>
        <p:spPr>
          <a:xfrm>
            <a:off x="5089892" y="4575816"/>
            <a:ext cx="482544" cy="482544"/>
          </a:xfrm>
          <a:prstGeom prst="rect">
            <a:avLst/>
          </a:prstGeom>
          <a:ln w="12700">
            <a:miter lim="400000"/>
          </a:ln>
        </p:spPr>
      </p:pic>
      <p:pic>
        <p:nvPicPr>
          <p:cNvPr id="285" name="Google Shape;266;p16" descr="Google Shape;266;p16"/>
          <p:cNvPicPr>
            <a:picLocks noChangeAspect="1"/>
          </p:cNvPicPr>
          <p:nvPr/>
        </p:nvPicPr>
        <p:blipFill>
          <a:blip r:embed="rId4">
            <a:extLst/>
          </a:blip>
          <a:stretch>
            <a:fillRect/>
          </a:stretch>
        </p:blipFill>
        <p:spPr>
          <a:xfrm>
            <a:off x="5989873" y="2848311"/>
            <a:ext cx="3174178" cy="292594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Google Shape;343;p14"/>
          <p:cNvSpPr txBox="1">
            <a:spLocks noGrp="1"/>
          </p:cNvSpPr>
          <p:nvPr>
            <p:ph type="sldNum" sz="quarter" idx="2"/>
          </p:nvPr>
        </p:nvSpPr>
        <p:spPr>
          <a:xfrm>
            <a:off x="442490" y="6881800"/>
            <a:ext cx="266356" cy="31711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288" name="Google Shape;271;p17"/>
          <p:cNvSpPr txBox="1"/>
          <p:nvPr/>
        </p:nvSpPr>
        <p:spPr>
          <a:xfrm>
            <a:off x="442488" y="6881800"/>
            <a:ext cx="266305" cy="31701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spAutoFit/>
          </a:bodyPr>
          <a:lstStyle>
            <a:lvl1pPr algn="r">
              <a:defRPr sz="1100">
                <a:latin typeface="Calibri"/>
                <a:ea typeface="Calibri"/>
                <a:cs typeface="Calibri"/>
                <a:sym typeface="Calibri"/>
              </a:defRPr>
            </a:lvl1pPr>
          </a:lstStyle>
          <a:p>
            <a:r>
              <a:t>9</a:t>
            </a:r>
          </a:p>
        </p:txBody>
      </p:sp>
      <p:grpSp>
        <p:nvGrpSpPr>
          <p:cNvPr id="291" name="Google Shape;272;p17"/>
          <p:cNvGrpSpPr/>
          <p:nvPr/>
        </p:nvGrpSpPr>
        <p:grpSpPr>
          <a:xfrm>
            <a:off x="323843" y="2578650"/>
            <a:ext cx="4883103" cy="3943179"/>
            <a:chOff x="0" y="0"/>
            <a:chExt cx="4883101" cy="3943177"/>
          </a:xfrm>
        </p:grpSpPr>
        <p:sp>
          <p:nvSpPr>
            <p:cNvPr id="289" name="Google Shape;273;p17"/>
            <p:cNvSpPr/>
            <p:nvPr/>
          </p:nvSpPr>
          <p:spPr>
            <a:xfrm>
              <a:off x="0" y="0"/>
              <a:ext cx="4883102" cy="3943178"/>
            </a:xfrm>
            <a:prstGeom prst="roundRect">
              <a:avLst>
                <a:gd name="adj" fmla="val 11441"/>
              </a:avLst>
            </a:prstGeom>
            <a:solidFill>
              <a:srgbClr val="F7E3D1"/>
            </a:solidFill>
            <a:ln w="12700" cap="flat">
              <a:noFill/>
              <a:miter lim="400000"/>
            </a:ln>
            <a:effectLst/>
          </p:spPr>
          <p:txBody>
            <a:bodyPr wrap="square" lIns="45719" tIns="45719" rIns="45719" bIns="45719" numCol="1" anchor="ctr">
              <a:noAutofit/>
            </a:bodyPr>
            <a:lstStyle/>
            <a:p>
              <a:endParaRPr/>
            </a:p>
          </p:txBody>
        </p:sp>
        <p:sp>
          <p:nvSpPr>
            <p:cNvPr id="290" name="Google Shape;274;p17"/>
            <p:cNvSpPr txBox="1"/>
            <p:nvPr/>
          </p:nvSpPr>
          <p:spPr>
            <a:xfrm>
              <a:off x="193933" y="1781468"/>
              <a:ext cx="4495235" cy="38013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375" tIns="91375" rIns="91375" bIns="91375" numCol="1" anchor="ctr">
              <a:spAutoFit/>
            </a:bodyPr>
            <a:lstStyle/>
            <a:p>
              <a:r>
                <a:t>    </a:t>
              </a:r>
            </a:p>
          </p:txBody>
        </p:sp>
      </p:grpSp>
      <p:sp>
        <p:nvSpPr>
          <p:cNvPr id="292" name="Google Shape;275;p17"/>
          <p:cNvSpPr txBox="1"/>
          <p:nvPr/>
        </p:nvSpPr>
        <p:spPr>
          <a:xfrm>
            <a:off x="540470" y="2850500"/>
            <a:ext cx="4619771" cy="39954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675" tIns="45675" rIns="45675" bIns="45675">
            <a:spAutoFit/>
          </a:bodyPr>
          <a:lstStyle/>
          <a:p>
            <a:pPr>
              <a:lnSpc>
                <a:spcPct val="90000"/>
              </a:lnSpc>
              <a:defRPr sz="1600">
                <a:latin typeface="Calibri"/>
                <a:ea typeface="Calibri"/>
                <a:cs typeface="Calibri"/>
                <a:sym typeface="Calibri"/>
              </a:defRPr>
            </a:pPr>
            <a:r>
              <a:t>La información en el contexto de informática o de sistemas, es el producto de procesar datos. Los computadores mediante la Unidad Central de Procesamiento (CPU por sus siglas en inglés), reciben los datos resuelven de acuerdo a su capacidad, los cálculos necesarios y definidos por el usuario para generar una información precisa y sobre todo fidedigna.</a:t>
            </a:r>
          </a:p>
          <a:p>
            <a:pPr>
              <a:lnSpc>
                <a:spcPct val="90000"/>
              </a:lnSpc>
              <a:spcBef>
                <a:spcPts val="700"/>
              </a:spcBef>
              <a:defRPr sz="1600">
                <a:latin typeface="Calibri"/>
                <a:ea typeface="Calibri"/>
                <a:cs typeface="Calibri"/>
                <a:sym typeface="Calibri"/>
              </a:defRPr>
            </a:pPr>
            <a:r>
              <a:t>En el mundo de la informática, el Dato es la unidad mínima para obtener como resultado la información.</a:t>
            </a:r>
          </a:p>
          <a:p>
            <a:pPr>
              <a:lnSpc>
                <a:spcPct val="90000"/>
              </a:lnSpc>
              <a:spcBef>
                <a:spcPts val="700"/>
              </a:spcBef>
              <a:defRPr sz="1600">
                <a:latin typeface="Calibri"/>
                <a:ea typeface="Calibri"/>
                <a:cs typeface="Calibri"/>
                <a:sym typeface="Calibri"/>
              </a:defRPr>
            </a:pPr>
            <a:r>
              <a:t>La información no es magia ni ficción, depende de la calidad de los datos (verdaderos, actualizados, precisos), y el conocimiento de cálculos para procesarlos y convertirlos en información.</a:t>
            </a:r>
          </a:p>
          <a:p>
            <a:pPr>
              <a:defRPr sz="1600">
                <a:latin typeface="Calibri"/>
                <a:ea typeface="Calibri"/>
                <a:cs typeface="Calibri"/>
                <a:sym typeface="Calibri"/>
              </a:defRPr>
            </a:pPr>
            <a:r>
              <a:t/>
            </a:r>
            <a:br/>
            <a:endParaRPr/>
          </a:p>
        </p:txBody>
      </p:sp>
      <p:sp>
        <p:nvSpPr>
          <p:cNvPr id="293" name="Google Shape;276;p17"/>
          <p:cNvSpPr txBox="1"/>
          <p:nvPr/>
        </p:nvSpPr>
        <p:spPr>
          <a:xfrm>
            <a:off x="452171" y="1204594"/>
            <a:ext cx="8950508" cy="5360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91375" tIns="91375" rIns="91375" bIns="91375" anchor="ctr">
            <a:spAutoFit/>
          </a:bodyPr>
          <a:lstStyle/>
          <a:p>
            <a:pPr>
              <a:lnSpc>
                <a:spcPct val="80000"/>
              </a:lnSpc>
              <a:defRPr sz="2800" b="1">
                <a:solidFill>
                  <a:srgbClr val="ED6B00"/>
                </a:solidFill>
                <a:latin typeface="Calibri"/>
                <a:ea typeface="Calibri"/>
                <a:cs typeface="Calibri"/>
                <a:sym typeface="Calibri"/>
              </a:defRPr>
            </a:pPr>
            <a:r>
              <a:t>¿QUÉ ES </a:t>
            </a:r>
            <a:r>
              <a:rPr b="0">
                <a:solidFill>
                  <a:srgbClr val="A93501"/>
                </a:solidFill>
              </a:rPr>
              <a:t>INFORMACIÓN?</a:t>
            </a:r>
          </a:p>
        </p:txBody>
      </p:sp>
      <p:pic>
        <p:nvPicPr>
          <p:cNvPr id="294" name="Google Shape;277;p17" descr="Google Shape;277;p17"/>
          <p:cNvPicPr>
            <a:picLocks noChangeAspect="1"/>
          </p:cNvPicPr>
          <p:nvPr/>
        </p:nvPicPr>
        <p:blipFill>
          <a:blip r:embed="rId2">
            <a:extLst/>
          </a:blip>
          <a:stretch>
            <a:fillRect/>
          </a:stretch>
        </p:blipFill>
        <p:spPr>
          <a:xfrm>
            <a:off x="4802213" y="2532731"/>
            <a:ext cx="500378" cy="477103"/>
          </a:xfrm>
          <a:prstGeom prst="rect">
            <a:avLst/>
          </a:prstGeom>
          <a:ln w="12700">
            <a:miter lim="400000"/>
          </a:ln>
        </p:spPr>
      </p:pic>
      <p:pic>
        <p:nvPicPr>
          <p:cNvPr id="295" name="Google Shape;278;p17" descr="Google Shape;278;p17"/>
          <p:cNvPicPr>
            <a:picLocks noChangeAspect="1"/>
          </p:cNvPicPr>
          <p:nvPr/>
        </p:nvPicPr>
        <p:blipFill>
          <a:blip r:embed="rId3">
            <a:extLst/>
          </a:blip>
          <a:stretch>
            <a:fillRect/>
          </a:stretch>
        </p:blipFill>
        <p:spPr>
          <a:xfrm>
            <a:off x="5237060" y="3406626"/>
            <a:ext cx="4269099" cy="1914579"/>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TotalTime>
  <Words>1251</Words>
  <Application>Microsoft Office PowerPoint</Application>
  <PresentationFormat>Personalizado</PresentationFormat>
  <Paragraphs>197</Paragraphs>
  <Slides>21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Simple 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Toledo</cp:lastModifiedBy>
  <cp:revision>4</cp:revision>
  <dcterms:modified xsi:type="dcterms:W3CDTF">2021-01-09T23:13:53Z</dcterms:modified>
</cp:coreProperties>
</file>