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gdtKg72pRmuNj7EQsiHTd8c992D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20" name="Google Shape;22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10</a:t>
            </a:fld>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35" name="Google Shape;23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2" name="Google Shape;242;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43" name="Google Shape;243;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12</a:t>
            </a:fld>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3" name="Google Shape;253;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54" name="Google Shape;254;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13</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4" name="Google Shape;14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r>
              <a:rPr lang="es-MX" dirty="0"/>
              <a:t>En esta ppt la idea es mostrar los resultados globales y ahondar en las respuestas que no fueron correctamente respondidas. Hacer participar a los estudiantes revisando porque la confusión y clarificando términos que no se entendieron. </a:t>
            </a:r>
            <a:endParaRPr dirty="0"/>
          </a:p>
          <a:p>
            <a:pPr marL="0" lvl="0" indent="0" algn="l" rtl="0">
              <a:lnSpc>
                <a:spcPct val="100000"/>
              </a:lnSpc>
              <a:spcBef>
                <a:spcPts val="0"/>
              </a:spcBef>
              <a:spcAft>
                <a:spcPts val="0"/>
              </a:spcAft>
              <a:buSzPts val="1400"/>
              <a:buNone/>
            </a:pPr>
            <a:endParaRPr dirty="0"/>
          </a:p>
        </p:txBody>
      </p:sp>
      <p:sp>
        <p:nvSpPr>
          <p:cNvPr id="152" name="Google Shape;152;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4</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69" name="Google Shape;16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dirty="0"/>
              <a:t>Se recomienda al profesor revisar sitio https://developer.wordpress.org/</a:t>
            </a:r>
            <a:endParaRPr dirty="0"/>
          </a:p>
          <a:p>
            <a:pPr marL="0" lvl="0" indent="0" algn="l" rtl="0">
              <a:lnSpc>
                <a:spcPct val="100000"/>
              </a:lnSpc>
              <a:spcBef>
                <a:spcPts val="0"/>
              </a:spcBef>
              <a:spcAft>
                <a:spcPts val="0"/>
              </a:spcAft>
              <a:buSzPts val="1400"/>
              <a:buNone/>
            </a:pPr>
            <a:endParaRPr dirty="0"/>
          </a:p>
        </p:txBody>
      </p:sp>
      <p:sp>
        <p:nvSpPr>
          <p:cNvPr id="177" name="Google Shape;17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dirty="0"/>
              <a:t>Se recomienda al profesor revisar en wordpress plugins y revisar siguiente video https://youtu.be/yp52-rF0qP4</a:t>
            </a:r>
            <a:endParaRPr dirty="0"/>
          </a:p>
          <a:p>
            <a:pPr marL="0" lvl="0" indent="0" algn="l" rtl="0">
              <a:lnSpc>
                <a:spcPct val="100000"/>
              </a:lnSpc>
              <a:spcBef>
                <a:spcPts val="0"/>
              </a:spcBef>
              <a:spcAft>
                <a:spcPts val="0"/>
              </a:spcAft>
              <a:buSzPts val="1400"/>
              <a:buNone/>
            </a:pPr>
            <a:endParaRPr dirty="0"/>
          </a:p>
        </p:txBody>
      </p:sp>
      <p:sp>
        <p:nvSpPr>
          <p:cNvPr id="189" name="Google Shape;189;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7</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r>
              <a:rPr lang="es-MX" dirty="0"/>
              <a:t>Se recomienda al profesor revisar en wordpress plugins y revisar siguiente video https://youtu.be/yp52-rF0qP4</a:t>
            </a:r>
            <a:endParaRPr dirty="0"/>
          </a:p>
          <a:p>
            <a:pPr marL="0" lvl="0" indent="0" algn="l" rtl="0">
              <a:lnSpc>
                <a:spcPct val="100000"/>
              </a:lnSpc>
              <a:spcBef>
                <a:spcPts val="0"/>
              </a:spcBef>
              <a:spcAft>
                <a:spcPts val="0"/>
              </a:spcAft>
              <a:buSzPts val="1400"/>
              <a:buNone/>
            </a:pPr>
            <a:r>
              <a:rPr lang="es-MX" dirty="0"/>
              <a:t> </a:t>
            </a:r>
            <a:endParaRPr dirty="0"/>
          </a:p>
        </p:txBody>
      </p:sp>
      <p:sp>
        <p:nvSpPr>
          <p:cNvPr id="201" name="Google Shape;201;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8</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12" name="Google Shape;21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0" name="Google Shape;2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6" name="Google Shape;7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7" name="Google Shape;7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2" name="Google Shape;8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3" name="Google Shape;8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6" name="Google Shape;2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7" name="Google Shape;2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2" name="Google Shape;3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3" name="Google Shape;3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8" name="Google Shape;3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9" name="Google Shape;3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7" name="Google Shape;4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6" name="Google Shape;5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3" name="Google Shape;6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8" name="Google Shape;68;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0" name="Google Shape;7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1" name="Google Shape;7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developer.wordpress.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docs.google.com/spreadsheets/d/1TXpdtzqM3ofwsOJi-4L_PPEAXBlvnCkeg81tv9x7aEA/cop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youtube.com/watch?v=PSj0r1qbL1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youtu.be/Uhdb6GnWYcw"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6100"/>
              <a:buFont typeface="Calibri"/>
              <a:buNone/>
            </a:pPr>
            <a:r>
              <a:rPr lang="es-MX" sz="6100" b="1" dirty="0">
                <a:solidFill>
                  <a:schemeClr val="lt1"/>
                </a:solidFill>
              </a:rPr>
              <a:t>Desarrollando en Wordpress</a:t>
            </a:r>
            <a:br>
              <a:rPr lang="es-MX" b="1" dirty="0">
                <a:solidFill>
                  <a:schemeClr val="lt1"/>
                </a:solidFill>
              </a:rPr>
            </a:br>
            <a:r>
              <a:rPr lang="es-MX" sz="4000" b="1" dirty="0">
                <a:solidFill>
                  <a:schemeClr val="lt1"/>
                </a:solidFill>
              </a:rPr>
              <a:t>Módulo 8</a:t>
            </a:r>
            <a:endParaRPr sz="4000" b="1" dirty="0">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Especialidad Programación </a:t>
            </a:r>
            <a:endParaRPr sz="1400" b="0" i="0" u="none" strike="noStrike" cap="none" dirty="0">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Módulo Desarrollo de Aplicaciones Web</a:t>
            </a:r>
            <a:endParaRPr sz="16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pic>
        <p:nvPicPr>
          <p:cNvPr id="222" name="Google Shape;222;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23" name="Google Shape;223;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24" name="Google Shape;224;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PASOS PARA</a:t>
            </a:r>
            <a:br>
              <a:rPr lang="es-MX" dirty="0"/>
            </a:br>
            <a:r>
              <a:rPr lang="es-MX" dirty="0">
                <a:solidFill>
                  <a:srgbClr val="CD25B0"/>
                </a:solidFill>
              </a:rPr>
              <a:t>EL DESAFÍO</a:t>
            </a:r>
            <a:endParaRPr dirty="0">
              <a:solidFill>
                <a:srgbClr val="CD25B0"/>
              </a:solidFill>
            </a:endParaRPr>
          </a:p>
        </p:txBody>
      </p:sp>
      <p:sp>
        <p:nvSpPr>
          <p:cNvPr id="225" name="Google Shape;225;p10"/>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pic>
        <p:nvPicPr>
          <p:cNvPr id="226" name="Google Shape;226;p10"/>
          <p:cNvPicPr preferRelativeResize="0"/>
          <p:nvPr/>
        </p:nvPicPr>
        <p:blipFill rotWithShape="1">
          <a:blip r:embed="rId4">
            <a:alphaModFix/>
          </a:blip>
          <a:srcRect/>
          <a:stretch/>
        </p:blipFill>
        <p:spPr>
          <a:xfrm>
            <a:off x="410548" y="1349408"/>
            <a:ext cx="9636036" cy="5264188"/>
          </a:xfrm>
          <a:prstGeom prst="rect">
            <a:avLst/>
          </a:prstGeom>
          <a:noFill/>
          <a:ln>
            <a:noFill/>
          </a:ln>
        </p:spPr>
      </p:pic>
      <p:sp>
        <p:nvSpPr>
          <p:cNvPr id="227" name="Google Shape;227;p10"/>
          <p:cNvSpPr txBox="1"/>
          <p:nvPr/>
        </p:nvSpPr>
        <p:spPr>
          <a:xfrm>
            <a:off x="373224" y="2833927"/>
            <a:ext cx="1492897" cy="6924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1300"/>
              <a:buFont typeface="Calibri"/>
              <a:buNone/>
            </a:pPr>
            <a:r>
              <a:rPr lang="es-MX" sz="1300" b="0" i="0" u="none" strike="noStrike" cap="none" dirty="0">
                <a:solidFill>
                  <a:schemeClr val="lt1"/>
                </a:solidFill>
                <a:latin typeface="Calibri"/>
                <a:ea typeface="Calibri"/>
                <a:cs typeface="Calibri"/>
                <a:sym typeface="Calibri"/>
              </a:rPr>
              <a:t>Ingresa al administrador de tu wordpress</a:t>
            </a:r>
            <a:endParaRPr sz="1300" b="0" i="0" u="none" strike="noStrike" cap="none" dirty="0">
              <a:solidFill>
                <a:schemeClr val="lt1"/>
              </a:solidFill>
              <a:latin typeface="Calibri"/>
              <a:ea typeface="Calibri"/>
              <a:cs typeface="Calibri"/>
              <a:sym typeface="Calibri"/>
            </a:endParaRPr>
          </a:p>
        </p:txBody>
      </p:sp>
      <p:sp>
        <p:nvSpPr>
          <p:cNvPr id="228" name="Google Shape;228;p10"/>
          <p:cNvSpPr txBox="1"/>
          <p:nvPr/>
        </p:nvSpPr>
        <p:spPr>
          <a:xfrm>
            <a:off x="2444068" y="2789782"/>
            <a:ext cx="1492898" cy="89255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1300"/>
              <a:buFont typeface="Calibri"/>
              <a:buNone/>
            </a:pPr>
            <a:r>
              <a:rPr lang="es-MX" sz="1300" b="0" i="0" u="none" strike="noStrike" cap="none" dirty="0">
                <a:solidFill>
                  <a:schemeClr val="lt1"/>
                </a:solidFill>
                <a:latin typeface="Calibri"/>
                <a:ea typeface="Calibri"/>
                <a:cs typeface="Calibri"/>
                <a:sym typeface="Calibri"/>
              </a:rPr>
              <a:t>Incorpora código en functions.php de acuerdo a video visto</a:t>
            </a:r>
            <a:endParaRPr sz="1400" b="0" i="0" u="none" strike="noStrike" cap="none" dirty="0">
              <a:solidFill>
                <a:srgbClr val="000000"/>
              </a:solidFill>
              <a:latin typeface="Arial"/>
              <a:ea typeface="Arial"/>
              <a:cs typeface="Arial"/>
              <a:sym typeface="Arial"/>
            </a:endParaRPr>
          </a:p>
        </p:txBody>
      </p:sp>
      <p:sp>
        <p:nvSpPr>
          <p:cNvPr id="229" name="Google Shape;229;p10"/>
          <p:cNvSpPr txBox="1"/>
          <p:nvPr/>
        </p:nvSpPr>
        <p:spPr>
          <a:xfrm>
            <a:off x="4613261" y="2927587"/>
            <a:ext cx="1306817" cy="49244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1300"/>
              <a:buFont typeface="Calibri"/>
              <a:buNone/>
            </a:pPr>
            <a:r>
              <a:rPr lang="es-MX" sz="1300" b="0" i="0" u="none" strike="noStrike" cap="none" dirty="0">
                <a:solidFill>
                  <a:schemeClr val="lt1"/>
                </a:solidFill>
                <a:latin typeface="Calibri"/>
                <a:ea typeface="Calibri"/>
                <a:cs typeface="Calibri"/>
                <a:sym typeface="Calibri"/>
              </a:rPr>
              <a:t>Revisa cambios de la página</a:t>
            </a:r>
            <a:endParaRPr sz="1400" b="0" i="0" u="none" strike="noStrike" cap="none" dirty="0">
              <a:solidFill>
                <a:srgbClr val="000000"/>
              </a:solidFill>
              <a:latin typeface="Arial"/>
              <a:ea typeface="Arial"/>
              <a:cs typeface="Arial"/>
              <a:sym typeface="Arial"/>
            </a:endParaRPr>
          </a:p>
        </p:txBody>
      </p:sp>
      <p:sp>
        <p:nvSpPr>
          <p:cNvPr id="230" name="Google Shape;230;p10"/>
          <p:cNvSpPr txBox="1"/>
          <p:nvPr/>
        </p:nvSpPr>
        <p:spPr>
          <a:xfrm>
            <a:off x="4565950" y="5536598"/>
            <a:ext cx="1354128" cy="6924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300"/>
              <a:buFont typeface="Arial"/>
              <a:buNone/>
            </a:pPr>
            <a:r>
              <a:rPr lang="es-MX" sz="1300" b="0" i="0" u="none" strike="noStrike" cap="none" dirty="0">
                <a:solidFill>
                  <a:schemeClr val="lt1"/>
                </a:solidFill>
                <a:latin typeface="Calibri"/>
                <a:ea typeface="Calibri"/>
                <a:cs typeface="Calibri"/>
                <a:sym typeface="Calibri"/>
              </a:rPr>
              <a:t>Revisa el video de como crear plugins</a:t>
            </a:r>
            <a:endParaRPr sz="1300" b="0" i="0" u="none" strike="noStrike" cap="none" dirty="0">
              <a:solidFill>
                <a:schemeClr val="lt1"/>
              </a:solidFill>
              <a:latin typeface="Calibri"/>
              <a:ea typeface="Calibri"/>
              <a:cs typeface="Calibri"/>
              <a:sym typeface="Calibri"/>
            </a:endParaRPr>
          </a:p>
        </p:txBody>
      </p:sp>
      <p:sp>
        <p:nvSpPr>
          <p:cNvPr id="231" name="Google Shape;231;p10"/>
          <p:cNvSpPr txBox="1"/>
          <p:nvPr/>
        </p:nvSpPr>
        <p:spPr>
          <a:xfrm>
            <a:off x="6582840" y="5564591"/>
            <a:ext cx="1444824" cy="6924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1300"/>
              <a:buFont typeface="Calibri"/>
              <a:buNone/>
            </a:pPr>
            <a:r>
              <a:rPr lang="es-MX" sz="1300" b="0" i="0" u="none" strike="noStrike" cap="none" dirty="0">
                <a:solidFill>
                  <a:schemeClr val="lt1"/>
                </a:solidFill>
                <a:latin typeface="Calibri"/>
                <a:ea typeface="Calibri"/>
                <a:cs typeface="Calibri"/>
                <a:sym typeface="Calibri"/>
              </a:rPr>
              <a:t>Sigue los pasos para desarrollar el plugins</a:t>
            </a:r>
            <a:endParaRPr sz="1300" b="0" i="0" u="none" strike="noStrike" cap="none" dirty="0">
              <a:solidFill>
                <a:schemeClr val="lt1"/>
              </a:solidFill>
              <a:latin typeface="Calibri"/>
              <a:ea typeface="Calibri"/>
              <a:cs typeface="Calibri"/>
              <a:sym typeface="Calibri"/>
            </a:endParaRPr>
          </a:p>
        </p:txBody>
      </p:sp>
      <p:sp>
        <p:nvSpPr>
          <p:cNvPr id="232" name="Google Shape;232;p10"/>
          <p:cNvSpPr txBox="1"/>
          <p:nvPr/>
        </p:nvSpPr>
        <p:spPr>
          <a:xfrm>
            <a:off x="8620423" y="5560955"/>
            <a:ext cx="1444824" cy="6924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lt1"/>
              </a:buClr>
              <a:buSzPts val="1300"/>
              <a:buFont typeface="Calibri"/>
              <a:buNone/>
            </a:pPr>
            <a:r>
              <a:rPr lang="es-MX" sz="1300" b="0" i="0" u="none" strike="noStrike" cap="none" dirty="0">
                <a:solidFill>
                  <a:schemeClr val="lt1"/>
                </a:solidFill>
                <a:latin typeface="Calibri"/>
                <a:ea typeface="Calibri"/>
                <a:cs typeface="Calibri"/>
                <a:sym typeface="Calibri"/>
              </a:rPr>
              <a:t>Enviar enlace web para revisión al profesor. </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1"/>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38" name="Google Shape;238;p11"/>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39" name="Google Shape;239;p11"/>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7000"/>
              <a:buNone/>
            </a:pPr>
            <a:r>
              <a:rPr lang="es-MX" sz="7000" b="1" dirty="0">
                <a:solidFill>
                  <a:schemeClr val="lt1"/>
                </a:solidFill>
              </a:rPr>
              <a:t>04</a:t>
            </a:r>
            <a:endParaRPr dirty="0"/>
          </a:p>
          <a:p>
            <a:pPr marL="0" lvl="0" indent="0" algn="l" rtl="0">
              <a:lnSpc>
                <a:spcPct val="90000"/>
              </a:lnSpc>
              <a:spcBef>
                <a:spcPts val="1000"/>
              </a:spcBef>
              <a:spcAft>
                <a:spcPts val="0"/>
              </a:spcAft>
              <a:buClr>
                <a:schemeClr val="lt1"/>
              </a:buClr>
              <a:buSzPts val="6000"/>
              <a:buNone/>
            </a:pPr>
            <a:r>
              <a:rPr lang="es-MX" sz="6000" dirty="0">
                <a:solidFill>
                  <a:schemeClr val="lt1"/>
                </a:solidFill>
              </a:rPr>
              <a:t>Revisión de Desafíos</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pic>
        <p:nvPicPr>
          <p:cNvPr id="245" name="Google Shape;245;p1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46" name="Google Shape;246;p1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47" name="Google Shape;247;p12"/>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ACTIVIDADES</a:t>
            </a:r>
            <a:br>
              <a:rPr lang="es-MX" dirty="0"/>
            </a:br>
            <a:r>
              <a:rPr lang="es-MX" dirty="0">
                <a:solidFill>
                  <a:srgbClr val="CD25B0"/>
                </a:solidFill>
              </a:rPr>
              <a:t>A REALIZAR</a:t>
            </a:r>
            <a:endParaRPr dirty="0">
              <a:solidFill>
                <a:srgbClr val="CD25B0"/>
              </a:solidFill>
            </a:endParaRPr>
          </a:p>
        </p:txBody>
      </p:sp>
      <p:sp>
        <p:nvSpPr>
          <p:cNvPr id="248" name="Google Shape;248;p12"/>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49" name="Google Shape;249;p12"/>
          <p:cNvSpPr/>
          <p:nvPr/>
        </p:nvSpPr>
        <p:spPr>
          <a:xfrm>
            <a:off x="0" y="2433181"/>
            <a:ext cx="8444204" cy="4191422"/>
          </a:xfrm>
          <a:prstGeom prst="rect">
            <a:avLst/>
          </a:prstGeom>
          <a:solidFill>
            <a:srgbClr val="CD25B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50" name="Google Shape;250;p12"/>
          <p:cNvSpPr txBox="1"/>
          <p:nvPr/>
        </p:nvSpPr>
        <p:spPr>
          <a:xfrm>
            <a:off x="188588" y="2557959"/>
            <a:ext cx="8330261" cy="3954672"/>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300"/>
              </a:spcBef>
              <a:spcAft>
                <a:spcPts val="0"/>
              </a:spcAft>
              <a:buClr>
                <a:schemeClr val="lt1"/>
              </a:buClr>
              <a:buSzPts val="2000"/>
              <a:buFont typeface="Calibri"/>
              <a:buNone/>
            </a:pPr>
            <a:r>
              <a:rPr lang="es-MX" sz="2000" b="1" i="0" u="none" strike="noStrike" cap="none" dirty="0">
                <a:solidFill>
                  <a:schemeClr val="lt1"/>
                </a:solidFill>
                <a:latin typeface="Calibri"/>
                <a:ea typeface="Calibri"/>
                <a:cs typeface="Calibri"/>
                <a:sym typeface="Calibri"/>
              </a:rPr>
              <a:t>LO QUE QUEDA</a:t>
            </a:r>
            <a:endParaRPr sz="1400" b="0" i="0" u="none" strike="noStrike" cap="none" dirty="0">
              <a:solidFill>
                <a:srgbClr val="000000"/>
              </a:solidFill>
              <a:latin typeface="Arial"/>
              <a:ea typeface="Arial"/>
              <a:cs typeface="Arial"/>
              <a:sym typeface="Arial"/>
            </a:endParaRPr>
          </a:p>
          <a:p>
            <a:pPr marL="0" marR="0" lvl="0" indent="0" algn="l" rtl="0">
              <a:lnSpc>
                <a:spcPct val="115000"/>
              </a:lnSpc>
              <a:spcBef>
                <a:spcPts val="300"/>
              </a:spcBef>
              <a:spcAft>
                <a:spcPts val="0"/>
              </a:spcAft>
              <a:buClr>
                <a:schemeClr val="dk1"/>
              </a:buClr>
              <a:buSzPts val="2000"/>
              <a:buFont typeface="Calibri"/>
              <a:buNone/>
            </a:pPr>
            <a:endParaRPr sz="2000" b="0" i="0" u="none" strike="noStrike" cap="none" dirty="0">
              <a:solidFill>
                <a:schemeClr val="lt1"/>
              </a:solidFill>
              <a:latin typeface="Calibri"/>
              <a:ea typeface="Calibri"/>
              <a:cs typeface="Calibri"/>
              <a:sym typeface="Calibri"/>
            </a:endParaRPr>
          </a:p>
          <a:p>
            <a:pPr marL="387350" marR="0" lvl="0" indent="-342900" algn="l" rtl="0">
              <a:lnSpc>
                <a:spcPct val="115000"/>
              </a:lnSpc>
              <a:spcBef>
                <a:spcPts val="300"/>
              </a:spcBef>
              <a:spcAft>
                <a:spcPts val="0"/>
              </a:spcAft>
              <a:buClr>
                <a:schemeClr val="lt1"/>
              </a:buClr>
              <a:buSzPts val="2000"/>
              <a:buFont typeface="Arial"/>
              <a:buChar char="•"/>
            </a:pPr>
            <a:r>
              <a:rPr lang="es-MX" sz="2000" b="0" i="0" u="none" strike="noStrike" cap="none" dirty="0">
                <a:solidFill>
                  <a:schemeClr val="lt1"/>
                </a:solidFill>
                <a:latin typeface="Calibri"/>
                <a:ea typeface="Calibri"/>
                <a:cs typeface="Calibri"/>
                <a:sym typeface="Calibri"/>
              </a:rPr>
              <a:t>Ya estás listo para empezar a desarrollar tu web en Wordpress. Te invito a </a:t>
            </a:r>
            <a:r>
              <a:rPr lang="es-MX" sz="2000" b="0" i="0" u="sng" strike="noStrike" cap="none" dirty="0">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https://developer.wordpress.org/</a:t>
            </a:r>
            <a:r>
              <a:rPr lang="es-MX" sz="2000" b="0" i="0" u="none" strike="noStrike" cap="none" dirty="0">
                <a:solidFill>
                  <a:schemeClr val="lt1"/>
                </a:solidFill>
                <a:latin typeface="Calibri"/>
                <a:ea typeface="Calibri"/>
                <a:cs typeface="Calibri"/>
                <a:sym typeface="Calibri"/>
              </a:rPr>
              <a:t> para que expandas tu conocimiento. </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pic>
        <p:nvPicPr>
          <p:cNvPr id="256" name="Google Shape;256;p1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57" name="Google Shape;257;p1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58" name="Google Shape;258;p13"/>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¿DUDAS?</a:t>
            </a:r>
            <a:br>
              <a:rPr lang="es-MX" dirty="0"/>
            </a:br>
            <a:endParaRPr dirty="0">
              <a:solidFill>
                <a:srgbClr val="CD25B0"/>
              </a:solidFill>
            </a:endParaRPr>
          </a:p>
        </p:txBody>
      </p:sp>
      <p:sp>
        <p:nvSpPr>
          <p:cNvPr id="259" name="Google Shape;259;p13"/>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60" name="Google Shape;260;p13"/>
          <p:cNvSpPr/>
          <p:nvPr/>
        </p:nvSpPr>
        <p:spPr>
          <a:xfrm>
            <a:off x="0" y="2472612"/>
            <a:ext cx="7623110" cy="3963695"/>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61" name="Google Shape;261;p13"/>
          <p:cNvSpPr txBox="1"/>
          <p:nvPr/>
        </p:nvSpPr>
        <p:spPr>
          <a:xfrm>
            <a:off x="216581" y="3761961"/>
            <a:ext cx="6837362" cy="138499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100"/>
              <a:buFont typeface="Arial"/>
              <a:buNone/>
            </a:pPr>
            <a:r>
              <a:rPr lang="es-MX" sz="2800" b="0" i="0" u="none" strike="noStrike" cap="none" dirty="0">
                <a:solidFill>
                  <a:schemeClr val="lt1"/>
                </a:solidFill>
                <a:latin typeface="Calibri"/>
                <a:ea typeface="Calibri"/>
                <a:cs typeface="Calibri"/>
                <a:sym typeface="Calibri"/>
              </a:rPr>
              <a:t>Recuerda que si tienes alguna duda en tu trabajo en casa puedes usar classroom para preguntar. </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Google Shape;98;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9" name="Google Shape;99;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CD25B0"/>
              </a:solidFill>
              <a:latin typeface="Calibri"/>
              <a:ea typeface="Calibri"/>
              <a:cs typeface="Calibri"/>
              <a:sym typeface="Calibri"/>
            </a:endParaRPr>
          </a:p>
        </p:txBody>
      </p:sp>
      <p:sp>
        <p:nvSpPr>
          <p:cNvPr id="101" name="Google Shape;101;p2"/>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dirty="0">
                <a:solidFill>
                  <a:schemeClr val="lt1"/>
                </a:solidFill>
                <a:latin typeface="Calibri"/>
                <a:ea typeface="Calibri"/>
                <a:cs typeface="Calibri"/>
                <a:sym typeface="Calibri"/>
              </a:rPr>
              <a:t>QUÉ VEREMOS EN ESTA SESIÓN</a:t>
            </a:r>
            <a:endParaRPr sz="3600" b="0" i="0" u="none" strike="noStrike" cap="none" dirty="0">
              <a:solidFill>
                <a:schemeClr val="lt1"/>
              </a:solidFill>
              <a:latin typeface="Calibri"/>
              <a:ea typeface="Calibri"/>
              <a:cs typeface="Calibri"/>
              <a:sym typeface="Calibri"/>
            </a:endParaRPr>
          </a:p>
        </p:txBody>
      </p:sp>
      <p:sp>
        <p:nvSpPr>
          <p:cNvPr id="102" name="Google Shape;102;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3" name="Google Shape;103;p2"/>
          <p:cNvSpPr txBox="1"/>
          <p:nvPr/>
        </p:nvSpPr>
        <p:spPr>
          <a:xfrm>
            <a:off x="965261" y="3230715"/>
            <a:ext cx="2378771" cy="826044"/>
          </a:xfrm>
          <a:prstGeom prst="rect">
            <a:avLst/>
          </a:prstGeom>
          <a:noFill/>
          <a:ln>
            <a:noFill/>
          </a:ln>
        </p:spPr>
        <p:txBody>
          <a:bodyPr spcFirstLastPara="1" wrap="square" lIns="91425" tIns="91425" rIns="91425" bIns="91425" anchor="t" anchorCtr="0">
            <a:noAutofit/>
          </a:bodyPr>
          <a:lstStyle/>
          <a:p>
            <a:pPr marL="0" marR="0" lvl="0" indent="0" algn="ctr" rtl="0">
              <a:lnSpc>
                <a:spcPct val="90000"/>
              </a:lnSpc>
              <a:spcBef>
                <a:spcPts val="0"/>
              </a:spcBef>
              <a:spcAft>
                <a:spcPts val="0"/>
              </a:spcAft>
              <a:buClr>
                <a:srgbClr val="CD25B0"/>
              </a:buClr>
              <a:buSzPts val="3500"/>
              <a:buFont typeface="Calibri"/>
              <a:buNone/>
            </a:pPr>
            <a:r>
              <a:rPr lang="es-MX" sz="3500" b="1" i="0" u="none" strike="noStrike" cap="none" dirty="0">
                <a:solidFill>
                  <a:srgbClr val="CD25B0"/>
                </a:solidFill>
                <a:latin typeface="Calibri"/>
                <a:ea typeface="Calibri"/>
                <a:cs typeface="Calibri"/>
                <a:sym typeface="Calibri"/>
              </a:rPr>
              <a:t>Revisión de conceptos </a:t>
            </a:r>
            <a:endParaRPr sz="1400" b="0" i="0" u="none" strike="noStrike" cap="none" dirty="0">
              <a:solidFill>
                <a:srgbClr val="000000"/>
              </a:solidFill>
              <a:latin typeface="Arial"/>
              <a:ea typeface="Arial"/>
              <a:cs typeface="Arial"/>
              <a:sym typeface="Arial"/>
            </a:endParaRPr>
          </a:p>
        </p:txBody>
      </p:sp>
      <p:sp>
        <p:nvSpPr>
          <p:cNvPr id="104" name="Google Shape;104;p2"/>
          <p:cNvSpPr txBox="1"/>
          <p:nvPr/>
        </p:nvSpPr>
        <p:spPr>
          <a:xfrm>
            <a:off x="398647" y="4306514"/>
            <a:ext cx="3577141" cy="1220710"/>
          </a:xfrm>
          <a:prstGeom prst="rect">
            <a:avLst/>
          </a:prstGeom>
          <a:noFill/>
          <a:ln>
            <a:noFill/>
          </a:ln>
        </p:spPr>
        <p:txBody>
          <a:bodyPr spcFirstLastPara="1" wrap="square" lIns="91425" tIns="91425" rIns="91425" bIns="91425" anchor="t" anchorCtr="0">
            <a:noAutofit/>
          </a:bodyPr>
          <a:lstStyle/>
          <a:p>
            <a:pPr marL="0" marR="0" lvl="0" indent="0" algn="ctr" rtl="0">
              <a:lnSpc>
                <a:spcPct val="90000"/>
              </a:lnSpc>
              <a:spcBef>
                <a:spcPts val="0"/>
              </a:spcBef>
              <a:spcAft>
                <a:spcPts val="1600"/>
              </a:spcAft>
              <a:buClr>
                <a:schemeClr val="dk1"/>
              </a:buClr>
              <a:buSzPts val="2400"/>
              <a:buFont typeface="Arial"/>
              <a:buNone/>
            </a:pPr>
            <a:r>
              <a:rPr lang="es-MX" sz="2400" b="0" i="0" u="none" strike="noStrike" cap="none" dirty="0">
                <a:solidFill>
                  <a:schemeClr val="dk1"/>
                </a:solidFill>
                <a:latin typeface="Calibri"/>
                <a:ea typeface="Calibri"/>
                <a:cs typeface="Calibri"/>
                <a:sym typeface="Calibri"/>
              </a:rPr>
              <a:t>Revisaremos resultados y conceptos previos estudiados en caso y evaluados en cuestionario.</a:t>
            </a:r>
            <a:endParaRPr sz="1400" b="0" i="0" u="none" strike="noStrike" cap="none" dirty="0">
              <a:solidFill>
                <a:srgbClr val="000000"/>
              </a:solidFill>
              <a:latin typeface="Arial"/>
              <a:ea typeface="Arial"/>
              <a:cs typeface="Arial"/>
              <a:sym typeface="Arial"/>
            </a:endParaRPr>
          </a:p>
        </p:txBody>
      </p:sp>
      <p:sp>
        <p:nvSpPr>
          <p:cNvPr id="105" name="Google Shape;105;p2"/>
          <p:cNvSpPr/>
          <p:nvPr/>
        </p:nvSpPr>
        <p:spPr>
          <a:xfrm>
            <a:off x="1875498" y="2084457"/>
            <a:ext cx="644700" cy="644700"/>
          </a:xfrm>
          <a:prstGeom prst="snip2DiagRect">
            <a:avLst>
              <a:gd name="adj1" fmla="val 0"/>
              <a:gd name="adj2" fmla="val 16667"/>
            </a:avLst>
          </a:prstGeom>
          <a:solidFill>
            <a:srgbClr val="CD25B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rgbClr val="CD25B0"/>
              </a:solidFill>
              <a:latin typeface="Calibri"/>
              <a:ea typeface="Calibri"/>
              <a:cs typeface="Calibri"/>
              <a:sym typeface="Calibri"/>
            </a:endParaRPr>
          </a:p>
        </p:txBody>
      </p:sp>
      <p:grpSp>
        <p:nvGrpSpPr>
          <p:cNvPr id="106" name="Google Shape;106;p2"/>
          <p:cNvGrpSpPr/>
          <p:nvPr/>
        </p:nvGrpSpPr>
        <p:grpSpPr>
          <a:xfrm>
            <a:off x="2033054" y="2243001"/>
            <a:ext cx="329595" cy="327598"/>
            <a:chOff x="-6689825" y="3992050"/>
            <a:chExt cx="293025" cy="291250"/>
          </a:xfrm>
        </p:grpSpPr>
        <p:sp>
          <p:nvSpPr>
            <p:cNvPr id="107" name="Google Shape;107;p2"/>
            <p:cNvSpPr/>
            <p:nvPr/>
          </p:nvSpPr>
          <p:spPr>
            <a:xfrm>
              <a:off x="-6547275" y="3992050"/>
              <a:ext cx="30750" cy="65400"/>
            </a:xfrm>
            <a:custGeom>
              <a:avLst/>
              <a:gdLst/>
              <a:ahLst/>
              <a:cxnLst/>
              <a:rect l="l" t="t" r="r" b="b"/>
              <a:pathLst>
                <a:path w="1230" h="2616" extrusionOk="0">
                  <a:moveTo>
                    <a:pt x="1229" y="1"/>
                  </a:moveTo>
                  <a:cubicBezTo>
                    <a:pt x="757" y="379"/>
                    <a:pt x="284" y="1355"/>
                    <a:pt x="1" y="2616"/>
                  </a:cubicBezTo>
                  <a:lnTo>
                    <a:pt x="1229" y="2616"/>
                  </a:lnTo>
                  <a:lnTo>
                    <a:pt x="1229"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08" name="Google Shape;108;p2"/>
            <p:cNvSpPr/>
            <p:nvPr/>
          </p:nvSpPr>
          <p:spPr>
            <a:xfrm>
              <a:off x="-6547275" y="4143275"/>
              <a:ext cx="30750" cy="64600"/>
            </a:xfrm>
            <a:custGeom>
              <a:avLst/>
              <a:gdLst/>
              <a:ahLst/>
              <a:cxnLst/>
              <a:rect l="l" t="t" r="r" b="b"/>
              <a:pathLst>
                <a:path w="1230" h="2584" extrusionOk="0">
                  <a:moveTo>
                    <a:pt x="1" y="1"/>
                  </a:moveTo>
                  <a:cubicBezTo>
                    <a:pt x="284" y="1261"/>
                    <a:pt x="757" y="2237"/>
                    <a:pt x="1229" y="2584"/>
                  </a:cubicBezTo>
                  <a:lnTo>
                    <a:pt x="1229"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09" name="Google Shape;109;p2"/>
            <p:cNvSpPr/>
            <p:nvPr/>
          </p:nvSpPr>
          <p:spPr>
            <a:xfrm>
              <a:off x="-6551200" y="4073975"/>
              <a:ext cx="34675" cy="51200"/>
            </a:xfrm>
            <a:custGeom>
              <a:avLst/>
              <a:gdLst/>
              <a:ahLst/>
              <a:cxnLst/>
              <a:rect l="l" t="t" r="r" b="b"/>
              <a:pathLst>
                <a:path w="1387" h="2048" extrusionOk="0">
                  <a:moveTo>
                    <a:pt x="63" y="0"/>
                  </a:moveTo>
                  <a:cubicBezTo>
                    <a:pt x="0" y="725"/>
                    <a:pt x="0" y="1355"/>
                    <a:pt x="63" y="2048"/>
                  </a:cubicBezTo>
                  <a:lnTo>
                    <a:pt x="1386" y="2048"/>
                  </a:lnTo>
                  <a:lnTo>
                    <a:pt x="1386"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10" name="Google Shape;110;p2"/>
            <p:cNvSpPr/>
            <p:nvPr/>
          </p:nvSpPr>
          <p:spPr>
            <a:xfrm>
              <a:off x="-6475600" y="3994425"/>
              <a:ext cx="70125" cy="63025"/>
            </a:xfrm>
            <a:custGeom>
              <a:avLst/>
              <a:gdLst/>
              <a:ahLst/>
              <a:cxnLst/>
              <a:rect l="l" t="t" r="r" b="b"/>
              <a:pathLst>
                <a:path w="2805" h="2521" extrusionOk="0">
                  <a:moveTo>
                    <a:pt x="1" y="0"/>
                  </a:moveTo>
                  <a:cubicBezTo>
                    <a:pt x="442" y="630"/>
                    <a:pt x="757" y="1512"/>
                    <a:pt x="946" y="2521"/>
                  </a:cubicBezTo>
                  <a:lnTo>
                    <a:pt x="2805" y="2521"/>
                  </a:lnTo>
                  <a:cubicBezTo>
                    <a:pt x="2301" y="1292"/>
                    <a:pt x="1261" y="347"/>
                    <a:pt x="1"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11" name="Google Shape;111;p2"/>
            <p:cNvSpPr/>
            <p:nvPr/>
          </p:nvSpPr>
          <p:spPr>
            <a:xfrm>
              <a:off x="-6449600" y="4073975"/>
              <a:ext cx="52800" cy="51200"/>
            </a:xfrm>
            <a:custGeom>
              <a:avLst/>
              <a:gdLst/>
              <a:ahLst/>
              <a:cxnLst/>
              <a:rect l="l" t="t" r="r" b="b"/>
              <a:pathLst>
                <a:path w="2112" h="2048" extrusionOk="0">
                  <a:moveTo>
                    <a:pt x="0" y="0"/>
                  </a:moveTo>
                  <a:cubicBezTo>
                    <a:pt x="63" y="725"/>
                    <a:pt x="63" y="1355"/>
                    <a:pt x="0" y="2048"/>
                  </a:cubicBezTo>
                  <a:lnTo>
                    <a:pt x="1954" y="2048"/>
                  </a:lnTo>
                  <a:cubicBezTo>
                    <a:pt x="2048" y="1733"/>
                    <a:pt x="2080" y="1386"/>
                    <a:pt x="2080" y="1040"/>
                  </a:cubicBezTo>
                  <a:cubicBezTo>
                    <a:pt x="2111" y="662"/>
                    <a:pt x="2048" y="347"/>
                    <a:pt x="1954"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12" name="Google Shape;112;p2"/>
            <p:cNvSpPr/>
            <p:nvPr/>
          </p:nvSpPr>
          <p:spPr>
            <a:xfrm>
              <a:off x="-6500000" y="3992050"/>
              <a:ext cx="30725" cy="65400"/>
            </a:xfrm>
            <a:custGeom>
              <a:avLst/>
              <a:gdLst/>
              <a:ahLst/>
              <a:cxnLst/>
              <a:rect l="l" t="t" r="r" b="b"/>
              <a:pathLst>
                <a:path w="1229" h="2616" extrusionOk="0">
                  <a:moveTo>
                    <a:pt x="0" y="1"/>
                  </a:moveTo>
                  <a:lnTo>
                    <a:pt x="0" y="2616"/>
                  </a:lnTo>
                  <a:lnTo>
                    <a:pt x="1229" y="2616"/>
                  </a:lnTo>
                  <a:cubicBezTo>
                    <a:pt x="977" y="1355"/>
                    <a:pt x="473" y="379"/>
                    <a:pt x="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13" name="Google Shape;113;p2"/>
            <p:cNvSpPr/>
            <p:nvPr/>
          </p:nvSpPr>
          <p:spPr>
            <a:xfrm>
              <a:off x="-6500000" y="4143275"/>
              <a:ext cx="30725" cy="64600"/>
            </a:xfrm>
            <a:custGeom>
              <a:avLst/>
              <a:gdLst/>
              <a:ahLst/>
              <a:cxnLst/>
              <a:rect l="l" t="t" r="r" b="b"/>
              <a:pathLst>
                <a:path w="1229" h="2584" extrusionOk="0">
                  <a:moveTo>
                    <a:pt x="0" y="1"/>
                  </a:moveTo>
                  <a:lnTo>
                    <a:pt x="0" y="2584"/>
                  </a:lnTo>
                  <a:cubicBezTo>
                    <a:pt x="473" y="2237"/>
                    <a:pt x="945" y="1261"/>
                    <a:pt x="122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14" name="Google Shape;114;p2"/>
            <p:cNvSpPr/>
            <p:nvPr/>
          </p:nvSpPr>
          <p:spPr>
            <a:xfrm>
              <a:off x="-6689825" y="4141700"/>
              <a:ext cx="149675" cy="141600"/>
            </a:xfrm>
            <a:custGeom>
              <a:avLst/>
              <a:gdLst/>
              <a:ahLst/>
              <a:cxnLst/>
              <a:rect l="l" t="t" r="r" b="b"/>
              <a:pathLst>
                <a:path w="5987" h="5664" extrusionOk="0">
                  <a:moveTo>
                    <a:pt x="3182" y="1"/>
                  </a:moveTo>
                  <a:cubicBezTo>
                    <a:pt x="3371" y="442"/>
                    <a:pt x="3623" y="851"/>
                    <a:pt x="3938" y="1198"/>
                  </a:cubicBezTo>
                  <a:lnTo>
                    <a:pt x="3088" y="2017"/>
                  </a:lnTo>
                  <a:cubicBezTo>
                    <a:pt x="2946" y="1946"/>
                    <a:pt x="2791" y="1911"/>
                    <a:pt x="2638" y="1911"/>
                  </a:cubicBezTo>
                  <a:cubicBezTo>
                    <a:pt x="2382" y="1911"/>
                    <a:pt x="2131" y="2009"/>
                    <a:pt x="1954" y="2206"/>
                  </a:cubicBezTo>
                  <a:lnTo>
                    <a:pt x="378" y="3907"/>
                  </a:lnTo>
                  <a:cubicBezTo>
                    <a:pt x="0" y="4317"/>
                    <a:pt x="0" y="4978"/>
                    <a:pt x="378" y="5356"/>
                  </a:cubicBezTo>
                  <a:cubicBezTo>
                    <a:pt x="583" y="5561"/>
                    <a:pt x="851" y="5664"/>
                    <a:pt x="1115" y="5664"/>
                  </a:cubicBezTo>
                  <a:cubicBezTo>
                    <a:pt x="1379" y="5664"/>
                    <a:pt x="1639" y="5561"/>
                    <a:pt x="1828" y="5356"/>
                  </a:cubicBezTo>
                  <a:lnTo>
                    <a:pt x="3403" y="3687"/>
                  </a:lnTo>
                  <a:cubicBezTo>
                    <a:pt x="3718" y="3372"/>
                    <a:pt x="3781" y="2899"/>
                    <a:pt x="3623" y="2521"/>
                  </a:cubicBezTo>
                  <a:lnTo>
                    <a:pt x="4443" y="1702"/>
                  </a:lnTo>
                  <a:cubicBezTo>
                    <a:pt x="4821" y="2111"/>
                    <a:pt x="5388" y="2426"/>
                    <a:pt x="5986" y="2584"/>
                  </a:cubicBezTo>
                  <a:cubicBezTo>
                    <a:pt x="5545" y="1954"/>
                    <a:pt x="5230" y="1040"/>
                    <a:pt x="504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15" name="Google Shape;115;p2"/>
            <p:cNvSpPr/>
            <p:nvPr/>
          </p:nvSpPr>
          <p:spPr>
            <a:xfrm>
              <a:off x="-6475600" y="4141700"/>
              <a:ext cx="70125" cy="64600"/>
            </a:xfrm>
            <a:custGeom>
              <a:avLst/>
              <a:gdLst/>
              <a:ahLst/>
              <a:cxnLst/>
              <a:rect l="l" t="t" r="r" b="b"/>
              <a:pathLst>
                <a:path w="2805" h="2584" extrusionOk="0">
                  <a:moveTo>
                    <a:pt x="946" y="1"/>
                  </a:moveTo>
                  <a:cubicBezTo>
                    <a:pt x="757" y="1040"/>
                    <a:pt x="442" y="1954"/>
                    <a:pt x="1" y="2584"/>
                  </a:cubicBezTo>
                  <a:cubicBezTo>
                    <a:pt x="1261" y="2174"/>
                    <a:pt x="2301" y="1229"/>
                    <a:pt x="2805"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16" name="Google Shape;116;p2"/>
            <p:cNvSpPr/>
            <p:nvPr/>
          </p:nvSpPr>
          <p:spPr>
            <a:xfrm>
              <a:off x="-6618950" y="4073975"/>
              <a:ext cx="52025" cy="51200"/>
            </a:xfrm>
            <a:custGeom>
              <a:avLst/>
              <a:gdLst/>
              <a:ahLst/>
              <a:cxnLst/>
              <a:rect l="l" t="t" r="r" b="b"/>
              <a:pathLst>
                <a:path w="2081" h="2048" extrusionOk="0">
                  <a:moveTo>
                    <a:pt x="95" y="0"/>
                  </a:moveTo>
                  <a:cubicBezTo>
                    <a:pt x="32" y="315"/>
                    <a:pt x="1" y="662"/>
                    <a:pt x="1" y="1040"/>
                  </a:cubicBezTo>
                  <a:cubicBezTo>
                    <a:pt x="1" y="1386"/>
                    <a:pt x="32" y="1733"/>
                    <a:pt x="95" y="2048"/>
                  </a:cubicBezTo>
                  <a:lnTo>
                    <a:pt x="2080" y="2048"/>
                  </a:lnTo>
                  <a:cubicBezTo>
                    <a:pt x="1986" y="1355"/>
                    <a:pt x="1986" y="725"/>
                    <a:pt x="2080"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17" name="Google Shape;117;p2"/>
            <p:cNvSpPr/>
            <p:nvPr/>
          </p:nvSpPr>
          <p:spPr>
            <a:xfrm>
              <a:off x="-6610275" y="3992850"/>
              <a:ext cx="70125" cy="63025"/>
            </a:xfrm>
            <a:custGeom>
              <a:avLst/>
              <a:gdLst/>
              <a:ahLst/>
              <a:cxnLst/>
              <a:rect l="l" t="t" r="r" b="b"/>
              <a:pathLst>
                <a:path w="2805" h="2521" extrusionOk="0">
                  <a:moveTo>
                    <a:pt x="2804" y="0"/>
                  </a:moveTo>
                  <a:lnTo>
                    <a:pt x="2804" y="0"/>
                  </a:lnTo>
                  <a:cubicBezTo>
                    <a:pt x="1544" y="410"/>
                    <a:pt x="504" y="1355"/>
                    <a:pt x="0" y="2521"/>
                  </a:cubicBezTo>
                  <a:lnTo>
                    <a:pt x="1859" y="2521"/>
                  </a:lnTo>
                  <a:cubicBezTo>
                    <a:pt x="2017" y="1575"/>
                    <a:pt x="2363" y="693"/>
                    <a:pt x="2804"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18" name="Google Shape;118;p2"/>
            <p:cNvSpPr/>
            <p:nvPr/>
          </p:nvSpPr>
          <p:spPr>
            <a:xfrm>
              <a:off x="-6500000" y="4073975"/>
              <a:ext cx="35450" cy="51200"/>
            </a:xfrm>
            <a:custGeom>
              <a:avLst/>
              <a:gdLst/>
              <a:ahLst/>
              <a:cxnLst/>
              <a:rect l="l" t="t" r="r" b="b"/>
              <a:pathLst>
                <a:path w="1418" h="2048" extrusionOk="0">
                  <a:moveTo>
                    <a:pt x="0" y="0"/>
                  </a:moveTo>
                  <a:lnTo>
                    <a:pt x="0" y="2048"/>
                  </a:lnTo>
                  <a:lnTo>
                    <a:pt x="1292" y="2048"/>
                  </a:lnTo>
                  <a:cubicBezTo>
                    <a:pt x="1418" y="1355"/>
                    <a:pt x="1418" y="725"/>
                    <a:pt x="1292"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sp>
        <p:nvSpPr>
          <p:cNvPr id="119" name="Google Shape;119;p2"/>
          <p:cNvSpPr txBox="1"/>
          <p:nvPr/>
        </p:nvSpPr>
        <p:spPr>
          <a:xfrm>
            <a:off x="4410595" y="3223165"/>
            <a:ext cx="3277547" cy="427500"/>
          </a:xfrm>
          <a:prstGeom prst="rect">
            <a:avLst/>
          </a:prstGeom>
          <a:noFill/>
          <a:ln>
            <a:noFill/>
          </a:ln>
        </p:spPr>
        <p:txBody>
          <a:bodyPr spcFirstLastPara="1" wrap="square" lIns="91425" tIns="91425" rIns="91425" bIns="91425" anchor="t" anchorCtr="0">
            <a:noAutofit/>
          </a:bodyPr>
          <a:lstStyle/>
          <a:p>
            <a:pPr marL="0" marR="0" lvl="0" indent="0" algn="ctr" rtl="0">
              <a:lnSpc>
                <a:spcPct val="90000"/>
              </a:lnSpc>
              <a:spcBef>
                <a:spcPts val="0"/>
              </a:spcBef>
              <a:spcAft>
                <a:spcPts val="0"/>
              </a:spcAft>
              <a:buClr>
                <a:srgbClr val="CD25B0"/>
              </a:buClr>
              <a:buSzPts val="3500"/>
              <a:buFont typeface="Calibri"/>
              <a:buNone/>
            </a:pPr>
            <a:r>
              <a:rPr lang="es-MX" sz="3500" b="1" i="0" u="none" strike="noStrike" cap="none" dirty="0">
                <a:solidFill>
                  <a:srgbClr val="CD25B0"/>
                </a:solidFill>
                <a:latin typeface="Calibri"/>
                <a:ea typeface="Calibri"/>
                <a:cs typeface="Calibri"/>
                <a:sym typeface="Calibri"/>
              </a:rPr>
              <a:t>Dónde añadir Código</a:t>
            </a:r>
            <a:endParaRPr sz="1400" b="0" i="0" u="none" strike="noStrike" cap="none" dirty="0">
              <a:solidFill>
                <a:srgbClr val="000000"/>
              </a:solidFill>
              <a:latin typeface="Arial"/>
              <a:ea typeface="Arial"/>
              <a:cs typeface="Arial"/>
              <a:sym typeface="Arial"/>
            </a:endParaRPr>
          </a:p>
        </p:txBody>
      </p:sp>
      <p:sp>
        <p:nvSpPr>
          <p:cNvPr id="120" name="Google Shape;120;p2"/>
          <p:cNvSpPr txBox="1"/>
          <p:nvPr/>
        </p:nvSpPr>
        <p:spPr>
          <a:xfrm>
            <a:off x="4283873" y="4306514"/>
            <a:ext cx="3577141" cy="717300"/>
          </a:xfrm>
          <a:prstGeom prst="rect">
            <a:avLst/>
          </a:prstGeom>
          <a:noFill/>
          <a:ln>
            <a:noFill/>
          </a:ln>
        </p:spPr>
        <p:txBody>
          <a:bodyPr spcFirstLastPara="1" wrap="square" lIns="91425" tIns="91425" rIns="91425" bIns="91425" anchor="t" anchorCtr="0">
            <a:noAutofit/>
          </a:bodyPr>
          <a:lstStyle/>
          <a:p>
            <a:pPr marL="0" marR="0" lvl="0" indent="0" algn="ctr" rtl="0">
              <a:lnSpc>
                <a:spcPct val="90000"/>
              </a:lnSpc>
              <a:spcBef>
                <a:spcPts val="0"/>
              </a:spcBef>
              <a:spcAft>
                <a:spcPts val="1600"/>
              </a:spcAft>
              <a:buClr>
                <a:schemeClr val="dk1"/>
              </a:buClr>
              <a:buSzPts val="2400"/>
              <a:buFont typeface="Arial"/>
              <a:buNone/>
            </a:pPr>
            <a:r>
              <a:rPr lang="es-MX" sz="2400" b="0" i="0" u="none" strike="noStrike" cap="none" dirty="0">
                <a:solidFill>
                  <a:schemeClr val="dk1"/>
                </a:solidFill>
                <a:latin typeface="Calibri"/>
                <a:ea typeface="Calibri"/>
                <a:cs typeface="Calibri"/>
                <a:sym typeface="Calibri"/>
              </a:rPr>
              <a:t>Revisaremos donde añadir código.</a:t>
            </a:r>
            <a:endParaRPr sz="1400" b="0" i="0" u="none" strike="noStrike" cap="none" dirty="0">
              <a:solidFill>
                <a:srgbClr val="000000"/>
              </a:solidFill>
              <a:latin typeface="Arial"/>
              <a:ea typeface="Arial"/>
              <a:cs typeface="Arial"/>
              <a:sym typeface="Arial"/>
            </a:endParaRPr>
          </a:p>
        </p:txBody>
      </p:sp>
      <p:sp>
        <p:nvSpPr>
          <p:cNvPr id="121" name="Google Shape;121;p2"/>
          <p:cNvSpPr/>
          <p:nvPr/>
        </p:nvSpPr>
        <p:spPr>
          <a:xfrm>
            <a:off x="5713044" y="2085487"/>
            <a:ext cx="644700" cy="644700"/>
          </a:xfrm>
          <a:prstGeom prst="snip2DiagRect">
            <a:avLst>
              <a:gd name="adj1" fmla="val 0"/>
              <a:gd name="adj2" fmla="val 16667"/>
            </a:avLst>
          </a:prstGeom>
          <a:solidFill>
            <a:srgbClr val="CD25B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nvGrpSpPr>
          <p:cNvPr id="122" name="Google Shape;122;p2"/>
          <p:cNvGrpSpPr/>
          <p:nvPr/>
        </p:nvGrpSpPr>
        <p:grpSpPr>
          <a:xfrm>
            <a:off x="5860656" y="2249082"/>
            <a:ext cx="331366" cy="328695"/>
            <a:chOff x="-5613150" y="3991275"/>
            <a:chExt cx="294600" cy="292225"/>
          </a:xfrm>
        </p:grpSpPr>
        <p:sp>
          <p:nvSpPr>
            <p:cNvPr id="123" name="Google Shape;123;p2"/>
            <p:cNvSpPr/>
            <p:nvPr/>
          </p:nvSpPr>
          <p:spPr>
            <a:xfrm>
              <a:off x="-5480050" y="4046400"/>
              <a:ext cx="27600" cy="14200"/>
            </a:xfrm>
            <a:custGeom>
              <a:avLst/>
              <a:gdLst/>
              <a:ahLst/>
              <a:cxnLst/>
              <a:rect l="l" t="t" r="r" b="b"/>
              <a:pathLst>
                <a:path w="1104" h="568" extrusionOk="0">
                  <a:moveTo>
                    <a:pt x="537" y="1"/>
                  </a:moveTo>
                  <a:lnTo>
                    <a:pt x="1" y="568"/>
                  </a:lnTo>
                  <a:lnTo>
                    <a:pt x="1104" y="568"/>
                  </a:lnTo>
                  <a:lnTo>
                    <a:pt x="537"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24" name="Google Shape;124;p2"/>
            <p:cNvSpPr/>
            <p:nvPr/>
          </p:nvSpPr>
          <p:spPr>
            <a:xfrm>
              <a:off x="-5531225" y="4042450"/>
              <a:ext cx="44125" cy="18150"/>
            </a:xfrm>
            <a:custGeom>
              <a:avLst/>
              <a:gdLst/>
              <a:ahLst/>
              <a:cxnLst/>
              <a:rect l="l" t="t" r="r" b="b"/>
              <a:pathLst>
                <a:path w="1765" h="726" extrusionOk="0">
                  <a:moveTo>
                    <a:pt x="693" y="1"/>
                  </a:moveTo>
                  <a:lnTo>
                    <a:pt x="0" y="726"/>
                  </a:lnTo>
                  <a:lnTo>
                    <a:pt x="1103" y="726"/>
                  </a:lnTo>
                  <a:lnTo>
                    <a:pt x="1764"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25" name="Google Shape;125;p2"/>
            <p:cNvSpPr/>
            <p:nvPr/>
          </p:nvSpPr>
          <p:spPr>
            <a:xfrm>
              <a:off x="-5443025" y="4077125"/>
              <a:ext cx="41775" cy="40975"/>
            </a:xfrm>
            <a:custGeom>
              <a:avLst/>
              <a:gdLst/>
              <a:ahLst/>
              <a:cxnLst/>
              <a:rect l="l" t="t" r="r" b="b"/>
              <a:pathLst>
                <a:path w="1671" h="1639" extrusionOk="0">
                  <a:moveTo>
                    <a:pt x="694" y="0"/>
                  </a:moveTo>
                  <a:lnTo>
                    <a:pt x="1" y="1638"/>
                  </a:lnTo>
                  <a:lnTo>
                    <a:pt x="1" y="1638"/>
                  </a:lnTo>
                  <a:lnTo>
                    <a:pt x="1670"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26" name="Google Shape;126;p2"/>
            <p:cNvSpPr/>
            <p:nvPr/>
          </p:nvSpPr>
          <p:spPr>
            <a:xfrm>
              <a:off x="-5487925" y="4077125"/>
              <a:ext cx="43350" cy="54375"/>
            </a:xfrm>
            <a:custGeom>
              <a:avLst/>
              <a:gdLst/>
              <a:ahLst/>
              <a:cxnLst/>
              <a:rect l="l" t="t" r="r" b="b"/>
              <a:pathLst>
                <a:path w="1734" h="2175" extrusionOk="0">
                  <a:moveTo>
                    <a:pt x="1" y="0"/>
                  </a:moveTo>
                  <a:lnTo>
                    <a:pt x="852" y="2174"/>
                  </a:lnTo>
                  <a:lnTo>
                    <a:pt x="1734"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27" name="Google Shape;127;p2"/>
            <p:cNvSpPr/>
            <p:nvPr/>
          </p:nvSpPr>
          <p:spPr>
            <a:xfrm>
              <a:off x="-5445375" y="4042450"/>
              <a:ext cx="44125" cy="18150"/>
            </a:xfrm>
            <a:custGeom>
              <a:avLst/>
              <a:gdLst/>
              <a:ahLst/>
              <a:cxnLst/>
              <a:rect l="l" t="t" r="r" b="b"/>
              <a:pathLst>
                <a:path w="1765" h="726" extrusionOk="0">
                  <a:moveTo>
                    <a:pt x="0" y="1"/>
                  </a:moveTo>
                  <a:lnTo>
                    <a:pt x="693" y="726"/>
                  </a:lnTo>
                  <a:lnTo>
                    <a:pt x="1764" y="726"/>
                  </a:lnTo>
                  <a:lnTo>
                    <a:pt x="1103"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28" name="Google Shape;128;p2"/>
            <p:cNvSpPr/>
            <p:nvPr/>
          </p:nvSpPr>
          <p:spPr>
            <a:xfrm>
              <a:off x="-5531225" y="4077125"/>
              <a:ext cx="41750" cy="40975"/>
            </a:xfrm>
            <a:custGeom>
              <a:avLst/>
              <a:gdLst/>
              <a:ahLst/>
              <a:cxnLst/>
              <a:rect l="l" t="t" r="r" b="b"/>
              <a:pathLst>
                <a:path w="1670" h="1639" extrusionOk="0">
                  <a:moveTo>
                    <a:pt x="0" y="0"/>
                  </a:moveTo>
                  <a:lnTo>
                    <a:pt x="1670" y="1638"/>
                  </a:lnTo>
                  <a:lnTo>
                    <a:pt x="977"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29" name="Google Shape;129;p2"/>
            <p:cNvSpPr/>
            <p:nvPr/>
          </p:nvSpPr>
          <p:spPr>
            <a:xfrm>
              <a:off x="-5613150" y="4198400"/>
              <a:ext cx="292225" cy="33900"/>
            </a:xfrm>
            <a:custGeom>
              <a:avLst/>
              <a:gdLst/>
              <a:ahLst/>
              <a:cxnLst/>
              <a:rect l="l" t="t" r="r" b="b"/>
              <a:pathLst>
                <a:path w="11689" h="1356" extrusionOk="0">
                  <a:moveTo>
                    <a:pt x="1" y="1"/>
                  </a:moveTo>
                  <a:lnTo>
                    <a:pt x="1" y="347"/>
                  </a:lnTo>
                  <a:lnTo>
                    <a:pt x="32" y="347"/>
                  </a:lnTo>
                  <a:cubicBezTo>
                    <a:pt x="32" y="883"/>
                    <a:pt x="505" y="1356"/>
                    <a:pt x="1072" y="1356"/>
                  </a:cubicBezTo>
                  <a:lnTo>
                    <a:pt x="10681" y="1356"/>
                  </a:lnTo>
                  <a:cubicBezTo>
                    <a:pt x="11216" y="1356"/>
                    <a:pt x="11689" y="883"/>
                    <a:pt x="11689" y="347"/>
                  </a:cubicBezTo>
                  <a:lnTo>
                    <a:pt x="11689"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0" name="Google Shape;130;p2"/>
            <p:cNvSpPr/>
            <p:nvPr/>
          </p:nvSpPr>
          <p:spPr>
            <a:xfrm>
              <a:off x="-5610775" y="3991275"/>
              <a:ext cx="292225" cy="189050"/>
            </a:xfrm>
            <a:custGeom>
              <a:avLst/>
              <a:gdLst/>
              <a:ahLst/>
              <a:cxnLst/>
              <a:rect l="l" t="t" r="r" b="b"/>
              <a:pathLst>
                <a:path w="11689" h="7562" extrusionOk="0">
                  <a:moveTo>
                    <a:pt x="7813" y="1386"/>
                  </a:moveTo>
                  <a:cubicBezTo>
                    <a:pt x="7908" y="1386"/>
                    <a:pt x="8034" y="1418"/>
                    <a:pt x="8065" y="1512"/>
                  </a:cubicBezTo>
                  <a:cubicBezTo>
                    <a:pt x="8128" y="1575"/>
                    <a:pt x="9483" y="2867"/>
                    <a:pt x="9515" y="2993"/>
                  </a:cubicBezTo>
                  <a:cubicBezTo>
                    <a:pt x="9578" y="3088"/>
                    <a:pt x="9578" y="3214"/>
                    <a:pt x="9452" y="3340"/>
                  </a:cubicBezTo>
                  <a:lnTo>
                    <a:pt x="6018" y="6774"/>
                  </a:lnTo>
                  <a:cubicBezTo>
                    <a:pt x="5943" y="6848"/>
                    <a:pt x="5862" y="6880"/>
                    <a:pt x="5783" y="6880"/>
                  </a:cubicBezTo>
                  <a:cubicBezTo>
                    <a:pt x="5696" y="6880"/>
                    <a:pt x="5612" y="6840"/>
                    <a:pt x="5545" y="6774"/>
                  </a:cubicBezTo>
                  <a:lnTo>
                    <a:pt x="2111" y="3340"/>
                  </a:lnTo>
                  <a:cubicBezTo>
                    <a:pt x="2001" y="3230"/>
                    <a:pt x="1987" y="2976"/>
                    <a:pt x="2027" y="2976"/>
                  </a:cubicBezTo>
                  <a:cubicBezTo>
                    <a:pt x="2033" y="2976"/>
                    <a:pt x="2040" y="2981"/>
                    <a:pt x="2048" y="2993"/>
                  </a:cubicBezTo>
                  <a:cubicBezTo>
                    <a:pt x="2048" y="2962"/>
                    <a:pt x="2079" y="2930"/>
                    <a:pt x="2111" y="2867"/>
                  </a:cubicBezTo>
                  <a:lnTo>
                    <a:pt x="3497" y="1512"/>
                  </a:lnTo>
                  <a:cubicBezTo>
                    <a:pt x="3560" y="1418"/>
                    <a:pt x="3655" y="1386"/>
                    <a:pt x="3718" y="1386"/>
                  </a:cubicBezTo>
                  <a:close/>
                  <a:moveTo>
                    <a:pt x="1008" y="0"/>
                  </a:moveTo>
                  <a:cubicBezTo>
                    <a:pt x="473" y="0"/>
                    <a:pt x="0" y="473"/>
                    <a:pt x="0" y="1040"/>
                  </a:cubicBezTo>
                  <a:lnTo>
                    <a:pt x="0" y="7561"/>
                  </a:lnTo>
                  <a:lnTo>
                    <a:pt x="11689" y="7561"/>
                  </a:lnTo>
                  <a:lnTo>
                    <a:pt x="11689" y="1040"/>
                  </a:lnTo>
                  <a:cubicBezTo>
                    <a:pt x="11657" y="473"/>
                    <a:pt x="11184" y="0"/>
                    <a:pt x="10617"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1" name="Google Shape;131;p2"/>
            <p:cNvSpPr/>
            <p:nvPr/>
          </p:nvSpPr>
          <p:spPr>
            <a:xfrm>
              <a:off x="-5546975" y="4250400"/>
              <a:ext cx="160700" cy="33100"/>
            </a:xfrm>
            <a:custGeom>
              <a:avLst/>
              <a:gdLst/>
              <a:ahLst/>
              <a:cxnLst/>
              <a:rect l="l" t="t" r="r" b="b"/>
              <a:pathLst>
                <a:path w="6428" h="1324" extrusionOk="0">
                  <a:moveTo>
                    <a:pt x="1544" y="0"/>
                  </a:moveTo>
                  <a:lnTo>
                    <a:pt x="1386" y="662"/>
                  </a:lnTo>
                  <a:lnTo>
                    <a:pt x="473" y="662"/>
                  </a:lnTo>
                  <a:cubicBezTo>
                    <a:pt x="32" y="662"/>
                    <a:pt x="0" y="1323"/>
                    <a:pt x="473" y="1323"/>
                  </a:cubicBezTo>
                  <a:lnTo>
                    <a:pt x="5955" y="1323"/>
                  </a:lnTo>
                  <a:cubicBezTo>
                    <a:pt x="6427" y="1323"/>
                    <a:pt x="6427" y="662"/>
                    <a:pt x="5986" y="662"/>
                  </a:cubicBezTo>
                  <a:lnTo>
                    <a:pt x="5072" y="662"/>
                  </a:lnTo>
                  <a:lnTo>
                    <a:pt x="4915"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sp>
        <p:nvSpPr>
          <p:cNvPr id="132" name="Google Shape;132;p2"/>
          <p:cNvSpPr txBox="1"/>
          <p:nvPr/>
        </p:nvSpPr>
        <p:spPr>
          <a:xfrm>
            <a:off x="8312985" y="2787431"/>
            <a:ext cx="3267952" cy="427500"/>
          </a:xfrm>
          <a:prstGeom prst="rect">
            <a:avLst/>
          </a:prstGeom>
          <a:noFill/>
          <a:ln>
            <a:noFill/>
          </a:ln>
        </p:spPr>
        <p:txBody>
          <a:bodyPr spcFirstLastPara="1" wrap="square" lIns="91425" tIns="91425" rIns="91425" bIns="91425" anchor="t" anchorCtr="0">
            <a:noAutofit/>
          </a:bodyPr>
          <a:lstStyle/>
          <a:p>
            <a:pPr marL="0" marR="0" lvl="0" indent="0" algn="ctr" rtl="0">
              <a:lnSpc>
                <a:spcPct val="90000"/>
              </a:lnSpc>
              <a:spcBef>
                <a:spcPts val="0"/>
              </a:spcBef>
              <a:spcAft>
                <a:spcPts val="0"/>
              </a:spcAft>
              <a:buClr>
                <a:srgbClr val="CD25B0"/>
              </a:buClr>
              <a:buSzPts val="3500"/>
              <a:buFont typeface="Calibri"/>
              <a:buNone/>
            </a:pPr>
            <a:r>
              <a:rPr lang="es-MX" sz="3500" b="1" i="0" u="none" strike="noStrike" cap="none" dirty="0">
                <a:solidFill>
                  <a:srgbClr val="CD25B0"/>
                </a:solidFill>
                <a:latin typeface="Calibri"/>
                <a:ea typeface="Calibri"/>
                <a:cs typeface="Calibri"/>
                <a:sym typeface="Calibri"/>
              </a:rPr>
              <a:t>Desafío: </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0"/>
              </a:spcBef>
              <a:spcAft>
                <a:spcPts val="0"/>
              </a:spcAft>
              <a:buClr>
                <a:srgbClr val="CD25B0"/>
              </a:buClr>
              <a:buSzPts val="3500"/>
              <a:buFont typeface="Calibri"/>
              <a:buNone/>
            </a:pPr>
            <a:r>
              <a:rPr lang="es-MX" sz="3500" b="1" i="0" u="none" strike="noStrike" cap="none" dirty="0">
                <a:solidFill>
                  <a:srgbClr val="CD25B0"/>
                </a:solidFill>
                <a:latin typeface="Calibri"/>
                <a:ea typeface="Calibri"/>
                <a:cs typeface="Calibri"/>
                <a:sym typeface="Calibri"/>
              </a:rPr>
              <a:t>Asociación con Proyectos</a:t>
            </a:r>
            <a:endParaRPr sz="1400" b="0" i="0" u="none" strike="noStrike" cap="none" dirty="0">
              <a:solidFill>
                <a:srgbClr val="000000"/>
              </a:solidFill>
              <a:latin typeface="Arial"/>
              <a:ea typeface="Arial"/>
              <a:cs typeface="Arial"/>
              <a:sym typeface="Arial"/>
            </a:endParaRPr>
          </a:p>
        </p:txBody>
      </p:sp>
      <p:sp>
        <p:nvSpPr>
          <p:cNvPr id="133" name="Google Shape;133;p2"/>
          <p:cNvSpPr txBox="1"/>
          <p:nvPr/>
        </p:nvSpPr>
        <p:spPr>
          <a:xfrm>
            <a:off x="7997914" y="4306514"/>
            <a:ext cx="3789183" cy="1003200"/>
          </a:xfrm>
          <a:prstGeom prst="rect">
            <a:avLst/>
          </a:prstGeom>
          <a:noFill/>
          <a:ln>
            <a:noFill/>
          </a:ln>
        </p:spPr>
        <p:txBody>
          <a:bodyPr spcFirstLastPara="1" wrap="square" lIns="91425" tIns="91425" rIns="91425" bIns="91425" anchor="t" anchorCtr="0">
            <a:noAutofit/>
          </a:bodyPr>
          <a:lstStyle/>
          <a:p>
            <a:pPr marL="0" marR="0" lvl="0" indent="0" algn="ctr" rtl="0">
              <a:lnSpc>
                <a:spcPct val="90000"/>
              </a:lnSpc>
              <a:spcBef>
                <a:spcPts val="0"/>
              </a:spcBef>
              <a:spcAft>
                <a:spcPts val="0"/>
              </a:spcAft>
              <a:buClr>
                <a:schemeClr val="dk1"/>
              </a:buClr>
              <a:buSzPts val="2400"/>
              <a:buFont typeface="Arial"/>
              <a:buNone/>
            </a:pPr>
            <a:r>
              <a:rPr lang="es-MX" sz="2400" b="0" i="0" u="none" strike="noStrike" cap="none" dirty="0">
                <a:solidFill>
                  <a:schemeClr val="dk1"/>
                </a:solidFill>
                <a:latin typeface="Calibri"/>
                <a:ea typeface="Calibri"/>
                <a:cs typeface="Calibri"/>
                <a:sym typeface="Calibri"/>
              </a:rPr>
              <a:t>Edición de elementos.</a:t>
            </a:r>
            <a:endParaRPr sz="1400" b="0" i="0" u="none" strike="noStrike" cap="none" dirty="0">
              <a:solidFill>
                <a:srgbClr val="000000"/>
              </a:solidFill>
              <a:latin typeface="Arial"/>
              <a:ea typeface="Arial"/>
              <a:cs typeface="Arial"/>
              <a:sym typeface="Arial"/>
            </a:endParaRPr>
          </a:p>
          <a:p>
            <a:pPr marL="0" marR="0" lvl="0" indent="0" algn="ctr" rtl="0">
              <a:lnSpc>
                <a:spcPct val="90000"/>
              </a:lnSpc>
              <a:spcBef>
                <a:spcPts val="1600"/>
              </a:spcBef>
              <a:spcAft>
                <a:spcPts val="1600"/>
              </a:spcAft>
              <a:buClr>
                <a:schemeClr val="dk1"/>
              </a:buClr>
              <a:buSzPts val="2400"/>
              <a:buFont typeface="Arial"/>
              <a:buNone/>
            </a:pPr>
            <a:endParaRPr sz="2400" b="0" i="0" u="none" strike="noStrike" cap="none" dirty="0">
              <a:solidFill>
                <a:schemeClr val="dk1"/>
              </a:solidFill>
              <a:latin typeface="Calibri"/>
              <a:ea typeface="Calibri"/>
              <a:cs typeface="Calibri"/>
              <a:sym typeface="Calibri"/>
            </a:endParaRPr>
          </a:p>
        </p:txBody>
      </p:sp>
      <p:sp>
        <p:nvSpPr>
          <p:cNvPr id="134" name="Google Shape;134;p2"/>
          <p:cNvSpPr/>
          <p:nvPr/>
        </p:nvSpPr>
        <p:spPr>
          <a:xfrm>
            <a:off x="9536964" y="2084457"/>
            <a:ext cx="644700" cy="644700"/>
          </a:xfrm>
          <a:prstGeom prst="snip2DiagRect">
            <a:avLst>
              <a:gd name="adj1" fmla="val 0"/>
              <a:gd name="adj2" fmla="val 16667"/>
            </a:avLst>
          </a:prstGeom>
          <a:solidFill>
            <a:srgbClr val="CD25B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nvGrpSpPr>
          <p:cNvPr id="135" name="Google Shape;135;p2"/>
          <p:cNvGrpSpPr/>
          <p:nvPr/>
        </p:nvGrpSpPr>
        <p:grpSpPr>
          <a:xfrm>
            <a:off x="9701980" y="2239472"/>
            <a:ext cx="330494" cy="328723"/>
            <a:chOff x="-3031325" y="3597450"/>
            <a:chExt cx="293825" cy="292250"/>
          </a:xfrm>
        </p:grpSpPr>
        <p:sp>
          <p:nvSpPr>
            <p:cNvPr id="136" name="Google Shape;136;p2"/>
            <p:cNvSpPr/>
            <p:nvPr/>
          </p:nvSpPr>
          <p:spPr>
            <a:xfrm>
              <a:off x="-3029750" y="3597450"/>
              <a:ext cx="292250" cy="67775"/>
            </a:xfrm>
            <a:custGeom>
              <a:avLst/>
              <a:gdLst/>
              <a:ahLst/>
              <a:cxnLst/>
              <a:rect l="l" t="t" r="r" b="b"/>
              <a:pathLst>
                <a:path w="11690" h="2711" extrusionOk="0">
                  <a:moveTo>
                    <a:pt x="1702" y="1387"/>
                  </a:moveTo>
                  <a:cubicBezTo>
                    <a:pt x="1891" y="1387"/>
                    <a:pt x="2049" y="1545"/>
                    <a:pt x="2049" y="1734"/>
                  </a:cubicBezTo>
                  <a:cubicBezTo>
                    <a:pt x="2049" y="1923"/>
                    <a:pt x="1891" y="2080"/>
                    <a:pt x="1702" y="2080"/>
                  </a:cubicBezTo>
                  <a:cubicBezTo>
                    <a:pt x="1513" y="2080"/>
                    <a:pt x="1356" y="1923"/>
                    <a:pt x="1356" y="1734"/>
                  </a:cubicBezTo>
                  <a:cubicBezTo>
                    <a:pt x="1356" y="1545"/>
                    <a:pt x="1513" y="1387"/>
                    <a:pt x="1702" y="1387"/>
                  </a:cubicBezTo>
                  <a:close/>
                  <a:moveTo>
                    <a:pt x="3120" y="1387"/>
                  </a:moveTo>
                  <a:cubicBezTo>
                    <a:pt x="3309" y="1387"/>
                    <a:pt x="3466" y="1545"/>
                    <a:pt x="3466" y="1734"/>
                  </a:cubicBezTo>
                  <a:cubicBezTo>
                    <a:pt x="3466" y="1923"/>
                    <a:pt x="3309" y="2080"/>
                    <a:pt x="3120" y="2080"/>
                  </a:cubicBezTo>
                  <a:cubicBezTo>
                    <a:pt x="2931" y="2080"/>
                    <a:pt x="2773" y="1923"/>
                    <a:pt x="2773" y="1734"/>
                  </a:cubicBezTo>
                  <a:cubicBezTo>
                    <a:pt x="2773" y="1545"/>
                    <a:pt x="2931" y="1387"/>
                    <a:pt x="3120" y="1387"/>
                  </a:cubicBezTo>
                  <a:close/>
                  <a:moveTo>
                    <a:pt x="9985" y="1417"/>
                  </a:moveTo>
                  <a:cubicBezTo>
                    <a:pt x="10400" y="1417"/>
                    <a:pt x="10449" y="2080"/>
                    <a:pt x="9956" y="2080"/>
                  </a:cubicBezTo>
                  <a:lnTo>
                    <a:pt x="5861" y="2080"/>
                  </a:lnTo>
                  <a:cubicBezTo>
                    <a:pt x="5451" y="2080"/>
                    <a:pt x="5388" y="1418"/>
                    <a:pt x="5861" y="1418"/>
                  </a:cubicBezTo>
                  <a:lnTo>
                    <a:pt x="9956" y="1418"/>
                  </a:lnTo>
                  <a:cubicBezTo>
                    <a:pt x="9966" y="1418"/>
                    <a:pt x="9976" y="1417"/>
                    <a:pt x="9985" y="1417"/>
                  </a:cubicBezTo>
                  <a:close/>
                  <a:moveTo>
                    <a:pt x="1041" y="1"/>
                  </a:moveTo>
                  <a:cubicBezTo>
                    <a:pt x="473" y="1"/>
                    <a:pt x="1" y="473"/>
                    <a:pt x="1" y="1040"/>
                  </a:cubicBezTo>
                  <a:lnTo>
                    <a:pt x="1" y="2710"/>
                  </a:lnTo>
                  <a:lnTo>
                    <a:pt x="11689" y="2710"/>
                  </a:lnTo>
                  <a:lnTo>
                    <a:pt x="11689" y="1040"/>
                  </a:lnTo>
                  <a:cubicBezTo>
                    <a:pt x="11658" y="473"/>
                    <a:pt x="11248" y="1"/>
                    <a:pt x="10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7" name="Google Shape;137;p2"/>
            <p:cNvSpPr/>
            <p:nvPr/>
          </p:nvSpPr>
          <p:spPr>
            <a:xfrm>
              <a:off x="-3031325" y="3687250"/>
              <a:ext cx="292250" cy="153600"/>
            </a:xfrm>
            <a:custGeom>
              <a:avLst/>
              <a:gdLst/>
              <a:ahLst/>
              <a:cxnLst/>
              <a:rect l="l" t="t" r="r" b="b"/>
              <a:pathLst>
                <a:path w="11690" h="6144" extrusionOk="0">
                  <a:moveTo>
                    <a:pt x="1" y="0"/>
                  </a:moveTo>
                  <a:lnTo>
                    <a:pt x="1" y="5104"/>
                  </a:lnTo>
                  <a:lnTo>
                    <a:pt x="64" y="5104"/>
                  </a:lnTo>
                  <a:cubicBezTo>
                    <a:pt x="64" y="5671"/>
                    <a:pt x="536" y="6144"/>
                    <a:pt x="1104" y="6144"/>
                  </a:cubicBezTo>
                  <a:lnTo>
                    <a:pt x="4475" y="6144"/>
                  </a:lnTo>
                  <a:cubicBezTo>
                    <a:pt x="4317" y="5671"/>
                    <a:pt x="4223" y="5199"/>
                    <a:pt x="4223" y="4695"/>
                  </a:cubicBezTo>
                  <a:lnTo>
                    <a:pt x="4223" y="2395"/>
                  </a:lnTo>
                  <a:cubicBezTo>
                    <a:pt x="4223" y="1790"/>
                    <a:pt x="4686" y="1366"/>
                    <a:pt x="5227" y="1366"/>
                  </a:cubicBezTo>
                  <a:cubicBezTo>
                    <a:pt x="5362" y="1366"/>
                    <a:pt x="5502" y="1393"/>
                    <a:pt x="5640" y="1450"/>
                  </a:cubicBezTo>
                  <a:cubicBezTo>
                    <a:pt x="5735" y="1481"/>
                    <a:pt x="5861" y="1544"/>
                    <a:pt x="5987" y="1544"/>
                  </a:cubicBezTo>
                  <a:cubicBezTo>
                    <a:pt x="6144" y="1544"/>
                    <a:pt x="6365" y="1450"/>
                    <a:pt x="6900" y="977"/>
                  </a:cubicBezTo>
                  <a:cubicBezTo>
                    <a:pt x="7090" y="788"/>
                    <a:pt x="7349" y="693"/>
                    <a:pt x="7613" y="693"/>
                  </a:cubicBezTo>
                  <a:cubicBezTo>
                    <a:pt x="7877" y="693"/>
                    <a:pt x="8145" y="788"/>
                    <a:pt x="8350" y="977"/>
                  </a:cubicBezTo>
                  <a:cubicBezTo>
                    <a:pt x="8822" y="1450"/>
                    <a:pt x="9106" y="1544"/>
                    <a:pt x="9263" y="1544"/>
                  </a:cubicBezTo>
                  <a:cubicBezTo>
                    <a:pt x="9358" y="1544"/>
                    <a:pt x="9484" y="1481"/>
                    <a:pt x="9610" y="1450"/>
                  </a:cubicBezTo>
                  <a:cubicBezTo>
                    <a:pt x="9742" y="1393"/>
                    <a:pt x="9878" y="1366"/>
                    <a:pt x="10011" y="1366"/>
                  </a:cubicBezTo>
                  <a:cubicBezTo>
                    <a:pt x="10544" y="1366"/>
                    <a:pt x="11028" y="1790"/>
                    <a:pt x="11028" y="2395"/>
                  </a:cubicBezTo>
                  <a:lnTo>
                    <a:pt x="11028" y="4695"/>
                  </a:lnTo>
                  <a:cubicBezTo>
                    <a:pt x="11028" y="5199"/>
                    <a:pt x="10933" y="5671"/>
                    <a:pt x="10744" y="6144"/>
                  </a:cubicBezTo>
                  <a:cubicBezTo>
                    <a:pt x="11248" y="6112"/>
                    <a:pt x="11689" y="5671"/>
                    <a:pt x="11689" y="5104"/>
                  </a:cubicBezTo>
                  <a:lnTo>
                    <a:pt x="11689"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8" name="Google Shape;138;p2"/>
            <p:cNvSpPr/>
            <p:nvPr/>
          </p:nvSpPr>
          <p:spPr>
            <a:xfrm>
              <a:off x="-2908450" y="3724275"/>
              <a:ext cx="59900" cy="164625"/>
            </a:xfrm>
            <a:custGeom>
              <a:avLst/>
              <a:gdLst/>
              <a:ahLst/>
              <a:cxnLst/>
              <a:rect l="l" t="t" r="r" b="b"/>
              <a:pathLst>
                <a:path w="2396" h="6585" extrusionOk="0">
                  <a:moveTo>
                    <a:pt x="2395" y="0"/>
                  </a:moveTo>
                  <a:cubicBezTo>
                    <a:pt x="1904" y="491"/>
                    <a:pt x="1500" y="721"/>
                    <a:pt x="1085" y="721"/>
                  </a:cubicBezTo>
                  <a:cubicBezTo>
                    <a:pt x="887" y="721"/>
                    <a:pt x="687" y="669"/>
                    <a:pt x="473" y="567"/>
                  </a:cubicBezTo>
                  <a:cubicBezTo>
                    <a:pt x="423" y="548"/>
                    <a:pt x="374" y="539"/>
                    <a:pt x="327" y="539"/>
                  </a:cubicBezTo>
                  <a:cubicBezTo>
                    <a:pt x="142" y="539"/>
                    <a:pt x="1" y="681"/>
                    <a:pt x="1" y="882"/>
                  </a:cubicBezTo>
                  <a:lnTo>
                    <a:pt x="1" y="3214"/>
                  </a:lnTo>
                  <a:cubicBezTo>
                    <a:pt x="1" y="3718"/>
                    <a:pt x="127" y="4222"/>
                    <a:pt x="316" y="4663"/>
                  </a:cubicBezTo>
                  <a:cubicBezTo>
                    <a:pt x="725" y="5513"/>
                    <a:pt x="1387" y="6238"/>
                    <a:pt x="2395" y="6585"/>
                  </a:cubicBezTo>
                  <a:lnTo>
                    <a:pt x="2395"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9" name="Google Shape;139;p2"/>
            <p:cNvSpPr/>
            <p:nvPr/>
          </p:nvSpPr>
          <p:spPr>
            <a:xfrm>
              <a:off x="-2831250" y="3725850"/>
              <a:ext cx="59875" cy="163850"/>
            </a:xfrm>
            <a:custGeom>
              <a:avLst/>
              <a:gdLst/>
              <a:ahLst/>
              <a:cxnLst/>
              <a:rect l="l" t="t" r="r" b="b"/>
              <a:pathLst>
                <a:path w="2395" h="6554" extrusionOk="0">
                  <a:moveTo>
                    <a:pt x="0" y="0"/>
                  </a:moveTo>
                  <a:lnTo>
                    <a:pt x="0" y="6553"/>
                  </a:lnTo>
                  <a:cubicBezTo>
                    <a:pt x="1008" y="6175"/>
                    <a:pt x="1670" y="5450"/>
                    <a:pt x="2079" y="4631"/>
                  </a:cubicBezTo>
                  <a:cubicBezTo>
                    <a:pt x="2269" y="4159"/>
                    <a:pt x="2395" y="3686"/>
                    <a:pt x="2395" y="3182"/>
                  </a:cubicBezTo>
                  <a:lnTo>
                    <a:pt x="2395" y="851"/>
                  </a:lnTo>
                  <a:cubicBezTo>
                    <a:pt x="2395" y="623"/>
                    <a:pt x="2212" y="477"/>
                    <a:pt x="2042" y="477"/>
                  </a:cubicBezTo>
                  <a:cubicBezTo>
                    <a:pt x="2000" y="477"/>
                    <a:pt x="1959" y="485"/>
                    <a:pt x="1922" y="504"/>
                  </a:cubicBezTo>
                  <a:cubicBezTo>
                    <a:pt x="1704" y="598"/>
                    <a:pt x="1496" y="647"/>
                    <a:pt x="1291" y="647"/>
                  </a:cubicBezTo>
                  <a:cubicBezTo>
                    <a:pt x="873" y="647"/>
                    <a:pt x="465" y="444"/>
                    <a:pt x="0"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cxnSp>
        <p:nvCxnSpPr>
          <p:cNvPr id="140" name="Google Shape;140;p2"/>
          <p:cNvCxnSpPr/>
          <p:nvPr/>
        </p:nvCxnSpPr>
        <p:spPr>
          <a:xfrm>
            <a:off x="4273420" y="3006997"/>
            <a:ext cx="0" cy="3571085"/>
          </a:xfrm>
          <a:prstGeom prst="straightConnector1">
            <a:avLst/>
          </a:prstGeom>
          <a:noFill/>
          <a:ln w="28575" cap="flat" cmpd="sng">
            <a:solidFill>
              <a:srgbClr val="7F7F7F"/>
            </a:solidFill>
            <a:prstDash val="dash"/>
            <a:miter lim="800000"/>
            <a:headEnd type="none" w="sm" len="sm"/>
            <a:tailEnd type="none" w="sm" len="sm"/>
          </a:ln>
        </p:spPr>
      </p:cxnSp>
      <p:cxnSp>
        <p:nvCxnSpPr>
          <p:cNvPr id="141" name="Google Shape;141;p2"/>
          <p:cNvCxnSpPr/>
          <p:nvPr/>
        </p:nvCxnSpPr>
        <p:spPr>
          <a:xfrm>
            <a:off x="7924798" y="3000774"/>
            <a:ext cx="0" cy="3571085"/>
          </a:xfrm>
          <a:prstGeom prst="straightConnector1">
            <a:avLst/>
          </a:prstGeom>
          <a:noFill/>
          <a:ln w="28575" cap="flat" cmpd="sng">
            <a:solidFill>
              <a:srgbClr val="7F7F7F"/>
            </a:solidFill>
            <a:prstDash val="dash"/>
            <a:miter lim="800000"/>
            <a:headEnd type="none" w="sm" len="sm"/>
            <a:tailEnd type="none" w="sm" len="sm"/>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3"/>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7" name="Google Shape;147;p3"/>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8" name="Google Shape;148;p3"/>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7000"/>
              <a:buNone/>
            </a:pPr>
            <a:r>
              <a:rPr lang="es-MX" sz="7000" b="1" dirty="0">
                <a:solidFill>
                  <a:schemeClr val="lt1"/>
                </a:solidFill>
              </a:rPr>
              <a:t>01</a:t>
            </a:r>
            <a:endParaRPr dirty="0"/>
          </a:p>
          <a:p>
            <a:pPr marL="0" lvl="0" indent="0" algn="l" rtl="0">
              <a:lnSpc>
                <a:spcPct val="90000"/>
              </a:lnSpc>
              <a:spcBef>
                <a:spcPts val="1000"/>
              </a:spcBef>
              <a:spcAft>
                <a:spcPts val="0"/>
              </a:spcAft>
              <a:buClr>
                <a:schemeClr val="lt1"/>
              </a:buClr>
              <a:buSzPts val="6000"/>
              <a:buNone/>
            </a:pPr>
            <a:r>
              <a:rPr lang="es-MX" sz="6000" dirty="0">
                <a:solidFill>
                  <a:schemeClr val="lt1"/>
                </a:solidFill>
              </a:rPr>
              <a:t>Revisión de Conceptos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pic>
        <p:nvPicPr>
          <p:cNvPr id="154" name="Google Shape;154;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5" name="Google Shape;155;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6" name="Google Shape;156;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REVISEMOS LOS RESULTADOS</a:t>
            </a:r>
            <a:br>
              <a:rPr lang="es-MX" dirty="0"/>
            </a:br>
            <a:r>
              <a:rPr lang="es-MX" dirty="0">
                <a:solidFill>
                  <a:srgbClr val="CD25B0"/>
                </a:solidFill>
              </a:rPr>
              <a:t>DEL CUESTIONARIO</a:t>
            </a:r>
            <a:endParaRPr dirty="0">
              <a:solidFill>
                <a:srgbClr val="CD25B0"/>
              </a:solidFill>
            </a:endParaRPr>
          </a:p>
        </p:txBody>
      </p:sp>
      <p:sp>
        <p:nvSpPr>
          <p:cNvPr id="157" name="Google Shape;157;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8" name="Google Shape;158;p4"/>
          <p:cNvSpPr txBox="1"/>
          <p:nvPr/>
        </p:nvSpPr>
        <p:spPr>
          <a:xfrm>
            <a:off x="6551394" y="4356585"/>
            <a:ext cx="1919999" cy="374038"/>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800"/>
              <a:buFont typeface="Calibri"/>
              <a:buNone/>
            </a:pPr>
            <a:r>
              <a:rPr lang="es-MX" sz="1800" b="0" i="0" u="none" strike="noStrike" cap="none" dirty="0">
                <a:solidFill>
                  <a:schemeClr val="dk1"/>
                </a:solidFill>
                <a:latin typeface="Calibri"/>
                <a:ea typeface="Calibri"/>
                <a:cs typeface="Calibri"/>
                <a:sym typeface="Calibri"/>
              </a:rPr>
              <a:t>Escribir los temas </a:t>
            </a:r>
            <a:endParaRPr sz="1800" b="0" i="0" u="none" strike="noStrike" cap="none" dirty="0">
              <a:solidFill>
                <a:schemeClr val="dk1"/>
              </a:solidFill>
              <a:latin typeface="Calibri"/>
              <a:ea typeface="Calibri"/>
              <a:cs typeface="Calibri"/>
              <a:sym typeface="Calibri"/>
            </a:endParaRPr>
          </a:p>
        </p:txBody>
      </p:sp>
      <p:sp>
        <p:nvSpPr>
          <p:cNvPr id="159" name="Google Shape;159;p4"/>
          <p:cNvSpPr txBox="1"/>
          <p:nvPr/>
        </p:nvSpPr>
        <p:spPr>
          <a:xfrm>
            <a:off x="6551393" y="3711885"/>
            <a:ext cx="1920000" cy="6447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CD25B0"/>
              </a:buClr>
              <a:buSzPts val="2800"/>
              <a:buFont typeface="Calibri"/>
              <a:buNone/>
            </a:pPr>
            <a:r>
              <a:rPr lang="es-MX" sz="2800" b="1" i="0" u="none" strike="noStrike" cap="none" dirty="0">
                <a:solidFill>
                  <a:srgbClr val="CD25B0"/>
                </a:solidFill>
                <a:latin typeface="Calibri"/>
                <a:ea typeface="Calibri"/>
                <a:cs typeface="Calibri"/>
                <a:sym typeface="Calibri"/>
              </a:rPr>
              <a:t>Revisemos algunos conceptos</a:t>
            </a:r>
            <a:endParaRPr sz="2800" b="1" i="0" u="none" strike="noStrike" cap="none" dirty="0">
              <a:solidFill>
                <a:srgbClr val="CD25B0"/>
              </a:solidFill>
              <a:latin typeface="Calibri"/>
              <a:ea typeface="Calibri"/>
              <a:cs typeface="Calibri"/>
              <a:sym typeface="Calibri"/>
            </a:endParaRPr>
          </a:p>
        </p:txBody>
      </p:sp>
      <p:sp>
        <p:nvSpPr>
          <p:cNvPr id="160" name="Google Shape;160;p4"/>
          <p:cNvSpPr txBox="1"/>
          <p:nvPr/>
        </p:nvSpPr>
        <p:spPr>
          <a:xfrm>
            <a:off x="1132959" y="6141649"/>
            <a:ext cx="3485694" cy="367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sz="1200" b="0" i="0" u="none" strike="noStrike" cap="none" dirty="0">
                <a:solidFill>
                  <a:schemeClr val="dk1"/>
                </a:solidFill>
                <a:latin typeface="Calibri"/>
                <a:ea typeface="Calibri"/>
                <a:cs typeface="Calibri"/>
                <a:sym typeface="Calibri"/>
              </a:rPr>
              <a:t>Cambiar gráfico al propuesto por google cuestionario</a:t>
            </a:r>
            <a:endParaRPr sz="1200" b="0" i="0" u="none" strike="noStrike" cap="none" dirty="0">
              <a:solidFill>
                <a:schemeClr val="dk1"/>
              </a:solidFill>
              <a:latin typeface="Calibri"/>
              <a:ea typeface="Calibri"/>
              <a:cs typeface="Calibri"/>
              <a:sym typeface="Calibri"/>
            </a:endParaRPr>
          </a:p>
        </p:txBody>
      </p:sp>
      <p:sp>
        <p:nvSpPr>
          <p:cNvPr id="161" name="Google Shape;161;p4"/>
          <p:cNvSpPr/>
          <p:nvPr/>
        </p:nvSpPr>
        <p:spPr>
          <a:xfrm>
            <a:off x="518749" y="2373857"/>
            <a:ext cx="5591451" cy="3767792"/>
          </a:xfrm>
          <a:prstGeom prst="snip2DiagRect">
            <a:avLst>
              <a:gd name="adj1" fmla="val 0"/>
              <a:gd name="adj2" fmla="val 16667"/>
            </a:avLst>
          </a:prstGeom>
          <a:solidFill>
            <a:srgbClr val="CD25B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pic>
        <p:nvPicPr>
          <p:cNvPr id="162" name="Google Shape;162;p4" title="Gráfico">
            <a:hlinkClick r:id="rId4"/>
          </p:cNvPr>
          <p:cNvPicPr preferRelativeResize="0"/>
          <p:nvPr/>
        </p:nvPicPr>
        <p:blipFill rotWithShape="1">
          <a:blip r:embed="rId5">
            <a:alphaModFix/>
          </a:blip>
          <a:srcRect l="4266" t="16254" r="5536"/>
          <a:stretch/>
        </p:blipFill>
        <p:spPr>
          <a:xfrm>
            <a:off x="735982" y="3136019"/>
            <a:ext cx="5055503" cy="3052516"/>
          </a:xfrm>
          <a:prstGeom prst="rect">
            <a:avLst/>
          </a:prstGeom>
          <a:noFill/>
          <a:ln>
            <a:noFill/>
          </a:ln>
        </p:spPr>
      </p:pic>
      <p:sp>
        <p:nvSpPr>
          <p:cNvPr id="163" name="Google Shape;163;p4"/>
          <p:cNvSpPr/>
          <p:nvPr/>
        </p:nvSpPr>
        <p:spPr>
          <a:xfrm>
            <a:off x="993807" y="2549313"/>
            <a:ext cx="368151" cy="368151"/>
          </a:xfrm>
          <a:prstGeom prst="snip2DiagRect">
            <a:avLst>
              <a:gd name="adj1" fmla="val 0"/>
              <a:gd name="adj2" fmla="val 16667"/>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4" name="Google Shape;164;p4"/>
          <p:cNvSpPr/>
          <p:nvPr/>
        </p:nvSpPr>
        <p:spPr>
          <a:xfrm>
            <a:off x="1784322" y="2549314"/>
            <a:ext cx="368151" cy="368151"/>
          </a:xfrm>
          <a:prstGeom prst="snip2DiagRect">
            <a:avLst>
              <a:gd name="adj1" fmla="val 0"/>
              <a:gd name="adj2" fmla="val 16667"/>
            </a:avLst>
          </a:prstGeom>
          <a:solidFill>
            <a:srgbClr val="D9D9D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5" name="Google Shape;165;p4"/>
          <p:cNvSpPr/>
          <p:nvPr/>
        </p:nvSpPr>
        <p:spPr>
          <a:xfrm>
            <a:off x="2737009" y="2549313"/>
            <a:ext cx="368151" cy="368151"/>
          </a:xfrm>
          <a:prstGeom prst="snip2DiagRect">
            <a:avLst>
              <a:gd name="adj1" fmla="val 0"/>
              <a:gd name="adj2" fmla="val 16667"/>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66" name="Google Shape;166;p4"/>
          <p:cNvSpPr/>
          <p:nvPr/>
        </p:nvSpPr>
        <p:spPr>
          <a:xfrm>
            <a:off x="3586678" y="2549314"/>
            <a:ext cx="368151" cy="368151"/>
          </a:xfrm>
          <a:prstGeom prst="snip2DiagRect">
            <a:avLst>
              <a:gd name="adj1" fmla="val 0"/>
              <a:gd name="adj2" fmla="val 16667"/>
            </a:avLst>
          </a:prstGeom>
          <a:solidFill>
            <a:srgbClr val="99999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5"/>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2" name="Google Shape;172;p5"/>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3" name="Google Shape;173;p5"/>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70000"/>
              </a:lnSpc>
              <a:spcBef>
                <a:spcPts val="0"/>
              </a:spcBef>
              <a:spcAft>
                <a:spcPts val="0"/>
              </a:spcAft>
              <a:buClr>
                <a:schemeClr val="dk1"/>
              </a:buClr>
              <a:buSzPts val="5550"/>
              <a:buNone/>
            </a:pPr>
            <a:endParaRPr sz="5550" dirty="0">
              <a:solidFill>
                <a:schemeClr val="lt1"/>
              </a:solidFill>
            </a:endParaRPr>
          </a:p>
          <a:p>
            <a:pPr marL="0" lvl="0" indent="0" algn="l" rtl="0">
              <a:lnSpc>
                <a:spcPct val="70000"/>
              </a:lnSpc>
              <a:spcBef>
                <a:spcPts val="1000"/>
              </a:spcBef>
              <a:spcAft>
                <a:spcPts val="0"/>
              </a:spcAft>
              <a:buClr>
                <a:schemeClr val="dk1"/>
              </a:buClr>
              <a:buSzPts val="5550"/>
              <a:buNone/>
            </a:pPr>
            <a:endParaRPr sz="5550" dirty="0">
              <a:solidFill>
                <a:schemeClr val="lt1"/>
              </a:solidFill>
            </a:endParaRPr>
          </a:p>
          <a:p>
            <a:pPr marL="0" lvl="0" indent="0" algn="l" rtl="0">
              <a:lnSpc>
                <a:spcPct val="70000"/>
              </a:lnSpc>
              <a:spcBef>
                <a:spcPts val="1000"/>
              </a:spcBef>
              <a:spcAft>
                <a:spcPts val="0"/>
              </a:spcAft>
              <a:buClr>
                <a:schemeClr val="lt1"/>
              </a:buClr>
              <a:buSzPts val="6475"/>
              <a:buNone/>
            </a:pPr>
            <a:r>
              <a:rPr lang="es-MX" sz="6475" b="1" dirty="0">
                <a:solidFill>
                  <a:schemeClr val="lt1"/>
                </a:solidFill>
              </a:rPr>
              <a:t>02</a:t>
            </a:r>
            <a:endParaRPr dirty="0"/>
          </a:p>
          <a:p>
            <a:pPr marL="0" lvl="0" indent="0" algn="l" rtl="0">
              <a:lnSpc>
                <a:spcPct val="70000"/>
              </a:lnSpc>
              <a:spcBef>
                <a:spcPts val="1000"/>
              </a:spcBef>
              <a:spcAft>
                <a:spcPts val="0"/>
              </a:spcAft>
              <a:buClr>
                <a:schemeClr val="lt1"/>
              </a:buClr>
              <a:buSzPts val="6012"/>
              <a:buNone/>
            </a:pPr>
            <a:r>
              <a:rPr lang="es-MX" sz="6012" dirty="0">
                <a:solidFill>
                  <a:schemeClr val="lt1"/>
                </a:solidFill>
              </a:rPr>
              <a:t>Revisando dónde añadir Código</a:t>
            </a:r>
            <a:endParaRPr dirty="0"/>
          </a:p>
          <a:p>
            <a:pPr marL="0" lvl="0" indent="0" algn="l" rtl="0">
              <a:lnSpc>
                <a:spcPct val="70000"/>
              </a:lnSpc>
              <a:spcBef>
                <a:spcPts val="1000"/>
              </a:spcBef>
              <a:spcAft>
                <a:spcPts val="0"/>
              </a:spcAft>
              <a:buClr>
                <a:schemeClr val="lt1"/>
              </a:buClr>
              <a:buSzPts val="2497"/>
              <a:buNone/>
            </a:pPr>
            <a:r>
              <a:rPr lang="es-MX" sz="2497" dirty="0">
                <a:solidFill>
                  <a:schemeClr val="lt1"/>
                </a:solidFill>
              </a:rPr>
              <a:t>Herramientas para Administrador</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pic>
        <p:nvPicPr>
          <p:cNvPr id="179" name="Google Shape;179;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80" name="Google Shape;180;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1" name="Google Shape;181;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DESARROLLANDO</a:t>
            </a:r>
            <a:br>
              <a:rPr lang="es-MX" dirty="0"/>
            </a:br>
            <a:r>
              <a:rPr lang="es-MX" dirty="0">
                <a:solidFill>
                  <a:srgbClr val="CD25B0"/>
                </a:solidFill>
              </a:rPr>
              <a:t>EN WORDPRESS</a:t>
            </a:r>
            <a:endParaRPr dirty="0">
              <a:solidFill>
                <a:srgbClr val="CD25B0"/>
              </a:solidFill>
            </a:endParaRPr>
          </a:p>
        </p:txBody>
      </p:sp>
      <p:sp>
        <p:nvSpPr>
          <p:cNvPr id="182" name="Google Shape;182;p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pic>
        <p:nvPicPr>
          <p:cNvPr id="183" name="Google Shape;183;p6"/>
          <p:cNvPicPr preferRelativeResize="0"/>
          <p:nvPr/>
        </p:nvPicPr>
        <p:blipFill rotWithShape="1">
          <a:blip r:embed="rId4">
            <a:alphaModFix/>
          </a:blip>
          <a:srcRect/>
          <a:stretch/>
        </p:blipFill>
        <p:spPr>
          <a:xfrm>
            <a:off x="5069039" y="2503900"/>
            <a:ext cx="6715543" cy="3484320"/>
          </a:xfrm>
          <a:prstGeom prst="rect">
            <a:avLst/>
          </a:prstGeom>
          <a:noFill/>
          <a:ln>
            <a:noFill/>
          </a:ln>
        </p:spPr>
      </p:pic>
      <p:sp>
        <p:nvSpPr>
          <p:cNvPr id="184" name="Google Shape;184;p6"/>
          <p:cNvSpPr/>
          <p:nvPr/>
        </p:nvSpPr>
        <p:spPr>
          <a:xfrm>
            <a:off x="0" y="2055813"/>
            <a:ext cx="4833257" cy="4380494"/>
          </a:xfrm>
          <a:prstGeom prst="rect">
            <a:avLst/>
          </a:prstGeom>
          <a:solidFill>
            <a:srgbClr val="CD25B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5" name="Google Shape;185;p6"/>
          <p:cNvSpPr txBox="1"/>
          <p:nvPr/>
        </p:nvSpPr>
        <p:spPr>
          <a:xfrm>
            <a:off x="92174" y="2086433"/>
            <a:ext cx="4741083" cy="440120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000"/>
              <a:buFont typeface="Calibri"/>
              <a:buNone/>
            </a:pPr>
            <a:r>
              <a:rPr lang="es-MX" sz="2000" b="0" i="0" u="none" strike="noStrike" cap="none" dirty="0">
                <a:solidFill>
                  <a:schemeClr val="lt1"/>
                </a:solidFill>
                <a:latin typeface="Calibri"/>
                <a:ea typeface="Calibri"/>
                <a:cs typeface="Calibri"/>
                <a:sym typeface="Calibri"/>
              </a:rPr>
              <a:t>Cada vez que vayamos a añadir código a nuestro WordPress, debemos plantearnos dónde debe ir ese código. En ocasiones, hay varios sitios donde podemos colocar nuestro código para que funcione. Es importante conocer las diferencias entre extender nuestro Wordpress de una forma u otra.</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000"/>
              <a:buFont typeface="Calibri"/>
              <a:buNone/>
            </a:pPr>
            <a:r>
              <a:rPr lang="es-MX" sz="2000" b="0" i="0" u="none" strike="noStrike" cap="none" dirty="0">
                <a:solidFill>
                  <a:schemeClr val="lt1"/>
                </a:solidFill>
                <a:latin typeface="Calibri"/>
                <a:ea typeface="Calibri"/>
                <a:cs typeface="Calibri"/>
                <a:sym typeface="Calibri"/>
              </a:rPr>
              <a:t>Incluso aunque estemos siguiendo un manual, debemos plantearnos si la forma en la que se actúa en él es la más práctica para nosotros en nuestra situación.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000"/>
              <a:buFont typeface="Calibri"/>
              <a:buNone/>
            </a:pPr>
            <a:r>
              <a:rPr lang="es-MX" sz="2000" b="0" i="0" u="none" strike="noStrike" cap="none" dirty="0">
                <a:solidFill>
                  <a:schemeClr val="lt1"/>
                </a:solidFill>
                <a:latin typeface="Calibri"/>
                <a:ea typeface="Calibri"/>
                <a:cs typeface="Calibri"/>
                <a:sym typeface="Calibri"/>
              </a:rPr>
              <a:t>Revisemos la página de desarrolladores de Wordpress.</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pic>
        <p:nvPicPr>
          <p:cNvPr id="191" name="Google Shape;191;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92" name="Google Shape;192;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3" name="Google Shape;193;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AÑADIR CÓDIGO EN</a:t>
            </a:r>
            <a:br>
              <a:rPr lang="es-MX" dirty="0"/>
            </a:br>
            <a:r>
              <a:rPr lang="es-MX" dirty="0">
                <a:solidFill>
                  <a:srgbClr val="CD25B0"/>
                </a:solidFill>
              </a:rPr>
              <a:t>FUNCTIONS.PHP</a:t>
            </a:r>
            <a:endParaRPr dirty="0">
              <a:solidFill>
                <a:srgbClr val="CD25B0"/>
              </a:solidFill>
            </a:endParaRPr>
          </a:p>
        </p:txBody>
      </p:sp>
      <p:sp>
        <p:nvSpPr>
          <p:cNvPr id="194" name="Google Shape;194;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5" name="Google Shape;195;p7"/>
          <p:cNvSpPr/>
          <p:nvPr/>
        </p:nvSpPr>
        <p:spPr>
          <a:xfrm>
            <a:off x="0" y="2453951"/>
            <a:ext cx="7053943" cy="3982356"/>
          </a:xfrm>
          <a:prstGeom prst="rect">
            <a:avLst/>
          </a:prstGeom>
          <a:solidFill>
            <a:srgbClr val="CD25B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6" name="Google Shape;196;p7"/>
          <p:cNvSpPr txBox="1"/>
          <p:nvPr/>
        </p:nvSpPr>
        <p:spPr>
          <a:xfrm>
            <a:off x="110836" y="2536117"/>
            <a:ext cx="6896455" cy="389337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1900"/>
              <a:buFont typeface="Calibri"/>
              <a:buNone/>
            </a:pPr>
            <a:r>
              <a:rPr lang="es-MX" sz="1900" b="0" i="0" u="none" strike="noStrike" cap="none" dirty="0">
                <a:solidFill>
                  <a:schemeClr val="lt1"/>
                </a:solidFill>
                <a:latin typeface="Calibri"/>
                <a:ea typeface="Calibri"/>
                <a:cs typeface="Calibri"/>
                <a:sym typeface="Calibri"/>
              </a:rPr>
              <a:t>Este archivo forma parte de cada tema de wordpress.</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900"/>
              <a:buFont typeface="Calibri"/>
              <a:buNone/>
            </a:pPr>
            <a:endParaRPr sz="19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1900"/>
              <a:buFont typeface="Calibri"/>
              <a:buNone/>
            </a:pPr>
            <a:r>
              <a:rPr lang="es-MX" sz="1900" b="0" i="0" u="none" strike="noStrike" cap="none" dirty="0">
                <a:solidFill>
                  <a:schemeClr val="lt1"/>
                </a:solidFill>
                <a:latin typeface="Calibri"/>
                <a:ea typeface="Calibri"/>
                <a:cs typeface="Calibri"/>
                <a:sym typeface="Calibri"/>
              </a:rPr>
              <a:t>Nos permite extender funcionalidad, pero debemos tener en cuenta que, al tratarse de un archivo dependiente de un tema específico, las modificaciones que hagamos se perderán si se cambiamos de tema.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900"/>
              <a:buFont typeface="Calibri"/>
              <a:buNone/>
            </a:pPr>
            <a:endParaRPr sz="19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1900"/>
              <a:buFont typeface="Calibri"/>
              <a:buNone/>
            </a:pPr>
            <a:r>
              <a:rPr lang="es-MX" sz="1900" b="0" i="0" u="none" strike="noStrike" cap="none" dirty="0">
                <a:solidFill>
                  <a:schemeClr val="lt1"/>
                </a:solidFill>
                <a:latin typeface="Calibri"/>
                <a:ea typeface="Calibri"/>
                <a:cs typeface="Calibri"/>
                <a:sym typeface="Calibri"/>
              </a:rPr>
              <a:t>Probablemente esta sea la mejor opción cuando añadamos algo con un fuerte componente visual, muy asociado al tema en concreto.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900"/>
              <a:buFont typeface="Calibri"/>
              <a:buNone/>
            </a:pPr>
            <a:endParaRPr sz="19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1900"/>
              <a:buFont typeface="Calibri"/>
              <a:buNone/>
            </a:pPr>
            <a:r>
              <a:rPr lang="es-MX" sz="1900" b="0" i="0" u="none" strike="noStrike" cap="none" dirty="0">
                <a:solidFill>
                  <a:schemeClr val="lt1"/>
                </a:solidFill>
                <a:latin typeface="Calibri"/>
                <a:ea typeface="Calibri"/>
                <a:cs typeface="Calibri"/>
                <a:sym typeface="Calibri"/>
              </a:rPr>
              <a:t>Hay que tener en cuenta que si cometemos algún error en este archivo, es probable que no podamos acceder a nuestro wordpress (nos aparecerá la página en blanco)</a:t>
            </a:r>
            <a:endParaRPr sz="1400" b="0" i="0" u="none" strike="noStrike" cap="none" dirty="0">
              <a:solidFill>
                <a:srgbClr val="000000"/>
              </a:solidFill>
              <a:latin typeface="Arial"/>
              <a:ea typeface="Arial"/>
              <a:cs typeface="Arial"/>
              <a:sym typeface="Arial"/>
            </a:endParaRPr>
          </a:p>
        </p:txBody>
      </p:sp>
      <p:sp>
        <p:nvSpPr>
          <p:cNvPr id="197" name="Google Shape;197;p7"/>
          <p:cNvSpPr txBox="1"/>
          <p:nvPr/>
        </p:nvSpPr>
        <p:spPr>
          <a:xfrm>
            <a:off x="7053942" y="3970765"/>
            <a:ext cx="4966421"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CD25B0"/>
              </a:buClr>
              <a:buSzPts val="1800"/>
              <a:buFont typeface="Calibri"/>
              <a:buNone/>
            </a:pPr>
            <a:r>
              <a:rPr lang="es-MX" sz="1800" b="1" i="0" u="none" strike="noStrike" cap="none" dirty="0">
                <a:solidFill>
                  <a:srgbClr val="CD25B0"/>
                </a:solidFill>
                <a:latin typeface="Calibri"/>
                <a:ea typeface="Calibri"/>
                <a:cs typeface="Calibri"/>
                <a:sym typeface="Calibri"/>
              </a:rPr>
              <a:t>Revisemos el siguiente video: </a:t>
            </a:r>
            <a:r>
              <a:rPr lang="es-MX" sz="1800" b="1" i="0" u="sng" strike="noStrike" cap="none" dirty="0">
                <a:solidFill>
                  <a:schemeClr val="hlink"/>
                </a:solidFill>
                <a:latin typeface="Calibri"/>
                <a:ea typeface="Calibri"/>
                <a:cs typeface="Calibri"/>
                <a:sym typeface="Calibri"/>
                <a:hlinkClick r:id="rId4"/>
              </a:rPr>
              <a:t>https://www.youtube.com/watch?v=PSj0r1qbL1E</a:t>
            </a:r>
            <a:endParaRPr sz="1800" b="1" i="0" u="none" strike="noStrike" cap="none" dirty="0">
              <a:solidFill>
                <a:srgbClr val="434343"/>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pic>
        <p:nvPicPr>
          <p:cNvPr id="203" name="Google Shape;203;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04" name="Google Shape;204;p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05" name="Google Shape;205;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DESARROLLANDO</a:t>
            </a:r>
            <a:br>
              <a:rPr lang="es-MX" dirty="0"/>
            </a:br>
            <a:r>
              <a:rPr lang="es-MX" dirty="0">
                <a:solidFill>
                  <a:srgbClr val="CD25B0"/>
                </a:solidFill>
              </a:rPr>
              <a:t>PLUGINS</a:t>
            </a:r>
            <a:endParaRPr dirty="0">
              <a:solidFill>
                <a:srgbClr val="CD25B0"/>
              </a:solidFill>
            </a:endParaRPr>
          </a:p>
        </p:txBody>
      </p:sp>
      <p:sp>
        <p:nvSpPr>
          <p:cNvPr id="206" name="Google Shape;206;p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07" name="Google Shape;207;p8"/>
          <p:cNvSpPr/>
          <p:nvPr/>
        </p:nvSpPr>
        <p:spPr>
          <a:xfrm>
            <a:off x="0" y="2453951"/>
            <a:ext cx="7053943" cy="3982356"/>
          </a:xfrm>
          <a:prstGeom prst="rect">
            <a:avLst/>
          </a:prstGeom>
          <a:solidFill>
            <a:srgbClr val="CD25B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08" name="Google Shape;208;p8"/>
          <p:cNvSpPr txBox="1"/>
          <p:nvPr/>
        </p:nvSpPr>
        <p:spPr>
          <a:xfrm>
            <a:off x="110836" y="2760051"/>
            <a:ext cx="6896455" cy="32932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1600"/>
              <a:buFont typeface="Calibri"/>
              <a:buNone/>
            </a:pPr>
            <a:r>
              <a:rPr lang="es-MX" sz="1600" b="0" i="0" u="none" strike="noStrike" cap="none" dirty="0">
                <a:solidFill>
                  <a:schemeClr val="lt1"/>
                </a:solidFill>
                <a:latin typeface="Calibri"/>
                <a:ea typeface="Calibri"/>
                <a:cs typeface="Calibri"/>
                <a:sym typeface="Calibri"/>
              </a:rPr>
              <a:t>Los </a:t>
            </a:r>
            <a:r>
              <a:rPr lang="es-MX" sz="1600" b="0" i="1" u="none" strike="noStrike" cap="none" dirty="0">
                <a:solidFill>
                  <a:schemeClr val="lt1"/>
                </a:solidFill>
                <a:latin typeface="Calibri"/>
                <a:ea typeface="Calibri"/>
                <a:cs typeface="Calibri"/>
                <a:sym typeface="Calibri"/>
              </a:rPr>
              <a:t>plugins</a:t>
            </a:r>
            <a:r>
              <a:rPr lang="es-MX" sz="1600" b="0" i="0" u="none" strike="noStrike" cap="none" dirty="0">
                <a:solidFill>
                  <a:schemeClr val="lt1"/>
                </a:solidFill>
                <a:latin typeface="Calibri"/>
                <a:ea typeface="Calibri"/>
                <a:cs typeface="Calibri"/>
                <a:sym typeface="Calibri"/>
              </a:rPr>
              <a:t> son independientes de los temas, por lo que si queremos añadir un comportamiento y que este se pueda mantener independientemente del tema que usemos, probablemente esta sea una opción a considerar.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600"/>
              <a:buFont typeface="Calibri"/>
              <a:buNone/>
            </a:pPr>
            <a:endParaRPr sz="16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1600"/>
              <a:buFont typeface="Calibri"/>
              <a:buNone/>
            </a:pPr>
            <a:r>
              <a:rPr lang="es-MX" sz="1600" b="0" i="0" u="none" strike="noStrike" cap="none" dirty="0">
                <a:solidFill>
                  <a:schemeClr val="lt1"/>
                </a:solidFill>
                <a:latin typeface="Calibri"/>
                <a:ea typeface="Calibri"/>
                <a:cs typeface="Calibri"/>
                <a:sym typeface="Calibri"/>
              </a:rPr>
              <a:t>Hay que tener en cuenta que los </a:t>
            </a:r>
            <a:r>
              <a:rPr lang="es-MX" sz="1600" b="0" i="1" u="none" strike="noStrike" cap="none" dirty="0">
                <a:solidFill>
                  <a:schemeClr val="lt1"/>
                </a:solidFill>
                <a:latin typeface="Calibri"/>
                <a:ea typeface="Calibri"/>
                <a:cs typeface="Calibri"/>
                <a:sym typeface="Calibri"/>
              </a:rPr>
              <a:t>plugins</a:t>
            </a:r>
            <a:r>
              <a:rPr lang="es-MX" sz="1600" b="0" i="0" u="none" strike="noStrike" cap="none" dirty="0">
                <a:solidFill>
                  <a:schemeClr val="lt1"/>
                </a:solidFill>
                <a:latin typeface="Calibri"/>
                <a:ea typeface="Calibri"/>
                <a:cs typeface="Calibri"/>
                <a:sym typeface="Calibri"/>
              </a:rPr>
              <a:t> pueden activarse y desactivarse a voluntad en el panel de administración, lo cual aporta un control extra.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600"/>
              <a:buFont typeface="Calibri"/>
              <a:buNone/>
            </a:pPr>
            <a:endParaRPr sz="16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1600"/>
              <a:buFont typeface="Calibri"/>
              <a:buNone/>
            </a:pPr>
            <a:r>
              <a:rPr lang="es-MX" sz="1600" b="0" i="0" u="none" strike="noStrike" cap="none" dirty="0">
                <a:solidFill>
                  <a:schemeClr val="lt1"/>
                </a:solidFill>
                <a:latin typeface="Calibri"/>
                <a:ea typeface="Calibri"/>
                <a:cs typeface="Calibri"/>
                <a:sym typeface="Calibri"/>
              </a:rPr>
              <a:t>Si cometemos algún error en el código de un </a:t>
            </a:r>
            <a:r>
              <a:rPr lang="es-MX" sz="1600" b="0" i="1" u="none" strike="noStrike" cap="none" dirty="0">
                <a:solidFill>
                  <a:schemeClr val="lt1"/>
                </a:solidFill>
                <a:latin typeface="Calibri"/>
                <a:ea typeface="Calibri"/>
                <a:cs typeface="Calibri"/>
                <a:sym typeface="Calibri"/>
              </a:rPr>
              <a:t>plugin</a:t>
            </a:r>
            <a:r>
              <a:rPr lang="es-MX" sz="1600" b="0" i="0" u="none" strike="noStrike" cap="none" dirty="0">
                <a:solidFill>
                  <a:schemeClr val="lt1"/>
                </a:solidFill>
                <a:latin typeface="Calibri"/>
                <a:ea typeface="Calibri"/>
                <a:cs typeface="Calibri"/>
                <a:sym typeface="Calibri"/>
              </a:rPr>
              <a:t>, wordpress lo deshabilitará pero la web funcionará sin problema.</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600"/>
              <a:buFont typeface="Calibri"/>
              <a:buNone/>
            </a:pPr>
            <a:endParaRPr sz="16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1600"/>
              <a:buFont typeface="Calibri"/>
              <a:buNone/>
            </a:pPr>
            <a:r>
              <a:rPr lang="es-MX" sz="1600" b="0" i="0" u="none" strike="noStrike" cap="none" dirty="0">
                <a:solidFill>
                  <a:schemeClr val="lt1"/>
                </a:solidFill>
                <a:latin typeface="Calibri"/>
                <a:ea typeface="Calibri"/>
                <a:cs typeface="Calibri"/>
                <a:sym typeface="Calibri"/>
              </a:rPr>
              <a:t>Existe una página donde podemos encontrar información referente al desarrollo de plugins: https://developer.wordpress.org/plugins/</a:t>
            </a:r>
            <a:endParaRPr sz="1400" b="0" i="0" u="none" strike="noStrike" cap="none" dirty="0">
              <a:solidFill>
                <a:srgbClr val="000000"/>
              </a:solidFill>
              <a:latin typeface="Arial"/>
              <a:ea typeface="Arial"/>
              <a:cs typeface="Arial"/>
              <a:sym typeface="Arial"/>
            </a:endParaRPr>
          </a:p>
        </p:txBody>
      </p:sp>
      <p:sp>
        <p:nvSpPr>
          <p:cNvPr id="209" name="Google Shape;209;p8"/>
          <p:cNvSpPr txBox="1"/>
          <p:nvPr/>
        </p:nvSpPr>
        <p:spPr>
          <a:xfrm>
            <a:off x="7053942" y="3970765"/>
            <a:ext cx="4966421"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CD25B0"/>
              </a:buClr>
              <a:buSzPts val="1800"/>
              <a:buFont typeface="Calibri"/>
              <a:buNone/>
            </a:pPr>
            <a:r>
              <a:rPr lang="es-MX" sz="1800" b="1" i="0" u="none" strike="noStrike" cap="none" dirty="0">
                <a:solidFill>
                  <a:srgbClr val="CD25B0"/>
                </a:solidFill>
                <a:latin typeface="Calibri"/>
                <a:ea typeface="Calibri"/>
                <a:cs typeface="Calibri"/>
                <a:sym typeface="Calibri"/>
              </a:rPr>
              <a:t>Revisemos el siguiente video: </a:t>
            </a:r>
            <a:r>
              <a:rPr lang="es-MX" sz="1800" b="1" i="0" u="sng" strike="noStrike" cap="none" dirty="0">
                <a:solidFill>
                  <a:schemeClr val="hlink"/>
                </a:solidFill>
                <a:latin typeface="Calibri"/>
                <a:ea typeface="Calibri"/>
                <a:cs typeface="Calibri"/>
                <a:sym typeface="Calibri"/>
                <a:hlinkClick r:id="rId4"/>
              </a:rPr>
              <a:t>https://youtu.be/Uhdb6GnWYcw</a:t>
            </a:r>
            <a:endParaRPr sz="1800" b="1" i="0" u="none" strike="noStrike" cap="none" dirty="0">
              <a:solidFill>
                <a:srgbClr val="434343"/>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9"/>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15" name="Google Shape;215;p9"/>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16" name="Google Shape;216;p9"/>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Clr>
                <a:schemeClr val="dk1"/>
              </a:buClr>
              <a:buSzPts val="6000"/>
              <a:buNone/>
            </a:pPr>
            <a:endParaRPr sz="6000" dirty="0">
              <a:solidFill>
                <a:schemeClr val="lt1"/>
              </a:solidFill>
            </a:endParaRPr>
          </a:p>
          <a:p>
            <a:pPr marL="0" lvl="0" indent="0" algn="l" rtl="0">
              <a:lnSpc>
                <a:spcPct val="80000"/>
              </a:lnSpc>
              <a:spcBef>
                <a:spcPts val="1000"/>
              </a:spcBef>
              <a:spcAft>
                <a:spcPts val="0"/>
              </a:spcAft>
              <a:buClr>
                <a:schemeClr val="dk1"/>
              </a:buClr>
              <a:buSzPts val="6000"/>
              <a:buNone/>
            </a:pPr>
            <a:endParaRPr sz="6000" dirty="0">
              <a:solidFill>
                <a:schemeClr val="lt1"/>
              </a:solidFill>
            </a:endParaRPr>
          </a:p>
          <a:p>
            <a:pPr marL="0" lvl="0" indent="0" algn="l" rtl="0">
              <a:lnSpc>
                <a:spcPct val="80000"/>
              </a:lnSpc>
              <a:spcBef>
                <a:spcPts val="1000"/>
              </a:spcBef>
              <a:spcAft>
                <a:spcPts val="0"/>
              </a:spcAft>
              <a:buClr>
                <a:schemeClr val="lt1"/>
              </a:buClr>
              <a:buSzPts val="7000"/>
              <a:buNone/>
            </a:pPr>
            <a:r>
              <a:rPr lang="es-MX" sz="7000" b="1" dirty="0">
                <a:solidFill>
                  <a:schemeClr val="lt1"/>
                </a:solidFill>
              </a:rPr>
              <a:t>03</a:t>
            </a:r>
            <a:endParaRPr dirty="0"/>
          </a:p>
          <a:p>
            <a:pPr marL="0" lvl="0" indent="0" algn="l" rtl="0">
              <a:lnSpc>
                <a:spcPct val="80000"/>
              </a:lnSpc>
              <a:spcBef>
                <a:spcPts val="1000"/>
              </a:spcBef>
              <a:spcAft>
                <a:spcPts val="0"/>
              </a:spcAft>
              <a:buClr>
                <a:schemeClr val="lt1"/>
              </a:buClr>
              <a:buSzPts val="6000"/>
              <a:buNone/>
            </a:pPr>
            <a:r>
              <a:rPr lang="es-MX" sz="6000" dirty="0">
                <a:solidFill>
                  <a:schemeClr val="lt1"/>
                </a:solidFill>
              </a:rPr>
              <a:t>Desafío</a:t>
            </a:r>
            <a:endParaRPr dirty="0"/>
          </a:p>
          <a:p>
            <a:pPr marL="0" lvl="0" indent="0" algn="l" rtl="0">
              <a:lnSpc>
                <a:spcPct val="80000"/>
              </a:lnSpc>
              <a:spcBef>
                <a:spcPts val="1000"/>
              </a:spcBef>
              <a:spcAft>
                <a:spcPts val="0"/>
              </a:spcAft>
              <a:buClr>
                <a:schemeClr val="lt1"/>
              </a:buClr>
              <a:buSzPts val="2700"/>
              <a:buNone/>
            </a:pPr>
            <a:r>
              <a:rPr lang="es-MX" sz="2700" dirty="0">
                <a:solidFill>
                  <a:schemeClr val="lt1"/>
                </a:solidFill>
              </a:rPr>
              <a:t>Creando elementos en Wordpress</a:t>
            </a:r>
            <a:endParaRPr sz="2700" dirty="0">
              <a:solidFill>
                <a:schemeClr val="lt1"/>
              </a:solidFill>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631</Words>
  <Application>Microsoft Office PowerPoint</Application>
  <PresentationFormat>Panorámica</PresentationFormat>
  <Paragraphs>80</Paragraphs>
  <Slides>13</Slides>
  <Notes>13</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13</vt:i4>
      </vt:variant>
    </vt:vector>
  </HeadingPairs>
  <TitlesOfParts>
    <vt:vector size="16" baseType="lpstr">
      <vt:lpstr>Arial</vt:lpstr>
      <vt:lpstr>Calibri</vt:lpstr>
      <vt:lpstr>Tema de Office</vt:lpstr>
      <vt:lpstr>Desarrollando en Wordpress Módulo 8</vt:lpstr>
      <vt:lpstr>Presentación de PowerPoint</vt:lpstr>
      <vt:lpstr>Presentación de PowerPoint</vt:lpstr>
      <vt:lpstr>REVISEMOS LOS RESULTADOS DEL CUESTIONARIO</vt:lpstr>
      <vt:lpstr>Presentación de PowerPoint</vt:lpstr>
      <vt:lpstr>DESARROLLANDO EN WORDPRESS</vt:lpstr>
      <vt:lpstr>AÑADIR CÓDIGO EN FUNCTIONS.PHP</vt:lpstr>
      <vt:lpstr>DESARROLLANDO PLUGINS</vt:lpstr>
      <vt:lpstr>Presentación de PowerPoint</vt:lpstr>
      <vt:lpstr>PASOS PARA EL DESAFÍO</vt:lpstr>
      <vt:lpstr>Presentación de PowerPoint</vt:lpstr>
      <vt:lpstr>ACTIVIDADES A REALIZAR</vt:lpstr>
      <vt:lpstr>¿DUDAS?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Desarrollando en Wordpress Módulo 8</dc:title>
  <dc:creator>d.silvahidd@gmail.com</dc:creator>
  <cp:lastModifiedBy>Karina Uribe Mansilla</cp:lastModifiedBy>
  <cp:revision>1</cp:revision>
  <dcterms:created xsi:type="dcterms:W3CDTF">2020-08-12T18:32:33Z</dcterms:created>
  <dcterms:modified xsi:type="dcterms:W3CDTF">2021-02-16T00:10:10Z</dcterms:modified>
</cp:coreProperties>
</file>