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5" roundtripDataSignature="AMtx7mhZcXo/U4kYo/E9h0Wk7pkuH+jsk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8" name="Google Shape;228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9" name="Google Shape;229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10</a:t>
            </a:fld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1" name="Google Shape;241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42" name="Google Shape;242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11</a:t>
            </a:fld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4" name="Google Shape;254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5" name="Google Shape;255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12</a:t>
            </a:fld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6" name="Google Shape;266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67" name="Google Shape;267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13</a:t>
            </a:fld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1" name="Google Shape;281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82" name="Google Shape;282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14</a:t>
            </a:fld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8" name="Google Shape;29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5" name="Google Shape;305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06" name="Google Shape;306;p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16</a:t>
            </a:fld>
            <a:endParaRPr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0" name="Google Shape;320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21" name="Google Shape;321;p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17</a:t>
            </a:fld>
            <a:endParaRPr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32" name="Google Shape;33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9" name="Google Shape;339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0" name="Google Shape;340;p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19</a:t>
            </a:fld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0" name="Google Shape;350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1" name="Google Shape;351;p2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20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4" name="Google Shape;14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dirty="0"/>
              <a:t>En esta ppt la idea es mostrar los resultados globales y ahondar en las respuestas que no fueron correctamente respondidas. Hacer participar a los estudiantes revisando porque la confusión y clarificando términos que no se entendieron.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2" name="Google Shape;152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4</a:t>
            </a:fld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9" name="Google Shape;16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6" name="Google Shape;17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7" name="Google Shape;177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6</a:t>
            </a:fld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0" name="Google Shape;190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1" name="Google Shape;191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7</a:t>
            </a:fld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2" name="Google Shape;202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3" name="Google Shape;203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8</a:t>
            </a:fld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4" name="Google Shape;21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5" name="Google Shape;215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9</a:t>
            </a:fld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3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dium.com/@rp.verstraten/vertical-margin-collapse-8cd38f46997b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s://www.w3schools.com/code/tryit.asp?filename=GKQVO0A3YF6D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prenderaprogramar.com/index.php?option=com_content&amp;view=article&amp;id=732:concepto-de-margen-y-relleno-css-diferencias-entre-margin-y-padding-css-box-model-ejemplos-cu01028d&amp;catid=75&amp;Itemid=203" TargetMode="External"/><Relationship Id="rId5" Type="http://schemas.openxmlformats.org/officeDocument/2006/relationships/image" Target="../media/image5.png"/><Relationship Id="rId4" Type="http://schemas.openxmlformats.org/officeDocument/2006/relationships/hyperlink" Target="https://www.w3schools.com/code/tryit.asp?filename=GKRFRUEQYSDY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3schools.com/code/tryit.asp?filename=GKRLPI7D7738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3schools.com/code/tryit.asp?filename=GKRN3XE9F2NB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3schools.com/code/tryit.asp?filename=GKDRB9XRIMU7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docs.google.com/spreadsheets/d/1TXpdtzqM3ofwsOJi-4L_PPEAXBlvnCkeg81tv9x7aEA/copy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s.wikipedia.org/wiki/Sistema_hexadecimal" TargetMode="External"/><Relationship Id="rId4" Type="http://schemas.openxmlformats.org/officeDocument/2006/relationships/hyperlink" Target="https://es.wikipedia.org/wiki/Composici%C3%B3n_alf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3schools.com/css/tryit.asp?filename=trycss_border-style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3schools.com/code/tryit.asp?filename=GKO58XMNS39B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920" y="338952"/>
            <a:ext cx="5473700" cy="61595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/>
          <p:nvPr/>
        </p:nvSpPr>
        <p:spPr>
          <a:xfrm>
            <a:off x="0" y="346232"/>
            <a:ext cx="6096000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1709647" y="328469"/>
            <a:ext cx="482353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>
            <a:spLocks noGrp="1"/>
          </p:cNvSpPr>
          <p:nvPr>
            <p:ph type="ctrTitle"/>
          </p:nvPr>
        </p:nvSpPr>
        <p:spPr>
          <a:xfrm>
            <a:off x="335903" y="2432485"/>
            <a:ext cx="5594380" cy="243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70"/>
              <a:buFont typeface="Calibri"/>
              <a:buNone/>
            </a:pPr>
            <a:r>
              <a:rPr lang="es-MX" sz="5670" b="1" dirty="0">
                <a:solidFill>
                  <a:schemeClr val="lt1"/>
                </a:solidFill>
              </a:rPr>
              <a:t>Propiedades </a:t>
            </a:r>
            <a:br>
              <a:rPr lang="es-MX" sz="5670" b="1" dirty="0">
                <a:solidFill>
                  <a:schemeClr val="lt1"/>
                </a:solidFill>
              </a:rPr>
            </a:br>
            <a:r>
              <a:rPr lang="es-MX" sz="5670" b="1" dirty="0">
                <a:solidFill>
                  <a:schemeClr val="lt1"/>
                </a:solidFill>
              </a:rPr>
              <a:t>de CSS</a:t>
            </a:r>
            <a:br>
              <a:rPr lang="es-MX" sz="5400" b="1" dirty="0">
                <a:solidFill>
                  <a:schemeClr val="lt1"/>
                </a:solidFill>
              </a:rPr>
            </a:br>
            <a:r>
              <a:rPr lang="es-MX" sz="2790" b="1" dirty="0">
                <a:solidFill>
                  <a:schemeClr val="lt1"/>
                </a:solidFill>
              </a:rPr>
              <a:t>Color, background y modelo de cajas</a:t>
            </a:r>
            <a:endParaRPr sz="2790" b="1" dirty="0">
              <a:solidFill>
                <a:schemeClr val="lt1"/>
              </a:solidFill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524000" y="976079"/>
            <a:ext cx="444179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Especialidad Programación </a:t>
            </a:r>
            <a:endParaRPr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Módulo Desarrollo de Aplicaciones Web</a:t>
            </a:r>
            <a:endParaRPr sz="1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" name="Google Shape;23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Google Shape;232;p10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10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COLAPSO DEL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MARGEN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34" name="Google Shape;234;p10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10"/>
          <p:cNvSpPr/>
          <p:nvPr/>
        </p:nvSpPr>
        <p:spPr>
          <a:xfrm>
            <a:off x="0" y="2649895"/>
            <a:ext cx="6606073" cy="334969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10"/>
          <p:cNvSpPr txBox="1"/>
          <p:nvPr/>
        </p:nvSpPr>
        <p:spPr>
          <a:xfrm>
            <a:off x="205273" y="2964431"/>
            <a:ext cx="6027576" cy="2805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31750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●"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Algunas veces, los márgenes superiores e inferiores de dos elementos colapsan en un único margen equivalente al más grande de ellos dos. Esto no ocurre con los márgenes laterales.</a:t>
            </a:r>
            <a:endParaRPr dirty="0"/>
          </a:p>
          <a:p>
            <a:pPr marL="457200" marR="0" lvl="0" indent="-317500" algn="just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●"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Haz click en este </a:t>
            </a:r>
            <a:r>
              <a:rPr lang="es-MX" sz="2400" b="1" u="sng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enlace</a:t>
            </a: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para entender más.</a:t>
            </a:r>
            <a:endParaRPr dirty="0"/>
          </a:p>
        </p:txBody>
      </p:sp>
      <p:pic>
        <p:nvPicPr>
          <p:cNvPr id="237" name="Google Shape;237;p1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71863" y="2681663"/>
            <a:ext cx="4010025" cy="328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38" name="Google Shape;238;p10"/>
          <p:cNvSpPr txBox="1"/>
          <p:nvPr/>
        </p:nvSpPr>
        <p:spPr>
          <a:xfrm>
            <a:off x="9725575" y="5999575"/>
            <a:ext cx="1898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dirty="0">
                <a:latin typeface="Calibri"/>
                <a:ea typeface="Calibri"/>
                <a:cs typeface="Calibri"/>
                <a:sym typeface="Calibri"/>
              </a:rPr>
              <a:t>Fuente: </a:t>
            </a:r>
            <a:r>
              <a:rPr lang="es-MX" sz="1000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Medium</a:t>
            </a:r>
            <a:endParaRPr sz="10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" name="Google Shape;244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5" name="Google Shape;245;p11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11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PADDING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247" name="Google Shape;247;p11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11"/>
          <p:cNvSpPr/>
          <p:nvPr/>
        </p:nvSpPr>
        <p:spPr>
          <a:xfrm>
            <a:off x="0" y="2649895"/>
            <a:ext cx="6606073" cy="334969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11"/>
          <p:cNvSpPr txBox="1"/>
          <p:nvPr/>
        </p:nvSpPr>
        <p:spPr>
          <a:xfrm>
            <a:off x="205273" y="2964431"/>
            <a:ext cx="6027576" cy="2805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31750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●"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 una propiedad de relleno usada para generar espacio alrededor del elemento, dentro de los bordes definidos. Observa este </a:t>
            </a:r>
            <a:r>
              <a:rPr lang="es-MX" sz="2400" b="1" u="sng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ejemplo</a:t>
            </a: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para entender más.</a:t>
            </a:r>
            <a:endParaRPr dirty="0"/>
          </a:p>
          <a:p>
            <a:pPr marL="457200" marR="0" lvl="0" indent="-317500" algn="just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●"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 la misma manera que los márgenes, es posible aunar todas las caras del padding en una sola instrucción.</a:t>
            </a:r>
            <a:endParaRPr dirty="0"/>
          </a:p>
        </p:txBody>
      </p:sp>
      <p:pic>
        <p:nvPicPr>
          <p:cNvPr id="250" name="Google Shape;250;p1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765950" y="2905513"/>
            <a:ext cx="3867150" cy="2838450"/>
          </a:xfrm>
          <a:prstGeom prst="rect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"/>
            <a:headEnd type="none" w="sm" len="sm"/>
            <a:tailEnd type="none" w="sm" len="sm"/>
          </a:ln>
        </p:spPr>
      </p:pic>
      <p:sp>
        <p:nvSpPr>
          <p:cNvPr id="251" name="Google Shape;251;p11"/>
          <p:cNvSpPr txBox="1"/>
          <p:nvPr/>
        </p:nvSpPr>
        <p:spPr>
          <a:xfrm>
            <a:off x="9735000" y="5743975"/>
            <a:ext cx="1898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dirty="0">
                <a:latin typeface="Calibri"/>
                <a:ea typeface="Calibri"/>
                <a:cs typeface="Calibri"/>
                <a:sym typeface="Calibri"/>
              </a:rPr>
              <a:t>Fuente: </a:t>
            </a:r>
            <a:r>
              <a:rPr lang="es-MX" sz="1000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Aprender a programar</a:t>
            </a:r>
            <a:endParaRPr sz="10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7" name="Google Shape;257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8" name="Google Shape;258;p1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12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ALTO Y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ANCHO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60" name="Google Shape;260;p12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12"/>
          <p:cNvSpPr/>
          <p:nvPr/>
        </p:nvSpPr>
        <p:spPr>
          <a:xfrm>
            <a:off x="0" y="2649895"/>
            <a:ext cx="5374433" cy="334969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12"/>
          <p:cNvSpPr txBox="1"/>
          <p:nvPr/>
        </p:nvSpPr>
        <p:spPr>
          <a:xfrm>
            <a:off x="403193" y="3580251"/>
            <a:ext cx="4588685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También es posible modificar el alto y ancho de los elementos. Estas propiedades pueden tener los siguientes valores:</a:t>
            </a:r>
            <a:endParaRPr dirty="0"/>
          </a:p>
        </p:txBody>
      </p:sp>
      <p:sp>
        <p:nvSpPr>
          <p:cNvPr id="263" name="Google Shape;263;p12"/>
          <p:cNvSpPr txBox="1"/>
          <p:nvPr/>
        </p:nvSpPr>
        <p:spPr>
          <a:xfrm>
            <a:off x="5554463" y="1563178"/>
            <a:ext cx="6097554" cy="4873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317500" algn="l" rtl="0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40"/>
              <a:buFont typeface="Calibri"/>
              <a:buChar char="●"/>
            </a:pPr>
            <a:r>
              <a:rPr lang="es-MX" sz="24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auto:</a:t>
            </a:r>
            <a:r>
              <a:rPr lang="es-MX" sz="2400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navegador calcula el alto y/o ancho del elemento por defecto.</a:t>
            </a:r>
            <a:endParaRPr dirty="0"/>
          </a:p>
          <a:p>
            <a:pPr marL="457200" marR="0" lvl="0" indent="-317500" algn="l" rtl="0"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440"/>
              <a:buFont typeface="Calibri"/>
              <a:buChar char="●"/>
            </a:pPr>
            <a:r>
              <a:rPr lang="es-MX" sz="24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length:</a:t>
            </a:r>
            <a:r>
              <a:rPr lang="es-MX" sz="2400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Define el alto y/o ancho en píxeles, centímetros, etc.</a:t>
            </a:r>
            <a:endParaRPr dirty="0"/>
          </a:p>
          <a:p>
            <a:pPr marL="457200" marR="0" lvl="0" indent="-317500" algn="l" rtl="0"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440"/>
              <a:buFont typeface="Calibri"/>
              <a:buChar char="●"/>
            </a:pPr>
            <a:r>
              <a:rPr lang="es-MX" sz="24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%:</a:t>
            </a: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Define un porcentaje del bloque contenedor.</a:t>
            </a:r>
            <a:endParaRPr dirty="0"/>
          </a:p>
          <a:p>
            <a:pPr marL="457200" marR="0" lvl="0" indent="-317500" algn="l" rtl="0"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440"/>
              <a:buFont typeface="Calibri"/>
              <a:buChar char="●"/>
            </a:pPr>
            <a:r>
              <a:rPr lang="es-MX" sz="24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initial:</a:t>
            </a:r>
            <a:r>
              <a:rPr lang="es-MX" sz="2400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Establece la altura y anchura de un objeto a su valor predeterminado.</a:t>
            </a:r>
            <a:endParaRPr dirty="0"/>
          </a:p>
          <a:p>
            <a:pPr marL="457200" marR="0" lvl="0" indent="-317500" algn="l" rtl="0"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440"/>
              <a:buFont typeface="Calibri"/>
              <a:buChar char="●"/>
            </a:pPr>
            <a:r>
              <a:rPr lang="es-MX" sz="24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inherit:</a:t>
            </a:r>
            <a:r>
              <a:rPr lang="es-MX" sz="2400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alto/ancho será heredado de los valores del padre. </a:t>
            </a:r>
            <a:endParaRPr dirty="0"/>
          </a:p>
          <a:p>
            <a:pPr marL="0" marR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Observa este </a:t>
            </a:r>
            <a:r>
              <a:rPr lang="es-MX" sz="2400" b="1" u="sng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ejemplo</a:t>
            </a: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para entender más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9" name="Google Shape;269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70" name="Google Shape;270;p13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13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MODELO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DE CAJAS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72" name="Google Shape;272;p13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13"/>
          <p:cNvSpPr/>
          <p:nvPr/>
        </p:nvSpPr>
        <p:spPr>
          <a:xfrm>
            <a:off x="1" y="2470929"/>
            <a:ext cx="4180113" cy="3965378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13"/>
          <p:cNvSpPr txBox="1"/>
          <p:nvPr/>
        </p:nvSpPr>
        <p:spPr>
          <a:xfrm>
            <a:off x="156705" y="2851847"/>
            <a:ext cx="3902519" cy="3252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Básicamente es una caja que envuelve cada elemento HTML. Consiste en márgenes, bordes, relleno (padding) y el contenido. La imagen a continuación refleja su estructura.</a:t>
            </a:r>
            <a:endParaRPr dirty="0"/>
          </a:p>
          <a:p>
            <a:pPr marL="0" marR="0" lvl="0" indent="0" algn="l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b="1" u="sng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Click </a:t>
            </a:r>
            <a:r>
              <a:rPr lang="es-MX" sz="2400" b="1" u="sng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aquí</a:t>
            </a: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para entender más.</a:t>
            </a:r>
            <a:endParaRPr dirty="0"/>
          </a:p>
        </p:txBody>
      </p:sp>
      <p:sp>
        <p:nvSpPr>
          <p:cNvPr id="275" name="Google Shape;275;p13"/>
          <p:cNvSpPr/>
          <p:nvPr/>
        </p:nvSpPr>
        <p:spPr>
          <a:xfrm>
            <a:off x="4545445" y="2836506"/>
            <a:ext cx="6926802" cy="3599801"/>
          </a:xfrm>
          <a:prstGeom prst="rect">
            <a:avLst/>
          </a:prstGeom>
          <a:solidFill>
            <a:srgbClr val="7F7F7F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s-MX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MARGIN</a:t>
            </a:r>
            <a:endParaRPr sz="18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13"/>
          <p:cNvSpPr/>
          <p:nvPr/>
        </p:nvSpPr>
        <p:spPr>
          <a:xfrm>
            <a:off x="4924985" y="3433290"/>
            <a:ext cx="6105287" cy="2795642"/>
          </a:xfrm>
          <a:prstGeom prst="rect">
            <a:avLst/>
          </a:prstGeom>
          <a:solidFill>
            <a:srgbClr val="A5A5A5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s-MX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BORDER</a:t>
            </a:r>
            <a:endParaRPr sz="18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13"/>
          <p:cNvSpPr/>
          <p:nvPr/>
        </p:nvSpPr>
        <p:spPr>
          <a:xfrm>
            <a:off x="5374307" y="3994673"/>
            <a:ext cx="5104429" cy="1995934"/>
          </a:xfrm>
          <a:prstGeom prst="rect">
            <a:avLst/>
          </a:prstGeom>
          <a:solidFill>
            <a:srgbClr val="BFBFBF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s-MX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PADDING</a:t>
            </a:r>
            <a:endParaRPr sz="18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13"/>
          <p:cNvSpPr/>
          <p:nvPr/>
        </p:nvSpPr>
        <p:spPr>
          <a:xfrm>
            <a:off x="6233648" y="4660245"/>
            <a:ext cx="3496110" cy="1139262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800"/>
              <a:buFont typeface="Calibri"/>
              <a:buNone/>
            </a:pPr>
            <a:r>
              <a:rPr lang="es-MX" sz="18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 CONTENIDO</a:t>
            </a:r>
            <a:endParaRPr sz="1800" b="1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4" name="Google Shape;284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5" name="Google Shape;285;p14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p14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SINTAXIS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287" name="Google Shape;287;p14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p14"/>
          <p:cNvSpPr txBox="1"/>
          <p:nvPr/>
        </p:nvSpPr>
        <p:spPr>
          <a:xfrm>
            <a:off x="507642" y="1475647"/>
            <a:ext cx="5828511" cy="524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rgbClr val="CD25B0"/>
              </a:buClr>
              <a:buSzPts val="2000"/>
              <a:buFont typeface="Arial"/>
              <a:buNone/>
            </a:pPr>
            <a:r>
              <a:rPr lang="es-MX" sz="20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CSS consta de un selector y un bloque de declaración </a:t>
            </a:r>
            <a:endParaRPr dirty="0"/>
          </a:p>
        </p:txBody>
      </p:sp>
      <p:sp>
        <p:nvSpPr>
          <p:cNvPr id="289" name="Google Shape;289;p14"/>
          <p:cNvSpPr/>
          <p:nvPr/>
        </p:nvSpPr>
        <p:spPr>
          <a:xfrm>
            <a:off x="1317824" y="2558128"/>
            <a:ext cx="1305482" cy="1028701"/>
          </a:xfrm>
          <a:prstGeom prst="roundRect">
            <a:avLst>
              <a:gd name="adj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H1</a:t>
            </a: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14"/>
          <p:cNvSpPr/>
          <p:nvPr/>
        </p:nvSpPr>
        <p:spPr>
          <a:xfrm>
            <a:off x="3009257" y="2558127"/>
            <a:ext cx="7282408" cy="1028702"/>
          </a:xfrm>
          <a:prstGeom prst="roundRect">
            <a:avLst>
              <a:gd name="adj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{ color: blue; font-size: 12px }</a:t>
            </a: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91" name="Google Shape;291;p14"/>
          <p:cNvCxnSpPr/>
          <p:nvPr/>
        </p:nvCxnSpPr>
        <p:spPr>
          <a:xfrm flipH="1">
            <a:off x="5371202" y="3219791"/>
            <a:ext cx="342513" cy="641019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92" name="Google Shape;292;p14"/>
          <p:cNvSpPr txBox="1"/>
          <p:nvPr/>
        </p:nvSpPr>
        <p:spPr>
          <a:xfrm>
            <a:off x="4314739" y="3735701"/>
            <a:ext cx="1822652" cy="701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Propiedad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93" name="Google Shape;293;p14"/>
          <p:cNvCxnSpPr/>
          <p:nvPr/>
        </p:nvCxnSpPr>
        <p:spPr>
          <a:xfrm>
            <a:off x="6157272" y="3219791"/>
            <a:ext cx="272224" cy="611000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94" name="Google Shape;294;p14"/>
          <p:cNvSpPr txBox="1"/>
          <p:nvPr/>
        </p:nvSpPr>
        <p:spPr>
          <a:xfrm>
            <a:off x="5981867" y="3732901"/>
            <a:ext cx="958337" cy="4291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14"/>
          <p:cNvSpPr txBox="1"/>
          <p:nvPr/>
        </p:nvSpPr>
        <p:spPr>
          <a:xfrm>
            <a:off x="507641" y="4548800"/>
            <a:ext cx="8832301" cy="23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200"/>
              <a:buFont typeface="Arial"/>
              <a:buChar char="●"/>
            </a:pPr>
            <a:r>
              <a:rPr lang="es-MX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selector apunta al elemento </a:t>
            </a:r>
            <a:r>
              <a:rPr lang="es-MX" sz="20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HTML</a:t>
            </a:r>
            <a:r>
              <a:rPr lang="es-MX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al que deseas aplicar el estilo.</a:t>
            </a:r>
            <a:endParaRPr dirty="0"/>
          </a:p>
          <a:p>
            <a:pPr marL="45720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200"/>
              <a:buFont typeface="Arial"/>
              <a:buChar char="●"/>
            </a:pPr>
            <a:r>
              <a:rPr lang="es-MX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bloque de declaración contiene una o más declaraciones separadas por </a:t>
            </a:r>
            <a:r>
              <a:rPr lang="es-MX" sz="20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“;”</a:t>
            </a:r>
            <a:r>
              <a:rPr lang="es-MX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  <a:p>
            <a:pPr marL="45720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200"/>
              <a:buFont typeface="Arial"/>
              <a:buChar char="●"/>
            </a:pPr>
            <a:r>
              <a:rPr lang="es-MX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Cada declaración incluye una propiedad y un valor, separado por </a:t>
            </a:r>
            <a:r>
              <a:rPr lang="es-MX" sz="20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“:”</a:t>
            </a:r>
            <a:r>
              <a:rPr lang="es-MX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  <a:p>
            <a:pPr marL="45720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200"/>
              <a:buFont typeface="Arial"/>
              <a:buChar char="●"/>
            </a:pPr>
            <a:r>
              <a:rPr lang="es-MX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Múltiples declaraciones son separadas por</a:t>
            </a:r>
            <a:r>
              <a:rPr lang="es-MX" sz="20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 “;” </a:t>
            </a:r>
            <a:r>
              <a:rPr lang="es-MX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 el bloque de declaración está rodeado por llaves </a:t>
            </a:r>
            <a:r>
              <a:rPr lang="es-MX" sz="20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“{ }”.</a:t>
            </a:r>
            <a:endParaRPr dirty="0"/>
          </a:p>
          <a:p>
            <a:pPr marL="45720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1200"/>
              <a:buFont typeface="Arial"/>
              <a:buChar char="●"/>
            </a:pPr>
            <a:r>
              <a:rPr lang="es-MX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 el </a:t>
            </a:r>
            <a:r>
              <a:rPr lang="es-MX" sz="2000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ejemplo</a:t>
            </a:r>
            <a:r>
              <a:rPr lang="es-MX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da click en </a:t>
            </a:r>
            <a:r>
              <a:rPr lang="es-MX" sz="2000" dirty="0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RUN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5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p15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p15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03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Desafío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</a:pPr>
            <a:r>
              <a:rPr lang="es-MX" sz="2700" dirty="0">
                <a:solidFill>
                  <a:schemeClr val="lt1"/>
                </a:solidFill>
              </a:rPr>
              <a:t>Style.css 2.0</a:t>
            </a: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" name="Google Shape;308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9" name="Google Shape;309;p16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16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PASOS PARA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EL DESAFÍO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311" name="Google Shape;311;p16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2" name="Google Shape;312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94960" y="1349408"/>
            <a:ext cx="7834502" cy="5264188"/>
          </a:xfrm>
          <a:prstGeom prst="rect">
            <a:avLst/>
          </a:prstGeom>
          <a:noFill/>
          <a:ln>
            <a:noFill/>
          </a:ln>
        </p:spPr>
      </p:pic>
      <p:sp>
        <p:nvSpPr>
          <p:cNvPr id="313" name="Google Shape;313;p16"/>
          <p:cNvSpPr txBox="1"/>
          <p:nvPr/>
        </p:nvSpPr>
        <p:spPr>
          <a:xfrm>
            <a:off x="3163078" y="2638483"/>
            <a:ext cx="1492898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lang="es-MX" sz="1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Identifica elementos importantes de tu web (imágenes, bloques de texto, entre otros).</a:t>
            </a:r>
            <a:endParaRPr dirty="0"/>
          </a:p>
        </p:txBody>
      </p:sp>
      <p:sp>
        <p:nvSpPr>
          <p:cNvPr id="314" name="Google Shape;314;p16"/>
          <p:cNvSpPr txBox="1"/>
          <p:nvPr/>
        </p:nvSpPr>
        <p:spPr>
          <a:xfrm>
            <a:off x="5273650" y="2594653"/>
            <a:ext cx="1492898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100"/>
              <a:buFont typeface="Arial"/>
              <a:buNone/>
            </a:pPr>
            <a:r>
              <a:rPr lang="es-MX" sz="1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Agrega un margen, borde y relleno (padding) apropiado a los elementos identificados de tu web.</a:t>
            </a:r>
            <a:endParaRPr dirty="0"/>
          </a:p>
        </p:txBody>
      </p:sp>
      <p:sp>
        <p:nvSpPr>
          <p:cNvPr id="315" name="Google Shape;315;p16"/>
          <p:cNvSpPr txBox="1"/>
          <p:nvPr/>
        </p:nvSpPr>
        <p:spPr>
          <a:xfrm>
            <a:off x="7530543" y="2637647"/>
            <a:ext cx="1306817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MX" sz="1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Añade propiedades a los elementos HTML identificados en tu archivo style.css.</a:t>
            </a:r>
            <a:endParaRPr dirty="0"/>
          </a:p>
        </p:txBody>
      </p:sp>
      <p:sp>
        <p:nvSpPr>
          <p:cNvPr id="316" name="Google Shape;316;p16"/>
          <p:cNvSpPr txBox="1"/>
          <p:nvPr/>
        </p:nvSpPr>
        <p:spPr>
          <a:xfrm>
            <a:off x="7502550" y="5257649"/>
            <a:ext cx="1383557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lang="es-MX" sz="1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Enviar la tarea (ya sea el documento index.html + style.css o el link en repl.it) a través de Google Classroom. </a:t>
            </a:r>
            <a:endParaRPr dirty="0"/>
          </a:p>
        </p:txBody>
      </p:sp>
      <p:sp>
        <p:nvSpPr>
          <p:cNvPr id="317" name="Google Shape;317;p16"/>
          <p:cNvSpPr txBox="1"/>
          <p:nvPr/>
        </p:nvSpPr>
        <p:spPr>
          <a:xfrm>
            <a:off x="9584639" y="5489303"/>
            <a:ext cx="1444824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lang="es-MX" sz="1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¿Qué nuevas propiedades tienen los elementos de tu documento web?</a:t>
            </a: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3" name="Google Shape;323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24" name="Google Shape;324;p17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Google Shape;325;p17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¿NECESITAS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AYUDA?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326" name="Google Shape;326;p17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17"/>
          <p:cNvSpPr/>
          <p:nvPr/>
        </p:nvSpPr>
        <p:spPr>
          <a:xfrm>
            <a:off x="0" y="2470929"/>
            <a:ext cx="10049069" cy="3965378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p17"/>
          <p:cNvSpPr txBox="1"/>
          <p:nvPr/>
        </p:nvSpPr>
        <p:spPr>
          <a:xfrm>
            <a:off x="270587" y="3739468"/>
            <a:ext cx="9778482" cy="24006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r>
              <a:rPr lang="es-MX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https://youtu.be/SKkKLi1wAos</a:t>
            </a:r>
            <a:endParaRPr dirty="0"/>
          </a:p>
          <a:p>
            <a:pPr marL="0" marR="0" lvl="0" indent="0" algn="l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r>
              <a:rPr lang="es-MX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https://youtu.be/5eFJ-RA_LCA</a:t>
            </a:r>
            <a:endParaRPr dirty="0"/>
          </a:p>
          <a:p>
            <a:pPr marL="0" marR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3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9" name="Google Shape;329;p17"/>
          <p:cNvSpPr txBox="1"/>
          <p:nvPr/>
        </p:nvSpPr>
        <p:spPr>
          <a:xfrm>
            <a:off x="270587" y="2959227"/>
            <a:ext cx="4964072" cy="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Para apoyarte, observa los siguientes videos:</a:t>
            </a: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8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p18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18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04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Revisión de Desafíos</a:t>
            </a:r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2" name="Google Shape;342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3" name="Google Shape;343;p19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4" name="Google Shape;344;p19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ACTIVIDADES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A REALIZAR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345" name="Google Shape;345;p19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6" name="Google Shape;346;p19"/>
          <p:cNvSpPr/>
          <p:nvPr/>
        </p:nvSpPr>
        <p:spPr>
          <a:xfrm>
            <a:off x="1" y="2433181"/>
            <a:ext cx="7576456" cy="4191422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7" name="Google Shape;347;p19"/>
          <p:cNvSpPr txBox="1"/>
          <p:nvPr/>
        </p:nvSpPr>
        <p:spPr>
          <a:xfrm>
            <a:off x="188588" y="2546323"/>
            <a:ext cx="7322555" cy="39931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Revisa las actividades que debes realizar antes de la siguiente sesión </a:t>
            </a:r>
            <a:endParaRPr dirty="0"/>
          </a:p>
          <a:p>
            <a:pPr marL="0" marR="0" lvl="0" indent="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ANTES DE LA SIGUIENTE SESIÓN</a:t>
            </a: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87350" marR="0" lvl="0" indent="-3429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Revisar material de conceptos de nueva sesión </a:t>
            </a:r>
            <a:endParaRPr dirty="0"/>
          </a:p>
          <a:p>
            <a:pPr marL="387350" marR="0" lvl="0" indent="-34290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Responder cuestionario de conceptos a enviar </a:t>
            </a:r>
            <a:endParaRPr dirty="0"/>
          </a:p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s-MX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LO QUE VEREMOS EN LA SIGUIENTE SESIÓN</a:t>
            </a:r>
            <a:endParaRPr dirty="0"/>
          </a:p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87350" marR="0" lvl="0" indent="-34290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s-MX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Más propiedades de CSS</a:t>
            </a:r>
            <a:endParaRPr dirty="0"/>
          </a:p>
          <a:p>
            <a:pPr marL="4445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2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1802163" y="97657"/>
            <a:ext cx="7830105" cy="905521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1970842" y="297401"/>
            <a:ext cx="7403977" cy="506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MX" sz="3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QUÉ VEREMOS EN ESTA SESIÓN</a:t>
            </a:r>
            <a:endParaRPr sz="3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-4" y="97657"/>
            <a:ext cx="1713397" cy="905521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 txBox="1"/>
          <p:nvPr/>
        </p:nvSpPr>
        <p:spPr>
          <a:xfrm>
            <a:off x="965261" y="3230715"/>
            <a:ext cx="2378771" cy="826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Revisión de conceptos </a:t>
            </a:r>
            <a:endParaRPr dirty="0"/>
          </a:p>
        </p:txBody>
      </p:sp>
      <p:sp>
        <p:nvSpPr>
          <p:cNvPr id="104" name="Google Shape;104;p2"/>
          <p:cNvSpPr txBox="1"/>
          <p:nvPr/>
        </p:nvSpPr>
        <p:spPr>
          <a:xfrm>
            <a:off x="398647" y="4306514"/>
            <a:ext cx="3577141" cy="1220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Revisaremos resultados y conceptos previos estudiados en caso y evaluados en cuestionario.</a:t>
            </a:r>
            <a:endParaRPr dirty="0"/>
          </a:p>
        </p:txBody>
      </p:sp>
      <p:sp>
        <p:nvSpPr>
          <p:cNvPr id="105" name="Google Shape;105;p2"/>
          <p:cNvSpPr/>
          <p:nvPr/>
        </p:nvSpPr>
        <p:spPr>
          <a:xfrm>
            <a:off x="1875498" y="2084457"/>
            <a:ext cx="644700" cy="644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6" name="Google Shape;106;p2"/>
          <p:cNvGrpSpPr/>
          <p:nvPr/>
        </p:nvGrpSpPr>
        <p:grpSpPr>
          <a:xfrm>
            <a:off x="2033054" y="2243001"/>
            <a:ext cx="329595" cy="327598"/>
            <a:chOff x="-6689825" y="3992050"/>
            <a:chExt cx="293025" cy="291250"/>
          </a:xfrm>
        </p:grpSpPr>
        <p:sp>
          <p:nvSpPr>
            <p:cNvPr id="107" name="Google Shape;107;p2"/>
            <p:cNvSpPr/>
            <p:nvPr/>
          </p:nvSpPr>
          <p:spPr>
            <a:xfrm>
              <a:off x="-6547275" y="3992050"/>
              <a:ext cx="30750" cy="65400"/>
            </a:xfrm>
            <a:custGeom>
              <a:avLst/>
              <a:gdLst/>
              <a:ahLst/>
              <a:cxnLst/>
              <a:rect l="l" t="t" r="r" b="b"/>
              <a:pathLst>
                <a:path w="1230" h="2616" extrusionOk="0">
                  <a:moveTo>
                    <a:pt x="1229" y="1"/>
                  </a:moveTo>
                  <a:cubicBezTo>
                    <a:pt x="757" y="379"/>
                    <a:pt x="284" y="1355"/>
                    <a:pt x="1" y="2616"/>
                  </a:cubicBezTo>
                  <a:lnTo>
                    <a:pt x="1229" y="2616"/>
                  </a:lnTo>
                  <a:lnTo>
                    <a:pt x="122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-6547275" y="4143275"/>
              <a:ext cx="30750" cy="64600"/>
            </a:xfrm>
            <a:custGeom>
              <a:avLst/>
              <a:gdLst/>
              <a:ahLst/>
              <a:cxnLst/>
              <a:rect l="l" t="t" r="r" b="b"/>
              <a:pathLst>
                <a:path w="1230" h="2584" extrusionOk="0">
                  <a:moveTo>
                    <a:pt x="1" y="1"/>
                  </a:moveTo>
                  <a:cubicBezTo>
                    <a:pt x="284" y="1261"/>
                    <a:pt x="757" y="2237"/>
                    <a:pt x="1229" y="2584"/>
                  </a:cubicBezTo>
                  <a:lnTo>
                    <a:pt x="122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-6551200" y="4073975"/>
              <a:ext cx="34675" cy="51200"/>
            </a:xfrm>
            <a:custGeom>
              <a:avLst/>
              <a:gdLst/>
              <a:ahLst/>
              <a:cxnLst/>
              <a:rect l="l" t="t" r="r" b="b"/>
              <a:pathLst>
                <a:path w="1387" h="2048" extrusionOk="0">
                  <a:moveTo>
                    <a:pt x="63" y="0"/>
                  </a:moveTo>
                  <a:cubicBezTo>
                    <a:pt x="0" y="725"/>
                    <a:pt x="0" y="1355"/>
                    <a:pt x="63" y="2048"/>
                  </a:cubicBezTo>
                  <a:lnTo>
                    <a:pt x="1386" y="2048"/>
                  </a:lnTo>
                  <a:lnTo>
                    <a:pt x="13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-6475600" y="3994425"/>
              <a:ext cx="70125" cy="63025"/>
            </a:xfrm>
            <a:custGeom>
              <a:avLst/>
              <a:gdLst/>
              <a:ahLst/>
              <a:cxnLst/>
              <a:rect l="l" t="t" r="r" b="b"/>
              <a:pathLst>
                <a:path w="2805" h="2521" extrusionOk="0">
                  <a:moveTo>
                    <a:pt x="1" y="0"/>
                  </a:moveTo>
                  <a:cubicBezTo>
                    <a:pt x="442" y="630"/>
                    <a:pt x="757" y="1512"/>
                    <a:pt x="946" y="2521"/>
                  </a:cubicBezTo>
                  <a:lnTo>
                    <a:pt x="2805" y="2521"/>
                  </a:lnTo>
                  <a:cubicBezTo>
                    <a:pt x="2301" y="1292"/>
                    <a:pt x="1261" y="347"/>
                    <a:pt x="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-6449600" y="4073975"/>
              <a:ext cx="52800" cy="51200"/>
            </a:xfrm>
            <a:custGeom>
              <a:avLst/>
              <a:gdLst/>
              <a:ahLst/>
              <a:cxnLst/>
              <a:rect l="l" t="t" r="r" b="b"/>
              <a:pathLst>
                <a:path w="2112" h="2048" extrusionOk="0">
                  <a:moveTo>
                    <a:pt x="0" y="0"/>
                  </a:moveTo>
                  <a:cubicBezTo>
                    <a:pt x="63" y="725"/>
                    <a:pt x="63" y="1355"/>
                    <a:pt x="0" y="2048"/>
                  </a:cubicBezTo>
                  <a:lnTo>
                    <a:pt x="1954" y="2048"/>
                  </a:lnTo>
                  <a:cubicBezTo>
                    <a:pt x="2048" y="1733"/>
                    <a:pt x="2080" y="1386"/>
                    <a:pt x="2080" y="1040"/>
                  </a:cubicBezTo>
                  <a:cubicBezTo>
                    <a:pt x="2111" y="662"/>
                    <a:pt x="2048" y="347"/>
                    <a:pt x="195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-6500000" y="3992050"/>
              <a:ext cx="30725" cy="65400"/>
            </a:xfrm>
            <a:custGeom>
              <a:avLst/>
              <a:gdLst/>
              <a:ahLst/>
              <a:cxnLst/>
              <a:rect l="l" t="t" r="r" b="b"/>
              <a:pathLst>
                <a:path w="1229" h="2616" extrusionOk="0">
                  <a:moveTo>
                    <a:pt x="0" y="1"/>
                  </a:moveTo>
                  <a:lnTo>
                    <a:pt x="0" y="2616"/>
                  </a:lnTo>
                  <a:lnTo>
                    <a:pt x="1229" y="2616"/>
                  </a:lnTo>
                  <a:cubicBezTo>
                    <a:pt x="977" y="1355"/>
                    <a:pt x="473" y="379"/>
                    <a:pt x="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-6500000" y="4143275"/>
              <a:ext cx="30725" cy="64600"/>
            </a:xfrm>
            <a:custGeom>
              <a:avLst/>
              <a:gdLst/>
              <a:ahLst/>
              <a:cxnLst/>
              <a:rect l="l" t="t" r="r" b="b"/>
              <a:pathLst>
                <a:path w="1229" h="2584" extrusionOk="0">
                  <a:moveTo>
                    <a:pt x="0" y="1"/>
                  </a:moveTo>
                  <a:lnTo>
                    <a:pt x="0" y="2584"/>
                  </a:lnTo>
                  <a:cubicBezTo>
                    <a:pt x="473" y="2237"/>
                    <a:pt x="945" y="1261"/>
                    <a:pt x="122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-6689825" y="4141700"/>
              <a:ext cx="149675" cy="141600"/>
            </a:xfrm>
            <a:custGeom>
              <a:avLst/>
              <a:gdLst/>
              <a:ahLst/>
              <a:cxnLst/>
              <a:rect l="l" t="t" r="r" b="b"/>
              <a:pathLst>
                <a:path w="5987" h="5664" extrusionOk="0">
                  <a:moveTo>
                    <a:pt x="3182" y="1"/>
                  </a:moveTo>
                  <a:cubicBezTo>
                    <a:pt x="3371" y="442"/>
                    <a:pt x="3623" y="851"/>
                    <a:pt x="3938" y="1198"/>
                  </a:cubicBezTo>
                  <a:lnTo>
                    <a:pt x="3088" y="2017"/>
                  </a:lnTo>
                  <a:cubicBezTo>
                    <a:pt x="2946" y="1946"/>
                    <a:pt x="2791" y="1911"/>
                    <a:pt x="2638" y="1911"/>
                  </a:cubicBezTo>
                  <a:cubicBezTo>
                    <a:pt x="2382" y="1911"/>
                    <a:pt x="2131" y="2009"/>
                    <a:pt x="1954" y="2206"/>
                  </a:cubicBezTo>
                  <a:lnTo>
                    <a:pt x="378" y="3907"/>
                  </a:lnTo>
                  <a:cubicBezTo>
                    <a:pt x="0" y="4317"/>
                    <a:pt x="0" y="4978"/>
                    <a:pt x="378" y="5356"/>
                  </a:cubicBezTo>
                  <a:cubicBezTo>
                    <a:pt x="583" y="5561"/>
                    <a:pt x="851" y="5664"/>
                    <a:pt x="1115" y="5664"/>
                  </a:cubicBezTo>
                  <a:cubicBezTo>
                    <a:pt x="1379" y="5664"/>
                    <a:pt x="1639" y="5561"/>
                    <a:pt x="1828" y="5356"/>
                  </a:cubicBezTo>
                  <a:lnTo>
                    <a:pt x="3403" y="3687"/>
                  </a:lnTo>
                  <a:cubicBezTo>
                    <a:pt x="3718" y="3372"/>
                    <a:pt x="3781" y="2899"/>
                    <a:pt x="3623" y="2521"/>
                  </a:cubicBezTo>
                  <a:lnTo>
                    <a:pt x="4443" y="1702"/>
                  </a:lnTo>
                  <a:cubicBezTo>
                    <a:pt x="4821" y="2111"/>
                    <a:pt x="5388" y="2426"/>
                    <a:pt x="5986" y="2584"/>
                  </a:cubicBezTo>
                  <a:cubicBezTo>
                    <a:pt x="5545" y="1954"/>
                    <a:pt x="5230" y="1040"/>
                    <a:pt x="504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-6475600" y="4141700"/>
              <a:ext cx="70125" cy="64600"/>
            </a:xfrm>
            <a:custGeom>
              <a:avLst/>
              <a:gdLst/>
              <a:ahLst/>
              <a:cxnLst/>
              <a:rect l="l" t="t" r="r" b="b"/>
              <a:pathLst>
                <a:path w="2805" h="2584" extrusionOk="0">
                  <a:moveTo>
                    <a:pt x="946" y="1"/>
                  </a:moveTo>
                  <a:cubicBezTo>
                    <a:pt x="757" y="1040"/>
                    <a:pt x="442" y="1954"/>
                    <a:pt x="1" y="2584"/>
                  </a:cubicBezTo>
                  <a:cubicBezTo>
                    <a:pt x="1261" y="2174"/>
                    <a:pt x="2301" y="1229"/>
                    <a:pt x="280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-6618950" y="4073975"/>
              <a:ext cx="52025" cy="51200"/>
            </a:xfrm>
            <a:custGeom>
              <a:avLst/>
              <a:gdLst/>
              <a:ahLst/>
              <a:cxnLst/>
              <a:rect l="l" t="t" r="r" b="b"/>
              <a:pathLst>
                <a:path w="2081" h="2048" extrusionOk="0">
                  <a:moveTo>
                    <a:pt x="95" y="0"/>
                  </a:moveTo>
                  <a:cubicBezTo>
                    <a:pt x="32" y="315"/>
                    <a:pt x="1" y="662"/>
                    <a:pt x="1" y="1040"/>
                  </a:cubicBezTo>
                  <a:cubicBezTo>
                    <a:pt x="1" y="1386"/>
                    <a:pt x="32" y="1733"/>
                    <a:pt x="95" y="2048"/>
                  </a:cubicBezTo>
                  <a:lnTo>
                    <a:pt x="2080" y="2048"/>
                  </a:lnTo>
                  <a:cubicBezTo>
                    <a:pt x="1986" y="1355"/>
                    <a:pt x="1986" y="725"/>
                    <a:pt x="20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-6610275" y="3992850"/>
              <a:ext cx="70125" cy="63025"/>
            </a:xfrm>
            <a:custGeom>
              <a:avLst/>
              <a:gdLst/>
              <a:ahLst/>
              <a:cxnLst/>
              <a:rect l="l" t="t" r="r" b="b"/>
              <a:pathLst>
                <a:path w="2805" h="2521" extrusionOk="0">
                  <a:moveTo>
                    <a:pt x="2804" y="0"/>
                  </a:moveTo>
                  <a:lnTo>
                    <a:pt x="2804" y="0"/>
                  </a:lnTo>
                  <a:cubicBezTo>
                    <a:pt x="1544" y="410"/>
                    <a:pt x="504" y="1355"/>
                    <a:pt x="0" y="2521"/>
                  </a:cubicBezTo>
                  <a:lnTo>
                    <a:pt x="1859" y="2521"/>
                  </a:lnTo>
                  <a:cubicBezTo>
                    <a:pt x="2017" y="1575"/>
                    <a:pt x="2363" y="693"/>
                    <a:pt x="280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-6500000" y="4073975"/>
              <a:ext cx="35450" cy="51200"/>
            </a:xfrm>
            <a:custGeom>
              <a:avLst/>
              <a:gdLst/>
              <a:ahLst/>
              <a:cxnLst/>
              <a:rect l="l" t="t" r="r" b="b"/>
              <a:pathLst>
                <a:path w="1418" h="2048" extrusionOk="0">
                  <a:moveTo>
                    <a:pt x="0" y="0"/>
                  </a:moveTo>
                  <a:lnTo>
                    <a:pt x="0" y="2048"/>
                  </a:lnTo>
                  <a:lnTo>
                    <a:pt x="1292" y="2048"/>
                  </a:lnTo>
                  <a:cubicBezTo>
                    <a:pt x="1418" y="1355"/>
                    <a:pt x="1418" y="725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9" name="Google Shape;119;p2"/>
          <p:cNvSpPr txBox="1"/>
          <p:nvPr/>
        </p:nvSpPr>
        <p:spPr>
          <a:xfrm>
            <a:off x="4630119" y="3230715"/>
            <a:ext cx="2789767" cy="4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Cascade Style Sheet</a:t>
            </a:r>
            <a:endParaRPr sz="3500" b="1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2"/>
          <p:cNvSpPr txBox="1"/>
          <p:nvPr/>
        </p:nvSpPr>
        <p:spPr>
          <a:xfrm>
            <a:off x="4397025" y="4306514"/>
            <a:ext cx="3295459" cy="71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Revisaremos el modelo de cajas de CSS y sus propiedades más comunes.</a:t>
            </a:r>
            <a:endParaRPr dirty="0"/>
          </a:p>
        </p:txBody>
      </p:sp>
      <p:sp>
        <p:nvSpPr>
          <p:cNvPr id="121" name="Google Shape;121;p2"/>
          <p:cNvSpPr/>
          <p:nvPr/>
        </p:nvSpPr>
        <p:spPr>
          <a:xfrm>
            <a:off x="5713044" y="2085487"/>
            <a:ext cx="644700" cy="644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2" name="Google Shape;122;p2"/>
          <p:cNvGrpSpPr/>
          <p:nvPr/>
        </p:nvGrpSpPr>
        <p:grpSpPr>
          <a:xfrm>
            <a:off x="5860656" y="2249082"/>
            <a:ext cx="331366" cy="328695"/>
            <a:chOff x="-5613150" y="3991275"/>
            <a:chExt cx="294600" cy="292225"/>
          </a:xfrm>
        </p:grpSpPr>
        <p:sp>
          <p:nvSpPr>
            <p:cNvPr id="123" name="Google Shape;123;p2"/>
            <p:cNvSpPr/>
            <p:nvPr/>
          </p:nvSpPr>
          <p:spPr>
            <a:xfrm>
              <a:off x="-5480050" y="4046400"/>
              <a:ext cx="27600" cy="14200"/>
            </a:xfrm>
            <a:custGeom>
              <a:avLst/>
              <a:gdLst/>
              <a:ahLst/>
              <a:cxnLst/>
              <a:rect l="l" t="t" r="r" b="b"/>
              <a:pathLst>
                <a:path w="1104" h="568" extrusionOk="0">
                  <a:moveTo>
                    <a:pt x="537" y="1"/>
                  </a:moveTo>
                  <a:lnTo>
                    <a:pt x="1" y="568"/>
                  </a:lnTo>
                  <a:lnTo>
                    <a:pt x="1104" y="568"/>
                  </a:lnTo>
                  <a:lnTo>
                    <a:pt x="5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-5531225" y="4042450"/>
              <a:ext cx="44125" cy="18150"/>
            </a:xfrm>
            <a:custGeom>
              <a:avLst/>
              <a:gdLst/>
              <a:ahLst/>
              <a:cxnLst/>
              <a:rect l="l" t="t" r="r" b="b"/>
              <a:pathLst>
                <a:path w="1765" h="726" extrusionOk="0">
                  <a:moveTo>
                    <a:pt x="693" y="1"/>
                  </a:moveTo>
                  <a:lnTo>
                    <a:pt x="0" y="726"/>
                  </a:lnTo>
                  <a:lnTo>
                    <a:pt x="1103" y="726"/>
                  </a:lnTo>
                  <a:lnTo>
                    <a:pt x="176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-5443025" y="4077125"/>
              <a:ext cx="41775" cy="40975"/>
            </a:xfrm>
            <a:custGeom>
              <a:avLst/>
              <a:gdLst/>
              <a:ahLst/>
              <a:cxnLst/>
              <a:rect l="l" t="t" r="r" b="b"/>
              <a:pathLst>
                <a:path w="1671" h="1639" extrusionOk="0">
                  <a:moveTo>
                    <a:pt x="694" y="0"/>
                  </a:moveTo>
                  <a:lnTo>
                    <a:pt x="1" y="1638"/>
                  </a:lnTo>
                  <a:lnTo>
                    <a:pt x="1" y="1638"/>
                  </a:lnTo>
                  <a:lnTo>
                    <a:pt x="167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-5487925" y="4077125"/>
              <a:ext cx="43350" cy="54375"/>
            </a:xfrm>
            <a:custGeom>
              <a:avLst/>
              <a:gdLst/>
              <a:ahLst/>
              <a:cxnLst/>
              <a:rect l="l" t="t" r="r" b="b"/>
              <a:pathLst>
                <a:path w="1734" h="2175" extrusionOk="0">
                  <a:moveTo>
                    <a:pt x="1" y="0"/>
                  </a:moveTo>
                  <a:lnTo>
                    <a:pt x="852" y="2174"/>
                  </a:lnTo>
                  <a:lnTo>
                    <a:pt x="173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-5445375" y="4042450"/>
              <a:ext cx="44125" cy="18150"/>
            </a:xfrm>
            <a:custGeom>
              <a:avLst/>
              <a:gdLst/>
              <a:ahLst/>
              <a:cxnLst/>
              <a:rect l="l" t="t" r="r" b="b"/>
              <a:pathLst>
                <a:path w="1765" h="726" extrusionOk="0">
                  <a:moveTo>
                    <a:pt x="0" y="1"/>
                  </a:moveTo>
                  <a:lnTo>
                    <a:pt x="693" y="726"/>
                  </a:lnTo>
                  <a:lnTo>
                    <a:pt x="1764" y="726"/>
                  </a:lnTo>
                  <a:lnTo>
                    <a:pt x="11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-5531225" y="4077125"/>
              <a:ext cx="41750" cy="40975"/>
            </a:xfrm>
            <a:custGeom>
              <a:avLst/>
              <a:gdLst/>
              <a:ahLst/>
              <a:cxnLst/>
              <a:rect l="l" t="t" r="r" b="b"/>
              <a:pathLst>
                <a:path w="1670" h="1639" extrusionOk="0">
                  <a:moveTo>
                    <a:pt x="0" y="0"/>
                  </a:moveTo>
                  <a:lnTo>
                    <a:pt x="1670" y="1638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-5613150" y="4198400"/>
              <a:ext cx="292225" cy="33900"/>
            </a:xfrm>
            <a:custGeom>
              <a:avLst/>
              <a:gdLst/>
              <a:ahLst/>
              <a:cxnLst/>
              <a:rect l="l" t="t" r="r" b="b"/>
              <a:pathLst>
                <a:path w="11689" h="1356" extrusionOk="0">
                  <a:moveTo>
                    <a:pt x="1" y="1"/>
                  </a:moveTo>
                  <a:lnTo>
                    <a:pt x="1" y="347"/>
                  </a:lnTo>
                  <a:lnTo>
                    <a:pt x="32" y="347"/>
                  </a:lnTo>
                  <a:cubicBezTo>
                    <a:pt x="32" y="883"/>
                    <a:pt x="505" y="1356"/>
                    <a:pt x="1072" y="1356"/>
                  </a:cubicBezTo>
                  <a:lnTo>
                    <a:pt x="10681" y="1356"/>
                  </a:lnTo>
                  <a:cubicBezTo>
                    <a:pt x="11216" y="1356"/>
                    <a:pt x="11689" y="883"/>
                    <a:pt x="11689" y="347"/>
                  </a:cubicBezTo>
                  <a:lnTo>
                    <a:pt x="116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-5610775" y="3991275"/>
              <a:ext cx="292225" cy="189050"/>
            </a:xfrm>
            <a:custGeom>
              <a:avLst/>
              <a:gdLst/>
              <a:ahLst/>
              <a:cxnLst/>
              <a:rect l="l" t="t" r="r" b="b"/>
              <a:pathLst>
                <a:path w="11689" h="7562" extrusionOk="0">
                  <a:moveTo>
                    <a:pt x="7813" y="1386"/>
                  </a:moveTo>
                  <a:cubicBezTo>
                    <a:pt x="7908" y="1386"/>
                    <a:pt x="8034" y="1418"/>
                    <a:pt x="8065" y="1512"/>
                  </a:cubicBezTo>
                  <a:cubicBezTo>
                    <a:pt x="8128" y="1575"/>
                    <a:pt x="9483" y="2867"/>
                    <a:pt x="9515" y="2993"/>
                  </a:cubicBezTo>
                  <a:cubicBezTo>
                    <a:pt x="9578" y="3088"/>
                    <a:pt x="9578" y="3214"/>
                    <a:pt x="9452" y="3340"/>
                  </a:cubicBezTo>
                  <a:lnTo>
                    <a:pt x="6018" y="6774"/>
                  </a:lnTo>
                  <a:cubicBezTo>
                    <a:pt x="5943" y="6848"/>
                    <a:pt x="5862" y="6880"/>
                    <a:pt x="5783" y="6880"/>
                  </a:cubicBezTo>
                  <a:cubicBezTo>
                    <a:pt x="5696" y="6880"/>
                    <a:pt x="5612" y="6840"/>
                    <a:pt x="5545" y="6774"/>
                  </a:cubicBezTo>
                  <a:lnTo>
                    <a:pt x="2111" y="3340"/>
                  </a:lnTo>
                  <a:cubicBezTo>
                    <a:pt x="2001" y="3230"/>
                    <a:pt x="1987" y="2976"/>
                    <a:pt x="2027" y="2976"/>
                  </a:cubicBezTo>
                  <a:cubicBezTo>
                    <a:pt x="2033" y="2976"/>
                    <a:pt x="2040" y="2981"/>
                    <a:pt x="2048" y="2993"/>
                  </a:cubicBezTo>
                  <a:cubicBezTo>
                    <a:pt x="2048" y="2962"/>
                    <a:pt x="2079" y="2930"/>
                    <a:pt x="2111" y="2867"/>
                  </a:cubicBezTo>
                  <a:lnTo>
                    <a:pt x="3497" y="1512"/>
                  </a:lnTo>
                  <a:cubicBezTo>
                    <a:pt x="3560" y="1418"/>
                    <a:pt x="3655" y="1386"/>
                    <a:pt x="3718" y="1386"/>
                  </a:cubicBezTo>
                  <a:close/>
                  <a:moveTo>
                    <a:pt x="1008" y="0"/>
                  </a:moveTo>
                  <a:cubicBezTo>
                    <a:pt x="473" y="0"/>
                    <a:pt x="0" y="473"/>
                    <a:pt x="0" y="1040"/>
                  </a:cubicBezTo>
                  <a:lnTo>
                    <a:pt x="0" y="7561"/>
                  </a:lnTo>
                  <a:lnTo>
                    <a:pt x="11689" y="7561"/>
                  </a:lnTo>
                  <a:lnTo>
                    <a:pt x="11689" y="1040"/>
                  </a:lnTo>
                  <a:cubicBezTo>
                    <a:pt x="11657" y="473"/>
                    <a:pt x="11184" y="0"/>
                    <a:pt x="1061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-5546975" y="4250400"/>
              <a:ext cx="160700" cy="33100"/>
            </a:xfrm>
            <a:custGeom>
              <a:avLst/>
              <a:gdLst/>
              <a:ahLst/>
              <a:cxnLst/>
              <a:rect l="l" t="t" r="r" b="b"/>
              <a:pathLst>
                <a:path w="6428" h="1324" extrusionOk="0">
                  <a:moveTo>
                    <a:pt x="1544" y="0"/>
                  </a:moveTo>
                  <a:lnTo>
                    <a:pt x="1386" y="662"/>
                  </a:lnTo>
                  <a:lnTo>
                    <a:pt x="473" y="662"/>
                  </a:lnTo>
                  <a:cubicBezTo>
                    <a:pt x="32" y="662"/>
                    <a:pt x="0" y="1323"/>
                    <a:pt x="473" y="1323"/>
                  </a:cubicBezTo>
                  <a:lnTo>
                    <a:pt x="5955" y="1323"/>
                  </a:lnTo>
                  <a:cubicBezTo>
                    <a:pt x="6427" y="1323"/>
                    <a:pt x="6427" y="662"/>
                    <a:pt x="5986" y="662"/>
                  </a:cubicBezTo>
                  <a:lnTo>
                    <a:pt x="5072" y="662"/>
                  </a:lnTo>
                  <a:lnTo>
                    <a:pt x="49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2" name="Google Shape;132;p2"/>
          <p:cNvSpPr txBox="1"/>
          <p:nvPr/>
        </p:nvSpPr>
        <p:spPr>
          <a:xfrm>
            <a:off x="8312985" y="2787431"/>
            <a:ext cx="3267952" cy="42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Desafío: 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Aplicar estilos 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3500"/>
              <a:buFont typeface="Calibri"/>
              <a:buNone/>
            </a:pPr>
            <a:r>
              <a:rPr lang="es-MX" sz="35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a una web</a:t>
            </a:r>
            <a:endParaRPr dirty="0"/>
          </a:p>
        </p:txBody>
      </p:sp>
      <p:sp>
        <p:nvSpPr>
          <p:cNvPr id="133" name="Google Shape;133;p2"/>
          <p:cNvSpPr txBox="1"/>
          <p:nvPr/>
        </p:nvSpPr>
        <p:spPr>
          <a:xfrm>
            <a:off x="7941928" y="4306514"/>
            <a:ext cx="3789183" cy="100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Una vez revisado los contenidos, ahondaremos en nuestro diseño web incorporando más propiedades.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2"/>
          <p:cNvSpPr/>
          <p:nvPr/>
        </p:nvSpPr>
        <p:spPr>
          <a:xfrm>
            <a:off x="9536964" y="2084457"/>
            <a:ext cx="644700" cy="644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5" name="Google Shape;135;p2"/>
          <p:cNvGrpSpPr/>
          <p:nvPr/>
        </p:nvGrpSpPr>
        <p:grpSpPr>
          <a:xfrm>
            <a:off x="9701980" y="2239472"/>
            <a:ext cx="330494" cy="328723"/>
            <a:chOff x="-3031325" y="3597450"/>
            <a:chExt cx="293825" cy="292250"/>
          </a:xfrm>
        </p:grpSpPr>
        <p:sp>
          <p:nvSpPr>
            <p:cNvPr id="136" name="Google Shape;136;p2"/>
            <p:cNvSpPr/>
            <p:nvPr/>
          </p:nvSpPr>
          <p:spPr>
            <a:xfrm>
              <a:off x="-3029750" y="3597450"/>
              <a:ext cx="292250" cy="67775"/>
            </a:xfrm>
            <a:custGeom>
              <a:avLst/>
              <a:gdLst/>
              <a:ahLst/>
              <a:cxnLst/>
              <a:rect l="l" t="t" r="r" b="b"/>
              <a:pathLst>
                <a:path w="11690" h="2711" extrusionOk="0">
                  <a:moveTo>
                    <a:pt x="1702" y="1387"/>
                  </a:moveTo>
                  <a:cubicBezTo>
                    <a:pt x="1891" y="1387"/>
                    <a:pt x="2049" y="1545"/>
                    <a:pt x="2049" y="1734"/>
                  </a:cubicBezTo>
                  <a:cubicBezTo>
                    <a:pt x="2049" y="1923"/>
                    <a:pt x="1891" y="2080"/>
                    <a:pt x="1702" y="2080"/>
                  </a:cubicBezTo>
                  <a:cubicBezTo>
                    <a:pt x="1513" y="2080"/>
                    <a:pt x="1356" y="1923"/>
                    <a:pt x="1356" y="1734"/>
                  </a:cubicBezTo>
                  <a:cubicBezTo>
                    <a:pt x="1356" y="1545"/>
                    <a:pt x="1513" y="1387"/>
                    <a:pt x="1702" y="1387"/>
                  </a:cubicBezTo>
                  <a:close/>
                  <a:moveTo>
                    <a:pt x="3120" y="1387"/>
                  </a:moveTo>
                  <a:cubicBezTo>
                    <a:pt x="3309" y="1387"/>
                    <a:pt x="3466" y="1545"/>
                    <a:pt x="3466" y="1734"/>
                  </a:cubicBezTo>
                  <a:cubicBezTo>
                    <a:pt x="3466" y="1923"/>
                    <a:pt x="3309" y="2080"/>
                    <a:pt x="3120" y="2080"/>
                  </a:cubicBezTo>
                  <a:cubicBezTo>
                    <a:pt x="2931" y="2080"/>
                    <a:pt x="2773" y="1923"/>
                    <a:pt x="2773" y="1734"/>
                  </a:cubicBezTo>
                  <a:cubicBezTo>
                    <a:pt x="2773" y="1545"/>
                    <a:pt x="2931" y="1387"/>
                    <a:pt x="3120" y="1387"/>
                  </a:cubicBezTo>
                  <a:close/>
                  <a:moveTo>
                    <a:pt x="9985" y="1417"/>
                  </a:moveTo>
                  <a:cubicBezTo>
                    <a:pt x="10400" y="1417"/>
                    <a:pt x="10449" y="2080"/>
                    <a:pt x="9956" y="2080"/>
                  </a:cubicBezTo>
                  <a:lnTo>
                    <a:pt x="5861" y="2080"/>
                  </a:lnTo>
                  <a:cubicBezTo>
                    <a:pt x="5451" y="2080"/>
                    <a:pt x="5388" y="1418"/>
                    <a:pt x="5861" y="1418"/>
                  </a:cubicBezTo>
                  <a:lnTo>
                    <a:pt x="9956" y="1418"/>
                  </a:lnTo>
                  <a:cubicBezTo>
                    <a:pt x="9966" y="1418"/>
                    <a:pt x="9976" y="1417"/>
                    <a:pt x="9985" y="1417"/>
                  </a:cubicBezTo>
                  <a:close/>
                  <a:moveTo>
                    <a:pt x="1041" y="1"/>
                  </a:moveTo>
                  <a:cubicBezTo>
                    <a:pt x="473" y="1"/>
                    <a:pt x="1" y="473"/>
                    <a:pt x="1" y="1040"/>
                  </a:cubicBezTo>
                  <a:lnTo>
                    <a:pt x="1" y="2710"/>
                  </a:lnTo>
                  <a:lnTo>
                    <a:pt x="11689" y="2710"/>
                  </a:lnTo>
                  <a:lnTo>
                    <a:pt x="11689" y="1040"/>
                  </a:lnTo>
                  <a:cubicBezTo>
                    <a:pt x="11658" y="473"/>
                    <a:pt x="11248" y="1"/>
                    <a:pt x="1065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-3031325" y="3687250"/>
              <a:ext cx="292250" cy="153600"/>
            </a:xfrm>
            <a:custGeom>
              <a:avLst/>
              <a:gdLst/>
              <a:ahLst/>
              <a:cxnLst/>
              <a:rect l="l" t="t" r="r" b="b"/>
              <a:pathLst>
                <a:path w="11690" h="6144" extrusionOk="0">
                  <a:moveTo>
                    <a:pt x="1" y="0"/>
                  </a:moveTo>
                  <a:lnTo>
                    <a:pt x="1" y="5104"/>
                  </a:lnTo>
                  <a:lnTo>
                    <a:pt x="64" y="5104"/>
                  </a:lnTo>
                  <a:cubicBezTo>
                    <a:pt x="64" y="5671"/>
                    <a:pt x="536" y="6144"/>
                    <a:pt x="1104" y="6144"/>
                  </a:cubicBezTo>
                  <a:lnTo>
                    <a:pt x="4475" y="6144"/>
                  </a:lnTo>
                  <a:cubicBezTo>
                    <a:pt x="4317" y="5671"/>
                    <a:pt x="4223" y="5199"/>
                    <a:pt x="4223" y="4695"/>
                  </a:cubicBezTo>
                  <a:lnTo>
                    <a:pt x="4223" y="2395"/>
                  </a:lnTo>
                  <a:cubicBezTo>
                    <a:pt x="4223" y="1790"/>
                    <a:pt x="4686" y="1366"/>
                    <a:pt x="5227" y="1366"/>
                  </a:cubicBezTo>
                  <a:cubicBezTo>
                    <a:pt x="5362" y="1366"/>
                    <a:pt x="5502" y="1393"/>
                    <a:pt x="5640" y="1450"/>
                  </a:cubicBezTo>
                  <a:cubicBezTo>
                    <a:pt x="5735" y="1481"/>
                    <a:pt x="5861" y="1544"/>
                    <a:pt x="5987" y="1544"/>
                  </a:cubicBezTo>
                  <a:cubicBezTo>
                    <a:pt x="6144" y="1544"/>
                    <a:pt x="6365" y="1450"/>
                    <a:pt x="6900" y="977"/>
                  </a:cubicBezTo>
                  <a:cubicBezTo>
                    <a:pt x="7090" y="788"/>
                    <a:pt x="7349" y="693"/>
                    <a:pt x="7613" y="693"/>
                  </a:cubicBezTo>
                  <a:cubicBezTo>
                    <a:pt x="7877" y="693"/>
                    <a:pt x="8145" y="788"/>
                    <a:pt x="8350" y="977"/>
                  </a:cubicBezTo>
                  <a:cubicBezTo>
                    <a:pt x="8822" y="1450"/>
                    <a:pt x="9106" y="1544"/>
                    <a:pt x="9263" y="1544"/>
                  </a:cubicBezTo>
                  <a:cubicBezTo>
                    <a:pt x="9358" y="1544"/>
                    <a:pt x="9484" y="1481"/>
                    <a:pt x="9610" y="1450"/>
                  </a:cubicBezTo>
                  <a:cubicBezTo>
                    <a:pt x="9742" y="1393"/>
                    <a:pt x="9878" y="1366"/>
                    <a:pt x="10011" y="1366"/>
                  </a:cubicBezTo>
                  <a:cubicBezTo>
                    <a:pt x="10544" y="1366"/>
                    <a:pt x="11028" y="1790"/>
                    <a:pt x="11028" y="2395"/>
                  </a:cubicBezTo>
                  <a:lnTo>
                    <a:pt x="11028" y="4695"/>
                  </a:lnTo>
                  <a:cubicBezTo>
                    <a:pt x="11028" y="5199"/>
                    <a:pt x="10933" y="5671"/>
                    <a:pt x="10744" y="6144"/>
                  </a:cubicBezTo>
                  <a:cubicBezTo>
                    <a:pt x="11248" y="6112"/>
                    <a:pt x="11689" y="5671"/>
                    <a:pt x="11689" y="5104"/>
                  </a:cubicBezTo>
                  <a:lnTo>
                    <a:pt x="116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-2908450" y="3724275"/>
              <a:ext cx="59900" cy="164625"/>
            </a:xfrm>
            <a:custGeom>
              <a:avLst/>
              <a:gdLst/>
              <a:ahLst/>
              <a:cxnLst/>
              <a:rect l="l" t="t" r="r" b="b"/>
              <a:pathLst>
                <a:path w="2396" h="6585" extrusionOk="0">
                  <a:moveTo>
                    <a:pt x="2395" y="0"/>
                  </a:moveTo>
                  <a:cubicBezTo>
                    <a:pt x="1904" y="491"/>
                    <a:pt x="1500" y="721"/>
                    <a:pt x="1085" y="721"/>
                  </a:cubicBezTo>
                  <a:cubicBezTo>
                    <a:pt x="887" y="721"/>
                    <a:pt x="687" y="669"/>
                    <a:pt x="473" y="567"/>
                  </a:cubicBezTo>
                  <a:cubicBezTo>
                    <a:pt x="423" y="548"/>
                    <a:pt x="374" y="539"/>
                    <a:pt x="327" y="539"/>
                  </a:cubicBezTo>
                  <a:cubicBezTo>
                    <a:pt x="142" y="539"/>
                    <a:pt x="1" y="681"/>
                    <a:pt x="1" y="882"/>
                  </a:cubicBezTo>
                  <a:lnTo>
                    <a:pt x="1" y="3214"/>
                  </a:lnTo>
                  <a:cubicBezTo>
                    <a:pt x="1" y="3718"/>
                    <a:pt x="127" y="4222"/>
                    <a:pt x="316" y="4663"/>
                  </a:cubicBezTo>
                  <a:cubicBezTo>
                    <a:pt x="725" y="5513"/>
                    <a:pt x="1387" y="6238"/>
                    <a:pt x="2395" y="6585"/>
                  </a:cubicBezTo>
                  <a:lnTo>
                    <a:pt x="239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-2831250" y="3725850"/>
              <a:ext cx="59875" cy="163850"/>
            </a:xfrm>
            <a:custGeom>
              <a:avLst/>
              <a:gdLst/>
              <a:ahLst/>
              <a:cxnLst/>
              <a:rect l="l" t="t" r="r" b="b"/>
              <a:pathLst>
                <a:path w="2395" h="6554" extrusionOk="0">
                  <a:moveTo>
                    <a:pt x="0" y="0"/>
                  </a:moveTo>
                  <a:lnTo>
                    <a:pt x="0" y="6553"/>
                  </a:lnTo>
                  <a:cubicBezTo>
                    <a:pt x="1008" y="6175"/>
                    <a:pt x="1670" y="5450"/>
                    <a:pt x="2079" y="4631"/>
                  </a:cubicBezTo>
                  <a:cubicBezTo>
                    <a:pt x="2269" y="4159"/>
                    <a:pt x="2395" y="3686"/>
                    <a:pt x="2395" y="3182"/>
                  </a:cubicBezTo>
                  <a:lnTo>
                    <a:pt x="2395" y="851"/>
                  </a:lnTo>
                  <a:cubicBezTo>
                    <a:pt x="2395" y="623"/>
                    <a:pt x="2212" y="477"/>
                    <a:pt x="2042" y="477"/>
                  </a:cubicBezTo>
                  <a:cubicBezTo>
                    <a:pt x="2000" y="477"/>
                    <a:pt x="1959" y="485"/>
                    <a:pt x="1922" y="504"/>
                  </a:cubicBezTo>
                  <a:cubicBezTo>
                    <a:pt x="1704" y="598"/>
                    <a:pt x="1496" y="647"/>
                    <a:pt x="1291" y="647"/>
                  </a:cubicBezTo>
                  <a:cubicBezTo>
                    <a:pt x="873" y="647"/>
                    <a:pt x="465" y="444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40" name="Google Shape;140;p2"/>
          <p:cNvCxnSpPr/>
          <p:nvPr/>
        </p:nvCxnSpPr>
        <p:spPr>
          <a:xfrm>
            <a:off x="4273420" y="3006997"/>
            <a:ext cx="0" cy="3571085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41" name="Google Shape;141;p2"/>
          <p:cNvCxnSpPr/>
          <p:nvPr/>
        </p:nvCxnSpPr>
        <p:spPr>
          <a:xfrm>
            <a:off x="7924798" y="3000774"/>
            <a:ext cx="0" cy="3571085"/>
          </a:xfrm>
          <a:prstGeom prst="straightConnector1">
            <a:avLst/>
          </a:prstGeom>
          <a:noFill/>
          <a:ln w="28575" cap="flat" cmpd="sng">
            <a:solidFill>
              <a:srgbClr val="7F7F7F"/>
            </a:solidFill>
            <a:prstDash val="dash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3" name="Google Shape;353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4" name="Google Shape;354;p20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Google Shape;355;p20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¿DUDAS?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356" name="Google Shape;356;p20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p20"/>
          <p:cNvSpPr/>
          <p:nvPr/>
        </p:nvSpPr>
        <p:spPr>
          <a:xfrm>
            <a:off x="0" y="2472612"/>
            <a:ext cx="7623110" cy="3963695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20"/>
          <p:cNvSpPr txBox="1"/>
          <p:nvPr/>
        </p:nvSpPr>
        <p:spPr>
          <a:xfrm>
            <a:off x="216581" y="3761961"/>
            <a:ext cx="6837362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Recuerda que si tienes alguna duda en tu trabajo en casa puedes usar Classroom para preguntar. 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3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3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01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Revisión de Conceptos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4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4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REVISEMOS LOS RESULTADOS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DEL CUESTIONARIO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57" name="Google Shape;157;p4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4"/>
          <p:cNvSpPr txBox="1"/>
          <p:nvPr/>
        </p:nvSpPr>
        <p:spPr>
          <a:xfrm>
            <a:off x="6551394" y="4356585"/>
            <a:ext cx="1919999" cy="374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Escribir los temas 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4"/>
          <p:cNvSpPr txBox="1"/>
          <p:nvPr/>
        </p:nvSpPr>
        <p:spPr>
          <a:xfrm>
            <a:off x="6551393" y="3711885"/>
            <a:ext cx="1920000" cy="6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800"/>
              <a:buFont typeface="Calibri"/>
              <a:buNone/>
            </a:pPr>
            <a:r>
              <a:rPr lang="es-MX" sz="28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Revisemos algunos conceptos</a:t>
            </a:r>
            <a:endParaRPr sz="2800" b="1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4"/>
          <p:cNvSpPr txBox="1"/>
          <p:nvPr/>
        </p:nvSpPr>
        <p:spPr>
          <a:xfrm>
            <a:off x="339856" y="6141649"/>
            <a:ext cx="6185343" cy="36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sugiere insertar el gráfico que proporciona el formulario de Google trabajado para esta sesión.</a:t>
            </a:r>
            <a:endParaRPr dirty="0"/>
          </a:p>
        </p:txBody>
      </p:sp>
      <p:sp>
        <p:nvSpPr>
          <p:cNvPr id="161" name="Google Shape;161;p4"/>
          <p:cNvSpPr/>
          <p:nvPr/>
        </p:nvSpPr>
        <p:spPr>
          <a:xfrm>
            <a:off x="518749" y="2373857"/>
            <a:ext cx="5591451" cy="3767792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2" name="Google Shape;162;p4" title="Gráfico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 l="4266" t="16254" r="5537"/>
          <a:stretch/>
        </p:blipFill>
        <p:spPr>
          <a:xfrm>
            <a:off x="735982" y="3136019"/>
            <a:ext cx="5055503" cy="3052516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4"/>
          <p:cNvSpPr/>
          <p:nvPr/>
        </p:nvSpPr>
        <p:spPr>
          <a:xfrm>
            <a:off x="993807" y="2549313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4"/>
          <p:cNvSpPr/>
          <p:nvPr/>
        </p:nvSpPr>
        <p:spPr>
          <a:xfrm>
            <a:off x="1784322" y="2549314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4"/>
          <p:cNvSpPr/>
          <p:nvPr/>
        </p:nvSpPr>
        <p:spPr>
          <a:xfrm>
            <a:off x="2737009" y="2549313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4"/>
          <p:cNvSpPr/>
          <p:nvPr/>
        </p:nvSpPr>
        <p:spPr>
          <a:xfrm>
            <a:off x="3586678" y="2549314"/>
            <a:ext cx="368151" cy="368151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9999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5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5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5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7000"/>
              <a:buNone/>
            </a:pPr>
            <a:r>
              <a:rPr lang="es-MX" sz="7000" b="1" dirty="0">
                <a:solidFill>
                  <a:schemeClr val="lt1"/>
                </a:solidFill>
              </a:rPr>
              <a:t>02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dirty="0">
                <a:solidFill>
                  <a:schemeClr val="lt1"/>
                </a:solidFill>
              </a:rPr>
              <a:t>Propiedades en CSS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</a:pPr>
            <a:r>
              <a:rPr lang="es-MX" sz="2700" dirty="0">
                <a:solidFill>
                  <a:schemeClr val="lt1"/>
                </a:solidFill>
              </a:rPr>
              <a:t>Cascade Style Sheet</a:t>
            </a:r>
            <a:endParaRPr sz="2700"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6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6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COLOR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182" name="Google Shape;182;p6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6"/>
          <p:cNvSpPr/>
          <p:nvPr/>
        </p:nvSpPr>
        <p:spPr>
          <a:xfrm>
            <a:off x="0" y="1184981"/>
            <a:ext cx="8529628" cy="472797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6"/>
          <p:cNvSpPr txBox="1"/>
          <p:nvPr/>
        </p:nvSpPr>
        <p:spPr>
          <a:xfrm>
            <a:off x="0" y="1196113"/>
            <a:ext cx="834156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42875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 color puede configurarse en distintos formatos:</a:t>
            </a:r>
            <a:endParaRPr dirty="0"/>
          </a:p>
        </p:txBody>
      </p:sp>
      <p:cxnSp>
        <p:nvCxnSpPr>
          <p:cNvPr id="185" name="Google Shape;185;p6"/>
          <p:cNvCxnSpPr/>
          <p:nvPr/>
        </p:nvCxnSpPr>
        <p:spPr>
          <a:xfrm>
            <a:off x="5934270" y="2332001"/>
            <a:ext cx="0" cy="3880941"/>
          </a:xfrm>
          <a:prstGeom prst="straightConnector1">
            <a:avLst/>
          </a:prstGeom>
          <a:noFill/>
          <a:ln w="28575" cap="flat" cmpd="sng">
            <a:solidFill>
              <a:srgbClr val="A5A5A5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186" name="Google Shape;186;p6"/>
          <p:cNvSpPr txBox="1"/>
          <p:nvPr/>
        </p:nvSpPr>
        <p:spPr>
          <a:xfrm>
            <a:off x="-282250" y="2332001"/>
            <a:ext cx="6097554" cy="34983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96900" marR="0" lvl="1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2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RGB (Red, Green, Blue):</a:t>
            </a:r>
            <a:r>
              <a:rPr lang="es-MX" sz="2200" b="0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596900" marR="0" lvl="1" indent="0" algn="just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s-MX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Define la intensidad de un color en un rango de 0 a 255, de tal manera que rgb(255,0,0) es rojo, rgb(0,0,0) es negro (ausencia de color) y rgb(255,255,255) es blanco.</a:t>
            </a:r>
            <a:endParaRPr dirty="0"/>
          </a:p>
          <a:p>
            <a:pPr marL="596900" marR="0" lvl="1" indent="0" algn="just" rtl="0">
              <a:spcBef>
                <a:spcPts val="100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96900" marR="0" lvl="1" indent="0" algn="just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s-MX" sz="22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RGBA (Red, Green, Blue, </a:t>
            </a:r>
            <a:r>
              <a:rPr lang="es-MX" sz="2200" b="1" i="0" u="sng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Alpha</a:t>
            </a:r>
            <a:r>
              <a:rPr lang="es-MX" sz="22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):</a:t>
            </a:r>
            <a:r>
              <a:rPr lang="es-MX" sz="2200" b="0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596900" marR="0" lvl="1" indent="0" algn="just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s-MX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Utiliza la misma métrica que el formato anterior, incluyendo un canal de opacidad (alpha) que varía entre 0 y 1, siendo 0 una transparencia total y 1 sin transparencia.  </a:t>
            </a:r>
            <a:endParaRPr dirty="0"/>
          </a:p>
        </p:txBody>
      </p:sp>
      <p:sp>
        <p:nvSpPr>
          <p:cNvPr id="187" name="Google Shape;187;p6"/>
          <p:cNvSpPr txBox="1"/>
          <p:nvPr/>
        </p:nvSpPr>
        <p:spPr>
          <a:xfrm>
            <a:off x="5554463" y="1776697"/>
            <a:ext cx="6237514" cy="4883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96900" marR="0" lvl="1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2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HEX</a:t>
            </a:r>
            <a:r>
              <a:rPr lang="es-MX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596900" marR="0" lvl="1" indent="0" algn="just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s-MX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define la intensidad de un color en un rango de 0 a 255 utilizando números </a:t>
            </a:r>
            <a:r>
              <a:rPr lang="es-MX" sz="1800" b="1" i="0" u="sng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hexadecimales</a:t>
            </a:r>
            <a:r>
              <a:rPr lang="es-MX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usando el siguiente formato: #rrggbb donde rr (Red), gg (Green) y bb (Blue) son números en hexadecimal.</a:t>
            </a:r>
            <a:endParaRPr dirty="0"/>
          </a:p>
          <a:p>
            <a:pPr marL="596900" marR="0" lvl="1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s-MX" sz="22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HSL </a:t>
            </a:r>
            <a:endParaRPr dirty="0"/>
          </a:p>
          <a:p>
            <a:pPr marL="596900" marR="0" lvl="1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s-MX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define el color usando Hue (Tono), Saturation (Saturación) y Lightness (Luminosidad), donde:</a:t>
            </a:r>
            <a:endParaRPr dirty="0"/>
          </a:p>
          <a:p>
            <a:pPr marL="1371600" marR="0" lvl="2" indent="-317500" algn="l" rtl="0"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980"/>
              <a:buFont typeface="Arial"/>
              <a:buChar char="•"/>
            </a:pPr>
            <a:r>
              <a:rPr lang="es-MX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</a:t>
            </a:r>
            <a:r>
              <a:rPr lang="es-MX" sz="18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tono</a:t>
            </a:r>
            <a:r>
              <a:rPr lang="es-MX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es un grado en la rueda de colores de 0 a 360. 0 es rojo, 120 es verde y 240 es azul.</a:t>
            </a:r>
            <a:endParaRPr dirty="0"/>
          </a:p>
          <a:p>
            <a:pPr marL="1371600" marR="0" lvl="2" indent="-317500" algn="l" rtl="0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980"/>
              <a:buFont typeface="Arial"/>
              <a:buChar char="•"/>
            </a:pPr>
            <a:r>
              <a:rPr lang="es-MX" sz="18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Saturación</a:t>
            </a:r>
            <a:r>
              <a:rPr lang="es-MX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es un porcentaje donde 0% corresponde a un tono de gris y 100% es a todo color.</a:t>
            </a:r>
            <a:endParaRPr dirty="0"/>
          </a:p>
          <a:p>
            <a:pPr marL="1371600" marR="0" lvl="2" indent="-317500" algn="l" rtl="0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980"/>
              <a:buFont typeface="Arial"/>
              <a:buChar char="•"/>
            </a:pPr>
            <a:r>
              <a:rPr lang="es-MX" sz="18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Luminosidad</a:t>
            </a:r>
            <a:r>
              <a:rPr lang="es-MX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es un porcentaje que varía entre 0 a 100 donde 0% es negro y 100% es blanco.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Google Shape;193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Google Shape;194;p7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7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BACKGROUND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196" name="Google Shape;196;p7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7"/>
          <p:cNvSpPr/>
          <p:nvPr/>
        </p:nvSpPr>
        <p:spPr>
          <a:xfrm>
            <a:off x="0" y="2649895"/>
            <a:ext cx="4711959" cy="334969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7"/>
          <p:cNvSpPr txBox="1"/>
          <p:nvPr/>
        </p:nvSpPr>
        <p:spPr>
          <a:xfrm>
            <a:off x="205273" y="3329574"/>
            <a:ext cx="4301412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397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Las </a:t>
            </a:r>
            <a:r>
              <a:rPr lang="es-MX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propiedades de fondo</a:t>
            </a: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en CSS (background) se utilizan para definir los efectos del fondo de los elementos. Estas son las siguientes:</a:t>
            </a:r>
            <a:endParaRPr dirty="0"/>
          </a:p>
        </p:txBody>
      </p:sp>
      <p:sp>
        <p:nvSpPr>
          <p:cNvPr id="199" name="Google Shape;199;p7"/>
          <p:cNvSpPr txBox="1"/>
          <p:nvPr/>
        </p:nvSpPr>
        <p:spPr>
          <a:xfrm>
            <a:off x="4319008" y="1768362"/>
            <a:ext cx="7418901" cy="4667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939800" marR="0" lvl="1" indent="-342900" algn="l" rtl="0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Char char="•"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background-color:</a:t>
            </a:r>
            <a:r>
              <a:rPr lang="es-MX" sz="2400" b="0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Define el color de fondo de un elemento.</a:t>
            </a:r>
            <a:endParaRPr dirty="0"/>
          </a:p>
          <a:p>
            <a:pPr marL="939800" marR="0" lvl="1" indent="-342900" algn="l" rtl="0"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Char char="•"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background-image: </a:t>
            </a: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Agrega una imagen de fondo a un elemento. Esta imagen se repite hasta llenar el espacio del elemento.</a:t>
            </a:r>
            <a:endParaRPr dirty="0"/>
          </a:p>
          <a:p>
            <a:pPr marL="939800" marR="0" lvl="1" indent="-342900" algn="l" rtl="0"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Char char="•"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background-repeat:</a:t>
            </a:r>
            <a:r>
              <a:rPr lang="es-MX" sz="2400" b="0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Agrega orientación a una imagen de fondo. </a:t>
            </a:r>
            <a:endParaRPr dirty="0"/>
          </a:p>
          <a:p>
            <a:pPr marL="939800" marR="0" lvl="1" indent="-342900" algn="l" rtl="0"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Char char="•"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background-attachment:</a:t>
            </a:r>
            <a:r>
              <a:rPr lang="es-MX" sz="2400" b="0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Especifica si la imagen puede desplazarse o ser fija.</a:t>
            </a:r>
            <a:endParaRPr dirty="0"/>
          </a:p>
          <a:p>
            <a:pPr marL="939800" marR="0" lvl="1" indent="-342900" algn="l" rtl="0"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Char char="•"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background-position:</a:t>
            </a:r>
            <a:r>
              <a:rPr lang="es-MX" sz="2400" b="0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Especifica la posición de una imagen.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Google Shape;205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Google Shape;206;p8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8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BORDES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208" name="Google Shape;208;p8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8"/>
          <p:cNvSpPr/>
          <p:nvPr/>
        </p:nvSpPr>
        <p:spPr>
          <a:xfrm>
            <a:off x="0" y="2649895"/>
            <a:ext cx="4711959" cy="334969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8"/>
          <p:cNvSpPr txBox="1"/>
          <p:nvPr/>
        </p:nvSpPr>
        <p:spPr>
          <a:xfrm>
            <a:off x="205273" y="3329574"/>
            <a:ext cx="4301412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397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Las </a:t>
            </a:r>
            <a:r>
              <a:rPr lang="es-MX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propiedades de borde</a:t>
            </a: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permiten especificar el estilo, el ancho y el color de un borde de un elemento. Algunas de sus propiedades son las siguientes:</a:t>
            </a:r>
            <a:endParaRPr dirty="0"/>
          </a:p>
        </p:txBody>
      </p:sp>
      <p:sp>
        <p:nvSpPr>
          <p:cNvPr id="211" name="Google Shape;211;p8"/>
          <p:cNvSpPr txBox="1"/>
          <p:nvPr/>
        </p:nvSpPr>
        <p:spPr>
          <a:xfrm>
            <a:off x="4396190" y="3329574"/>
            <a:ext cx="7418901" cy="18261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939800" marR="0" lvl="1" indent="-342900" algn="l" rtl="0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Char char="•"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border-style: </a:t>
            </a: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Especifica el tipo de borde del elemento (</a:t>
            </a:r>
            <a:r>
              <a:rPr lang="es-MX" sz="2400" b="0" i="0" u="sng" strike="noStrike" cap="none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ver</a:t>
            </a: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).</a:t>
            </a:r>
            <a:endParaRPr dirty="0"/>
          </a:p>
          <a:p>
            <a:pPr marL="939800" marR="0" lvl="1" indent="-342900" algn="just" rtl="0"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Char char="•"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border-width: </a:t>
            </a: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Especifica el ancho.</a:t>
            </a:r>
            <a:endParaRPr dirty="0"/>
          </a:p>
          <a:p>
            <a:pPr marL="939800" marR="0" lvl="1" indent="-342900" algn="just" rtl="0"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Char char="•"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border-color:</a:t>
            </a:r>
            <a:r>
              <a:rPr lang="es-MX" sz="2400" b="0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Especifica el color.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" name="Google Shape;217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9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9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MÁRGENES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220" name="Google Shape;220;p9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9"/>
          <p:cNvSpPr/>
          <p:nvPr/>
        </p:nvSpPr>
        <p:spPr>
          <a:xfrm>
            <a:off x="0" y="2649895"/>
            <a:ext cx="4711959" cy="3349690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9"/>
          <p:cNvSpPr txBox="1"/>
          <p:nvPr/>
        </p:nvSpPr>
        <p:spPr>
          <a:xfrm>
            <a:off x="205273" y="3001755"/>
            <a:ext cx="4301412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lang="es-MX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Los márgenes en CSS son una propiedad para crear espacio entre los elementos fuera de los bordes (border) definidos. Con las siguientes instrucciones puedes controlar su tamaño (en pixeles):</a:t>
            </a:r>
            <a:endParaRPr dirty="0"/>
          </a:p>
        </p:txBody>
      </p:sp>
      <p:sp>
        <p:nvSpPr>
          <p:cNvPr id="223" name="Google Shape;223;p9"/>
          <p:cNvSpPr txBox="1"/>
          <p:nvPr/>
        </p:nvSpPr>
        <p:spPr>
          <a:xfrm>
            <a:off x="4916329" y="2821290"/>
            <a:ext cx="4850447" cy="1954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317500" algn="just" rtl="0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40"/>
              <a:buFont typeface="Calibri"/>
              <a:buChar char="●"/>
            </a:pPr>
            <a:r>
              <a:rPr lang="es-MX" sz="24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margin-top: </a:t>
            </a: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Margen superior.</a:t>
            </a:r>
            <a:endParaRPr dirty="0"/>
          </a:p>
          <a:p>
            <a:pPr marL="457200" marR="0" lvl="0" indent="-317500" algn="just" rtl="0"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440"/>
              <a:buFont typeface="Calibri"/>
              <a:buChar char="●"/>
            </a:pPr>
            <a:r>
              <a:rPr lang="es-MX" sz="24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margin-right: </a:t>
            </a: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Margen derecho.</a:t>
            </a:r>
            <a:endParaRPr dirty="0"/>
          </a:p>
          <a:p>
            <a:pPr marL="457200" marR="0" lvl="0" indent="-317500" algn="just" rtl="0"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440"/>
              <a:buFont typeface="Calibri"/>
              <a:buChar char="●"/>
            </a:pPr>
            <a:r>
              <a:rPr lang="es-MX" sz="24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margin-bottom:</a:t>
            </a:r>
            <a:r>
              <a:rPr lang="es-MX" sz="2400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Margen inferior.</a:t>
            </a:r>
            <a:endParaRPr dirty="0"/>
          </a:p>
          <a:p>
            <a:pPr marL="457200" marR="0" lvl="0" indent="-317500" algn="just" rtl="0"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440"/>
              <a:buFont typeface="Calibri"/>
              <a:buChar char="●"/>
            </a:pPr>
            <a:r>
              <a:rPr lang="es-MX" sz="2400" b="1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margin-left:</a:t>
            </a:r>
            <a:r>
              <a:rPr lang="es-MX" sz="2400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MX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Margen izquierdo.</a:t>
            </a:r>
            <a:endParaRPr dirty="0"/>
          </a:p>
        </p:txBody>
      </p:sp>
      <p:sp>
        <p:nvSpPr>
          <p:cNvPr id="224" name="Google Shape;224;p9"/>
          <p:cNvSpPr txBox="1"/>
          <p:nvPr/>
        </p:nvSpPr>
        <p:spPr>
          <a:xfrm>
            <a:off x="5317385" y="5203548"/>
            <a:ext cx="6097554" cy="851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 posible aunar todas ellas en una sola instrucción. </a:t>
            </a:r>
            <a:endParaRPr dirty="0"/>
          </a:p>
          <a:p>
            <a:pPr marL="0" marR="0" lvl="0" indent="0" algn="just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Observa este </a:t>
            </a:r>
            <a:r>
              <a:rPr lang="es-MX" sz="1800" b="1" u="sng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ejemplo</a:t>
            </a:r>
            <a:r>
              <a:rPr lang="es-MX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para entender más.</a:t>
            </a:r>
            <a:endParaRPr dirty="0"/>
          </a:p>
        </p:txBody>
      </p:sp>
      <p:cxnSp>
        <p:nvCxnSpPr>
          <p:cNvPr id="225" name="Google Shape;225;p9"/>
          <p:cNvCxnSpPr/>
          <p:nvPr/>
        </p:nvCxnSpPr>
        <p:spPr>
          <a:xfrm>
            <a:off x="5085184" y="5038529"/>
            <a:ext cx="5727079" cy="0"/>
          </a:xfrm>
          <a:prstGeom prst="straightConnector1">
            <a:avLst/>
          </a:prstGeom>
          <a:noFill/>
          <a:ln w="28575" cap="flat" cmpd="sng">
            <a:solidFill>
              <a:srgbClr val="A5A5A5"/>
            </a:solidFill>
            <a:prstDash val="dash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1162</Words>
  <Application>Microsoft Office PowerPoint</Application>
  <PresentationFormat>Panorámica</PresentationFormat>
  <Paragraphs>139</Paragraphs>
  <Slides>20</Slides>
  <Notes>20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3" baseType="lpstr">
      <vt:lpstr>Arial</vt:lpstr>
      <vt:lpstr>Calibri</vt:lpstr>
      <vt:lpstr>Tema de Office</vt:lpstr>
      <vt:lpstr>Propiedades  de CSS Color, background y modelo de cajas</vt:lpstr>
      <vt:lpstr>Presentación de PowerPoint</vt:lpstr>
      <vt:lpstr>Presentación de PowerPoint</vt:lpstr>
      <vt:lpstr>REVISEMOS LOS RESULTADOS DEL CUESTIONARIO</vt:lpstr>
      <vt:lpstr>Presentación de PowerPoint</vt:lpstr>
      <vt:lpstr>COLOR </vt:lpstr>
      <vt:lpstr>BACKGROUND </vt:lpstr>
      <vt:lpstr>BORDES </vt:lpstr>
      <vt:lpstr>MÁRGENES </vt:lpstr>
      <vt:lpstr>COLAPSO DEL MARGEN</vt:lpstr>
      <vt:lpstr>PADDING </vt:lpstr>
      <vt:lpstr>ALTO Y ANCHO</vt:lpstr>
      <vt:lpstr>MODELO DE CAJAS</vt:lpstr>
      <vt:lpstr>SINTAXIS </vt:lpstr>
      <vt:lpstr>Presentación de PowerPoint</vt:lpstr>
      <vt:lpstr>PASOS PARA EL DESAFÍO</vt:lpstr>
      <vt:lpstr>¿NECESITAS AYUDA?</vt:lpstr>
      <vt:lpstr>Presentación de PowerPoint</vt:lpstr>
      <vt:lpstr>ACTIVIDADES A REALIZAR</vt:lpstr>
      <vt:lpstr>¿DUDAS?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Propiedades  de CSS Color, background y modelo de cajas</dc:title>
  <dc:creator>d.silvahidd@gmail.com</dc:creator>
  <cp:lastModifiedBy>Karina Uribe Mansilla</cp:lastModifiedBy>
  <cp:revision>1</cp:revision>
  <dcterms:created xsi:type="dcterms:W3CDTF">2020-08-12T18:32:33Z</dcterms:created>
  <dcterms:modified xsi:type="dcterms:W3CDTF">2021-02-15T23:21:44Z</dcterms:modified>
</cp:coreProperties>
</file>