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Proxima Nova"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xDj572czXyokX2SiV3L45Juca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8"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9" name="Google Shape;17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1" name="Google Shape;19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2" name="Google Shape;20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5" name="Google Shape;21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2" name="Google Shape;232;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9" name="Google Shape;259;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1" name="Google Shape;271;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0" name="Google Shape;28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7" name="Google Shape;287;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3" name="Google Shape;9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8" name="Google Shape;298;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0" name="Google Shape;31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5" name="Google Shape;325;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aae0976e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0" name="Google Shape;340;gaae0976e2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aae0976e2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7" name="Google Shape;347;gaae0976e22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9" name="Google Shape;359;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1" name="Google Shape;11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2" name="Google Shape;12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3" name="Google Shape;13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2" name="Google Shape;14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4" name="Google Shape;15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7" name="Google Shape;167;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3"/>
        <p:cNvGrpSpPr/>
        <p:nvPr/>
      </p:nvGrpSpPr>
      <p:grpSpPr>
        <a:xfrm>
          <a:off x="0" y="0"/>
          <a:ext cx="0" cy="0"/>
          <a:chOff x="0" y="0"/>
          <a:chExt cx="0" cy="0"/>
        </a:xfrm>
      </p:grpSpPr>
      <p:sp>
        <p:nvSpPr>
          <p:cNvPr id="24" name="Google Shape;2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0"/>
        <p:cNvGrpSpPr/>
        <p:nvPr/>
      </p:nvGrpSpPr>
      <p:grpSpPr>
        <a:xfrm>
          <a:off x="0" y="0"/>
          <a:ext cx="0" cy="0"/>
          <a:chOff x="0" y="0"/>
          <a:chExt cx="0" cy="0"/>
        </a:xfrm>
      </p:grpSpPr>
      <p:sp>
        <p:nvSpPr>
          <p:cNvPr id="31" name="Google Shape;31;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ocw.mit.edu/courses/electrical-engineering-and-computer-science/6-092-introduction-to-programming-in-java-january-iap-2010/lecture-not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hyperlink" Target="http://www.youtube.com/watch?v=LZPafq9Ve_Q"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isbn-international.org/es/content/%C2%BFqu%C3%A9-es-un-isb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hyperlink" Target="https://discord.gg/HVnpa3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es.stackoverflow.com/questions/104165/por-qu%C3%A9-la-herencia-m%C3%BAltiple-no-se-admite-en-jav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www.gamerdic.es/termino/battle-royal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6164920" y="338952"/>
            <a:ext cx="5473700" cy="6159500"/>
          </a:xfrm>
          <a:prstGeom prst="rect">
            <a:avLst/>
          </a:prstGeom>
          <a:noFill/>
          <a:ln>
            <a:noFill/>
          </a:ln>
        </p:spPr>
      </p:pic>
      <p:sp>
        <p:nvSpPr>
          <p:cNvPr id="85" name="Google Shape;85;p1"/>
          <p:cNvSpPr/>
          <p:nvPr/>
        </p:nvSpPr>
        <p:spPr>
          <a:xfrm>
            <a:off x="0" y="346232"/>
            <a:ext cx="6096000"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6" name="Google Shape;86;p1"/>
          <p:cNvSpPr/>
          <p:nvPr/>
        </p:nvSpPr>
        <p:spPr>
          <a:xfrm>
            <a:off x="11709647" y="328469"/>
            <a:ext cx="482353"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7" name="Google Shape;87;p1"/>
          <p:cNvSpPr txBox="1">
            <a:spLocks noGrp="1"/>
          </p:cNvSpPr>
          <p:nvPr>
            <p:ph type="ctrTitle"/>
          </p:nvPr>
        </p:nvSpPr>
        <p:spPr>
          <a:xfrm>
            <a:off x="878889" y="2432485"/>
            <a:ext cx="5051393" cy="2435765"/>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6000"/>
              <a:buFont typeface="Calibri"/>
              <a:buNone/>
            </a:pPr>
            <a:r>
              <a:rPr lang="es-MX" b="1" dirty="0">
                <a:solidFill>
                  <a:schemeClr val="lt1"/>
                </a:solidFill>
              </a:rPr>
              <a:t>Herencia</a:t>
            </a:r>
            <a:endParaRPr b="1" dirty="0">
              <a:solidFill>
                <a:schemeClr val="lt1"/>
              </a:solidFill>
            </a:endParaRPr>
          </a:p>
        </p:txBody>
      </p:sp>
      <p:sp>
        <p:nvSpPr>
          <p:cNvPr id="88" name="Google Shape;88;p1"/>
          <p:cNvSpPr txBox="1">
            <a:spLocks noGrp="1"/>
          </p:cNvSpPr>
          <p:nvPr>
            <p:ph type="subTitle" idx="1"/>
          </p:nvPr>
        </p:nvSpPr>
        <p:spPr>
          <a:xfrm>
            <a:off x="1524000" y="5217775"/>
            <a:ext cx="4441794" cy="570467"/>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2400"/>
              <a:buNone/>
            </a:pPr>
            <a:r>
              <a:rPr lang="es-MX" dirty="0">
                <a:solidFill>
                  <a:schemeClr val="lt1"/>
                </a:solidFill>
              </a:rPr>
              <a:t>Programación orientada a objetos</a:t>
            </a:r>
            <a:endParaRPr dirty="0">
              <a:solidFill>
                <a:schemeClr val="lt1"/>
              </a:solidFill>
            </a:endParaRPr>
          </a:p>
        </p:txBody>
      </p:sp>
      <p:sp>
        <p:nvSpPr>
          <p:cNvPr id="89" name="Google Shape;89;p1"/>
          <p:cNvSpPr txBox="1"/>
          <p:nvPr/>
        </p:nvSpPr>
        <p:spPr>
          <a:xfrm>
            <a:off x="1524000" y="976079"/>
            <a:ext cx="4441794"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1600" b="0" i="0" u="none" strike="noStrike" cap="none" dirty="0">
                <a:solidFill>
                  <a:schemeClr val="lt1"/>
                </a:solidFill>
                <a:latin typeface="Calibri"/>
                <a:ea typeface="Calibri"/>
                <a:cs typeface="Calibri"/>
                <a:sym typeface="Calibri"/>
              </a:rPr>
              <a:t>Especialidad Programación</a:t>
            </a:r>
            <a:endParaRPr dirty="0"/>
          </a:p>
          <a:p>
            <a:pPr marL="0" marR="0" lvl="0" indent="0" algn="r" rtl="0">
              <a:spcBef>
                <a:spcPts val="0"/>
              </a:spcBef>
              <a:spcAft>
                <a:spcPts val="0"/>
              </a:spcAft>
              <a:buNone/>
            </a:pPr>
            <a:r>
              <a:rPr lang="es-MX" sz="1600" b="0" i="0" u="none" strike="noStrike" cap="none" dirty="0">
                <a:solidFill>
                  <a:schemeClr val="lt1"/>
                </a:solidFill>
                <a:latin typeface="Calibri"/>
                <a:ea typeface="Calibri"/>
                <a:cs typeface="Calibri"/>
                <a:sym typeface="Calibri"/>
              </a:rPr>
              <a:t> Programación Orientada a Objetos</a:t>
            </a:r>
            <a:endParaRPr sz="1600" b="0" i="0" u="none" strike="noStrike" cap="none" dirty="0">
              <a:solidFill>
                <a:schemeClr val="lt1"/>
              </a:solidFill>
              <a:latin typeface="Calibri"/>
              <a:ea typeface="Calibri"/>
              <a:cs typeface="Calibri"/>
              <a:sym typeface="Calibri"/>
            </a:endParaRPr>
          </a:p>
        </p:txBody>
      </p:sp>
      <p:sp>
        <p:nvSpPr>
          <p:cNvPr id="90" name="Google Shape;90;p1"/>
          <p:cNvSpPr txBox="1"/>
          <p:nvPr/>
        </p:nvSpPr>
        <p:spPr>
          <a:xfrm>
            <a:off x="1524000" y="5973026"/>
            <a:ext cx="4441794" cy="34952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lt1"/>
              </a:buClr>
              <a:buSzPts val="1100"/>
              <a:buFont typeface="Arial"/>
              <a:buNone/>
            </a:pPr>
            <a:r>
              <a:rPr lang="es-MX" sz="1100" b="0" i="0" u="none" strike="noStrike" cap="none" dirty="0">
                <a:solidFill>
                  <a:schemeClr val="lt1"/>
                </a:solidFill>
                <a:latin typeface="Calibri"/>
                <a:ea typeface="Calibri"/>
                <a:cs typeface="Calibri"/>
                <a:sym typeface="Calibri"/>
              </a:rPr>
              <a:t>Extraído y modificado de </a:t>
            </a:r>
            <a:r>
              <a:rPr lang="es-MX" sz="1100" b="0" i="0" u="sng" strike="noStrike" cap="none" dirty="0">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MIT Open Courseware</a:t>
            </a:r>
            <a:endParaRPr sz="11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2" name="Google Shape;182;p10"/>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3" name="Google Shape;183;p10"/>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¡EL MAGO</a:t>
            </a:r>
            <a:br>
              <a:rPr lang="es-MX" dirty="0"/>
            </a:br>
            <a:r>
              <a:rPr lang="es-MX" dirty="0">
                <a:solidFill>
                  <a:srgbClr val="CD25B0"/>
                </a:solidFill>
              </a:rPr>
              <a:t>TIRA PODERES!</a:t>
            </a:r>
            <a:endParaRPr dirty="0">
              <a:solidFill>
                <a:srgbClr val="CD25B0"/>
              </a:solidFill>
            </a:endParaRPr>
          </a:p>
        </p:txBody>
      </p:sp>
      <p:sp>
        <p:nvSpPr>
          <p:cNvPr id="184" name="Google Shape;184;p10"/>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5" name="Google Shape;185;p10"/>
          <p:cNvSpPr txBox="1"/>
          <p:nvPr/>
        </p:nvSpPr>
        <p:spPr>
          <a:xfrm>
            <a:off x="1251049" y="3035888"/>
            <a:ext cx="2576150" cy="657900"/>
          </a:xfrm>
          <a:prstGeom prst="rect">
            <a:avLst/>
          </a:prstGeom>
          <a:noFill/>
          <a:ln>
            <a:noFill/>
          </a:ln>
        </p:spPr>
        <p:txBody>
          <a:bodyPr spcFirstLastPara="1" wrap="square" lIns="91425" tIns="91425" rIns="91425" bIns="91425" anchor="t" anchorCtr="0">
            <a:noAutofit/>
          </a:bodyPr>
          <a:lstStyle/>
          <a:p>
            <a:pPr marL="0" marR="0" lvl="0" indent="0" algn="just" rtl="0">
              <a:spcBef>
                <a:spcPts val="0"/>
              </a:spcBef>
              <a:spcAft>
                <a:spcPts val="0"/>
              </a:spcAft>
              <a:buClr>
                <a:srgbClr val="CD25B0"/>
              </a:buClr>
              <a:buSzPts val="1600"/>
              <a:buFont typeface="Calibri"/>
              <a:buNone/>
            </a:pPr>
            <a:r>
              <a:rPr lang="es-MX" sz="1600" b="1" i="0" u="none" strike="noStrike" cap="none" dirty="0">
                <a:solidFill>
                  <a:srgbClr val="CD25B0"/>
                </a:solidFill>
                <a:latin typeface="Calibri"/>
                <a:ea typeface="Calibri"/>
                <a:cs typeface="Calibri"/>
                <a:sym typeface="Calibri"/>
              </a:rPr>
              <a:t>Se agrega el método recibir daño en la clase Jugador</a:t>
            </a:r>
            <a:endParaRPr sz="1600" b="1" i="0" u="none" strike="noStrike" cap="none" dirty="0">
              <a:solidFill>
                <a:srgbClr val="CD25B0"/>
              </a:solidFill>
              <a:latin typeface="Calibri"/>
              <a:ea typeface="Calibri"/>
              <a:cs typeface="Calibri"/>
              <a:sym typeface="Calibri"/>
            </a:endParaRPr>
          </a:p>
        </p:txBody>
      </p:sp>
      <p:pic>
        <p:nvPicPr>
          <p:cNvPr id="186" name="Google Shape;186;p10"/>
          <p:cNvPicPr preferRelativeResize="0"/>
          <p:nvPr/>
        </p:nvPicPr>
        <p:blipFill rotWithShape="1">
          <a:blip r:embed="rId4">
            <a:alphaModFix/>
          </a:blip>
          <a:srcRect/>
          <a:stretch/>
        </p:blipFill>
        <p:spPr>
          <a:xfrm>
            <a:off x="1740024" y="3806686"/>
            <a:ext cx="1875000" cy="533850"/>
          </a:xfrm>
          <a:prstGeom prst="rect">
            <a:avLst/>
          </a:prstGeom>
          <a:noFill/>
          <a:ln>
            <a:noFill/>
          </a:ln>
        </p:spPr>
      </p:pic>
      <p:pic>
        <p:nvPicPr>
          <p:cNvPr id="187" name="Google Shape;187;p10"/>
          <p:cNvPicPr preferRelativeResize="0"/>
          <p:nvPr/>
        </p:nvPicPr>
        <p:blipFill rotWithShape="1">
          <a:blip r:embed="rId5">
            <a:alphaModFix/>
          </a:blip>
          <a:srcRect/>
          <a:stretch/>
        </p:blipFill>
        <p:spPr>
          <a:xfrm>
            <a:off x="4039374" y="2519586"/>
            <a:ext cx="5775751" cy="3509516"/>
          </a:xfrm>
          <a:prstGeom prst="rect">
            <a:avLst/>
          </a:prstGeom>
          <a:noFill/>
          <a:ln>
            <a:noFill/>
          </a:ln>
        </p:spPr>
      </p:pic>
      <p:cxnSp>
        <p:nvCxnSpPr>
          <p:cNvPr id="188" name="Google Shape;188;p10"/>
          <p:cNvCxnSpPr/>
          <p:nvPr/>
        </p:nvCxnSpPr>
        <p:spPr>
          <a:xfrm rot="10800000">
            <a:off x="3650349" y="3864786"/>
            <a:ext cx="877200" cy="92100"/>
          </a:xfrm>
          <a:prstGeom prst="straightConnector1">
            <a:avLst/>
          </a:prstGeom>
          <a:noFill/>
          <a:ln w="28575" cap="flat" cmpd="sng">
            <a:solidFill>
              <a:srgbClr val="A5A5A5"/>
            </a:solidFill>
            <a:prstDash val="solid"/>
            <a:round/>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4" name="Google Shape;194;p11"/>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5" name="Google Shape;195;p11"/>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EN LA</a:t>
            </a:r>
            <a:br>
              <a:rPr lang="es-MX" dirty="0"/>
            </a:br>
            <a:r>
              <a:rPr lang="es-MX" dirty="0">
                <a:solidFill>
                  <a:srgbClr val="CD25B0"/>
                </a:solidFill>
              </a:rPr>
              <a:t>APLICACIÓN</a:t>
            </a:r>
            <a:endParaRPr dirty="0">
              <a:solidFill>
                <a:srgbClr val="CD25B0"/>
              </a:solidFill>
            </a:endParaRPr>
          </a:p>
        </p:txBody>
      </p:sp>
      <p:sp>
        <p:nvSpPr>
          <p:cNvPr id="196" name="Google Shape;196;p11"/>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97" name="Google Shape;197;p11"/>
          <p:cNvPicPr preferRelativeResize="0"/>
          <p:nvPr/>
        </p:nvPicPr>
        <p:blipFill rotWithShape="1">
          <a:blip r:embed="rId4">
            <a:alphaModFix/>
          </a:blip>
          <a:srcRect/>
          <a:stretch/>
        </p:blipFill>
        <p:spPr>
          <a:xfrm>
            <a:off x="567621" y="2838610"/>
            <a:ext cx="5736408" cy="3281021"/>
          </a:xfrm>
          <a:prstGeom prst="rect">
            <a:avLst/>
          </a:prstGeom>
          <a:noFill/>
          <a:ln>
            <a:noFill/>
          </a:ln>
        </p:spPr>
      </p:pic>
      <p:pic>
        <p:nvPicPr>
          <p:cNvPr id="198" name="Google Shape;198;p11"/>
          <p:cNvPicPr preferRelativeResize="0"/>
          <p:nvPr/>
        </p:nvPicPr>
        <p:blipFill rotWithShape="1">
          <a:blip r:embed="rId5">
            <a:alphaModFix/>
          </a:blip>
          <a:srcRect/>
          <a:stretch/>
        </p:blipFill>
        <p:spPr>
          <a:xfrm>
            <a:off x="6929049" y="3658227"/>
            <a:ext cx="4695330" cy="1641785"/>
          </a:xfrm>
          <a:prstGeom prst="rect">
            <a:avLst/>
          </a:prstGeom>
          <a:noFill/>
          <a:ln>
            <a:noFill/>
          </a:ln>
        </p:spPr>
      </p:pic>
      <p:sp>
        <p:nvSpPr>
          <p:cNvPr id="199" name="Google Shape;199;p11"/>
          <p:cNvSpPr/>
          <p:nvPr/>
        </p:nvSpPr>
        <p:spPr>
          <a:xfrm>
            <a:off x="6374167" y="4234983"/>
            <a:ext cx="506027" cy="488272"/>
          </a:xfrm>
          <a:prstGeom prst="rightArrow">
            <a:avLst>
              <a:gd name="adj1" fmla="val 50000"/>
              <a:gd name="adj2" fmla="val 50000"/>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5" name="Google Shape;205;p1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6" name="Google Shape;206;p12"/>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CONSTRUCTOR</a:t>
            </a:r>
            <a:br>
              <a:rPr lang="es-MX" dirty="0"/>
            </a:br>
            <a:endParaRPr dirty="0">
              <a:solidFill>
                <a:srgbClr val="CD25B0"/>
              </a:solidFill>
            </a:endParaRPr>
          </a:p>
        </p:txBody>
      </p:sp>
      <p:sp>
        <p:nvSpPr>
          <p:cNvPr id="207" name="Google Shape;207;p12"/>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8" name="Google Shape;208;p12"/>
          <p:cNvSpPr txBox="1"/>
          <p:nvPr/>
        </p:nvSpPr>
        <p:spPr>
          <a:xfrm>
            <a:off x="552449" y="2709424"/>
            <a:ext cx="460381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s-MX" sz="1800" b="0" i="0" u="none" strike="noStrike" cap="none" dirty="0">
                <a:solidFill>
                  <a:schemeClr val="dk1"/>
                </a:solidFill>
                <a:latin typeface="Calibri"/>
                <a:ea typeface="Calibri"/>
                <a:cs typeface="Calibri"/>
                <a:sym typeface="Calibri"/>
              </a:rPr>
              <a:t>¿Cómo se crea un constructor si los atributos se definen en otra clase?</a:t>
            </a:r>
            <a:endParaRPr dirty="0"/>
          </a:p>
        </p:txBody>
      </p:sp>
      <p:pic>
        <p:nvPicPr>
          <p:cNvPr id="209" name="Google Shape;209;p12"/>
          <p:cNvPicPr preferRelativeResize="0"/>
          <p:nvPr/>
        </p:nvPicPr>
        <p:blipFill rotWithShape="1">
          <a:blip r:embed="rId4">
            <a:alphaModFix/>
          </a:blip>
          <a:srcRect/>
          <a:stretch/>
        </p:blipFill>
        <p:spPr>
          <a:xfrm>
            <a:off x="552449" y="3664744"/>
            <a:ext cx="4305300" cy="1219200"/>
          </a:xfrm>
          <a:prstGeom prst="rect">
            <a:avLst/>
          </a:prstGeom>
          <a:noFill/>
          <a:ln>
            <a:noFill/>
          </a:ln>
        </p:spPr>
      </p:pic>
      <p:sp>
        <p:nvSpPr>
          <p:cNvPr id="210" name="Google Shape;210;p12"/>
          <p:cNvSpPr txBox="1"/>
          <p:nvPr/>
        </p:nvSpPr>
        <p:spPr>
          <a:xfrm>
            <a:off x="5925844" y="2709424"/>
            <a:ext cx="582819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s-MX" sz="1800" b="0" i="0" u="none" strike="noStrike" cap="none" dirty="0">
                <a:solidFill>
                  <a:schemeClr val="dk1"/>
                </a:solidFill>
                <a:latin typeface="Calibri"/>
                <a:ea typeface="Calibri"/>
                <a:cs typeface="Calibri"/>
                <a:sym typeface="Calibri"/>
              </a:rPr>
              <a:t>Con </a:t>
            </a:r>
            <a:r>
              <a:rPr lang="es-MX" sz="1800" b="1" i="0" u="none" strike="noStrike" cap="none" dirty="0">
                <a:solidFill>
                  <a:srgbClr val="CD25B0"/>
                </a:solidFill>
                <a:latin typeface="Calibri"/>
                <a:ea typeface="Calibri"/>
                <a:cs typeface="Calibri"/>
                <a:sym typeface="Calibri"/>
              </a:rPr>
              <a:t>“super” </a:t>
            </a:r>
            <a:r>
              <a:rPr lang="es-MX" sz="1800" b="0" i="0" u="none" strike="noStrike" cap="none" dirty="0">
                <a:solidFill>
                  <a:schemeClr val="dk1"/>
                </a:solidFill>
                <a:latin typeface="Calibri"/>
                <a:ea typeface="Calibri"/>
                <a:cs typeface="Calibri"/>
                <a:sym typeface="Calibri"/>
              </a:rPr>
              <a:t>parametrizamos los atributos de la clase padre.</a:t>
            </a:r>
            <a:endParaRPr dirty="0"/>
          </a:p>
        </p:txBody>
      </p:sp>
      <p:pic>
        <p:nvPicPr>
          <p:cNvPr id="211" name="Google Shape;211;p12"/>
          <p:cNvPicPr preferRelativeResize="0"/>
          <p:nvPr/>
        </p:nvPicPr>
        <p:blipFill rotWithShape="1">
          <a:blip r:embed="rId5">
            <a:alphaModFix/>
          </a:blip>
          <a:srcRect/>
          <a:stretch/>
        </p:blipFill>
        <p:spPr>
          <a:xfrm>
            <a:off x="6221197" y="3643776"/>
            <a:ext cx="5438692" cy="1219200"/>
          </a:xfrm>
          <a:prstGeom prst="rect">
            <a:avLst/>
          </a:prstGeom>
          <a:noFill/>
          <a:ln>
            <a:noFill/>
          </a:ln>
        </p:spPr>
      </p:pic>
      <p:cxnSp>
        <p:nvCxnSpPr>
          <p:cNvPr id="212" name="Google Shape;212;p12"/>
          <p:cNvCxnSpPr/>
          <p:nvPr/>
        </p:nvCxnSpPr>
        <p:spPr>
          <a:xfrm>
            <a:off x="5482696" y="2618210"/>
            <a:ext cx="0" cy="2681759"/>
          </a:xfrm>
          <a:prstGeom prst="straightConnector1">
            <a:avLst/>
          </a:prstGeom>
          <a:noFill/>
          <a:ln w="19050" cap="flat" cmpd="sng">
            <a:solidFill>
              <a:srgbClr val="CD25B0"/>
            </a:solidFill>
            <a:prstDash val="dash"/>
            <a:miter lim="800000"/>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8" name="Google Shape;218;p1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19" name="Google Shape;219;p13"/>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MÉTODOS Y</a:t>
            </a:r>
            <a:br>
              <a:rPr lang="es-MX" dirty="0"/>
            </a:br>
            <a:r>
              <a:rPr lang="es-MX" dirty="0">
                <a:solidFill>
                  <a:srgbClr val="CD25B0"/>
                </a:solidFill>
              </a:rPr>
              <a:t>ATRIBUTOS</a:t>
            </a:r>
            <a:endParaRPr dirty="0">
              <a:solidFill>
                <a:srgbClr val="CD25B0"/>
              </a:solidFill>
            </a:endParaRPr>
          </a:p>
        </p:txBody>
      </p:sp>
      <p:sp>
        <p:nvSpPr>
          <p:cNvPr id="220" name="Google Shape;220;p13"/>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21" name="Google Shape;221;p13"/>
          <p:cNvSpPr txBox="1"/>
          <p:nvPr/>
        </p:nvSpPr>
        <p:spPr>
          <a:xfrm>
            <a:off x="429825" y="3059668"/>
            <a:ext cx="55803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s-MX" sz="1800" b="0" i="0" u="none" strike="noStrike" cap="none" dirty="0">
                <a:solidFill>
                  <a:schemeClr val="dk1"/>
                </a:solidFill>
                <a:latin typeface="Calibri"/>
                <a:ea typeface="Calibri"/>
                <a:cs typeface="Calibri"/>
                <a:sym typeface="Calibri"/>
              </a:rPr>
              <a:t>Supongamos que en la </a:t>
            </a:r>
            <a:r>
              <a:rPr lang="es-MX" sz="1800" b="1" i="0" u="none" strike="noStrike" cap="none" dirty="0">
                <a:solidFill>
                  <a:srgbClr val="CD25B0"/>
                </a:solidFill>
                <a:latin typeface="Calibri"/>
                <a:ea typeface="Calibri"/>
                <a:cs typeface="Calibri"/>
                <a:sym typeface="Calibri"/>
              </a:rPr>
              <a:t>clase Jugador </a:t>
            </a:r>
            <a:r>
              <a:rPr lang="es-MX" sz="1800" b="0" i="0" u="none" strike="noStrike" cap="none" dirty="0">
                <a:solidFill>
                  <a:schemeClr val="dk1"/>
                </a:solidFill>
                <a:latin typeface="Calibri"/>
                <a:ea typeface="Calibri"/>
                <a:cs typeface="Calibri"/>
                <a:sym typeface="Calibri"/>
              </a:rPr>
              <a:t>existe éste método:</a:t>
            </a:r>
            <a:endParaRPr dirty="0"/>
          </a:p>
        </p:txBody>
      </p:sp>
      <p:pic>
        <p:nvPicPr>
          <p:cNvPr id="222" name="Google Shape;222;p13"/>
          <p:cNvPicPr preferRelativeResize="0"/>
          <p:nvPr/>
        </p:nvPicPr>
        <p:blipFill rotWithShape="1">
          <a:blip r:embed="rId4">
            <a:alphaModFix/>
          </a:blip>
          <a:srcRect/>
          <a:stretch/>
        </p:blipFill>
        <p:spPr>
          <a:xfrm>
            <a:off x="515886" y="3579114"/>
            <a:ext cx="5191125" cy="885825"/>
          </a:xfrm>
          <a:prstGeom prst="rect">
            <a:avLst/>
          </a:prstGeom>
          <a:noFill/>
          <a:ln>
            <a:noFill/>
          </a:ln>
        </p:spPr>
      </p:pic>
      <p:sp>
        <p:nvSpPr>
          <p:cNvPr id="223" name="Google Shape;223;p13"/>
          <p:cNvSpPr txBox="1"/>
          <p:nvPr/>
        </p:nvSpPr>
        <p:spPr>
          <a:xfrm>
            <a:off x="515886" y="4634292"/>
            <a:ext cx="45710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s-MX" sz="1800" b="0" i="0" u="none" strike="noStrike" cap="none" dirty="0">
                <a:solidFill>
                  <a:schemeClr val="dk1"/>
                </a:solidFill>
                <a:latin typeface="Calibri"/>
                <a:ea typeface="Calibri"/>
                <a:cs typeface="Calibri"/>
                <a:sym typeface="Calibri"/>
              </a:rPr>
              <a:t>Y en la </a:t>
            </a:r>
            <a:r>
              <a:rPr lang="es-MX" sz="1800" b="1" i="0" u="none" strike="noStrike" cap="none" dirty="0">
                <a:solidFill>
                  <a:srgbClr val="CD25B0"/>
                </a:solidFill>
                <a:latin typeface="Calibri"/>
                <a:ea typeface="Calibri"/>
                <a:cs typeface="Calibri"/>
                <a:sym typeface="Calibri"/>
              </a:rPr>
              <a:t>clase Mago </a:t>
            </a:r>
            <a:r>
              <a:rPr lang="es-MX" sz="1800" b="0" i="0" u="none" strike="noStrike" cap="none" dirty="0">
                <a:solidFill>
                  <a:schemeClr val="dk1"/>
                </a:solidFill>
                <a:latin typeface="Calibri"/>
                <a:ea typeface="Calibri"/>
                <a:cs typeface="Calibri"/>
                <a:sym typeface="Calibri"/>
              </a:rPr>
              <a:t>existe algo de esta forma:</a:t>
            </a:r>
            <a:endParaRPr dirty="0"/>
          </a:p>
        </p:txBody>
      </p:sp>
      <p:pic>
        <p:nvPicPr>
          <p:cNvPr id="224" name="Google Shape;224;p13"/>
          <p:cNvPicPr preferRelativeResize="0"/>
          <p:nvPr/>
        </p:nvPicPr>
        <p:blipFill rotWithShape="1">
          <a:blip r:embed="rId5">
            <a:alphaModFix/>
          </a:blip>
          <a:srcRect/>
          <a:stretch/>
        </p:blipFill>
        <p:spPr>
          <a:xfrm>
            <a:off x="515886" y="5170238"/>
            <a:ext cx="5038725" cy="819150"/>
          </a:xfrm>
          <a:prstGeom prst="rect">
            <a:avLst/>
          </a:prstGeom>
          <a:noFill/>
          <a:ln>
            <a:noFill/>
          </a:ln>
        </p:spPr>
      </p:pic>
      <p:sp>
        <p:nvSpPr>
          <p:cNvPr id="225" name="Google Shape;225;p13"/>
          <p:cNvSpPr txBox="1"/>
          <p:nvPr/>
        </p:nvSpPr>
        <p:spPr>
          <a:xfrm>
            <a:off x="6331998" y="3059668"/>
            <a:ext cx="56883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i="0" u="none" strike="noStrike" cap="none" dirty="0">
                <a:solidFill>
                  <a:srgbClr val="CD25B0"/>
                </a:solidFill>
                <a:latin typeface="Calibri"/>
                <a:ea typeface="Calibri"/>
                <a:cs typeface="Calibri"/>
                <a:sym typeface="Calibri"/>
              </a:rPr>
              <a:t>super</a:t>
            </a:r>
            <a:r>
              <a:rPr lang="es-MX" sz="1800" b="0" i="0" u="none" strike="noStrike" cap="none" dirty="0">
                <a:solidFill>
                  <a:schemeClr val="dk1"/>
                </a:solidFill>
                <a:latin typeface="Calibri"/>
                <a:ea typeface="Calibri"/>
                <a:cs typeface="Calibri"/>
                <a:sym typeface="Calibri"/>
              </a:rPr>
              <a:t>, permite diferenciar a qué método se está llamando.</a:t>
            </a:r>
            <a:endParaRPr sz="1800" dirty="0">
              <a:solidFill>
                <a:schemeClr val="dk1"/>
              </a:solidFill>
              <a:latin typeface="Calibri"/>
              <a:ea typeface="Calibri"/>
              <a:cs typeface="Calibri"/>
              <a:sym typeface="Calibri"/>
            </a:endParaRPr>
          </a:p>
        </p:txBody>
      </p:sp>
      <p:pic>
        <p:nvPicPr>
          <p:cNvPr id="226" name="Google Shape;226;p13"/>
          <p:cNvPicPr preferRelativeResize="0"/>
          <p:nvPr/>
        </p:nvPicPr>
        <p:blipFill rotWithShape="1">
          <a:blip r:embed="rId6">
            <a:alphaModFix/>
          </a:blip>
          <a:srcRect/>
          <a:stretch/>
        </p:blipFill>
        <p:spPr>
          <a:xfrm>
            <a:off x="6331998" y="3579114"/>
            <a:ext cx="5484181" cy="912672"/>
          </a:xfrm>
          <a:prstGeom prst="rect">
            <a:avLst/>
          </a:prstGeom>
          <a:noFill/>
          <a:ln>
            <a:noFill/>
          </a:ln>
        </p:spPr>
      </p:pic>
      <p:pic>
        <p:nvPicPr>
          <p:cNvPr id="227" name="Google Shape;227;p13"/>
          <p:cNvPicPr preferRelativeResize="0"/>
          <p:nvPr/>
        </p:nvPicPr>
        <p:blipFill rotWithShape="1">
          <a:blip r:embed="rId7">
            <a:alphaModFix/>
          </a:blip>
          <a:srcRect/>
          <a:stretch/>
        </p:blipFill>
        <p:spPr>
          <a:xfrm>
            <a:off x="7676083" y="5184667"/>
            <a:ext cx="2669436" cy="433350"/>
          </a:xfrm>
          <a:prstGeom prst="rect">
            <a:avLst/>
          </a:prstGeom>
          <a:noFill/>
          <a:ln>
            <a:noFill/>
          </a:ln>
        </p:spPr>
      </p:pic>
      <p:cxnSp>
        <p:nvCxnSpPr>
          <p:cNvPr id="228" name="Google Shape;228;p13"/>
          <p:cNvCxnSpPr/>
          <p:nvPr/>
        </p:nvCxnSpPr>
        <p:spPr>
          <a:xfrm>
            <a:off x="6050866" y="3150906"/>
            <a:ext cx="0" cy="2681759"/>
          </a:xfrm>
          <a:prstGeom prst="straightConnector1">
            <a:avLst/>
          </a:prstGeom>
          <a:noFill/>
          <a:ln w="19050" cap="flat" cmpd="sng">
            <a:solidFill>
              <a:srgbClr val="CD25B0"/>
            </a:solidFill>
            <a:prstDash val="dash"/>
            <a:miter lim="800000"/>
            <a:headEnd type="none" w="sm" len="sm"/>
            <a:tailEnd type="none" w="sm" len="sm"/>
          </a:ln>
        </p:spPr>
      </p:cxnSp>
      <p:sp>
        <p:nvSpPr>
          <p:cNvPr id="229" name="Google Shape;229;p13"/>
          <p:cNvSpPr/>
          <p:nvPr/>
        </p:nvSpPr>
        <p:spPr>
          <a:xfrm rot="5400000">
            <a:off x="8679031" y="4589356"/>
            <a:ext cx="506027" cy="488272"/>
          </a:xfrm>
          <a:prstGeom prst="rightArrow">
            <a:avLst>
              <a:gd name="adj1" fmla="val 50000"/>
              <a:gd name="adj2" fmla="val 50000"/>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5" name="Google Shape;235;p1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6" name="Google Shape;236;p14"/>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¿PUEDE EXISTIR</a:t>
            </a:r>
            <a:br>
              <a:rPr lang="es-MX" dirty="0"/>
            </a:br>
            <a:r>
              <a:rPr lang="es-MX" dirty="0">
                <a:solidFill>
                  <a:srgbClr val="CD25B0"/>
                </a:solidFill>
              </a:rPr>
              <a:t>UN MAGO MAESTRO?</a:t>
            </a:r>
            <a:endParaRPr dirty="0">
              <a:solidFill>
                <a:srgbClr val="CD25B0"/>
              </a:solidFill>
            </a:endParaRPr>
          </a:p>
        </p:txBody>
      </p:sp>
      <p:sp>
        <p:nvSpPr>
          <p:cNvPr id="237" name="Google Shape;237;p14"/>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8" name="Google Shape;238;p14"/>
          <p:cNvSpPr txBox="1"/>
          <p:nvPr/>
        </p:nvSpPr>
        <p:spPr>
          <a:xfrm>
            <a:off x="632534" y="5528114"/>
            <a:ext cx="375303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D25B0"/>
              </a:buClr>
              <a:buSzPts val="2400"/>
              <a:buFont typeface="Calibri"/>
              <a:buNone/>
            </a:pPr>
            <a:r>
              <a:rPr lang="es-MX" sz="2400" b="1" dirty="0">
                <a:solidFill>
                  <a:srgbClr val="CD25B0"/>
                </a:solidFill>
                <a:latin typeface="Calibri"/>
                <a:ea typeface="Calibri"/>
                <a:cs typeface="Calibri"/>
                <a:sym typeface="Calibri"/>
              </a:rPr>
              <a:t>Si, y tiene habilidades mucho más poderosas…</a:t>
            </a:r>
            <a:endParaRPr dirty="0"/>
          </a:p>
        </p:txBody>
      </p:sp>
      <p:pic>
        <p:nvPicPr>
          <p:cNvPr id="239" name="Google Shape;239;p14"/>
          <p:cNvPicPr preferRelativeResize="0"/>
          <p:nvPr/>
        </p:nvPicPr>
        <p:blipFill rotWithShape="1">
          <a:blip r:embed="rId4">
            <a:alphaModFix/>
          </a:blip>
          <a:srcRect/>
          <a:stretch/>
        </p:blipFill>
        <p:spPr>
          <a:xfrm>
            <a:off x="4385354" y="3026502"/>
            <a:ext cx="7030960" cy="3232625"/>
          </a:xfrm>
          <a:prstGeom prst="rect">
            <a:avLst/>
          </a:prstGeom>
          <a:noFill/>
          <a:ln>
            <a:noFill/>
          </a:ln>
        </p:spPr>
      </p:pic>
      <p:pic>
        <p:nvPicPr>
          <p:cNvPr id="240" name="Google Shape;240;p14"/>
          <p:cNvPicPr preferRelativeResize="0"/>
          <p:nvPr/>
        </p:nvPicPr>
        <p:blipFill rotWithShape="1">
          <a:blip r:embed="rId5">
            <a:alphaModFix/>
          </a:blip>
          <a:srcRect/>
          <a:stretch/>
        </p:blipFill>
        <p:spPr>
          <a:xfrm>
            <a:off x="1071608" y="2599614"/>
            <a:ext cx="2370830" cy="2546563"/>
          </a:xfrm>
          <a:prstGeom prst="rect">
            <a:avLst/>
          </a:prstGeom>
          <a:noFill/>
          <a:ln>
            <a:noFill/>
          </a:ln>
        </p:spPr>
      </p:pic>
      <p:pic>
        <p:nvPicPr>
          <p:cNvPr id="241" name="Google Shape;241;p14"/>
          <p:cNvPicPr preferRelativeResize="0"/>
          <p:nvPr/>
        </p:nvPicPr>
        <p:blipFill rotWithShape="1">
          <a:blip r:embed="rId6">
            <a:alphaModFix/>
          </a:blip>
          <a:srcRect/>
          <a:stretch/>
        </p:blipFill>
        <p:spPr>
          <a:xfrm rot="1674237">
            <a:off x="2262664" y="2372052"/>
            <a:ext cx="492564" cy="340197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7" name="Google Shape;247;p1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8" name="Google Shape;248;p15"/>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GRAFICAMENTE</a:t>
            </a:r>
            <a:br>
              <a:rPr lang="es-MX" dirty="0"/>
            </a:br>
            <a:endParaRPr dirty="0">
              <a:solidFill>
                <a:srgbClr val="CD25B0"/>
              </a:solidFill>
            </a:endParaRPr>
          </a:p>
        </p:txBody>
      </p:sp>
      <p:sp>
        <p:nvSpPr>
          <p:cNvPr id="249" name="Google Shape;249;p15"/>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0" name="Google Shape;250;p15"/>
          <p:cNvSpPr txBox="1"/>
          <p:nvPr/>
        </p:nvSpPr>
        <p:spPr>
          <a:xfrm>
            <a:off x="3341327" y="1930478"/>
            <a:ext cx="1507558" cy="410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Proxima Nova"/>
              <a:buNone/>
            </a:pPr>
            <a:r>
              <a:rPr lang="es-MX" sz="1800" dirty="0">
                <a:solidFill>
                  <a:schemeClr val="dk1"/>
                </a:solidFill>
                <a:latin typeface="Proxima Nova"/>
                <a:ea typeface="Proxima Nova"/>
                <a:cs typeface="Proxima Nova"/>
                <a:sym typeface="Proxima Nova"/>
              </a:rPr>
              <a:t>Clase padre</a:t>
            </a:r>
            <a:endParaRPr sz="1800" dirty="0">
              <a:solidFill>
                <a:schemeClr val="dk1"/>
              </a:solidFill>
              <a:latin typeface="Proxima Nova"/>
              <a:ea typeface="Proxima Nova"/>
              <a:cs typeface="Proxima Nova"/>
              <a:sym typeface="Proxima Nova"/>
            </a:endParaRPr>
          </a:p>
        </p:txBody>
      </p:sp>
      <p:sp>
        <p:nvSpPr>
          <p:cNvPr id="251" name="Google Shape;251;p15"/>
          <p:cNvSpPr txBox="1"/>
          <p:nvPr/>
        </p:nvSpPr>
        <p:spPr>
          <a:xfrm>
            <a:off x="2548372" y="3658744"/>
            <a:ext cx="2369873" cy="410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Proxima Nova"/>
              <a:buNone/>
            </a:pPr>
            <a:r>
              <a:rPr lang="es-MX" sz="1800" dirty="0">
                <a:solidFill>
                  <a:schemeClr val="dk1"/>
                </a:solidFill>
                <a:latin typeface="Proxima Nova"/>
                <a:ea typeface="Proxima Nova"/>
                <a:cs typeface="Proxima Nova"/>
                <a:sym typeface="Proxima Nova"/>
              </a:rPr>
              <a:t>Subclase de Jugador</a:t>
            </a:r>
            <a:endParaRPr sz="1800" dirty="0">
              <a:solidFill>
                <a:schemeClr val="dk1"/>
              </a:solidFill>
              <a:latin typeface="Proxima Nova"/>
              <a:ea typeface="Proxima Nova"/>
              <a:cs typeface="Proxima Nova"/>
              <a:sym typeface="Proxima Nova"/>
            </a:endParaRPr>
          </a:p>
        </p:txBody>
      </p:sp>
      <p:sp>
        <p:nvSpPr>
          <p:cNvPr id="252" name="Google Shape;252;p15"/>
          <p:cNvSpPr txBox="1"/>
          <p:nvPr/>
        </p:nvSpPr>
        <p:spPr>
          <a:xfrm>
            <a:off x="2744956" y="5381396"/>
            <a:ext cx="2147930" cy="410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Proxima Nova"/>
              <a:buNone/>
            </a:pPr>
            <a:r>
              <a:rPr lang="es-MX" sz="1800" dirty="0">
                <a:solidFill>
                  <a:schemeClr val="dk1"/>
                </a:solidFill>
                <a:latin typeface="Proxima Nova"/>
                <a:ea typeface="Proxima Nova"/>
                <a:cs typeface="Proxima Nova"/>
                <a:sym typeface="Proxima Nova"/>
              </a:rPr>
              <a:t>Subclase de Mago</a:t>
            </a:r>
            <a:endParaRPr sz="1800" dirty="0">
              <a:solidFill>
                <a:schemeClr val="dk1"/>
              </a:solidFill>
              <a:latin typeface="Proxima Nova"/>
              <a:ea typeface="Proxima Nova"/>
              <a:cs typeface="Proxima Nova"/>
              <a:sym typeface="Proxima Nova"/>
            </a:endParaRPr>
          </a:p>
        </p:txBody>
      </p:sp>
      <p:pic>
        <p:nvPicPr>
          <p:cNvPr id="253" name="Google Shape;253;p15"/>
          <p:cNvPicPr preferRelativeResize="0"/>
          <p:nvPr/>
        </p:nvPicPr>
        <p:blipFill rotWithShape="1">
          <a:blip r:embed="rId4">
            <a:alphaModFix/>
          </a:blip>
          <a:srcRect/>
          <a:stretch/>
        </p:blipFill>
        <p:spPr>
          <a:xfrm>
            <a:off x="4987606" y="1424661"/>
            <a:ext cx="3064959" cy="4836521"/>
          </a:xfrm>
          <a:prstGeom prst="rect">
            <a:avLst/>
          </a:prstGeom>
          <a:noFill/>
          <a:ln>
            <a:noFill/>
          </a:ln>
        </p:spPr>
      </p:pic>
      <p:sp>
        <p:nvSpPr>
          <p:cNvPr id="254" name="Google Shape;254;p15"/>
          <p:cNvSpPr txBox="1"/>
          <p:nvPr/>
        </p:nvSpPr>
        <p:spPr>
          <a:xfrm>
            <a:off x="6340876" y="1981131"/>
            <a:ext cx="138269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Proxima Nova"/>
              <a:buNone/>
            </a:pPr>
            <a:r>
              <a:rPr lang="es-MX" sz="1800" b="1" dirty="0">
                <a:solidFill>
                  <a:schemeClr val="lt1"/>
                </a:solidFill>
                <a:latin typeface="Proxima Nova"/>
                <a:ea typeface="Proxima Nova"/>
                <a:cs typeface="Proxima Nova"/>
                <a:sym typeface="Proxima Nova"/>
              </a:rPr>
              <a:t>JUGADOR</a:t>
            </a:r>
            <a:endParaRPr dirty="0"/>
          </a:p>
        </p:txBody>
      </p:sp>
      <p:sp>
        <p:nvSpPr>
          <p:cNvPr id="255" name="Google Shape;255;p15"/>
          <p:cNvSpPr txBox="1"/>
          <p:nvPr/>
        </p:nvSpPr>
        <p:spPr>
          <a:xfrm>
            <a:off x="6278730" y="3696066"/>
            <a:ext cx="138269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Proxima Nova"/>
              <a:buNone/>
            </a:pPr>
            <a:r>
              <a:rPr lang="es-MX" sz="1800" b="1" dirty="0">
                <a:solidFill>
                  <a:schemeClr val="lt1"/>
                </a:solidFill>
                <a:latin typeface="Proxima Nova"/>
                <a:ea typeface="Proxima Nova"/>
                <a:cs typeface="Proxima Nova"/>
                <a:sym typeface="Proxima Nova"/>
              </a:rPr>
              <a:t>MAGO</a:t>
            </a:r>
            <a:endParaRPr dirty="0"/>
          </a:p>
        </p:txBody>
      </p:sp>
      <p:sp>
        <p:nvSpPr>
          <p:cNvPr id="256" name="Google Shape;256;p15"/>
          <p:cNvSpPr txBox="1"/>
          <p:nvPr/>
        </p:nvSpPr>
        <p:spPr>
          <a:xfrm>
            <a:off x="6290657" y="5225214"/>
            <a:ext cx="138269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Proxima Nova"/>
              <a:buNone/>
            </a:pPr>
            <a:r>
              <a:rPr lang="es-MX" sz="1800" b="1" dirty="0">
                <a:solidFill>
                  <a:schemeClr val="lt1"/>
                </a:solidFill>
                <a:latin typeface="Proxima Nova"/>
                <a:ea typeface="Proxima Nova"/>
                <a:cs typeface="Proxima Nova"/>
                <a:sym typeface="Proxima Nova"/>
              </a:rPr>
              <a:t>MAGO</a:t>
            </a:r>
            <a:endParaRPr dirty="0"/>
          </a:p>
          <a:p>
            <a:pPr marL="0" marR="0" lvl="0" indent="0" algn="ctr" rtl="0">
              <a:spcBef>
                <a:spcPts val="0"/>
              </a:spcBef>
              <a:spcAft>
                <a:spcPts val="0"/>
              </a:spcAft>
              <a:buClr>
                <a:schemeClr val="lt1"/>
              </a:buClr>
              <a:buSzPts val="1800"/>
              <a:buFont typeface="Proxima Nova"/>
              <a:buNone/>
            </a:pPr>
            <a:r>
              <a:rPr lang="es-MX" sz="1800" b="1" dirty="0">
                <a:solidFill>
                  <a:schemeClr val="lt1"/>
                </a:solidFill>
                <a:latin typeface="Proxima Nova"/>
                <a:ea typeface="Proxima Nova"/>
                <a:cs typeface="Proxima Nova"/>
                <a:sym typeface="Proxima Nova"/>
              </a:rPr>
              <a:t>MAESTRO</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1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2" name="Google Shape;262;p1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3" name="Google Shape;263;p16"/>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ES POSIBLE TENER</a:t>
            </a:r>
            <a:br>
              <a:rPr lang="es-MX" dirty="0"/>
            </a:br>
            <a:r>
              <a:rPr lang="es-MX" dirty="0">
                <a:solidFill>
                  <a:srgbClr val="CD25B0"/>
                </a:solidFill>
              </a:rPr>
              <a:t>VARI@S HIJ@S</a:t>
            </a:r>
            <a:endParaRPr dirty="0">
              <a:solidFill>
                <a:srgbClr val="CD25B0"/>
              </a:solidFill>
            </a:endParaRPr>
          </a:p>
        </p:txBody>
      </p:sp>
      <p:sp>
        <p:nvSpPr>
          <p:cNvPr id="264" name="Google Shape;264;p16"/>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65" name="Google Shape;265;p16"/>
          <p:cNvPicPr preferRelativeResize="0"/>
          <p:nvPr/>
        </p:nvPicPr>
        <p:blipFill rotWithShape="1">
          <a:blip r:embed="rId4">
            <a:alphaModFix/>
          </a:blip>
          <a:srcRect/>
          <a:stretch/>
        </p:blipFill>
        <p:spPr>
          <a:xfrm>
            <a:off x="4306154" y="2619198"/>
            <a:ext cx="3888373" cy="3402873"/>
          </a:xfrm>
          <a:prstGeom prst="rect">
            <a:avLst/>
          </a:prstGeom>
          <a:noFill/>
          <a:ln>
            <a:noFill/>
          </a:ln>
        </p:spPr>
      </p:pic>
      <p:sp>
        <p:nvSpPr>
          <p:cNvPr id="266" name="Google Shape;266;p16"/>
          <p:cNvSpPr txBox="1"/>
          <p:nvPr/>
        </p:nvSpPr>
        <p:spPr>
          <a:xfrm>
            <a:off x="5284431" y="2696137"/>
            <a:ext cx="20929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dirty="0">
                <a:solidFill>
                  <a:srgbClr val="CD25B0"/>
                </a:solidFill>
                <a:latin typeface="Proxima Nova"/>
                <a:ea typeface="Proxima Nova"/>
                <a:cs typeface="Proxima Nova"/>
                <a:sym typeface="Proxima Nova"/>
              </a:rPr>
              <a:t>JUGADOR</a:t>
            </a:r>
            <a:endParaRPr sz="2800" b="1" dirty="0">
              <a:solidFill>
                <a:srgbClr val="CD25B0"/>
              </a:solidFill>
              <a:latin typeface="Calibri"/>
              <a:ea typeface="Calibri"/>
              <a:cs typeface="Calibri"/>
              <a:sym typeface="Calibri"/>
            </a:endParaRPr>
          </a:p>
        </p:txBody>
      </p:sp>
      <p:sp>
        <p:nvSpPr>
          <p:cNvPr id="267" name="Google Shape;267;p16"/>
          <p:cNvSpPr txBox="1"/>
          <p:nvPr/>
        </p:nvSpPr>
        <p:spPr>
          <a:xfrm>
            <a:off x="2998178" y="5298774"/>
            <a:ext cx="140785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dirty="0">
                <a:solidFill>
                  <a:srgbClr val="CD25B0"/>
                </a:solidFill>
                <a:latin typeface="Proxima Nova"/>
                <a:ea typeface="Proxima Nova"/>
                <a:cs typeface="Proxima Nova"/>
                <a:sym typeface="Proxima Nova"/>
              </a:rPr>
              <a:t>MAGO</a:t>
            </a:r>
            <a:endParaRPr sz="2800" b="1" dirty="0">
              <a:solidFill>
                <a:srgbClr val="CD25B0"/>
              </a:solidFill>
              <a:latin typeface="Calibri"/>
              <a:ea typeface="Calibri"/>
              <a:cs typeface="Calibri"/>
              <a:sym typeface="Calibri"/>
            </a:endParaRPr>
          </a:p>
        </p:txBody>
      </p:sp>
      <p:sp>
        <p:nvSpPr>
          <p:cNvPr id="268" name="Google Shape;268;p16"/>
          <p:cNvSpPr txBox="1"/>
          <p:nvPr/>
        </p:nvSpPr>
        <p:spPr>
          <a:xfrm>
            <a:off x="8270774" y="5298774"/>
            <a:ext cx="153017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dirty="0">
                <a:solidFill>
                  <a:srgbClr val="CD25B0"/>
                </a:solidFill>
                <a:latin typeface="Proxima Nova"/>
                <a:ea typeface="Proxima Nova"/>
                <a:cs typeface="Proxima Nova"/>
                <a:sym typeface="Proxima Nova"/>
              </a:rPr>
              <a:t>MONJE</a:t>
            </a:r>
            <a:endParaRPr sz="2800" b="1" dirty="0">
              <a:solidFill>
                <a:srgbClr val="CD25B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4" name="Google Shape;274;p1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5" name="Google Shape;275;p17"/>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VIDEO</a:t>
            </a:r>
            <a:br>
              <a:rPr lang="es-MX" dirty="0"/>
            </a:br>
            <a:r>
              <a:rPr lang="es-MX" dirty="0">
                <a:solidFill>
                  <a:srgbClr val="CD25B0"/>
                </a:solidFill>
              </a:rPr>
              <a:t>TUTORIAL</a:t>
            </a:r>
            <a:endParaRPr dirty="0">
              <a:solidFill>
                <a:srgbClr val="CD25B0"/>
              </a:solidFill>
            </a:endParaRPr>
          </a:p>
        </p:txBody>
      </p:sp>
      <p:sp>
        <p:nvSpPr>
          <p:cNvPr id="276" name="Google Shape;276;p17"/>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77" name="Google Shape;277;p17" descr="Puedes apuntarte al curso completo en la siguiente plataforma: &#10;Udemy: https://goo.gl/mb2GgG&#10;&#10;¿Qué es la herencia?&#10;&#10;La herencia es una forma de reutilización de software en la que se crea una nueva clase al absorber los miembros de una ya existente.&#10;&#10;Visita mi sitio web para más cursos: &#10;https://programacionats.zenler.com&#10;&#10;Sigueme por las redes sociales:&#10;&#10;Facebook ProgramacionATS: https://goo.gl/sqmEE1&#10;Twiter: https://goo.gl/WE4oaP&#10;Hotmail: alejandro.acb@hotmail.com&#10;Facebook personal: https://goo.gl/xL9qLl&#10;instagram: @alejandroats&#10;&#10;Cuenta paypal para donaciones: migueltaboadas@hotmail.com" title="74. Programación en Java || POO || Herencia en POO">
            <a:hlinkClick r:id="rId4"/>
          </p:cNvPr>
          <p:cNvPicPr preferRelativeResize="0"/>
          <p:nvPr/>
        </p:nvPicPr>
        <p:blipFill rotWithShape="1">
          <a:blip r:embed="rId5">
            <a:alphaModFix/>
          </a:blip>
          <a:srcRect/>
          <a:stretch/>
        </p:blipFill>
        <p:spPr>
          <a:xfrm>
            <a:off x="3657600" y="280752"/>
            <a:ext cx="8207406" cy="615555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8"/>
          <p:cNvSpPr/>
          <p:nvPr/>
        </p:nvSpPr>
        <p:spPr>
          <a:xfrm>
            <a:off x="9126245" y="310717"/>
            <a:ext cx="3065754"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3" name="Google Shape;283;p18"/>
          <p:cNvSpPr/>
          <p:nvPr/>
        </p:nvSpPr>
        <p:spPr>
          <a:xfrm>
            <a:off x="-1" y="319600"/>
            <a:ext cx="9001957"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4" name="Google Shape;284;p18"/>
          <p:cNvSpPr txBox="1">
            <a:spLocks noGrp="1"/>
          </p:cNvSpPr>
          <p:nvPr>
            <p:ph type="body" idx="1"/>
          </p:nvPr>
        </p:nvSpPr>
        <p:spPr>
          <a:xfrm>
            <a:off x="838200" y="1825625"/>
            <a:ext cx="7675485" cy="4351338"/>
          </a:xfrm>
          <a:prstGeom prst="rect">
            <a:avLst/>
          </a:prstGeom>
          <a:solidFill>
            <a:srgbClr val="A7A8AA"/>
          </a:solid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6000"/>
              <a:buNone/>
            </a:pPr>
            <a:r>
              <a:rPr lang="es-MX" sz="6000" dirty="0">
                <a:solidFill>
                  <a:schemeClr val="lt1"/>
                </a:solidFill>
              </a:rPr>
              <a:t>DESAFÍO - Primera parte </a:t>
            </a:r>
            <a:endParaRPr sz="6000" b="1" dirty="0">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1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90" name="Google Shape;290;p19"/>
          <p:cNvSpPr/>
          <p:nvPr/>
        </p:nvSpPr>
        <p:spPr>
          <a:xfrm>
            <a:off x="12020365" y="275204"/>
            <a:ext cx="171634"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1" name="Google Shape;291;p19"/>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D25B0"/>
              </a:buClr>
              <a:buSzPts val="4400"/>
              <a:buFont typeface="Calibri"/>
              <a:buNone/>
            </a:pPr>
            <a:r>
              <a:rPr lang="es-MX" dirty="0">
                <a:solidFill>
                  <a:srgbClr val="CD25B0"/>
                </a:solidFill>
              </a:rPr>
              <a:t>BIBLIOTECA</a:t>
            </a:r>
            <a:br>
              <a:rPr lang="es-MX" dirty="0"/>
            </a:br>
            <a:r>
              <a:rPr lang="es-MX" dirty="0">
                <a:solidFill>
                  <a:srgbClr val="A7A8AA"/>
                </a:solidFill>
              </a:rPr>
              <a:t>NACIONAL</a:t>
            </a:r>
            <a:endParaRPr dirty="0">
              <a:solidFill>
                <a:srgbClr val="A7A8AA"/>
              </a:solidFill>
            </a:endParaRPr>
          </a:p>
        </p:txBody>
      </p:sp>
      <p:sp>
        <p:nvSpPr>
          <p:cNvPr id="292" name="Google Shape;292;p19"/>
          <p:cNvSpPr/>
          <p:nvPr/>
        </p:nvSpPr>
        <p:spPr>
          <a:xfrm>
            <a:off x="403193" y="206759"/>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3" name="Google Shape;293;p19"/>
          <p:cNvSpPr txBox="1"/>
          <p:nvPr/>
        </p:nvSpPr>
        <p:spPr>
          <a:xfrm>
            <a:off x="609595" y="3150959"/>
            <a:ext cx="4355238" cy="22467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CD25B0"/>
              </a:buClr>
              <a:buSzPts val="2800"/>
              <a:buFont typeface="Calibri"/>
              <a:buNone/>
            </a:pPr>
            <a:r>
              <a:rPr lang="es-MX" sz="2800" b="1" dirty="0">
                <a:solidFill>
                  <a:srgbClr val="CD25B0"/>
                </a:solidFill>
                <a:latin typeface="Calibri"/>
                <a:ea typeface="Calibri"/>
                <a:cs typeface="Calibri"/>
                <a:sym typeface="Calibri"/>
              </a:rPr>
              <a:t>La Biblioteca Nacional le encarga a usted modernizar el sistema de Libros y Revistas de su inventario. </a:t>
            </a:r>
            <a:endParaRPr dirty="0"/>
          </a:p>
          <a:p>
            <a:pPr marL="596900" marR="0" lvl="1" indent="0" algn="just" rtl="0">
              <a:spcBef>
                <a:spcPts val="0"/>
              </a:spcBef>
              <a:spcAft>
                <a:spcPts val="0"/>
              </a:spcAft>
              <a:buNone/>
            </a:pPr>
            <a:endParaRPr sz="2800" b="1" i="0" u="none" strike="noStrike" cap="none" dirty="0">
              <a:solidFill>
                <a:srgbClr val="CD25B0"/>
              </a:solidFill>
              <a:latin typeface="Calibri"/>
              <a:ea typeface="Calibri"/>
              <a:cs typeface="Calibri"/>
              <a:sym typeface="Calibri"/>
            </a:endParaRPr>
          </a:p>
        </p:txBody>
      </p:sp>
      <p:sp>
        <p:nvSpPr>
          <p:cNvPr id="294" name="Google Shape;294;p19"/>
          <p:cNvSpPr/>
          <p:nvPr/>
        </p:nvSpPr>
        <p:spPr>
          <a:xfrm>
            <a:off x="5834856" y="1806279"/>
            <a:ext cx="5315487" cy="467771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5" name="Google Shape;295;p19"/>
          <p:cNvSpPr txBox="1"/>
          <p:nvPr/>
        </p:nvSpPr>
        <p:spPr>
          <a:xfrm>
            <a:off x="5834855" y="1843936"/>
            <a:ext cx="5436823" cy="4893647"/>
          </a:xfrm>
          <a:prstGeom prst="rect">
            <a:avLst/>
          </a:prstGeom>
          <a:noFill/>
          <a:ln>
            <a:noFill/>
          </a:ln>
        </p:spPr>
        <p:txBody>
          <a:bodyPr spcFirstLastPara="1" wrap="square" lIns="91425" tIns="45700" rIns="91425" bIns="45700" anchor="t" anchorCtr="0">
            <a:spAutoFit/>
          </a:bodyPr>
          <a:lstStyle/>
          <a:p>
            <a:pPr marL="114300" marR="0" lvl="0" indent="0" algn="l" rtl="0">
              <a:spcBef>
                <a:spcPts val="0"/>
              </a:spcBef>
              <a:spcAft>
                <a:spcPts val="0"/>
              </a:spcAft>
              <a:buNone/>
            </a:pPr>
            <a:r>
              <a:rPr lang="es-MX" sz="2400" dirty="0">
                <a:solidFill>
                  <a:schemeClr val="lt1"/>
                </a:solidFill>
                <a:latin typeface="Calibri"/>
                <a:ea typeface="Calibri"/>
                <a:cs typeface="Calibri"/>
                <a:sym typeface="Calibri"/>
              </a:rPr>
              <a:t>Las características </a:t>
            </a:r>
            <a:r>
              <a:rPr lang="es-MX" sz="2400" b="1" dirty="0">
                <a:solidFill>
                  <a:schemeClr val="lt1"/>
                </a:solidFill>
                <a:latin typeface="Calibri"/>
                <a:ea typeface="Calibri"/>
                <a:cs typeface="Calibri"/>
                <a:sym typeface="Calibri"/>
              </a:rPr>
              <a:t>comunes</a:t>
            </a:r>
            <a:r>
              <a:rPr lang="es-MX" sz="2400" dirty="0">
                <a:solidFill>
                  <a:schemeClr val="lt1"/>
                </a:solidFill>
                <a:latin typeface="Calibri"/>
                <a:ea typeface="Calibri"/>
                <a:cs typeface="Calibri"/>
                <a:sym typeface="Calibri"/>
              </a:rPr>
              <a:t> de ambos objetos son:</a:t>
            </a:r>
            <a:endParaRPr dirty="0"/>
          </a:p>
          <a:p>
            <a:pPr marL="914400" marR="0" lvl="1" indent="-317500" algn="l" rtl="0">
              <a:spcBef>
                <a:spcPts val="0"/>
              </a:spcBef>
              <a:spcAft>
                <a:spcPts val="0"/>
              </a:spcAft>
              <a:buClr>
                <a:schemeClr val="lt1"/>
              </a:buClr>
              <a:buSzPts val="2640"/>
              <a:buFont typeface="Arial"/>
              <a:buChar char="•"/>
            </a:pPr>
            <a:r>
              <a:rPr lang="es-MX" sz="2400" b="0" i="0" u="none" strike="noStrike" cap="none" dirty="0">
                <a:solidFill>
                  <a:schemeClr val="lt1"/>
                </a:solidFill>
                <a:latin typeface="Calibri"/>
                <a:ea typeface="Calibri"/>
                <a:cs typeface="Calibri"/>
                <a:sym typeface="Calibri"/>
              </a:rPr>
              <a:t>Código.</a:t>
            </a:r>
            <a:endParaRPr dirty="0"/>
          </a:p>
          <a:p>
            <a:pPr marL="914400" marR="0" lvl="1" indent="-317500" algn="l" rtl="0">
              <a:spcBef>
                <a:spcPts val="0"/>
              </a:spcBef>
              <a:spcAft>
                <a:spcPts val="0"/>
              </a:spcAft>
              <a:buClr>
                <a:schemeClr val="lt1"/>
              </a:buClr>
              <a:buSzPts val="2640"/>
              <a:buFont typeface="Arial"/>
              <a:buChar char="•"/>
            </a:pPr>
            <a:r>
              <a:rPr lang="es-MX" sz="2400" b="0" i="0" u="none" strike="noStrike" cap="none" dirty="0">
                <a:solidFill>
                  <a:schemeClr val="lt1"/>
                </a:solidFill>
                <a:latin typeface="Calibri"/>
                <a:ea typeface="Calibri"/>
                <a:cs typeface="Calibri"/>
                <a:sym typeface="Calibri"/>
              </a:rPr>
              <a:t>Título.</a:t>
            </a:r>
            <a:endParaRPr dirty="0"/>
          </a:p>
          <a:p>
            <a:pPr marL="914400" marR="0" lvl="1" indent="-317500" algn="l" rtl="0">
              <a:spcBef>
                <a:spcPts val="0"/>
              </a:spcBef>
              <a:spcAft>
                <a:spcPts val="0"/>
              </a:spcAft>
              <a:buClr>
                <a:schemeClr val="lt1"/>
              </a:buClr>
              <a:buSzPts val="2640"/>
              <a:buFont typeface="Arial"/>
              <a:buChar char="•"/>
            </a:pPr>
            <a:r>
              <a:rPr lang="es-MX" sz="2400" b="0" i="0" u="none" strike="noStrike" cap="none" dirty="0">
                <a:solidFill>
                  <a:schemeClr val="lt1"/>
                </a:solidFill>
                <a:latin typeface="Calibri"/>
                <a:ea typeface="Calibri"/>
                <a:cs typeface="Calibri"/>
                <a:sym typeface="Calibri"/>
              </a:rPr>
              <a:t>Año de publicación.</a:t>
            </a:r>
            <a:endParaRPr dirty="0"/>
          </a:p>
          <a:p>
            <a:pPr marL="596900" marR="0" lvl="1" indent="0" algn="l" rtl="0">
              <a:spcBef>
                <a:spcPts val="0"/>
              </a:spcBef>
              <a:spcAft>
                <a:spcPts val="0"/>
              </a:spcAft>
              <a:buNone/>
            </a:pPr>
            <a:endParaRPr sz="2400" b="0" i="0" u="none" strike="noStrike" cap="none" dirty="0">
              <a:solidFill>
                <a:schemeClr val="lt1"/>
              </a:solidFill>
              <a:latin typeface="Calibri"/>
              <a:ea typeface="Calibri"/>
              <a:cs typeface="Calibri"/>
              <a:sym typeface="Calibri"/>
            </a:endParaRPr>
          </a:p>
          <a:p>
            <a:pPr marL="114300" marR="0" lvl="0" indent="0" algn="l" rtl="0">
              <a:spcBef>
                <a:spcPts val="0"/>
              </a:spcBef>
              <a:spcAft>
                <a:spcPts val="0"/>
              </a:spcAft>
              <a:buNone/>
            </a:pPr>
            <a:r>
              <a:rPr lang="es-MX" sz="2400" dirty="0">
                <a:solidFill>
                  <a:schemeClr val="lt1"/>
                </a:solidFill>
                <a:latin typeface="Calibri"/>
                <a:ea typeface="Calibri"/>
                <a:cs typeface="Calibri"/>
                <a:sym typeface="Calibri"/>
              </a:rPr>
              <a:t>Los libros además tienen el siguiente atributo:</a:t>
            </a:r>
            <a:endParaRPr dirty="0"/>
          </a:p>
          <a:p>
            <a:pPr marL="882650" marR="0" lvl="1" indent="-285750" algn="l" rtl="0">
              <a:spcBef>
                <a:spcPts val="0"/>
              </a:spcBef>
              <a:spcAft>
                <a:spcPts val="0"/>
              </a:spcAft>
              <a:buClr>
                <a:schemeClr val="lt1"/>
              </a:buClr>
              <a:buSzPts val="2640"/>
              <a:buFont typeface="Arial"/>
              <a:buChar char="•"/>
            </a:pPr>
            <a:r>
              <a:rPr lang="es-MX" sz="2400" b="0" i="0" u="none" strike="noStrike" cap="none" dirty="0">
                <a:solidFill>
                  <a:schemeClr val="lt1"/>
                </a:solidFill>
                <a:latin typeface="Calibri"/>
                <a:ea typeface="Calibri"/>
                <a:cs typeface="Calibri"/>
                <a:sym typeface="Calibri"/>
              </a:rPr>
              <a:t>ISBN (¿Qué es esto? </a:t>
            </a:r>
            <a:r>
              <a:rPr lang="es-MX" sz="2400" b="0" i="0" u="sng" strike="noStrike" cap="none" dirty="0">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Click</a:t>
            </a:r>
            <a:r>
              <a:rPr lang="es-MX" sz="2400" b="0" i="0" u="sng" strike="noStrike" cap="none" dirty="0">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aquí</a:t>
            </a:r>
            <a:r>
              <a:rPr lang="es-MX" sz="2400" b="0" i="0" u="none" strike="noStrike" cap="none" dirty="0">
                <a:solidFill>
                  <a:schemeClr val="lt1"/>
                </a:solidFill>
                <a:latin typeface="Calibri"/>
                <a:ea typeface="Calibri"/>
                <a:cs typeface="Calibri"/>
                <a:sym typeface="Calibri"/>
              </a:rPr>
              <a:t>).</a:t>
            </a:r>
            <a:endParaRPr dirty="0"/>
          </a:p>
          <a:p>
            <a:pPr marL="596900" marR="0" lvl="1" indent="0" algn="l" rtl="0">
              <a:spcBef>
                <a:spcPts val="0"/>
              </a:spcBef>
              <a:spcAft>
                <a:spcPts val="0"/>
              </a:spcAft>
              <a:buNone/>
            </a:pPr>
            <a:endParaRPr sz="2400" b="0" i="0" u="none" strike="noStrike" cap="none" dirty="0">
              <a:solidFill>
                <a:schemeClr val="lt1"/>
              </a:solidFill>
              <a:latin typeface="Calibri"/>
              <a:ea typeface="Calibri"/>
              <a:cs typeface="Calibri"/>
              <a:sym typeface="Calibri"/>
            </a:endParaRPr>
          </a:p>
          <a:p>
            <a:pPr marL="114300" marR="0" lvl="0" indent="0" algn="l" rtl="0">
              <a:spcBef>
                <a:spcPts val="0"/>
              </a:spcBef>
              <a:spcAft>
                <a:spcPts val="0"/>
              </a:spcAft>
              <a:buNone/>
            </a:pPr>
            <a:r>
              <a:rPr lang="es-MX" sz="2400" dirty="0">
                <a:solidFill>
                  <a:schemeClr val="lt1"/>
                </a:solidFill>
                <a:latin typeface="Calibri"/>
                <a:ea typeface="Calibri"/>
                <a:cs typeface="Calibri"/>
                <a:sym typeface="Calibri"/>
              </a:rPr>
              <a:t>Por su parte, las revistas:</a:t>
            </a:r>
            <a:endParaRPr dirty="0"/>
          </a:p>
          <a:p>
            <a:pPr marL="914400" marR="0" lvl="1" indent="-317500" algn="l" rtl="0">
              <a:spcBef>
                <a:spcPts val="0"/>
              </a:spcBef>
              <a:spcAft>
                <a:spcPts val="0"/>
              </a:spcAft>
              <a:buClr>
                <a:schemeClr val="lt1"/>
              </a:buClr>
              <a:buSzPts val="2640"/>
              <a:buFont typeface="Arial"/>
              <a:buChar char="•"/>
            </a:pPr>
            <a:r>
              <a:rPr lang="es-MX" sz="2400" b="0" i="0" u="none" strike="noStrike" cap="none" dirty="0">
                <a:solidFill>
                  <a:schemeClr val="lt1"/>
                </a:solidFill>
                <a:latin typeface="Calibri"/>
                <a:ea typeface="Calibri"/>
                <a:cs typeface="Calibri"/>
                <a:sym typeface="Calibri"/>
              </a:rPr>
              <a:t>Número de la revista.</a:t>
            </a:r>
            <a:endParaRPr dirty="0"/>
          </a:p>
          <a:p>
            <a:pPr marL="114300" marR="0" lvl="0" indent="0" algn="just" rtl="0">
              <a:spcBef>
                <a:spcPts val="0"/>
              </a:spcBef>
              <a:spcAft>
                <a:spcPts val="0"/>
              </a:spcAft>
              <a:buNone/>
            </a:pPr>
            <a:endParaRPr sz="2400"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6" name="Google Shape;96;p2"/>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7" name="Google Shape;97;p2"/>
          <p:cNvSpPr txBox="1">
            <a:spLocks noGrp="1"/>
          </p:cNvSpPr>
          <p:nvPr>
            <p:ph type="body" idx="1"/>
          </p:nvPr>
        </p:nvSpPr>
        <p:spPr>
          <a:xfrm>
            <a:off x="571867" y="2518084"/>
            <a:ext cx="7675485" cy="3714041"/>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5550"/>
              <a:buNone/>
            </a:pPr>
            <a:endParaRPr sz="5550" dirty="0">
              <a:solidFill>
                <a:schemeClr val="lt1"/>
              </a:solidFill>
            </a:endParaRPr>
          </a:p>
          <a:p>
            <a:pPr marL="0" lvl="0" indent="0" algn="l" rtl="0">
              <a:lnSpc>
                <a:spcPct val="70000"/>
              </a:lnSpc>
              <a:spcBef>
                <a:spcPts val="1000"/>
              </a:spcBef>
              <a:spcAft>
                <a:spcPts val="0"/>
              </a:spcAft>
              <a:buClr>
                <a:schemeClr val="dk1"/>
              </a:buClr>
              <a:buSzPts val="5550"/>
              <a:buNone/>
            </a:pPr>
            <a:endParaRPr sz="5550" dirty="0">
              <a:solidFill>
                <a:schemeClr val="lt1"/>
              </a:solidFill>
            </a:endParaRPr>
          </a:p>
          <a:p>
            <a:pPr marL="0" lvl="0" indent="0" algn="l" rtl="0">
              <a:lnSpc>
                <a:spcPct val="70000"/>
              </a:lnSpc>
              <a:spcBef>
                <a:spcPts val="1000"/>
              </a:spcBef>
              <a:spcAft>
                <a:spcPts val="0"/>
              </a:spcAft>
              <a:buClr>
                <a:schemeClr val="lt1"/>
              </a:buClr>
              <a:buSzPts val="5550"/>
              <a:buNone/>
            </a:pPr>
            <a:r>
              <a:rPr lang="es-MX" sz="5550" dirty="0">
                <a:solidFill>
                  <a:schemeClr val="lt1"/>
                </a:solidFill>
              </a:rPr>
              <a:t>IDENTIFICAR Y CREAR</a:t>
            </a:r>
            <a:endParaRPr dirty="0"/>
          </a:p>
          <a:p>
            <a:pPr marL="0" lvl="0" indent="0" algn="l" rtl="0">
              <a:lnSpc>
                <a:spcPct val="70000"/>
              </a:lnSpc>
              <a:spcBef>
                <a:spcPts val="1000"/>
              </a:spcBef>
              <a:spcAft>
                <a:spcPts val="0"/>
              </a:spcAft>
              <a:buClr>
                <a:schemeClr val="lt1"/>
              </a:buClr>
              <a:buSzPts val="5550"/>
              <a:buNone/>
            </a:pPr>
            <a:r>
              <a:rPr lang="es-MX" sz="5550" dirty="0">
                <a:solidFill>
                  <a:schemeClr val="lt1"/>
                </a:solidFill>
              </a:rPr>
              <a:t>CLASES HEREDADAS EN JAVA</a:t>
            </a:r>
            <a:endParaRPr sz="5550" b="1" dirty="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2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01" name="Google Shape;301;p20"/>
          <p:cNvSpPr/>
          <p:nvPr/>
        </p:nvSpPr>
        <p:spPr>
          <a:xfrm>
            <a:off x="12020365" y="275204"/>
            <a:ext cx="171634"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2" name="Google Shape;302;p20"/>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D25B0"/>
              </a:buClr>
              <a:buSzPts val="4400"/>
              <a:buFont typeface="Calibri"/>
              <a:buNone/>
            </a:pPr>
            <a:r>
              <a:rPr lang="es-MX" dirty="0">
                <a:solidFill>
                  <a:srgbClr val="CD25B0"/>
                </a:solidFill>
              </a:rPr>
              <a:t>BIBLIOTECA</a:t>
            </a:r>
            <a:br>
              <a:rPr lang="es-MX" dirty="0"/>
            </a:br>
            <a:r>
              <a:rPr lang="es-MX" dirty="0">
                <a:solidFill>
                  <a:srgbClr val="A7A8AA"/>
                </a:solidFill>
              </a:rPr>
              <a:t>NACIONAL</a:t>
            </a:r>
            <a:endParaRPr dirty="0">
              <a:solidFill>
                <a:srgbClr val="A7A8AA"/>
              </a:solidFill>
            </a:endParaRPr>
          </a:p>
        </p:txBody>
      </p:sp>
      <p:sp>
        <p:nvSpPr>
          <p:cNvPr id="303" name="Google Shape;303;p20"/>
          <p:cNvSpPr/>
          <p:nvPr/>
        </p:nvSpPr>
        <p:spPr>
          <a:xfrm>
            <a:off x="403193" y="206759"/>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4" name="Google Shape;304;p20"/>
          <p:cNvSpPr/>
          <p:nvPr/>
        </p:nvSpPr>
        <p:spPr>
          <a:xfrm>
            <a:off x="839690" y="2263806"/>
            <a:ext cx="4815386" cy="405008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5" name="Google Shape;305;p20"/>
          <p:cNvSpPr/>
          <p:nvPr/>
        </p:nvSpPr>
        <p:spPr>
          <a:xfrm>
            <a:off x="5928074" y="2263806"/>
            <a:ext cx="5754939" cy="405008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6" name="Google Shape;306;p20"/>
          <p:cNvSpPr txBox="1"/>
          <p:nvPr/>
        </p:nvSpPr>
        <p:spPr>
          <a:xfrm>
            <a:off x="839689" y="2543093"/>
            <a:ext cx="4699977" cy="3170099"/>
          </a:xfrm>
          <a:prstGeom prst="rect">
            <a:avLst/>
          </a:prstGeom>
          <a:noFill/>
          <a:ln>
            <a:noFill/>
          </a:ln>
        </p:spPr>
        <p:txBody>
          <a:bodyPr spcFirstLastPara="1" wrap="square" lIns="91425" tIns="45700" rIns="91425" bIns="45700" anchor="t" anchorCtr="0">
            <a:spAutoFit/>
          </a:bodyPr>
          <a:lstStyle/>
          <a:p>
            <a:pPr marL="114300" marR="0" lvl="0" indent="0" algn="just" rtl="0">
              <a:spcBef>
                <a:spcPts val="0"/>
              </a:spcBef>
              <a:spcAft>
                <a:spcPts val="0"/>
              </a:spcAft>
              <a:buNone/>
            </a:pPr>
            <a:r>
              <a:rPr lang="es-MX" sz="2000" b="1" dirty="0">
                <a:solidFill>
                  <a:schemeClr val="lt1"/>
                </a:solidFill>
                <a:latin typeface="Calibri"/>
                <a:ea typeface="Calibri"/>
                <a:cs typeface="Calibri"/>
                <a:sym typeface="Calibri"/>
              </a:rPr>
              <a:t>1. </a:t>
            </a:r>
            <a:r>
              <a:rPr lang="es-MX" sz="2000" dirty="0">
                <a:solidFill>
                  <a:schemeClr val="lt1"/>
                </a:solidFill>
                <a:latin typeface="Calibri"/>
                <a:ea typeface="Calibri"/>
                <a:cs typeface="Calibri"/>
                <a:sym typeface="Calibri"/>
              </a:rPr>
              <a:t>Ambos objetos deben tener métodos accesores, modificadores y toString() que devuelve el valor de todos los atributos en cadena de caracteres. </a:t>
            </a:r>
            <a:endParaRPr dirty="0"/>
          </a:p>
          <a:p>
            <a:pPr marL="114300" marR="0" lvl="0" indent="0" algn="just" rtl="0">
              <a:spcBef>
                <a:spcPts val="0"/>
              </a:spcBef>
              <a:spcAft>
                <a:spcPts val="0"/>
              </a:spcAft>
              <a:buNone/>
            </a:pPr>
            <a:endParaRPr sz="2000" dirty="0">
              <a:solidFill>
                <a:schemeClr val="lt1"/>
              </a:solidFill>
              <a:latin typeface="Calibri"/>
              <a:ea typeface="Calibri"/>
              <a:cs typeface="Calibri"/>
              <a:sym typeface="Calibri"/>
            </a:endParaRPr>
          </a:p>
          <a:p>
            <a:pPr marL="114300" marR="0" lvl="0" indent="0" algn="just" rtl="0">
              <a:spcBef>
                <a:spcPts val="0"/>
              </a:spcBef>
              <a:spcAft>
                <a:spcPts val="0"/>
              </a:spcAft>
              <a:buNone/>
            </a:pPr>
            <a:r>
              <a:rPr lang="es-MX" sz="2000" b="1" dirty="0">
                <a:solidFill>
                  <a:schemeClr val="lt1"/>
                </a:solidFill>
                <a:latin typeface="Calibri"/>
                <a:ea typeface="Calibri"/>
                <a:cs typeface="Calibri"/>
                <a:sym typeface="Calibri"/>
              </a:rPr>
              <a:t>2. </a:t>
            </a:r>
            <a:r>
              <a:rPr lang="es-MX" sz="2000" dirty="0">
                <a:solidFill>
                  <a:schemeClr val="lt1"/>
                </a:solidFill>
                <a:latin typeface="Calibri"/>
                <a:ea typeface="Calibri"/>
                <a:cs typeface="Calibri"/>
                <a:sym typeface="Calibri"/>
              </a:rPr>
              <a:t>Debe implementar herencia.</a:t>
            </a:r>
            <a:endParaRPr dirty="0"/>
          </a:p>
          <a:p>
            <a:pPr marL="114300" marR="0" lvl="0" indent="0" algn="just" rtl="0">
              <a:spcBef>
                <a:spcPts val="0"/>
              </a:spcBef>
              <a:spcAft>
                <a:spcPts val="0"/>
              </a:spcAft>
              <a:buNone/>
            </a:pPr>
            <a:endParaRPr sz="2000" dirty="0">
              <a:solidFill>
                <a:schemeClr val="lt1"/>
              </a:solidFill>
              <a:latin typeface="Calibri"/>
              <a:ea typeface="Calibri"/>
              <a:cs typeface="Calibri"/>
              <a:sym typeface="Calibri"/>
            </a:endParaRPr>
          </a:p>
          <a:p>
            <a:pPr marL="114300" marR="0" lvl="0" indent="0" algn="just" rtl="0">
              <a:spcBef>
                <a:spcPts val="0"/>
              </a:spcBef>
              <a:spcAft>
                <a:spcPts val="0"/>
              </a:spcAft>
              <a:buNone/>
            </a:pPr>
            <a:r>
              <a:rPr lang="es-MX" sz="2000" b="1" dirty="0">
                <a:solidFill>
                  <a:schemeClr val="lt1"/>
                </a:solidFill>
                <a:latin typeface="Calibri"/>
                <a:ea typeface="Calibri"/>
                <a:cs typeface="Calibri"/>
                <a:sym typeface="Calibri"/>
              </a:rPr>
              <a:t>3. </a:t>
            </a:r>
            <a:r>
              <a:rPr lang="es-MX" sz="2000" dirty="0">
                <a:solidFill>
                  <a:schemeClr val="lt1"/>
                </a:solidFill>
                <a:latin typeface="Calibri"/>
                <a:ea typeface="Calibri"/>
                <a:cs typeface="Calibri"/>
                <a:sym typeface="Calibri"/>
              </a:rPr>
              <a:t>Además debe implementar una interfaz de usuario que agregue los libros y revistas por teclado.</a:t>
            </a:r>
            <a:endParaRPr dirty="0"/>
          </a:p>
        </p:txBody>
      </p:sp>
      <p:sp>
        <p:nvSpPr>
          <p:cNvPr id="307" name="Google Shape;307;p20"/>
          <p:cNvSpPr txBox="1"/>
          <p:nvPr/>
        </p:nvSpPr>
        <p:spPr>
          <a:xfrm>
            <a:off x="6014622" y="2427684"/>
            <a:ext cx="5517471" cy="3693319"/>
          </a:xfrm>
          <a:prstGeom prst="rect">
            <a:avLst/>
          </a:prstGeom>
          <a:noFill/>
          <a:ln>
            <a:noFill/>
          </a:ln>
        </p:spPr>
        <p:txBody>
          <a:bodyPr spcFirstLastPara="1" wrap="square" lIns="91425" tIns="45700" rIns="91425" bIns="45700" anchor="t" anchorCtr="0">
            <a:spAutoFit/>
          </a:bodyPr>
          <a:lstStyle/>
          <a:p>
            <a:pPr marL="114300" marR="0" lvl="0" indent="0" algn="just" rtl="0">
              <a:spcBef>
                <a:spcPts val="0"/>
              </a:spcBef>
              <a:spcAft>
                <a:spcPts val="0"/>
              </a:spcAft>
              <a:buNone/>
            </a:pPr>
            <a:r>
              <a:rPr lang="es-MX" sz="1800" b="1" dirty="0">
                <a:solidFill>
                  <a:schemeClr val="lt1"/>
                </a:solidFill>
                <a:latin typeface="Calibri"/>
                <a:ea typeface="Calibri"/>
                <a:cs typeface="Calibri"/>
                <a:sym typeface="Calibri"/>
              </a:rPr>
              <a:t>Bonus: </a:t>
            </a:r>
            <a:r>
              <a:rPr lang="es-MX" sz="1800" dirty="0">
                <a:solidFill>
                  <a:schemeClr val="lt1"/>
                </a:solidFill>
                <a:latin typeface="Calibri"/>
                <a:ea typeface="Calibri"/>
                <a:cs typeface="Calibri"/>
                <a:sym typeface="Calibri"/>
              </a:rPr>
              <a:t>Los libros pueden ser prestados. Para ello, deberán agregar un atributo “prestado”. Cuando se crea el objeto, este no debe estar prestado.</a:t>
            </a:r>
            <a:endParaRPr dirty="0"/>
          </a:p>
          <a:p>
            <a:pPr marL="914400" marR="0" lvl="1" indent="-317500" algn="just" rtl="0">
              <a:spcBef>
                <a:spcPts val="0"/>
              </a:spcBef>
              <a:spcAft>
                <a:spcPts val="0"/>
              </a:spcAft>
              <a:buClr>
                <a:schemeClr val="lt1"/>
              </a:buClr>
              <a:buSzPts val="1980"/>
              <a:buFont typeface="Arial"/>
              <a:buChar char="•"/>
            </a:pPr>
            <a:r>
              <a:rPr lang="es-MX" sz="1800" b="0" i="0" u="none" strike="noStrike" cap="none" dirty="0">
                <a:solidFill>
                  <a:schemeClr val="lt1"/>
                </a:solidFill>
                <a:latin typeface="Calibri"/>
                <a:ea typeface="Calibri"/>
                <a:cs typeface="Calibri"/>
                <a:sym typeface="Calibri"/>
              </a:rPr>
              <a:t>Para prevenir posibles cambios en el programa se tiene que implementar una interfaz </a:t>
            </a:r>
            <a:r>
              <a:rPr lang="es-MX" sz="1800" b="1" i="0" u="none" strike="noStrike" cap="none" dirty="0">
                <a:solidFill>
                  <a:schemeClr val="lt1"/>
                </a:solidFill>
                <a:latin typeface="Calibri"/>
                <a:ea typeface="Calibri"/>
                <a:cs typeface="Calibri"/>
                <a:sym typeface="Calibri"/>
              </a:rPr>
              <a:t>“Prestable”, </a:t>
            </a:r>
            <a:r>
              <a:rPr lang="es-MX" sz="1800" b="0" i="0" u="none" strike="noStrike" cap="none" dirty="0">
                <a:solidFill>
                  <a:schemeClr val="lt1"/>
                </a:solidFill>
                <a:latin typeface="Calibri"/>
                <a:ea typeface="Calibri"/>
                <a:cs typeface="Calibri"/>
                <a:sym typeface="Calibri"/>
              </a:rPr>
              <a:t>con los métodos prestar(), devolver() y prestado() (que retorna si el libro está prestado). La clase libro implementa esa Interfaz.</a:t>
            </a:r>
            <a:endParaRPr dirty="0"/>
          </a:p>
          <a:p>
            <a:pPr marL="596900" marR="0" lvl="1" indent="0" algn="just" rtl="0">
              <a:spcBef>
                <a:spcPts val="0"/>
              </a:spcBef>
              <a:spcAft>
                <a:spcPts val="0"/>
              </a:spcAft>
              <a:buNone/>
            </a:pPr>
            <a:endParaRPr sz="1800" b="0" i="0" u="none" strike="noStrike" cap="none" dirty="0">
              <a:solidFill>
                <a:schemeClr val="lt1"/>
              </a:solidFill>
              <a:latin typeface="Calibri"/>
              <a:ea typeface="Calibri"/>
              <a:cs typeface="Calibri"/>
              <a:sym typeface="Calibri"/>
            </a:endParaRPr>
          </a:p>
          <a:p>
            <a:pPr marL="114300" marR="0" lvl="0" indent="0" algn="just" rtl="0">
              <a:spcBef>
                <a:spcPts val="0"/>
              </a:spcBef>
              <a:spcAft>
                <a:spcPts val="0"/>
              </a:spcAft>
              <a:buNone/>
            </a:pPr>
            <a:r>
              <a:rPr lang="es-MX" sz="1800" b="1" dirty="0">
                <a:solidFill>
                  <a:schemeClr val="lt1"/>
                </a:solidFill>
                <a:latin typeface="Calibri"/>
                <a:ea typeface="Calibri"/>
                <a:cs typeface="Calibri"/>
                <a:sym typeface="Calibri"/>
              </a:rPr>
              <a:t>Bonus 2: </a:t>
            </a:r>
            <a:r>
              <a:rPr lang="es-MX" sz="1800" dirty="0">
                <a:solidFill>
                  <a:schemeClr val="lt1"/>
                </a:solidFill>
                <a:latin typeface="Calibri"/>
                <a:ea typeface="Calibri"/>
                <a:cs typeface="Calibri"/>
                <a:sym typeface="Calibri"/>
              </a:rPr>
              <a:t>Notificar que el libro no puede ser prestado si ya lo está.</a:t>
            </a:r>
            <a:endParaRPr dirty="0"/>
          </a:p>
          <a:p>
            <a:pPr marL="114300" marR="0" lvl="0" indent="0" algn="just"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2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13" name="Google Shape;313;p21"/>
          <p:cNvSpPr/>
          <p:nvPr/>
        </p:nvSpPr>
        <p:spPr>
          <a:xfrm>
            <a:off x="12020365" y="275204"/>
            <a:ext cx="171634"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4" name="Google Shape;314;p21"/>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D25B0"/>
              </a:buClr>
              <a:buSzPts val="4400"/>
              <a:buFont typeface="Calibri"/>
              <a:buNone/>
            </a:pPr>
            <a:r>
              <a:rPr lang="es-MX" dirty="0">
                <a:solidFill>
                  <a:srgbClr val="CD25B0"/>
                </a:solidFill>
              </a:rPr>
              <a:t>BIBLIOTECA NACIONAL</a:t>
            </a:r>
            <a:br>
              <a:rPr lang="es-MX" dirty="0"/>
            </a:br>
            <a:r>
              <a:rPr lang="es-MX" dirty="0">
                <a:solidFill>
                  <a:srgbClr val="A7A8AA"/>
                </a:solidFill>
              </a:rPr>
              <a:t>ENTREGABLE</a:t>
            </a:r>
            <a:endParaRPr dirty="0">
              <a:solidFill>
                <a:srgbClr val="A7A8AA"/>
              </a:solidFill>
            </a:endParaRPr>
          </a:p>
        </p:txBody>
      </p:sp>
      <p:sp>
        <p:nvSpPr>
          <p:cNvPr id="315" name="Google Shape;315;p21"/>
          <p:cNvSpPr/>
          <p:nvPr/>
        </p:nvSpPr>
        <p:spPr>
          <a:xfrm>
            <a:off x="403193" y="206759"/>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6" name="Google Shape;316;p21"/>
          <p:cNvSpPr/>
          <p:nvPr/>
        </p:nvSpPr>
        <p:spPr>
          <a:xfrm>
            <a:off x="0" y="2243885"/>
            <a:ext cx="6316462" cy="2982897"/>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7" name="Google Shape;317;p21"/>
          <p:cNvSpPr txBox="1"/>
          <p:nvPr/>
        </p:nvSpPr>
        <p:spPr>
          <a:xfrm>
            <a:off x="6695981" y="3096702"/>
            <a:ext cx="4472128" cy="884538"/>
          </a:xfrm>
          <a:prstGeom prst="rect">
            <a:avLst/>
          </a:prstGeom>
          <a:noFill/>
          <a:ln>
            <a:noFill/>
          </a:ln>
        </p:spPr>
        <p:txBody>
          <a:bodyPr spcFirstLastPara="1" wrap="square" lIns="91425" tIns="45700" rIns="91425" bIns="45700" anchor="t" anchorCtr="0">
            <a:spAutoFit/>
          </a:bodyPr>
          <a:lstStyle/>
          <a:p>
            <a:pPr marL="114300" marR="0" lvl="0" indent="0" algn="l" rtl="0">
              <a:lnSpc>
                <a:spcPct val="110000"/>
              </a:lnSpc>
              <a:spcBef>
                <a:spcPts val="0"/>
              </a:spcBef>
              <a:spcAft>
                <a:spcPts val="0"/>
              </a:spcAft>
              <a:buNone/>
            </a:pPr>
            <a:r>
              <a:rPr lang="es-MX" sz="2400" b="1" dirty="0">
                <a:solidFill>
                  <a:srgbClr val="CD25B0"/>
                </a:solidFill>
                <a:latin typeface="Calibri"/>
                <a:ea typeface="Calibri"/>
                <a:cs typeface="Calibri"/>
                <a:sym typeface="Calibri"/>
              </a:rPr>
              <a:t>Fecha de entrega: </a:t>
            </a:r>
            <a:endParaRPr dirty="0"/>
          </a:p>
          <a:p>
            <a:pPr marL="114300" marR="0" lvl="0" indent="0" algn="l" rtl="0">
              <a:lnSpc>
                <a:spcPct val="110000"/>
              </a:lnSpc>
              <a:spcBef>
                <a:spcPts val="0"/>
              </a:spcBef>
              <a:spcAft>
                <a:spcPts val="0"/>
              </a:spcAft>
              <a:buNone/>
            </a:pPr>
            <a:r>
              <a:rPr lang="es-MX" sz="2400" dirty="0">
                <a:solidFill>
                  <a:srgbClr val="CD25B0"/>
                </a:solidFill>
                <a:latin typeface="Calibri"/>
                <a:ea typeface="Calibri"/>
                <a:cs typeface="Calibri"/>
                <a:sym typeface="Calibri"/>
              </a:rPr>
              <a:t>XX/XX/XXXX hasta las 23:59 hrs.</a:t>
            </a:r>
            <a:endParaRPr dirty="0"/>
          </a:p>
        </p:txBody>
      </p:sp>
      <p:sp>
        <p:nvSpPr>
          <p:cNvPr id="318" name="Google Shape;318;p21"/>
          <p:cNvSpPr txBox="1"/>
          <p:nvPr/>
        </p:nvSpPr>
        <p:spPr>
          <a:xfrm>
            <a:off x="0" y="2480534"/>
            <a:ext cx="6316462" cy="2509598"/>
          </a:xfrm>
          <a:prstGeom prst="rect">
            <a:avLst/>
          </a:prstGeom>
          <a:noFill/>
          <a:ln>
            <a:noFill/>
          </a:ln>
        </p:spPr>
        <p:txBody>
          <a:bodyPr spcFirstLastPara="1" wrap="square" lIns="91425" tIns="45700" rIns="91425" bIns="45700" anchor="t" anchorCtr="0">
            <a:spAutoFit/>
          </a:bodyPr>
          <a:lstStyle/>
          <a:p>
            <a:pPr marL="114300" marR="0" lvl="0" indent="0" algn="l" rtl="0">
              <a:lnSpc>
                <a:spcPct val="110000"/>
              </a:lnSpc>
              <a:spcBef>
                <a:spcPts val="0"/>
              </a:spcBef>
              <a:spcAft>
                <a:spcPts val="0"/>
              </a:spcAft>
              <a:buNone/>
            </a:pPr>
            <a:r>
              <a:rPr lang="es-MX" sz="2400" b="1" dirty="0">
                <a:solidFill>
                  <a:schemeClr val="lt1"/>
                </a:solidFill>
                <a:latin typeface="Calibri"/>
                <a:ea typeface="Calibri"/>
                <a:cs typeface="Calibri"/>
                <a:sym typeface="Calibri"/>
              </a:rPr>
              <a:t>Deberá subir su código fuente + README.txt en Github detallando:</a:t>
            </a:r>
            <a:endParaRPr dirty="0"/>
          </a:p>
          <a:p>
            <a:pPr marL="914400" marR="0" lvl="1" indent="-342900" algn="l" rtl="0">
              <a:lnSpc>
                <a:spcPct val="110000"/>
              </a:lnSpc>
              <a:spcBef>
                <a:spcPts val="0"/>
              </a:spcBef>
              <a:spcAft>
                <a:spcPts val="0"/>
              </a:spcAft>
              <a:buClr>
                <a:schemeClr val="lt1"/>
              </a:buClr>
              <a:buSzPts val="1800"/>
              <a:buFont typeface="Arial"/>
              <a:buChar char="•"/>
            </a:pPr>
            <a:r>
              <a:rPr lang="es-MX" sz="2400" b="0" i="0" u="none" strike="noStrike" cap="none" dirty="0">
                <a:solidFill>
                  <a:schemeClr val="lt1"/>
                </a:solidFill>
                <a:latin typeface="Calibri"/>
                <a:ea typeface="Calibri"/>
                <a:cs typeface="Calibri"/>
                <a:sym typeface="Calibri"/>
              </a:rPr>
              <a:t>La solución propuesta del programa realizado.</a:t>
            </a:r>
            <a:endParaRPr dirty="0"/>
          </a:p>
          <a:p>
            <a:pPr marL="914400" marR="0" lvl="1" indent="-342900" algn="l" rtl="0">
              <a:lnSpc>
                <a:spcPct val="110000"/>
              </a:lnSpc>
              <a:spcBef>
                <a:spcPts val="0"/>
              </a:spcBef>
              <a:spcAft>
                <a:spcPts val="0"/>
              </a:spcAft>
              <a:buClr>
                <a:schemeClr val="lt1"/>
              </a:buClr>
              <a:buSzPts val="1800"/>
              <a:buFont typeface="Arial"/>
              <a:buChar char="•"/>
            </a:pPr>
            <a:r>
              <a:rPr lang="es-MX" sz="2400" b="0" i="0" u="none" strike="noStrike" cap="none" dirty="0">
                <a:solidFill>
                  <a:schemeClr val="lt1"/>
                </a:solidFill>
                <a:latin typeface="Calibri"/>
                <a:ea typeface="Calibri"/>
                <a:cs typeface="Calibri"/>
                <a:sym typeface="Calibri"/>
              </a:rPr>
              <a:t>Un paso a paso del programa para que funcione correctamente. </a:t>
            </a:r>
            <a:endParaRPr dirty="0"/>
          </a:p>
        </p:txBody>
      </p:sp>
      <p:cxnSp>
        <p:nvCxnSpPr>
          <p:cNvPr id="319" name="Google Shape;319;p21"/>
          <p:cNvCxnSpPr/>
          <p:nvPr/>
        </p:nvCxnSpPr>
        <p:spPr>
          <a:xfrm>
            <a:off x="6695981" y="3096702"/>
            <a:ext cx="0" cy="638631"/>
          </a:xfrm>
          <a:prstGeom prst="straightConnector1">
            <a:avLst/>
          </a:prstGeom>
          <a:noFill/>
          <a:ln w="19050" cap="flat" cmpd="sng">
            <a:solidFill>
              <a:srgbClr val="A7A8AA"/>
            </a:solidFill>
            <a:prstDash val="dash"/>
            <a:miter lim="800000"/>
            <a:headEnd type="none" w="sm" len="sm"/>
            <a:tailEnd type="none" w="sm" len="sm"/>
          </a:ln>
        </p:spPr>
      </p:cxnSp>
      <p:cxnSp>
        <p:nvCxnSpPr>
          <p:cNvPr id="320" name="Google Shape;320;p21"/>
          <p:cNvCxnSpPr/>
          <p:nvPr/>
        </p:nvCxnSpPr>
        <p:spPr>
          <a:xfrm>
            <a:off x="10967622" y="3395877"/>
            <a:ext cx="0" cy="638631"/>
          </a:xfrm>
          <a:prstGeom prst="straightConnector1">
            <a:avLst/>
          </a:prstGeom>
          <a:noFill/>
          <a:ln w="19050" cap="flat" cmpd="sng">
            <a:solidFill>
              <a:srgbClr val="A7A8AA"/>
            </a:solidFill>
            <a:prstDash val="dash"/>
            <a:miter lim="800000"/>
            <a:headEnd type="none" w="sm" len="sm"/>
            <a:tailEnd type="none" w="sm" len="sm"/>
          </a:ln>
        </p:spPr>
      </p:cxnSp>
      <p:cxnSp>
        <p:nvCxnSpPr>
          <p:cNvPr id="321" name="Google Shape;321;p21"/>
          <p:cNvCxnSpPr/>
          <p:nvPr/>
        </p:nvCxnSpPr>
        <p:spPr>
          <a:xfrm>
            <a:off x="6695981" y="3096702"/>
            <a:ext cx="574831" cy="0"/>
          </a:xfrm>
          <a:prstGeom prst="straightConnector1">
            <a:avLst/>
          </a:prstGeom>
          <a:noFill/>
          <a:ln w="19050" cap="flat" cmpd="sng">
            <a:solidFill>
              <a:srgbClr val="A7A8AA"/>
            </a:solidFill>
            <a:prstDash val="dash"/>
            <a:miter lim="800000"/>
            <a:headEnd type="none" w="sm" len="sm"/>
            <a:tailEnd type="none" w="sm" len="sm"/>
          </a:ln>
        </p:spPr>
      </p:cxnSp>
      <p:cxnSp>
        <p:nvCxnSpPr>
          <p:cNvPr id="322" name="Google Shape;322;p21"/>
          <p:cNvCxnSpPr/>
          <p:nvPr/>
        </p:nvCxnSpPr>
        <p:spPr>
          <a:xfrm>
            <a:off x="10392791" y="4034508"/>
            <a:ext cx="574831" cy="0"/>
          </a:xfrm>
          <a:prstGeom prst="straightConnector1">
            <a:avLst/>
          </a:prstGeom>
          <a:noFill/>
          <a:ln w="19050" cap="flat" cmpd="sng">
            <a:solidFill>
              <a:srgbClr val="A7A8AA"/>
            </a:solidFill>
            <a:prstDash val="dash"/>
            <a:miter lim="800000"/>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2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28" name="Google Shape;328;p22"/>
          <p:cNvSpPr/>
          <p:nvPr/>
        </p:nvSpPr>
        <p:spPr>
          <a:xfrm>
            <a:off x="12020365" y="275204"/>
            <a:ext cx="171634"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29" name="Google Shape;329;p22"/>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D25B0"/>
              </a:buClr>
              <a:buSzPts val="4400"/>
              <a:buFont typeface="Calibri"/>
              <a:buNone/>
            </a:pPr>
            <a:r>
              <a:rPr lang="es-MX" dirty="0">
                <a:solidFill>
                  <a:srgbClr val="CD25B0"/>
                </a:solidFill>
              </a:rPr>
              <a:t>BIBLIOTECA NACIONAL</a:t>
            </a:r>
            <a:br>
              <a:rPr lang="es-MX" dirty="0"/>
            </a:br>
            <a:r>
              <a:rPr lang="es-MX" dirty="0">
                <a:solidFill>
                  <a:srgbClr val="A7A8AA"/>
                </a:solidFill>
              </a:rPr>
              <a:t>CONSIDERACIONES</a:t>
            </a:r>
            <a:endParaRPr dirty="0">
              <a:solidFill>
                <a:srgbClr val="A7A8AA"/>
              </a:solidFill>
            </a:endParaRPr>
          </a:p>
        </p:txBody>
      </p:sp>
      <p:sp>
        <p:nvSpPr>
          <p:cNvPr id="330" name="Google Shape;330;p22"/>
          <p:cNvSpPr/>
          <p:nvPr/>
        </p:nvSpPr>
        <p:spPr>
          <a:xfrm>
            <a:off x="403193" y="206759"/>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31" name="Google Shape;331;p22"/>
          <p:cNvSpPr txBox="1"/>
          <p:nvPr/>
        </p:nvSpPr>
        <p:spPr>
          <a:xfrm>
            <a:off x="739066" y="2709539"/>
            <a:ext cx="5575176" cy="2308324"/>
          </a:xfrm>
          <a:prstGeom prst="rect">
            <a:avLst/>
          </a:prstGeom>
          <a:noFill/>
          <a:ln>
            <a:noFill/>
          </a:ln>
        </p:spPr>
        <p:txBody>
          <a:bodyPr spcFirstLastPara="1" wrap="square" lIns="91425" tIns="45700" rIns="91425" bIns="45700" anchor="t" anchorCtr="0">
            <a:spAutoFit/>
          </a:bodyPr>
          <a:lstStyle/>
          <a:p>
            <a:pPr marL="114300" marR="0" lvl="0" indent="0" algn="l" rtl="0">
              <a:spcBef>
                <a:spcPts val="0"/>
              </a:spcBef>
              <a:spcAft>
                <a:spcPts val="0"/>
              </a:spcAft>
              <a:buNone/>
            </a:pPr>
            <a:r>
              <a:rPr lang="es-MX" sz="2400" dirty="0">
                <a:solidFill>
                  <a:srgbClr val="CD25B0"/>
                </a:solidFill>
                <a:latin typeface="Calibri"/>
                <a:ea typeface="Calibri"/>
                <a:cs typeface="Calibri"/>
                <a:sym typeface="Calibri"/>
              </a:rPr>
              <a:t>Buena documentación de código fuente a través de comentarios.</a:t>
            </a:r>
            <a:endParaRPr dirty="0"/>
          </a:p>
          <a:p>
            <a:pPr marL="114300" marR="0" lvl="0" indent="0" algn="l" rtl="0">
              <a:spcBef>
                <a:spcPts val="0"/>
              </a:spcBef>
              <a:spcAft>
                <a:spcPts val="0"/>
              </a:spcAft>
              <a:buNone/>
            </a:pPr>
            <a:endParaRPr sz="2400" dirty="0">
              <a:solidFill>
                <a:srgbClr val="CD25B0"/>
              </a:solidFill>
              <a:latin typeface="Calibri"/>
              <a:ea typeface="Calibri"/>
              <a:cs typeface="Calibri"/>
              <a:sym typeface="Calibri"/>
            </a:endParaRPr>
          </a:p>
          <a:p>
            <a:pPr marL="114300" marR="0" lvl="0" indent="0" algn="l" rtl="0">
              <a:spcBef>
                <a:spcPts val="0"/>
              </a:spcBef>
              <a:spcAft>
                <a:spcPts val="0"/>
              </a:spcAft>
              <a:buNone/>
            </a:pPr>
            <a:r>
              <a:rPr lang="es-MX" sz="2400" dirty="0">
                <a:solidFill>
                  <a:srgbClr val="CD25B0"/>
                </a:solidFill>
                <a:latin typeface="Calibri"/>
                <a:ea typeface="Calibri"/>
                <a:cs typeface="Calibri"/>
                <a:sym typeface="Calibri"/>
              </a:rPr>
              <a:t>Realizar commit en Github por cada funcionalidad o ajuste realizado.</a:t>
            </a:r>
            <a:endParaRPr dirty="0"/>
          </a:p>
          <a:p>
            <a:pPr marL="114300" marR="0" lvl="0" indent="0" algn="l" rtl="0">
              <a:spcBef>
                <a:spcPts val="0"/>
              </a:spcBef>
              <a:spcAft>
                <a:spcPts val="0"/>
              </a:spcAft>
              <a:buNone/>
            </a:pPr>
            <a:endParaRPr sz="2400" dirty="0">
              <a:solidFill>
                <a:srgbClr val="CD25B0"/>
              </a:solidFill>
              <a:latin typeface="Calibri"/>
              <a:ea typeface="Calibri"/>
              <a:cs typeface="Calibri"/>
              <a:sym typeface="Calibri"/>
            </a:endParaRPr>
          </a:p>
        </p:txBody>
      </p:sp>
      <p:cxnSp>
        <p:nvCxnSpPr>
          <p:cNvPr id="332" name="Google Shape;332;p22"/>
          <p:cNvCxnSpPr/>
          <p:nvPr/>
        </p:nvCxnSpPr>
        <p:spPr>
          <a:xfrm>
            <a:off x="759774" y="2698109"/>
            <a:ext cx="0" cy="638631"/>
          </a:xfrm>
          <a:prstGeom prst="straightConnector1">
            <a:avLst/>
          </a:prstGeom>
          <a:noFill/>
          <a:ln w="19050" cap="flat" cmpd="sng">
            <a:solidFill>
              <a:srgbClr val="A7A8AA"/>
            </a:solidFill>
            <a:prstDash val="dash"/>
            <a:miter lim="800000"/>
            <a:headEnd type="none" w="sm" len="sm"/>
            <a:tailEnd type="none" w="sm" len="sm"/>
          </a:ln>
        </p:spPr>
      </p:cxnSp>
      <p:cxnSp>
        <p:nvCxnSpPr>
          <p:cNvPr id="333" name="Google Shape;333;p22"/>
          <p:cNvCxnSpPr/>
          <p:nvPr/>
        </p:nvCxnSpPr>
        <p:spPr>
          <a:xfrm>
            <a:off x="6325336" y="3693111"/>
            <a:ext cx="0" cy="982047"/>
          </a:xfrm>
          <a:prstGeom prst="straightConnector1">
            <a:avLst/>
          </a:prstGeom>
          <a:noFill/>
          <a:ln w="19050" cap="flat" cmpd="sng">
            <a:solidFill>
              <a:srgbClr val="A7A8AA"/>
            </a:solidFill>
            <a:prstDash val="dash"/>
            <a:miter lim="800000"/>
            <a:headEnd type="none" w="sm" len="sm"/>
            <a:tailEnd type="none" w="sm" len="sm"/>
          </a:ln>
        </p:spPr>
      </p:cxnSp>
      <p:cxnSp>
        <p:nvCxnSpPr>
          <p:cNvPr id="334" name="Google Shape;334;p22"/>
          <p:cNvCxnSpPr/>
          <p:nvPr/>
        </p:nvCxnSpPr>
        <p:spPr>
          <a:xfrm>
            <a:off x="759774" y="2698109"/>
            <a:ext cx="574831" cy="0"/>
          </a:xfrm>
          <a:prstGeom prst="straightConnector1">
            <a:avLst/>
          </a:prstGeom>
          <a:noFill/>
          <a:ln w="19050" cap="flat" cmpd="sng">
            <a:solidFill>
              <a:srgbClr val="A7A8AA"/>
            </a:solidFill>
            <a:prstDash val="dash"/>
            <a:miter lim="800000"/>
            <a:headEnd type="none" w="sm" len="sm"/>
            <a:tailEnd type="none" w="sm" len="sm"/>
          </a:ln>
        </p:spPr>
      </p:cxnSp>
      <p:cxnSp>
        <p:nvCxnSpPr>
          <p:cNvPr id="335" name="Google Shape;335;p22"/>
          <p:cNvCxnSpPr/>
          <p:nvPr/>
        </p:nvCxnSpPr>
        <p:spPr>
          <a:xfrm>
            <a:off x="4760647" y="4675158"/>
            <a:ext cx="1564689" cy="0"/>
          </a:xfrm>
          <a:prstGeom prst="straightConnector1">
            <a:avLst/>
          </a:prstGeom>
          <a:noFill/>
          <a:ln w="19050" cap="flat" cmpd="sng">
            <a:solidFill>
              <a:srgbClr val="A7A8AA"/>
            </a:solidFill>
            <a:prstDash val="dash"/>
            <a:miter lim="800000"/>
            <a:headEnd type="none" w="sm" len="sm"/>
            <a:tailEnd type="none" w="sm" len="sm"/>
          </a:ln>
        </p:spPr>
      </p:cxnSp>
      <p:sp>
        <p:nvSpPr>
          <p:cNvPr id="336" name="Google Shape;336;p22"/>
          <p:cNvSpPr/>
          <p:nvPr/>
        </p:nvSpPr>
        <p:spPr>
          <a:xfrm>
            <a:off x="6707813" y="2715867"/>
            <a:ext cx="5112047" cy="1950416"/>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37" name="Google Shape;337;p22"/>
          <p:cNvSpPr txBox="1"/>
          <p:nvPr/>
        </p:nvSpPr>
        <p:spPr>
          <a:xfrm>
            <a:off x="6334950" y="2918208"/>
            <a:ext cx="5484918" cy="1323439"/>
          </a:xfrm>
          <a:prstGeom prst="rect">
            <a:avLst/>
          </a:prstGeom>
          <a:noFill/>
          <a:ln>
            <a:noFill/>
          </a:ln>
        </p:spPr>
        <p:txBody>
          <a:bodyPr spcFirstLastPara="1" wrap="square" lIns="91425" tIns="45700" rIns="91425" bIns="45700" anchor="t" anchorCtr="0">
            <a:spAutoFit/>
          </a:bodyPr>
          <a:lstStyle/>
          <a:p>
            <a:pPr marL="596900" marR="0" lvl="1" indent="0" algn="l" rtl="0">
              <a:spcBef>
                <a:spcPts val="0"/>
              </a:spcBef>
              <a:spcAft>
                <a:spcPts val="0"/>
              </a:spcAft>
              <a:buNone/>
            </a:pPr>
            <a:r>
              <a:rPr lang="es-MX" sz="4000" b="0" i="0" u="none" strike="noStrike" cap="none" dirty="0">
                <a:solidFill>
                  <a:schemeClr val="lt1"/>
                </a:solidFill>
                <a:latin typeface="Calibri"/>
                <a:ea typeface="Calibri"/>
                <a:cs typeface="Calibri"/>
                <a:sym typeface="Calibri"/>
              </a:rPr>
              <a:t>¡Evitar subir el trabajo </a:t>
            </a:r>
            <a:endParaRPr dirty="0"/>
          </a:p>
          <a:p>
            <a:pPr marL="596900" marR="0" lvl="1" indent="0" algn="l" rtl="0">
              <a:spcBef>
                <a:spcPts val="0"/>
              </a:spcBef>
              <a:spcAft>
                <a:spcPts val="0"/>
              </a:spcAft>
              <a:buNone/>
            </a:pPr>
            <a:r>
              <a:rPr lang="es-MX" sz="4000" b="0" i="0" u="none" strike="noStrike" cap="none" dirty="0">
                <a:solidFill>
                  <a:schemeClr val="lt1"/>
                </a:solidFill>
                <a:latin typeface="Calibri"/>
                <a:ea typeface="Calibri"/>
                <a:cs typeface="Calibri"/>
                <a:sym typeface="Calibri"/>
              </a:rPr>
              <a:t>a Github de una vez!</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aae0976e22_0_0"/>
          <p:cNvSpPr/>
          <p:nvPr/>
        </p:nvSpPr>
        <p:spPr>
          <a:xfrm>
            <a:off x="9126245" y="310717"/>
            <a:ext cx="3065700" cy="6161100"/>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3" name="Google Shape;343;gaae0976e22_0_0"/>
          <p:cNvSpPr/>
          <p:nvPr/>
        </p:nvSpPr>
        <p:spPr>
          <a:xfrm>
            <a:off x="-1" y="319600"/>
            <a:ext cx="9002100" cy="6161100"/>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4" name="Google Shape;344;gaae0976e22_0_0"/>
          <p:cNvSpPr txBox="1">
            <a:spLocks noGrp="1"/>
          </p:cNvSpPr>
          <p:nvPr>
            <p:ph type="body" idx="1"/>
          </p:nvPr>
        </p:nvSpPr>
        <p:spPr>
          <a:xfrm>
            <a:off x="838200" y="1825625"/>
            <a:ext cx="7675500" cy="4351200"/>
          </a:xfrm>
          <a:prstGeom prst="rect">
            <a:avLst/>
          </a:prstGeom>
          <a:solidFill>
            <a:srgbClr val="A7A8AA"/>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6000"/>
              <a:buNone/>
            </a:pPr>
            <a:r>
              <a:rPr lang="es-MX" sz="6000" dirty="0">
                <a:solidFill>
                  <a:schemeClr val="lt1"/>
                </a:solidFill>
              </a:rPr>
              <a:t>DESAFÍO - Segunda parte </a:t>
            </a:r>
            <a:endParaRPr sz="6000" b="1" dirty="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aae0976e22_0_6"/>
          <p:cNvSpPr/>
          <p:nvPr/>
        </p:nvSpPr>
        <p:spPr>
          <a:xfrm>
            <a:off x="12020365" y="275204"/>
            <a:ext cx="171600" cy="6161100"/>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50" name="Google Shape;350;gaae0976e22_0_6"/>
          <p:cNvSpPr txBox="1">
            <a:spLocks noGrp="1"/>
          </p:cNvSpPr>
          <p:nvPr>
            <p:ph type="title"/>
          </p:nvPr>
        </p:nvSpPr>
        <p:spPr>
          <a:xfrm>
            <a:off x="296663"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D25B0"/>
              </a:buClr>
              <a:buSzPts val="4400"/>
              <a:buFont typeface="Calibri"/>
              <a:buNone/>
            </a:pPr>
            <a:r>
              <a:rPr lang="es-MX" dirty="0">
                <a:solidFill>
                  <a:srgbClr val="CD25B0"/>
                </a:solidFill>
              </a:rPr>
              <a:t>BIBLIOTECA NACIONAL</a:t>
            </a:r>
            <a:br>
              <a:rPr lang="es-MX" dirty="0"/>
            </a:br>
            <a:r>
              <a:rPr lang="es-MX" dirty="0">
                <a:solidFill>
                  <a:srgbClr val="A7A8AA"/>
                </a:solidFill>
              </a:rPr>
              <a:t>TESTING</a:t>
            </a:r>
            <a:endParaRPr dirty="0">
              <a:solidFill>
                <a:srgbClr val="A7A8AA"/>
              </a:solidFill>
            </a:endParaRPr>
          </a:p>
        </p:txBody>
      </p:sp>
      <p:sp>
        <p:nvSpPr>
          <p:cNvPr id="351" name="Google Shape;351;gaae0976e22_0_6"/>
          <p:cNvSpPr/>
          <p:nvPr/>
        </p:nvSpPr>
        <p:spPr>
          <a:xfrm>
            <a:off x="403193" y="206759"/>
            <a:ext cx="1336800" cy="45600"/>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52" name="Google Shape;352;gaae0976e22_0_6"/>
          <p:cNvSpPr txBox="1"/>
          <p:nvPr/>
        </p:nvSpPr>
        <p:spPr>
          <a:xfrm>
            <a:off x="739066" y="2709539"/>
            <a:ext cx="5575200" cy="1938900"/>
          </a:xfrm>
          <a:prstGeom prst="rect">
            <a:avLst/>
          </a:prstGeom>
          <a:noFill/>
          <a:ln>
            <a:noFill/>
          </a:ln>
        </p:spPr>
        <p:txBody>
          <a:bodyPr spcFirstLastPara="1" wrap="square" lIns="91425" tIns="45700" rIns="91425" bIns="45700" anchor="t" anchorCtr="0">
            <a:noAutofit/>
          </a:bodyPr>
          <a:lstStyle/>
          <a:p>
            <a:pPr marL="114300" marR="0" lvl="0" indent="0" algn="l" rtl="0">
              <a:spcBef>
                <a:spcPts val="0"/>
              </a:spcBef>
              <a:spcAft>
                <a:spcPts val="0"/>
              </a:spcAft>
              <a:buNone/>
            </a:pPr>
            <a:r>
              <a:rPr lang="es-MX" sz="2400" dirty="0">
                <a:solidFill>
                  <a:srgbClr val="CD25B0"/>
                </a:solidFill>
                <a:latin typeface="Calibri"/>
                <a:ea typeface="Calibri"/>
                <a:cs typeface="Calibri"/>
                <a:sym typeface="Calibri"/>
              </a:rPr>
              <a:t>Una vez completada la actividad 8, refuerza esos contenidos incluyendo el proceso de testing y depuración en este ejercicio práctico.</a:t>
            </a:r>
            <a:endParaRPr dirty="0"/>
          </a:p>
        </p:txBody>
      </p:sp>
      <p:cxnSp>
        <p:nvCxnSpPr>
          <p:cNvPr id="353" name="Google Shape;353;gaae0976e22_0_6"/>
          <p:cNvCxnSpPr/>
          <p:nvPr/>
        </p:nvCxnSpPr>
        <p:spPr>
          <a:xfrm>
            <a:off x="759774" y="2698109"/>
            <a:ext cx="0" cy="638700"/>
          </a:xfrm>
          <a:prstGeom prst="straightConnector1">
            <a:avLst/>
          </a:prstGeom>
          <a:noFill/>
          <a:ln w="19050" cap="flat" cmpd="sng">
            <a:solidFill>
              <a:srgbClr val="A7A8AA"/>
            </a:solidFill>
            <a:prstDash val="dash"/>
            <a:miter lim="800000"/>
            <a:headEnd type="none" w="sm" len="sm"/>
            <a:tailEnd type="none" w="sm" len="sm"/>
          </a:ln>
        </p:spPr>
      </p:cxnSp>
      <p:cxnSp>
        <p:nvCxnSpPr>
          <p:cNvPr id="354" name="Google Shape;354;gaae0976e22_0_6"/>
          <p:cNvCxnSpPr/>
          <p:nvPr/>
        </p:nvCxnSpPr>
        <p:spPr>
          <a:xfrm>
            <a:off x="6289824" y="3142695"/>
            <a:ext cx="0" cy="1505700"/>
          </a:xfrm>
          <a:prstGeom prst="straightConnector1">
            <a:avLst/>
          </a:prstGeom>
          <a:noFill/>
          <a:ln w="19050" cap="flat" cmpd="sng">
            <a:solidFill>
              <a:srgbClr val="A7A8AA"/>
            </a:solidFill>
            <a:prstDash val="dash"/>
            <a:miter lim="800000"/>
            <a:headEnd type="none" w="sm" len="sm"/>
            <a:tailEnd type="none" w="sm" len="sm"/>
          </a:ln>
        </p:spPr>
      </p:cxnSp>
      <p:cxnSp>
        <p:nvCxnSpPr>
          <p:cNvPr id="355" name="Google Shape;355;gaae0976e22_0_6"/>
          <p:cNvCxnSpPr/>
          <p:nvPr/>
        </p:nvCxnSpPr>
        <p:spPr>
          <a:xfrm>
            <a:off x="759774" y="2698109"/>
            <a:ext cx="574800" cy="0"/>
          </a:xfrm>
          <a:prstGeom prst="straightConnector1">
            <a:avLst/>
          </a:prstGeom>
          <a:noFill/>
          <a:ln w="19050" cap="flat" cmpd="sng">
            <a:solidFill>
              <a:srgbClr val="A7A8AA"/>
            </a:solidFill>
            <a:prstDash val="dash"/>
            <a:miter lim="800000"/>
            <a:headEnd type="none" w="sm" len="sm"/>
            <a:tailEnd type="none" w="sm" len="sm"/>
          </a:ln>
        </p:spPr>
      </p:cxnSp>
      <p:cxnSp>
        <p:nvCxnSpPr>
          <p:cNvPr id="356" name="Google Shape;356;gaae0976e22_0_6"/>
          <p:cNvCxnSpPr/>
          <p:nvPr/>
        </p:nvCxnSpPr>
        <p:spPr>
          <a:xfrm>
            <a:off x="4725135" y="4648531"/>
            <a:ext cx="1564800" cy="0"/>
          </a:xfrm>
          <a:prstGeom prst="straightConnector1">
            <a:avLst/>
          </a:prstGeom>
          <a:noFill/>
          <a:ln w="19050" cap="flat" cmpd="sng">
            <a:solidFill>
              <a:srgbClr val="A7A8AA"/>
            </a:solidFill>
            <a:prstDash val="dash"/>
            <a:miter lim="800000"/>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3"/>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62" name="Google Shape;362;p23"/>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63" name="Google Shape;363;p23"/>
          <p:cNvSpPr txBox="1">
            <a:spLocks noGrp="1"/>
          </p:cNvSpPr>
          <p:nvPr>
            <p:ph type="body" idx="1"/>
          </p:nvPr>
        </p:nvSpPr>
        <p:spPr>
          <a:xfrm>
            <a:off x="838200" y="1825625"/>
            <a:ext cx="767548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6000"/>
              <a:buNone/>
            </a:pPr>
            <a:r>
              <a:rPr lang="es-MX" sz="6000" dirty="0">
                <a:solidFill>
                  <a:schemeClr val="lt1"/>
                </a:solidFill>
              </a:rPr>
              <a:t>CIERRE</a:t>
            </a:r>
            <a:endParaRPr sz="6000" b="1" dirty="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2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69" name="Google Shape;369;p2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0" name="Google Shape;370;p24"/>
          <p:cNvSpPr/>
          <p:nvPr/>
        </p:nvSpPr>
        <p:spPr>
          <a:xfrm>
            <a:off x="1802163" y="97657"/>
            <a:ext cx="7830105" cy="905521"/>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CD25B0"/>
              </a:solidFill>
              <a:latin typeface="Calibri"/>
              <a:ea typeface="Calibri"/>
              <a:cs typeface="Calibri"/>
              <a:sym typeface="Calibri"/>
            </a:endParaRPr>
          </a:p>
        </p:txBody>
      </p:sp>
      <p:sp>
        <p:nvSpPr>
          <p:cNvPr id="371" name="Google Shape;371;p24"/>
          <p:cNvSpPr txBox="1"/>
          <p:nvPr/>
        </p:nvSpPr>
        <p:spPr>
          <a:xfrm>
            <a:off x="1970842" y="297401"/>
            <a:ext cx="7403977" cy="50603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4000"/>
              <a:buFont typeface="Calibri"/>
              <a:buNone/>
            </a:pPr>
            <a:r>
              <a:rPr lang="es-MX" sz="4000" dirty="0">
                <a:solidFill>
                  <a:schemeClr val="lt1"/>
                </a:solidFill>
                <a:latin typeface="Calibri"/>
                <a:ea typeface="Calibri"/>
                <a:cs typeface="Calibri"/>
                <a:sym typeface="Calibri"/>
              </a:rPr>
              <a:t>Feedback</a:t>
            </a:r>
            <a:endParaRPr sz="4000" dirty="0">
              <a:solidFill>
                <a:schemeClr val="lt1"/>
              </a:solidFill>
              <a:latin typeface="Calibri"/>
              <a:ea typeface="Calibri"/>
              <a:cs typeface="Calibri"/>
              <a:sym typeface="Calibri"/>
            </a:endParaRPr>
          </a:p>
        </p:txBody>
      </p:sp>
      <p:sp>
        <p:nvSpPr>
          <p:cNvPr id="372" name="Google Shape;372;p24"/>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3" name="Google Shape;373;p24"/>
          <p:cNvSpPr txBox="1"/>
          <p:nvPr/>
        </p:nvSpPr>
        <p:spPr>
          <a:xfrm>
            <a:off x="383956" y="2709539"/>
            <a:ext cx="5575176" cy="1815882"/>
          </a:xfrm>
          <a:prstGeom prst="rect">
            <a:avLst/>
          </a:prstGeom>
          <a:noFill/>
          <a:ln>
            <a:noFill/>
          </a:ln>
        </p:spPr>
        <p:txBody>
          <a:bodyPr spcFirstLastPara="1" wrap="square" lIns="91425" tIns="45700" rIns="91425" bIns="45700" anchor="t" anchorCtr="0">
            <a:spAutoFit/>
          </a:bodyPr>
          <a:lstStyle/>
          <a:p>
            <a:pPr marL="457200" marR="0" lvl="0" indent="-342900" algn="l" rtl="0">
              <a:spcBef>
                <a:spcPts val="0"/>
              </a:spcBef>
              <a:spcAft>
                <a:spcPts val="0"/>
              </a:spcAft>
              <a:buClr>
                <a:srgbClr val="CD25B0"/>
              </a:buClr>
              <a:buSzPts val="1800"/>
              <a:buFont typeface="Calibri"/>
              <a:buChar char="●"/>
            </a:pPr>
            <a:r>
              <a:rPr lang="es-MX" sz="2800" dirty="0">
                <a:solidFill>
                  <a:srgbClr val="CD25B0"/>
                </a:solidFill>
                <a:latin typeface="Calibri"/>
                <a:ea typeface="Calibri"/>
                <a:cs typeface="Calibri"/>
                <a:sym typeface="Calibri"/>
              </a:rPr>
              <a:t>¿Preguntas?</a:t>
            </a:r>
            <a:endParaRPr dirty="0"/>
          </a:p>
          <a:p>
            <a:pPr marL="114300" marR="0" lvl="0" indent="0" algn="l" rtl="0">
              <a:spcBef>
                <a:spcPts val="0"/>
              </a:spcBef>
              <a:spcAft>
                <a:spcPts val="0"/>
              </a:spcAft>
              <a:buNone/>
            </a:pPr>
            <a:endParaRPr sz="2800" dirty="0">
              <a:solidFill>
                <a:srgbClr val="CD25B0"/>
              </a:solidFill>
              <a:latin typeface="Calibri"/>
              <a:ea typeface="Calibri"/>
              <a:cs typeface="Calibri"/>
              <a:sym typeface="Calibri"/>
            </a:endParaRPr>
          </a:p>
          <a:p>
            <a:pPr marL="457200" marR="0" lvl="0" indent="-342900" algn="l" rtl="0">
              <a:spcBef>
                <a:spcPts val="0"/>
              </a:spcBef>
              <a:spcAft>
                <a:spcPts val="0"/>
              </a:spcAft>
              <a:buClr>
                <a:srgbClr val="CD25B0"/>
              </a:buClr>
              <a:buSzPts val="1800"/>
              <a:buFont typeface="Calibri"/>
              <a:buChar char="●"/>
            </a:pPr>
            <a:r>
              <a:rPr lang="es-MX" sz="2800" dirty="0">
                <a:solidFill>
                  <a:srgbClr val="CD25B0"/>
                </a:solidFill>
                <a:latin typeface="Calibri"/>
                <a:ea typeface="Calibri"/>
                <a:cs typeface="Calibri"/>
                <a:sym typeface="Calibri"/>
              </a:rPr>
              <a:t>Siéntete libre de compartir ideas y opiniones </a:t>
            </a:r>
            <a:r>
              <a:rPr lang="es-MX" sz="2800" dirty="0">
                <a:solidFill>
                  <a:srgbClr val="CD25B0"/>
                </a:solidFill>
                <a:highlight>
                  <a:srgbClr val="F9F9F9"/>
                </a:highlight>
                <a:latin typeface="Calibri"/>
                <a:ea typeface="Calibri"/>
                <a:cs typeface="Calibri"/>
                <a:sym typeface="Calibri"/>
              </a:rPr>
              <a:t>⊂(◉‿◉)つ</a:t>
            </a:r>
            <a:endParaRPr dirty="0"/>
          </a:p>
        </p:txBody>
      </p:sp>
      <p:cxnSp>
        <p:nvCxnSpPr>
          <p:cNvPr id="374" name="Google Shape;374;p24"/>
          <p:cNvCxnSpPr/>
          <p:nvPr/>
        </p:nvCxnSpPr>
        <p:spPr>
          <a:xfrm>
            <a:off x="404664" y="2698109"/>
            <a:ext cx="0" cy="638631"/>
          </a:xfrm>
          <a:prstGeom prst="straightConnector1">
            <a:avLst/>
          </a:prstGeom>
          <a:noFill/>
          <a:ln w="19050" cap="flat" cmpd="sng">
            <a:solidFill>
              <a:srgbClr val="A7A8AA"/>
            </a:solidFill>
            <a:prstDash val="dash"/>
            <a:miter lim="800000"/>
            <a:headEnd type="none" w="sm" len="sm"/>
            <a:tailEnd type="none" w="sm" len="sm"/>
          </a:ln>
        </p:spPr>
      </p:cxnSp>
      <p:cxnSp>
        <p:nvCxnSpPr>
          <p:cNvPr id="375" name="Google Shape;375;p24"/>
          <p:cNvCxnSpPr/>
          <p:nvPr/>
        </p:nvCxnSpPr>
        <p:spPr>
          <a:xfrm>
            <a:off x="5934714" y="3142695"/>
            <a:ext cx="0" cy="1505836"/>
          </a:xfrm>
          <a:prstGeom prst="straightConnector1">
            <a:avLst/>
          </a:prstGeom>
          <a:noFill/>
          <a:ln w="19050" cap="flat" cmpd="sng">
            <a:solidFill>
              <a:srgbClr val="A7A8AA"/>
            </a:solidFill>
            <a:prstDash val="dash"/>
            <a:miter lim="800000"/>
            <a:headEnd type="none" w="sm" len="sm"/>
            <a:tailEnd type="none" w="sm" len="sm"/>
          </a:ln>
        </p:spPr>
      </p:cxnSp>
      <p:cxnSp>
        <p:nvCxnSpPr>
          <p:cNvPr id="376" name="Google Shape;376;p24"/>
          <p:cNvCxnSpPr/>
          <p:nvPr/>
        </p:nvCxnSpPr>
        <p:spPr>
          <a:xfrm>
            <a:off x="404664" y="2698109"/>
            <a:ext cx="574831" cy="0"/>
          </a:xfrm>
          <a:prstGeom prst="straightConnector1">
            <a:avLst/>
          </a:prstGeom>
          <a:noFill/>
          <a:ln w="19050" cap="flat" cmpd="sng">
            <a:solidFill>
              <a:srgbClr val="A7A8AA"/>
            </a:solidFill>
            <a:prstDash val="dash"/>
            <a:miter lim="800000"/>
            <a:headEnd type="none" w="sm" len="sm"/>
            <a:tailEnd type="none" w="sm" len="sm"/>
          </a:ln>
        </p:spPr>
      </p:cxnSp>
      <p:cxnSp>
        <p:nvCxnSpPr>
          <p:cNvPr id="377" name="Google Shape;377;p24"/>
          <p:cNvCxnSpPr/>
          <p:nvPr/>
        </p:nvCxnSpPr>
        <p:spPr>
          <a:xfrm>
            <a:off x="4370025" y="4648531"/>
            <a:ext cx="1564689" cy="0"/>
          </a:xfrm>
          <a:prstGeom prst="straightConnector1">
            <a:avLst/>
          </a:prstGeom>
          <a:noFill/>
          <a:ln w="19050" cap="flat" cmpd="sng">
            <a:solidFill>
              <a:srgbClr val="A7A8AA"/>
            </a:solidFill>
            <a:prstDash val="dash"/>
            <a:miter lim="800000"/>
            <a:headEnd type="none" w="sm" len="sm"/>
            <a:tailEnd type="none" w="sm" len="sm"/>
          </a:ln>
        </p:spPr>
      </p:cxnSp>
      <p:sp>
        <p:nvSpPr>
          <p:cNvPr id="378" name="Google Shape;378;p24"/>
          <p:cNvSpPr/>
          <p:nvPr/>
        </p:nvSpPr>
        <p:spPr>
          <a:xfrm>
            <a:off x="6323127" y="2698109"/>
            <a:ext cx="5484917" cy="1950416"/>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9" name="Google Shape;379;p24"/>
          <p:cNvSpPr txBox="1"/>
          <p:nvPr/>
        </p:nvSpPr>
        <p:spPr>
          <a:xfrm>
            <a:off x="6339392" y="2878100"/>
            <a:ext cx="5484918" cy="1549783"/>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chemeClr val="lt1"/>
              </a:buClr>
              <a:buSzPts val="2800"/>
              <a:buFont typeface="Calibri"/>
              <a:buNone/>
            </a:pPr>
            <a:r>
              <a:rPr lang="es-MX" sz="2800" b="1" dirty="0">
                <a:solidFill>
                  <a:schemeClr val="lt1"/>
                </a:solidFill>
                <a:latin typeface="Calibri"/>
                <a:ea typeface="Calibri"/>
                <a:cs typeface="Calibri"/>
                <a:sym typeface="Calibri"/>
              </a:rPr>
              <a:t>¡No olvides ingresar al </a:t>
            </a:r>
            <a:r>
              <a:rPr lang="es-MX" sz="2800" b="1" dirty="0" err="1">
                <a:solidFill>
                  <a:schemeClr val="lt1"/>
                </a:solidFill>
                <a:latin typeface="Calibri"/>
                <a:ea typeface="Calibri"/>
                <a:cs typeface="Calibri"/>
                <a:sym typeface="Calibri"/>
              </a:rPr>
              <a:t>Discord</a:t>
            </a:r>
            <a:r>
              <a:rPr lang="es-MX" sz="2800" b="1" dirty="0">
                <a:solidFill>
                  <a:schemeClr val="lt1"/>
                </a:solidFill>
                <a:latin typeface="Calibri"/>
                <a:ea typeface="Calibri"/>
                <a:cs typeface="Calibri"/>
                <a:sym typeface="Calibri"/>
              </a:rPr>
              <a:t> “Programación TP” </a:t>
            </a:r>
            <a:endParaRPr dirty="0"/>
          </a:p>
          <a:p>
            <a:pPr marL="0" marR="0" lvl="0" indent="0" algn="ctr" rtl="0">
              <a:lnSpc>
                <a:spcPct val="115000"/>
              </a:lnSpc>
              <a:spcBef>
                <a:spcPts val="0"/>
              </a:spcBef>
              <a:spcAft>
                <a:spcPts val="0"/>
              </a:spcAft>
              <a:buClr>
                <a:schemeClr val="lt1"/>
              </a:buClr>
              <a:buSzPts val="2800"/>
              <a:buFont typeface="Calibri"/>
              <a:buNone/>
            </a:pPr>
            <a:r>
              <a:rPr lang="es-MX" sz="2800" b="1" dirty="0">
                <a:solidFill>
                  <a:schemeClr val="lt1"/>
                </a:solidFill>
                <a:latin typeface="Calibri"/>
                <a:ea typeface="Calibri"/>
                <a:cs typeface="Calibri"/>
                <a:sym typeface="Calibri"/>
              </a:rPr>
              <a:t>para resolver dudas y cruzar ideas!</a:t>
            </a:r>
            <a:endParaRPr dirty="0"/>
          </a:p>
        </p:txBody>
      </p:sp>
      <p:sp>
        <p:nvSpPr>
          <p:cNvPr id="380" name="Google Shape;380;p24"/>
          <p:cNvSpPr txBox="1"/>
          <p:nvPr/>
        </p:nvSpPr>
        <p:spPr>
          <a:xfrm>
            <a:off x="6216589" y="5958390"/>
            <a:ext cx="6094520" cy="392159"/>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chemeClr val="hlink"/>
              </a:buClr>
              <a:buSzPts val="1800"/>
              <a:buFont typeface="Calibri"/>
              <a:buNone/>
            </a:pPr>
            <a:r>
              <a:rPr lang="es-MX" sz="1800" b="1" u="sng">
                <a:solidFill>
                  <a:schemeClr val="hlink"/>
                </a:solidFill>
                <a:latin typeface="Calibri"/>
                <a:ea typeface="Calibri"/>
                <a:cs typeface="Calibri"/>
                <a:sym typeface="Calibri"/>
                <a:hlinkClick r:id="rId4"/>
              </a:rPr>
              <a:t>https://discord.gg/HVnpa3t</a:t>
            </a:r>
            <a:endParaRPr sz="1800" b="1">
              <a:solidFill>
                <a:schemeClr val="dk1"/>
              </a:solidFill>
              <a:latin typeface="Calibri"/>
              <a:ea typeface="Calibri"/>
              <a:cs typeface="Calibri"/>
              <a:sym typeface="Calibri"/>
            </a:endParaRPr>
          </a:p>
        </p:txBody>
      </p:sp>
      <p:pic>
        <p:nvPicPr>
          <p:cNvPr id="381" name="Google Shape;381;p24"/>
          <p:cNvPicPr preferRelativeResize="0"/>
          <p:nvPr/>
        </p:nvPicPr>
        <p:blipFill rotWithShape="1">
          <a:blip r:embed="rId5">
            <a:alphaModFix/>
          </a:blip>
          <a:srcRect/>
          <a:stretch/>
        </p:blipFill>
        <p:spPr>
          <a:xfrm>
            <a:off x="8760649" y="4910578"/>
            <a:ext cx="1006400" cy="100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3" name="Google Shape;103;p3"/>
          <p:cNvSpPr/>
          <p:nvPr/>
        </p:nvSpPr>
        <p:spPr>
          <a:xfrm>
            <a:off x="-4" y="2236661"/>
            <a:ext cx="7119895" cy="4013226"/>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4" name="Google Shape;104;p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5" name="Google Shape;105;p3"/>
          <p:cNvSpPr txBox="1"/>
          <p:nvPr/>
        </p:nvSpPr>
        <p:spPr>
          <a:xfrm>
            <a:off x="245053" y="2759670"/>
            <a:ext cx="6493097" cy="3220882"/>
          </a:xfrm>
          <a:prstGeom prst="rect">
            <a:avLst/>
          </a:prstGeom>
          <a:noFill/>
          <a:ln>
            <a:noFill/>
          </a:ln>
        </p:spPr>
        <p:txBody>
          <a:bodyPr spcFirstLastPara="1" wrap="square" lIns="91425" tIns="45700" rIns="91425" bIns="45700" anchor="t" anchorCtr="0">
            <a:spAutoFit/>
          </a:bodyPr>
          <a:lstStyle/>
          <a:p>
            <a:pPr marL="114300" marR="0" lvl="0" indent="0" algn="just" rtl="0">
              <a:spcBef>
                <a:spcPts val="0"/>
              </a:spcBef>
              <a:spcAft>
                <a:spcPts val="0"/>
              </a:spcAft>
              <a:buNone/>
            </a:pPr>
            <a:r>
              <a:rPr lang="es-MX" sz="4000" b="0" i="0" u="none" strike="noStrike" cap="none" dirty="0">
                <a:solidFill>
                  <a:schemeClr val="lt1"/>
                </a:solidFill>
                <a:latin typeface="Calibri"/>
                <a:ea typeface="Calibri"/>
                <a:cs typeface="Calibri"/>
                <a:sym typeface="Calibri"/>
              </a:rPr>
              <a:t>Recibir características físicas o relativas al carácter y forma de ser por parte de sus padres o ascendientes.</a:t>
            </a:r>
            <a:endParaRPr dirty="0"/>
          </a:p>
          <a:p>
            <a:pPr marL="0" marR="0" lvl="0" indent="0" algn="just" rtl="0">
              <a:lnSpc>
                <a:spcPct val="115000"/>
              </a:lnSpc>
              <a:spcBef>
                <a:spcPts val="0"/>
              </a:spcBef>
              <a:spcAft>
                <a:spcPts val="0"/>
              </a:spcAft>
              <a:buClr>
                <a:schemeClr val="dk1"/>
              </a:buClr>
              <a:buSzPts val="4000"/>
              <a:buFont typeface="Calibri"/>
              <a:buNone/>
            </a:pPr>
            <a:endParaRPr sz="4000" b="0" i="0" u="none" strike="noStrike" cap="none" dirty="0">
              <a:solidFill>
                <a:schemeClr val="lt1"/>
              </a:solidFill>
              <a:latin typeface="Calibri"/>
              <a:ea typeface="Calibri"/>
              <a:cs typeface="Calibri"/>
              <a:sym typeface="Calibri"/>
            </a:endParaRPr>
          </a:p>
        </p:txBody>
      </p:sp>
      <p:sp>
        <p:nvSpPr>
          <p:cNvPr id="106" name="Google Shape;106;p3"/>
          <p:cNvSpPr/>
          <p:nvPr/>
        </p:nvSpPr>
        <p:spPr>
          <a:xfrm>
            <a:off x="1802163" y="97657"/>
            <a:ext cx="7830105" cy="905521"/>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CD25B0"/>
              </a:solidFill>
              <a:latin typeface="Calibri"/>
              <a:ea typeface="Calibri"/>
              <a:cs typeface="Calibri"/>
              <a:sym typeface="Calibri"/>
            </a:endParaRPr>
          </a:p>
        </p:txBody>
      </p:sp>
      <p:sp>
        <p:nvSpPr>
          <p:cNvPr id="107" name="Google Shape;107;p3"/>
          <p:cNvSpPr txBox="1"/>
          <p:nvPr/>
        </p:nvSpPr>
        <p:spPr>
          <a:xfrm>
            <a:off x="1970842" y="297401"/>
            <a:ext cx="7403977" cy="50603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3600"/>
              <a:buFont typeface="Calibri"/>
              <a:buNone/>
            </a:pPr>
            <a:r>
              <a:rPr lang="es-MX" sz="3600" b="1" i="0" u="none" strike="noStrike" cap="none" dirty="0">
                <a:solidFill>
                  <a:schemeClr val="lt1"/>
                </a:solidFill>
                <a:latin typeface="Calibri"/>
                <a:ea typeface="Calibri"/>
                <a:cs typeface="Calibri"/>
                <a:sym typeface="Calibri"/>
              </a:rPr>
              <a:t>¿Qué significa heredar?</a:t>
            </a:r>
            <a:endParaRPr sz="3600" b="1" i="0" u="none" strike="noStrike" cap="none" dirty="0">
              <a:solidFill>
                <a:schemeClr val="lt1"/>
              </a:solidFill>
              <a:latin typeface="Calibri"/>
              <a:ea typeface="Calibri"/>
              <a:cs typeface="Calibri"/>
              <a:sym typeface="Calibri"/>
            </a:endParaRPr>
          </a:p>
        </p:txBody>
      </p:sp>
      <p:sp>
        <p:nvSpPr>
          <p:cNvPr id="108" name="Google Shape;108;p3"/>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4" name="Google Shape;114;p4"/>
          <p:cNvSpPr/>
          <p:nvPr/>
        </p:nvSpPr>
        <p:spPr>
          <a:xfrm>
            <a:off x="-4" y="3133306"/>
            <a:ext cx="9374823" cy="2102416"/>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5" name="Google Shape;115;p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6" name="Google Shape;116;p4"/>
          <p:cNvSpPr txBox="1"/>
          <p:nvPr/>
        </p:nvSpPr>
        <p:spPr>
          <a:xfrm>
            <a:off x="245053" y="3709582"/>
            <a:ext cx="912976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Calibri"/>
              <a:buNone/>
            </a:pPr>
            <a:r>
              <a:rPr lang="es-MX" sz="4000" b="0" i="0" u="none" strike="noStrike" cap="none" dirty="0">
                <a:solidFill>
                  <a:schemeClr val="lt1"/>
                </a:solidFill>
                <a:latin typeface="Calibri"/>
                <a:ea typeface="Calibri"/>
                <a:cs typeface="Calibri"/>
                <a:sym typeface="Calibri"/>
              </a:rPr>
              <a:t>¡Imaginen posibles respuestas!</a:t>
            </a:r>
            <a:endParaRPr dirty="0"/>
          </a:p>
        </p:txBody>
      </p:sp>
      <p:sp>
        <p:nvSpPr>
          <p:cNvPr id="117" name="Google Shape;117;p4"/>
          <p:cNvSpPr/>
          <p:nvPr/>
        </p:nvSpPr>
        <p:spPr>
          <a:xfrm>
            <a:off x="1802163" y="97657"/>
            <a:ext cx="7830105" cy="905521"/>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CD25B0"/>
              </a:solidFill>
              <a:latin typeface="Calibri"/>
              <a:ea typeface="Calibri"/>
              <a:cs typeface="Calibri"/>
              <a:sym typeface="Calibri"/>
            </a:endParaRPr>
          </a:p>
        </p:txBody>
      </p:sp>
      <p:sp>
        <p:nvSpPr>
          <p:cNvPr id="118" name="Google Shape;118;p4"/>
          <p:cNvSpPr txBox="1"/>
          <p:nvPr/>
        </p:nvSpPr>
        <p:spPr>
          <a:xfrm>
            <a:off x="1970842" y="297401"/>
            <a:ext cx="7403977" cy="50603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3600"/>
              <a:buFont typeface="Calibri"/>
              <a:buNone/>
            </a:pPr>
            <a:r>
              <a:rPr lang="es-MX" sz="3600" b="0" i="0" u="none" strike="noStrike" cap="none" dirty="0">
                <a:solidFill>
                  <a:schemeClr val="lt1"/>
                </a:solidFill>
                <a:latin typeface="Calibri"/>
                <a:ea typeface="Calibri"/>
                <a:cs typeface="Calibri"/>
                <a:sym typeface="Calibri"/>
              </a:rPr>
              <a:t>¿Y qué tiene que ver esto con </a:t>
            </a:r>
            <a:r>
              <a:rPr lang="es-MX" sz="3600" b="1" i="0" u="none" strike="noStrike" cap="none" dirty="0">
                <a:solidFill>
                  <a:schemeClr val="lt1"/>
                </a:solidFill>
                <a:latin typeface="Calibri"/>
                <a:ea typeface="Calibri"/>
                <a:cs typeface="Calibri"/>
                <a:sym typeface="Calibri"/>
              </a:rPr>
              <a:t>POO</a:t>
            </a:r>
            <a:r>
              <a:rPr lang="es-MX" sz="3600" b="0" i="0" u="none" strike="noStrike" cap="none" dirty="0">
                <a:solidFill>
                  <a:schemeClr val="lt1"/>
                </a:solidFill>
                <a:latin typeface="Calibri"/>
                <a:ea typeface="Calibri"/>
                <a:cs typeface="Calibri"/>
                <a:sym typeface="Calibri"/>
              </a:rPr>
              <a:t>?</a:t>
            </a:r>
            <a:endParaRPr sz="3600" b="0" i="0" u="none" strike="noStrike" cap="none" dirty="0">
              <a:solidFill>
                <a:schemeClr val="lt1"/>
              </a:solidFill>
              <a:latin typeface="Calibri"/>
              <a:ea typeface="Calibri"/>
              <a:cs typeface="Calibri"/>
              <a:sym typeface="Calibri"/>
            </a:endParaRPr>
          </a:p>
        </p:txBody>
      </p:sp>
      <p:sp>
        <p:nvSpPr>
          <p:cNvPr id="119" name="Google Shape;119;p4"/>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5" name="Google Shape;125;p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6" name="Google Shape;126;p5"/>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HERENCIA EN</a:t>
            </a:r>
            <a:br>
              <a:rPr lang="es-MX" dirty="0"/>
            </a:br>
            <a:r>
              <a:rPr lang="es-MX" dirty="0">
                <a:solidFill>
                  <a:srgbClr val="CD25B0"/>
                </a:solidFill>
              </a:rPr>
              <a:t>POO</a:t>
            </a:r>
            <a:endParaRPr dirty="0">
              <a:solidFill>
                <a:srgbClr val="CD25B0"/>
              </a:solidFill>
            </a:endParaRPr>
          </a:p>
        </p:txBody>
      </p:sp>
      <p:sp>
        <p:nvSpPr>
          <p:cNvPr id="127" name="Google Shape;127;p5"/>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8" name="Google Shape;128;p5"/>
          <p:cNvSpPr/>
          <p:nvPr/>
        </p:nvSpPr>
        <p:spPr>
          <a:xfrm>
            <a:off x="6303146" y="2237174"/>
            <a:ext cx="5113168" cy="4199134"/>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9" name="Google Shape;129;p5"/>
          <p:cNvSpPr txBox="1"/>
          <p:nvPr/>
        </p:nvSpPr>
        <p:spPr>
          <a:xfrm>
            <a:off x="403193" y="2408480"/>
            <a:ext cx="5527088" cy="373172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s-MX" sz="2300" b="1" i="0" u="none" strike="noStrike" cap="none" dirty="0">
                <a:solidFill>
                  <a:srgbClr val="CD25B0"/>
                </a:solidFill>
                <a:latin typeface="Calibri"/>
                <a:ea typeface="Calibri"/>
                <a:cs typeface="Calibri"/>
                <a:sym typeface="Calibri"/>
              </a:rPr>
              <a:t>La herencia es uno de los pilares de la programación orientada a objetos y es el mecanismo por el cual una clase hereda los atributos y métodos de otra clase. También es considerada una herramienta para la reutilización de código, ya que al momento de crear una clase que contiene elementos de otra ya creada, podemos utilizarla para evitar escribir el código nuevamente.</a:t>
            </a:r>
            <a:endParaRPr sz="2300" b="1" i="0" u="none" strike="noStrike" cap="none" dirty="0">
              <a:solidFill>
                <a:srgbClr val="CD25B0"/>
              </a:solidFill>
              <a:latin typeface="Calibri"/>
              <a:ea typeface="Calibri"/>
              <a:cs typeface="Calibri"/>
              <a:sym typeface="Calibri"/>
            </a:endParaRPr>
          </a:p>
        </p:txBody>
      </p:sp>
      <p:sp>
        <p:nvSpPr>
          <p:cNvPr id="130" name="Google Shape;130;p5"/>
          <p:cNvSpPr txBox="1"/>
          <p:nvPr/>
        </p:nvSpPr>
        <p:spPr>
          <a:xfrm>
            <a:off x="6534332" y="2597803"/>
            <a:ext cx="4665959" cy="3477875"/>
          </a:xfrm>
          <a:prstGeom prst="rect">
            <a:avLst/>
          </a:prstGeom>
          <a:noFill/>
          <a:ln>
            <a:noFill/>
          </a:ln>
        </p:spPr>
        <p:txBody>
          <a:bodyPr spcFirstLastPara="1" wrap="square" lIns="91425" tIns="45700" rIns="91425" bIns="45700" anchor="t" anchorCtr="0">
            <a:spAutoFit/>
          </a:bodyPr>
          <a:lstStyle/>
          <a:p>
            <a:pPr marL="114300" marR="0" lvl="0" indent="0" algn="l" rtl="0">
              <a:spcBef>
                <a:spcPts val="0"/>
              </a:spcBef>
              <a:spcAft>
                <a:spcPts val="0"/>
              </a:spcAft>
              <a:buNone/>
            </a:pPr>
            <a:r>
              <a:rPr lang="es-MX" sz="2000" b="0" i="0" u="none" strike="noStrike" cap="none" dirty="0">
                <a:solidFill>
                  <a:schemeClr val="lt1"/>
                </a:solidFill>
                <a:latin typeface="Calibri"/>
                <a:ea typeface="Calibri"/>
                <a:cs typeface="Calibri"/>
                <a:sym typeface="Calibri"/>
              </a:rPr>
              <a:t>Definir una clase tomando como base otra ya existente.</a:t>
            </a:r>
            <a:endParaRPr dirty="0"/>
          </a:p>
          <a:p>
            <a:pPr marL="114300" marR="0" lvl="0" indent="0" algn="l" rtl="0">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114300" marR="0" lvl="0" indent="0" algn="l" rtl="0">
              <a:spcBef>
                <a:spcPts val="0"/>
              </a:spcBef>
              <a:spcAft>
                <a:spcPts val="0"/>
              </a:spcAft>
              <a:buNone/>
            </a:pPr>
            <a:r>
              <a:rPr lang="es-MX" sz="2000" b="0" i="0" u="none" strike="noStrike" cap="none" dirty="0">
                <a:solidFill>
                  <a:schemeClr val="lt1"/>
                </a:solidFill>
                <a:latin typeface="Calibri"/>
                <a:ea typeface="Calibri"/>
                <a:cs typeface="Calibri"/>
                <a:sym typeface="Calibri"/>
              </a:rPr>
              <a:t>Bases de reutilización de código.</a:t>
            </a:r>
            <a:endParaRPr dirty="0"/>
          </a:p>
          <a:p>
            <a:pPr marL="114300" marR="0" lvl="0" indent="0" algn="l" rtl="0">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114300" marR="0" lvl="0" indent="0" algn="l" rtl="0">
              <a:spcBef>
                <a:spcPts val="0"/>
              </a:spcBef>
              <a:spcAft>
                <a:spcPts val="0"/>
              </a:spcAft>
              <a:buNone/>
            </a:pPr>
            <a:r>
              <a:rPr lang="es-MX" sz="2000" b="0" i="0" u="none" strike="noStrike" cap="none" dirty="0">
                <a:solidFill>
                  <a:schemeClr val="lt1"/>
                </a:solidFill>
                <a:latin typeface="Calibri"/>
                <a:ea typeface="Calibri"/>
                <a:cs typeface="Calibri"/>
                <a:sym typeface="Calibri"/>
              </a:rPr>
              <a:t>Esto se hace usando la palabra </a:t>
            </a:r>
            <a:r>
              <a:rPr lang="es-MX" sz="2000" b="1" i="0" u="none" strike="noStrike" cap="none" dirty="0">
                <a:solidFill>
                  <a:schemeClr val="lt1"/>
                </a:solidFill>
                <a:latin typeface="Calibri"/>
                <a:ea typeface="Calibri"/>
                <a:cs typeface="Calibri"/>
                <a:sym typeface="Calibri"/>
              </a:rPr>
              <a:t>“extends”</a:t>
            </a:r>
            <a:endParaRPr dirty="0"/>
          </a:p>
          <a:p>
            <a:pPr marL="914400" marR="0" lvl="1" indent="-317500" algn="l" rtl="0">
              <a:spcBef>
                <a:spcPts val="0"/>
              </a:spcBef>
              <a:spcAft>
                <a:spcPts val="0"/>
              </a:spcAft>
              <a:buClr>
                <a:schemeClr val="lt1"/>
              </a:buClr>
              <a:buSzPts val="2200"/>
              <a:buFont typeface="Arial"/>
              <a:buChar char="•"/>
            </a:pPr>
            <a:r>
              <a:rPr lang="es-MX" sz="2000" b="0" i="0" u="none" strike="noStrike" cap="none" dirty="0">
                <a:solidFill>
                  <a:schemeClr val="lt1"/>
                </a:solidFill>
                <a:latin typeface="Calibri"/>
                <a:ea typeface="Calibri"/>
                <a:cs typeface="Calibri"/>
                <a:sym typeface="Calibri"/>
              </a:rPr>
              <a:t>clase A extiende B {} == A  es una subclase de B.</a:t>
            </a:r>
            <a:endParaRPr dirty="0"/>
          </a:p>
          <a:p>
            <a:pPr marL="596900" marR="0" lvl="1" indent="0" algn="l" rtl="0">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114300" marR="0" lvl="0" indent="0" algn="l" rtl="0">
              <a:spcBef>
                <a:spcPts val="0"/>
              </a:spcBef>
              <a:spcAft>
                <a:spcPts val="0"/>
              </a:spcAft>
              <a:buNone/>
            </a:pPr>
            <a:r>
              <a:rPr lang="es-MX" sz="2000" b="0" i="0" u="none" strike="noStrike" cap="none" dirty="0">
                <a:solidFill>
                  <a:schemeClr val="lt1"/>
                </a:solidFill>
                <a:latin typeface="Calibri"/>
                <a:ea typeface="Calibri"/>
                <a:cs typeface="Calibri"/>
                <a:sym typeface="Calibri"/>
              </a:rPr>
              <a:t>Solo puede tener un 1 </a:t>
            </a:r>
            <a:r>
              <a:rPr lang="es-MX" sz="2000" b="1" i="0" u="none" strike="noStrike" cap="none" dirty="0">
                <a:solidFill>
                  <a:schemeClr val="lt1"/>
                </a:solidFill>
                <a:latin typeface="Calibri"/>
                <a:ea typeface="Calibri"/>
                <a:cs typeface="Calibri"/>
                <a:sym typeface="Calibri"/>
              </a:rPr>
              <a:t>“padre” </a:t>
            </a:r>
            <a:r>
              <a:rPr lang="es-MX" sz="2000" b="0" i="0" u="none" strike="noStrike" cap="none" dirty="0">
                <a:solidFill>
                  <a:schemeClr val="lt1"/>
                </a:solidFill>
                <a:latin typeface="Calibri"/>
                <a:ea typeface="Calibri"/>
                <a:cs typeface="Calibri"/>
                <a:sym typeface="Calibri"/>
              </a:rPr>
              <a:t>(</a:t>
            </a:r>
            <a:r>
              <a:rPr lang="es-MX" sz="2000" b="0" i="0" u="sng" strike="noStrike" cap="none" dirty="0">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Aquí está la razón</a:t>
            </a:r>
            <a:r>
              <a:rPr lang="es-MX" sz="2000" b="0" i="0" u="none" strike="noStrike" cap="none" dirty="0">
                <a:solidFill>
                  <a:schemeClr val="lt1"/>
                </a:solidFill>
                <a:latin typeface="Calibri"/>
                <a:ea typeface="Calibri"/>
                <a:cs typeface="Calibri"/>
                <a:sym typeface="Calibri"/>
              </a:rPr>
              <a: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6" name="Google Shape;136;p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7" name="Google Shape;137;p6"/>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CREANDO UN </a:t>
            </a:r>
            <a:r>
              <a:rPr lang="es-MX" u="sng" dirty="0">
                <a:solidFill>
                  <a:srgbClr val="A7A8AA"/>
                </a:solidFill>
                <a:hlinkClick r:id="rId4">
                  <a:extLst>
                    <a:ext uri="{A12FA001-AC4F-418D-AE19-62706E023703}">
                      <ahyp:hlinkClr xmlns:ahyp="http://schemas.microsoft.com/office/drawing/2018/hyperlinkcolor" val="tx"/>
                    </a:ext>
                  </a:extLst>
                </a:hlinkClick>
              </a:rPr>
              <a:t>BATTLE ROYALE</a:t>
            </a:r>
            <a:br>
              <a:rPr lang="es-MX" dirty="0"/>
            </a:br>
            <a:r>
              <a:rPr lang="es-MX" dirty="0">
                <a:solidFill>
                  <a:srgbClr val="CD25B0"/>
                </a:solidFill>
              </a:rPr>
              <a:t>(ULTRA SIMPLE)</a:t>
            </a:r>
            <a:endParaRPr dirty="0">
              <a:solidFill>
                <a:srgbClr val="CD25B0"/>
              </a:solidFill>
            </a:endParaRPr>
          </a:p>
        </p:txBody>
      </p:sp>
      <p:sp>
        <p:nvSpPr>
          <p:cNvPr id="138" name="Google Shape;138;p6"/>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39" name="Google Shape;139;p6"/>
          <p:cNvPicPr preferRelativeResize="0"/>
          <p:nvPr/>
        </p:nvPicPr>
        <p:blipFill rotWithShape="1">
          <a:blip r:embed="rId5">
            <a:alphaModFix/>
          </a:blip>
          <a:srcRect/>
          <a:stretch/>
        </p:blipFill>
        <p:spPr>
          <a:xfrm>
            <a:off x="5486400" y="1784626"/>
            <a:ext cx="5543923" cy="46516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5" name="Google Shape;145;p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6" name="Google Shape;146;p7"/>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CREANDO</a:t>
            </a:r>
            <a:br>
              <a:rPr lang="es-MX" dirty="0"/>
            </a:br>
            <a:r>
              <a:rPr lang="es-MX" dirty="0">
                <a:solidFill>
                  <a:srgbClr val="CD25B0"/>
                </a:solidFill>
              </a:rPr>
              <a:t>PERSONAJES</a:t>
            </a:r>
            <a:endParaRPr dirty="0">
              <a:solidFill>
                <a:srgbClr val="CD25B0"/>
              </a:solidFill>
            </a:endParaRPr>
          </a:p>
        </p:txBody>
      </p:sp>
      <p:sp>
        <p:nvSpPr>
          <p:cNvPr id="147" name="Google Shape;147;p7"/>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8" name="Google Shape;148;p7"/>
          <p:cNvSpPr txBox="1"/>
          <p:nvPr/>
        </p:nvSpPr>
        <p:spPr>
          <a:xfrm>
            <a:off x="668045" y="5279539"/>
            <a:ext cx="1844336" cy="584775"/>
          </a:xfrm>
          <a:prstGeom prst="rect">
            <a:avLst/>
          </a:prstGeom>
          <a:noFill/>
          <a:ln>
            <a:noFill/>
          </a:ln>
        </p:spPr>
        <p:txBody>
          <a:bodyPr spcFirstLastPara="1" wrap="square" lIns="91425" tIns="45700" rIns="91425" bIns="45700" anchor="t" anchorCtr="0">
            <a:spAutoFit/>
          </a:bodyPr>
          <a:lstStyle/>
          <a:p>
            <a:pPr marL="114300" marR="0" lvl="0" indent="0" algn="l" rtl="0">
              <a:spcBef>
                <a:spcPts val="0"/>
              </a:spcBef>
              <a:spcAft>
                <a:spcPts val="0"/>
              </a:spcAft>
              <a:buNone/>
            </a:pPr>
            <a:r>
              <a:rPr lang="es-MX" sz="3200" b="0" i="0" u="none" strike="noStrike" cap="none" dirty="0">
                <a:solidFill>
                  <a:schemeClr val="dk1"/>
                </a:solidFill>
                <a:latin typeface="Calibri"/>
                <a:ea typeface="Calibri"/>
                <a:cs typeface="Calibri"/>
                <a:sym typeface="Calibri"/>
              </a:rPr>
              <a:t>Un Mago</a:t>
            </a:r>
            <a:endParaRPr dirty="0"/>
          </a:p>
        </p:txBody>
      </p:sp>
      <p:pic>
        <p:nvPicPr>
          <p:cNvPr id="149" name="Google Shape;149;p7"/>
          <p:cNvPicPr preferRelativeResize="0"/>
          <p:nvPr/>
        </p:nvPicPr>
        <p:blipFill rotWithShape="1">
          <a:blip r:embed="rId4">
            <a:alphaModFix/>
          </a:blip>
          <a:srcRect/>
          <a:stretch/>
        </p:blipFill>
        <p:spPr>
          <a:xfrm>
            <a:off x="403193" y="2594684"/>
            <a:ext cx="2370830" cy="2546563"/>
          </a:xfrm>
          <a:prstGeom prst="rect">
            <a:avLst/>
          </a:prstGeom>
          <a:noFill/>
          <a:ln>
            <a:noFill/>
          </a:ln>
        </p:spPr>
      </p:pic>
      <p:pic>
        <p:nvPicPr>
          <p:cNvPr id="150" name="Google Shape;150;p7"/>
          <p:cNvPicPr preferRelativeResize="0"/>
          <p:nvPr/>
        </p:nvPicPr>
        <p:blipFill rotWithShape="1">
          <a:blip r:embed="rId5">
            <a:alphaModFix/>
          </a:blip>
          <a:srcRect/>
          <a:stretch/>
        </p:blipFill>
        <p:spPr>
          <a:xfrm>
            <a:off x="4637551" y="3632997"/>
            <a:ext cx="4094170" cy="958210"/>
          </a:xfrm>
          <a:prstGeom prst="rect">
            <a:avLst/>
          </a:prstGeom>
          <a:noFill/>
          <a:ln>
            <a:noFill/>
          </a:ln>
        </p:spPr>
      </p:pic>
      <p:sp>
        <p:nvSpPr>
          <p:cNvPr id="151" name="Google Shape;151;p7"/>
          <p:cNvSpPr/>
          <p:nvPr/>
        </p:nvSpPr>
        <p:spPr>
          <a:xfrm>
            <a:off x="3306530" y="3867966"/>
            <a:ext cx="892608" cy="488272"/>
          </a:xfrm>
          <a:prstGeom prst="rightArrow">
            <a:avLst>
              <a:gd name="adj1" fmla="val 50000"/>
              <a:gd name="adj2" fmla="val 50000"/>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7" name="Google Shape;157;p8"/>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8" name="Google Shape;158;p8"/>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¡HERENCIA!</a:t>
            </a:r>
            <a:br>
              <a:rPr lang="es-MX" dirty="0"/>
            </a:br>
            <a:endParaRPr dirty="0">
              <a:solidFill>
                <a:srgbClr val="CD25B0"/>
              </a:solidFill>
            </a:endParaRPr>
          </a:p>
        </p:txBody>
      </p:sp>
      <p:sp>
        <p:nvSpPr>
          <p:cNvPr id="159" name="Google Shape;159;p8"/>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0" name="Google Shape;160;p8"/>
          <p:cNvSpPr txBox="1"/>
          <p:nvPr/>
        </p:nvSpPr>
        <p:spPr>
          <a:xfrm>
            <a:off x="403193" y="2850324"/>
            <a:ext cx="4933765" cy="2308324"/>
          </a:xfrm>
          <a:prstGeom prst="rect">
            <a:avLst/>
          </a:prstGeom>
          <a:noFill/>
          <a:ln>
            <a:noFill/>
          </a:ln>
        </p:spPr>
        <p:txBody>
          <a:bodyPr spcFirstLastPara="1" wrap="square" lIns="91425" tIns="45700" rIns="91425" bIns="45700" anchor="t" anchorCtr="0">
            <a:spAutoFit/>
          </a:bodyPr>
          <a:lstStyle/>
          <a:p>
            <a:pPr marL="114300" marR="0" lvl="0" indent="0" algn="just" rtl="0">
              <a:spcBef>
                <a:spcPts val="0"/>
              </a:spcBef>
              <a:spcAft>
                <a:spcPts val="0"/>
              </a:spcAft>
              <a:buNone/>
            </a:pPr>
            <a:r>
              <a:rPr lang="es-MX" sz="3600" b="0" i="0" u="none" strike="noStrike" cap="none" dirty="0">
                <a:solidFill>
                  <a:srgbClr val="CD25B0"/>
                </a:solidFill>
                <a:latin typeface="Calibri"/>
                <a:ea typeface="Calibri"/>
                <a:cs typeface="Calibri"/>
                <a:sym typeface="Calibri"/>
              </a:rPr>
              <a:t>¡El Mago extiende su funcionalidad usando los atributos y métodos de Jugador!</a:t>
            </a:r>
            <a:endParaRPr dirty="0"/>
          </a:p>
        </p:txBody>
      </p:sp>
      <p:pic>
        <p:nvPicPr>
          <p:cNvPr id="161" name="Google Shape;161;p8"/>
          <p:cNvPicPr preferRelativeResize="0"/>
          <p:nvPr/>
        </p:nvPicPr>
        <p:blipFill rotWithShape="1">
          <a:blip r:embed="rId4">
            <a:alphaModFix/>
          </a:blip>
          <a:srcRect/>
          <a:stretch/>
        </p:blipFill>
        <p:spPr>
          <a:xfrm>
            <a:off x="6601272" y="1959310"/>
            <a:ext cx="4679091" cy="1073627"/>
          </a:xfrm>
          <a:prstGeom prst="rect">
            <a:avLst/>
          </a:prstGeom>
          <a:noFill/>
          <a:ln>
            <a:noFill/>
          </a:ln>
        </p:spPr>
      </p:pic>
      <p:pic>
        <p:nvPicPr>
          <p:cNvPr id="162" name="Google Shape;162;p8"/>
          <p:cNvPicPr preferRelativeResize="0"/>
          <p:nvPr/>
        </p:nvPicPr>
        <p:blipFill rotWithShape="1">
          <a:blip r:embed="rId5">
            <a:alphaModFix/>
          </a:blip>
          <a:srcRect/>
          <a:stretch/>
        </p:blipFill>
        <p:spPr>
          <a:xfrm>
            <a:off x="6180307" y="3228068"/>
            <a:ext cx="5608500" cy="2019060"/>
          </a:xfrm>
          <a:prstGeom prst="rect">
            <a:avLst/>
          </a:prstGeom>
          <a:noFill/>
          <a:ln>
            <a:noFill/>
          </a:ln>
        </p:spPr>
      </p:pic>
      <p:pic>
        <p:nvPicPr>
          <p:cNvPr id="163" name="Google Shape;163;p8"/>
          <p:cNvPicPr preferRelativeResize="0"/>
          <p:nvPr/>
        </p:nvPicPr>
        <p:blipFill rotWithShape="1">
          <a:blip r:embed="rId6">
            <a:alphaModFix/>
          </a:blip>
          <a:srcRect/>
          <a:stretch/>
        </p:blipFill>
        <p:spPr>
          <a:xfrm>
            <a:off x="7178149" y="5841407"/>
            <a:ext cx="4102214" cy="528801"/>
          </a:xfrm>
          <a:prstGeom prst="rect">
            <a:avLst/>
          </a:prstGeom>
          <a:noFill/>
          <a:ln>
            <a:noFill/>
          </a:ln>
        </p:spPr>
      </p:pic>
      <p:sp>
        <p:nvSpPr>
          <p:cNvPr id="164" name="Google Shape;164;p8"/>
          <p:cNvSpPr/>
          <p:nvPr/>
        </p:nvSpPr>
        <p:spPr>
          <a:xfrm rot="5400000">
            <a:off x="8852516" y="5302401"/>
            <a:ext cx="506027" cy="488272"/>
          </a:xfrm>
          <a:prstGeom prst="rightArrow">
            <a:avLst>
              <a:gd name="adj1" fmla="val 50000"/>
              <a:gd name="adj2" fmla="val 50000"/>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0" name="Google Shape;170;p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1" name="Google Shape;171;p9"/>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¡HERENCIA!</a:t>
            </a:r>
            <a:br>
              <a:rPr lang="es-MX" dirty="0"/>
            </a:br>
            <a:endParaRPr dirty="0">
              <a:solidFill>
                <a:srgbClr val="CD25B0"/>
              </a:solidFill>
            </a:endParaRPr>
          </a:p>
        </p:txBody>
      </p:sp>
      <p:sp>
        <p:nvSpPr>
          <p:cNvPr id="172" name="Google Shape;172;p9"/>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3" name="Google Shape;173;p9"/>
          <p:cNvSpPr txBox="1"/>
          <p:nvPr/>
        </p:nvSpPr>
        <p:spPr>
          <a:xfrm>
            <a:off x="403193" y="3143287"/>
            <a:ext cx="4933765" cy="1200329"/>
          </a:xfrm>
          <a:prstGeom prst="rect">
            <a:avLst/>
          </a:prstGeom>
          <a:noFill/>
          <a:ln>
            <a:noFill/>
          </a:ln>
        </p:spPr>
        <p:txBody>
          <a:bodyPr spcFirstLastPara="1" wrap="square" lIns="91425" tIns="45700" rIns="91425" bIns="45700" anchor="t" anchorCtr="0">
            <a:spAutoFit/>
          </a:bodyPr>
          <a:lstStyle/>
          <a:p>
            <a:pPr marL="114300" marR="0" lvl="0" indent="0" algn="l" rtl="0">
              <a:spcBef>
                <a:spcPts val="0"/>
              </a:spcBef>
              <a:spcAft>
                <a:spcPts val="0"/>
              </a:spcAft>
              <a:buNone/>
            </a:pPr>
            <a:r>
              <a:rPr lang="es-MX" sz="3600" b="0" i="0" u="none" strike="noStrike" cap="none" dirty="0">
                <a:solidFill>
                  <a:srgbClr val="CD25B0"/>
                </a:solidFill>
                <a:latin typeface="Calibri"/>
                <a:ea typeface="Calibri"/>
                <a:cs typeface="Calibri"/>
                <a:sym typeface="Calibri"/>
              </a:rPr>
              <a:t>¡Usa los métodos como si fuera un jugador!</a:t>
            </a:r>
            <a:endParaRPr dirty="0"/>
          </a:p>
        </p:txBody>
      </p:sp>
      <p:sp>
        <p:nvSpPr>
          <p:cNvPr id="174" name="Google Shape;174;p9"/>
          <p:cNvSpPr/>
          <p:nvPr/>
        </p:nvSpPr>
        <p:spPr>
          <a:xfrm rot="5400000">
            <a:off x="8145388" y="5035996"/>
            <a:ext cx="506027" cy="488272"/>
          </a:xfrm>
          <a:prstGeom prst="rightArrow">
            <a:avLst>
              <a:gd name="adj1" fmla="val 50000"/>
              <a:gd name="adj2" fmla="val 50000"/>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75" name="Google Shape;175;p9"/>
          <p:cNvPicPr preferRelativeResize="0"/>
          <p:nvPr/>
        </p:nvPicPr>
        <p:blipFill rotWithShape="1">
          <a:blip r:embed="rId4">
            <a:alphaModFix/>
          </a:blip>
          <a:srcRect/>
          <a:stretch/>
        </p:blipFill>
        <p:spPr>
          <a:xfrm>
            <a:off x="5336958" y="1953087"/>
            <a:ext cx="6122888" cy="2900919"/>
          </a:xfrm>
          <a:prstGeom prst="rect">
            <a:avLst/>
          </a:prstGeom>
          <a:noFill/>
          <a:ln>
            <a:noFill/>
          </a:ln>
        </p:spPr>
      </p:pic>
      <p:pic>
        <p:nvPicPr>
          <p:cNvPr id="176" name="Google Shape;176;p9"/>
          <p:cNvPicPr preferRelativeResize="0"/>
          <p:nvPr/>
        </p:nvPicPr>
        <p:blipFill rotWithShape="1">
          <a:blip r:embed="rId5">
            <a:alphaModFix/>
          </a:blip>
          <a:srcRect/>
          <a:stretch/>
        </p:blipFill>
        <p:spPr>
          <a:xfrm>
            <a:off x="7138198" y="5667486"/>
            <a:ext cx="2520408" cy="506028"/>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736</Words>
  <Application>Microsoft Office PowerPoint</Application>
  <PresentationFormat>Panorámica</PresentationFormat>
  <Paragraphs>110</Paragraphs>
  <Slides>26</Slides>
  <Notes>26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Proxima Nova</vt:lpstr>
      <vt:lpstr>Calibri</vt:lpstr>
      <vt:lpstr>Arial</vt:lpstr>
      <vt:lpstr>Tema de Office</vt:lpstr>
      <vt:lpstr>Herencia</vt:lpstr>
      <vt:lpstr>Presentación de PowerPoint</vt:lpstr>
      <vt:lpstr>Presentación de PowerPoint</vt:lpstr>
      <vt:lpstr>Presentación de PowerPoint</vt:lpstr>
      <vt:lpstr>HERENCIA EN POO</vt:lpstr>
      <vt:lpstr>CREANDO UN BATTLE ROYALE (ULTRA SIMPLE)</vt:lpstr>
      <vt:lpstr>CREANDO PERSONAJES</vt:lpstr>
      <vt:lpstr>¡HERENCIA! </vt:lpstr>
      <vt:lpstr>¡HERENCIA! </vt:lpstr>
      <vt:lpstr>¡EL MAGO TIRA PODERES!</vt:lpstr>
      <vt:lpstr>EN LA APLICACIÓN</vt:lpstr>
      <vt:lpstr>CONSTRUCTOR </vt:lpstr>
      <vt:lpstr>MÉTODOS Y ATRIBUTOS</vt:lpstr>
      <vt:lpstr>¿PUEDE EXISTIR UN MAGO MAESTRO?</vt:lpstr>
      <vt:lpstr>GRAFICAMENTE </vt:lpstr>
      <vt:lpstr>ES POSIBLE TENER VARI@S HIJ@S</vt:lpstr>
      <vt:lpstr>VIDEO TUTORIAL</vt:lpstr>
      <vt:lpstr>Presentación de PowerPoint</vt:lpstr>
      <vt:lpstr>BIBLIOTECA NACIONAL</vt:lpstr>
      <vt:lpstr>BIBLIOTECA NACIONAL</vt:lpstr>
      <vt:lpstr>BIBLIOTECA NACIONAL ENTREGABLE</vt:lpstr>
      <vt:lpstr>BIBLIOTECA NACIONAL CONSIDERACIONES</vt:lpstr>
      <vt:lpstr>Presentación de PowerPoint</vt:lpstr>
      <vt:lpstr>BIBLIOTECA NACIONAL TESTING</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Herencia</dc:title>
  <dc:creator>d.silvahidd@gmail.com</dc:creator>
  <cp:lastModifiedBy>Karina Uribe Mansilla</cp:lastModifiedBy>
  <cp:revision>1</cp:revision>
  <dcterms:created xsi:type="dcterms:W3CDTF">2020-08-12T18:32:33Z</dcterms:created>
  <dcterms:modified xsi:type="dcterms:W3CDTF">2021-02-15T19:49:44Z</dcterms:modified>
</cp:coreProperties>
</file>