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7" roundtripDataSignature="AMtx7mj7C3ttd0itDY7+1DJjEZmUVLiuL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customschemas.google.com/relationships/presentationmetadata" Target="meta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2" name="Google Shape;17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7" name="Google Shape;18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8" name="Google Shape;19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9" name="Google Shape;20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0" name="Google Shape;22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1" name="Google Shape;23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42" name="Google Shape;24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2" name="Google Shape;25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61" name="Google Shape;26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68" name="Google Shape;26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b4f8c2d15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>
                <a:solidFill>
                  <a:schemeClr val="dk1"/>
                </a:solidFill>
              </a:rPr>
              <a:t>Realizar esta actividad una vez revisados los contenidos y desafíos de la Actividad 8</a:t>
            </a:r>
            <a:endParaRPr/>
          </a:p>
        </p:txBody>
      </p:sp>
      <p:sp>
        <p:nvSpPr>
          <p:cNvPr id="324" name="Google Shape;324;gb4f8c2d15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b4f8c2d15b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gb4f8c2d15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b4f8c2d15b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>
                <a:solidFill>
                  <a:schemeClr val="dk1"/>
                </a:solidFill>
              </a:rPr>
              <a:t>Realizar esta actividad una vez revisados los contenidos y desafíos de la Actividad 8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94" name="Google Shape;394;gb4f8c2d15b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b4f8c2d15b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gb4f8c2d15b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" name="Google Shape;420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4" name="Google Shape;12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3" name="Google Shape;13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2" name="Google Shape;14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3" name="Google Shape;15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2" name="Google Shape;16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3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3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3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3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3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ocw.mit.edu/courses/electrical-engineering-and-computer-science/6-092-introduction-to-programming-in-java-january-iap-2010/lecture-notes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g"/><Relationship Id="rId4" Type="http://schemas.openxmlformats.org/officeDocument/2006/relationships/hyperlink" Target="http://www.youtube.com/watch?v=8LyjCiuynKw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lawebdelprogramador.com/diccionario/login/#:~:text=Entrada%20de%20identificaci%C3%B3n%2C%20conexi%C3%B3n.,Sin%C3%B3nimo%20de%20nombre%20de%20usuario" TargetMode="External"/><Relationship Id="rId5" Type="http://schemas.openxmlformats.org/officeDocument/2006/relationships/hyperlink" Target="https://docs.oracle.com/javase/8/docs/api/java/util/Random.html" TargetMode="External"/><Relationship Id="rId4" Type="http://schemas.openxmlformats.org/officeDocument/2006/relationships/hyperlink" Target="https://securityinside.info/hablemos-de-contrasenas-fuertes-lo-tenemos-claro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jpg"/><Relationship Id="rId4" Type="http://schemas.openxmlformats.org/officeDocument/2006/relationships/hyperlink" Target="http://www.youtube.com/watch?v=OKzN91ldizs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hyperlink" Target="https://discord.gg/HVnpa3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920" y="338952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/>
          <p:nvPr/>
        </p:nvSpPr>
        <p:spPr>
          <a:xfrm>
            <a:off x="0" y="346232"/>
            <a:ext cx="6096000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>
            <a:spLocks noGrp="1"/>
          </p:cNvSpPr>
          <p:nvPr>
            <p:ph type="ctrTitle"/>
          </p:nvPr>
        </p:nvSpPr>
        <p:spPr>
          <a:xfrm>
            <a:off x="878889" y="2432485"/>
            <a:ext cx="5051393" cy="243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s-MX" b="1" dirty="0">
                <a:solidFill>
                  <a:schemeClr val="lt1"/>
                </a:solidFill>
              </a:rPr>
              <a:t>Control de acceso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1524000" y="5217775"/>
            <a:ext cx="4441794" cy="570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s-MX" dirty="0">
                <a:solidFill>
                  <a:schemeClr val="lt1"/>
                </a:solidFill>
              </a:rPr>
              <a:t>Programación orientada a objetos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524000" y="976079"/>
            <a:ext cx="444179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Programación 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Programación Orientada a Objetos</a:t>
            </a:r>
            <a:endParaRPr sz="1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524000" y="5973026"/>
            <a:ext cx="4441794" cy="349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s-MX" sz="11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Extraído y modificado de </a:t>
            </a:r>
            <a:r>
              <a:rPr lang="es-MX" sz="1100" b="0" i="0" u="sng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MIT Open Courseware</a:t>
            </a:r>
            <a:endParaRPr sz="11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10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0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SCOPE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177" name="Google Shape;177;p10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0"/>
          <p:cNvSpPr txBox="1"/>
          <p:nvPr/>
        </p:nvSpPr>
        <p:spPr>
          <a:xfrm>
            <a:off x="583458" y="1643100"/>
            <a:ext cx="9942009" cy="35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800"/>
              <a:buFont typeface="Calibri"/>
              <a:buNone/>
            </a:pPr>
            <a:r>
              <a:rPr lang="es-MX" sz="2800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Al igual que los métodos, las variables son accesibles dentro de { }</a:t>
            </a:r>
            <a:endParaRPr sz="2800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dirty="0">
              <a:solidFill>
                <a:srgbClr val="0B539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lang="es-MX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public class Persona {</a:t>
            </a:r>
            <a:endParaRPr sz="2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lang="es-MX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private String nombre;</a:t>
            </a:r>
            <a:endParaRPr sz="2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lang="es-MX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private String email;</a:t>
            </a:r>
            <a:endParaRPr sz="2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endParaRPr sz="2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lang="es-MX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public void impresionVertical (int largo)</a:t>
            </a:r>
            <a:endParaRPr sz="2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lang="es-MX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{</a:t>
            </a:r>
            <a:endParaRPr sz="2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lang="es-MX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for (int i=0; i &lt; largo; i++)</a:t>
            </a:r>
            <a:endParaRPr sz="2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lang="es-MX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{</a:t>
            </a:r>
            <a:endParaRPr sz="2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lang="es-MX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System.out.println(nombre.charAt(i));</a:t>
            </a:r>
            <a:endParaRPr sz="2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lang="es-MX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}</a:t>
            </a:r>
            <a:endParaRPr sz="2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lang="es-MX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}</a:t>
            </a:r>
            <a:endParaRPr sz="2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lang="es-MX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2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dirty="0">
              <a:solidFill>
                <a:srgbClr val="0B539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10"/>
          <p:cNvSpPr/>
          <p:nvPr/>
        </p:nvSpPr>
        <p:spPr>
          <a:xfrm>
            <a:off x="7712346" y="3009094"/>
            <a:ext cx="287700" cy="2530500"/>
          </a:xfrm>
          <a:prstGeom prst="rightBrace">
            <a:avLst>
              <a:gd name="adj1" fmla="val 50000"/>
              <a:gd name="adj2" fmla="val 50000"/>
            </a:avLst>
          </a:prstGeom>
          <a:noFill/>
          <a:ln w="19050" cap="flat" cmpd="sng">
            <a:solidFill>
              <a:srgbClr val="CD25B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10"/>
          <p:cNvSpPr/>
          <p:nvPr/>
        </p:nvSpPr>
        <p:spPr>
          <a:xfrm>
            <a:off x="9017779" y="3884319"/>
            <a:ext cx="388200" cy="1509600"/>
          </a:xfrm>
          <a:prstGeom prst="rightBrace">
            <a:avLst>
              <a:gd name="adj1" fmla="val 50000"/>
              <a:gd name="adj2" fmla="val 50000"/>
            </a:avLst>
          </a:prstGeom>
          <a:noFill/>
          <a:ln w="19050" cap="flat" cmpd="sng">
            <a:solidFill>
              <a:srgbClr val="CD25B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10"/>
          <p:cNvSpPr/>
          <p:nvPr/>
        </p:nvSpPr>
        <p:spPr>
          <a:xfrm>
            <a:off x="10405950" y="4288694"/>
            <a:ext cx="201300" cy="905700"/>
          </a:xfrm>
          <a:prstGeom prst="rightBrace">
            <a:avLst>
              <a:gd name="adj1" fmla="val 50000"/>
              <a:gd name="adj2" fmla="val 50000"/>
            </a:avLst>
          </a:prstGeom>
          <a:noFill/>
          <a:ln w="19050" cap="flat" cmpd="sng">
            <a:solidFill>
              <a:srgbClr val="CD25B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10"/>
          <p:cNvSpPr txBox="1"/>
          <p:nvPr/>
        </p:nvSpPr>
        <p:spPr>
          <a:xfrm>
            <a:off x="8046684" y="3883519"/>
            <a:ext cx="1161464" cy="7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Scope de la clase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10"/>
          <p:cNvSpPr txBox="1"/>
          <p:nvPr/>
        </p:nvSpPr>
        <p:spPr>
          <a:xfrm>
            <a:off x="9364003" y="4322297"/>
            <a:ext cx="1161464" cy="7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Scope del método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10"/>
          <p:cNvSpPr txBox="1"/>
          <p:nvPr/>
        </p:nvSpPr>
        <p:spPr>
          <a:xfrm>
            <a:off x="10633288" y="4467300"/>
            <a:ext cx="1161464" cy="7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Scope del bloque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Google Shape;189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11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1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PALABRA CLAVE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‘ THIS ’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92" name="Google Shape;192;p11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11"/>
          <p:cNvSpPr txBox="1"/>
          <p:nvPr/>
        </p:nvSpPr>
        <p:spPr>
          <a:xfrm>
            <a:off x="296663" y="3691910"/>
            <a:ext cx="6231143" cy="147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28650" marR="0" lvl="0" indent="-514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4000"/>
              <a:buFont typeface="Calibri"/>
              <a:buAutoNum type="arabicPeriod"/>
            </a:pPr>
            <a:r>
              <a:rPr lang="es-MX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Clarifica el </a:t>
            </a:r>
            <a:r>
              <a:rPr lang="es-MX" sz="40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scope</a:t>
            </a:r>
            <a:r>
              <a:rPr lang="es-MX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  <a:p>
            <a:pPr marL="628650" marR="0" lvl="0" indent="-514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4000"/>
              <a:buFont typeface="Calibri"/>
              <a:buAutoNum type="arabicPeriod"/>
            </a:pPr>
            <a:r>
              <a:rPr lang="es-MX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Quiere decir “mi objeto”.</a:t>
            </a:r>
            <a:endParaRPr dirty="0"/>
          </a:p>
          <a:p>
            <a:pPr marL="1143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4000"/>
              <a:buFont typeface="Arial"/>
              <a:buNone/>
            </a:pPr>
            <a:endParaRPr sz="4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4" name="Google Shape;194;p11"/>
          <p:cNvCxnSpPr/>
          <p:nvPr/>
        </p:nvCxnSpPr>
        <p:spPr>
          <a:xfrm>
            <a:off x="6673045" y="2725440"/>
            <a:ext cx="0" cy="3710867"/>
          </a:xfrm>
          <a:prstGeom prst="straightConnector1">
            <a:avLst/>
          </a:prstGeom>
          <a:noFill/>
          <a:ln w="19050" cap="flat" cmpd="sng">
            <a:solidFill>
              <a:srgbClr val="A5A5A5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195" name="Google Shape;195;p11"/>
          <p:cNvSpPr txBox="1"/>
          <p:nvPr/>
        </p:nvSpPr>
        <p:spPr>
          <a:xfrm>
            <a:off x="7181047" y="3033094"/>
            <a:ext cx="4331317" cy="248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public class</a:t>
            </a: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dis {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int var;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void setVar (int nuevaVar) {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this.var += nuevaVar;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1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12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VOLVIENDO A USAR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LA CLASE BEBÉ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03" name="Google Shape;203;p12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12"/>
          <p:cNvSpPr txBox="1"/>
          <p:nvPr/>
        </p:nvSpPr>
        <p:spPr>
          <a:xfrm>
            <a:off x="403193" y="2508255"/>
            <a:ext cx="5438314" cy="3984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public class</a:t>
            </a: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Bebe {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int comida;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s-MX" sz="2000" dirty="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void </a:t>
            </a: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alimentar (int comida) { 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457200" algn="l" rt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comida = comida + comida;</a:t>
            </a:r>
            <a:endParaRPr sz="2000" dirty="0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void </a:t>
            </a: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popo ( ) {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System.out.println (“Mucho mejor!”);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comida= 0; 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12"/>
          <p:cNvSpPr txBox="1"/>
          <p:nvPr/>
        </p:nvSpPr>
        <p:spPr>
          <a:xfrm>
            <a:off x="6008576" y="3355755"/>
            <a:ext cx="5844719" cy="7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4800"/>
              <a:buFont typeface="Calibri"/>
              <a:buNone/>
            </a:pPr>
            <a:r>
              <a:rPr lang="es-MX" sz="48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¿Cuál comida es cual?</a:t>
            </a:r>
            <a:endParaRPr sz="4800" b="1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6" name="Google Shape;206;p12"/>
          <p:cNvCxnSpPr/>
          <p:nvPr/>
        </p:nvCxnSpPr>
        <p:spPr>
          <a:xfrm>
            <a:off x="5717215" y="2334823"/>
            <a:ext cx="0" cy="3710867"/>
          </a:xfrm>
          <a:prstGeom prst="straightConnector1">
            <a:avLst/>
          </a:prstGeom>
          <a:noFill/>
          <a:ln w="19050" cap="flat" cmpd="sng">
            <a:solidFill>
              <a:srgbClr val="A5A5A5"/>
            </a:solidFill>
            <a:prstDash val="dash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" name="Google Shape;211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13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13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CON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THIS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14" name="Google Shape;214;p13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13"/>
          <p:cNvSpPr/>
          <p:nvPr/>
        </p:nvSpPr>
        <p:spPr>
          <a:xfrm>
            <a:off x="5201571" y="1733649"/>
            <a:ext cx="6372692" cy="3995657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3"/>
          <p:cNvSpPr txBox="1"/>
          <p:nvPr/>
        </p:nvSpPr>
        <p:spPr>
          <a:xfrm>
            <a:off x="5405387" y="1997091"/>
            <a:ext cx="6010927" cy="3444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</a:pPr>
            <a:r>
              <a:rPr lang="es-MX" sz="2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 palabra clave </a:t>
            </a:r>
            <a:r>
              <a:rPr lang="es-MX" sz="2200" b="1" i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this</a:t>
            </a:r>
            <a:r>
              <a:rPr lang="es-MX" sz="2200" i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MX" sz="2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puede ser usada para invocar a un constructor. Sin embargo, su uso quizás más frecuente en Java tiene lugar en otro contexto: cuando existe sobrecarga de nombres. La sobrecarga de nombres se da cuando tenemos una variable local de un método o constructor, o un parámetro formal de un método o constructor, con un nombre idéntico al de un campo de la clase.</a:t>
            </a:r>
            <a:endParaRPr dirty="0"/>
          </a:p>
        </p:txBody>
      </p:sp>
      <p:sp>
        <p:nvSpPr>
          <p:cNvPr id="217" name="Google Shape;217;p13"/>
          <p:cNvSpPr txBox="1"/>
          <p:nvPr/>
        </p:nvSpPr>
        <p:spPr>
          <a:xfrm>
            <a:off x="388774" y="1929000"/>
            <a:ext cx="4654848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public class</a:t>
            </a: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Bebe {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int comida;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s-MX" sz="2000" dirty="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void </a:t>
            </a: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alimentar(int comida) { 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457200" algn="l" rt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this.comida  = this.comida  + comida;</a:t>
            </a:r>
            <a:endParaRPr sz="2000" dirty="0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}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void </a:t>
            </a: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popo ( ) {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System.out.println (“Mucho mejor!”);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comida= 0; 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1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1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MÉTODOS DE ACCESO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GET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25" name="Google Shape;225;p1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14"/>
          <p:cNvSpPr txBox="1"/>
          <p:nvPr/>
        </p:nvSpPr>
        <p:spPr>
          <a:xfrm>
            <a:off x="711195" y="3194338"/>
            <a:ext cx="441122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800"/>
              <a:buFont typeface="Arial"/>
              <a:buNone/>
            </a:pPr>
            <a:r>
              <a:rPr lang="es-MX" sz="28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Métodos públicos que permiten acceso seguro a los valores de las variables.</a:t>
            </a:r>
            <a:endParaRPr dirty="0"/>
          </a:p>
        </p:txBody>
      </p:sp>
      <p:sp>
        <p:nvSpPr>
          <p:cNvPr id="227" name="Google Shape;227;p14"/>
          <p:cNvSpPr txBox="1"/>
          <p:nvPr/>
        </p:nvSpPr>
        <p:spPr>
          <a:xfrm>
            <a:off x="5754206" y="1599636"/>
            <a:ext cx="6266159" cy="451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public class</a:t>
            </a: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Bebe {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s-MX" sz="18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private</a:t>
            </a: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String nombre;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//accesor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public String getNombre(){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return nombre;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public static void main (String [] args)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{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Bebe bebito  = new Bebe();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System.out.println(“Name: “ + bebito.getNombre( ) );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8" name="Google Shape;228;p14"/>
          <p:cNvCxnSpPr/>
          <p:nvPr/>
        </p:nvCxnSpPr>
        <p:spPr>
          <a:xfrm>
            <a:off x="5317722" y="1997471"/>
            <a:ext cx="0" cy="3710867"/>
          </a:xfrm>
          <a:prstGeom prst="straightConnector1">
            <a:avLst/>
          </a:prstGeom>
          <a:noFill/>
          <a:ln w="19050" cap="flat" cmpd="sng">
            <a:solidFill>
              <a:srgbClr val="A5A5A5"/>
            </a:solidFill>
            <a:prstDash val="dash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Google Shape;233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15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15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MÉTODOS MODIFICADORES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SET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36" name="Google Shape;236;p15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15"/>
          <p:cNvSpPr txBox="1"/>
          <p:nvPr/>
        </p:nvSpPr>
        <p:spPr>
          <a:xfrm>
            <a:off x="711196" y="3194338"/>
            <a:ext cx="423366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800"/>
              <a:buFont typeface="Arial"/>
              <a:buNone/>
            </a:pPr>
            <a:r>
              <a:rPr lang="es-MX" sz="28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Método público que permite cambiar el valor de una variable privada.</a:t>
            </a:r>
            <a:endParaRPr dirty="0"/>
          </a:p>
        </p:txBody>
      </p:sp>
      <p:cxnSp>
        <p:nvCxnSpPr>
          <p:cNvPr id="238" name="Google Shape;238;p15"/>
          <p:cNvCxnSpPr/>
          <p:nvPr/>
        </p:nvCxnSpPr>
        <p:spPr>
          <a:xfrm>
            <a:off x="5317722" y="1997471"/>
            <a:ext cx="0" cy="3710867"/>
          </a:xfrm>
          <a:prstGeom prst="straightConnector1">
            <a:avLst/>
          </a:prstGeom>
          <a:noFill/>
          <a:ln w="19050" cap="flat" cmpd="sng">
            <a:solidFill>
              <a:srgbClr val="A5A5A5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239" name="Google Shape;239;p15"/>
          <p:cNvSpPr txBox="1"/>
          <p:nvPr/>
        </p:nvSpPr>
        <p:spPr>
          <a:xfrm>
            <a:off x="6108579" y="1317088"/>
            <a:ext cx="5370003" cy="375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public class</a:t>
            </a: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Bebe {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private String nombre;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//accesor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public String getNombre(){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return nombre;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//modificador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public String setNombre(String nombre){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this.nombre = nombre;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public static void main (String [] args)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{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Bebe bebito  = new Bebe();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bebito.setName(“Boldemort Poter”) );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System.out.println (bebito.getNombre());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Google Shape;244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Google Shape;245;p1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16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ENCAPSULAMIENTO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247" name="Google Shape;247;p16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16"/>
          <p:cNvSpPr/>
          <p:nvPr/>
        </p:nvSpPr>
        <p:spPr>
          <a:xfrm>
            <a:off x="0" y="2055813"/>
            <a:ext cx="9250532" cy="3995657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16"/>
          <p:cNvSpPr txBox="1"/>
          <p:nvPr/>
        </p:nvSpPr>
        <p:spPr>
          <a:xfrm>
            <a:off x="498131" y="2173407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s-MX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 objetivo del encapsulamiento es asegurarse de que los datos “sensibles” estén ocultos para los usuarios. ¿Cómo se logra esto?</a:t>
            </a:r>
            <a:endParaRPr dirty="0"/>
          </a:p>
          <a:p>
            <a:pPr marL="628650" marR="0" lvl="0" indent="-51435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3080"/>
              <a:buFont typeface="Calibri"/>
              <a:buAutoNum type="alphaLcPeriod"/>
            </a:pPr>
            <a:r>
              <a:rPr lang="es-MX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Declarar atributos como privados</a:t>
            </a:r>
            <a:endParaRPr dirty="0"/>
          </a:p>
          <a:p>
            <a:pPr marL="628650" marR="0" lvl="0" indent="-514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80"/>
              <a:buFont typeface="Calibri"/>
              <a:buAutoNum type="alphaLcPeriod"/>
            </a:pPr>
            <a:r>
              <a:rPr lang="es-MX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Proveer métodos de acceso públicos para acceder a las variables</a:t>
            </a:r>
            <a:endParaRPr dirty="0"/>
          </a:p>
          <a:p>
            <a:pPr marL="1143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80"/>
              <a:buFont typeface="Arial"/>
              <a:buNone/>
            </a:pPr>
            <a:endParaRPr sz="2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39800" marR="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40"/>
              <a:buFont typeface="Arial"/>
              <a:buChar char="•"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Get: Para obtener el dato</a:t>
            </a:r>
            <a:endParaRPr dirty="0"/>
          </a:p>
          <a:p>
            <a:pPr marL="939800" marR="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40"/>
              <a:buFont typeface="Arial"/>
              <a:buChar char="•"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Set: Para modificar el dato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" name="Google Shape;254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Google Shape;255;p17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17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VIDEO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TUTORIAL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57" name="Google Shape;257;p17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8" name="Google Shape;258;p17" descr="Puedes apuntarte al curso completo en la siguiente plataforma: &#10;Udemy: https://goo.gl/mb2GgG&#10;&#10;Como java es un lenguaje de programación orientado a objetos, existen en un programa, diversos atributos y métodos que servirán para el funcionamiento de éste. Para la interacción del usuario con el objeto es necesario que se apliquen, o se encuentren disponibles, solo aquellos métodos que le servirán al usuario para utilizar ese objeto, manteniendo “ocultos” aquellos que servirán para el funcionamiento interno.&#10;&#10;Es por ello que el encapsulamiento consiste en permitir la visibilidad de atributos y/o métodos, en una clase determinada.&#10;&#10;Visita mi sitio web para más cursos: &#10;https://programacionats.zenler.com&#10;&#10;Sigueme por las redes sociales:&#10; &#10;Facebook ProgramacionATS: https://goo.gl/sqmEE1&#10;Twiter:  https://goo.gl/WE4oaP&#10;Hotmail: alejandro.acb@hotmail.com&#10;Facebook personal: https://goo.gl/xL9qLl&#10;instagram: @alejandroats&#10;&#10;Cuenta paypal para donaciones: migueltaboadas@hotmail.com" title="68. Programación en Java || POO || Encapsulamiento y métodos accesores (Getters y Setters)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693111" y="280753"/>
            <a:ext cx="8207405" cy="61555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8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18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7675485" cy="4351338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DESAFÍO 1 - Primera parte</a:t>
            </a:r>
            <a:endParaRPr sz="6000" b="1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0" name="Google Shape;270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Google Shape;271;p19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19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CD25B0"/>
                </a:solidFill>
              </a:rPr>
              <a:t>CLÍNICA DE MICHIS</a:t>
            </a:r>
            <a:br>
              <a:rPr lang="es-MX" dirty="0"/>
            </a:br>
            <a:r>
              <a:rPr lang="es-MX" dirty="0">
                <a:solidFill>
                  <a:srgbClr val="A7A8AA"/>
                </a:solidFill>
              </a:rPr>
              <a:t>REQUERIMIENTOS</a:t>
            </a:r>
            <a:endParaRPr dirty="0">
              <a:solidFill>
                <a:srgbClr val="A7A8AA"/>
              </a:solidFill>
            </a:endParaRPr>
          </a:p>
        </p:txBody>
      </p:sp>
      <p:sp>
        <p:nvSpPr>
          <p:cNvPr id="273" name="Google Shape;273;p19"/>
          <p:cNvSpPr/>
          <p:nvPr/>
        </p:nvSpPr>
        <p:spPr>
          <a:xfrm>
            <a:off x="403193" y="206759"/>
            <a:ext cx="1336831" cy="45719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19"/>
          <p:cNvSpPr txBox="1"/>
          <p:nvPr/>
        </p:nvSpPr>
        <p:spPr>
          <a:xfrm>
            <a:off x="550414" y="2358315"/>
            <a:ext cx="4414420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143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Michi-Salud es una prestigiosa clínica de gatos que desea modernizar la administración de sus clientes, y te contrataron a ti para entregar una solución tecnológica:</a:t>
            </a:r>
            <a:endParaRPr dirty="0"/>
          </a:p>
        </p:txBody>
      </p:sp>
      <p:cxnSp>
        <p:nvCxnSpPr>
          <p:cNvPr id="275" name="Google Shape;275;p19"/>
          <p:cNvCxnSpPr/>
          <p:nvPr/>
        </p:nvCxnSpPr>
        <p:spPr>
          <a:xfrm>
            <a:off x="605896" y="2355763"/>
            <a:ext cx="0" cy="559994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276" name="Google Shape;276;p19"/>
          <p:cNvCxnSpPr/>
          <p:nvPr/>
        </p:nvCxnSpPr>
        <p:spPr>
          <a:xfrm>
            <a:off x="5070638" y="3813868"/>
            <a:ext cx="0" cy="852771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277" name="Google Shape;277;p19"/>
          <p:cNvCxnSpPr/>
          <p:nvPr/>
        </p:nvCxnSpPr>
        <p:spPr>
          <a:xfrm>
            <a:off x="605896" y="2355763"/>
            <a:ext cx="873721" cy="0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278" name="Google Shape;278;p19"/>
          <p:cNvCxnSpPr/>
          <p:nvPr/>
        </p:nvCxnSpPr>
        <p:spPr>
          <a:xfrm>
            <a:off x="3302494" y="4666639"/>
            <a:ext cx="1768144" cy="0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279" name="Google Shape;279;p19"/>
          <p:cNvSpPr/>
          <p:nvPr/>
        </p:nvSpPr>
        <p:spPr>
          <a:xfrm>
            <a:off x="5834856" y="1806279"/>
            <a:ext cx="5315487" cy="467771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19"/>
          <p:cNvSpPr txBox="1"/>
          <p:nvPr/>
        </p:nvSpPr>
        <p:spPr>
          <a:xfrm>
            <a:off x="5789736" y="1932314"/>
            <a:ext cx="5436823" cy="461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143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Crea una clase llamada Gato que siga las siguientes condiciones:</a:t>
            </a:r>
            <a:endParaRPr dirty="0"/>
          </a:p>
          <a:p>
            <a:pPr marL="9398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80"/>
              <a:buFont typeface="Calibri"/>
              <a:buAutoNum type="alphaLcPeriod"/>
            </a:pPr>
            <a:r>
              <a:rPr lang="es-MX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Atributos: ID, nombre, raza, edad, sexo (Macho o Hembra), peso.</a:t>
            </a:r>
            <a:endParaRPr dirty="0"/>
          </a:p>
          <a:p>
            <a:pPr marL="1339850" marR="0" lvl="2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80"/>
              <a:buFont typeface="Arial"/>
              <a:buChar char="•"/>
            </a:pPr>
            <a:r>
              <a:rPr lang="es-MX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 atributo ID, es un identificador único para cada gato (no puede haber copias de ese número en las instancias creadas).</a:t>
            </a:r>
            <a:endParaRPr dirty="0"/>
          </a:p>
          <a:p>
            <a:pPr marL="9398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80"/>
              <a:buFont typeface="Calibri"/>
              <a:buAutoNum type="alphaLcPeriod"/>
            </a:pPr>
            <a:r>
              <a:rPr lang="es-MX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 pueden acceder directamente a los datos (utilizar componentes de encapsulamiento). </a:t>
            </a:r>
            <a:endParaRPr dirty="0"/>
          </a:p>
          <a:p>
            <a:pPr marL="9398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80"/>
              <a:buFont typeface="Calibri"/>
              <a:buAutoNum type="alphaLcPeriod"/>
            </a:pPr>
            <a:r>
              <a:rPr lang="es-MX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Constructores</a:t>
            </a:r>
            <a:endParaRPr dirty="0"/>
          </a:p>
          <a:p>
            <a:pPr marL="1371600" marR="0" lvl="2" indent="-3175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80"/>
              <a:buFont typeface="Arial"/>
              <a:buChar char="•"/>
            </a:pPr>
            <a:r>
              <a:rPr lang="es-MX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Constructor 1: Por defecto, genera el ID automáticamente.</a:t>
            </a:r>
            <a:endParaRPr dirty="0"/>
          </a:p>
          <a:p>
            <a:pPr marL="1371600" marR="0" lvl="2" indent="-3175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80"/>
              <a:buFont typeface="Arial"/>
              <a:buChar char="•"/>
            </a:pPr>
            <a:r>
              <a:rPr lang="es-MX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Constructor 2: Con los atributos nombre, raza, edad, sexo, peso. El ID debe generarse automáticamente. </a:t>
            </a:r>
            <a:endParaRPr dirty="0"/>
          </a:p>
          <a:p>
            <a:pPr marL="1143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2"/>
          <p:cNvSpPr txBox="1">
            <a:spLocks noGrp="1"/>
          </p:cNvSpPr>
          <p:nvPr>
            <p:ph type="body" idx="1"/>
          </p:nvPr>
        </p:nvSpPr>
        <p:spPr>
          <a:xfrm>
            <a:off x="571867" y="2518084"/>
            <a:ext cx="7675485" cy="37140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INTEGRAR CONTROL DE ACCESO A </a:t>
            </a:r>
            <a:r>
              <a:rPr lang="es-MX" sz="6000" b="1" dirty="0">
                <a:solidFill>
                  <a:schemeClr val="lt1"/>
                </a:solidFill>
              </a:rPr>
              <a:t>POO</a:t>
            </a:r>
            <a:endParaRPr sz="6000" b="1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Google Shape;285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p20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20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CD25B0"/>
                </a:solidFill>
              </a:rPr>
              <a:t>CLÍNICA DE MICHIS</a:t>
            </a:r>
            <a:br>
              <a:rPr lang="es-MX" dirty="0"/>
            </a:br>
            <a:r>
              <a:rPr lang="es-MX" dirty="0">
                <a:solidFill>
                  <a:srgbClr val="A7A8AA"/>
                </a:solidFill>
              </a:rPr>
              <a:t>REQUERIMIENTOS</a:t>
            </a:r>
            <a:endParaRPr dirty="0">
              <a:solidFill>
                <a:srgbClr val="A7A8AA"/>
              </a:solidFill>
            </a:endParaRPr>
          </a:p>
        </p:txBody>
      </p:sp>
      <p:sp>
        <p:nvSpPr>
          <p:cNvPr id="288" name="Google Shape;288;p20"/>
          <p:cNvSpPr/>
          <p:nvPr/>
        </p:nvSpPr>
        <p:spPr>
          <a:xfrm>
            <a:off x="403193" y="206759"/>
            <a:ext cx="1336831" cy="45719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20"/>
          <p:cNvSpPr/>
          <p:nvPr/>
        </p:nvSpPr>
        <p:spPr>
          <a:xfrm>
            <a:off x="0" y="2121763"/>
            <a:ext cx="7501631" cy="4314544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20"/>
          <p:cNvSpPr txBox="1"/>
          <p:nvPr/>
        </p:nvSpPr>
        <p:spPr>
          <a:xfrm>
            <a:off x="115408" y="2137893"/>
            <a:ext cx="7155401" cy="4298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715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s-MX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 Los métodos a implementar son:</a:t>
            </a:r>
            <a:endParaRPr dirty="0"/>
          </a:p>
          <a:p>
            <a:pPr marL="5715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97000" marR="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lang="es-MX" sz="20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esHembra</a:t>
            </a:r>
            <a:r>
              <a:rPr lang="es-MX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: retorna si el gato es Hembra o Macho.</a:t>
            </a:r>
            <a:endParaRPr dirty="0"/>
          </a:p>
          <a:p>
            <a:pPr marL="1397000" marR="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lang="es-MX" sz="20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esObeso</a:t>
            </a:r>
            <a:r>
              <a:rPr lang="es-MX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: devuelve si el gato está con sobrepeso (sobre 11.2 Kilos).</a:t>
            </a:r>
            <a:endParaRPr dirty="0"/>
          </a:p>
          <a:p>
            <a:pPr marL="1397000" marR="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lang="es-MX" sz="20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toString</a:t>
            </a:r>
            <a:r>
              <a:rPr lang="es-MX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: devuelve la información del Gato.</a:t>
            </a:r>
            <a:endParaRPr dirty="0"/>
          </a:p>
          <a:p>
            <a:pPr marL="105410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s-MX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b. </a:t>
            </a: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 clase ejecutable debe hacer lo siguiente:</a:t>
            </a:r>
            <a:endParaRPr dirty="0"/>
          </a:p>
          <a:p>
            <a:pPr marL="5715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97000" marR="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lang="es-MX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Crea 2 objetos de la clase Gato, usando los 2 constructores mencionados.</a:t>
            </a:r>
            <a:endParaRPr dirty="0"/>
          </a:p>
          <a:p>
            <a:pPr marL="1397000" marR="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lang="es-MX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Para el objeto que no tiene definidos sus atributos, usar los métodos set de la clase.</a:t>
            </a:r>
            <a:endParaRPr dirty="0"/>
          </a:p>
          <a:p>
            <a:pPr marL="1397000" marR="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lang="es-MX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Por cada objeto creado, comprobar su sexo, si es obeso y la información de cada Gato.</a:t>
            </a:r>
            <a:endParaRPr dirty="0"/>
          </a:p>
          <a:p>
            <a:pPr marL="1143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20"/>
          <p:cNvSpPr txBox="1"/>
          <p:nvPr/>
        </p:nvSpPr>
        <p:spPr>
          <a:xfrm>
            <a:off x="7519380" y="2775364"/>
            <a:ext cx="4181385" cy="2862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715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c. Bonus 1: </a:t>
            </a:r>
            <a:r>
              <a:rPr lang="es-MX" sz="200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Crear un programa que pida los datos por teclado y entregue por pantalla el resultado de las funcionalidades implementadas.</a:t>
            </a:r>
            <a:endParaRPr/>
          </a:p>
          <a:p>
            <a:pPr marL="5715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d. Bonus 2: </a:t>
            </a:r>
            <a:r>
              <a:rPr lang="es-MX" sz="200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¿Qué otro método puede ser implementado? ¡Usa tu imaginación!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" name="Google Shape;296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7" name="Google Shape;297;p21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21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4400"/>
              <a:buFont typeface="Calibri"/>
              <a:buNone/>
            </a:pPr>
            <a:r>
              <a:rPr lang="es-MX">
                <a:solidFill>
                  <a:srgbClr val="CD25B0"/>
                </a:solidFill>
              </a:rPr>
              <a:t>CLÍNICA DE MICHIS</a:t>
            </a:r>
            <a:br>
              <a:rPr lang="es-MX"/>
            </a:br>
            <a:r>
              <a:rPr lang="es-MX">
                <a:solidFill>
                  <a:srgbClr val="A7A8AA"/>
                </a:solidFill>
              </a:rPr>
              <a:t>ENTREGABLE</a:t>
            </a:r>
            <a:endParaRPr>
              <a:solidFill>
                <a:srgbClr val="A7A8AA"/>
              </a:solidFill>
            </a:endParaRPr>
          </a:p>
        </p:txBody>
      </p:sp>
      <p:sp>
        <p:nvSpPr>
          <p:cNvPr id="299" name="Google Shape;299;p21"/>
          <p:cNvSpPr/>
          <p:nvPr/>
        </p:nvSpPr>
        <p:spPr>
          <a:xfrm>
            <a:off x="403193" y="206759"/>
            <a:ext cx="1336831" cy="45719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21"/>
          <p:cNvSpPr/>
          <p:nvPr/>
        </p:nvSpPr>
        <p:spPr>
          <a:xfrm>
            <a:off x="0" y="2243885"/>
            <a:ext cx="6316462" cy="2982897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21"/>
          <p:cNvSpPr txBox="1"/>
          <p:nvPr/>
        </p:nvSpPr>
        <p:spPr>
          <a:xfrm>
            <a:off x="6695981" y="3096702"/>
            <a:ext cx="4472128" cy="88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1430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Fecha de entrega: </a:t>
            </a:r>
            <a:endParaRPr/>
          </a:p>
          <a:p>
            <a:pPr marL="11430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XX/XX/XXXX hasta las 23:59 hrs.</a:t>
            </a:r>
            <a:endParaRPr/>
          </a:p>
        </p:txBody>
      </p:sp>
      <p:sp>
        <p:nvSpPr>
          <p:cNvPr id="302" name="Google Shape;302;p21"/>
          <p:cNvSpPr txBox="1"/>
          <p:nvPr/>
        </p:nvSpPr>
        <p:spPr>
          <a:xfrm>
            <a:off x="0" y="2480534"/>
            <a:ext cx="6316462" cy="2509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1430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Deberá subir su código fuente + README.txt en Github detallando:</a:t>
            </a:r>
            <a:endParaRPr/>
          </a:p>
          <a:p>
            <a:pPr marL="914400" marR="0" lvl="1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MX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 solución propuesta del programa realizado.</a:t>
            </a:r>
            <a:endParaRPr/>
          </a:p>
          <a:p>
            <a:pPr marL="914400" marR="0" lvl="1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MX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 paso a paso del programa para que funcione correctamente. </a:t>
            </a:r>
            <a:endParaRPr/>
          </a:p>
        </p:txBody>
      </p:sp>
      <p:cxnSp>
        <p:nvCxnSpPr>
          <p:cNvPr id="303" name="Google Shape;303;p21"/>
          <p:cNvCxnSpPr/>
          <p:nvPr/>
        </p:nvCxnSpPr>
        <p:spPr>
          <a:xfrm>
            <a:off x="6695981" y="3096702"/>
            <a:ext cx="0" cy="638631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21"/>
          <p:cNvCxnSpPr/>
          <p:nvPr/>
        </p:nvCxnSpPr>
        <p:spPr>
          <a:xfrm>
            <a:off x="10967622" y="3395877"/>
            <a:ext cx="0" cy="638631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21"/>
          <p:cNvCxnSpPr/>
          <p:nvPr/>
        </p:nvCxnSpPr>
        <p:spPr>
          <a:xfrm>
            <a:off x="6695981" y="3096702"/>
            <a:ext cx="574831" cy="0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21"/>
          <p:cNvCxnSpPr/>
          <p:nvPr/>
        </p:nvCxnSpPr>
        <p:spPr>
          <a:xfrm>
            <a:off x="10392791" y="4034508"/>
            <a:ext cx="574831" cy="0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" name="Google Shape;311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Google Shape;312;p2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22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4400"/>
              <a:buFont typeface="Calibri"/>
              <a:buNone/>
            </a:pPr>
            <a:r>
              <a:rPr lang="es-MX">
                <a:solidFill>
                  <a:srgbClr val="CD25B0"/>
                </a:solidFill>
              </a:rPr>
              <a:t>CLÍNICA DE MICHIS</a:t>
            </a:r>
            <a:br>
              <a:rPr lang="es-MX"/>
            </a:br>
            <a:r>
              <a:rPr lang="es-MX">
                <a:solidFill>
                  <a:srgbClr val="A7A8AA"/>
                </a:solidFill>
              </a:rPr>
              <a:t>CONSIDERACIONES</a:t>
            </a:r>
            <a:endParaRPr>
              <a:solidFill>
                <a:srgbClr val="A7A8AA"/>
              </a:solidFill>
            </a:endParaRPr>
          </a:p>
        </p:txBody>
      </p:sp>
      <p:sp>
        <p:nvSpPr>
          <p:cNvPr id="314" name="Google Shape;314;p22"/>
          <p:cNvSpPr/>
          <p:nvPr/>
        </p:nvSpPr>
        <p:spPr>
          <a:xfrm>
            <a:off x="403193" y="206759"/>
            <a:ext cx="1336831" cy="45719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22"/>
          <p:cNvSpPr txBox="1"/>
          <p:nvPr/>
        </p:nvSpPr>
        <p:spPr>
          <a:xfrm>
            <a:off x="739066" y="2709539"/>
            <a:ext cx="5575176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143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Buena documentación de código fuente a través de comentarios.</a:t>
            </a:r>
            <a:endParaRPr/>
          </a:p>
          <a:p>
            <a:pPr marL="1143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Realizar commit en Github por cada funcionalidad o ajuste realizado.</a:t>
            </a:r>
            <a:endParaRPr/>
          </a:p>
        </p:txBody>
      </p:sp>
      <p:cxnSp>
        <p:nvCxnSpPr>
          <p:cNvPr id="316" name="Google Shape;316;p22"/>
          <p:cNvCxnSpPr/>
          <p:nvPr/>
        </p:nvCxnSpPr>
        <p:spPr>
          <a:xfrm>
            <a:off x="759774" y="2698109"/>
            <a:ext cx="0" cy="638631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17" name="Google Shape;317;p22"/>
          <p:cNvCxnSpPr/>
          <p:nvPr/>
        </p:nvCxnSpPr>
        <p:spPr>
          <a:xfrm>
            <a:off x="6289824" y="3142695"/>
            <a:ext cx="0" cy="1505836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18" name="Google Shape;318;p22"/>
          <p:cNvCxnSpPr/>
          <p:nvPr/>
        </p:nvCxnSpPr>
        <p:spPr>
          <a:xfrm>
            <a:off x="759774" y="2698109"/>
            <a:ext cx="574831" cy="0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19" name="Google Shape;319;p22"/>
          <p:cNvCxnSpPr/>
          <p:nvPr/>
        </p:nvCxnSpPr>
        <p:spPr>
          <a:xfrm>
            <a:off x="4725135" y="4648531"/>
            <a:ext cx="1564689" cy="0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320" name="Google Shape;320;p22"/>
          <p:cNvSpPr/>
          <p:nvPr/>
        </p:nvSpPr>
        <p:spPr>
          <a:xfrm>
            <a:off x="6707813" y="2698109"/>
            <a:ext cx="5112047" cy="1950416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p22"/>
          <p:cNvSpPr txBox="1"/>
          <p:nvPr/>
        </p:nvSpPr>
        <p:spPr>
          <a:xfrm>
            <a:off x="6334950" y="2900450"/>
            <a:ext cx="5484918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969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¡Evitar subir el trabajo </a:t>
            </a:r>
            <a:endParaRPr/>
          </a:p>
          <a:p>
            <a:pPr marL="5969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Github de una vez!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b4f8c2d15b_0_0"/>
          <p:cNvSpPr/>
          <p:nvPr/>
        </p:nvSpPr>
        <p:spPr>
          <a:xfrm>
            <a:off x="9126245" y="310717"/>
            <a:ext cx="3065700" cy="616110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gb4f8c2d15b_0_0"/>
          <p:cNvSpPr/>
          <p:nvPr/>
        </p:nvSpPr>
        <p:spPr>
          <a:xfrm>
            <a:off x="-1" y="319600"/>
            <a:ext cx="9002100" cy="6161100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gb4f8c2d15b_0_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7675500" cy="4351200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>
                <a:solidFill>
                  <a:schemeClr val="lt1"/>
                </a:solidFill>
              </a:rPr>
              <a:t>DESAFÍO 1 - Segunda parte</a:t>
            </a:r>
            <a:endParaRPr sz="6000"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b4f8c2d15b_0_6"/>
          <p:cNvSpPr/>
          <p:nvPr/>
        </p:nvSpPr>
        <p:spPr>
          <a:xfrm>
            <a:off x="12020365" y="275204"/>
            <a:ext cx="171600" cy="616110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gb4f8c2d15b_0_6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4400"/>
              <a:buFont typeface="Calibri"/>
              <a:buNone/>
            </a:pPr>
            <a:r>
              <a:rPr lang="es-MX">
                <a:solidFill>
                  <a:srgbClr val="CD25B0"/>
                </a:solidFill>
              </a:rPr>
              <a:t>CLÍNICA DE MICHIS</a:t>
            </a:r>
            <a:br>
              <a:rPr lang="es-MX"/>
            </a:br>
            <a:r>
              <a:rPr lang="es-MX">
                <a:solidFill>
                  <a:srgbClr val="A7A8AA"/>
                </a:solidFill>
              </a:rPr>
              <a:t>TESTING</a:t>
            </a:r>
            <a:endParaRPr>
              <a:solidFill>
                <a:srgbClr val="A7A8AA"/>
              </a:solidFill>
            </a:endParaRPr>
          </a:p>
        </p:txBody>
      </p:sp>
      <p:sp>
        <p:nvSpPr>
          <p:cNvPr id="335" name="Google Shape;335;gb4f8c2d15b_0_6"/>
          <p:cNvSpPr/>
          <p:nvPr/>
        </p:nvSpPr>
        <p:spPr>
          <a:xfrm>
            <a:off x="403193" y="206759"/>
            <a:ext cx="1336800" cy="45600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gb4f8c2d15b_0_6"/>
          <p:cNvSpPr txBox="1"/>
          <p:nvPr/>
        </p:nvSpPr>
        <p:spPr>
          <a:xfrm>
            <a:off x="739066" y="2709539"/>
            <a:ext cx="5575200" cy="19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Una vez completada la actividad 8, refuerza esos contenidos incluyendo el proceso de testing y depuración en este ejercicio práctico.</a:t>
            </a:r>
            <a:endParaRPr/>
          </a:p>
        </p:txBody>
      </p:sp>
      <p:cxnSp>
        <p:nvCxnSpPr>
          <p:cNvPr id="337" name="Google Shape;337;gb4f8c2d15b_0_6"/>
          <p:cNvCxnSpPr/>
          <p:nvPr/>
        </p:nvCxnSpPr>
        <p:spPr>
          <a:xfrm>
            <a:off x="759774" y="2698109"/>
            <a:ext cx="0" cy="638700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38" name="Google Shape;338;gb4f8c2d15b_0_6"/>
          <p:cNvCxnSpPr/>
          <p:nvPr/>
        </p:nvCxnSpPr>
        <p:spPr>
          <a:xfrm>
            <a:off x="6289824" y="3142695"/>
            <a:ext cx="0" cy="1505700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39" name="Google Shape;339;gb4f8c2d15b_0_6"/>
          <p:cNvCxnSpPr/>
          <p:nvPr/>
        </p:nvCxnSpPr>
        <p:spPr>
          <a:xfrm>
            <a:off x="759774" y="2698109"/>
            <a:ext cx="574800" cy="0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40" name="Google Shape;340;gb4f8c2d15b_0_6"/>
          <p:cNvCxnSpPr/>
          <p:nvPr/>
        </p:nvCxnSpPr>
        <p:spPr>
          <a:xfrm>
            <a:off x="4725135" y="4648531"/>
            <a:ext cx="1564800" cy="0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23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p23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7" name="Google Shape;347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767548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>
                <a:solidFill>
                  <a:schemeClr val="lt1"/>
                </a:solidFill>
              </a:rPr>
              <a:t>DESAFÍO 2 - Primera parte</a:t>
            </a:r>
            <a:endParaRPr sz="6000"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2" name="Google Shape;352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2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>
                <a:solidFill>
                  <a:srgbClr val="A7A8AA"/>
                </a:solidFill>
              </a:rPr>
              <a:t>GENPASSWORD</a:t>
            </a:r>
            <a:br>
              <a:rPr lang="es-MX"/>
            </a:br>
            <a:r>
              <a:rPr lang="es-MX">
                <a:solidFill>
                  <a:srgbClr val="CD25B0"/>
                </a:solidFill>
              </a:rPr>
              <a:t>REQUERIMIENTOS</a:t>
            </a:r>
            <a:endParaRPr>
              <a:solidFill>
                <a:srgbClr val="CD25B0"/>
              </a:solidFill>
            </a:endParaRPr>
          </a:p>
        </p:txBody>
      </p:sp>
      <p:sp>
        <p:nvSpPr>
          <p:cNvPr id="355" name="Google Shape;355;p2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24"/>
          <p:cNvSpPr/>
          <p:nvPr/>
        </p:nvSpPr>
        <p:spPr>
          <a:xfrm>
            <a:off x="1" y="2243885"/>
            <a:ext cx="4003828" cy="3955104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24"/>
          <p:cNvSpPr/>
          <p:nvPr/>
        </p:nvSpPr>
        <p:spPr>
          <a:xfrm>
            <a:off x="4154747" y="2243885"/>
            <a:ext cx="4358937" cy="3955104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24"/>
          <p:cNvSpPr txBox="1"/>
          <p:nvPr/>
        </p:nvSpPr>
        <p:spPr>
          <a:xfrm>
            <a:off x="24045" y="2342313"/>
            <a:ext cx="3979784" cy="317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143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a. </a:t>
            </a:r>
            <a:r>
              <a:rPr lang="es-MX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Actualmente algunos Navegadores web sugieren generar una contraseña con L3Tr4$ 4L3aToR!@s para que ésta sea una </a:t>
            </a:r>
            <a:r>
              <a:rPr lang="es-MX" sz="2000" b="1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CONTRASEÑA FUERTE</a:t>
            </a:r>
            <a:r>
              <a:rPr lang="es-MX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marL="1143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b. </a:t>
            </a:r>
            <a:r>
              <a:rPr lang="es-MX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Deberán crear una clase Usuario con los atributos nombre y contraseña. Ambos atributos deben estar encapsulados.</a:t>
            </a:r>
            <a:endParaRPr/>
          </a:p>
        </p:txBody>
      </p:sp>
      <p:sp>
        <p:nvSpPr>
          <p:cNvPr id="359" name="Google Shape;359;p24"/>
          <p:cNvSpPr txBox="1"/>
          <p:nvPr/>
        </p:nvSpPr>
        <p:spPr>
          <a:xfrm>
            <a:off x="4063384" y="2340149"/>
            <a:ext cx="4450300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143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c. </a:t>
            </a:r>
            <a:r>
              <a:rPr lang="es-MX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 creación de la contraseña se gestiona mediante un método que la crea automáticamente de MANERA ALEATORIA</a:t>
            </a:r>
            <a:endParaRPr/>
          </a:p>
          <a:p>
            <a:pPr marL="9398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lang="es-MX"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Características de la contraseña</a:t>
            </a:r>
            <a:endParaRPr/>
          </a:p>
          <a:p>
            <a:pPr marL="1054100" marR="0" lvl="2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1. </a:t>
            </a:r>
            <a:r>
              <a:rPr lang="es-MX"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Números: 0123456…</a:t>
            </a:r>
            <a:endParaRPr/>
          </a:p>
          <a:p>
            <a:pPr marL="1054100" marR="0" lvl="2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2. </a:t>
            </a:r>
            <a:r>
              <a:rPr lang="es-MX"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Minúsculas: qazwsxedcrfvtgb...</a:t>
            </a:r>
            <a:endParaRPr/>
          </a:p>
          <a:p>
            <a:pPr marL="1054100" marR="0" lvl="2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lang="es-MX"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Mayúsculas: </a:t>
            </a:r>
            <a:r>
              <a:rPr lang="es-MX" sz="17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UJMYHNTGBRFV...</a:t>
            </a:r>
            <a:endParaRPr/>
          </a:p>
          <a:p>
            <a:pPr marL="1054100" marR="0" lvl="2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4. </a:t>
            </a:r>
            <a:r>
              <a:rPr lang="es-MX"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Caracteres especiales: )(/&amp;%$#.[]¨*?¡</a:t>
            </a:r>
            <a:endParaRPr/>
          </a:p>
        </p:txBody>
      </p:sp>
      <p:sp>
        <p:nvSpPr>
          <p:cNvPr id="360" name="Google Shape;360;p24"/>
          <p:cNvSpPr/>
          <p:nvPr/>
        </p:nvSpPr>
        <p:spPr>
          <a:xfrm>
            <a:off x="8664602" y="2255423"/>
            <a:ext cx="3195965" cy="3955104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Google Shape;361;p24"/>
          <p:cNvSpPr txBox="1"/>
          <p:nvPr/>
        </p:nvSpPr>
        <p:spPr>
          <a:xfrm>
            <a:off x="8690128" y="2468783"/>
            <a:ext cx="3001763" cy="2246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143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d. </a:t>
            </a:r>
            <a:r>
              <a:rPr lang="es-MX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Sugerencia: Usar </a:t>
            </a:r>
            <a:r>
              <a:rPr lang="es-MX" sz="20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Random</a:t>
            </a:r>
            <a:r>
              <a:rPr lang="es-MX" sz="20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marL="1143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e. </a:t>
            </a:r>
            <a:r>
              <a:rPr lang="es-MX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Bonus: Crear un </a:t>
            </a:r>
            <a:r>
              <a:rPr lang="es-MX" sz="20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Login</a:t>
            </a:r>
            <a:r>
              <a:rPr lang="es-MX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con el nombre de usuario y contraseña creada automáticamente.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6" name="Google Shape;366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7" name="Google Shape;367;p25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8" name="Google Shape;368;p25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>
                <a:solidFill>
                  <a:srgbClr val="A7A8AA"/>
                </a:solidFill>
              </a:rPr>
              <a:t>GENPASSWORD</a:t>
            </a:r>
            <a:br>
              <a:rPr lang="es-MX"/>
            </a:br>
            <a:r>
              <a:rPr lang="es-MX">
                <a:solidFill>
                  <a:srgbClr val="CD25B0"/>
                </a:solidFill>
              </a:rPr>
              <a:t>ENTREGABLE</a:t>
            </a:r>
            <a:endParaRPr>
              <a:solidFill>
                <a:srgbClr val="CD25B0"/>
              </a:solidFill>
            </a:endParaRPr>
          </a:p>
        </p:txBody>
      </p:sp>
      <p:sp>
        <p:nvSpPr>
          <p:cNvPr id="369" name="Google Shape;369;p25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0" name="Google Shape;370;p25"/>
          <p:cNvSpPr/>
          <p:nvPr/>
        </p:nvSpPr>
        <p:spPr>
          <a:xfrm>
            <a:off x="0" y="2243885"/>
            <a:ext cx="6316462" cy="2982897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1" name="Google Shape;371;p25"/>
          <p:cNvSpPr txBox="1"/>
          <p:nvPr/>
        </p:nvSpPr>
        <p:spPr>
          <a:xfrm>
            <a:off x="6695981" y="3096702"/>
            <a:ext cx="4472128" cy="88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1430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Fecha de entrega: </a:t>
            </a:r>
            <a:endParaRPr/>
          </a:p>
          <a:p>
            <a:pPr marL="11430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XX/XX/XXXX hasta las 23:59 hrs.</a:t>
            </a:r>
            <a:endParaRPr/>
          </a:p>
        </p:txBody>
      </p:sp>
      <p:sp>
        <p:nvSpPr>
          <p:cNvPr id="372" name="Google Shape;372;p25"/>
          <p:cNvSpPr txBox="1"/>
          <p:nvPr/>
        </p:nvSpPr>
        <p:spPr>
          <a:xfrm>
            <a:off x="0" y="2480534"/>
            <a:ext cx="6316462" cy="2509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1430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Deberá subir su código fuente + README.txt en Github detallando:</a:t>
            </a:r>
            <a:endParaRPr/>
          </a:p>
          <a:p>
            <a:pPr marL="914400" marR="0" lvl="1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MX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 solución propuesta del programa realizado.</a:t>
            </a:r>
            <a:endParaRPr/>
          </a:p>
          <a:p>
            <a:pPr marL="914400" marR="0" lvl="1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MX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 paso a paso del programa para que funcione correctamente. </a:t>
            </a:r>
            <a:endParaRPr/>
          </a:p>
        </p:txBody>
      </p:sp>
      <p:cxnSp>
        <p:nvCxnSpPr>
          <p:cNvPr id="373" name="Google Shape;373;p25"/>
          <p:cNvCxnSpPr/>
          <p:nvPr/>
        </p:nvCxnSpPr>
        <p:spPr>
          <a:xfrm>
            <a:off x="6695981" y="3096702"/>
            <a:ext cx="0" cy="638631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74" name="Google Shape;374;p25"/>
          <p:cNvCxnSpPr/>
          <p:nvPr/>
        </p:nvCxnSpPr>
        <p:spPr>
          <a:xfrm>
            <a:off x="10967622" y="3395877"/>
            <a:ext cx="0" cy="638631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75" name="Google Shape;375;p25"/>
          <p:cNvCxnSpPr/>
          <p:nvPr/>
        </p:nvCxnSpPr>
        <p:spPr>
          <a:xfrm>
            <a:off x="6695981" y="3096702"/>
            <a:ext cx="574831" cy="0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76" name="Google Shape;376;p25"/>
          <p:cNvCxnSpPr/>
          <p:nvPr/>
        </p:nvCxnSpPr>
        <p:spPr>
          <a:xfrm>
            <a:off x="10392791" y="4034508"/>
            <a:ext cx="574831" cy="0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1" name="Google Shape;381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2" name="Google Shape;382;p2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3" name="Google Shape;383;p26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>
                <a:solidFill>
                  <a:srgbClr val="A7A8AA"/>
                </a:solidFill>
              </a:rPr>
              <a:t>GENPASSWORD</a:t>
            </a:r>
            <a:br>
              <a:rPr lang="es-MX"/>
            </a:br>
            <a:r>
              <a:rPr lang="es-MX">
                <a:solidFill>
                  <a:srgbClr val="CD25B0"/>
                </a:solidFill>
              </a:rPr>
              <a:t>CONSIDERACIONES</a:t>
            </a:r>
            <a:endParaRPr>
              <a:solidFill>
                <a:srgbClr val="CD25B0"/>
              </a:solidFill>
            </a:endParaRPr>
          </a:p>
        </p:txBody>
      </p:sp>
      <p:sp>
        <p:nvSpPr>
          <p:cNvPr id="384" name="Google Shape;384;p26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" name="Google Shape;385;p26"/>
          <p:cNvSpPr txBox="1"/>
          <p:nvPr/>
        </p:nvSpPr>
        <p:spPr>
          <a:xfrm>
            <a:off x="739066" y="2709539"/>
            <a:ext cx="5575176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143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Buena documentación de código fuente a través de comentarios.</a:t>
            </a:r>
            <a:endParaRPr/>
          </a:p>
          <a:p>
            <a:pPr marL="1143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Realizar commit en Github por cada funcionalidad o ajuste realizado.</a:t>
            </a:r>
            <a:endParaRPr/>
          </a:p>
        </p:txBody>
      </p:sp>
      <p:cxnSp>
        <p:nvCxnSpPr>
          <p:cNvPr id="386" name="Google Shape;386;p26"/>
          <p:cNvCxnSpPr/>
          <p:nvPr/>
        </p:nvCxnSpPr>
        <p:spPr>
          <a:xfrm>
            <a:off x="759774" y="2698109"/>
            <a:ext cx="0" cy="638631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87" name="Google Shape;387;p26"/>
          <p:cNvCxnSpPr/>
          <p:nvPr/>
        </p:nvCxnSpPr>
        <p:spPr>
          <a:xfrm>
            <a:off x="6289824" y="3142695"/>
            <a:ext cx="0" cy="1505836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88" name="Google Shape;388;p26"/>
          <p:cNvCxnSpPr/>
          <p:nvPr/>
        </p:nvCxnSpPr>
        <p:spPr>
          <a:xfrm>
            <a:off x="759774" y="2698109"/>
            <a:ext cx="574831" cy="0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89" name="Google Shape;389;p26"/>
          <p:cNvCxnSpPr/>
          <p:nvPr/>
        </p:nvCxnSpPr>
        <p:spPr>
          <a:xfrm>
            <a:off x="4725135" y="4648531"/>
            <a:ext cx="1564689" cy="0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390" name="Google Shape;390;p26"/>
          <p:cNvSpPr/>
          <p:nvPr/>
        </p:nvSpPr>
        <p:spPr>
          <a:xfrm>
            <a:off x="6707813" y="2698109"/>
            <a:ext cx="5112047" cy="1950416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Google Shape;391;p26"/>
          <p:cNvSpPr txBox="1"/>
          <p:nvPr/>
        </p:nvSpPr>
        <p:spPr>
          <a:xfrm>
            <a:off x="6334950" y="2900450"/>
            <a:ext cx="5484918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969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¡Evitar subir el trabajo </a:t>
            </a:r>
            <a:endParaRPr/>
          </a:p>
          <a:p>
            <a:pPr marL="5969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Github de una vez!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gb4f8c2d15b_0_92"/>
          <p:cNvSpPr/>
          <p:nvPr/>
        </p:nvSpPr>
        <p:spPr>
          <a:xfrm>
            <a:off x="9126245" y="310717"/>
            <a:ext cx="3065700" cy="6161100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7" name="Google Shape;397;gb4f8c2d15b_0_92"/>
          <p:cNvSpPr/>
          <p:nvPr/>
        </p:nvSpPr>
        <p:spPr>
          <a:xfrm>
            <a:off x="-1" y="319600"/>
            <a:ext cx="9002100" cy="616110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8" name="Google Shape;398;gb4f8c2d15b_0_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76755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>
                <a:solidFill>
                  <a:schemeClr val="lt1"/>
                </a:solidFill>
              </a:rPr>
              <a:t>DESAFÍO 2 - Segunda parte</a:t>
            </a:r>
            <a:endParaRPr sz="6000"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3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3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VIDEO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TUTORIAL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05" name="Google Shape;105;p3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6" name="Google Shape;106;p3" descr="Puedes apuntarte al curso completo en la siguiente plataforma: &#10;Udemy: https://goo.gl/mb2GgG&#10;&#10;Los modificadores de acceso nos introducen al concepto de encapsulamiento. El encapsulamiento busca de alguna forma controlar el acceso a los datos que conforman un objeto o instancia, de este modo podríamos decir que una clase y por ende sus objetos que hacen uso de modificadores de acceso (especialmente privados) son objetos encapsulados.&#10;&#10;Visita mi sitio web para más cursos: &#10;https://programacionats.zenler.com&#10;&#10;Sigueme por las redes sociales:&#10; &#10;Facebook ProgramacionATS: https://goo.gl/sqmEE1&#10;Twiter:  https://goo.gl/WE4oaP&#10;Hotmail: alejandro.acb@hotmail.com&#10;Facebook personal: https://goo.gl/xL9qLl&#10;instagram: @alejandroats&#10;&#10;Cuenta paypal para donaciones: migueltaboadas@hotmail.com" title="67. Programación en Java || POO || Modificadores de acceso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666478" y="280752"/>
            <a:ext cx="8207406" cy="61555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gb4f8c2d15b_0_98"/>
          <p:cNvSpPr/>
          <p:nvPr/>
        </p:nvSpPr>
        <p:spPr>
          <a:xfrm>
            <a:off x="12020365" y="275204"/>
            <a:ext cx="171600" cy="616110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" name="Google Shape;404;gb4f8c2d15b_0_98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4400"/>
              <a:buFont typeface="Calibri"/>
              <a:buNone/>
            </a:pPr>
            <a:r>
              <a:rPr lang="es-MX">
                <a:solidFill>
                  <a:srgbClr val="CD25B0"/>
                </a:solidFill>
              </a:rPr>
              <a:t>GENPASSWORD</a:t>
            </a:r>
            <a:br>
              <a:rPr lang="es-MX"/>
            </a:br>
            <a:r>
              <a:rPr lang="es-MX">
                <a:solidFill>
                  <a:srgbClr val="A7A8AA"/>
                </a:solidFill>
              </a:rPr>
              <a:t>TESTING</a:t>
            </a:r>
            <a:endParaRPr>
              <a:solidFill>
                <a:srgbClr val="A7A8AA"/>
              </a:solidFill>
            </a:endParaRPr>
          </a:p>
        </p:txBody>
      </p:sp>
      <p:sp>
        <p:nvSpPr>
          <p:cNvPr id="405" name="Google Shape;405;gb4f8c2d15b_0_98"/>
          <p:cNvSpPr/>
          <p:nvPr/>
        </p:nvSpPr>
        <p:spPr>
          <a:xfrm>
            <a:off x="403193" y="206759"/>
            <a:ext cx="1336800" cy="45600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Google Shape;406;gb4f8c2d15b_0_98"/>
          <p:cNvSpPr txBox="1"/>
          <p:nvPr/>
        </p:nvSpPr>
        <p:spPr>
          <a:xfrm>
            <a:off x="739066" y="2709539"/>
            <a:ext cx="5575200" cy="19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Una vez completada la actividad 8, refuerza esos contenidos incluyendo el proceso de testing y depuración en este ejercicio práctico.</a:t>
            </a:r>
            <a:endParaRPr/>
          </a:p>
        </p:txBody>
      </p:sp>
      <p:cxnSp>
        <p:nvCxnSpPr>
          <p:cNvPr id="407" name="Google Shape;407;gb4f8c2d15b_0_98"/>
          <p:cNvCxnSpPr/>
          <p:nvPr/>
        </p:nvCxnSpPr>
        <p:spPr>
          <a:xfrm>
            <a:off x="759774" y="2698109"/>
            <a:ext cx="0" cy="638700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408" name="Google Shape;408;gb4f8c2d15b_0_98"/>
          <p:cNvCxnSpPr/>
          <p:nvPr/>
        </p:nvCxnSpPr>
        <p:spPr>
          <a:xfrm>
            <a:off x="6289824" y="3142695"/>
            <a:ext cx="0" cy="1505700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409" name="Google Shape;409;gb4f8c2d15b_0_98"/>
          <p:cNvCxnSpPr/>
          <p:nvPr/>
        </p:nvCxnSpPr>
        <p:spPr>
          <a:xfrm>
            <a:off x="759774" y="2698109"/>
            <a:ext cx="574800" cy="0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410" name="Google Shape;410;gb4f8c2d15b_0_98"/>
          <p:cNvCxnSpPr/>
          <p:nvPr/>
        </p:nvCxnSpPr>
        <p:spPr>
          <a:xfrm>
            <a:off x="4725135" y="4648531"/>
            <a:ext cx="1564800" cy="0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27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" name="Google Shape;416;p27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7" name="Google Shape;417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7675485" cy="4351338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>
                <a:solidFill>
                  <a:schemeClr val="lt1"/>
                </a:solidFill>
              </a:rPr>
              <a:t>CIERRE</a:t>
            </a:r>
            <a:endParaRPr sz="6000"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2" name="Google Shape;422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23" name="Google Shape;423;p28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4" name="Google Shape;424;p28"/>
          <p:cNvSpPr/>
          <p:nvPr/>
        </p:nvSpPr>
        <p:spPr>
          <a:xfrm>
            <a:off x="1802163" y="97657"/>
            <a:ext cx="7830105" cy="905521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" name="Google Shape;425;p28"/>
          <p:cNvSpPr txBox="1">
            <a:spLocks noGrp="1"/>
          </p:cNvSpPr>
          <p:nvPr>
            <p:ph type="title"/>
          </p:nvPr>
        </p:nvSpPr>
        <p:spPr>
          <a:xfrm>
            <a:off x="1970842" y="297401"/>
            <a:ext cx="7403977" cy="506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lang="es-MX" sz="4000">
                <a:solidFill>
                  <a:schemeClr val="lt1"/>
                </a:solidFill>
              </a:rPr>
              <a:t>Feedback</a:t>
            </a:r>
            <a:endParaRPr sz="4000">
              <a:solidFill>
                <a:schemeClr val="lt1"/>
              </a:solidFill>
            </a:endParaRPr>
          </a:p>
        </p:txBody>
      </p:sp>
      <p:sp>
        <p:nvSpPr>
          <p:cNvPr id="426" name="Google Shape;426;p28"/>
          <p:cNvSpPr/>
          <p:nvPr/>
        </p:nvSpPr>
        <p:spPr>
          <a:xfrm>
            <a:off x="-4" y="97657"/>
            <a:ext cx="1713397" cy="905521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7" name="Google Shape;427;p28"/>
          <p:cNvSpPr txBox="1"/>
          <p:nvPr/>
        </p:nvSpPr>
        <p:spPr>
          <a:xfrm>
            <a:off x="383956" y="2709539"/>
            <a:ext cx="5575176" cy="1815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800"/>
              <a:buFont typeface="Calibri"/>
              <a:buChar char="●"/>
            </a:pPr>
            <a:r>
              <a:rPr lang="es-MX" sz="280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¿Preguntas?</a:t>
            </a:r>
            <a:endParaRPr/>
          </a:p>
          <a:p>
            <a:pPr marL="1143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800"/>
              <a:buFont typeface="Calibri"/>
              <a:buChar char="●"/>
            </a:pPr>
            <a:r>
              <a:rPr lang="es-MX" sz="280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Siéntete libre de compartir ideas y opiniones </a:t>
            </a:r>
            <a:r>
              <a:rPr lang="es-MX" sz="2800">
                <a:solidFill>
                  <a:srgbClr val="CD25B0"/>
                </a:solidFill>
                <a:highlight>
                  <a:srgbClr val="F9F9F9"/>
                </a:highlight>
                <a:latin typeface="Calibri"/>
                <a:ea typeface="Calibri"/>
                <a:cs typeface="Calibri"/>
                <a:sym typeface="Calibri"/>
              </a:rPr>
              <a:t>⊂(◉‿◉)つ</a:t>
            </a:r>
            <a:endParaRPr/>
          </a:p>
        </p:txBody>
      </p:sp>
      <p:cxnSp>
        <p:nvCxnSpPr>
          <p:cNvPr id="428" name="Google Shape;428;p28"/>
          <p:cNvCxnSpPr/>
          <p:nvPr/>
        </p:nvCxnSpPr>
        <p:spPr>
          <a:xfrm>
            <a:off x="404664" y="2698109"/>
            <a:ext cx="0" cy="638631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429" name="Google Shape;429;p28"/>
          <p:cNvCxnSpPr/>
          <p:nvPr/>
        </p:nvCxnSpPr>
        <p:spPr>
          <a:xfrm>
            <a:off x="5934714" y="3142695"/>
            <a:ext cx="0" cy="1505836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430" name="Google Shape;430;p28"/>
          <p:cNvCxnSpPr/>
          <p:nvPr/>
        </p:nvCxnSpPr>
        <p:spPr>
          <a:xfrm>
            <a:off x="404664" y="2698109"/>
            <a:ext cx="574831" cy="0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431" name="Google Shape;431;p28"/>
          <p:cNvCxnSpPr/>
          <p:nvPr/>
        </p:nvCxnSpPr>
        <p:spPr>
          <a:xfrm>
            <a:off x="4370025" y="4648531"/>
            <a:ext cx="1564689" cy="0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432" name="Google Shape;432;p28"/>
          <p:cNvSpPr/>
          <p:nvPr/>
        </p:nvSpPr>
        <p:spPr>
          <a:xfrm>
            <a:off x="6323127" y="2698109"/>
            <a:ext cx="5484917" cy="1950416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3" name="Google Shape;433;p28"/>
          <p:cNvSpPr txBox="1"/>
          <p:nvPr/>
        </p:nvSpPr>
        <p:spPr>
          <a:xfrm>
            <a:off x="6339379" y="2636110"/>
            <a:ext cx="5484918" cy="2074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MX" sz="2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¡No olvides ingresar al Discord “Programación TP” </a:t>
            </a:r>
            <a:endParaRPr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MX" sz="2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para resolver dudas y compartir ideas!</a:t>
            </a:r>
            <a:endParaRPr/>
          </a:p>
        </p:txBody>
      </p:sp>
      <p:sp>
        <p:nvSpPr>
          <p:cNvPr id="434" name="Google Shape;434;p28"/>
          <p:cNvSpPr txBox="1"/>
          <p:nvPr/>
        </p:nvSpPr>
        <p:spPr>
          <a:xfrm>
            <a:off x="6216589" y="5958390"/>
            <a:ext cx="6094520" cy="392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Calibri"/>
              <a:buNone/>
            </a:pPr>
            <a:r>
              <a:rPr lang="es-MX" sz="1800" b="1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https://discord.gg/HVnpa3t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35" name="Google Shape;435;p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60649" y="4910578"/>
            <a:ext cx="1006400" cy="100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4"/>
          <p:cNvSpPr/>
          <p:nvPr/>
        </p:nvSpPr>
        <p:spPr>
          <a:xfrm>
            <a:off x="0" y="2507910"/>
            <a:ext cx="5782689" cy="3200876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title"/>
          </p:nvPr>
        </p:nvSpPr>
        <p:spPr>
          <a:xfrm>
            <a:off x="296663" y="33849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CONTROL DE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ACCESO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15" name="Google Shape;115;p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4"/>
          <p:cNvSpPr txBox="1"/>
          <p:nvPr/>
        </p:nvSpPr>
        <p:spPr>
          <a:xfrm>
            <a:off x="6227681" y="2316039"/>
            <a:ext cx="5188633" cy="3465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Los modificadores de acceso permiten dar un nivel de seguridad mayor a las aplicaciones, restringiendo el acceso a</a:t>
            </a:r>
            <a:endParaRPr dirty="0"/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diferentes atributos, métodos y constructores. De esta forma asegura una ruta especificada por el programador para acceder a la información.</a:t>
            </a:r>
            <a:endParaRPr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4"/>
          <p:cNvSpPr txBox="1"/>
          <p:nvPr/>
        </p:nvSpPr>
        <p:spPr>
          <a:xfrm>
            <a:off x="163865" y="2721806"/>
            <a:ext cx="5490470" cy="3040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 control de acceso, también llamado “modificadores de acceso”, es un conjunto de palabras clave que permite controlar la visibilidad de los objetos (clases), atributos y métodos de una aplicación desde otras partes de la misma.</a:t>
            </a:r>
            <a:endParaRPr sz="24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8" name="Google Shape;118;p4"/>
          <p:cNvCxnSpPr/>
          <p:nvPr/>
        </p:nvCxnSpPr>
        <p:spPr>
          <a:xfrm>
            <a:off x="6156657" y="2333924"/>
            <a:ext cx="0" cy="638631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19" name="Google Shape;119;p4"/>
          <p:cNvCxnSpPr/>
          <p:nvPr/>
        </p:nvCxnSpPr>
        <p:spPr>
          <a:xfrm>
            <a:off x="11520253" y="4589755"/>
            <a:ext cx="0" cy="1114455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20" name="Google Shape;120;p4"/>
          <p:cNvCxnSpPr/>
          <p:nvPr/>
        </p:nvCxnSpPr>
        <p:spPr>
          <a:xfrm>
            <a:off x="6156657" y="2333924"/>
            <a:ext cx="574831" cy="0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21" name="Google Shape;121;p4"/>
          <p:cNvCxnSpPr/>
          <p:nvPr/>
        </p:nvCxnSpPr>
        <p:spPr>
          <a:xfrm>
            <a:off x="8558074" y="5704210"/>
            <a:ext cx="2962179" cy="0"/>
          </a:xfrm>
          <a:prstGeom prst="straightConnector1">
            <a:avLst/>
          </a:prstGeom>
          <a:noFill/>
          <a:ln w="19050" cap="flat" cmpd="sng">
            <a:solidFill>
              <a:srgbClr val="A7A8AA"/>
            </a:solidFill>
            <a:prstDash val="dash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5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5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CONTROL DE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ACCESO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29" name="Google Shape;129;p5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5"/>
          <p:cNvSpPr txBox="1"/>
          <p:nvPr/>
        </p:nvSpPr>
        <p:spPr>
          <a:xfrm>
            <a:off x="3913632" y="862338"/>
            <a:ext cx="7502682" cy="5573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000"/>
              <a:buFont typeface="Calibri"/>
              <a:buNone/>
            </a:pPr>
            <a:r>
              <a:rPr lang="es-MX" sz="2000" b="0" i="0" u="none" strike="noStrike" cap="none" dirty="0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public class</a:t>
            </a: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TarjetaCredito {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String numeroTarjeta;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double dinero;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s-MX" sz="2000" b="0" i="0" u="none" strike="noStrike" cap="none" dirty="0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void </a:t>
            </a: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cargo (double monto) {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dinero = dinero + monto;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}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s-MX" sz="2000" b="0" i="0" u="none" strike="noStrike" cap="none" dirty="0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String </a:t>
            </a: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obtenerNumeroTarjeta (String contraseña) {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(contraseña.equals (“CL4V3_S3cr3t4!Q”W#E”)) {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return numeroTarjeta;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}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return “Jerkface</a:t>
            </a:r>
            <a:r>
              <a:rPr lang="es-MX" sz="2000" b="0" i="0" u="none" strike="noStrike" cap="none" dirty="0">
                <a:solidFill>
                  <a:schemeClr val="dk1"/>
                </a:solidFill>
                <a:highlight>
                  <a:srgbClr val="F9F9F9"/>
                </a:highlight>
                <a:latin typeface="Calibri"/>
                <a:ea typeface="Calibri"/>
                <a:cs typeface="Calibri"/>
                <a:sym typeface="Calibri"/>
              </a:rPr>
              <a:t>”;</a:t>
            </a:r>
            <a:endParaRPr sz="2000" b="0" i="0" u="none" strike="noStrike" cap="none" dirty="0">
              <a:solidFill>
                <a:schemeClr val="dk1"/>
              </a:solidFill>
              <a:highlight>
                <a:srgbClr val="F9F9F9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highlight>
                  <a:srgbClr val="F9F9F9"/>
                </a:highlight>
                <a:latin typeface="Calibri"/>
                <a:ea typeface="Calibri"/>
                <a:cs typeface="Calibri"/>
                <a:sym typeface="Calibri"/>
              </a:rPr>
              <a:t>	}</a:t>
            </a:r>
            <a:endParaRPr sz="2000" b="0" i="0" u="none" strike="noStrike" cap="none" dirty="0">
              <a:solidFill>
                <a:schemeClr val="dk1"/>
              </a:solidFill>
              <a:highlight>
                <a:srgbClr val="F9F9F9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6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LA MALDAD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138" name="Google Shape;138;p6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6"/>
          <p:cNvSpPr txBox="1"/>
          <p:nvPr/>
        </p:nvSpPr>
        <p:spPr>
          <a:xfrm>
            <a:off x="3730752" y="1396044"/>
            <a:ext cx="7490623" cy="35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Font typeface="Calibri"/>
              <a:buNone/>
            </a:pPr>
            <a:r>
              <a:rPr lang="es-MX" sz="2400" b="0" i="0" u="none" strike="noStrike" cap="none" dirty="0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public class</a:t>
            </a: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Malicioso {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public static void main (String[] args) {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metodoMalicioso (new TarjetaCredito( ) );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}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Font typeface="Calibri"/>
              <a:buNone/>
            </a:pPr>
            <a:r>
              <a:rPr lang="es-MX" sz="2400" b="0" i="0" u="none" strike="noStrike" cap="none" dirty="0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static void</a:t>
            </a: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metodoMalicioso ( TarjetaCredito tarjeta) {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tarjeta.dinero = 0;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System.out.println (tarjeta.numeroTarjeta);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7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7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PÚBLICO V/S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PRIVADO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47" name="Google Shape;147;p7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7"/>
          <p:cNvSpPr txBox="1"/>
          <p:nvPr/>
        </p:nvSpPr>
        <p:spPr>
          <a:xfrm>
            <a:off x="296663" y="2670557"/>
            <a:ext cx="6938638" cy="17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Arial"/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Público: </a:t>
            </a: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otros pueden usar de él.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Arial"/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Privado: </a:t>
            </a: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Sólo la clase puede usar de él.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rgbClr val="CD25B0"/>
              </a:buClr>
              <a:buSzPts val="2400"/>
              <a:buFont typeface="Arial"/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public / private </a:t>
            </a: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aplican a cualquier atributo o método.</a:t>
            </a:r>
            <a:endParaRPr dirty="0"/>
          </a:p>
        </p:txBody>
      </p:sp>
      <p:sp>
        <p:nvSpPr>
          <p:cNvPr id="149" name="Google Shape;149;p7"/>
          <p:cNvSpPr/>
          <p:nvPr/>
        </p:nvSpPr>
        <p:spPr>
          <a:xfrm>
            <a:off x="7332955" y="1828562"/>
            <a:ext cx="4374209" cy="3200876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7"/>
          <p:cNvSpPr txBox="1"/>
          <p:nvPr/>
        </p:nvSpPr>
        <p:spPr>
          <a:xfrm>
            <a:off x="7479304" y="2044755"/>
            <a:ext cx="4081509" cy="232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Por un lado, el nivel de acceso </a:t>
            </a:r>
            <a:r>
              <a:rPr lang="es-MX" sz="1800" b="1" i="1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public</a:t>
            </a:r>
            <a:r>
              <a:rPr lang="es-MX" sz="18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permite acceder a los elementos desde cualquier clase, siendo el más permisivo de todos. Mientras que el nivel de acceso</a:t>
            </a:r>
            <a:endParaRPr dirty="0"/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b="1" i="1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private</a:t>
            </a:r>
            <a:r>
              <a:rPr lang="es-MX" sz="18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es el más restrictivo, en donde básicamente el elemento solo puede ser accedido únicamente por la misma clase.</a:t>
            </a:r>
            <a:endParaRPr sz="18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8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8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CONTROL DE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ACCESO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58" name="Google Shape;158;p8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8"/>
          <p:cNvSpPr/>
          <p:nvPr/>
        </p:nvSpPr>
        <p:spPr>
          <a:xfrm>
            <a:off x="3513511" y="365125"/>
            <a:ext cx="8265623" cy="560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b="0" i="0" u="none" strike="noStrike" cap="none" dirty="0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public class</a:t>
            </a:r>
            <a:r>
              <a:rPr lang="es-MX" sz="23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TarjetaCredito {</a:t>
            </a:r>
            <a:endParaRPr sz="2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dirty="0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	private</a:t>
            </a:r>
            <a:r>
              <a:rPr lang="es-MX" sz="23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String numeroTarjeta;</a:t>
            </a:r>
            <a:endParaRPr sz="2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dirty="0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	private </a:t>
            </a:r>
            <a:r>
              <a:rPr lang="es-MX" sz="23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double dinero;</a:t>
            </a:r>
            <a:endParaRPr sz="2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s-MX" sz="2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MX" sz="2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s-MX" sz="2300" dirty="0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public </a:t>
            </a:r>
            <a:r>
              <a:rPr lang="es-MX" sz="2300" dirty="0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void </a:t>
            </a:r>
            <a:r>
              <a:rPr lang="es-MX" sz="23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cargo (double monto) {</a:t>
            </a:r>
            <a:endParaRPr sz="2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	dinero = dinero + monto;</a:t>
            </a:r>
            <a:endParaRPr sz="2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}</a:t>
            </a:r>
            <a:endParaRPr sz="2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dirty="0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	public </a:t>
            </a:r>
            <a:r>
              <a:rPr lang="es-MX" sz="2300" dirty="0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String </a:t>
            </a:r>
            <a:r>
              <a:rPr lang="es-MX" sz="23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obtenerNumeroTarjeta (String contraseña) {</a:t>
            </a:r>
            <a:endParaRPr sz="2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	if (contraseña.equals (“CL4V3_S3cr3t4!Q”W#E”)) {</a:t>
            </a:r>
            <a:endParaRPr sz="2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		return numeroTarjeta;</a:t>
            </a:r>
            <a:endParaRPr sz="2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	}</a:t>
            </a:r>
            <a:endParaRPr sz="2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return “Jerkface”;</a:t>
            </a:r>
            <a:endParaRPr sz="2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}</a:t>
            </a:r>
            <a:endParaRPr sz="2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2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9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9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¿POR QUÉ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CONTROL DE ACCESO?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67" name="Google Shape;167;p9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9"/>
          <p:cNvSpPr/>
          <p:nvPr/>
        </p:nvSpPr>
        <p:spPr>
          <a:xfrm>
            <a:off x="0" y="2698575"/>
            <a:ext cx="8956588" cy="2832214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9"/>
          <p:cNvSpPr txBox="1"/>
          <p:nvPr/>
        </p:nvSpPr>
        <p:spPr>
          <a:xfrm>
            <a:off x="160779" y="3081135"/>
            <a:ext cx="8956588" cy="24496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715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20"/>
              <a:buFont typeface="Arial"/>
              <a:buChar char="•"/>
            </a:pPr>
            <a:r>
              <a:rPr lang="es-MX" sz="3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Protege información privada (en cierta medida).</a:t>
            </a:r>
            <a:endParaRPr dirty="0"/>
          </a:p>
          <a:p>
            <a:pPr marL="5715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20"/>
              <a:buFont typeface="Arial"/>
              <a:buChar char="•"/>
            </a:pPr>
            <a:r>
              <a:rPr lang="es-MX" sz="3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Clarifica cómo otros pueden usar las clases.</a:t>
            </a:r>
            <a:endParaRPr dirty="0"/>
          </a:p>
          <a:p>
            <a:pPr marL="5715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20"/>
              <a:buFont typeface="Arial"/>
              <a:buChar char="•"/>
            </a:pPr>
            <a:r>
              <a:rPr lang="es-MX" sz="3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Mantiene la implementación separada de la interfaz.</a:t>
            </a:r>
            <a:endParaRPr dirty="0"/>
          </a:p>
          <a:p>
            <a:pPr marL="228600" marR="0" lvl="0" indent="-33020" algn="l" rtl="0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3080"/>
              <a:buFont typeface="Arial"/>
              <a:buNone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1711</Words>
  <Application>Microsoft Office PowerPoint</Application>
  <PresentationFormat>Panorámica</PresentationFormat>
  <Paragraphs>255</Paragraphs>
  <Slides>32</Slides>
  <Notes>32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5" baseType="lpstr">
      <vt:lpstr>Arial</vt:lpstr>
      <vt:lpstr>Calibri</vt:lpstr>
      <vt:lpstr>Tema de Office</vt:lpstr>
      <vt:lpstr>Control de acceso</vt:lpstr>
      <vt:lpstr>Presentación de PowerPoint</vt:lpstr>
      <vt:lpstr>VIDEO TUTORIAL</vt:lpstr>
      <vt:lpstr>CONTROL DE ACCESO</vt:lpstr>
      <vt:lpstr>CONTROL DE ACCESO</vt:lpstr>
      <vt:lpstr>LA MALDAD </vt:lpstr>
      <vt:lpstr>PÚBLICO V/S PRIVADO</vt:lpstr>
      <vt:lpstr>CONTROL DE ACCESO</vt:lpstr>
      <vt:lpstr>¿POR QUÉ CONTROL DE ACCESO?</vt:lpstr>
      <vt:lpstr>SCOPE </vt:lpstr>
      <vt:lpstr>PALABRA CLAVE ‘ THIS ’</vt:lpstr>
      <vt:lpstr>VOLVIENDO A USAR LA CLASE BEBÉ</vt:lpstr>
      <vt:lpstr>CON THIS</vt:lpstr>
      <vt:lpstr>MÉTODOS DE ACCESO GET</vt:lpstr>
      <vt:lpstr>MÉTODOS MODIFICADORES SET</vt:lpstr>
      <vt:lpstr>ENCAPSULAMIENTO </vt:lpstr>
      <vt:lpstr>VIDEO TUTORIAL</vt:lpstr>
      <vt:lpstr>Presentación de PowerPoint</vt:lpstr>
      <vt:lpstr>CLÍNICA DE MICHIS REQUERIMIENTOS</vt:lpstr>
      <vt:lpstr>CLÍNICA DE MICHIS REQUERIMIENTOS</vt:lpstr>
      <vt:lpstr>CLÍNICA DE MICHIS ENTREGABLE</vt:lpstr>
      <vt:lpstr>CLÍNICA DE MICHIS CONSIDERACIONES</vt:lpstr>
      <vt:lpstr>Presentación de PowerPoint</vt:lpstr>
      <vt:lpstr>CLÍNICA DE MICHIS TESTING</vt:lpstr>
      <vt:lpstr>Presentación de PowerPoint</vt:lpstr>
      <vt:lpstr>GENPASSWORD REQUERIMIENTOS</vt:lpstr>
      <vt:lpstr>GENPASSWORD ENTREGABLE</vt:lpstr>
      <vt:lpstr>GENPASSWORD CONSIDERACIONES</vt:lpstr>
      <vt:lpstr>Presentación de PowerPoint</vt:lpstr>
      <vt:lpstr>GENPASSWORD TESTING</vt:lpstr>
      <vt:lpstr>Presentación de PowerPoint</vt:lpstr>
      <vt:lpstr>Feedback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de acceso</dc:title>
  <dc:creator>d.silvahidd@gmail.com</dc:creator>
  <cp:lastModifiedBy>Karina Uribe Mansilla</cp:lastModifiedBy>
  <cp:revision>1</cp:revision>
  <dcterms:created xsi:type="dcterms:W3CDTF">2020-08-12T18:32:33Z</dcterms:created>
  <dcterms:modified xsi:type="dcterms:W3CDTF">2021-02-15T19:32:01Z</dcterms:modified>
</cp:coreProperties>
</file>