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256" r:id="rId2"/>
    <p:sldId id="277" r:id="rId3"/>
    <p:sldId id="295" r:id="rId4"/>
    <p:sldId id="289" r:id="rId5"/>
    <p:sldId id="259" r:id="rId6"/>
    <p:sldId id="260" r:id="rId7"/>
    <p:sldId id="290" r:id="rId8"/>
    <p:sldId id="291" r:id="rId9"/>
    <p:sldId id="294" r:id="rId10"/>
    <p:sldId id="284" r:id="rId11"/>
    <p:sldId id="282" r:id="rId12"/>
    <p:sldId id="287" r:id="rId13"/>
    <p:sldId id="293" r:id="rId14"/>
    <p:sldId id="273" r:id="rId15"/>
    <p:sldId id="288" r:id="rId16"/>
    <p:sldId id="281" r:id="rId17"/>
    <p:sldId id="276" r:id="rId18"/>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Y5pWMYHGHDWxF7ajhTTfqhk8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son Ahumad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B47"/>
    <a:srgbClr val="E9E1E4"/>
    <a:srgbClr val="FF0000"/>
    <a:srgbClr val="B99F2F"/>
    <a:srgbClr val="C73E32"/>
    <a:srgbClr val="BA9BA5"/>
    <a:srgbClr val="FEE7DE"/>
    <a:srgbClr val="FFDDDD"/>
    <a:srgbClr val="773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41" autoAdjust="0"/>
    <p:restoredTop sz="94646"/>
  </p:normalViewPr>
  <p:slideViewPr>
    <p:cSldViewPr snapToGrid="0">
      <p:cViewPr varScale="1">
        <p:scale>
          <a:sx n="58" d="100"/>
          <a:sy n="58" d="100"/>
        </p:scale>
        <p:origin x="1926" y="78"/>
      </p:cViewPr>
      <p:guideLst>
        <p:guide orient="horz" pos="2381"/>
        <p:guide pos="306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171" d="100"/>
          <a:sy n="171" d="100"/>
        </p:scale>
        <p:origin x="65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FDD335-E4BA-8D45-B615-63EB3E668BC4}" type="datetimeFigureOut">
              <a:rPr lang="es-ES_tradnl" smtClean="0"/>
              <a:t>15/02/2021</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AC3E79-93B5-5D4D-8B90-6808268CC22A}" type="slidenum">
              <a:rPr lang="es-ES_tradnl" smtClean="0"/>
              <a:t>‹Nº›</a:t>
            </a:fld>
            <a:endParaRPr lang="es-ES_tradnl"/>
          </a:p>
        </p:txBody>
      </p:sp>
    </p:spTree>
    <p:extLst>
      <p:ext uri="{BB962C8B-B14F-4D97-AF65-F5344CB8AC3E}">
        <p14:creationId xmlns:p14="http://schemas.microsoft.com/office/powerpoint/2010/main" val="187730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8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208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746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405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14959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25896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79135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069180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sp>
        <p:nvSpPr>
          <p:cNvPr id="9" name="Google Shape;9;p23"/>
          <p:cNvSpPr/>
          <p:nvPr/>
        </p:nvSpPr>
        <p:spPr>
          <a:xfrm>
            <a:off x="242856" y="1756550"/>
            <a:ext cx="9346500" cy="5675922"/>
          </a:xfrm>
          <a:prstGeom prst="round1Rect">
            <a:avLst>
              <a:gd name="adj" fmla="val 15350"/>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1" name="Google Shape;11;p23"/>
          <p:cNvPicPr preferRelativeResize="0"/>
          <p:nvPr/>
        </p:nvPicPr>
        <p:blipFill rotWithShape="1">
          <a:blip r:embed="rId2">
            <a:alphaModFix/>
          </a:blip>
          <a:srcRect/>
          <a:stretch/>
        </p:blipFill>
        <p:spPr>
          <a:xfrm>
            <a:off x="436350" y="419800"/>
            <a:ext cx="3659450" cy="680475"/>
          </a:xfrm>
          <a:prstGeom prst="rect">
            <a:avLst/>
          </a:prstGeom>
          <a:noFill/>
          <a:ln>
            <a:noFill/>
          </a:ln>
        </p:spPr>
      </p:pic>
      <p:sp>
        <p:nvSpPr>
          <p:cNvPr id="13" name="Google Shape;13;p23"/>
          <p:cNvSpPr/>
          <p:nvPr/>
        </p:nvSpPr>
        <p:spPr>
          <a:xfrm>
            <a:off x="436350" y="6464001"/>
            <a:ext cx="7891862" cy="680474"/>
          </a:xfrm>
          <a:prstGeom prst="roundRect">
            <a:avLst>
              <a:gd name="adj" fmla="val 19335"/>
            </a:avLst>
          </a:prstGeom>
          <a:solidFill>
            <a:srgbClr val="BB9B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 name="Google Shape;14;p23"/>
          <p:cNvPicPr preferRelativeResize="0"/>
          <p:nvPr/>
        </p:nvPicPr>
        <p:blipFill rotWithShape="1">
          <a:blip r:embed="rId3">
            <a:alphaModFix/>
          </a:blip>
          <a:srcRect/>
          <a:stretch/>
        </p:blipFill>
        <p:spPr>
          <a:xfrm>
            <a:off x="433441" y="6464000"/>
            <a:ext cx="690482" cy="680475"/>
          </a:xfrm>
          <a:prstGeom prst="rect">
            <a:avLst/>
          </a:prstGeom>
          <a:noFill/>
          <a:ln>
            <a:noFill/>
          </a:ln>
        </p:spPr>
      </p:pic>
      <p:pic>
        <p:nvPicPr>
          <p:cNvPr id="16" name="Imagen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17" name="Imagen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18" name="Google Shape;12;p23"/>
          <p:cNvPicPr preferRelativeResize="0">
            <a:picLocks noChangeAspect="1"/>
          </p:cNvPicPr>
          <p:nvPr userDrawn="1"/>
        </p:nvPicPr>
        <p:blipFill rotWithShape="1">
          <a:blip r:embed="rId6">
            <a:alphaModFix/>
          </a:blip>
          <a:srcRect/>
          <a:stretch/>
        </p:blipFill>
        <p:spPr>
          <a:xfrm>
            <a:off x="8521706" y="6387272"/>
            <a:ext cx="830659" cy="756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3"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6" name="Google Shape;11;p23"/>
          <p:cNvPicPr preferRelativeResize="0"/>
          <p:nvPr userDrawn="1"/>
        </p:nvPicPr>
        <p:blipFill rotWithShape="1">
          <a:blip r:embed="rId4">
            <a:alphaModFix/>
          </a:blip>
          <a:srcRect/>
          <a:stretch/>
        </p:blipFill>
        <p:spPr>
          <a:xfrm>
            <a:off x="436350" y="419800"/>
            <a:ext cx="3659450" cy="680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Mantenimiento</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Sistemas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Hidráulicos</a:t>
            </a:r>
            <a:r>
              <a:rPr lang="en-US" sz="1400" b="0" i="0" u="none" strike="noStrike" cap="none" dirty="0">
                <a:solidFill>
                  <a:srgbClr val="FFFFFF"/>
                </a:solidFill>
                <a:latin typeface="Calibri"/>
                <a:ea typeface="Calibri"/>
                <a:cs typeface="Calibri"/>
                <a:sym typeface="Calibri"/>
              </a:rPr>
              <a:t> y </a:t>
            </a:r>
            <a:r>
              <a:rPr lang="en-US" sz="1400" b="0" i="0" u="none" strike="noStrike" cap="none" dirty="0" err="1">
                <a:solidFill>
                  <a:srgbClr val="FFFFFF"/>
                </a:solidFill>
                <a:latin typeface="Calibri"/>
                <a:ea typeface="Calibri"/>
                <a:cs typeface="Calibri"/>
                <a:sym typeface="Calibri"/>
              </a:rPr>
              <a:t>Neumáticos</a:t>
            </a:r>
            <a:endParaRPr lang="en-US" sz="1400" b="0" i="0" u="none" strike="noStrike" cap="none" dirty="0">
              <a:solidFill>
                <a:srgbClr val="FFFFFF"/>
              </a:solidFill>
              <a:latin typeface="Calibri"/>
              <a:ea typeface="Calibri"/>
              <a:cs typeface="Calibri"/>
              <a:sym typeface="Calibri"/>
            </a:endParaRPr>
          </a:p>
        </p:txBody>
      </p:sp>
      <p:sp>
        <p:nvSpPr>
          <p:cNvPr id="10"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1"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MECÁNICA AUTOMOTRIZ</a:t>
            </a:r>
            <a:r>
              <a:rPr lang="en-US" sz="1100" b="0" i="0" u="none" strike="noStrike" cap="none" dirty="0">
                <a:solidFill>
                  <a:srgbClr val="000000"/>
                </a:solidFill>
                <a:latin typeface="Calibri"/>
                <a:ea typeface="Calibri"/>
                <a:cs typeface="Calibri"/>
                <a:sym typeface="Calibri"/>
              </a:rPr>
              <a:t> |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3|</a:t>
            </a:r>
            <a:r>
              <a:rPr lang="en-US" sz="1600" b="0" i="0" u="none" strike="noStrike" cap="none" dirty="0">
                <a:solidFill>
                  <a:srgbClr val="741B47"/>
                </a:solidFill>
                <a:latin typeface="Calibri"/>
                <a:ea typeface="Calibri"/>
                <a:cs typeface="Calibri"/>
                <a:sym typeface="Calibri"/>
              </a:rPr>
              <a:t>2</a:t>
            </a:r>
            <a:endParaRPr sz="16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Mantenimiento</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Sistemas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Hidráulicos</a:t>
            </a:r>
            <a:r>
              <a:rPr lang="en-US" sz="1400" b="0" i="0" u="none" strike="noStrike" cap="none" dirty="0">
                <a:solidFill>
                  <a:srgbClr val="FFFFFF"/>
                </a:solidFill>
                <a:latin typeface="Calibri"/>
                <a:ea typeface="Calibri"/>
                <a:cs typeface="Calibri"/>
                <a:sym typeface="Calibri"/>
              </a:rPr>
              <a:t> y </a:t>
            </a:r>
            <a:r>
              <a:rPr lang="en-US" sz="1400" b="0" i="0" u="none" strike="noStrike" cap="none" dirty="0" err="1">
                <a:solidFill>
                  <a:srgbClr val="FFFFFF"/>
                </a:solidFill>
                <a:latin typeface="Calibri"/>
                <a:ea typeface="Calibri"/>
                <a:cs typeface="Calibri"/>
                <a:sym typeface="Calibri"/>
              </a:rPr>
              <a:t>Neumáticos</a:t>
            </a:r>
            <a:endParaRPr lang="en-US" sz="1400" b="0" i="0" u="none" strike="noStrike" cap="none" dirty="0">
              <a:solidFill>
                <a:srgbClr val="FFFFFF"/>
              </a:solidFill>
              <a:latin typeface="Calibri"/>
              <a:ea typeface="Calibri"/>
              <a:cs typeface="Calibri"/>
              <a:sym typeface="Calibri"/>
            </a:endParaRPr>
          </a:p>
        </p:txBody>
      </p:sp>
      <p:sp>
        <p:nvSpPr>
          <p:cNvPr id="9"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0"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MECÁNICA AUTOMOTRIZ</a:t>
            </a:r>
            <a:r>
              <a:rPr lang="en-US" sz="1100" b="0" i="0" u="none" strike="noStrike" cap="none" dirty="0">
                <a:solidFill>
                  <a:srgbClr val="000000"/>
                </a:solidFill>
                <a:latin typeface="Calibri"/>
                <a:ea typeface="Calibri"/>
                <a:cs typeface="Calibri"/>
                <a:sym typeface="Calibri"/>
              </a:rPr>
              <a:t> |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3|</a:t>
            </a:r>
            <a:r>
              <a:rPr lang="en-US" sz="1600" b="0" i="0" u="none" strike="noStrike" cap="none" dirty="0">
                <a:solidFill>
                  <a:srgbClr val="741B47"/>
                </a:solidFill>
                <a:latin typeface="Calibri"/>
                <a:ea typeface="Calibri"/>
                <a:cs typeface="Calibri"/>
                <a:sym typeface="Calibri"/>
              </a:rPr>
              <a:t>2</a:t>
            </a:r>
            <a:endParaRPr sz="16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Mantenimiento</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Sistemas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Hidráulicos</a:t>
            </a:r>
            <a:r>
              <a:rPr lang="en-US" sz="1400" b="0" i="0" u="none" strike="noStrike" cap="none" dirty="0">
                <a:solidFill>
                  <a:srgbClr val="FFFFFF"/>
                </a:solidFill>
                <a:latin typeface="Calibri"/>
                <a:ea typeface="Calibri"/>
                <a:cs typeface="Calibri"/>
                <a:sym typeface="Calibri"/>
              </a:rPr>
              <a:t> y </a:t>
            </a:r>
            <a:r>
              <a:rPr lang="en-US" sz="1400" b="0" i="0" u="none" strike="noStrike" cap="none" dirty="0" err="1">
                <a:solidFill>
                  <a:srgbClr val="FFFFFF"/>
                </a:solidFill>
                <a:latin typeface="Calibri"/>
                <a:ea typeface="Calibri"/>
                <a:cs typeface="Calibri"/>
                <a:sym typeface="Calibri"/>
              </a:rPr>
              <a:t>Neumáticos</a:t>
            </a:r>
            <a:endParaRPr lang="en-US" sz="1400" b="0" i="0" u="none" strike="noStrike" cap="none" dirty="0">
              <a:solidFill>
                <a:srgbClr val="FFFFFF"/>
              </a:solidFill>
              <a:latin typeface="Calibri"/>
              <a:ea typeface="Calibri"/>
              <a:cs typeface="Calibri"/>
              <a:sym typeface="Calibri"/>
            </a:endParaRPr>
          </a:p>
        </p:txBody>
      </p:sp>
      <p:sp>
        <p:nvSpPr>
          <p:cNvPr id="11"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2"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MECÁNICA AUTOMOTRIZ</a:t>
            </a:r>
            <a:r>
              <a:rPr lang="en-US" sz="1100" b="0" i="0" u="none" strike="noStrike" cap="none" dirty="0">
                <a:solidFill>
                  <a:srgbClr val="000000"/>
                </a:solidFill>
                <a:latin typeface="Calibri"/>
                <a:ea typeface="Calibri"/>
                <a:cs typeface="Calibri"/>
                <a:sym typeface="Calibri"/>
              </a:rPr>
              <a:t> |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3"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3|</a:t>
            </a:r>
            <a:r>
              <a:rPr lang="en-US" sz="1600" b="0" i="0" u="none" strike="noStrike" cap="none" dirty="0">
                <a:solidFill>
                  <a:srgbClr val="741B47"/>
                </a:solidFill>
                <a:latin typeface="Calibri"/>
                <a:ea typeface="Calibri"/>
                <a:cs typeface="Calibri"/>
                <a:sym typeface="Calibri"/>
              </a:rPr>
              <a:t>2</a:t>
            </a:r>
            <a:endParaRPr sz="16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BA9BA5">
              <a:alpha val="2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Mantenimiento</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Sistemas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Hidráulicos</a:t>
            </a:r>
            <a:r>
              <a:rPr lang="en-US" sz="1400" b="0" i="0" u="none" strike="noStrike" cap="none" dirty="0">
                <a:solidFill>
                  <a:srgbClr val="FFFFFF"/>
                </a:solidFill>
                <a:latin typeface="Calibri"/>
                <a:ea typeface="Calibri"/>
                <a:cs typeface="Calibri"/>
                <a:sym typeface="Calibri"/>
              </a:rPr>
              <a:t> y </a:t>
            </a:r>
            <a:r>
              <a:rPr lang="en-US" sz="1400" b="0" i="0" u="none" strike="noStrike" cap="none" dirty="0" err="1">
                <a:solidFill>
                  <a:srgbClr val="FFFFFF"/>
                </a:solidFill>
                <a:latin typeface="Calibri"/>
                <a:ea typeface="Calibri"/>
                <a:cs typeface="Calibri"/>
                <a:sym typeface="Calibri"/>
              </a:rPr>
              <a:t>Neumáticos</a:t>
            </a:r>
            <a:endParaRPr sz="1400" b="0" i="0" u="none" strike="noStrike" cap="none" dirty="0">
              <a:solidFill>
                <a:srgbClr val="FFFFFF"/>
              </a:solidFill>
              <a:latin typeface="Calibri"/>
              <a:ea typeface="Calibri"/>
              <a:cs typeface="Calibri"/>
              <a:sym typeface="Calibri"/>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MECÁNICA AUTOMOTRIZ</a:t>
            </a:r>
            <a:r>
              <a:rPr lang="en-US" sz="1100" b="0" i="0" u="none" strike="noStrike" cap="none" dirty="0">
                <a:solidFill>
                  <a:srgbClr val="000000"/>
                </a:solidFill>
                <a:latin typeface="Calibri"/>
                <a:ea typeface="Calibri"/>
                <a:cs typeface="Calibri"/>
                <a:sym typeface="Calibri"/>
              </a:rPr>
              <a:t> |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0"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3|</a:t>
            </a:r>
            <a:r>
              <a:rPr lang="en-US" sz="1600" b="0" i="0" u="none" strike="noStrike" cap="none" dirty="0">
                <a:solidFill>
                  <a:srgbClr val="741B47"/>
                </a:solidFill>
                <a:latin typeface="Calibri"/>
                <a:ea typeface="Calibri"/>
                <a:cs typeface="Calibri"/>
                <a:sym typeface="Calibri"/>
              </a:rPr>
              <a:t>2</a:t>
            </a:r>
            <a:endParaRPr sz="16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 name="Google Shape;61;p30"/>
          <p:cNvSpPr/>
          <p:nvPr userDrawn="1"/>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2;p30"/>
          <p:cNvSpPr/>
          <p:nvPr userDrawn="1"/>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63;p30"/>
          <p:cNvSpPr/>
          <p:nvPr userDrawn="1"/>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0" name="Google Shape;92;p3"/>
          <p:cNvSpPr txBox="1"/>
          <p:nvPr userDrawn="1"/>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a:solidFill>
                  <a:schemeClr val="tx1"/>
                </a:solidFill>
                <a:latin typeface="Calibri"/>
                <a:ea typeface="Calibri"/>
                <a:cs typeface="Calibri"/>
                <a:sym typeface="Calibri"/>
              </a:rPr>
              <a:t>¡</a:t>
            </a:r>
            <a:r>
              <a:rPr lang="en-US" b="1" i="0" u="none" strike="noStrike" cap="none" dirty="0" err="1">
                <a:solidFill>
                  <a:schemeClr val="tx1"/>
                </a:solidFill>
                <a:latin typeface="Calibri"/>
                <a:ea typeface="Calibri"/>
                <a:cs typeface="Calibri"/>
                <a:sym typeface="Calibri"/>
              </a:rPr>
              <a:t>Atención</a:t>
            </a:r>
            <a:r>
              <a:rPr lang="en-US" b="1" i="0" u="none" strike="noStrike" cap="none" dirty="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hyperlink" Target="https://www.youtube.com/watch?v=M2c5JE033z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741B47"/>
                </a:solidFill>
                <a:latin typeface="Calibri"/>
                <a:ea typeface="Calibri"/>
                <a:cs typeface="Calibri"/>
                <a:sym typeface="Calibri"/>
              </a:rPr>
              <a:t>SECTOR METALMECÁNICA </a:t>
            </a:r>
            <a:r>
              <a:rPr lang="en-US" sz="1200" b="0" i="0" u="none" strike="noStrike" cap="none" dirty="0">
                <a:solidFill>
                  <a:srgbClr val="741B47"/>
                </a:solidFill>
                <a:latin typeface="Calibri"/>
                <a:ea typeface="Calibri"/>
                <a:cs typeface="Calibri"/>
                <a:sym typeface="Calibri"/>
              </a:rPr>
              <a:t>| NIVEL 4° MEDIO</a:t>
            </a:r>
            <a:endParaRPr sz="1200" b="0" i="0" u="none" strike="noStrike" cap="none" dirty="0">
              <a:solidFill>
                <a:srgbClr val="741B47"/>
              </a:solidFill>
              <a:latin typeface="Calibri"/>
              <a:ea typeface="Calibri"/>
              <a:cs typeface="Calibri"/>
              <a:sym typeface="Calibri"/>
            </a:endParaRPr>
          </a:p>
        </p:txBody>
      </p:sp>
      <p:sp>
        <p:nvSpPr>
          <p:cNvPr id="7"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7</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11" name="Google Shape;61;p13"/>
          <p:cNvSpPr txBox="1">
            <a:spLocks/>
          </p:cNvSpPr>
          <p:nvPr/>
        </p:nvSpPr>
        <p:spPr>
          <a:xfrm>
            <a:off x="365424" y="2376001"/>
            <a:ext cx="8740476"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 sz="3600" b="1">
                <a:solidFill>
                  <a:srgbClr val="741B47"/>
                </a:solidFill>
                <a:latin typeface="Calibri" panose="020F0502020204030204" pitchFamily="34" charset="0"/>
                <a:ea typeface="Roboto"/>
                <a:cs typeface="Calibri" panose="020F0502020204030204" pitchFamily="34" charset="0"/>
                <a:sym typeface="Roboto"/>
              </a:rPr>
              <a:t>MANTENIMIENTO DE SISTEMAS HIDRÁULICOS Y NEUMÁTICOS</a:t>
            </a:r>
            <a:endParaRPr lang="x-none" sz="3600" b="1" dirty="0">
              <a:solidFill>
                <a:srgbClr val="741B47"/>
              </a:solidFill>
              <a:latin typeface="Calibri" panose="020F0502020204030204" pitchFamily="34" charset="0"/>
              <a:ea typeface="Roboto"/>
              <a:cs typeface="Calibri" panose="020F0502020204030204" pitchFamily="34" charset="0"/>
              <a:sym typeface="Roboto"/>
            </a:endParaRPr>
          </a:p>
          <a:p>
            <a:pPr>
              <a:lnSpc>
                <a:spcPct val="90000"/>
              </a:lnSpc>
            </a:pP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260" y="3295036"/>
            <a:ext cx="4855743" cy="32460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6" name="CuadroTexto 5"/>
          <p:cNvSpPr txBox="1"/>
          <p:nvPr/>
        </p:nvSpPr>
        <p:spPr>
          <a:xfrm>
            <a:off x="3784349" y="2236206"/>
            <a:ext cx="1981678" cy="307777"/>
          </a:xfrm>
          <a:prstGeom prst="rect">
            <a:avLst/>
          </a:prstGeom>
          <a:noFill/>
        </p:spPr>
        <p:txBody>
          <a:bodyPr wrap="square" rtlCol="0">
            <a:spAutoFit/>
          </a:bodyPr>
          <a:lstStyle/>
          <a:p>
            <a:r>
              <a:rPr lang="es-ES_tradnl"/>
              <a:t> </a:t>
            </a:r>
          </a:p>
        </p:txBody>
      </p:sp>
      <p:sp>
        <p:nvSpPr>
          <p:cNvPr id="22" name="CuadroTexto 21"/>
          <p:cNvSpPr txBox="1"/>
          <p:nvPr/>
        </p:nvSpPr>
        <p:spPr>
          <a:xfrm>
            <a:off x="4481466" y="2030789"/>
            <a:ext cx="1981678" cy="307777"/>
          </a:xfrm>
          <a:prstGeom prst="rect">
            <a:avLst/>
          </a:prstGeom>
          <a:noFill/>
        </p:spPr>
        <p:txBody>
          <a:bodyPr wrap="square" rtlCol="0">
            <a:spAutoFit/>
          </a:bodyPr>
          <a:lstStyle/>
          <a:p>
            <a:r>
              <a:rPr lang="es-ES_tradnl"/>
              <a:t> </a:t>
            </a:r>
          </a:p>
        </p:txBody>
      </p:sp>
      <p:sp>
        <p:nvSpPr>
          <p:cNvPr id="24" name="CuadroTexto 23"/>
          <p:cNvSpPr txBox="1"/>
          <p:nvPr/>
        </p:nvSpPr>
        <p:spPr>
          <a:xfrm>
            <a:off x="3419957" y="-878186"/>
            <a:ext cx="434734" cy="338554"/>
          </a:xfrm>
          <a:prstGeom prst="rect">
            <a:avLst/>
          </a:prstGeom>
          <a:noFill/>
        </p:spPr>
        <p:txBody>
          <a:bodyPr wrap="none" rtlCol="0">
            <a:spAutoFit/>
          </a:bodyPr>
          <a:lstStyle/>
          <a:p>
            <a:r>
              <a:rPr lang="es-ES_tradnl" sz="1600" b="1" dirty="0">
                <a:solidFill>
                  <a:schemeClr val="bg1"/>
                </a:solidFill>
              </a:rPr>
              <a:t>S2</a:t>
            </a:r>
          </a:p>
        </p:txBody>
      </p:sp>
      <p:sp>
        <p:nvSpPr>
          <p:cNvPr id="25" name="CuadroTexto 24"/>
          <p:cNvSpPr txBox="1"/>
          <p:nvPr/>
        </p:nvSpPr>
        <p:spPr>
          <a:xfrm>
            <a:off x="4264099" y="-878186"/>
            <a:ext cx="434734" cy="338554"/>
          </a:xfrm>
          <a:prstGeom prst="rect">
            <a:avLst/>
          </a:prstGeom>
          <a:noFill/>
        </p:spPr>
        <p:txBody>
          <a:bodyPr wrap="none" rtlCol="0">
            <a:spAutoFit/>
          </a:bodyPr>
          <a:lstStyle/>
          <a:p>
            <a:r>
              <a:rPr lang="es-ES_tradnl" sz="1600" b="1" dirty="0">
                <a:solidFill>
                  <a:schemeClr val="bg1"/>
                </a:solidFill>
              </a:rPr>
              <a:t>S2</a:t>
            </a:r>
          </a:p>
        </p:txBody>
      </p:sp>
      <p:sp>
        <p:nvSpPr>
          <p:cNvPr id="21" name="Rectángulo redondeado"/>
          <p:cNvSpPr/>
          <p:nvPr/>
        </p:nvSpPr>
        <p:spPr>
          <a:xfrm>
            <a:off x="5050970" y="1880619"/>
            <a:ext cx="4241619" cy="4755312"/>
          </a:xfrm>
          <a:prstGeom prst="roundRect">
            <a:avLst>
              <a:gd name="adj" fmla="val 6695"/>
            </a:avLst>
          </a:prstGeom>
          <a:solidFill>
            <a:srgbClr val="E9E1E4"/>
          </a:solidFill>
          <a:ln w="12700">
            <a:miter lim="400000"/>
          </a:ln>
        </p:spPr>
        <p:txBody>
          <a:bodyPr lIns="0" tIns="0" rIns="0" bIns="0" anchor="ctr"/>
          <a:lstStyle/>
          <a:p>
            <a:pPr algn="ctr">
              <a:defRPr>
                <a:solidFill>
                  <a:srgbClr val="FFFFFF"/>
                </a:solidFill>
              </a:defRPr>
            </a:pPr>
            <a:endParaRPr dirty="0"/>
          </a:p>
        </p:txBody>
      </p:sp>
      <p:sp>
        <p:nvSpPr>
          <p:cNvPr id="23"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741B47"/>
                </a:solidFill>
                <a:latin typeface="Calibri"/>
                <a:ea typeface="Calibri"/>
                <a:cs typeface="Calibri"/>
                <a:sym typeface="Calibri"/>
              </a:rPr>
              <a:t>FUNCIONAMIENTO </a:t>
            </a:r>
            <a:r>
              <a:rPr lang="en-US" sz="2800" b="0" i="0" u="none" strike="noStrike" cap="none" dirty="0">
                <a:solidFill>
                  <a:srgbClr val="FF0000"/>
                </a:solidFill>
                <a:latin typeface="Calibri"/>
                <a:ea typeface="Calibri"/>
                <a:cs typeface="Calibri"/>
                <a:sym typeface="Calibri"/>
              </a:rPr>
              <a:t>CILINDRO HIDRÁULICO</a:t>
            </a:r>
            <a:endParaRPr sz="3100" b="0" i="0" u="none" strike="noStrike" cap="none" dirty="0">
              <a:solidFill>
                <a:srgbClr val="FF0000"/>
              </a:solidFill>
              <a:latin typeface="Calibri"/>
              <a:ea typeface="Calibri"/>
              <a:cs typeface="Calibri"/>
              <a:sym typeface="Calibri"/>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690" y="2818664"/>
            <a:ext cx="4614672" cy="2956560"/>
          </a:xfrm>
          <a:prstGeom prst="rect">
            <a:avLst/>
          </a:prstGeom>
        </p:spPr>
      </p:pic>
      <p:sp>
        <p:nvSpPr>
          <p:cNvPr id="15" name="Nunca drenar o botar los líquidos que contiene. Estos son altamente tóxicos y corrosivos, hacerlo es un riesgo potencial para quien la manipula y el medio ambiente.…"/>
          <p:cNvSpPr txBox="1"/>
          <p:nvPr/>
        </p:nvSpPr>
        <p:spPr>
          <a:xfrm>
            <a:off x="5451836" y="2165395"/>
            <a:ext cx="3439886" cy="418576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just"/>
            <a:r>
              <a:rPr lang="es-CL" sz="1600" dirty="0">
                <a:latin typeface="Calibri" charset="0"/>
                <a:ea typeface="Calibri" charset="0"/>
                <a:cs typeface="Calibri" charset="0"/>
              </a:rPr>
              <a:t>Como lo señalamos anteriormente, encontramos cilindros de simple efecto, doble efecto, vástago pasante y telescópicos.</a:t>
            </a:r>
          </a:p>
          <a:p>
            <a:pPr algn="just"/>
            <a:endParaRPr lang="es-CL" sz="1600" dirty="0">
              <a:latin typeface="Calibri" charset="0"/>
              <a:ea typeface="Calibri" charset="0"/>
              <a:cs typeface="Calibri" charset="0"/>
            </a:endParaRPr>
          </a:p>
          <a:p>
            <a:pPr algn="just"/>
            <a:r>
              <a:rPr lang="es-CL" sz="1600" dirty="0">
                <a:latin typeface="Calibri" charset="0"/>
                <a:ea typeface="Calibri" charset="0"/>
                <a:cs typeface="Calibri" charset="0"/>
              </a:rPr>
              <a:t>En los cilindros de simple efecto, el aceite tienen una sola entrada y salida, el retorno del vástago se produce por gravedad o el peso de lo que esté levantando (ejemplo, gata de botella, elevador hidráulico, levante hidráulico de los tractores).</a:t>
            </a:r>
          </a:p>
          <a:p>
            <a:pPr algn="just"/>
            <a:r>
              <a:rPr lang="es-CL" sz="1600" dirty="0">
                <a:latin typeface="Calibri" charset="0"/>
                <a:ea typeface="Calibri" charset="0"/>
                <a:cs typeface="Calibri" charset="0"/>
              </a:rPr>
              <a:t>Otra solución es que tenga un muelle o resorte en su interior, en este caso se denomina cilindro de simple efecto con retorno por muelle, lo común es que el resorte sirva para el retorno.</a:t>
            </a:r>
          </a:p>
        </p:txBody>
      </p:sp>
    </p:spTree>
    <p:extLst>
      <p:ext uri="{BB962C8B-B14F-4D97-AF65-F5344CB8AC3E}">
        <p14:creationId xmlns:p14="http://schemas.microsoft.com/office/powerpoint/2010/main" val="151197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Google Shape;25;p27"/>
          <p:cNvSpPr txBox="1">
            <a:spLocks noGrp="1"/>
          </p:cNvSpPr>
          <p:nvPr>
            <p:ph type="sldNum" sz="quarter" idx="4294967295"/>
          </p:nvPr>
        </p:nvSpPr>
        <p:spPr>
          <a:xfrm>
            <a:off x="0" y="6884988"/>
            <a:ext cx="338138" cy="317500"/>
          </a:xfrm>
          <a:prstGeom prst="rect">
            <a:avLst/>
          </a:prstGeom>
          <a:extLst>
            <a:ext uri="{C572A759-6A51-4108-AA02-DFA0A04FC94B}">
              <ma14:wrappingTextBoxFlag xmlns="" xmlns:ma14="http://schemas.microsoft.com/office/mac/drawingml/2011/main" val="1"/>
            </a:ext>
          </a:extLst>
        </p:spPr>
        <p:txBody>
          <a:bodyPr lIns="91461" tIns="91461" rIns="91461" bIns="91461" anchor="t"/>
          <a:lstStyle>
            <a:lvl1pPr>
              <a:defRPr sz="1100">
                <a:latin typeface="Calibri"/>
                <a:ea typeface="Calibri"/>
                <a:cs typeface="Calibri"/>
                <a:sym typeface="Calibri"/>
              </a:defRPr>
            </a:lvl1pPr>
          </a:lstStyle>
          <a:p>
            <a:fld id="{86CB4B4D-7CA3-9044-876B-883B54F8677D}" type="slidenum">
              <a:t>11</a:t>
            </a:fld>
            <a:endParaRPr/>
          </a:p>
        </p:txBody>
      </p:sp>
      <p:pic>
        <p:nvPicPr>
          <p:cNvPr id="400" name="Imagen 9" descr="Imagen 9"/>
          <p:cNvPicPr>
            <a:picLocks noChangeAspect="1"/>
          </p:cNvPicPr>
          <p:nvPr/>
        </p:nvPicPr>
        <p:blipFill>
          <a:blip r:embed="rId2"/>
          <a:stretch>
            <a:fillRect/>
          </a:stretch>
        </p:blipFill>
        <p:spPr>
          <a:xfrm>
            <a:off x="831331" y="1816062"/>
            <a:ext cx="7019389" cy="4873690"/>
          </a:xfrm>
          <a:prstGeom prst="rect">
            <a:avLst/>
          </a:prstGeom>
          <a:ln w="12700">
            <a:miter lim="400000"/>
          </a:ln>
        </p:spPr>
      </p:pic>
      <p:pic>
        <p:nvPicPr>
          <p:cNvPr id="401" name="Imagen 10" descr="Imagen 10"/>
          <p:cNvPicPr>
            <a:picLocks noChangeAspect="1"/>
          </p:cNvPicPr>
          <p:nvPr/>
        </p:nvPicPr>
        <p:blipFill>
          <a:blip r:embed="rId3"/>
          <a:stretch>
            <a:fillRect/>
          </a:stretch>
        </p:blipFill>
        <p:spPr>
          <a:xfrm flipH="1">
            <a:off x="5176767" y="3961509"/>
            <a:ext cx="4638251" cy="3846491"/>
          </a:xfrm>
          <a:prstGeom prst="rect">
            <a:avLst/>
          </a:prstGeom>
          <a:ln w="12700">
            <a:miter lim="400000"/>
          </a:ln>
        </p:spPr>
      </p:pic>
      <p:grpSp>
        <p:nvGrpSpPr>
          <p:cNvPr id="404" name="Grupo 11"/>
          <p:cNvGrpSpPr/>
          <p:nvPr/>
        </p:nvGrpSpPr>
        <p:grpSpPr>
          <a:xfrm>
            <a:off x="6555955" y="1700167"/>
            <a:ext cx="2634732" cy="2630706"/>
            <a:chOff x="0" y="0"/>
            <a:chExt cx="2633624" cy="2629600"/>
          </a:xfrm>
        </p:grpSpPr>
        <p:sp>
          <p:nvSpPr>
            <p:cNvPr id="402" name="Google Shape;250;p10"/>
            <p:cNvSpPr/>
            <p:nvPr/>
          </p:nvSpPr>
          <p:spPr>
            <a:xfrm>
              <a:off x="0" y="0"/>
              <a:ext cx="2633625" cy="1993052"/>
            </a:xfrm>
            <a:prstGeom prst="roundRect">
              <a:avLst>
                <a:gd name="adj" fmla="val 11224"/>
              </a:avLst>
            </a:prstGeom>
            <a:solidFill>
              <a:srgbClr val="DFD3D8"/>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sz="1401"/>
            </a:p>
          </p:txBody>
        </p:sp>
        <p:sp>
          <p:nvSpPr>
            <p:cNvPr id="403" name="Triángulo isósceles 13"/>
            <p:cNvSpPr/>
            <p:nvPr/>
          </p:nvSpPr>
          <p:spPr>
            <a:xfrm rot="12168342">
              <a:off x="992572" y="1807525"/>
              <a:ext cx="333493" cy="788255"/>
            </a:xfrm>
            <a:prstGeom prst="triangle">
              <a:avLst/>
            </a:prstGeom>
            <a:solidFill>
              <a:srgbClr val="DFD3D8"/>
            </a:solidFill>
            <a:ln w="12700" cap="flat">
              <a:noFill/>
              <a:miter lim="400000"/>
            </a:ln>
            <a:effectLst/>
          </p:spPr>
          <p:txBody>
            <a:bodyPr wrap="square" lIns="0" tIns="0" rIns="0" bIns="0" numCol="1" anchor="ctr">
              <a:noAutofit/>
            </a:bodyPr>
            <a:lstStyle/>
            <a:p>
              <a:pPr algn="ctr">
                <a:defRPr>
                  <a:solidFill>
                    <a:srgbClr val="FFFFFF"/>
                  </a:solidFill>
                </a:defRPr>
              </a:pPr>
              <a:endParaRPr sz="1401"/>
            </a:p>
          </p:txBody>
        </p:sp>
      </p:grpSp>
      <p:sp>
        <p:nvSpPr>
          <p:cNvPr id="405" name="Google Shape;353;p18"/>
          <p:cNvSpPr txBox="1"/>
          <p:nvPr/>
        </p:nvSpPr>
        <p:spPr>
          <a:xfrm>
            <a:off x="6689120" y="1898942"/>
            <a:ext cx="2346545" cy="1736623"/>
          </a:xfrm>
          <a:prstGeom prst="rect">
            <a:avLst/>
          </a:prstGeom>
          <a:ln w="12700">
            <a:miter lim="400000"/>
          </a:ln>
          <a:extLst>
            <a:ext uri="{C572A759-6A51-4108-AA02-DFA0A04FC94B}">
              <ma14:wrappingTextBoxFlag xmlns="" xmlns:ma14="http://schemas.microsoft.com/office/mac/drawingml/2011/main" val="1"/>
            </a:ext>
          </a:extLst>
        </p:spPr>
        <p:txBody>
          <a:bodyPr wrap="square" lIns="91437" tIns="91437" rIns="91437" bIns="91437" anchor="ctr">
            <a:spAutoFit/>
          </a:bodyPr>
          <a:lstStyle/>
          <a:p>
            <a:pPr>
              <a:lnSpc>
                <a:spcPct val="80000"/>
              </a:lnSpc>
              <a:defRPr sz="2100" b="1">
                <a:solidFill>
                  <a:srgbClr val="741B47"/>
                </a:solidFill>
                <a:latin typeface="Calibri"/>
                <a:ea typeface="Calibri"/>
                <a:cs typeface="Calibri"/>
                <a:sym typeface="Calibri"/>
              </a:defRPr>
            </a:pPr>
            <a:r>
              <a:rPr sz="2101" dirty="0"/>
              <a:t>Veamos el</a:t>
            </a:r>
            <a:r>
              <a:rPr lang="es-ES" sz="2101" dirty="0"/>
              <a:t> </a:t>
            </a:r>
            <a:r>
              <a:rPr sz="2101" dirty="0"/>
              <a:t>siguiente video que nos explica el </a:t>
            </a:r>
            <a:r>
              <a:rPr lang="es-ES" sz="2101" dirty="0">
                <a:solidFill>
                  <a:srgbClr val="FF0000"/>
                </a:solidFill>
              </a:rPr>
              <a:t>funcionamiento de un cilindro hidráulico</a:t>
            </a:r>
            <a:r>
              <a:rPr sz="2101" dirty="0">
                <a:solidFill>
                  <a:srgbClr val="FF0000"/>
                </a:solidFill>
              </a:rPr>
              <a:t>!</a:t>
            </a:r>
          </a:p>
        </p:txBody>
      </p:sp>
      <p:sp>
        <p:nvSpPr>
          <p:cNvPr id="406" name="Google Shape;323;p12"/>
          <p:cNvSpPr txBox="1"/>
          <p:nvPr/>
        </p:nvSpPr>
        <p:spPr>
          <a:xfrm>
            <a:off x="2945262" y="3533262"/>
            <a:ext cx="2425748" cy="738965"/>
          </a:xfrm>
          <a:prstGeom prst="rect">
            <a:avLst/>
          </a:prstGeom>
          <a:ln w="12700">
            <a:miter lim="400000"/>
          </a:ln>
          <a:extLst>
            <a:ext uri="{C572A759-6A51-4108-AA02-DFA0A04FC94B}">
              <ma14:wrappingTextBoxFlag xmlns="" xmlns:ma14="http://schemas.microsoft.com/office/mac/drawingml/2011/main" val="1"/>
            </a:ext>
          </a:extLst>
        </p:spPr>
        <p:txBody>
          <a:bodyPr lIns="91462" tIns="91462" rIns="91462" bIns="91462" anchor="ctr">
            <a:spAutoFit/>
          </a:bodyPr>
          <a:lstStyle>
            <a:lvl1pPr>
              <a:defRPr sz="1800">
                <a:latin typeface="Calibri"/>
                <a:ea typeface="Calibri"/>
                <a:cs typeface="Calibri"/>
                <a:sym typeface="Calibri"/>
              </a:defRPr>
            </a:lvl1pPr>
          </a:lstStyle>
          <a:p>
            <a:r>
              <a:rPr lang="es-CL" sz="1801" dirty="0"/>
              <a:t>Funcionamiento de un cilindro hidráulico.</a:t>
            </a:r>
            <a:endParaRPr sz="1801" dirty="0"/>
          </a:p>
        </p:txBody>
      </p:sp>
      <p:sp>
        <p:nvSpPr>
          <p:cNvPr id="407" name="Google Shape;206;p7"/>
          <p:cNvSpPr txBox="1"/>
          <p:nvPr/>
        </p:nvSpPr>
        <p:spPr>
          <a:xfrm>
            <a:off x="382999" y="1261802"/>
            <a:ext cx="8954265" cy="536344"/>
          </a:xfrm>
          <a:prstGeom prst="rect">
            <a:avLst/>
          </a:prstGeom>
          <a:ln w="12700">
            <a:miter lim="400000"/>
          </a:ln>
          <a:extLst>
            <a:ext uri="{C572A759-6A51-4108-AA02-DFA0A04FC94B}">
              <ma14:wrappingTextBoxFlag xmlns="" xmlns:ma14="http://schemas.microsoft.com/office/mac/drawingml/2011/main" val="1"/>
            </a:ext>
          </a:extLst>
        </p:spPr>
        <p:txBody>
          <a:bodyPr lIns="91437" tIns="91437" rIns="91437" bIns="91437" anchor="ctr">
            <a:spAutoFit/>
          </a:bodyPr>
          <a:lstStyle>
            <a:lvl1pPr>
              <a:lnSpc>
                <a:spcPct val="80000"/>
              </a:lnSpc>
              <a:defRPr sz="2800" b="1">
                <a:solidFill>
                  <a:srgbClr val="741B47"/>
                </a:solidFill>
                <a:latin typeface="Calibri"/>
                <a:ea typeface="Calibri"/>
                <a:cs typeface="Calibri"/>
                <a:sym typeface="Calibri"/>
              </a:defRPr>
            </a:lvl1pPr>
          </a:lstStyle>
          <a:p>
            <a:r>
              <a:rPr sz="2801"/>
              <a:t>VIDEO</a:t>
            </a:r>
          </a:p>
        </p:txBody>
      </p:sp>
      <p:grpSp>
        <p:nvGrpSpPr>
          <p:cNvPr id="411" name="Botón de acción: Hacia delante o Siguiente 17">
            <a:hlinkClick r:id="" action="ppaction://noaction"/>
          </p:cNvPr>
          <p:cNvGrpSpPr/>
          <p:nvPr/>
        </p:nvGrpSpPr>
        <p:grpSpPr>
          <a:xfrm>
            <a:off x="2443369" y="3656713"/>
            <a:ext cx="492059" cy="492059"/>
            <a:chOff x="0" y="0"/>
            <a:chExt cx="491850" cy="491850"/>
          </a:xfrm>
        </p:grpSpPr>
        <p:sp>
          <p:nvSpPr>
            <p:cNvPr id="408" name="Cuadrado"/>
            <p:cNvSpPr/>
            <p:nvPr/>
          </p:nvSpPr>
          <p:spPr>
            <a:xfrm>
              <a:off x="0" y="0"/>
              <a:ext cx="491851" cy="491851"/>
            </a:xfrm>
            <a:prstGeom prst="rect">
              <a:avLst/>
            </a:prstGeom>
            <a:solidFill>
              <a:srgbClr val="BFBFBF"/>
            </a:solidFill>
            <a:ln w="12700" cap="flat">
              <a:noFill/>
              <a:miter lim="400000"/>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sz="1401"/>
            </a:p>
          </p:txBody>
        </p:sp>
        <p:sp>
          <p:nvSpPr>
            <p:cNvPr id="409" name="Triángulo">
              <a:hlinkClick r:id="rId4"/>
            </p:cNvPr>
            <p:cNvSpPr/>
            <p:nvPr/>
          </p:nvSpPr>
          <p:spPr>
            <a:xfrm>
              <a:off x="61480" y="61480"/>
              <a:ext cx="368891" cy="36889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0" y="21600"/>
                  </a:lnTo>
                  <a:close/>
                </a:path>
              </a:pathLst>
            </a:custGeom>
            <a:solidFill>
              <a:srgbClr val="000000">
                <a:alpha val="40000"/>
              </a:srgbClr>
            </a:solidFill>
            <a:ln w="12700" cap="flat">
              <a:noFill/>
              <a:miter lim="400000"/>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sz="1401"/>
            </a:p>
          </p:txBody>
        </p:sp>
        <p:sp>
          <p:nvSpPr>
            <p:cNvPr id="410" name="Figura">
              <a:hlinkClick r:id="rId4"/>
            </p:cNvPr>
            <p:cNvSpPr/>
            <p:nvPr/>
          </p:nvSpPr>
          <p:spPr>
            <a:xfrm>
              <a:off x="0" y="0"/>
              <a:ext cx="491851" cy="491851"/>
            </a:xfrm>
            <a:custGeom>
              <a:avLst/>
              <a:gdLst/>
              <a:ahLst/>
              <a:cxnLst>
                <a:cxn ang="0">
                  <a:pos x="wd2" y="hd2"/>
                </a:cxn>
                <a:cxn ang="5400000">
                  <a:pos x="wd2" y="hd2"/>
                </a:cxn>
                <a:cxn ang="10800000">
                  <a:pos x="wd2" y="hd2"/>
                </a:cxn>
                <a:cxn ang="16200000">
                  <a:pos x="wd2" y="hd2"/>
                </a:cxn>
              </a:cxnLst>
              <a:rect l="0" t="0" r="r" b="b"/>
              <a:pathLst>
                <a:path w="21600" h="21600" extrusionOk="0">
                  <a:moveTo>
                    <a:pt x="18900" y="10800"/>
                  </a:moveTo>
                  <a:lnTo>
                    <a:pt x="2700" y="18900"/>
                  </a:lnTo>
                  <a:lnTo>
                    <a:pt x="2700" y="2700"/>
                  </a:lnTo>
                  <a:close/>
                  <a:moveTo>
                    <a:pt x="0" y="0"/>
                  </a:moveTo>
                  <a:lnTo>
                    <a:pt x="21600" y="0"/>
                  </a:lnTo>
                  <a:lnTo>
                    <a:pt x="21600" y="21600"/>
                  </a:lnTo>
                  <a:lnTo>
                    <a:pt x="0" y="21600"/>
                  </a:lnTo>
                  <a:close/>
                </a:path>
              </a:pathLst>
            </a:custGeom>
            <a:noFill/>
            <a:ln w="9525" cap="flat">
              <a:solidFill>
                <a:srgbClr val="000000"/>
              </a:solidFill>
              <a:prstDash val="solid"/>
              <a:round/>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sz="1401"/>
            </a:p>
          </p:txBody>
        </p:sp>
      </p:grpSp>
      <p:sp>
        <p:nvSpPr>
          <p:cNvPr id="412" name="Google Shape;443;p20"/>
          <p:cNvSpPr txBox="1"/>
          <p:nvPr/>
        </p:nvSpPr>
        <p:spPr>
          <a:xfrm>
            <a:off x="366944" y="1097258"/>
            <a:ext cx="4702375" cy="400373"/>
          </a:xfrm>
          <a:prstGeom prst="rect">
            <a:avLst/>
          </a:prstGeom>
          <a:ln w="12700">
            <a:miter lim="400000"/>
          </a:ln>
          <a:extLst>
            <a:ext uri="{C572A759-6A51-4108-AA02-DFA0A04FC94B}">
              <ma14:wrappingTextBoxFlag xmlns="" xmlns:ma14="http://schemas.microsoft.com/office/mac/drawingml/2011/main" val="1"/>
            </a:ext>
          </a:extLst>
        </p:spPr>
        <p:txBody>
          <a:bodyPr lIns="91462" tIns="91462" rIns="91462" bIns="91462" anchor="ctr">
            <a:spAutoFit/>
          </a:bodyPr>
          <a:lstStyle>
            <a:lvl1pPr>
              <a:defRPr b="1">
                <a:latin typeface="Calibri"/>
                <a:ea typeface="Calibri"/>
                <a:cs typeface="Calibri"/>
                <a:sym typeface="Calibri"/>
              </a:defRPr>
            </a:lvl1pPr>
          </a:lstStyle>
          <a:p>
            <a:r>
              <a:rPr sz="1401"/>
              <a:t>VEAMOS EL SIGUIENTE</a:t>
            </a:r>
          </a:p>
        </p:txBody>
      </p:sp>
    </p:spTree>
    <p:extLst>
      <p:ext uri="{BB962C8B-B14F-4D97-AF65-F5344CB8AC3E}">
        <p14:creationId xmlns:p14="http://schemas.microsoft.com/office/powerpoint/2010/main" val="175350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6" name="CuadroTexto 5"/>
          <p:cNvSpPr txBox="1"/>
          <p:nvPr/>
        </p:nvSpPr>
        <p:spPr>
          <a:xfrm>
            <a:off x="3784349" y="2236206"/>
            <a:ext cx="1981678" cy="307777"/>
          </a:xfrm>
          <a:prstGeom prst="rect">
            <a:avLst/>
          </a:prstGeom>
          <a:noFill/>
        </p:spPr>
        <p:txBody>
          <a:bodyPr wrap="square" rtlCol="0">
            <a:spAutoFit/>
          </a:bodyPr>
          <a:lstStyle/>
          <a:p>
            <a:r>
              <a:rPr lang="es-ES_tradnl"/>
              <a:t> </a:t>
            </a:r>
          </a:p>
        </p:txBody>
      </p:sp>
      <p:sp>
        <p:nvSpPr>
          <p:cNvPr id="22" name="CuadroTexto 21"/>
          <p:cNvSpPr txBox="1"/>
          <p:nvPr/>
        </p:nvSpPr>
        <p:spPr>
          <a:xfrm>
            <a:off x="4481466" y="2030789"/>
            <a:ext cx="1981678" cy="307777"/>
          </a:xfrm>
          <a:prstGeom prst="rect">
            <a:avLst/>
          </a:prstGeom>
          <a:noFill/>
        </p:spPr>
        <p:txBody>
          <a:bodyPr wrap="square" rtlCol="0">
            <a:spAutoFit/>
          </a:bodyPr>
          <a:lstStyle/>
          <a:p>
            <a:r>
              <a:rPr lang="es-ES_tradnl"/>
              <a:t> </a:t>
            </a:r>
          </a:p>
        </p:txBody>
      </p:sp>
      <p:sp>
        <p:nvSpPr>
          <p:cNvPr id="24" name="CuadroTexto 23"/>
          <p:cNvSpPr txBox="1"/>
          <p:nvPr/>
        </p:nvSpPr>
        <p:spPr>
          <a:xfrm>
            <a:off x="3419957" y="-878186"/>
            <a:ext cx="434734" cy="338554"/>
          </a:xfrm>
          <a:prstGeom prst="rect">
            <a:avLst/>
          </a:prstGeom>
          <a:noFill/>
        </p:spPr>
        <p:txBody>
          <a:bodyPr wrap="none" rtlCol="0">
            <a:spAutoFit/>
          </a:bodyPr>
          <a:lstStyle/>
          <a:p>
            <a:r>
              <a:rPr lang="es-ES_tradnl" sz="1600" b="1" dirty="0">
                <a:solidFill>
                  <a:schemeClr val="bg1"/>
                </a:solidFill>
              </a:rPr>
              <a:t>S2</a:t>
            </a:r>
          </a:p>
        </p:txBody>
      </p:sp>
      <p:sp>
        <p:nvSpPr>
          <p:cNvPr id="25" name="CuadroTexto 24"/>
          <p:cNvSpPr txBox="1"/>
          <p:nvPr/>
        </p:nvSpPr>
        <p:spPr>
          <a:xfrm>
            <a:off x="4264099" y="-878186"/>
            <a:ext cx="434734" cy="338554"/>
          </a:xfrm>
          <a:prstGeom prst="rect">
            <a:avLst/>
          </a:prstGeom>
          <a:noFill/>
        </p:spPr>
        <p:txBody>
          <a:bodyPr wrap="none" rtlCol="0">
            <a:spAutoFit/>
          </a:bodyPr>
          <a:lstStyle/>
          <a:p>
            <a:r>
              <a:rPr lang="es-ES_tradnl" sz="1600" b="1" dirty="0">
                <a:solidFill>
                  <a:schemeClr val="bg1"/>
                </a:solidFill>
              </a:rPr>
              <a:t>S2</a:t>
            </a:r>
          </a:p>
        </p:txBody>
      </p:sp>
      <p:sp>
        <p:nvSpPr>
          <p:cNvPr id="2" name="Rectángulo redondeado 1"/>
          <p:cNvSpPr/>
          <p:nvPr/>
        </p:nvSpPr>
        <p:spPr>
          <a:xfrm>
            <a:off x="375975" y="2030789"/>
            <a:ext cx="7331111" cy="4692228"/>
          </a:xfrm>
          <a:prstGeom prst="roundRect">
            <a:avLst>
              <a:gd name="adj" fmla="val 5902"/>
            </a:avLst>
          </a:prstGeom>
          <a:solidFill>
            <a:srgbClr val="E9E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Google Shape;154;p5"/>
          <p:cNvSpPr txBox="1"/>
          <p:nvPr/>
        </p:nvSpPr>
        <p:spPr>
          <a:xfrm>
            <a:off x="530964" y="2236206"/>
            <a:ext cx="6731986" cy="4278054"/>
          </a:xfrm>
          <a:prstGeom prst="rect">
            <a:avLst/>
          </a:prstGeom>
          <a:noFill/>
          <a:ln>
            <a:noFill/>
          </a:ln>
        </p:spPr>
        <p:txBody>
          <a:bodyPr spcFirstLastPara="1" wrap="square" lIns="91425" tIns="45700" rIns="91425" bIns="45700" anchor="t" anchorCtr="0">
            <a:spAutoFit/>
          </a:bodyPr>
          <a:lstStyle/>
          <a:p>
            <a:pPr marL="285750" indent="-285750">
              <a:buFont typeface="Arial" charset="0"/>
              <a:buChar char="•"/>
            </a:pPr>
            <a:r>
              <a:rPr lang="es-CL" sz="1600" dirty="0">
                <a:latin typeface="Calibri" charset="0"/>
                <a:ea typeface="Calibri" charset="0"/>
                <a:cs typeface="Calibri" charset="0"/>
              </a:rPr>
              <a:t>Hay una gran preocupación por la contaminación de los aceites hidráulicos y su impacto en los sistemas hidráulicos y los equipos, por las pérdidas económicas que producen las fallas.</a:t>
            </a:r>
          </a:p>
          <a:p>
            <a:pPr marL="285750" indent="-285750">
              <a:buFont typeface="Arial" charset="0"/>
              <a:buChar char="•"/>
            </a:pPr>
            <a:r>
              <a:rPr lang="es-CL" sz="1600" dirty="0">
                <a:latin typeface="Calibri" charset="0"/>
                <a:ea typeface="Calibri" charset="0"/>
                <a:cs typeface="Calibri" charset="0"/>
              </a:rPr>
              <a:t>Igualmente el impacto de los derrames en el medio ambiente, por lo que cualquier pérdida debe ser limpiada de inmediato y los elementos de limpieza almacenados adecuadamente, al igual que los aceites o líquidos hidráulicos usados (considerados residuos peligrosos), para su tratamiento posterior.</a:t>
            </a:r>
          </a:p>
          <a:p>
            <a:pPr marL="285750" indent="-285750">
              <a:buFont typeface="Arial" charset="0"/>
              <a:buChar char="•"/>
            </a:pPr>
            <a:r>
              <a:rPr lang="es-CL" sz="1600" dirty="0">
                <a:latin typeface="Calibri" charset="0"/>
                <a:ea typeface="Calibri" charset="0"/>
                <a:cs typeface="Calibri" charset="0"/>
              </a:rPr>
              <a:t>Nunca disponer los aceites usados con la basura domiciliaria, en los sistemas de alcantarillado o en tierra.</a:t>
            </a:r>
          </a:p>
          <a:p>
            <a:pPr marL="285750" indent="-285750">
              <a:buFont typeface="Arial" charset="0"/>
              <a:buChar char="•"/>
            </a:pPr>
            <a:r>
              <a:rPr lang="es-CL" sz="1600" dirty="0">
                <a:latin typeface="Calibri" charset="0"/>
                <a:ea typeface="Calibri" charset="0"/>
                <a:cs typeface="Calibri" charset="0"/>
              </a:rPr>
              <a:t>No usar aceite usado para controlar el polvo.</a:t>
            </a:r>
          </a:p>
          <a:p>
            <a:pPr marL="285750" indent="-285750">
              <a:buFont typeface="Arial" charset="0"/>
              <a:buChar char="•"/>
            </a:pPr>
            <a:r>
              <a:rPr lang="es-CL" sz="1600" dirty="0">
                <a:latin typeface="Calibri" charset="0"/>
                <a:ea typeface="Calibri" charset="0"/>
                <a:cs typeface="Calibri" charset="0"/>
              </a:rPr>
              <a:t>Se deben seguir estrictamente las normas del taller y las instrucciones del docente para el uso de líquidos de limpieza, control de derrames, almacenamiento de aceites nuevos y usados, etc.</a:t>
            </a:r>
          </a:p>
          <a:p>
            <a:pPr marL="285750" indent="-285750">
              <a:buFont typeface="Arial" charset="0"/>
              <a:buChar char="•"/>
            </a:pPr>
            <a:r>
              <a:rPr lang="es-CL" sz="1600" dirty="0">
                <a:latin typeface="Calibri" charset="0"/>
                <a:ea typeface="Calibri" charset="0"/>
                <a:cs typeface="Calibri" charset="0"/>
              </a:rPr>
              <a:t>La normativa aplicable al manejo y disposición de residuos peligrosos es principalmente el Decreto Supremo (DS) N°148/2003 del Ministerio de Salud “Reglamento Sanitario sobre Manejo de Residuos Peligrosos”.</a:t>
            </a:r>
          </a:p>
        </p:txBody>
      </p:sp>
      <p:sp>
        <p:nvSpPr>
          <p:cNvPr id="14" name="Google Shape;323;p12"/>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dirty="0">
                <a:solidFill>
                  <a:srgbClr val="FF0000"/>
                </a:solidFill>
                <a:latin typeface="Calibri"/>
                <a:ea typeface="Calibri"/>
                <a:cs typeface="Calibri"/>
                <a:sym typeface="Calibri"/>
              </a:rPr>
              <a:t>CONTAMINACIÓN Y MEDIO AMBIENTE</a:t>
            </a:r>
            <a:endParaRPr sz="3100" i="0" u="none" strike="noStrike" cap="none" dirty="0">
              <a:solidFill>
                <a:srgbClr val="FF0000"/>
              </a:solidFill>
              <a:latin typeface="Calibri"/>
              <a:ea typeface="Calibri"/>
              <a:cs typeface="Calibri"/>
              <a:sym typeface="Calibri"/>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595" y="3451123"/>
            <a:ext cx="2468152" cy="4108552"/>
          </a:xfrm>
          <a:prstGeom prst="rect">
            <a:avLst/>
          </a:prstGeom>
          <a:ln w="66675">
            <a:noFill/>
          </a:ln>
        </p:spPr>
      </p:pic>
    </p:spTree>
    <p:extLst>
      <p:ext uri="{BB962C8B-B14F-4D97-AF65-F5344CB8AC3E}">
        <p14:creationId xmlns:p14="http://schemas.microsoft.com/office/powerpoint/2010/main" val="60000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6" name="CuadroTexto 5"/>
          <p:cNvSpPr txBox="1"/>
          <p:nvPr/>
        </p:nvSpPr>
        <p:spPr>
          <a:xfrm>
            <a:off x="3784349" y="2236206"/>
            <a:ext cx="1981678" cy="307777"/>
          </a:xfrm>
          <a:prstGeom prst="rect">
            <a:avLst/>
          </a:prstGeom>
          <a:noFill/>
        </p:spPr>
        <p:txBody>
          <a:bodyPr wrap="square" rtlCol="0">
            <a:spAutoFit/>
          </a:bodyPr>
          <a:lstStyle/>
          <a:p>
            <a:r>
              <a:rPr lang="es-ES_tradnl"/>
              <a:t> </a:t>
            </a:r>
          </a:p>
        </p:txBody>
      </p:sp>
      <p:sp>
        <p:nvSpPr>
          <p:cNvPr id="22" name="CuadroTexto 21"/>
          <p:cNvSpPr txBox="1"/>
          <p:nvPr/>
        </p:nvSpPr>
        <p:spPr>
          <a:xfrm>
            <a:off x="4481466" y="2030789"/>
            <a:ext cx="1981678" cy="307777"/>
          </a:xfrm>
          <a:prstGeom prst="rect">
            <a:avLst/>
          </a:prstGeom>
          <a:noFill/>
        </p:spPr>
        <p:txBody>
          <a:bodyPr wrap="square" rtlCol="0">
            <a:spAutoFit/>
          </a:bodyPr>
          <a:lstStyle/>
          <a:p>
            <a:r>
              <a:rPr lang="es-ES_tradnl"/>
              <a:t> </a:t>
            </a:r>
          </a:p>
        </p:txBody>
      </p:sp>
      <p:sp>
        <p:nvSpPr>
          <p:cNvPr id="24" name="CuadroTexto 23"/>
          <p:cNvSpPr txBox="1"/>
          <p:nvPr/>
        </p:nvSpPr>
        <p:spPr>
          <a:xfrm>
            <a:off x="3419957" y="-878186"/>
            <a:ext cx="434734" cy="338554"/>
          </a:xfrm>
          <a:prstGeom prst="rect">
            <a:avLst/>
          </a:prstGeom>
          <a:noFill/>
        </p:spPr>
        <p:txBody>
          <a:bodyPr wrap="none" rtlCol="0">
            <a:spAutoFit/>
          </a:bodyPr>
          <a:lstStyle/>
          <a:p>
            <a:r>
              <a:rPr lang="es-ES_tradnl" sz="1600" b="1" dirty="0">
                <a:solidFill>
                  <a:schemeClr val="bg1"/>
                </a:solidFill>
              </a:rPr>
              <a:t>S2</a:t>
            </a:r>
          </a:p>
        </p:txBody>
      </p:sp>
      <p:sp>
        <p:nvSpPr>
          <p:cNvPr id="25" name="CuadroTexto 24"/>
          <p:cNvSpPr txBox="1"/>
          <p:nvPr/>
        </p:nvSpPr>
        <p:spPr>
          <a:xfrm>
            <a:off x="4264099" y="-878186"/>
            <a:ext cx="434734" cy="338554"/>
          </a:xfrm>
          <a:prstGeom prst="rect">
            <a:avLst/>
          </a:prstGeom>
          <a:noFill/>
        </p:spPr>
        <p:txBody>
          <a:bodyPr wrap="none" rtlCol="0">
            <a:spAutoFit/>
          </a:bodyPr>
          <a:lstStyle/>
          <a:p>
            <a:r>
              <a:rPr lang="es-ES_tradnl" sz="1600" b="1" dirty="0">
                <a:solidFill>
                  <a:schemeClr val="bg1"/>
                </a:solidFill>
              </a:rPr>
              <a:t>S2</a:t>
            </a:r>
          </a:p>
        </p:txBody>
      </p:sp>
      <p:sp>
        <p:nvSpPr>
          <p:cNvPr id="2" name="Rectángulo redondeado 1"/>
          <p:cNvSpPr/>
          <p:nvPr/>
        </p:nvSpPr>
        <p:spPr>
          <a:xfrm>
            <a:off x="375975" y="2030789"/>
            <a:ext cx="7331111" cy="4692228"/>
          </a:xfrm>
          <a:prstGeom prst="roundRect">
            <a:avLst>
              <a:gd name="adj" fmla="val 5902"/>
            </a:avLst>
          </a:prstGeom>
          <a:solidFill>
            <a:srgbClr val="E9E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Google Shape;154;p5"/>
          <p:cNvSpPr txBox="1"/>
          <p:nvPr/>
        </p:nvSpPr>
        <p:spPr>
          <a:xfrm>
            <a:off x="530963" y="2114765"/>
            <a:ext cx="6878217" cy="4524275"/>
          </a:xfrm>
          <a:prstGeom prst="rect">
            <a:avLst/>
          </a:prstGeom>
          <a:noFill/>
          <a:ln>
            <a:noFill/>
          </a:ln>
        </p:spPr>
        <p:txBody>
          <a:bodyPr spcFirstLastPara="1" wrap="square" lIns="91425" tIns="45700" rIns="91425" bIns="45700" anchor="t" anchorCtr="0">
            <a:spAutoFit/>
          </a:bodyPr>
          <a:lstStyle/>
          <a:p>
            <a:pPr marL="285750" indent="-285750">
              <a:buFont typeface="Arial" charset="0"/>
              <a:buChar char="•"/>
            </a:pPr>
            <a:r>
              <a:rPr lang="es-CL" sz="1600" dirty="0">
                <a:latin typeface="Calibri" charset="0"/>
                <a:ea typeface="Calibri" charset="0"/>
                <a:cs typeface="Calibri" charset="0"/>
              </a:rPr>
              <a:t>El aceite o fluido hidráulico puede ser muy peligroso, al encontrarse a alta presión y/o temperatura.</a:t>
            </a:r>
          </a:p>
          <a:p>
            <a:pPr marL="285750" indent="-285750">
              <a:buFont typeface="Arial" charset="0"/>
              <a:buChar char="•"/>
            </a:pPr>
            <a:endParaRPr lang="es-CL" sz="1600" dirty="0">
              <a:latin typeface="Calibri" charset="0"/>
              <a:ea typeface="Calibri" charset="0"/>
              <a:cs typeface="Calibri" charset="0"/>
            </a:endParaRPr>
          </a:p>
          <a:p>
            <a:pPr marL="285750" indent="-285750">
              <a:buFont typeface="Arial" charset="0"/>
              <a:buChar char="•"/>
            </a:pPr>
            <a:r>
              <a:rPr lang="es-CL" sz="1600" dirty="0">
                <a:latin typeface="Calibri" charset="0"/>
                <a:ea typeface="Calibri" charset="0"/>
                <a:cs typeface="Calibri" charset="0"/>
              </a:rPr>
              <a:t>Mantenga las manos y el cuerpo alejados de tubos, mangueras y boquillas que botan fluido a presión alta.</a:t>
            </a:r>
          </a:p>
          <a:p>
            <a:pPr marL="285750" indent="-285750">
              <a:buFont typeface="Arial" charset="0"/>
              <a:buChar char="•"/>
            </a:pPr>
            <a:endParaRPr lang="es-CL" sz="1600" dirty="0">
              <a:latin typeface="Calibri" charset="0"/>
              <a:ea typeface="Calibri" charset="0"/>
              <a:cs typeface="Calibri" charset="0"/>
            </a:endParaRPr>
          </a:p>
          <a:p>
            <a:pPr marL="285750" indent="-285750">
              <a:buFont typeface="Arial" charset="0"/>
              <a:buChar char="•"/>
            </a:pPr>
            <a:r>
              <a:rPr lang="es-CL" sz="1600" dirty="0">
                <a:latin typeface="Calibri" charset="0"/>
                <a:ea typeface="Calibri" charset="0"/>
                <a:cs typeface="Calibri" charset="0"/>
              </a:rPr>
              <a:t>Para liberar la presión se deben seguir los procedimientos indicados en el manual.</a:t>
            </a:r>
          </a:p>
          <a:p>
            <a:pPr marL="285750" indent="-285750">
              <a:buFont typeface="Arial" charset="0"/>
              <a:buChar char="•"/>
            </a:pPr>
            <a:endParaRPr lang="es-CL" sz="1600" dirty="0">
              <a:latin typeface="Calibri" charset="0"/>
              <a:ea typeface="Calibri" charset="0"/>
              <a:cs typeface="Calibri" charset="0"/>
            </a:endParaRPr>
          </a:p>
          <a:p>
            <a:pPr marL="285750" indent="-285750">
              <a:buFont typeface="Arial" charset="0"/>
              <a:buChar char="•"/>
            </a:pPr>
            <a:r>
              <a:rPr lang="es-CL" sz="1600" dirty="0">
                <a:latin typeface="Calibri" charset="0"/>
                <a:ea typeface="Calibri" charset="0"/>
                <a:cs typeface="Calibri" charset="0"/>
              </a:rPr>
              <a:t>Antes de desconectar o desmontar cualquier componente, se debe liberar la presión, aun cuando el motor o la bomba hidráulica estén sin funcionar. El líquido a presión puede penetrar la piel, provocando graves lesiones y requiere urgente intervención médica.</a:t>
            </a:r>
          </a:p>
          <a:p>
            <a:pPr marL="285750" indent="-285750">
              <a:buFont typeface="Arial" charset="0"/>
              <a:buChar char="•"/>
            </a:pPr>
            <a:endParaRPr lang="es-CL" sz="1600" dirty="0">
              <a:latin typeface="Calibri" charset="0"/>
              <a:ea typeface="Calibri" charset="0"/>
              <a:cs typeface="Calibri" charset="0"/>
            </a:endParaRPr>
          </a:p>
          <a:p>
            <a:pPr marL="285750" indent="-285750">
              <a:buFont typeface="Arial" charset="0"/>
              <a:buChar char="•"/>
            </a:pPr>
            <a:r>
              <a:rPr lang="es-CL" sz="1600" dirty="0">
                <a:latin typeface="Calibri" charset="0"/>
                <a:ea typeface="Calibri" charset="0"/>
                <a:cs typeface="Calibri" charset="0"/>
              </a:rPr>
              <a:t>Los elementos suspendidos o implementos deben ser bajados hasta el piso y/o apoyados en soportes adecuados.</a:t>
            </a:r>
          </a:p>
          <a:p>
            <a:pPr marL="285750" indent="-285750">
              <a:buFont typeface="Arial" charset="0"/>
              <a:buChar char="•"/>
            </a:pPr>
            <a:endParaRPr lang="es-CL" sz="1600" dirty="0">
              <a:latin typeface="Calibri" charset="0"/>
              <a:ea typeface="Calibri" charset="0"/>
              <a:cs typeface="Calibri" charset="0"/>
            </a:endParaRPr>
          </a:p>
          <a:p>
            <a:pPr marL="285750" indent="-285750">
              <a:buFont typeface="Arial" charset="0"/>
              <a:buChar char="•"/>
            </a:pPr>
            <a:r>
              <a:rPr lang="es-CL" sz="1600" dirty="0">
                <a:latin typeface="Calibri" charset="0"/>
                <a:ea typeface="Calibri" charset="0"/>
                <a:cs typeface="Calibri" charset="0"/>
              </a:rPr>
              <a:t>Apriete y verifique todas las conexiones antes de colocar presión.</a:t>
            </a:r>
          </a:p>
        </p:txBody>
      </p:sp>
      <p:sp>
        <p:nvSpPr>
          <p:cNvPr id="14" name="Google Shape;323;p12"/>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a:solidFill>
                  <a:srgbClr val="741B47"/>
                </a:solidFill>
                <a:latin typeface="Calibri"/>
                <a:ea typeface="Calibri"/>
                <a:cs typeface="Calibri"/>
                <a:sym typeface="Calibri"/>
              </a:rPr>
              <a:t>NORMAS BÁSICAS DE SEGURIDAD AL TRABAJAR EN </a:t>
            </a:r>
            <a:r>
              <a:rPr lang="en-US" sz="2800" dirty="0">
                <a:solidFill>
                  <a:srgbClr val="FF0000"/>
                </a:solidFill>
                <a:latin typeface="Calibri"/>
                <a:ea typeface="Calibri"/>
                <a:cs typeface="Calibri"/>
                <a:sym typeface="Calibri"/>
              </a:rPr>
              <a:t>HIDRÁULICA</a:t>
            </a:r>
            <a:endParaRPr sz="3100" i="0" u="none" strike="noStrike" cap="none" dirty="0">
              <a:solidFill>
                <a:srgbClr val="FF0000"/>
              </a:solidFill>
              <a:latin typeface="Calibri"/>
              <a:ea typeface="Calibri"/>
              <a:cs typeface="Calibri"/>
              <a:sym typeface="Calibri"/>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595" y="3451123"/>
            <a:ext cx="2468152" cy="4108552"/>
          </a:xfrm>
          <a:prstGeom prst="rect">
            <a:avLst/>
          </a:prstGeom>
          <a:ln w="66675">
            <a:noFill/>
          </a:ln>
        </p:spPr>
      </p:pic>
    </p:spTree>
    <p:extLst>
      <p:ext uri="{BB962C8B-B14F-4D97-AF65-F5344CB8AC3E}">
        <p14:creationId xmlns:p14="http://schemas.microsoft.com/office/powerpoint/2010/main" val="202839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¿CUÁNTO APRENDIMOS?</a:t>
            </a:r>
            <a:endParaRPr sz="3100" b="1" i="0" u="none" strike="noStrike" cap="none">
              <a:solidFill>
                <a:srgbClr val="741B47"/>
              </a:solidFill>
              <a:latin typeface="Calibri"/>
              <a:ea typeface="Calibri"/>
              <a:cs typeface="Calibri"/>
              <a:sym typeface="Calibri"/>
            </a:endParaRPr>
          </a:p>
        </p:txBody>
      </p:sp>
      <p:grpSp>
        <p:nvGrpSpPr>
          <p:cNvPr id="389" name="Google Shape;389;p18"/>
          <p:cNvGrpSpPr/>
          <p:nvPr/>
        </p:nvGrpSpPr>
        <p:grpSpPr>
          <a:xfrm>
            <a:off x="2035277" y="2911885"/>
            <a:ext cx="6999671" cy="2696553"/>
            <a:chOff x="4461133" y="3098700"/>
            <a:chExt cx="4657800" cy="1525000"/>
          </a:xfrm>
        </p:grpSpPr>
        <p:sp>
          <p:nvSpPr>
            <p:cNvPr id="390" name="Google Shape;390;p18"/>
            <p:cNvSpPr/>
            <p:nvPr/>
          </p:nvSpPr>
          <p:spPr>
            <a:xfrm>
              <a:off x="4461133" y="3098700"/>
              <a:ext cx="4657800" cy="15250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5442536" y="3625505"/>
              <a:ext cx="3323687" cy="438026"/>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ES" sz="2000" dirty="0">
                  <a:solidFill>
                    <a:srgbClr val="741B47"/>
                  </a:solidFill>
                  <a:latin typeface="Calibri"/>
                  <a:ea typeface="Calibri"/>
                  <a:cs typeface="Calibri"/>
                  <a:sym typeface="Calibri"/>
                </a:rPr>
                <a:t>CILINDROS</a:t>
              </a:r>
              <a:endParaRPr b="1" dirty="0"/>
            </a:p>
            <a:p>
              <a:pPr marL="0" marR="0" lvl="0" indent="0" algn="l" rtl="0">
                <a:lnSpc>
                  <a:spcPct val="115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a:t>
              </a:r>
              <a:r>
                <a:rPr lang="en-US" sz="1600" b="0" i="0" u="none" strike="noStrike" cap="none" dirty="0" err="1">
                  <a:solidFill>
                    <a:srgbClr val="000000"/>
                  </a:solidFill>
                  <a:latin typeface="Calibri"/>
                  <a:ea typeface="Calibri"/>
                  <a:cs typeface="Calibri"/>
                  <a:sym typeface="Calibri"/>
                </a:rPr>
                <a:t>Ahora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realizaremos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una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actividad</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que</a:t>
              </a:r>
              <a:r>
                <a:rPr lang="en-US" sz="1600" b="0" i="0" u="none" strike="noStrike" cap="none" dirty="0">
                  <a:solidFill>
                    <a:srgbClr val="000000"/>
                  </a:solidFill>
                  <a:latin typeface="Calibri"/>
                  <a:ea typeface="Calibri"/>
                  <a:cs typeface="Calibri"/>
                  <a:sym typeface="Calibri"/>
                </a:rPr>
                <a:t> resume </a:t>
              </a:r>
              <a:r>
                <a:rPr lang="en-US" sz="1600" b="0" i="0" u="none" strike="noStrike" cap="none" dirty="0" err="1">
                  <a:solidFill>
                    <a:srgbClr val="000000"/>
                  </a:solidFill>
                  <a:latin typeface="Calibri"/>
                  <a:ea typeface="Calibri"/>
                  <a:cs typeface="Calibri"/>
                  <a:sym typeface="Calibri"/>
                </a:rPr>
                <a:t>todo</a:t>
              </a:r>
              <a:r>
                <a:rPr lang="en-US" sz="1600" b="0" i="0" u="none" strike="noStrike" cap="none" dirty="0">
                  <a:solidFill>
                    <a:srgbClr val="000000"/>
                  </a:solidFill>
                  <a:latin typeface="Calibri"/>
                  <a:ea typeface="Calibri"/>
                  <a:cs typeface="Calibri"/>
                  <a:sym typeface="Calibri"/>
                </a:rPr>
                <a:t> lo </a:t>
              </a:r>
              <a:r>
                <a:rPr lang="en-US" sz="1600" b="0" i="0" u="none" strike="noStrike" cap="none" dirty="0" err="1">
                  <a:solidFill>
                    <a:srgbClr val="000000"/>
                  </a:solidFill>
                  <a:latin typeface="Calibri"/>
                  <a:ea typeface="Calibri"/>
                  <a:cs typeface="Calibri"/>
                  <a:sym typeface="Calibri"/>
                </a:rPr>
                <a:t>que</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hemos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visto</a:t>
              </a:r>
              <a:r>
                <a:rPr lang="en-US" sz="1600" b="0" i="0" u="none" strike="noStrike" cap="none" dirty="0">
                  <a:solidFill>
                    <a:srgbClr val="000000"/>
                  </a:solidFill>
                  <a:latin typeface="Calibri"/>
                  <a:ea typeface="Calibri"/>
                  <a:cs typeface="Calibri"/>
                  <a:sym typeface="Calibri"/>
                </a:rPr>
                <a:t>! </a:t>
              </a:r>
              <a:r>
                <a:rPr lang="en-US" sz="1600" b="1" i="0" u="none" strike="noStrike" cap="none" dirty="0">
                  <a:solidFill>
                    <a:srgbClr val="76384D"/>
                  </a:solidFill>
                  <a:latin typeface="Calibri"/>
                  <a:ea typeface="Calibri"/>
                  <a:cs typeface="Calibri"/>
                  <a:sym typeface="Calibri"/>
                </a:rPr>
                <a:t>¡</a:t>
              </a:r>
              <a:r>
                <a:rPr lang="en-US" sz="1600" b="1" i="0" u="none" strike="noStrike" cap="none" dirty="0" err="1">
                  <a:solidFill>
                    <a:srgbClr val="76384D"/>
                  </a:solidFill>
                  <a:latin typeface="Calibri"/>
                  <a:ea typeface="Calibri"/>
                  <a:cs typeface="Calibri"/>
                  <a:sym typeface="Calibri"/>
                </a:rPr>
                <a:t>Atentos</a:t>
              </a:r>
              <a:r>
                <a:rPr lang="en-US" sz="1600" b="1" i="0" u="none" strike="noStrike" cap="none" dirty="0">
                  <a:solidFill>
                    <a:srgbClr val="76384D"/>
                  </a:solidFill>
                  <a:latin typeface="Calibri"/>
                  <a:ea typeface="Calibri"/>
                  <a:cs typeface="Calibri"/>
                  <a:sym typeface="Calibri"/>
                </a:rPr>
                <a:t>!</a:t>
              </a:r>
              <a:endParaRPr sz="1600" b="1" i="0" u="none" strike="noStrike" cap="none" dirty="0">
                <a:solidFill>
                  <a:srgbClr val="76384D"/>
                </a:solidFill>
                <a:latin typeface="Calibri"/>
                <a:ea typeface="Calibri"/>
                <a:cs typeface="Calibri"/>
                <a:sym typeface="Calibri"/>
              </a:endParaRPr>
            </a:p>
          </p:txBody>
        </p:sp>
      </p:grpSp>
      <p:sp>
        <p:nvSpPr>
          <p:cNvPr id="392"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REVISEMOS</a:t>
            </a:r>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13" name="Google Shape;168;p5"/>
          <p:cNvSpPr txBox="1"/>
          <p:nvPr/>
        </p:nvSpPr>
        <p:spPr>
          <a:xfrm>
            <a:off x="41251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BA9BA5"/>
                </a:solidFill>
                <a:latin typeface="Calibri"/>
                <a:ea typeface="Calibri"/>
                <a:cs typeface="Calibri"/>
                <a:sym typeface="Calibri"/>
              </a:rPr>
              <a:t>3</a:t>
            </a:r>
            <a:endParaRPr sz="5000" b="0" i="0" u="none" strike="noStrike" cap="none" dirty="0">
              <a:solidFill>
                <a:srgbClr val="BA9BA5"/>
              </a:solidFill>
              <a:latin typeface="Calibri"/>
              <a:ea typeface="Calibri"/>
              <a:cs typeface="Calibri"/>
              <a:sym typeface="Calibri"/>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pic>
        <p:nvPicPr>
          <p:cNvPr id="17" name="Google Shape;394;p18"/>
          <p:cNvPicPr preferRelativeResize="0"/>
          <p:nvPr/>
        </p:nvPicPr>
        <p:blipFill rotWithShape="1">
          <a:blip r:embed="rId4">
            <a:alphaModFix/>
          </a:blip>
          <a:srcRect/>
          <a:stretch/>
        </p:blipFill>
        <p:spPr>
          <a:xfrm>
            <a:off x="0" y="2474949"/>
            <a:ext cx="3854921" cy="3652248"/>
          </a:xfrm>
          <a:prstGeom prst="rect">
            <a:avLst/>
          </a:prstGeom>
          <a:noFill/>
          <a:ln>
            <a:noFill/>
          </a:ln>
        </p:spPr>
      </p:pic>
      <p:pic>
        <p:nvPicPr>
          <p:cNvPr id="19" name="Imagen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317" y="5029930"/>
            <a:ext cx="1806825" cy="13482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ANTES DE COMENZAR LA ACTIVIDAD:</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3" name="Google Shape;402;p19"/>
          <p:cNvSpPr txBox="1"/>
          <p:nvPr/>
        </p:nvSpPr>
        <p:spPr>
          <a:xfrm>
            <a:off x="375977" y="1342004"/>
            <a:ext cx="1983765"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423D"/>
                </a:solidFill>
                <a:latin typeface="Calibri"/>
                <a:ea typeface="Calibri"/>
                <a:cs typeface="Calibri"/>
                <a:sym typeface="Calibri"/>
              </a:rPr>
              <a:t>¡ATENCIÓN!</a:t>
            </a:r>
            <a:endParaRPr sz="3100" b="1" i="0" u="none" strike="noStrike" cap="none">
              <a:solidFill>
                <a:srgbClr val="ED423D"/>
              </a:solidFill>
              <a:latin typeface="Calibri"/>
              <a:ea typeface="Calibri"/>
              <a:cs typeface="Calibri"/>
              <a:sym typeface="Calibri"/>
            </a:endParaRPr>
          </a:p>
        </p:txBody>
      </p:sp>
      <p:sp>
        <p:nvSpPr>
          <p:cNvPr id="4" name="Google Shape;404;p19"/>
          <p:cNvSpPr txBox="1"/>
          <p:nvPr/>
        </p:nvSpPr>
        <p:spPr>
          <a:xfrm>
            <a:off x="1229039" y="1922016"/>
            <a:ext cx="793462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a:solidFill>
                  <a:srgbClr val="741B47"/>
                </a:solidFill>
                <a:latin typeface="Calibri"/>
                <a:ea typeface="Calibri"/>
                <a:cs typeface="Calibri"/>
                <a:sym typeface="Calibri"/>
              </a:rPr>
              <a:t>Materiales</a:t>
            </a:r>
            <a:r>
              <a:rPr lang="en-US" b="1" i="0" u="none" strike="noStrike" cap="none" dirty="0">
                <a:solidFill>
                  <a:srgbClr val="741B47"/>
                </a:solidFill>
                <a:latin typeface="Calibri"/>
                <a:ea typeface="Calibri"/>
                <a:cs typeface="Calibri"/>
                <a:sym typeface="Calibri"/>
              </a:rPr>
              <a:t> </a:t>
            </a:r>
            <a:r>
              <a:rPr lang="en-US" b="1" i="0" u="none" strike="noStrike" cap="none" dirty="0" err="1">
                <a:solidFill>
                  <a:srgbClr val="741B47"/>
                </a:solidFill>
                <a:latin typeface="Calibri"/>
                <a:ea typeface="Calibri"/>
                <a:cs typeface="Calibri"/>
                <a:sym typeface="Calibri"/>
              </a:rPr>
              <a:t>inflamables</a:t>
            </a:r>
            <a:r>
              <a:rPr lang="en-US" b="1" i="0" u="none" strike="noStrike" cap="none" dirty="0">
                <a:solidFill>
                  <a:srgbClr val="741B47"/>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Tener</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máxima</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precaución</a:t>
            </a:r>
            <a:r>
              <a:rPr lang="en-US" sz="1400" b="0" i="0" u="none" strike="noStrike" cap="none" dirty="0">
                <a:solidFill>
                  <a:schemeClr val="dk1"/>
                </a:solidFill>
                <a:latin typeface="Calibri"/>
                <a:ea typeface="Calibri"/>
                <a:cs typeface="Calibri"/>
                <a:sym typeface="Calibri"/>
              </a:rPr>
              <a:t> al </a:t>
            </a:r>
            <a:r>
              <a:rPr lang="en-US" sz="1400" b="0" i="0" u="none" strike="noStrike" cap="none" dirty="0" err="1">
                <a:solidFill>
                  <a:schemeClr val="dk1"/>
                </a:solidFill>
                <a:latin typeface="Calibri"/>
                <a:ea typeface="Calibri"/>
                <a:cs typeface="Calibri"/>
                <a:sym typeface="Calibri"/>
              </a:rPr>
              <a:t>momento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manipular</a:t>
            </a:r>
            <a:r>
              <a:rPr lang="en-US" sz="1400" b="0" i="0" u="none" strike="noStrike" cap="none" dirty="0">
                <a:solidFill>
                  <a:schemeClr val="dk1"/>
                </a:solidFill>
                <a:latin typeface="Calibri"/>
                <a:ea typeface="Calibri"/>
                <a:cs typeface="Calibri"/>
                <a:sym typeface="Calibri"/>
              </a:rPr>
              <a:t> o </a:t>
            </a:r>
            <a:r>
              <a:rPr lang="en-US" sz="1400" b="0" i="0" u="none" strike="noStrike" cap="none" dirty="0" err="1">
                <a:solidFill>
                  <a:schemeClr val="dk1"/>
                </a:solidFill>
                <a:latin typeface="Calibri"/>
                <a:ea typeface="Calibri"/>
                <a:cs typeface="Calibri"/>
                <a:sym typeface="Calibri"/>
              </a:rPr>
              <a:t>extraer</a:t>
            </a:r>
            <a:r>
              <a:rPr lang="en-US" sz="1400" b="0" i="0" u="none" strike="noStrike" cap="none" dirty="0">
                <a:solidFill>
                  <a:schemeClr val="dk1"/>
                </a:solidFill>
                <a:latin typeface="Calibri"/>
                <a:ea typeface="Calibri"/>
                <a:cs typeface="Calibri"/>
                <a:sym typeface="Calibri"/>
              </a:rPr>
              <a:t> el combustible de los </a:t>
            </a:r>
            <a:r>
              <a:rPr lang="en-US" sz="1400" b="0" i="0" u="none" strike="noStrike" cap="none" dirty="0" err="1">
                <a:solidFill>
                  <a:schemeClr val="dk1"/>
                </a:solidFill>
                <a:latin typeface="Calibri"/>
                <a:ea typeface="Calibri"/>
                <a:cs typeface="Calibri"/>
                <a:sym typeface="Calibri"/>
              </a:rPr>
              <a:t>sistemas</a:t>
            </a:r>
            <a:r>
              <a:rPr lang="en-US" sz="1400" b="0" i="0" u="none" strike="noStrike" cap="none" dirty="0">
                <a:solidFill>
                  <a:schemeClr val="dk1"/>
                </a:solidFill>
                <a:latin typeface="Calibri"/>
                <a:ea typeface="Calibri"/>
                <a:cs typeface="Calibri"/>
                <a:sym typeface="Calibri"/>
              </a:rPr>
              <a:t> del </a:t>
            </a:r>
            <a:r>
              <a:rPr lang="en-US" sz="1400" b="0" i="0" u="none" strike="noStrike" cap="none" dirty="0" err="1">
                <a:solidFill>
                  <a:schemeClr val="dk1"/>
                </a:solidFill>
                <a:latin typeface="Calibri"/>
                <a:ea typeface="Calibri"/>
                <a:cs typeface="Calibri"/>
                <a:sym typeface="Calibri"/>
              </a:rPr>
              <a:t>vehículo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bomba</a:t>
            </a:r>
            <a:r>
              <a:rPr lang="en-US" sz="1400" b="0" i="0" u="none" strike="noStrike" cap="none" dirty="0">
                <a:solidFill>
                  <a:schemeClr val="dk1"/>
                </a:solidFill>
                <a:latin typeface="Calibri"/>
                <a:ea typeface="Calibri"/>
                <a:cs typeface="Calibri"/>
                <a:sym typeface="Calibri"/>
              </a:rPr>
              <a:t> combustible, </a:t>
            </a:r>
            <a:r>
              <a:rPr lang="en-US" sz="1400" b="0" i="0" u="none" strike="noStrike" cap="none" dirty="0" err="1">
                <a:solidFill>
                  <a:schemeClr val="dk1"/>
                </a:solidFill>
                <a:latin typeface="Calibri"/>
                <a:ea typeface="Calibri"/>
                <a:cs typeface="Calibri"/>
                <a:sym typeface="Calibri"/>
              </a:rPr>
              <a:t>mangueras</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inyección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etc</a:t>
            </a:r>
            <a:r>
              <a:rPr lang="en-US" sz="1400" b="0"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p:txBody>
      </p:sp>
      <p:sp>
        <p:nvSpPr>
          <p:cNvPr id="5" name="Google Shape;405;p19"/>
          <p:cNvSpPr txBox="1"/>
          <p:nvPr/>
        </p:nvSpPr>
        <p:spPr>
          <a:xfrm>
            <a:off x="1229039" y="2672931"/>
            <a:ext cx="766915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a:solidFill>
                  <a:srgbClr val="741B47"/>
                </a:solidFill>
                <a:latin typeface="Calibri"/>
                <a:ea typeface="Calibri"/>
                <a:cs typeface="Calibri"/>
                <a:sym typeface="Calibri"/>
              </a:rPr>
              <a:t>Protección</a:t>
            </a:r>
            <a:r>
              <a:rPr lang="en-US" b="1" i="0" u="none" strike="noStrike" cap="none" dirty="0">
                <a:solidFill>
                  <a:srgbClr val="741B47"/>
                </a:solidFill>
                <a:latin typeface="Calibri"/>
                <a:ea typeface="Calibri"/>
                <a:cs typeface="Calibri"/>
                <a:sym typeface="Calibri"/>
              </a:rPr>
              <a:t> </a:t>
            </a:r>
            <a:r>
              <a:rPr lang="en-US" b="1" i="0" u="none" strike="noStrike" cap="none" dirty="0" err="1">
                <a:solidFill>
                  <a:srgbClr val="741B47"/>
                </a:solidFill>
                <a:latin typeface="Calibri"/>
                <a:ea typeface="Calibri"/>
                <a:cs typeface="Calibri"/>
                <a:sym typeface="Calibri"/>
              </a:rPr>
              <a:t>obligatoria</a:t>
            </a:r>
            <a:r>
              <a:rPr lang="en-US" b="1" i="0" u="none" strike="noStrike" cap="none" dirty="0">
                <a:solidFill>
                  <a:srgbClr val="741B47"/>
                </a:solidFill>
                <a:latin typeface="Calibri"/>
                <a:ea typeface="Calibri"/>
                <a:cs typeface="Calibri"/>
                <a:sym typeface="Calibri"/>
              </a:rPr>
              <a:t> de la vista: </a:t>
            </a:r>
            <a:r>
              <a:rPr lang="en-US" sz="1400" b="0" i="0" u="none" strike="noStrike" cap="none" dirty="0">
                <a:solidFill>
                  <a:schemeClr val="dk1"/>
                </a:solidFill>
                <a:latin typeface="Calibri"/>
                <a:ea typeface="Calibri"/>
                <a:cs typeface="Calibri"/>
                <a:sym typeface="Calibri"/>
              </a:rPr>
              <a:t>Se </a:t>
            </a:r>
            <a:r>
              <a:rPr lang="en-US" sz="1400" b="0" i="0" u="none" strike="noStrike" cap="none" dirty="0" err="1">
                <a:solidFill>
                  <a:schemeClr val="dk1"/>
                </a:solidFill>
                <a:latin typeface="Calibri"/>
                <a:ea typeface="Calibri"/>
                <a:cs typeface="Calibri"/>
                <a:sym typeface="Calibri"/>
              </a:rPr>
              <a:t>utilizarán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antiparras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siempre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que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exista</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riesgo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proyección</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partículas</a:t>
            </a:r>
            <a:r>
              <a:rPr lang="en-US" sz="1400" b="0" i="0" u="none" strike="noStrike" cap="none" dirty="0">
                <a:solidFill>
                  <a:schemeClr val="dk1"/>
                </a:solidFill>
                <a:latin typeface="Calibri"/>
                <a:ea typeface="Calibri"/>
                <a:cs typeface="Calibri"/>
                <a:sym typeface="Calibri"/>
              </a:rPr>
              <a:t> a los </a:t>
            </a:r>
            <a:r>
              <a:rPr lang="en-US" sz="1400" b="0" i="0" u="none" strike="noStrike" cap="none" dirty="0" err="1">
                <a:solidFill>
                  <a:schemeClr val="dk1"/>
                </a:solidFill>
                <a:latin typeface="Calibri"/>
                <a:ea typeface="Calibri"/>
                <a:cs typeface="Calibri"/>
                <a:sym typeface="Calibri"/>
              </a:rPr>
              <a:t>ojos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aceites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líquidos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refrigerantes</a:t>
            </a:r>
            <a:r>
              <a:rPr lang="en-US" sz="1400" b="0" i="0" u="none" strike="noStrike" cap="none" dirty="0">
                <a:solidFill>
                  <a:schemeClr val="dk1"/>
                </a:solidFill>
                <a:latin typeface="Calibri"/>
                <a:ea typeface="Calibri"/>
                <a:cs typeface="Calibri"/>
                <a:sym typeface="Calibri"/>
              </a:rPr>
              <a:t> y de </a:t>
            </a:r>
            <a:r>
              <a:rPr lang="en-US" sz="1400" b="0" i="0" u="none" strike="noStrike" cap="none" dirty="0" err="1">
                <a:solidFill>
                  <a:schemeClr val="dk1"/>
                </a:solidFill>
                <a:latin typeface="Calibri"/>
                <a:ea typeface="Calibri"/>
                <a:cs typeface="Calibri"/>
                <a:sym typeface="Calibri"/>
              </a:rPr>
              <a:t>freno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virutas</a:t>
            </a:r>
            <a:r>
              <a:rPr lang="en-US" sz="1400" b="0" i="0" u="none" strike="noStrike" cap="none" dirty="0">
                <a:solidFill>
                  <a:schemeClr val="dk1"/>
                </a:solidFill>
                <a:latin typeface="Calibri"/>
                <a:ea typeface="Calibri"/>
                <a:cs typeface="Calibri"/>
                <a:sym typeface="Calibri"/>
              </a:rPr>
              <a:t> del disco de </a:t>
            </a:r>
            <a:r>
              <a:rPr lang="en-US" sz="1400" b="0" i="0" u="none" strike="noStrike" cap="none" dirty="0" err="1">
                <a:solidFill>
                  <a:schemeClr val="dk1"/>
                </a:solidFill>
                <a:latin typeface="Calibri"/>
                <a:ea typeface="Calibri"/>
                <a:cs typeface="Calibri"/>
                <a:sym typeface="Calibri"/>
              </a:rPr>
              <a:t>freno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uso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circuitos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eléctricos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etc</a:t>
            </a:r>
            <a:r>
              <a:rPr lang="en-US" sz="14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6" name="Google Shape;406;p19"/>
          <p:cNvSpPr txBox="1"/>
          <p:nvPr/>
        </p:nvSpPr>
        <p:spPr>
          <a:xfrm>
            <a:off x="1229039" y="4508604"/>
            <a:ext cx="793462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a:solidFill>
                  <a:srgbClr val="741B47"/>
                </a:solidFill>
                <a:latin typeface="Calibri"/>
                <a:ea typeface="Calibri"/>
                <a:cs typeface="Calibri"/>
                <a:sym typeface="Calibri"/>
              </a:rPr>
              <a:t>Protección</a:t>
            </a:r>
            <a:r>
              <a:rPr lang="en-US" b="1" i="0" u="none" strike="noStrike" cap="none" dirty="0">
                <a:solidFill>
                  <a:srgbClr val="741B47"/>
                </a:solidFill>
                <a:latin typeface="Calibri"/>
                <a:ea typeface="Calibri"/>
                <a:cs typeface="Calibri"/>
                <a:sym typeface="Calibri"/>
              </a:rPr>
              <a:t> </a:t>
            </a:r>
            <a:r>
              <a:rPr lang="en-US" b="1" i="0" u="none" strike="noStrike" cap="none" dirty="0" err="1">
                <a:solidFill>
                  <a:srgbClr val="741B47"/>
                </a:solidFill>
                <a:latin typeface="Calibri"/>
                <a:ea typeface="Calibri"/>
                <a:cs typeface="Calibri"/>
                <a:sym typeface="Calibri"/>
              </a:rPr>
              <a:t>obligatoria</a:t>
            </a:r>
            <a:r>
              <a:rPr lang="en-US" b="1" i="0" u="none" strike="noStrike" cap="none" dirty="0">
                <a:solidFill>
                  <a:srgbClr val="741B47"/>
                </a:solidFill>
                <a:latin typeface="Calibri"/>
                <a:ea typeface="Calibri"/>
                <a:cs typeface="Calibri"/>
                <a:sym typeface="Calibri"/>
              </a:rPr>
              <a:t> de los pies: </a:t>
            </a:r>
            <a:r>
              <a:rPr lang="en-US" sz="1400" b="0" i="0" u="none" strike="noStrike" cap="none" dirty="0" err="1">
                <a:solidFill>
                  <a:srgbClr val="000000"/>
                </a:solidFill>
                <a:latin typeface="Calibri"/>
                <a:ea typeface="Calibri"/>
                <a:cs typeface="Calibri"/>
                <a:sym typeface="Calibri"/>
              </a:rPr>
              <a:t>Uso</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obligatorio</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zapatos</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seguridad</a:t>
            </a:r>
            <a:r>
              <a:rPr lang="en-US" sz="1400" b="0" i="0" u="none" strike="noStrike" cap="none" dirty="0">
                <a:solidFill>
                  <a:srgbClr val="000000"/>
                </a:solidFill>
                <a:latin typeface="Calibri"/>
                <a:ea typeface="Calibri"/>
                <a:cs typeface="Calibri"/>
                <a:sym typeface="Calibri"/>
              </a:rPr>
              <a:t> al </a:t>
            </a:r>
            <a:r>
              <a:rPr lang="en-US" sz="1400" b="0" i="0" u="none" strike="noStrike" cap="none" dirty="0" err="1">
                <a:solidFill>
                  <a:srgbClr val="000000"/>
                </a:solidFill>
                <a:latin typeface="Calibri"/>
                <a:ea typeface="Calibri"/>
                <a:cs typeface="Calibri"/>
                <a:sym typeface="Calibri"/>
              </a:rPr>
              <a:t>entrar</a:t>
            </a:r>
            <a:r>
              <a:rPr lang="en-US" sz="1400" b="0" i="0" u="none" strike="noStrike" cap="none" dirty="0">
                <a:solidFill>
                  <a:srgbClr val="000000"/>
                </a:solidFill>
                <a:latin typeface="Calibri"/>
                <a:ea typeface="Calibri"/>
                <a:cs typeface="Calibri"/>
                <a:sym typeface="Calibri"/>
              </a:rPr>
              <a:t> al taller o </a:t>
            </a:r>
            <a:r>
              <a:rPr lang="en-US" sz="1400" b="0" i="0" u="none" strike="noStrike" cap="none" dirty="0" err="1">
                <a:solidFill>
                  <a:srgbClr val="000000"/>
                </a:solidFill>
                <a:latin typeface="Calibri"/>
                <a:ea typeface="Calibri"/>
                <a:cs typeface="Calibri"/>
                <a:sym typeface="Calibri"/>
              </a:rPr>
              <a:t>laboratorio</a:t>
            </a:r>
            <a:r>
              <a:rPr lang="en-US" sz="1400" b="0" i="0" u="none" strike="noStrike" cap="none" dirty="0">
                <a:solidFill>
                  <a:srgbClr val="000000"/>
                </a:solidFill>
                <a:latin typeface="Calibri"/>
                <a:ea typeface="Calibri"/>
                <a:cs typeface="Calibri"/>
                <a:sym typeface="Calibri"/>
              </a:rPr>
              <a:t>, en </a:t>
            </a:r>
            <a:r>
              <a:rPr lang="en-US" sz="1400" b="0" i="0" u="none" strike="noStrike" cap="none" dirty="0" err="1">
                <a:solidFill>
                  <a:srgbClr val="000000"/>
                </a:solidFill>
                <a:latin typeface="Calibri"/>
                <a:ea typeface="Calibri"/>
                <a:cs typeface="Calibri"/>
                <a:sym typeface="Calibri"/>
              </a:rPr>
              <a:t>casos</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que</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exista</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riesgo</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caídas</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objetos</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pesados</a:t>
            </a:r>
            <a:r>
              <a:rPr lang="en-US" sz="1400" b="0" i="0" u="none" strike="noStrike" cap="none" dirty="0">
                <a:solidFill>
                  <a:srgbClr val="000000"/>
                </a:solidFill>
                <a:latin typeface="Calibri"/>
                <a:ea typeface="Calibri"/>
                <a:cs typeface="Calibri"/>
                <a:sym typeface="Calibri"/>
              </a:rPr>
              <a:t>.</a:t>
            </a:r>
            <a:endParaRPr sz="1400" b="0" i="0" u="none" strike="noStrike" cap="none" dirty="0">
              <a:solidFill>
                <a:schemeClr val="lt1"/>
              </a:solidFill>
              <a:latin typeface="Calibri"/>
              <a:ea typeface="Calibri"/>
              <a:cs typeface="Calibri"/>
              <a:sym typeface="Calibri"/>
            </a:endParaRPr>
          </a:p>
        </p:txBody>
      </p:sp>
      <p:sp>
        <p:nvSpPr>
          <p:cNvPr id="7" name="Google Shape;407;p19"/>
          <p:cNvSpPr txBox="1"/>
          <p:nvPr/>
        </p:nvSpPr>
        <p:spPr>
          <a:xfrm>
            <a:off x="1229039" y="5298844"/>
            <a:ext cx="703006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err="1">
                <a:solidFill>
                  <a:srgbClr val="741B47"/>
                </a:solidFill>
                <a:latin typeface="Calibri"/>
                <a:ea typeface="Calibri"/>
                <a:cs typeface="Calibri"/>
                <a:sym typeface="Calibri"/>
              </a:rPr>
              <a:t>Manipular</a:t>
            </a:r>
            <a:r>
              <a:rPr lang="en-US" sz="1400" b="1" i="0" u="none" strike="noStrike" cap="none" dirty="0">
                <a:solidFill>
                  <a:srgbClr val="741B47"/>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herramientas</a:t>
            </a:r>
            <a:r>
              <a:rPr lang="en-US" sz="1400" b="1" i="0" u="none" strike="noStrike" cap="none" dirty="0">
                <a:solidFill>
                  <a:srgbClr val="741B47"/>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cuidadosamente</a:t>
            </a:r>
            <a:r>
              <a:rPr lang="en-US" sz="1400" b="0" i="0" u="none" strike="noStrike" cap="none" dirty="0">
                <a:solidFill>
                  <a:srgbClr val="000000"/>
                </a:solidFill>
                <a:latin typeface="Calibri"/>
                <a:ea typeface="Calibri"/>
                <a:cs typeface="Calibri"/>
                <a:sym typeface="Calibri"/>
              </a:rPr>
              <a:t>.</a:t>
            </a:r>
          </a:p>
          <a:p>
            <a:r>
              <a:rPr lang="es-CL" b="1" dirty="0">
                <a:solidFill>
                  <a:srgbClr val="741B47"/>
                </a:solidFill>
                <a:latin typeface="Calibri"/>
                <a:ea typeface="Calibri"/>
                <a:cs typeface="Calibri"/>
                <a:sym typeface="Calibri"/>
              </a:rPr>
              <a:t>Asegurar la integridad física </a:t>
            </a:r>
            <a:r>
              <a:rPr lang="es-CL" dirty="0">
                <a:latin typeface="Calibri"/>
                <a:ea typeface="Calibri"/>
                <a:cs typeface="Calibri"/>
                <a:sym typeface="Calibri"/>
              </a:rPr>
              <a:t>propia y del grupo de trabajo.</a:t>
            </a:r>
          </a:p>
          <a:p>
            <a:r>
              <a:rPr lang="en-US" dirty="0">
                <a:latin typeface="Calibri"/>
                <a:ea typeface="Calibri"/>
                <a:cs typeface="Calibri"/>
                <a:sym typeface="Calibri"/>
              </a:rPr>
              <a:t>Circular solo </a:t>
            </a:r>
            <a:r>
              <a:rPr lang="en-US" dirty="0" err="1">
                <a:latin typeface="Calibri"/>
                <a:ea typeface="Calibri"/>
                <a:cs typeface="Calibri"/>
                <a:sym typeface="Calibri"/>
              </a:rPr>
              <a:t>por</a:t>
            </a:r>
            <a:r>
              <a:rPr lang="en-US" dirty="0">
                <a:latin typeface="Calibri"/>
                <a:ea typeface="Calibri"/>
                <a:cs typeface="Calibri"/>
                <a:sym typeface="Calibri"/>
              </a:rPr>
              <a:t> </a:t>
            </a:r>
            <a:r>
              <a:rPr lang="en-US" dirty="0" err="1">
                <a:latin typeface="Calibri"/>
                <a:ea typeface="Calibri"/>
                <a:cs typeface="Calibri"/>
                <a:sym typeface="Calibri"/>
              </a:rPr>
              <a:t>las</a:t>
            </a:r>
            <a:r>
              <a:rPr lang="en-US" dirty="0">
                <a:latin typeface="Calibri"/>
                <a:ea typeface="Calibri"/>
                <a:cs typeface="Calibri"/>
                <a:sym typeface="Calibri"/>
              </a:rPr>
              <a:t> </a:t>
            </a:r>
            <a:r>
              <a:rPr lang="en-US" b="1" dirty="0" err="1">
                <a:solidFill>
                  <a:srgbClr val="741B47"/>
                </a:solidFill>
                <a:latin typeface="Calibri"/>
                <a:ea typeface="Calibri"/>
                <a:cs typeface="Calibri"/>
                <a:sym typeface="Calibri"/>
              </a:rPr>
              <a:t>zonas</a:t>
            </a:r>
            <a:r>
              <a:rPr lang="en-US" b="1" dirty="0">
                <a:solidFill>
                  <a:srgbClr val="741B47"/>
                </a:solidFill>
                <a:latin typeface="Calibri"/>
                <a:ea typeface="Calibri"/>
                <a:cs typeface="Calibri"/>
                <a:sym typeface="Calibri"/>
              </a:rPr>
              <a:t> de </a:t>
            </a:r>
            <a:r>
              <a:rPr lang="en-US" b="1" dirty="0" err="1">
                <a:solidFill>
                  <a:srgbClr val="741B47"/>
                </a:solidFill>
                <a:latin typeface="Calibri"/>
                <a:ea typeface="Calibri"/>
                <a:cs typeface="Calibri"/>
                <a:sym typeface="Calibri"/>
              </a:rPr>
              <a:t>seguridad</a:t>
            </a:r>
            <a:r>
              <a:rPr lang="en-US" b="1" dirty="0">
                <a:solidFill>
                  <a:srgbClr val="741B47"/>
                </a:solidFill>
                <a:latin typeface="Calibri"/>
                <a:ea typeface="Calibri"/>
                <a:cs typeface="Calibri"/>
                <a:sym typeface="Calibri"/>
              </a:rPr>
              <a:t> </a:t>
            </a:r>
            <a:r>
              <a:rPr lang="en-US" dirty="0" err="1">
                <a:latin typeface="Calibri"/>
                <a:ea typeface="Calibri"/>
                <a:cs typeface="Calibri"/>
                <a:sym typeface="Calibri"/>
              </a:rPr>
              <a:t>demarcadas</a:t>
            </a:r>
            <a:r>
              <a:rPr lang="en-US" dirty="0">
                <a:latin typeface="Calibri"/>
                <a:ea typeface="Calibri"/>
                <a:cs typeface="Calibri"/>
                <a:sym typeface="Calibri"/>
              </a:rPr>
              <a:t>.</a:t>
            </a:r>
            <a:endParaRPr lang="es-CL" dirty="0">
              <a:solidFill>
                <a:schemeClr val="lt1"/>
              </a:solidFill>
              <a:latin typeface="Calibri"/>
              <a:ea typeface="Calibri"/>
              <a:cs typeface="Calibri"/>
              <a:sym typeface="Calibri"/>
            </a:endParaRPr>
          </a:p>
        </p:txBody>
      </p:sp>
      <p:sp>
        <p:nvSpPr>
          <p:cNvPr id="8" name="Google Shape;410;p19"/>
          <p:cNvSpPr txBox="1"/>
          <p:nvPr/>
        </p:nvSpPr>
        <p:spPr>
          <a:xfrm>
            <a:off x="1229039" y="6272147"/>
            <a:ext cx="388373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Toda </a:t>
            </a:r>
            <a:r>
              <a:rPr lang="en-US" sz="1400" b="0" i="0" u="none" strike="noStrike" cap="none" dirty="0" err="1">
                <a:solidFill>
                  <a:srgbClr val="000000"/>
                </a:solidFill>
                <a:latin typeface="Calibri"/>
                <a:ea typeface="Calibri"/>
                <a:cs typeface="Calibri"/>
                <a:sym typeface="Calibri"/>
              </a:rPr>
              <a:t>actividad</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debe</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desarrollarse</a:t>
            </a:r>
            <a:r>
              <a:rPr lang="en-US" sz="1400" b="0" i="0" u="none" strike="noStrike" cap="none" dirty="0">
                <a:solidFill>
                  <a:srgbClr val="000000"/>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bajo</a:t>
            </a:r>
            <a:r>
              <a:rPr lang="en-US" sz="1400" b="1" i="0" u="none" strike="noStrike" cap="none" dirty="0">
                <a:solidFill>
                  <a:srgbClr val="741B47"/>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supervisión</a:t>
            </a:r>
            <a:r>
              <a:rPr lang="en-US" sz="1400" b="1" i="0" u="none" strike="noStrike" cap="none" dirty="0">
                <a:solidFill>
                  <a:srgbClr val="741B47"/>
                </a:solidFill>
                <a:latin typeface="Calibri"/>
                <a:ea typeface="Calibri"/>
                <a:cs typeface="Calibri"/>
                <a:sym typeface="Calibri"/>
              </a:rPr>
              <a:t> </a:t>
            </a:r>
            <a:r>
              <a:rPr lang="en-US" sz="1400" b="0" i="0" u="none" strike="noStrike" cap="none" dirty="0">
                <a:solidFill>
                  <a:srgbClr val="000000"/>
                </a:solidFill>
                <a:latin typeface="Calibri"/>
                <a:ea typeface="Calibri"/>
                <a:cs typeface="Calibri"/>
                <a:sym typeface="Calibri"/>
              </a:rPr>
              <a:t>de la persona a cargo del taller o </a:t>
            </a:r>
            <a:r>
              <a:rPr lang="en-US" sz="1400" b="0" i="0" u="none" strike="noStrike" cap="none" dirty="0" err="1">
                <a:solidFill>
                  <a:srgbClr val="000000"/>
                </a:solidFill>
                <a:latin typeface="Calibri"/>
                <a:ea typeface="Calibri"/>
                <a:cs typeface="Calibri"/>
                <a:sym typeface="Calibri"/>
              </a:rPr>
              <a:t>laboratorio</a:t>
            </a:r>
            <a:r>
              <a:rPr lang="en-US" sz="1400" b="0" i="0" u="none" strike="noStrike" cap="none" dirty="0">
                <a:solidFill>
                  <a:srgbClr val="000000"/>
                </a:solidFill>
                <a:latin typeface="Calibri"/>
                <a:ea typeface="Calibri"/>
                <a:cs typeface="Calibri"/>
                <a:sym typeface="Calibri"/>
              </a:rPr>
              <a:t>.</a:t>
            </a:r>
            <a:endParaRPr sz="1400" b="0" i="0" u="none" strike="noStrike" cap="none" dirty="0">
              <a:solidFill>
                <a:schemeClr val="lt1"/>
              </a:solidFill>
              <a:latin typeface="Calibri"/>
              <a:ea typeface="Calibri"/>
              <a:cs typeface="Calibri"/>
              <a:sym typeface="Calibri"/>
            </a:endParaRPr>
          </a:p>
        </p:txBody>
      </p:sp>
      <p:grpSp>
        <p:nvGrpSpPr>
          <p:cNvPr id="9" name="Google Shape;411;p19"/>
          <p:cNvGrpSpPr/>
          <p:nvPr/>
        </p:nvGrpSpPr>
        <p:grpSpPr>
          <a:xfrm>
            <a:off x="-4655" y="1788831"/>
            <a:ext cx="1135367" cy="783005"/>
            <a:chOff x="-4655" y="1877319"/>
            <a:chExt cx="1135367" cy="783005"/>
          </a:xfrm>
        </p:grpSpPr>
        <p:sp>
          <p:nvSpPr>
            <p:cNvPr id="10" name="Google Shape;412;p19"/>
            <p:cNvSpPr/>
            <p:nvPr/>
          </p:nvSpPr>
          <p:spPr>
            <a:xfrm rot="5400000">
              <a:off x="171526" y="1701138"/>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 name="Google Shape;413;p19"/>
            <p:cNvPicPr preferRelativeResize="0"/>
            <p:nvPr/>
          </p:nvPicPr>
          <p:blipFill rotWithShape="1">
            <a:blip r:embed="rId2">
              <a:alphaModFix/>
            </a:blip>
            <a:srcRect/>
            <a:stretch/>
          </p:blipFill>
          <p:spPr>
            <a:xfrm>
              <a:off x="337197" y="2035280"/>
              <a:ext cx="629465" cy="530549"/>
            </a:xfrm>
            <a:prstGeom prst="rect">
              <a:avLst/>
            </a:prstGeom>
            <a:noFill/>
            <a:ln>
              <a:noFill/>
            </a:ln>
          </p:spPr>
        </p:pic>
      </p:grpSp>
      <p:sp>
        <p:nvSpPr>
          <p:cNvPr id="12" name="Google Shape;414;p19"/>
          <p:cNvSpPr txBox="1"/>
          <p:nvPr/>
        </p:nvSpPr>
        <p:spPr>
          <a:xfrm>
            <a:off x="1229039" y="3536692"/>
            <a:ext cx="78658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a:solidFill>
                  <a:srgbClr val="741B47"/>
                </a:solidFill>
                <a:latin typeface="Calibri"/>
                <a:ea typeface="Calibri"/>
                <a:cs typeface="Calibri"/>
                <a:sym typeface="Calibri"/>
              </a:rPr>
              <a:t>Protección</a:t>
            </a:r>
            <a:r>
              <a:rPr lang="en-US" b="1" i="0" u="none" strike="noStrike" cap="none" dirty="0">
                <a:solidFill>
                  <a:srgbClr val="741B47"/>
                </a:solidFill>
                <a:latin typeface="Calibri"/>
                <a:ea typeface="Calibri"/>
                <a:cs typeface="Calibri"/>
                <a:sym typeface="Calibri"/>
              </a:rPr>
              <a:t> </a:t>
            </a:r>
            <a:r>
              <a:rPr lang="en-US" b="1" i="0" u="none" strike="noStrike" cap="none" dirty="0" err="1">
                <a:solidFill>
                  <a:srgbClr val="741B47"/>
                </a:solidFill>
                <a:latin typeface="Calibri"/>
                <a:ea typeface="Calibri"/>
                <a:cs typeface="Calibri"/>
                <a:sym typeface="Calibri"/>
              </a:rPr>
              <a:t>obligatoria</a:t>
            </a:r>
            <a:r>
              <a:rPr lang="en-US" b="1" i="0" u="none" strike="noStrike" cap="none" dirty="0">
                <a:solidFill>
                  <a:srgbClr val="741B47"/>
                </a:solidFill>
                <a:latin typeface="Calibri"/>
                <a:ea typeface="Calibri"/>
                <a:cs typeface="Calibri"/>
                <a:sym typeface="Calibri"/>
              </a:rPr>
              <a:t> de </a:t>
            </a:r>
            <a:r>
              <a:rPr lang="en-US" b="1" i="0" u="none" strike="noStrike" cap="none" dirty="0" err="1">
                <a:solidFill>
                  <a:srgbClr val="741B47"/>
                </a:solidFill>
                <a:latin typeface="Calibri"/>
                <a:ea typeface="Calibri"/>
                <a:cs typeface="Calibri"/>
                <a:sym typeface="Calibri"/>
              </a:rPr>
              <a:t>las</a:t>
            </a:r>
            <a:r>
              <a:rPr lang="en-US" b="1" i="0" u="none" strike="noStrike" cap="none" dirty="0">
                <a:solidFill>
                  <a:srgbClr val="741B47"/>
                </a:solidFill>
                <a:latin typeface="Calibri"/>
                <a:ea typeface="Calibri"/>
                <a:cs typeface="Calibri"/>
                <a:sym typeface="Calibri"/>
              </a:rPr>
              <a:t> </a:t>
            </a:r>
            <a:r>
              <a:rPr lang="en-US" b="1" i="0" u="none" strike="noStrike" cap="none" dirty="0" err="1">
                <a:solidFill>
                  <a:srgbClr val="741B47"/>
                </a:solidFill>
                <a:latin typeface="Calibri"/>
                <a:ea typeface="Calibri"/>
                <a:cs typeface="Calibri"/>
                <a:sym typeface="Calibri"/>
              </a:rPr>
              <a:t>manos</a:t>
            </a:r>
            <a:r>
              <a:rPr lang="en-US" b="1" i="0" u="none" strike="noStrike" cap="none" dirty="0">
                <a:solidFill>
                  <a:srgbClr val="741B47"/>
                </a:solidFill>
                <a:latin typeface="Calibri"/>
                <a:ea typeface="Calibri"/>
                <a:cs typeface="Calibri"/>
                <a:sym typeface="Calibri"/>
              </a:rPr>
              <a:t>: </a:t>
            </a:r>
            <a:r>
              <a:rPr lang="en-US" sz="1400" b="0" i="0" u="none" strike="noStrike" cap="none" dirty="0">
                <a:solidFill>
                  <a:schemeClr val="dk1"/>
                </a:solidFill>
                <a:latin typeface="Calibri"/>
                <a:ea typeface="Calibri"/>
                <a:cs typeface="Calibri"/>
                <a:sym typeface="Calibri"/>
              </a:rPr>
              <a:t>Se </a:t>
            </a:r>
            <a:r>
              <a:rPr lang="en-US" sz="1400" b="0" i="0" u="none" strike="noStrike" cap="none" dirty="0" err="1">
                <a:solidFill>
                  <a:schemeClr val="dk1"/>
                </a:solidFill>
                <a:latin typeface="Calibri"/>
                <a:ea typeface="Calibri"/>
                <a:cs typeface="Calibri"/>
                <a:sym typeface="Calibri"/>
              </a:rPr>
              <a:t>utilizarán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siempre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guantes</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protección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cuando</a:t>
            </a:r>
            <a:r>
              <a:rPr lang="en-US" sz="1400" b="0" i="0" u="none" strike="noStrike" cap="none" dirty="0">
                <a:solidFill>
                  <a:schemeClr val="dk1"/>
                </a:solidFill>
                <a:latin typeface="Calibri"/>
                <a:ea typeface="Calibri"/>
                <a:cs typeface="Calibri"/>
                <a:sym typeface="Calibri"/>
              </a:rPr>
              <a:t> se </a:t>
            </a:r>
            <a:r>
              <a:rPr lang="en-US" sz="1400" b="0" i="0" u="none" strike="noStrike" cap="none" dirty="0" err="1">
                <a:solidFill>
                  <a:schemeClr val="dk1"/>
                </a:solidFill>
                <a:latin typeface="Calibri"/>
                <a:ea typeface="Calibri"/>
                <a:cs typeface="Calibri"/>
                <a:sym typeface="Calibri"/>
              </a:rPr>
              <a:t>manipulen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cualquier</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tipo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fluidos</a:t>
            </a:r>
            <a:r>
              <a:rPr lang="en-US" sz="1400" b="0" i="0" u="none" strike="noStrike" cap="none" dirty="0">
                <a:solidFill>
                  <a:schemeClr val="dk1"/>
                </a:solidFill>
                <a:latin typeface="Calibri"/>
                <a:ea typeface="Calibri"/>
                <a:cs typeface="Calibri"/>
                <a:sym typeface="Calibri"/>
              </a:rPr>
              <a:t>, en </a:t>
            </a:r>
            <a:r>
              <a:rPr lang="en-US" sz="1400" b="0" i="0" u="none" strike="noStrike" cap="none" dirty="0" err="1">
                <a:solidFill>
                  <a:schemeClr val="dk1"/>
                </a:solidFill>
                <a:latin typeface="Calibri"/>
                <a:ea typeface="Calibri"/>
                <a:cs typeface="Calibri"/>
                <a:sym typeface="Calibri"/>
              </a:rPr>
              <a:t>uso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herramientas</a:t>
            </a:r>
            <a:r>
              <a:rPr lang="en-US" sz="1400" b="0" i="0" u="none" strike="noStrike" cap="none" dirty="0">
                <a:solidFill>
                  <a:schemeClr val="dk1"/>
                </a:solidFill>
                <a:latin typeface="Calibri"/>
                <a:ea typeface="Calibri"/>
                <a:cs typeface="Calibri"/>
                <a:sym typeface="Calibri"/>
              </a:rPr>
              <a:t> e </a:t>
            </a:r>
            <a:r>
              <a:rPr lang="en-US" sz="1400" b="0" i="0" u="none" strike="noStrike" cap="none" dirty="0" err="1">
                <a:solidFill>
                  <a:schemeClr val="dk1"/>
                </a:solidFill>
                <a:latin typeface="Calibri"/>
                <a:ea typeface="Calibri"/>
                <a:cs typeface="Calibri"/>
                <a:sym typeface="Calibri"/>
              </a:rPr>
              <a:t>intervención</a:t>
            </a:r>
            <a:r>
              <a:rPr lang="en-US" sz="1400" b="0" i="0" u="none" strike="noStrike" cap="none" dirty="0">
                <a:solidFill>
                  <a:schemeClr val="dk1"/>
                </a:solidFill>
                <a:latin typeface="Calibri"/>
                <a:ea typeface="Calibri"/>
                <a:cs typeface="Calibri"/>
                <a:sym typeface="Calibri"/>
              </a:rPr>
              <a:t> del motor, </a:t>
            </a:r>
            <a:r>
              <a:rPr lang="en-US" sz="1400" b="0" i="0" u="none" strike="noStrike" cap="none" dirty="0" err="1">
                <a:solidFill>
                  <a:schemeClr val="dk1"/>
                </a:solidFill>
                <a:latin typeface="Calibri"/>
                <a:ea typeface="Calibri"/>
                <a:cs typeface="Calibri"/>
                <a:sym typeface="Calibri"/>
              </a:rPr>
              <a:t>desarme</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partes</a:t>
            </a:r>
            <a:r>
              <a:rPr lang="en-US" sz="1400" b="0" i="0" u="none" strike="noStrike" cap="none" dirty="0">
                <a:solidFill>
                  <a:schemeClr val="dk1"/>
                </a:solidFill>
                <a:latin typeface="Calibri"/>
                <a:ea typeface="Calibri"/>
                <a:cs typeface="Calibri"/>
                <a:sym typeface="Calibri"/>
              </a:rPr>
              <a:t> y </a:t>
            </a:r>
            <a:r>
              <a:rPr lang="en-US" sz="1400" b="0" i="0" u="none" strike="noStrike" cap="none" dirty="0" err="1">
                <a:solidFill>
                  <a:schemeClr val="dk1"/>
                </a:solidFill>
                <a:latin typeface="Calibri"/>
                <a:ea typeface="Calibri"/>
                <a:cs typeface="Calibri"/>
                <a:sym typeface="Calibri"/>
              </a:rPr>
              <a:t>trabajo</a:t>
            </a:r>
            <a:r>
              <a:rPr lang="en-US" sz="1400" b="0" i="0" u="none" strike="noStrike" cap="none" dirty="0">
                <a:solidFill>
                  <a:schemeClr val="dk1"/>
                </a:solidFill>
                <a:latin typeface="Calibri"/>
                <a:ea typeface="Calibri"/>
                <a:cs typeface="Calibri"/>
                <a:sym typeface="Calibri"/>
              </a:rPr>
              <a:t> en </a:t>
            </a:r>
            <a:r>
              <a:rPr lang="en-US" sz="1400" b="0" i="0" u="none" strike="noStrike" cap="none" dirty="0" err="1">
                <a:solidFill>
                  <a:schemeClr val="dk1"/>
                </a:solidFill>
                <a:latin typeface="Calibri"/>
                <a:ea typeface="Calibri"/>
                <a:cs typeface="Calibri"/>
                <a:sym typeface="Calibri"/>
              </a:rPr>
              <a:t>sistemas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eléctricos</a:t>
            </a:r>
            <a:r>
              <a:rPr lang="en-US" sz="1400" b="0" i="0" u="none" strike="noStrike" cap="none" dirty="0">
                <a:solidFill>
                  <a:schemeClr val="dk1"/>
                </a:solidFill>
                <a:latin typeface="Calibri"/>
                <a:ea typeface="Calibri"/>
                <a:cs typeface="Calibri"/>
                <a:sym typeface="Calibri"/>
              </a:rPr>
              <a:t>. </a:t>
            </a:r>
            <a:endParaRPr dirty="0"/>
          </a:p>
        </p:txBody>
      </p:sp>
      <p:grpSp>
        <p:nvGrpSpPr>
          <p:cNvPr id="13" name="Google Shape;415;p19"/>
          <p:cNvGrpSpPr/>
          <p:nvPr/>
        </p:nvGrpSpPr>
        <p:grpSpPr>
          <a:xfrm>
            <a:off x="-4655" y="2661654"/>
            <a:ext cx="1135367" cy="783005"/>
            <a:chOff x="-4655" y="2735448"/>
            <a:chExt cx="1135367" cy="783005"/>
          </a:xfrm>
        </p:grpSpPr>
        <p:sp>
          <p:nvSpPr>
            <p:cNvPr id="14" name="Google Shape;416;p19"/>
            <p:cNvSpPr/>
            <p:nvPr/>
          </p:nvSpPr>
          <p:spPr>
            <a:xfrm rot="5400000">
              <a:off x="171526" y="255926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 name="Google Shape;417;p19"/>
            <p:cNvPicPr preferRelativeResize="0"/>
            <p:nvPr/>
          </p:nvPicPr>
          <p:blipFill rotWithShape="1">
            <a:blip r:embed="rId3">
              <a:alphaModFix/>
            </a:blip>
            <a:srcRect/>
            <a:stretch/>
          </p:blipFill>
          <p:spPr>
            <a:xfrm>
              <a:off x="331947" y="2879412"/>
              <a:ext cx="639965" cy="539399"/>
            </a:xfrm>
            <a:prstGeom prst="rect">
              <a:avLst/>
            </a:prstGeom>
            <a:noFill/>
            <a:ln>
              <a:noFill/>
            </a:ln>
          </p:spPr>
        </p:pic>
      </p:grpSp>
      <p:grpSp>
        <p:nvGrpSpPr>
          <p:cNvPr id="16" name="Google Shape;418;p19"/>
          <p:cNvGrpSpPr/>
          <p:nvPr/>
        </p:nvGrpSpPr>
        <p:grpSpPr>
          <a:xfrm>
            <a:off x="-4655" y="3534477"/>
            <a:ext cx="1135367" cy="783005"/>
            <a:chOff x="-4655" y="3593577"/>
            <a:chExt cx="1135367" cy="783005"/>
          </a:xfrm>
        </p:grpSpPr>
        <p:sp>
          <p:nvSpPr>
            <p:cNvPr id="17" name="Google Shape;419;p19"/>
            <p:cNvSpPr/>
            <p:nvPr/>
          </p:nvSpPr>
          <p:spPr>
            <a:xfrm rot="5400000">
              <a:off x="171526" y="341739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 name="Google Shape;420;p19"/>
            <p:cNvPicPr preferRelativeResize="0"/>
            <p:nvPr/>
          </p:nvPicPr>
          <p:blipFill rotWithShape="1">
            <a:blip r:embed="rId4">
              <a:alphaModFix/>
            </a:blip>
            <a:srcRect/>
            <a:stretch/>
          </p:blipFill>
          <p:spPr>
            <a:xfrm>
              <a:off x="350751" y="3729725"/>
              <a:ext cx="602356" cy="507700"/>
            </a:xfrm>
            <a:prstGeom prst="rect">
              <a:avLst/>
            </a:prstGeom>
            <a:noFill/>
            <a:ln>
              <a:noFill/>
            </a:ln>
          </p:spPr>
        </p:pic>
      </p:grpSp>
      <p:grpSp>
        <p:nvGrpSpPr>
          <p:cNvPr id="19" name="Google Shape;421;p19"/>
          <p:cNvGrpSpPr/>
          <p:nvPr/>
        </p:nvGrpSpPr>
        <p:grpSpPr>
          <a:xfrm>
            <a:off x="-4655" y="4407300"/>
            <a:ext cx="1135367" cy="783005"/>
            <a:chOff x="-4655" y="4451706"/>
            <a:chExt cx="1135367" cy="783005"/>
          </a:xfrm>
        </p:grpSpPr>
        <p:sp>
          <p:nvSpPr>
            <p:cNvPr id="20" name="Google Shape;422;p19"/>
            <p:cNvSpPr/>
            <p:nvPr/>
          </p:nvSpPr>
          <p:spPr>
            <a:xfrm rot="5400000">
              <a:off x="171526" y="4275525"/>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 name="Google Shape;423;p19"/>
            <p:cNvPicPr preferRelativeResize="0"/>
            <p:nvPr/>
          </p:nvPicPr>
          <p:blipFill rotWithShape="1">
            <a:blip r:embed="rId5">
              <a:alphaModFix/>
            </a:blip>
            <a:srcRect/>
            <a:stretch/>
          </p:blipFill>
          <p:spPr>
            <a:xfrm>
              <a:off x="342982" y="4590635"/>
              <a:ext cx="610125" cy="514248"/>
            </a:xfrm>
            <a:prstGeom prst="rect">
              <a:avLst/>
            </a:prstGeom>
            <a:noFill/>
            <a:ln>
              <a:noFill/>
            </a:ln>
          </p:spPr>
        </p:pic>
      </p:grpSp>
      <p:grpSp>
        <p:nvGrpSpPr>
          <p:cNvPr id="22" name="Google Shape;424;p19"/>
          <p:cNvGrpSpPr/>
          <p:nvPr/>
        </p:nvGrpSpPr>
        <p:grpSpPr>
          <a:xfrm>
            <a:off x="-4655" y="6167965"/>
            <a:ext cx="1135367" cy="783005"/>
            <a:chOff x="-4655" y="6167965"/>
            <a:chExt cx="1135367" cy="783005"/>
          </a:xfrm>
        </p:grpSpPr>
        <p:sp>
          <p:nvSpPr>
            <p:cNvPr id="23" name="Google Shape;425;p19"/>
            <p:cNvSpPr/>
            <p:nvPr/>
          </p:nvSpPr>
          <p:spPr>
            <a:xfrm rot="5400000">
              <a:off x="171526" y="5991784"/>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4" name="Google Shape;426;p19"/>
            <p:cNvPicPr preferRelativeResize="0"/>
            <p:nvPr/>
          </p:nvPicPr>
          <p:blipFill rotWithShape="1">
            <a:blip r:embed="rId6">
              <a:alphaModFix/>
            </a:blip>
            <a:srcRect/>
            <a:stretch/>
          </p:blipFill>
          <p:spPr>
            <a:xfrm>
              <a:off x="318928" y="6295340"/>
              <a:ext cx="666001" cy="561343"/>
            </a:xfrm>
            <a:prstGeom prst="rect">
              <a:avLst/>
            </a:prstGeom>
            <a:noFill/>
            <a:ln>
              <a:noFill/>
            </a:ln>
          </p:spPr>
        </p:pic>
      </p:grpSp>
      <p:grpSp>
        <p:nvGrpSpPr>
          <p:cNvPr id="25" name="Google Shape;427;p19"/>
          <p:cNvGrpSpPr/>
          <p:nvPr/>
        </p:nvGrpSpPr>
        <p:grpSpPr>
          <a:xfrm>
            <a:off x="-4655" y="5117148"/>
            <a:ext cx="1193246" cy="1156253"/>
            <a:chOff x="-4655" y="5146860"/>
            <a:chExt cx="1193246" cy="1156253"/>
          </a:xfrm>
        </p:grpSpPr>
        <p:sp>
          <p:nvSpPr>
            <p:cNvPr id="26" name="Google Shape;428;p19"/>
            <p:cNvSpPr/>
            <p:nvPr/>
          </p:nvSpPr>
          <p:spPr>
            <a:xfrm rot="5400000">
              <a:off x="171526" y="5133654"/>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 name="Google Shape;429;p19"/>
            <p:cNvPicPr preferRelativeResize="0"/>
            <p:nvPr/>
          </p:nvPicPr>
          <p:blipFill rotWithShape="1">
            <a:blip r:embed="rId7">
              <a:alphaModFix/>
            </a:blip>
            <a:srcRect/>
            <a:stretch/>
          </p:blipFill>
          <p:spPr>
            <a:xfrm rot="-2193866">
              <a:off x="141403" y="5342117"/>
              <a:ext cx="908505" cy="765740"/>
            </a:xfrm>
            <a:prstGeom prst="rect">
              <a:avLst/>
            </a:prstGeom>
            <a:noFill/>
            <a:ln>
              <a:noFill/>
            </a:ln>
          </p:spPr>
        </p:pic>
      </p:grpSp>
      <p:pic>
        <p:nvPicPr>
          <p:cNvPr id="28" name="Google Shape;433;p19"/>
          <p:cNvPicPr preferRelativeResize="0"/>
          <p:nvPr/>
        </p:nvPicPr>
        <p:blipFill rotWithShape="1">
          <a:blip r:embed="rId8">
            <a:alphaModFix/>
          </a:blip>
          <a:srcRect/>
          <a:stretch/>
        </p:blipFill>
        <p:spPr>
          <a:xfrm>
            <a:off x="5211105" y="4810371"/>
            <a:ext cx="4327510" cy="3353820"/>
          </a:xfrm>
          <a:prstGeom prst="rect">
            <a:avLst/>
          </a:prstGeom>
          <a:noFill/>
          <a:ln>
            <a:noFill/>
          </a:ln>
        </p:spPr>
      </p:pic>
    </p:spTree>
    <p:extLst>
      <p:ext uri="{BB962C8B-B14F-4D97-AF65-F5344CB8AC3E}">
        <p14:creationId xmlns:p14="http://schemas.microsoft.com/office/powerpoint/2010/main" val="167966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ACTIVIDAD PRÁCTICA</a:t>
            </a:r>
            <a:endParaRPr sz="3100" b="1" i="0" u="none" strike="noStrike" cap="none">
              <a:solidFill>
                <a:srgbClr val="741B47"/>
              </a:solidFill>
              <a:latin typeface="Calibri"/>
              <a:ea typeface="Calibri"/>
              <a:cs typeface="Calibri"/>
              <a:sym typeface="Calibri"/>
            </a:endParaRPr>
          </a:p>
        </p:txBody>
      </p:sp>
      <p:sp>
        <p:nvSpPr>
          <p:cNvPr id="3" name="Google Shape;440;p20"/>
          <p:cNvSpPr/>
          <p:nvPr/>
        </p:nvSpPr>
        <p:spPr>
          <a:xfrm>
            <a:off x="375975"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pic>
        <p:nvPicPr>
          <p:cNvPr id="6" name="Google Shape;444;p20"/>
          <p:cNvPicPr preferRelativeResize="0"/>
          <p:nvPr/>
        </p:nvPicPr>
        <p:blipFill rotWithShape="1">
          <a:blip r:embed="rId2">
            <a:alphaModFix/>
          </a:blip>
          <a:srcRect/>
          <a:stretch/>
        </p:blipFill>
        <p:spPr>
          <a:xfrm>
            <a:off x="5188464" y="2370247"/>
            <a:ext cx="4539997" cy="5336912"/>
          </a:xfrm>
          <a:prstGeom prst="rect">
            <a:avLst/>
          </a:prstGeom>
          <a:noFill/>
          <a:ln>
            <a:noFill/>
          </a:ln>
        </p:spPr>
      </p:pic>
      <p:sp>
        <p:nvSpPr>
          <p:cNvPr id="7" name="Google Shape;445;p20"/>
          <p:cNvSpPr txBox="1"/>
          <p:nvPr/>
        </p:nvSpPr>
        <p:spPr>
          <a:xfrm>
            <a:off x="958647" y="3356277"/>
            <a:ext cx="4704736" cy="774531"/>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ES" sz="2000" b="0" i="0" u="none" strike="noStrike" cap="none" dirty="0">
                <a:solidFill>
                  <a:srgbClr val="FF0000"/>
                </a:solidFill>
                <a:latin typeface="Calibri"/>
                <a:ea typeface="Calibri"/>
                <a:cs typeface="Calibri"/>
                <a:sym typeface="Calibri"/>
              </a:rPr>
              <a:t>CILINDROS</a:t>
            </a:r>
            <a:endParaRPr dirty="0"/>
          </a:p>
          <a:p>
            <a:pPr marL="0" marR="0" lvl="0" indent="0" algn="l" rtl="0">
              <a:lnSpc>
                <a:spcPct val="115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b="0" i="0" u="none" strike="noStrike" cap="none" dirty="0" err="1">
                <a:solidFill>
                  <a:srgbClr val="000000"/>
                </a:solidFill>
                <a:latin typeface="Calibri"/>
                <a:ea typeface="Calibri"/>
                <a:cs typeface="Calibri"/>
                <a:sym typeface="Calibri"/>
              </a:rPr>
              <a:t>Ahora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realizaremos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una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actividad</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práctica</a:t>
            </a:r>
            <a:r>
              <a:rPr lang="en-US" sz="1600" b="0" i="0" u="none" strike="noStrike" cap="none" dirty="0">
                <a:solidFill>
                  <a:schemeClr val="dk1"/>
                </a:solidFill>
                <a:latin typeface="Calibri"/>
                <a:ea typeface="Calibri"/>
                <a:cs typeface="Calibri"/>
                <a:sym typeface="Calibri"/>
              </a:rPr>
              <a:t>.</a:t>
            </a:r>
            <a:endParaRPr dirty="0"/>
          </a:p>
          <a:p>
            <a:pPr marL="0" marR="0" lvl="0" indent="0" algn="l" rtl="0">
              <a:lnSpc>
                <a:spcPct val="115000"/>
              </a:lnSpc>
              <a:spcBef>
                <a:spcPts val="0"/>
              </a:spcBef>
              <a:spcAft>
                <a:spcPts val="0"/>
              </a:spcAft>
              <a:buNone/>
            </a:pPr>
            <a:r>
              <a:rPr lang="en-US" sz="1600" b="0" i="0" u="none" strike="noStrike" cap="none" dirty="0" err="1">
                <a:solidFill>
                  <a:srgbClr val="000000"/>
                </a:solidFill>
                <a:latin typeface="Calibri"/>
                <a:ea typeface="Calibri"/>
                <a:cs typeface="Calibri"/>
                <a:sym typeface="Calibri"/>
              </a:rPr>
              <a:t>Te</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sugerimos</a:t>
            </a:r>
            <a:r>
              <a:rPr lang="en-US" sz="1600" b="0" i="0" u="none" strike="noStrike" cap="none" dirty="0">
                <a:solidFill>
                  <a:srgbClr val="000000"/>
                </a:solidFill>
                <a:latin typeface="Calibri"/>
                <a:ea typeface="Calibri"/>
                <a:cs typeface="Calibri"/>
                <a:sym typeface="Calibri"/>
              </a:rPr>
              <a:t> </a:t>
            </a:r>
            <a:r>
              <a:rPr lang="en-US" sz="1600" b="1" i="0" u="none" strike="noStrike" cap="none" dirty="0" err="1">
                <a:solidFill>
                  <a:srgbClr val="76384D"/>
                </a:solidFill>
                <a:latin typeface="Calibri"/>
                <a:ea typeface="Calibri"/>
                <a:cs typeface="Calibri"/>
                <a:sym typeface="Calibri"/>
              </a:rPr>
              <a:t>seguir</a:t>
            </a:r>
            <a:r>
              <a:rPr lang="en-US" sz="1600" b="1" i="0" u="none" strike="noStrike" cap="none" dirty="0">
                <a:solidFill>
                  <a:srgbClr val="76384D"/>
                </a:solidFill>
                <a:latin typeface="Calibri"/>
                <a:ea typeface="Calibri"/>
                <a:cs typeface="Calibri"/>
                <a:sym typeface="Calibri"/>
              </a:rPr>
              <a:t> </a:t>
            </a:r>
            <a:r>
              <a:rPr lang="en-US" sz="1600" b="1" i="0" u="none" strike="noStrike" cap="none" dirty="0" err="1">
                <a:solidFill>
                  <a:srgbClr val="76384D"/>
                </a:solidFill>
                <a:latin typeface="Calibri"/>
                <a:ea typeface="Calibri"/>
                <a:cs typeface="Calibri"/>
                <a:sym typeface="Calibri"/>
              </a:rPr>
              <a:t>las</a:t>
            </a:r>
            <a:r>
              <a:rPr lang="en-US" sz="1600" b="1" i="0" u="none" strike="noStrike" cap="none" dirty="0">
                <a:solidFill>
                  <a:srgbClr val="76384D"/>
                </a:solidFill>
                <a:latin typeface="Calibri"/>
                <a:ea typeface="Calibri"/>
                <a:cs typeface="Calibri"/>
                <a:sym typeface="Calibri"/>
              </a:rPr>
              <a:t> </a:t>
            </a:r>
            <a:r>
              <a:rPr lang="en-US" sz="1600" b="1" i="0" u="none" strike="noStrike" cap="none" dirty="0" err="1">
                <a:solidFill>
                  <a:srgbClr val="76384D"/>
                </a:solidFill>
                <a:latin typeface="Calibri"/>
                <a:ea typeface="Calibri"/>
                <a:cs typeface="Calibri"/>
                <a:sym typeface="Calibri"/>
              </a:rPr>
              <a:t>instrucciones</a:t>
            </a:r>
            <a:r>
              <a:rPr lang="en-US" sz="1600" b="1" i="0" u="none" strike="noStrike" cap="none" dirty="0">
                <a:solidFill>
                  <a:srgbClr val="76384D"/>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que</a:t>
            </a:r>
            <a:r>
              <a:rPr lang="en-US" sz="1600" b="0" i="0" u="none" strike="noStrike" cap="none" dirty="0">
                <a:solidFill>
                  <a:srgbClr val="000000"/>
                </a:solidFill>
                <a:latin typeface="Calibri"/>
                <a:ea typeface="Calibri"/>
                <a:cs typeface="Calibri"/>
                <a:sym typeface="Calibri"/>
              </a:rPr>
              <a:t> van</a:t>
            </a:r>
            <a:endParaRPr dirty="0"/>
          </a:p>
          <a:p>
            <a:pPr marL="0" marR="0" lvl="0" indent="0" algn="l" rtl="0">
              <a:lnSpc>
                <a:spcPct val="115000"/>
              </a:lnSpc>
              <a:spcBef>
                <a:spcPts val="0"/>
              </a:spcBef>
              <a:spcAft>
                <a:spcPts val="0"/>
              </a:spcAft>
              <a:buNone/>
            </a:pPr>
            <a:r>
              <a:rPr lang="en-US" sz="1600" b="0" i="0" u="none" strike="noStrike" cap="none" dirty="0" err="1">
                <a:solidFill>
                  <a:srgbClr val="000000"/>
                </a:solidFill>
                <a:latin typeface="Calibri"/>
                <a:ea typeface="Calibri"/>
                <a:cs typeface="Calibri"/>
                <a:sym typeface="Calibri"/>
              </a:rPr>
              <a:t>Adjuntas</a:t>
            </a:r>
            <a:r>
              <a:rPr lang="en-US" sz="1600" b="0" i="0" u="none" strike="noStrike" cap="none" dirty="0">
                <a:solidFill>
                  <a:srgbClr val="000000"/>
                </a:solidFill>
                <a:latin typeface="Calibri"/>
                <a:ea typeface="Calibri"/>
                <a:cs typeface="Calibri"/>
                <a:sym typeface="Calibri"/>
              </a:rPr>
              <a:t> en la </a:t>
            </a:r>
            <a:r>
              <a:rPr lang="en-US" sz="1600" b="0" i="0" u="none" strike="noStrike" cap="none" dirty="0" err="1">
                <a:solidFill>
                  <a:srgbClr val="000000"/>
                </a:solidFill>
                <a:latin typeface="Calibri"/>
                <a:ea typeface="Calibri"/>
                <a:cs typeface="Calibri"/>
                <a:sym typeface="Calibri"/>
              </a:rPr>
              <a:t>guía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que</a:t>
            </a:r>
            <a:r>
              <a:rPr lang="en-US" sz="1600" b="0" i="0" u="none" strike="noStrike" cap="none" dirty="0">
                <a:solidFill>
                  <a:srgbClr val="000000"/>
                </a:solidFill>
                <a:latin typeface="Calibri"/>
                <a:ea typeface="Calibri"/>
                <a:cs typeface="Calibri"/>
                <a:sym typeface="Calibri"/>
              </a:rPr>
              <a:t> el </a:t>
            </a:r>
            <a:r>
              <a:rPr lang="en-US" sz="1600" b="0" i="0" u="none" strike="noStrike" cap="none" dirty="0" err="1">
                <a:solidFill>
                  <a:srgbClr val="000000"/>
                </a:solidFill>
                <a:latin typeface="Calibri"/>
                <a:ea typeface="Calibri"/>
                <a:cs typeface="Calibri"/>
                <a:sym typeface="Calibri"/>
              </a:rPr>
              <a:t>profesor</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te</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entregará</a:t>
            </a:r>
            <a:r>
              <a:rPr lang="en-US" sz="1600" b="0" i="0" u="none" strike="noStrike" cap="none" dirty="0">
                <a:solidFill>
                  <a:srgbClr val="000000"/>
                </a:solidFill>
                <a:latin typeface="Calibri"/>
                <a:ea typeface="Calibri"/>
                <a:cs typeface="Calibri"/>
                <a:sym typeface="Calibri"/>
              </a:rPr>
              <a:t>.</a:t>
            </a:r>
            <a:endParaRPr sz="1600" b="1" i="0" u="none" strike="noStrike" cap="none" dirty="0">
              <a:solidFill>
                <a:srgbClr val="76384D"/>
              </a:solidFill>
              <a:latin typeface="Calibri"/>
              <a:ea typeface="Calibri"/>
              <a:cs typeface="Calibri"/>
              <a:sym typeface="Calibri"/>
            </a:endParaRPr>
          </a:p>
        </p:txBody>
      </p:sp>
      <p:sp>
        <p:nvSpPr>
          <p:cNvPr id="8" name="Google Shape;168;p5"/>
          <p:cNvSpPr txBox="1"/>
          <p:nvPr/>
        </p:nvSpPr>
        <p:spPr>
          <a:xfrm>
            <a:off x="3670560" y="1209418"/>
            <a:ext cx="55935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a:solidFill>
                  <a:srgbClr val="BA9BA5"/>
                </a:solidFill>
                <a:latin typeface="Calibri"/>
                <a:ea typeface="Calibri"/>
                <a:cs typeface="Calibri"/>
                <a:sym typeface="Calibri"/>
              </a:rPr>
              <a:t>3</a:t>
            </a:r>
            <a:endParaRPr sz="6000" b="0" i="0" u="none" strike="noStrike" cap="none" dirty="0">
              <a:solidFill>
                <a:srgbClr val="BA9BA5"/>
              </a:solidFill>
              <a:latin typeface="Calibri"/>
              <a:ea typeface="Calibri"/>
              <a:cs typeface="Calibri"/>
              <a:sym typeface="Calibri"/>
            </a:endParaRPr>
          </a:p>
        </p:txBody>
      </p:sp>
    </p:spTree>
    <p:extLst>
      <p:ext uri="{BB962C8B-B14F-4D97-AF65-F5344CB8AC3E}">
        <p14:creationId xmlns:p14="http://schemas.microsoft.com/office/powerpoint/2010/main" val="2571700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1"/>
          <p:cNvSpPr/>
          <p:nvPr/>
        </p:nvSpPr>
        <p:spPr>
          <a:xfrm>
            <a:off x="383456"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54" name="Google Shape;454;p21"/>
          <p:cNvPicPr preferRelativeResize="0"/>
          <p:nvPr/>
        </p:nvPicPr>
        <p:blipFill rotWithShape="1">
          <a:blip r:embed="rId3">
            <a:alphaModFix/>
          </a:blip>
          <a:srcRect/>
          <a:stretch/>
        </p:blipFill>
        <p:spPr>
          <a:xfrm>
            <a:off x="5102940" y="2710743"/>
            <a:ext cx="5190655" cy="4917756"/>
          </a:xfrm>
          <a:prstGeom prst="rect">
            <a:avLst/>
          </a:prstGeom>
          <a:noFill/>
          <a:ln>
            <a:noFill/>
          </a:ln>
        </p:spPr>
      </p:pic>
      <p:sp>
        <p:nvSpPr>
          <p:cNvPr id="455"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TICKET DE SALIDA</a:t>
            </a:r>
            <a:endParaRPr sz="3100" b="1" i="0" u="none" strike="noStrike" cap="none">
              <a:solidFill>
                <a:srgbClr val="741B47"/>
              </a:solidFill>
              <a:latin typeface="Calibri"/>
              <a:ea typeface="Calibri"/>
              <a:cs typeface="Calibri"/>
              <a:sym typeface="Calibri"/>
            </a:endParaRPr>
          </a:p>
        </p:txBody>
      </p:sp>
      <p:sp>
        <p:nvSpPr>
          <p:cNvPr id="456"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ANTES DE TERMINAR:</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9" name="Google Shape;445;p20"/>
          <p:cNvSpPr txBox="1"/>
          <p:nvPr/>
        </p:nvSpPr>
        <p:spPr>
          <a:xfrm>
            <a:off x="958647" y="3788886"/>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n-US" sz="2000" dirty="0">
                <a:solidFill>
                  <a:srgbClr val="FF0000"/>
                </a:solidFill>
                <a:latin typeface="Calibri"/>
                <a:ea typeface="Calibri"/>
                <a:cs typeface="Calibri"/>
                <a:sym typeface="Calibri"/>
              </a:rPr>
              <a:t>CILINDROS</a:t>
            </a:r>
            <a:endParaRPr lang="en-US" sz="2000" dirty="0"/>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la Autoevaluación y entregar el Ticket de Salida!</a:t>
            </a:r>
          </a:p>
          <a:p>
            <a:pPr lvl="0">
              <a:lnSpc>
                <a:spcPct val="115000"/>
              </a:lnSpc>
            </a:pPr>
            <a:endParaRPr lang="es-CL" sz="1600" dirty="0"/>
          </a:p>
          <a:p>
            <a:pPr lvl="0">
              <a:lnSpc>
                <a:spcPct val="115000"/>
              </a:lnSpc>
            </a:pPr>
            <a:r>
              <a:rPr lang="es-CL" sz="2100" b="1" dirty="0">
                <a:solidFill>
                  <a:srgbClr val="741B47"/>
                </a:solidFill>
                <a:latin typeface="Calibri"/>
                <a:ea typeface="Calibri"/>
                <a:cs typeface="Calibri"/>
                <a:sym typeface="Calibri"/>
              </a:rPr>
              <a:t>¡Hasta la próxima! </a:t>
            </a:r>
            <a:endParaRPr lang="es-CL" sz="2100" b="1" dirty="0">
              <a:solidFill>
                <a:srgbClr val="741B47"/>
              </a:solidFill>
            </a:endParaRPr>
          </a:p>
          <a:p>
            <a:br>
              <a:rPr lang="es-CL" sz="1600" dirty="0"/>
            </a:br>
            <a:endParaRPr sz="1600" b="1" i="0" u="none" strike="noStrike" cap="none" dirty="0">
              <a:solidFill>
                <a:srgbClr val="76384D"/>
              </a:solidFill>
              <a:latin typeface="Calibri"/>
              <a:ea typeface="Calibri"/>
              <a:cs typeface="Calibri"/>
              <a:sym typeface="Calibri"/>
            </a:endParaRPr>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793" y="4159041"/>
            <a:ext cx="673176" cy="6037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p23"/>
          <p:cNvSpPr txBox="1"/>
          <p:nvPr/>
        </p:nvSpPr>
        <p:spPr>
          <a:xfrm>
            <a:off x="1139100" y="834800"/>
            <a:ext cx="5486144"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741B47"/>
                </a:solidFill>
                <a:latin typeface="Calibri"/>
                <a:ea typeface="Calibri"/>
                <a:cs typeface="Calibri"/>
                <a:sym typeface="Calibri"/>
              </a:rPr>
              <a:t>MÓDULO 7 </a:t>
            </a:r>
            <a:r>
              <a:rPr lang="en-US" sz="1200" b="0" i="0" u="none" strike="noStrike" cap="none" dirty="0">
                <a:solidFill>
                  <a:srgbClr val="741B47"/>
                </a:solidFill>
                <a:latin typeface="Calibri"/>
                <a:ea typeface="Calibri"/>
                <a:cs typeface="Calibri"/>
                <a:sym typeface="Calibri"/>
              </a:rPr>
              <a:t>| MANTENIMIENTO DE SISTEMAS HIDRÁULICOS Y NEUMÁTICOS</a:t>
            </a:r>
            <a:endParaRPr sz="1200" b="0" i="0" u="none" strike="noStrike" cap="none" dirty="0">
              <a:solidFill>
                <a:srgbClr val="741B47"/>
              </a:solidFill>
              <a:latin typeface="Calibri"/>
              <a:ea typeface="Calibri"/>
              <a:cs typeface="Calibri"/>
              <a:sym typeface="Calibri"/>
            </a:endParaRPr>
          </a:p>
        </p:txBody>
      </p:sp>
      <p:sp>
        <p:nvSpPr>
          <p:cNvPr id="3"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a:t>
            </a:r>
            <a:r>
              <a:rPr lang="en-US" sz="1500" b="1" dirty="0">
                <a:latin typeface="Calibri"/>
                <a:ea typeface="Calibri"/>
                <a:cs typeface="Calibri"/>
                <a:sym typeface="Calibri"/>
              </a:rPr>
              <a:t>3</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4" name="Google Shape;61;p13"/>
          <p:cNvSpPr txBox="1">
            <a:spLocks/>
          </p:cNvSpPr>
          <p:nvPr/>
        </p:nvSpPr>
        <p:spPr>
          <a:xfrm>
            <a:off x="365425" y="2117023"/>
            <a:ext cx="7369225"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 sz="3600" b="1" dirty="0">
                <a:solidFill>
                  <a:srgbClr val="741B47"/>
                </a:solidFill>
                <a:latin typeface="Calibri" panose="020F0502020204030204" pitchFamily="34" charset="0"/>
                <a:ea typeface="Roboto"/>
                <a:cs typeface="Calibri" panose="020F0502020204030204" pitchFamily="34" charset="0"/>
                <a:sym typeface="Roboto"/>
              </a:rPr>
              <a:t>CILINDROS</a:t>
            </a: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791" y="1999036"/>
            <a:ext cx="5219660" cy="5442652"/>
          </a:xfrm>
          <a:prstGeom prst="rect">
            <a:avLst/>
          </a:prstGeom>
        </p:spPr>
      </p:pic>
    </p:spTree>
    <p:extLst>
      <p:ext uri="{BB962C8B-B14F-4D97-AF65-F5344CB8AC3E}">
        <p14:creationId xmlns:p14="http://schemas.microsoft.com/office/powerpoint/2010/main" val="210510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375974" y="1265366"/>
            <a:ext cx="8959095" cy="5568052"/>
            <a:chOff x="375974" y="1265366"/>
            <a:chExt cx="8959095" cy="5568052"/>
          </a:xfrm>
        </p:grpSpPr>
        <p:grpSp>
          <p:nvGrpSpPr>
            <p:cNvPr id="19" name="Google Shape;101;p3"/>
            <p:cNvGrpSpPr/>
            <p:nvPr/>
          </p:nvGrpSpPr>
          <p:grpSpPr>
            <a:xfrm>
              <a:off x="481781" y="1887795"/>
              <a:ext cx="4090219" cy="3255705"/>
              <a:chOff x="0" y="0"/>
              <a:chExt cx="4090218" cy="3116824"/>
            </a:xfrm>
          </p:grpSpPr>
          <p:sp>
            <p:nvSpPr>
              <p:cNvPr id="24" name="Rectángulo redondeado"/>
              <p:cNvSpPr/>
              <p:nvPr/>
            </p:nvSpPr>
            <p:spPr>
              <a:xfrm>
                <a:off x="0" y="0"/>
                <a:ext cx="4090219" cy="3116825"/>
              </a:xfrm>
              <a:prstGeom prst="roundRect">
                <a:avLst>
                  <a:gd name="adj" fmla="val 8420"/>
                </a:avLst>
              </a:prstGeom>
              <a:solidFill>
                <a:srgbClr val="FFFFFF"/>
              </a:solidFill>
              <a:ln w="9525" cap="flat">
                <a:solidFill>
                  <a:schemeClr val="accent2">
                    <a:lumOff val="21764"/>
                  </a:schemeClr>
                </a:solidFill>
                <a:prstDash val="solid"/>
                <a:round/>
              </a:ln>
              <a:effectLst/>
            </p:spPr>
            <p:txBody>
              <a:bodyPr wrap="square" lIns="45719" tIns="45719" rIns="45719" bIns="45719" numCol="1" anchor="ctr">
                <a:noAutofit/>
              </a:bodyPr>
              <a:lstStyle/>
              <a:p>
                <a:endParaRPr/>
              </a:p>
            </p:txBody>
          </p:sp>
          <p:sp>
            <p:nvSpPr>
              <p:cNvPr id="25" name="Texto"/>
              <p:cNvSpPr txBox="1"/>
              <p:nvPr/>
            </p:nvSpPr>
            <p:spPr>
              <a:xfrm>
                <a:off x="76864" y="1368295"/>
                <a:ext cx="3936491"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pic>
          <p:nvPicPr>
            <p:cNvPr id="20" name="Imagen 21" descr="Imagen 21"/>
            <p:cNvPicPr>
              <a:picLocks noChangeAspect="1"/>
            </p:cNvPicPr>
            <p:nvPr/>
          </p:nvPicPr>
          <p:blipFill>
            <a:blip r:embed="rId2"/>
            <a:stretch>
              <a:fillRect/>
            </a:stretch>
          </p:blipFill>
          <p:spPr>
            <a:xfrm>
              <a:off x="375974" y="1796209"/>
              <a:ext cx="719663" cy="686190"/>
            </a:xfrm>
            <a:prstGeom prst="rect">
              <a:avLst/>
            </a:prstGeom>
            <a:ln w="12700">
              <a:miter lim="400000"/>
            </a:ln>
          </p:spPr>
        </p:pic>
        <p:sp>
          <p:nvSpPr>
            <p:cNvPr id="21" name="Google Shape;95;p3"/>
            <p:cNvSpPr txBox="1"/>
            <p:nvPr/>
          </p:nvSpPr>
          <p:spPr>
            <a:xfrm>
              <a:off x="375975" y="1265366"/>
              <a:ext cx="4864619"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dirty="0"/>
                <a:t>OBJETIVO DE APRENDIZAJE</a:t>
              </a:r>
            </a:p>
          </p:txBody>
        </p:sp>
        <p:pic>
          <p:nvPicPr>
            <p:cNvPr id="22" name="Imagen 26" descr="Imagen 26"/>
            <p:cNvPicPr>
              <a:picLocks noChangeAspect="1"/>
            </p:cNvPicPr>
            <p:nvPr/>
          </p:nvPicPr>
          <p:blipFill>
            <a:blip r:embed="rId3"/>
            <a:stretch>
              <a:fillRect/>
            </a:stretch>
          </p:blipFill>
          <p:spPr>
            <a:xfrm>
              <a:off x="3485784" y="2354963"/>
              <a:ext cx="5849285" cy="4478455"/>
            </a:xfrm>
            <a:prstGeom prst="rect">
              <a:avLst/>
            </a:prstGeom>
            <a:ln w="12700">
              <a:miter lim="400000"/>
            </a:ln>
          </p:spPr>
        </p:pic>
        <p:sp>
          <p:nvSpPr>
            <p:cNvPr id="23" name="Google Shape;84;p38"/>
            <p:cNvSpPr txBox="1"/>
            <p:nvPr/>
          </p:nvSpPr>
          <p:spPr>
            <a:xfrm>
              <a:off x="787400" y="2014319"/>
              <a:ext cx="3574271" cy="3016178"/>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115000"/>
                </a:lnSpc>
                <a:defRPr sz="1600">
                  <a:latin typeface="Calibri"/>
                  <a:ea typeface="Calibri"/>
                  <a:cs typeface="Calibri"/>
                  <a:sym typeface="Calibri"/>
                </a:defRPr>
              </a:lvl1pPr>
            </a:lstStyle>
            <a:p>
              <a:r>
                <a:rPr lang="es-ES_tradnl" dirty="0"/>
                <a:t>      Reparar y probar sistemas hidráulicos y neumáticos, responsables de diversas funciones en los vehículos, tales como suspensión, sistema de dirección, frenos              y transmisión de potencia manual y automática, utilizando las herramientas e instrumentos apropiados, de</a:t>
              </a:r>
            </a:p>
            <a:p>
              <a:r>
                <a:rPr lang="es-ES_tradnl" dirty="0"/>
                <a:t>acuerdo a las especificaciones</a:t>
              </a:r>
            </a:p>
            <a:p>
              <a:r>
                <a:rPr lang="es-ES_tradnl" dirty="0"/>
                <a:t>técnicas del fabricante y </a:t>
              </a:r>
            </a:p>
            <a:p>
              <a:r>
                <a:rPr lang="es-ES_tradnl" dirty="0"/>
                <a:t>estándares internacionales. </a:t>
              </a:r>
            </a:p>
          </p:txBody>
        </p:sp>
      </p:grpSp>
    </p:spTree>
    <p:extLst>
      <p:ext uri="{BB962C8B-B14F-4D97-AF65-F5344CB8AC3E}">
        <p14:creationId xmlns:p14="http://schemas.microsoft.com/office/powerpoint/2010/main" val="3702392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163" name="Google Shape;101;p3"/>
          <p:cNvSpPr/>
          <p:nvPr/>
        </p:nvSpPr>
        <p:spPr>
          <a:xfrm>
            <a:off x="564075" y="2451023"/>
            <a:ext cx="4657800" cy="608067"/>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4" name="Google Shape;94;p3"/>
          <p:cNvSpPr txBox="1">
            <a:spLocks noGrp="1"/>
          </p:cNvSpPr>
          <p:nvPr>
            <p:ph type="subTitle" idx="4294967295"/>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rgbClr val="000000"/>
                </a:solidFill>
                <a:latin typeface="Calibri"/>
                <a:ea typeface="Calibri"/>
                <a:cs typeface="Calibri"/>
                <a:sym typeface="Calibri"/>
              </a:rPr>
              <a:t>RECORDEMOS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741B47"/>
                </a:solidFill>
                <a:latin typeface="Calibri"/>
                <a:ea typeface="Calibri"/>
                <a:cs typeface="Calibri"/>
                <a:sym typeface="Calibri"/>
              </a:rPr>
              <a:t>¿QUÉ APRENDIMOS LA ACTIVIDAD ANTERIOR?</a:t>
            </a:r>
            <a:endParaRPr sz="3100" b="1" i="0" u="none" strike="noStrike" cap="none" dirty="0">
              <a:solidFill>
                <a:srgbClr val="741B47"/>
              </a:solidFill>
              <a:latin typeface="Calibri"/>
              <a:ea typeface="Calibri"/>
              <a:cs typeface="Calibri"/>
              <a:sym typeface="Calibri"/>
            </a:endParaRPr>
          </a:p>
        </p:txBody>
      </p:sp>
      <p:sp>
        <p:nvSpPr>
          <p:cNvPr id="48" name="Elipse 47">
            <a:extLst>
              <a:ext uri="{FF2B5EF4-FFF2-40B4-BE49-F238E27FC236}">
                <a16:creationId xmlns:a16="http://schemas.microsoft.com/office/drawing/2014/main" id="{97F78E1C-2545-824E-8231-C7C3CD4E3C3F}"/>
              </a:ext>
            </a:extLst>
          </p:cNvPr>
          <p:cNvSpPr/>
          <p:nvPr/>
        </p:nvSpPr>
        <p:spPr>
          <a:xfrm>
            <a:off x="5026616" y="3630160"/>
            <a:ext cx="696535" cy="696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3" name="Google Shape;82;p14"/>
          <p:cNvSpPr txBox="1"/>
          <p:nvPr/>
        </p:nvSpPr>
        <p:spPr>
          <a:xfrm>
            <a:off x="572274" y="2071119"/>
            <a:ext cx="5192504" cy="4095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ES" sz="1800" b="1" dirty="0">
                <a:solidFill>
                  <a:srgbClr val="741B47"/>
                </a:solidFill>
                <a:latin typeface="Calibri" panose="020F0502020204030204" pitchFamily="34" charset="0"/>
                <a:ea typeface="Roboto"/>
                <a:cs typeface="Calibri" panose="020F0502020204030204" pitchFamily="34" charset="0"/>
                <a:sym typeface="Roboto"/>
              </a:rPr>
              <a:t>CILINDROS</a:t>
            </a:r>
            <a:endParaRPr sz="1800" b="1" dirty="0">
              <a:latin typeface="Calibri" panose="020F0502020204030204" pitchFamily="34" charset="0"/>
              <a:cs typeface="Calibri" panose="020F0502020204030204" pitchFamily="34" charset="0"/>
            </a:endParaRPr>
          </a:p>
        </p:txBody>
      </p:sp>
      <p:grpSp>
        <p:nvGrpSpPr>
          <p:cNvPr id="3" name="Grupo 2"/>
          <p:cNvGrpSpPr/>
          <p:nvPr/>
        </p:nvGrpSpPr>
        <p:grpSpPr>
          <a:xfrm>
            <a:off x="375975" y="2557394"/>
            <a:ext cx="376200" cy="395325"/>
            <a:chOff x="375975" y="3087305"/>
            <a:chExt cx="376200" cy="395325"/>
          </a:xfrm>
        </p:grpSpPr>
        <p:sp>
          <p:nvSpPr>
            <p:cNvPr id="166" name="Google Shape;103;p3"/>
            <p:cNvSpPr/>
            <p:nvPr/>
          </p:nvSpPr>
          <p:spPr>
            <a:xfrm>
              <a:off x="375975" y="3096830"/>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04;p3"/>
            <p:cNvSpPr txBox="1"/>
            <p:nvPr/>
          </p:nvSpPr>
          <p:spPr>
            <a:xfrm>
              <a:off x="385500" y="308730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sp>
        <p:nvSpPr>
          <p:cNvPr id="186" name="Google Shape;80;p14">
            <a:extLst>
              <a:ext uri="{FF2B5EF4-FFF2-40B4-BE49-F238E27FC236}">
                <a16:creationId xmlns:a16="http://schemas.microsoft.com/office/drawing/2014/main" id="{FD5CCA16-F769-EE46-BB85-A310245CC79B}"/>
              </a:ext>
            </a:extLst>
          </p:cNvPr>
          <p:cNvSpPr txBox="1"/>
          <p:nvPr/>
        </p:nvSpPr>
        <p:spPr>
          <a:xfrm>
            <a:off x="967146" y="2485956"/>
            <a:ext cx="4129200" cy="538200"/>
          </a:xfrm>
          <a:prstGeom prst="rect">
            <a:avLst/>
          </a:prstGeom>
          <a:noFill/>
          <a:ln>
            <a:noFill/>
          </a:ln>
        </p:spPr>
        <p:txBody>
          <a:bodyPr spcFirstLastPara="1" wrap="square" lIns="91425" tIns="91425" rIns="91425" bIns="91425" anchor="ctr" anchorCtr="0">
            <a:noAutofit/>
          </a:bodyPr>
          <a:lstStyle/>
          <a:p>
            <a:r>
              <a:rPr lang="es-ES" dirty="0">
                <a:latin typeface="Calibri" charset="0"/>
                <a:ea typeface="Calibri" charset="0"/>
                <a:cs typeface="Calibri" charset="0"/>
              </a:rPr>
              <a:t>Reconociste correctamente las partes de la dirección asistida hidráulica de cremallera.</a:t>
            </a:r>
          </a:p>
        </p:txBody>
      </p:sp>
      <p:sp>
        <p:nvSpPr>
          <p:cNvPr id="22" name="Google Shape;101;p3"/>
          <p:cNvSpPr/>
          <p:nvPr/>
        </p:nvSpPr>
        <p:spPr>
          <a:xfrm>
            <a:off x="564075" y="3157134"/>
            <a:ext cx="4657800" cy="1090948"/>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3" name="Grupo 2"/>
          <p:cNvGrpSpPr/>
          <p:nvPr/>
        </p:nvGrpSpPr>
        <p:grpSpPr>
          <a:xfrm>
            <a:off x="375975" y="3504946"/>
            <a:ext cx="376200" cy="395325"/>
            <a:chOff x="375975" y="3087305"/>
            <a:chExt cx="376200" cy="395325"/>
          </a:xfrm>
        </p:grpSpPr>
        <p:sp>
          <p:nvSpPr>
            <p:cNvPr id="24" name="Google Shape;103;p3"/>
            <p:cNvSpPr/>
            <p:nvPr/>
          </p:nvSpPr>
          <p:spPr>
            <a:xfrm>
              <a:off x="375975" y="3096830"/>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104;p3"/>
            <p:cNvSpPr txBox="1"/>
            <p:nvPr/>
          </p:nvSpPr>
          <p:spPr>
            <a:xfrm>
              <a:off x="385500" y="308730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sp>
        <p:nvSpPr>
          <p:cNvPr id="26" name="Google Shape;80;p14">
            <a:extLst>
              <a:ext uri="{FF2B5EF4-FFF2-40B4-BE49-F238E27FC236}">
                <a16:creationId xmlns:a16="http://schemas.microsoft.com/office/drawing/2014/main" id="{FD5CCA16-F769-EE46-BB85-A310245CC79B}"/>
              </a:ext>
            </a:extLst>
          </p:cNvPr>
          <p:cNvSpPr txBox="1"/>
          <p:nvPr/>
        </p:nvSpPr>
        <p:spPr>
          <a:xfrm>
            <a:off x="967145" y="3183090"/>
            <a:ext cx="4254729" cy="1039036"/>
          </a:xfrm>
          <a:prstGeom prst="rect">
            <a:avLst/>
          </a:prstGeom>
          <a:noFill/>
          <a:ln>
            <a:noFill/>
          </a:ln>
        </p:spPr>
        <p:txBody>
          <a:bodyPr spcFirstLastPara="1" wrap="square" lIns="91425" tIns="91425" rIns="91425" bIns="91425" anchor="ctr" anchorCtr="0">
            <a:noAutofit/>
          </a:bodyPr>
          <a:lstStyle/>
          <a:p>
            <a:pPr lvl="0"/>
            <a:r>
              <a:rPr lang="es-ES" dirty="0">
                <a:latin typeface="Calibri" panose="020F0502020204030204" pitchFamily="34" charset="0"/>
                <a:ea typeface="Roboto"/>
                <a:cs typeface="Calibri" panose="020F0502020204030204" pitchFamily="34" charset="0"/>
                <a:sym typeface="Roboto"/>
              </a:rPr>
              <a:t>Aplicaste procedimientos de desarme y armado, las partes y los componentes de la dirección asistida, utilizando las herramientas y los elementos de seguridad apropiados.</a:t>
            </a:r>
            <a:endParaRPr lang="x-none" b="1" dirty="0">
              <a:solidFill>
                <a:srgbClr val="76384D"/>
              </a:solidFill>
              <a:latin typeface="Calibri" panose="020F0502020204030204" pitchFamily="34" charset="0"/>
              <a:ea typeface="Roboto"/>
              <a:cs typeface="Calibri" panose="020F0502020204030204" pitchFamily="34" charset="0"/>
              <a:sym typeface="Roboto"/>
            </a:endParaRPr>
          </a:p>
        </p:txBody>
      </p:sp>
      <p:sp>
        <p:nvSpPr>
          <p:cNvPr id="27" name="Google Shape;101;p3"/>
          <p:cNvSpPr/>
          <p:nvPr/>
        </p:nvSpPr>
        <p:spPr>
          <a:xfrm>
            <a:off x="564075" y="4349828"/>
            <a:ext cx="4657800" cy="832017"/>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8" name="Grupo 2"/>
          <p:cNvGrpSpPr/>
          <p:nvPr/>
        </p:nvGrpSpPr>
        <p:grpSpPr>
          <a:xfrm>
            <a:off x="375975" y="4568174"/>
            <a:ext cx="376200" cy="395325"/>
            <a:chOff x="375975" y="3087305"/>
            <a:chExt cx="376200" cy="395325"/>
          </a:xfrm>
        </p:grpSpPr>
        <p:sp>
          <p:nvSpPr>
            <p:cNvPr id="29" name="Google Shape;103;p3"/>
            <p:cNvSpPr/>
            <p:nvPr/>
          </p:nvSpPr>
          <p:spPr>
            <a:xfrm>
              <a:off x="375975" y="3096830"/>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104;p3"/>
            <p:cNvSpPr txBox="1"/>
            <p:nvPr/>
          </p:nvSpPr>
          <p:spPr>
            <a:xfrm>
              <a:off x="385500" y="308730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sp>
        <p:nvSpPr>
          <p:cNvPr id="31" name="Google Shape;80;p14">
            <a:extLst>
              <a:ext uri="{FF2B5EF4-FFF2-40B4-BE49-F238E27FC236}">
                <a16:creationId xmlns:a16="http://schemas.microsoft.com/office/drawing/2014/main" id="{FD5CCA16-F769-EE46-BB85-A310245CC79B}"/>
              </a:ext>
            </a:extLst>
          </p:cNvPr>
          <p:cNvSpPr txBox="1"/>
          <p:nvPr/>
        </p:nvSpPr>
        <p:spPr>
          <a:xfrm>
            <a:off x="967146" y="4496736"/>
            <a:ext cx="4129200" cy="538200"/>
          </a:xfrm>
          <a:prstGeom prst="rect">
            <a:avLst/>
          </a:prstGeom>
          <a:noFill/>
          <a:ln>
            <a:noFill/>
          </a:ln>
        </p:spPr>
        <p:txBody>
          <a:bodyPr spcFirstLastPara="1" wrap="square" lIns="91425" tIns="91425" rIns="91425" bIns="91425" anchor="ctr" anchorCtr="0">
            <a:noAutofit/>
          </a:bodyPr>
          <a:lstStyle/>
          <a:p>
            <a:pPr lvl="0"/>
            <a:r>
              <a:rPr lang="es-ES" dirty="0">
                <a:latin typeface="Calibri" panose="020F0502020204030204" pitchFamily="34" charset="0"/>
                <a:ea typeface="Roboto"/>
                <a:cs typeface="Calibri" panose="020F0502020204030204" pitchFamily="34" charset="0"/>
                <a:sym typeface="Roboto"/>
              </a:rPr>
              <a:t>Identificaste de manera correcta los puntos de desgaste y los empaques de recambio durante la mantención.</a:t>
            </a:r>
            <a:endParaRPr lang="x-none" b="1" dirty="0">
              <a:solidFill>
                <a:srgbClr val="76384D"/>
              </a:solidFill>
              <a:latin typeface="Calibri" panose="020F0502020204030204" pitchFamily="34" charset="0"/>
              <a:ea typeface="Roboto"/>
              <a:cs typeface="Calibri" panose="020F0502020204030204" pitchFamily="34" charset="0"/>
              <a:sym typeface="Roboto"/>
            </a:endParaRPr>
          </a:p>
        </p:txBody>
      </p:sp>
      <p:sp>
        <p:nvSpPr>
          <p:cNvPr id="32" name="Google Shape;101;p3"/>
          <p:cNvSpPr/>
          <p:nvPr/>
        </p:nvSpPr>
        <p:spPr>
          <a:xfrm>
            <a:off x="564075" y="5280805"/>
            <a:ext cx="4657800" cy="599579"/>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33" name="Grupo 2"/>
          <p:cNvGrpSpPr/>
          <p:nvPr/>
        </p:nvGrpSpPr>
        <p:grpSpPr>
          <a:xfrm>
            <a:off x="375975" y="5382932"/>
            <a:ext cx="376200" cy="395325"/>
            <a:chOff x="375975" y="3087305"/>
            <a:chExt cx="376200" cy="395325"/>
          </a:xfrm>
        </p:grpSpPr>
        <p:sp>
          <p:nvSpPr>
            <p:cNvPr id="34" name="Google Shape;103;p3"/>
            <p:cNvSpPr/>
            <p:nvPr/>
          </p:nvSpPr>
          <p:spPr>
            <a:xfrm>
              <a:off x="375975" y="3096830"/>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104;p3"/>
            <p:cNvSpPr txBox="1"/>
            <p:nvPr/>
          </p:nvSpPr>
          <p:spPr>
            <a:xfrm>
              <a:off x="385500" y="308730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4</a:t>
              </a:r>
              <a:endParaRPr sz="2800" b="1" i="0" u="none" strike="noStrike" cap="none" dirty="0">
                <a:solidFill>
                  <a:srgbClr val="FFFFFF"/>
                </a:solidFill>
                <a:latin typeface="Calibri"/>
                <a:ea typeface="Calibri"/>
                <a:cs typeface="Calibri"/>
                <a:sym typeface="Calibri"/>
              </a:endParaRPr>
            </a:p>
          </p:txBody>
        </p:sp>
      </p:grpSp>
      <p:sp>
        <p:nvSpPr>
          <p:cNvPr id="36" name="Google Shape;80;p14">
            <a:extLst>
              <a:ext uri="{FF2B5EF4-FFF2-40B4-BE49-F238E27FC236}">
                <a16:creationId xmlns:a16="http://schemas.microsoft.com/office/drawing/2014/main" id="{FD5CCA16-F769-EE46-BB85-A310245CC79B}"/>
              </a:ext>
            </a:extLst>
          </p:cNvPr>
          <p:cNvSpPr txBox="1"/>
          <p:nvPr/>
        </p:nvSpPr>
        <p:spPr>
          <a:xfrm>
            <a:off x="967146" y="5344322"/>
            <a:ext cx="4129200" cy="472545"/>
          </a:xfrm>
          <a:prstGeom prst="rect">
            <a:avLst/>
          </a:prstGeom>
          <a:noFill/>
          <a:ln>
            <a:noFill/>
          </a:ln>
        </p:spPr>
        <p:txBody>
          <a:bodyPr spcFirstLastPara="1" wrap="square" lIns="91425" tIns="91425" rIns="91425" bIns="91425" anchor="ctr" anchorCtr="0">
            <a:noAutofit/>
          </a:bodyPr>
          <a:lstStyle/>
          <a:p>
            <a:pPr lvl="0"/>
            <a:r>
              <a:rPr lang="es-ES" dirty="0">
                <a:latin typeface="Calibri" panose="020F0502020204030204" pitchFamily="34" charset="0"/>
                <a:ea typeface="Roboto"/>
                <a:cs typeface="Calibri" panose="020F0502020204030204" pitchFamily="34" charset="0"/>
                <a:sym typeface="Roboto"/>
              </a:rPr>
              <a:t>Realizaste diagnóstico y listado de fallas de las direcciones asistidas hidráulicas de cremallera.</a:t>
            </a:r>
            <a:endParaRPr lang="x-none" b="1" dirty="0">
              <a:solidFill>
                <a:srgbClr val="76384D"/>
              </a:solidFill>
              <a:latin typeface="Calibri" panose="020F0502020204030204" pitchFamily="34" charset="0"/>
              <a:ea typeface="Roboto"/>
              <a:cs typeface="Calibri" panose="020F0502020204030204" pitchFamily="34" charset="0"/>
              <a:sym typeface="Roboto"/>
            </a:endParaRPr>
          </a:p>
        </p:txBody>
      </p:sp>
      <p:sp>
        <p:nvSpPr>
          <p:cNvPr id="37" name="Google Shape;101;p3"/>
          <p:cNvSpPr/>
          <p:nvPr/>
        </p:nvSpPr>
        <p:spPr>
          <a:xfrm>
            <a:off x="572274" y="5975959"/>
            <a:ext cx="4657800" cy="804328"/>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38" name="Grupo 2"/>
          <p:cNvGrpSpPr/>
          <p:nvPr/>
        </p:nvGrpSpPr>
        <p:grpSpPr>
          <a:xfrm>
            <a:off x="375975" y="6180461"/>
            <a:ext cx="376200" cy="395325"/>
            <a:chOff x="375975" y="3087305"/>
            <a:chExt cx="376200" cy="395325"/>
          </a:xfrm>
        </p:grpSpPr>
        <p:sp>
          <p:nvSpPr>
            <p:cNvPr id="39" name="Google Shape;103;p3"/>
            <p:cNvSpPr/>
            <p:nvPr/>
          </p:nvSpPr>
          <p:spPr>
            <a:xfrm>
              <a:off x="375975" y="3096830"/>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104;p3"/>
            <p:cNvSpPr txBox="1"/>
            <p:nvPr/>
          </p:nvSpPr>
          <p:spPr>
            <a:xfrm>
              <a:off x="385500" y="308730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5</a:t>
              </a:r>
              <a:endParaRPr sz="2800" b="1" i="0" u="none" strike="noStrike" cap="none" dirty="0">
                <a:solidFill>
                  <a:srgbClr val="FFFFFF"/>
                </a:solidFill>
                <a:latin typeface="Calibri"/>
                <a:ea typeface="Calibri"/>
                <a:cs typeface="Calibri"/>
                <a:sym typeface="Calibri"/>
              </a:endParaRPr>
            </a:p>
          </p:txBody>
        </p:sp>
      </p:grpSp>
      <p:sp>
        <p:nvSpPr>
          <p:cNvPr id="41" name="Google Shape;80;p14">
            <a:extLst>
              <a:ext uri="{FF2B5EF4-FFF2-40B4-BE49-F238E27FC236}">
                <a16:creationId xmlns:a16="http://schemas.microsoft.com/office/drawing/2014/main" id="{FD5CCA16-F769-EE46-BB85-A310245CC79B}"/>
              </a:ext>
            </a:extLst>
          </p:cNvPr>
          <p:cNvSpPr txBox="1"/>
          <p:nvPr/>
        </p:nvSpPr>
        <p:spPr>
          <a:xfrm>
            <a:off x="975346" y="6109023"/>
            <a:ext cx="4129200" cy="538200"/>
          </a:xfrm>
          <a:prstGeom prst="rect">
            <a:avLst/>
          </a:prstGeom>
          <a:noFill/>
          <a:ln>
            <a:noFill/>
          </a:ln>
        </p:spPr>
        <p:txBody>
          <a:bodyPr spcFirstLastPara="1" wrap="square" lIns="91425" tIns="91425" rIns="91425" bIns="91425" anchor="ctr" anchorCtr="0">
            <a:noAutofit/>
          </a:bodyPr>
          <a:lstStyle/>
          <a:p>
            <a:pPr lvl="0"/>
            <a:r>
              <a:rPr lang="es-ES" dirty="0">
                <a:latin typeface="Calibri" panose="020F0502020204030204" pitchFamily="34" charset="0"/>
                <a:ea typeface="Roboto"/>
                <a:cs typeface="Calibri" panose="020F0502020204030204" pitchFamily="34" charset="0"/>
                <a:sym typeface="Roboto"/>
              </a:rPr>
              <a:t>Identificaste mediante un dibujo o diagrama los componentes de las direcciones asistidas de forma hidráulica.</a:t>
            </a:r>
            <a:endParaRPr lang="x-none" b="1" dirty="0">
              <a:solidFill>
                <a:srgbClr val="76384D"/>
              </a:solidFill>
              <a:latin typeface="Calibri" panose="020F0502020204030204" pitchFamily="34" charset="0"/>
              <a:ea typeface="Roboto"/>
              <a:cs typeface="Calibri" panose="020F0502020204030204" pitchFamily="34" charset="0"/>
              <a:sym typeface="Roboto"/>
            </a:endParaRPr>
          </a:p>
        </p:txBody>
      </p:sp>
      <p:pic>
        <p:nvPicPr>
          <p:cNvPr id="42" name="Imagen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760" y="2500812"/>
            <a:ext cx="4863918" cy="4608197"/>
          </a:xfrm>
          <a:prstGeom prst="rect">
            <a:avLst/>
          </a:prstGeom>
        </p:spPr>
      </p:pic>
    </p:spTree>
    <p:extLst>
      <p:ext uri="{BB962C8B-B14F-4D97-AF65-F5344CB8AC3E}">
        <p14:creationId xmlns:p14="http://schemas.microsoft.com/office/powerpoint/2010/main" val="1698689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pSp>
        <p:nvGrpSpPr>
          <p:cNvPr id="3" name="Grupo 2"/>
          <p:cNvGrpSpPr/>
          <p:nvPr/>
        </p:nvGrpSpPr>
        <p:grpSpPr>
          <a:xfrm>
            <a:off x="358146" y="3088154"/>
            <a:ext cx="5871705" cy="938446"/>
            <a:chOff x="375767" y="3087331"/>
            <a:chExt cx="5871705" cy="938446"/>
          </a:xfrm>
        </p:grpSpPr>
        <p:sp>
          <p:nvSpPr>
            <p:cNvPr id="51" name="Google Shape;132;p4"/>
            <p:cNvSpPr/>
            <p:nvPr/>
          </p:nvSpPr>
          <p:spPr>
            <a:xfrm>
              <a:off x="375767" y="3389630"/>
              <a:ext cx="5650725" cy="636147"/>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b="0" i="0" u="none" strike="noStrike" cap="none">
                  <a:solidFill>
                    <a:srgbClr val="000000"/>
                  </a:solidFill>
                  <a:latin typeface="Arial"/>
                  <a:ea typeface="Arial"/>
                  <a:cs typeface="Arial"/>
                  <a:sym typeface="Arial"/>
                </a:rPr>
                <a:t>    </a:t>
              </a:r>
              <a:endParaRPr b="0" i="0" u="none" strike="noStrike" cap="none">
                <a:solidFill>
                  <a:srgbClr val="000000"/>
                </a:solidFill>
                <a:latin typeface="Arial"/>
                <a:ea typeface="Arial"/>
                <a:cs typeface="Arial"/>
                <a:sym typeface="Arial"/>
              </a:endParaRPr>
            </a:p>
          </p:txBody>
        </p:sp>
        <p:pic>
          <p:nvPicPr>
            <p:cNvPr id="52" name="Google Shape;138;p4"/>
            <p:cNvPicPr preferRelativeResize="0"/>
            <p:nvPr/>
          </p:nvPicPr>
          <p:blipFill rotWithShape="1">
            <a:blip r:embed="rId3">
              <a:alphaModFix/>
            </a:blip>
            <a:srcRect/>
            <a:stretch/>
          </p:blipFill>
          <p:spPr>
            <a:xfrm>
              <a:off x="5805512" y="3087331"/>
              <a:ext cx="441960" cy="438912"/>
            </a:xfrm>
            <a:prstGeom prst="rect">
              <a:avLst/>
            </a:prstGeom>
            <a:noFill/>
            <a:ln>
              <a:noFill/>
            </a:ln>
          </p:spPr>
        </p:pic>
      </p:grpSp>
      <p:grpSp>
        <p:nvGrpSpPr>
          <p:cNvPr id="31" name="Grupo 30"/>
          <p:cNvGrpSpPr/>
          <p:nvPr/>
        </p:nvGrpSpPr>
        <p:grpSpPr>
          <a:xfrm>
            <a:off x="358146" y="2366302"/>
            <a:ext cx="5871705" cy="938446"/>
            <a:chOff x="375767" y="3087331"/>
            <a:chExt cx="5871705" cy="938446"/>
          </a:xfrm>
        </p:grpSpPr>
        <p:sp>
          <p:nvSpPr>
            <p:cNvPr id="32" name="Google Shape;132;p4"/>
            <p:cNvSpPr/>
            <p:nvPr/>
          </p:nvSpPr>
          <p:spPr>
            <a:xfrm>
              <a:off x="375767" y="3389630"/>
              <a:ext cx="5650725" cy="636147"/>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b="0" i="0" u="none" strike="noStrike" cap="none">
                  <a:solidFill>
                    <a:srgbClr val="000000"/>
                  </a:solidFill>
                  <a:latin typeface="Arial"/>
                  <a:ea typeface="Arial"/>
                  <a:cs typeface="Arial"/>
                  <a:sym typeface="Arial"/>
                </a:rPr>
                <a:t>    </a:t>
              </a:r>
              <a:endParaRPr b="0" i="0" u="none" strike="noStrike" cap="none">
                <a:solidFill>
                  <a:srgbClr val="000000"/>
                </a:solidFill>
                <a:latin typeface="Arial"/>
                <a:ea typeface="Arial"/>
                <a:cs typeface="Arial"/>
                <a:sym typeface="Arial"/>
              </a:endParaRPr>
            </a:p>
          </p:txBody>
        </p:sp>
        <p:pic>
          <p:nvPicPr>
            <p:cNvPr id="33" name="Google Shape;138;p4"/>
            <p:cNvPicPr preferRelativeResize="0"/>
            <p:nvPr/>
          </p:nvPicPr>
          <p:blipFill rotWithShape="1">
            <a:blip r:embed="rId3">
              <a:alphaModFix/>
            </a:blip>
            <a:srcRect/>
            <a:stretch/>
          </p:blipFill>
          <p:spPr>
            <a:xfrm>
              <a:off x="5805512" y="3087331"/>
              <a:ext cx="441960" cy="438912"/>
            </a:xfrm>
            <a:prstGeom prst="rect">
              <a:avLst/>
            </a:prstGeom>
            <a:noFill/>
            <a:ln>
              <a:noFill/>
            </a:ln>
          </p:spPr>
        </p:pic>
      </p:grpSp>
      <p:grpSp>
        <p:nvGrpSpPr>
          <p:cNvPr id="35" name="Grupo 34"/>
          <p:cNvGrpSpPr/>
          <p:nvPr/>
        </p:nvGrpSpPr>
        <p:grpSpPr>
          <a:xfrm>
            <a:off x="358146" y="3810006"/>
            <a:ext cx="5871705" cy="938446"/>
            <a:chOff x="375767" y="3087331"/>
            <a:chExt cx="5871705" cy="938446"/>
          </a:xfrm>
        </p:grpSpPr>
        <p:sp>
          <p:nvSpPr>
            <p:cNvPr id="36" name="Google Shape;132;p4"/>
            <p:cNvSpPr/>
            <p:nvPr/>
          </p:nvSpPr>
          <p:spPr>
            <a:xfrm>
              <a:off x="375767" y="3389630"/>
              <a:ext cx="5650725" cy="636147"/>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b="0" i="0" u="none" strike="noStrike" cap="none">
                  <a:solidFill>
                    <a:srgbClr val="000000"/>
                  </a:solidFill>
                  <a:latin typeface="Arial"/>
                  <a:ea typeface="Arial"/>
                  <a:cs typeface="Arial"/>
                  <a:sym typeface="Arial"/>
                </a:rPr>
                <a:t>    </a:t>
              </a:r>
              <a:endParaRPr b="0" i="0" u="none" strike="noStrike" cap="none">
                <a:solidFill>
                  <a:srgbClr val="000000"/>
                </a:solidFill>
                <a:latin typeface="Arial"/>
                <a:ea typeface="Arial"/>
                <a:cs typeface="Arial"/>
                <a:sym typeface="Arial"/>
              </a:endParaRPr>
            </a:p>
          </p:txBody>
        </p:sp>
        <p:pic>
          <p:nvPicPr>
            <p:cNvPr id="37" name="Google Shape;138;p4"/>
            <p:cNvPicPr preferRelativeResize="0"/>
            <p:nvPr/>
          </p:nvPicPr>
          <p:blipFill rotWithShape="1">
            <a:blip r:embed="rId3">
              <a:alphaModFix/>
            </a:blip>
            <a:srcRect/>
            <a:stretch/>
          </p:blipFill>
          <p:spPr>
            <a:xfrm>
              <a:off x="5805512" y="3087331"/>
              <a:ext cx="441960" cy="438912"/>
            </a:xfrm>
            <a:prstGeom prst="rect">
              <a:avLst/>
            </a:prstGeom>
            <a:noFill/>
            <a:ln>
              <a:noFill/>
            </a:ln>
          </p:spPr>
        </p:pic>
      </p:grpSp>
      <p:grpSp>
        <p:nvGrpSpPr>
          <p:cNvPr id="38" name="Grupo 37"/>
          <p:cNvGrpSpPr/>
          <p:nvPr/>
        </p:nvGrpSpPr>
        <p:grpSpPr>
          <a:xfrm>
            <a:off x="358146" y="4518752"/>
            <a:ext cx="5871705" cy="938446"/>
            <a:chOff x="375767" y="3087331"/>
            <a:chExt cx="5871705" cy="938446"/>
          </a:xfrm>
        </p:grpSpPr>
        <p:sp>
          <p:nvSpPr>
            <p:cNvPr id="39" name="Google Shape;132;p4"/>
            <p:cNvSpPr/>
            <p:nvPr/>
          </p:nvSpPr>
          <p:spPr>
            <a:xfrm>
              <a:off x="375767" y="3389630"/>
              <a:ext cx="5650725" cy="636147"/>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b="0" i="0" u="none" strike="noStrike" cap="none">
                  <a:solidFill>
                    <a:srgbClr val="000000"/>
                  </a:solidFill>
                  <a:latin typeface="Arial"/>
                  <a:ea typeface="Arial"/>
                  <a:cs typeface="Arial"/>
                  <a:sym typeface="Arial"/>
                </a:rPr>
                <a:t>    </a:t>
              </a:r>
              <a:endParaRPr b="0" i="0" u="none" strike="noStrike" cap="none">
                <a:solidFill>
                  <a:srgbClr val="000000"/>
                </a:solidFill>
                <a:latin typeface="Arial"/>
                <a:ea typeface="Arial"/>
                <a:cs typeface="Arial"/>
                <a:sym typeface="Arial"/>
              </a:endParaRPr>
            </a:p>
          </p:txBody>
        </p:sp>
        <p:pic>
          <p:nvPicPr>
            <p:cNvPr id="40" name="Google Shape;138;p4"/>
            <p:cNvPicPr preferRelativeResize="0"/>
            <p:nvPr/>
          </p:nvPicPr>
          <p:blipFill rotWithShape="1">
            <a:blip r:embed="rId3">
              <a:alphaModFix/>
            </a:blip>
            <a:srcRect/>
            <a:stretch/>
          </p:blipFill>
          <p:spPr>
            <a:xfrm>
              <a:off x="5805512" y="3087331"/>
              <a:ext cx="441960" cy="438912"/>
            </a:xfrm>
            <a:prstGeom prst="rect">
              <a:avLst/>
            </a:prstGeom>
            <a:noFill/>
            <a:ln>
              <a:noFill/>
            </a:ln>
          </p:spPr>
        </p:pic>
      </p:grpSp>
      <p:grpSp>
        <p:nvGrpSpPr>
          <p:cNvPr id="41" name="Grupo 40"/>
          <p:cNvGrpSpPr/>
          <p:nvPr/>
        </p:nvGrpSpPr>
        <p:grpSpPr>
          <a:xfrm>
            <a:off x="358146" y="5240604"/>
            <a:ext cx="5871705" cy="938446"/>
            <a:chOff x="375767" y="3087331"/>
            <a:chExt cx="5871705" cy="938446"/>
          </a:xfrm>
        </p:grpSpPr>
        <p:sp>
          <p:nvSpPr>
            <p:cNvPr id="42" name="Google Shape;132;p4"/>
            <p:cNvSpPr/>
            <p:nvPr/>
          </p:nvSpPr>
          <p:spPr>
            <a:xfrm>
              <a:off x="375767" y="3389630"/>
              <a:ext cx="5650725" cy="636147"/>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b="0" i="0" u="none" strike="noStrike" cap="none">
                  <a:solidFill>
                    <a:srgbClr val="000000"/>
                  </a:solidFill>
                  <a:latin typeface="Arial"/>
                  <a:ea typeface="Arial"/>
                  <a:cs typeface="Arial"/>
                  <a:sym typeface="Arial"/>
                </a:rPr>
                <a:t>    </a:t>
              </a:r>
              <a:endParaRPr b="0" i="0" u="none" strike="noStrike" cap="none">
                <a:solidFill>
                  <a:srgbClr val="000000"/>
                </a:solidFill>
                <a:latin typeface="Arial"/>
                <a:ea typeface="Arial"/>
                <a:cs typeface="Arial"/>
                <a:sym typeface="Arial"/>
              </a:endParaRPr>
            </a:p>
          </p:txBody>
        </p:sp>
        <p:pic>
          <p:nvPicPr>
            <p:cNvPr id="43" name="Google Shape;138;p4"/>
            <p:cNvPicPr preferRelativeResize="0"/>
            <p:nvPr/>
          </p:nvPicPr>
          <p:blipFill rotWithShape="1">
            <a:blip r:embed="rId3">
              <a:alphaModFix/>
            </a:blip>
            <a:srcRect/>
            <a:stretch/>
          </p:blipFill>
          <p:spPr>
            <a:xfrm>
              <a:off x="5805512" y="3087331"/>
              <a:ext cx="441960" cy="438912"/>
            </a:xfrm>
            <a:prstGeom prst="rect">
              <a:avLst/>
            </a:prstGeom>
            <a:noFill/>
            <a:ln>
              <a:noFill/>
            </a:ln>
          </p:spPr>
        </p:pic>
      </p:grpSp>
      <p:sp>
        <p:nvSpPr>
          <p:cNvPr id="124" name="Google Shape;124;p4"/>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ANTES DE COMENZAR</a:t>
            </a:r>
            <a:endParaRPr sz="3100" b="1" i="0" u="none" strike="noStrike" cap="none">
              <a:solidFill>
                <a:srgbClr val="741B47"/>
              </a:solidFill>
              <a:latin typeface="Calibri"/>
              <a:ea typeface="Calibri"/>
              <a:cs typeface="Calibri"/>
              <a:sym typeface="Calibri"/>
            </a:endParaRPr>
          </a:p>
        </p:txBody>
      </p:sp>
      <p:sp>
        <p:nvSpPr>
          <p:cNvPr id="129" name="Google Shape;129;p4"/>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ALGUNAS PREGUNTAS</a:t>
            </a:r>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pic>
        <p:nvPicPr>
          <p:cNvPr id="143" name="Google Shape;143;p4"/>
          <p:cNvPicPr preferRelativeResize="0"/>
          <p:nvPr/>
        </p:nvPicPr>
        <p:blipFill rotWithShape="1">
          <a:blip r:embed="rId4">
            <a:alphaModFix/>
          </a:blip>
          <a:srcRect/>
          <a:stretch/>
        </p:blipFill>
        <p:spPr>
          <a:xfrm>
            <a:off x="6549425" y="1315762"/>
            <a:ext cx="2670048" cy="5675376"/>
          </a:xfrm>
          <a:prstGeom prst="rect">
            <a:avLst/>
          </a:prstGeom>
          <a:noFill/>
          <a:ln>
            <a:noFill/>
          </a:ln>
        </p:spPr>
      </p:pic>
      <p:sp>
        <p:nvSpPr>
          <p:cNvPr id="34" name="Google Shape;133;p4"/>
          <p:cNvSpPr txBox="1"/>
          <p:nvPr/>
        </p:nvSpPr>
        <p:spPr>
          <a:xfrm>
            <a:off x="375767" y="2265433"/>
            <a:ext cx="5192504"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dirty="0">
                <a:solidFill>
                  <a:srgbClr val="741B47"/>
                </a:solidFill>
                <a:latin typeface="Calibri"/>
                <a:ea typeface="Calibri"/>
                <a:cs typeface="Calibri"/>
                <a:sym typeface="Calibri"/>
              </a:rPr>
              <a:t>CILINDROS</a:t>
            </a:r>
            <a:endParaRPr sz="2000" b="1" i="0" u="none" strike="noStrike" cap="none" dirty="0">
              <a:solidFill>
                <a:srgbClr val="000000"/>
              </a:solidFill>
              <a:latin typeface="Calibri"/>
              <a:ea typeface="Calibri"/>
              <a:cs typeface="Calibri"/>
              <a:sym typeface="Calibri"/>
            </a:endParaRPr>
          </a:p>
        </p:txBody>
      </p:sp>
      <p:sp>
        <p:nvSpPr>
          <p:cNvPr id="46" name="Google Shape;131;p4"/>
          <p:cNvSpPr txBox="1"/>
          <p:nvPr/>
        </p:nvSpPr>
        <p:spPr>
          <a:xfrm>
            <a:off x="517412" y="2897669"/>
            <a:ext cx="5440500" cy="131928"/>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US" b="0" i="0" u="none" strike="noStrike" cap="none" dirty="0">
                <a:solidFill>
                  <a:srgbClr val="000000"/>
                </a:solidFill>
                <a:latin typeface="Calibri"/>
                <a:ea typeface="Calibri"/>
                <a:cs typeface="Calibri"/>
                <a:sym typeface="Calibri"/>
              </a:rPr>
              <a:t>¿</a:t>
            </a:r>
            <a:r>
              <a:rPr lang="en-US" b="0" i="0" u="none" strike="noStrike" cap="none" dirty="0" err="1">
                <a:solidFill>
                  <a:srgbClr val="000000"/>
                </a:solidFill>
                <a:latin typeface="Calibri"/>
                <a:ea typeface="Calibri"/>
                <a:cs typeface="Calibri"/>
                <a:sym typeface="Calibri"/>
              </a:rPr>
              <a:t>Conocen</a:t>
            </a:r>
            <a:r>
              <a:rPr lang="en-US" b="0" i="0" u="none" strike="noStrike" cap="none" dirty="0">
                <a:solidFill>
                  <a:srgbClr val="000000"/>
                </a:solidFill>
                <a:latin typeface="Calibri"/>
                <a:ea typeface="Calibri"/>
                <a:cs typeface="Calibri"/>
                <a:sym typeface="Calibri"/>
              </a:rPr>
              <a:t> </a:t>
            </a:r>
            <a:r>
              <a:rPr lang="en-US" b="0" i="0" u="none" strike="noStrike" cap="none" dirty="0" err="1">
                <a:solidFill>
                  <a:srgbClr val="000000"/>
                </a:solidFill>
                <a:latin typeface="Calibri"/>
                <a:ea typeface="Calibri"/>
                <a:cs typeface="Calibri"/>
                <a:sym typeface="Calibri"/>
              </a:rPr>
              <a:t>estos</a:t>
            </a:r>
            <a:r>
              <a:rPr lang="en-US" b="0" i="0" u="none" strike="noStrike" cap="none" dirty="0">
                <a:solidFill>
                  <a:srgbClr val="000000"/>
                </a:solidFill>
                <a:latin typeface="Calibri"/>
                <a:ea typeface="Calibri"/>
                <a:cs typeface="Calibri"/>
                <a:sym typeface="Calibri"/>
              </a:rPr>
              <a:t> </a:t>
            </a:r>
            <a:r>
              <a:rPr lang="en-US" b="0" i="0" u="none" strike="noStrike" cap="none" dirty="0" err="1">
                <a:solidFill>
                  <a:srgbClr val="000000"/>
                </a:solidFill>
                <a:latin typeface="Calibri"/>
                <a:ea typeface="Calibri"/>
                <a:cs typeface="Calibri"/>
                <a:sym typeface="Calibri"/>
              </a:rPr>
              <a:t>cilindros</a:t>
            </a:r>
            <a:r>
              <a:rPr lang="en-US" b="0" i="0" u="none" strike="noStrike" cap="none" dirty="0">
                <a:solidFill>
                  <a:srgbClr val="000000"/>
                </a:solidFill>
                <a:latin typeface="Calibri"/>
                <a:ea typeface="Calibri"/>
                <a:cs typeface="Calibri"/>
                <a:sym typeface="Calibri"/>
              </a:rPr>
              <a:t> </a:t>
            </a:r>
            <a:r>
              <a:rPr lang="en-US" b="0" i="0" u="none" strike="noStrike" cap="none" dirty="0" err="1">
                <a:solidFill>
                  <a:srgbClr val="000000"/>
                </a:solidFill>
                <a:latin typeface="Calibri"/>
                <a:ea typeface="Calibri"/>
                <a:cs typeface="Calibri"/>
                <a:sym typeface="Calibri"/>
              </a:rPr>
              <a:t>hidráulicos</a:t>
            </a:r>
            <a:r>
              <a:rPr lang="en-US" b="0" i="0" u="none" strike="noStrike" cap="none" dirty="0">
                <a:solidFill>
                  <a:srgbClr val="000000"/>
                </a:solidFill>
                <a:latin typeface="Calibri"/>
                <a:ea typeface="Calibri"/>
                <a:cs typeface="Calibri"/>
                <a:sym typeface="Calibri"/>
              </a:rPr>
              <a:t>?</a:t>
            </a:r>
            <a:endParaRPr b="0" i="0" u="none" strike="noStrike" cap="none" dirty="0">
              <a:solidFill>
                <a:srgbClr val="000000"/>
              </a:solidFill>
              <a:latin typeface="Calibri"/>
              <a:ea typeface="Calibri"/>
              <a:cs typeface="Calibri"/>
              <a:sym typeface="Calibri"/>
            </a:endParaRPr>
          </a:p>
        </p:txBody>
      </p:sp>
      <p:sp>
        <p:nvSpPr>
          <p:cNvPr id="50" name="Google Shape;131;p4"/>
          <p:cNvSpPr txBox="1"/>
          <p:nvPr/>
        </p:nvSpPr>
        <p:spPr>
          <a:xfrm>
            <a:off x="506729" y="3613376"/>
            <a:ext cx="5440500" cy="221850"/>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n-US" dirty="0">
                <a:latin typeface="Calibri"/>
                <a:ea typeface="Calibri"/>
                <a:cs typeface="Calibri"/>
                <a:sym typeface="Calibri"/>
              </a:rPr>
              <a:t>¿</a:t>
            </a:r>
            <a:r>
              <a:rPr lang="en-US" dirty="0" err="1">
                <a:latin typeface="Calibri"/>
                <a:ea typeface="Calibri"/>
                <a:cs typeface="Calibri"/>
                <a:sym typeface="Calibri"/>
              </a:rPr>
              <a:t>Cuáles</a:t>
            </a:r>
            <a:r>
              <a:rPr lang="en-US" dirty="0">
                <a:latin typeface="Calibri"/>
                <a:ea typeface="Calibri"/>
                <a:cs typeface="Calibri"/>
                <a:sym typeface="Calibri"/>
              </a:rPr>
              <a:t> son </a:t>
            </a:r>
            <a:r>
              <a:rPr lang="en-US" dirty="0" err="1">
                <a:latin typeface="Calibri"/>
                <a:ea typeface="Calibri"/>
                <a:cs typeface="Calibri"/>
                <a:sym typeface="Calibri"/>
              </a:rPr>
              <a:t>sus</a:t>
            </a:r>
            <a:r>
              <a:rPr lang="en-US" dirty="0">
                <a:latin typeface="Calibri"/>
                <a:ea typeface="Calibri"/>
                <a:cs typeface="Calibri"/>
                <a:sym typeface="Calibri"/>
              </a:rPr>
              <a:t> </a:t>
            </a:r>
            <a:r>
              <a:rPr lang="en-US" dirty="0" err="1">
                <a:latin typeface="Calibri"/>
                <a:ea typeface="Calibri"/>
                <a:cs typeface="Calibri"/>
                <a:sym typeface="Calibri"/>
              </a:rPr>
              <a:t>aplicaciones</a:t>
            </a:r>
            <a:r>
              <a:rPr lang="en-US" dirty="0">
                <a:latin typeface="Calibri"/>
                <a:ea typeface="Calibri"/>
                <a:cs typeface="Calibri"/>
                <a:sym typeface="Calibri"/>
              </a:rPr>
              <a:t> </a:t>
            </a:r>
            <a:r>
              <a:rPr lang="en-US" dirty="0" err="1">
                <a:latin typeface="Calibri"/>
                <a:ea typeface="Calibri"/>
                <a:cs typeface="Calibri"/>
                <a:sym typeface="Calibri"/>
              </a:rPr>
              <a:t>en</a:t>
            </a:r>
            <a:r>
              <a:rPr lang="en-US" dirty="0">
                <a:latin typeface="Calibri"/>
                <a:ea typeface="Calibri"/>
                <a:cs typeface="Calibri"/>
                <a:sym typeface="Calibri"/>
              </a:rPr>
              <a:t> </a:t>
            </a:r>
            <a:r>
              <a:rPr lang="en-US" dirty="0" err="1">
                <a:latin typeface="Calibri"/>
                <a:ea typeface="Calibri"/>
                <a:cs typeface="Calibri"/>
                <a:sym typeface="Calibri"/>
              </a:rPr>
              <a:t>los</a:t>
            </a:r>
            <a:r>
              <a:rPr lang="en-US" dirty="0">
                <a:latin typeface="Calibri"/>
                <a:ea typeface="Calibri"/>
                <a:cs typeface="Calibri"/>
                <a:sym typeface="Calibri"/>
              </a:rPr>
              <a:t> </a:t>
            </a:r>
            <a:r>
              <a:rPr lang="en-US" dirty="0" err="1">
                <a:latin typeface="Calibri"/>
                <a:ea typeface="Calibri"/>
                <a:cs typeface="Calibri"/>
                <a:sym typeface="Calibri"/>
              </a:rPr>
              <a:t>vehículos</a:t>
            </a:r>
            <a:r>
              <a:rPr lang="en-US" dirty="0">
                <a:latin typeface="Calibri"/>
                <a:ea typeface="Calibri"/>
                <a:cs typeface="Calibri"/>
                <a:sym typeface="Calibri"/>
              </a:rPr>
              <a:t>, </a:t>
            </a:r>
            <a:r>
              <a:rPr lang="en-US" dirty="0" err="1">
                <a:latin typeface="Calibri"/>
                <a:ea typeface="Calibri"/>
                <a:cs typeface="Calibri"/>
                <a:sym typeface="Calibri"/>
              </a:rPr>
              <a:t>maquinaria</a:t>
            </a:r>
            <a:r>
              <a:rPr lang="en-US" dirty="0">
                <a:latin typeface="Calibri"/>
                <a:ea typeface="Calibri"/>
                <a:cs typeface="Calibri"/>
                <a:sym typeface="Calibri"/>
              </a:rPr>
              <a:t> </a:t>
            </a:r>
            <a:r>
              <a:rPr lang="en-US" dirty="0" err="1">
                <a:latin typeface="Calibri"/>
                <a:ea typeface="Calibri"/>
                <a:cs typeface="Calibri"/>
                <a:sym typeface="Calibri"/>
              </a:rPr>
              <a:t>pesada</a:t>
            </a:r>
            <a:r>
              <a:rPr lang="en-US" dirty="0">
                <a:latin typeface="Calibri"/>
                <a:ea typeface="Calibri"/>
                <a:cs typeface="Calibri"/>
                <a:sym typeface="Calibri"/>
              </a:rPr>
              <a:t> </a:t>
            </a:r>
          </a:p>
          <a:p>
            <a:pPr lvl="0">
              <a:lnSpc>
                <a:spcPct val="115000"/>
              </a:lnSpc>
              <a:buSzPts val="1800"/>
            </a:pPr>
            <a:r>
              <a:rPr lang="en-US" dirty="0">
                <a:latin typeface="Calibri"/>
                <a:ea typeface="Calibri"/>
                <a:cs typeface="Calibri"/>
                <a:sym typeface="Calibri"/>
              </a:rPr>
              <a:t>o </a:t>
            </a:r>
            <a:r>
              <a:rPr lang="en-US" dirty="0" err="1">
                <a:latin typeface="Calibri"/>
                <a:ea typeface="Calibri"/>
                <a:cs typeface="Calibri"/>
                <a:sym typeface="Calibri"/>
              </a:rPr>
              <a:t>en</a:t>
            </a:r>
            <a:r>
              <a:rPr lang="en-US" dirty="0">
                <a:latin typeface="Calibri"/>
                <a:ea typeface="Calibri"/>
                <a:cs typeface="Calibri"/>
                <a:sym typeface="Calibri"/>
              </a:rPr>
              <a:t> el taller </a:t>
            </a:r>
            <a:r>
              <a:rPr lang="en-US" dirty="0" err="1">
                <a:latin typeface="Calibri"/>
                <a:ea typeface="Calibri"/>
                <a:cs typeface="Calibri"/>
                <a:sym typeface="Calibri"/>
              </a:rPr>
              <a:t>mecánico</a:t>
            </a:r>
            <a:r>
              <a:rPr lang="en-US" dirty="0">
                <a:latin typeface="Calibri"/>
                <a:ea typeface="Calibri"/>
                <a:cs typeface="Calibri"/>
                <a:sym typeface="Calibri"/>
              </a:rPr>
              <a:t>?</a:t>
            </a:r>
          </a:p>
        </p:txBody>
      </p:sp>
      <p:sp>
        <p:nvSpPr>
          <p:cNvPr id="54" name="Google Shape;131;p4"/>
          <p:cNvSpPr txBox="1"/>
          <p:nvPr/>
        </p:nvSpPr>
        <p:spPr>
          <a:xfrm>
            <a:off x="517412" y="4356091"/>
            <a:ext cx="5440500" cy="131928"/>
          </a:xfrm>
          <a:prstGeom prst="rect">
            <a:avLst/>
          </a:prstGeom>
          <a:noFill/>
          <a:ln>
            <a:noFill/>
          </a:ln>
        </p:spPr>
        <p:txBody>
          <a:bodyPr spcFirstLastPara="1" wrap="square" lIns="91425" tIns="91425" rIns="91425" bIns="91425" anchor="ctr" anchorCtr="0">
            <a:noAutofit/>
          </a:bodyPr>
          <a:lstStyle/>
          <a:p>
            <a:pPr lvl="0"/>
            <a:r>
              <a:rPr lang="en-US" dirty="0">
                <a:latin typeface="Calibri"/>
                <a:ea typeface="Calibri"/>
                <a:cs typeface="Calibri"/>
                <a:sym typeface="Calibri"/>
              </a:rPr>
              <a:t>¿</a:t>
            </a:r>
            <a:r>
              <a:rPr lang="en-US" dirty="0" err="1">
                <a:latin typeface="Calibri"/>
                <a:ea typeface="Calibri"/>
                <a:cs typeface="Calibri"/>
                <a:sym typeface="Calibri"/>
              </a:rPr>
              <a:t>Conocen</a:t>
            </a:r>
            <a:r>
              <a:rPr lang="en-US" dirty="0">
                <a:latin typeface="Calibri"/>
                <a:ea typeface="Calibri"/>
                <a:cs typeface="Calibri"/>
                <a:sym typeface="Calibri"/>
              </a:rPr>
              <a:t> </a:t>
            </a:r>
            <a:r>
              <a:rPr lang="en-US" dirty="0" err="1">
                <a:latin typeface="Calibri"/>
                <a:ea typeface="Calibri"/>
                <a:cs typeface="Calibri"/>
                <a:sym typeface="Calibri"/>
              </a:rPr>
              <a:t>su</a:t>
            </a:r>
            <a:r>
              <a:rPr lang="en-US" dirty="0">
                <a:latin typeface="Calibri"/>
                <a:ea typeface="Calibri"/>
                <a:cs typeface="Calibri"/>
                <a:sym typeface="Calibri"/>
              </a:rPr>
              <a:t> principio de </a:t>
            </a:r>
            <a:r>
              <a:rPr lang="en-US" dirty="0" err="1">
                <a:latin typeface="Calibri"/>
                <a:ea typeface="Calibri"/>
                <a:cs typeface="Calibri"/>
                <a:sym typeface="Calibri"/>
              </a:rPr>
              <a:t>funcionamiento</a:t>
            </a:r>
            <a:r>
              <a:rPr lang="en-US" dirty="0">
                <a:latin typeface="Calibri"/>
                <a:ea typeface="Calibri"/>
                <a:cs typeface="Calibri"/>
                <a:sym typeface="Calibri"/>
              </a:rPr>
              <a:t>?</a:t>
            </a:r>
            <a:endParaRPr lang="en-US" dirty="0"/>
          </a:p>
        </p:txBody>
      </p:sp>
      <p:sp>
        <p:nvSpPr>
          <p:cNvPr id="73" name="Google Shape;131;p4"/>
          <p:cNvSpPr txBox="1"/>
          <p:nvPr/>
        </p:nvSpPr>
        <p:spPr>
          <a:xfrm>
            <a:off x="517412" y="5045431"/>
            <a:ext cx="5440500" cy="221850"/>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n-US" dirty="0">
                <a:latin typeface="Calibri"/>
                <a:ea typeface="Calibri"/>
                <a:cs typeface="Calibri"/>
                <a:sym typeface="Calibri"/>
              </a:rPr>
              <a:t>¿</a:t>
            </a:r>
            <a:r>
              <a:rPr lang="en-US" dirty="0" err="1">
                <a:latin typeface="Calibri"/>
                <a:ea typeface="Calibri"/>
                <a:cs typeface="Calibri"/>
                <a:sym typeface="Calibri"/>
              </a:rPr>
              <a:t>Qué</a:t>
            </a:r>
            <a:r>
              <a:rPr lang="en-US" dirty="0">
                <a:latin typeface="Calibri"/>
                <a:ea typeface="Calibri"/>
                <a:cs typeface="Calibri"/>
                <a:sym typeface="Calibri"/>
              </a:rPr>
              <a:t> </a:t>
            </a:r>
            <a:r>
              <a:rPr lang="en-US" dirty="0" err="1">
                <a:latin typeface="Calibri"/>
                <a:ea typeface="Calibri"/>
                <a:cs typeface="Calibri"/>
                <a:sym typeface="Calibri"/>
              </a:rPr>
              <a:t>ventaja</a:t>
            </a:r>
            <a:r>
              <a:rPr lang="en-US" dirty="0">
                <a:latin typeface="Calibri"/>
                <a:ea typeface="Calibri"/>
                <a:cs typeface="Calibri"/>
                <a:sym typeface="Calibri"/>
              </a:rPr>
              <a:t> </a:t>
            </a:r>
            <a:r>
              <a:rPr lang="en-US" dirty="0" err="1">
                <a:latin typeface="Calibri"/>
                <a:ea typeface="Calibri"/>
                <a:cs typeface="Calibri"/>
                <a:sym typeface="Calibri"/>
              </a:rPr>
              <a:t>tiene</a:t>
            </a:r>
            <a:r>
              <a:rPr lang="en-US" dirty="0">
                <a:latin typeface="Calibri"/>
                <a:ea typeface="Calibri"/>
                <a:cs typeface="Calibri"/>
                <a:sym typeface="Calibri"/>
              </a:rPr>
              <a:t> </a:t>
            </a:r>
            <a:r>
              <a:rPr lang="en-US" dirty="0" err="1">
                <a:latin typeface="Calibri"/>
                <a:ea typeface="Calibri"/>
                <a:cs typeface="Calibri"/>
                <a:sym typeface="Calibri"/>
              </a:rPr>
              <a:t>por</a:t>
            </a:r>
            <a:r>
              <a:rPr lang="en-US" dirty="0">
                <a:latin typeface="Calibri"/>
                <a:ea typeface="Calibri"/>
                <a:cs typeface="Calibri"/>
                <a:sym typeface="Calibri"/>
              </a:rPr>
              <a:t> </a:t>
            </a:r>
            <a:r>
              <a:rPr lang="en-US" dirty="0" err="1">
                <a:latin typeface="Calibri"/>
                <a:ea typeface="Calibri"/>
                <a:cs typeface="Calibri"/>
                <a:sym typeface="Calibri"/>
              </a:rPr>
              <a:t>sobre</a:t>
            </a:r>
            <a:r>
              <a:rPr lang="en-US" dirty="0">
                <a:latin typeface="Calibri"/>
                <a:ea typeface="Calibri"/>
                <a:cs typeface="Calibri"/>
                <a:sym typeface="Calibri"/>
              </a:rPr>
              <a:t> </a:t>
            </a:r>
            <a:r>
              <a:rPr lang="en-US" dirty="0" err="1">
                <a:latin typeface="Calibri"/>
                <a:ea typeface="Calibri"/>
                <a:cs typeface="Calibri"/>
                <a:sym typeface="Calibri"/>
              </a:rPr>
              <a:t>otro</a:t>
            </a:r>
            <a:r>
              <a:rPr lang="en-US" dirty="0">
                <a:latin typeface="Calibri"/>
                <a:ea typeface="Calibri"/>
                <a:cs typeface="Calibri"/>
                <a:sym typeface="Calibri"/>
              </a:rPr>
              <a:t> de </a:t>
            </a:r>
            <a:r>
              <a:rPr lang="en-US" dirty="0" err="1">
                <a:latin typeface="Calibri"/>
                <a:ea typeface="Calibri"/>
                <a:cs typeface="Calibri"/>
                <a:sym typeface="Calibri"/>
              </a:rPr>
              <a:t>tipo</a:t>
            </a:r>
            <a:r>
              <a:rPr lang="en-US" dirty="0">
                <a:latin typeface="Calibri"/>
                <a:ea typeface="Calibri"/>
                <a:cs typeface="Calibri"/>
                <a:sym typeface="Calibri"/>
              </a:rPr>
              <a:t> </a:t>
            </a:r>
            <a:r>
              <a:rPr lang="en-US" dirty="0" err="1">
                <a:latin typeface="Calibri"/>
                <a:ea typeface="Calibri"/>
                <a:cs typeface="Calibri"/>
                <a:sym typeface="Calibri"/>
              </a:rPr>
              <a:t>mecánico</a:t>
            </a:r>
            <a:r>
              <a:rPr lang="en-US" dirty="0">
                <a:latin typeface="Calibri"/>
                <a:ea typeface="Calibri"/>
                <a:cs typeface="Calibri"/>
                <a:sym typeface="Calibri"/>
              </a:rPr>
              <a:t>, </a:t>
            </a:r>
            <a:r>
              <a:rPr lang="en-US" dirty="0" err="1">
                <a:latin typeface="Calibri"/>
                <a:ea typeface="Calibri"/>
                <a:cs typeface="Calibri"/>
                <a:sym typeface="Calibri"/>
              </a:rPr>
              <a:t>neumático</a:t>
            </a:r>
            <a:r>
              <a:rPr lang="en-US" dirty="0">
                <a:latin typeface="Calibri"/>
                <a:ea typeface="Calibri"/>
                <a:cs typeface="Calibri"/>
                <a:sym typeface="Calibri"/>
              </a:rPr>
              <a:t>, </a:t>
            </a:r>
            <a:r>
              <a:rPr lang="en-US" dirty="0" err="1">
                <a:latin typeface="Calibri"/>
                <a:ea typeface="Calibri"/>
                <a:cs typeface="Calibri"/>
                <a:sym typeface="Calibri"/>
              </a:rPr>
              <a:t>eléctrico</a:t>
            </a:r>
            <a:r>
              <a:rPr lang="en-US" dirty="0">
                <a:latin typeface="Calibri"/>
                <a:ea typeface="Calibri"/>
                <a:cs typeface="Calibri"/>
                <a:sym typeface="Calibri"/>
              </a:rPr>
              <a:t>?</a:t>
            </a:r>
          </a:p>
        </p:txBody>
      </p:sp>
      <p:sp>
        <p:nvSpPr>
          <p:cNvPr id="85" name="Google Shape;131;p4"/>
          <p:cNvSpPr txBox="1"/>
          <p:nvPr/>
        </p:nvSpPr>
        <p:spPr>
          <a:xfrm>
            <a:off x="506729" y="5725049"/>
            <a:ext cx="5440500" cy="221850"/>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n-US" dirty="0">
                <a:latin typeface="Calibri"/>
                <a:ea typeface="Calibri"/>
                <a:cs typeface="Calibri"/>
                <a:sym typeface="Calibri"/>
              </a:rPr>
              <a:t>¿</a:t>
            </a:r>
            <a:r>
              <a:rPr lang="en-US" dirty="0" err="1">
                <a:latin typeface="Calibri"/>
                <a:ea typeface="Calibri"/>
                <a:cs typeface="Calibri"/>
                <a:sym typeface="Calibri"/>
              </a:rPr>
              <a:t>Pueden</a:t>
            </a:r>
            <a:r>
              <a:rPr lang="en-US" dirty="0">
                <a:latin typeface="Calibri"/>
                <a:ea typeface="Calibri"/>
                <a:cs typeface="Calibri"/>
                <a:sym typeface="Calibri"/>
              </a:rPr>
              <a:t> </a:t>
            </a:r>
            <a:r>
              <a:rPr lang="en-US" dirty="0" err="1">
                <a:latin typeface="Calibri"/>
                <a:ea typeface="Calibri"/>
                <a:cs typeface="Calibri"/>
                <a:sym typeface="Calibri"/>
              </a:rPr>
              <a:t>reconcer</a:t>
            </a:r>
            <a:r>
              <a:rPr lang="en-US" dirty="0">
                <a:latin typeface="Calibri"/>
                <a:ea typeface="Calibri"/>
                <a:cs typeface="Calibri"/>
                <a:sym typeface="Calibri"/>
              </a:rPr>
              <a:t> </a:t>
            </a:r>
            <a:r>
              <a:rPr lang="en-US" dirty="0" err="1">
                <a:latin typeface="Calibri"/>
                <a:ea typeface="Calibri"/>
                <a:cs typeface="Calibri"/>
                <a:sym typeface="Calibri"/>
              </a:rPr>
              <a:t>distintas</a:t>
            </a:r>
            <a:r>
              <a:rPr lang="en-US" dirty="0">
                <a:latin typeface="Calibri"/>
                <a:ea typeface="Calibri"/>
                <a:cs typeface="Calibri"/>
                <a:sym typeface="Calibri"/>
              </a:rPr>
              <a:t> </a:t>
            </a:r>
            <a:r>
              <a:rPr lang="en-US" dirty="0" err="1">
                <a:latin typeface="Calibri"/>
                <a:ea typeface="Calibri"/>
                <a:cs typeface="Calibri"/>
                <a:sym typeface="Calibri"/>
              </a:rPr>
              <a:t>partes</a:t>
            </a:r>
            <a:r>
              <a:rPr lang="en-US" dirty="0">
                <a:latin typeface="Calibri"/>
                <a:ea typeface="Calibri"/>
                <a:cs typeface="Calibri"/>
                <a:sym typeface="Calibri"/>
              </a:rPr>
              <a:t> y </a:t>
            </a:r>
            <a:r>
              <a:rPr lang="en-US" dirty="0" err="1">
                <a:latin typeface="Calibri"/>
                <a:ea typeface="Calibri"/>
                <a:cs typeface="Calibri"/>
                <a:sym typeface="Calibri"/>
              </a:rPr>
              <a:t>representarlas</a:t>
            </a:r>
            <a:r>
              <a:rPr lang="en-US" dirty="0">
                <a:latin typeface="Calibri"/>
                <a:ea typeface="Calibri"/>
                <a:cs typeface="Calibri"/>
                <a:sym typeface="Calibri"/>
              </a:rPr>
              <a:t> </a:t>
            </a:r>
            <a:r>
              <a:rPr lang="en-US" dirty="0" err="1">
                <a:latin typeface="Calibri"/>
                <a:ea typeface="Calibri"/>
                <a:cs typeface="Calibri"/>
                <a:sym typeface="Calibri"/>
              </a:rPr>
              <a:t>en</a:t>
            </a:r>
            <a:r>
              <a:rPr lang="en-US" dirty="0">
                <a:latin typeface="Calibri"/>
                <a:ea typeface="Calibri"/>
                <a:cs typeface="Calibri"/>
                <a:sym typeface="Calibri"/>
              </a:rPr>
              <a:t> un </a:t>
            </a:r>
            <a:r>
              <a:rPr lang="en-US" dirty="0" err="1">
                <a:latin typeface="Calibri"/>
                <a:ea typeface="Calibri"/>
                <a:cs typeface="Calibri"/>
                <a:sym typeface="Calibri"/>
              </a:rPr>
              <a:t>plano</a:t>
            </a:r>
            <a:r>
              <a:rPr lang="en-US" dirty="0">
                <a:latin typeface="Calibri"/>
                <a:ea typeface="Calibri"/>
                <a:cs typeface="Calibri"/>
                <a:sym typeface="Calibri"/>
              </a:rPr>
              <a:t> de </a:t>
            </a:r>
            <a:r>
              <a:rPr lang="en-US" dirty="0" err="1">
                <a:latin typeface="Calibri"/>
                <a:ea typeface="Calibri"/>
                <a:cs typeface="Calibri"/>
                <a:sym typeface="Calibri"/>
              </a:rPr>
              <a:t>acuerdo</a:t>
            </a:r>
            <a:r>
              <a:rPr lang="en-US" dirty="0">
                <a:latin typeface="Calibri"/>
                <a:ea typeface="Calibri"/>
                <a:cs typeface="Calibri"/>
                <a:sym typeface="Calibri"/>
              </a:rPr>
              <a:t> con la </a:t>
            </a:r>
            <a:r>
              <a:rPr lang="en-US" dirty="0" err="1">
                <a:latin typeface="Calibri"/>
                <a:ea typeface="Calibri"/>
                <a:cs typeface="Calibri"/>
                <a:sym typeface="Calibri"/>
              </a:rPr>
              <a:t>simbología</a:t>
            </a:r>
            <a:r>
              <a:rPr lang="en-US" dirty="0">
                <a:latin typeface="Calibri"/>
                <a:ea typeface="Calibri"/>
                <a:cs typeface="Calibri"/>
                <a:sym typeface="Calibri"/>
              </a:rPr>
              <a:t> </a:t>
            </a:r>
            <a:r>
              <a:rPr lang="en-US" dirty="0" err="1">
                <a:latin typeface="Calibri"/>
                <a:ea typeface="Calibri"/>
                <a:cs typeface="Calibri"/>
                <a:sym typeface="Calibri"/>
              </a:rPr>
              <a:t>hidráulica</a:t>
            </a:r>
            <a:r>
              <a:rPr lang="en-US" dirty="0">
                <a:latin typeface="Calibri"/>
                <a:ea typeface="Calibri"/>
                <a:cs typeface="Calibri"/>
                <a:sym typeface="Calibri"/>
              </a:rPr>
              <a:t>?</a:t>
            </a:r>
          </a:p>
        </p:txBody>
      </p:sp>
      <p:sp>
        <p:nvSpPr>
          <p:cNvPr id="87" name="Google Shape;128;p4"/>
          <p:cNvSpPr txBox="1"/>
          <p:nvPr/>
        </p:nvSpPr>
        <p:spPr>
          <a:xfrm>
            <a:off x="506729" y="6548459"/>
            <a:ext cx="5388800" cy="198385"/>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100"/>
              <a:buFont typeface="Arial"/>
              <a:buNone/>
            </a:pPr>
            <a:r>
              <a:rPr lang="en-US" sz="2100" b="1" i="0" u="none" strike="noStrike" cap="none" dirty="0">
                <a:solidFill>
                  <a:srgbClr val="76384D"/>
                </a:solidFill>
                <a:latin typeface="Calibri"/>
                <a:ea typeface="Calibri"/>
                <a:cs typeface="Calibri"/>
                <a:sym typeface="Calibri"/>
              </a:rPr>
              <a:t>¡</a:t>
            </a:r>
            <a:r>
              <a:rPr lang="en-US" sz="2100" b="1" i="0" u="none" strike="noStrike" cap="none">
                <a:solidFill>
                  <a:srgbClr val="76384D"/>
                </a:solidFill>
                <a:latin typeface="Calibri"/>
                <a:ea typeface="Calibri"/>
                <a:cs typeface="Calibri"/>
                <a:sym typeface="Calibri"/>
              </a:rPr>
              <a:t>Compartan</a:t>
            </a:r>
            <a:r>
              <a:rPr lang="en-US" sz="2100" b="1" i="0" u="none" strike="noStrike" cap="none" dirty="0">
                <a:solidFill>
                  <a:srgbClr val="76384D"/>
                </a:solidFill>
                <a:latin typeface="Calibri"/>
                <a:ea typeface="Calibri"/>
                <a:cs typeface="Calibri"/>
                <a:sym typeface="Calibri"/>
              </a:rPr>
              <a:t> </a:t>
            </a:r>
            <a:r>
              <a:rPr lang="en-US" sz="2100" b="1" i="0" u="none" strike="noStrike" cap="none" dirty="0" err="1">
                <a:solidFill>
                  <a:srgbClr val="76384D"/>
                </a:solidFill>
                <a:latin typeface="Calibri"/>
                <a:ea typeface="Calibri"/>
                <a:cs typeface="Calibri"/>
                <a:sym typeface="Calibri"/>
              </a:rPr>
              <a:t>experiencias</a:t>
            </a:r>
            <a:r>
              <a:rPr lang="en-US" sz="2100" b="1" i="0" u="none" strike="noStrike" cap="none" dirty="0">
                <a:solidFill>
                  <a:srgbClr val="76384D"/>
                </a:solidFill>
                <a:latin typeface="Calibri"/>
                <a:ea typeface="Calibri"/>
                <a:cs typeface="Calibri"/>
                <a:sym typeface="Calibri"/>
              </a:rPr>
              <a:t> </a:t>
            </a:r>
            <a:r>
              <a:rPr lang="en-US" sz="2100" b="0" i="0" u="none" strike="noStrike" cap="none" dirty="0">
                <a:solidFill>
                  <a:srgbClr val="76384D"/>
                </a:solidFill>
                <a:latin typeface="Calibri"/>
                <a:ea typeface="Calibri"/>
                <a:cs typeface="Calibri"/>
                <a:sym typeface="Calibri"/>
              </a:rPr>
              <a:t>con </a:t>
            </a:r>
            <a:r>
              <a:rPr lang="en-US" sz="2100" b="0" i="0" u="none" strike="noStrike" cap="none" dirty="0" err="1">
                <a:solidFill>
                  <a:srgbClr val="76384D"/>
                </a:solidFill>
                <a:latin typeface="Calibri"/>
                <a:ea typeface="Calibri"/>
                <a:cs typeface="Calibri"/>
                <a:sym typeface="Calibri"/>
              </a:rPr>
              <a:t>sus</a:t>
            </a:r>
            <a:r>
              <a:rPr lang="en-US" sz="2100" b="0" i="0" u="none" strike="noStrike" cap="none" dirty="0">
                <a:solidFill>
                  <a:srgbClr val="76384D"/>
                </a:solidFill>
                <a:latin typeface="Calibri"/>
                <a:ea typeface="Calibri"/>
                <a:cs typeface="Calibri"/>
                <a:sym typeface="Calibri"/>
              </a:rPr>
              <a:t> </a:t>
            </a:r>
            <a:r>
              <a:rPr lang="en-US" sz="2100" b="0" i="0" u="none" strike="noStrike" cap="none" dirty="0" err="1">
                <a:solidFill>
                  <a:srgbClr val="76384D"/>
                </a:solidFill>
                <a:latin typeface="Calibri"/>
                <a:ea typeface="Calibri"/>
                <a:cs typeface="Calibri"/>
                <a:sym typeface="Calibri"/>
              </a:rPr>
              <a:t>compañeros</a:t>
            </a:r>
            <a:r>
              <a:rPr lang="en-US" sz="2100" b="0" i="0" u="none" strike="noStrike" cap="none" dirty="0">
                <a:solidFill>
                  <a:srgbClr val="76384D"/>
                </a:solidFill>
                <a:latin typeface="Calibri"/>
                <a:ea typeface="Calibri"/>
                <a:cs typeface="Calibri"/>
                <a:sym typeface="Calibri"/>
              </a:rPr>
              <a:t>! </a:t>
            </a:r>
            <a:endParaRPr sz="2000" b="0" i="0" u="none" strike="noStrike" cap="none" dirty="0">
              <a:solidFill>
                <a:srgbClr val="76384D"/>
              </a:solidFill>
              <a:latin typeface="Calibri"/>
              <a:ea typeface="Calibri"/>
              <a:cs typeface="Calibri"/>
              <a:sym typeface="Calibri"/>
            </a:endParaRP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967" y="2109596"/>
            <a:ext cx="563880" cy="5638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21" y="2367775"/>
            <a:ext cx="2965718" cy="4328991"/>
          </a:xfrm>
          <a:prstGeom prst="rect">
            <a:avLst/>
          </a:prstGeom>
        </p:spPr>
      </p:pic>
      <p:sp>
        <p:nvSpPr>
          <p:cNvPr id="28" name="Google Shape;168;p5"/>
          <p:cNvSpPr txBox="1"/>
          <p:nvPr/>
        </p:nvSpPr>
        <p:spPr>
          <a:xfrm>
            <a:off x="4017018" y="122116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dirty="0">
                <a:solidFill>
                  <a:srgbClr val="BA9BA5"/>
                </a:solidFill>
                <a:latin typeface="Calibri"/>
                <a:ea typeface="Calibri"/>
                <a:cs typeface="Calibri"/>
                <a:sym typeface="Calibri"/>
              </a:rPr>
              <a:t>3</a:t>
            </a:r>
            <a:endParaRPr sz="5000" b="0" i="0" u="none" strike="noStrike" cap="none" dirty="0">
              <a:solidFill>
                <a:srgbClr val="BA9BA5"/>
              </a:solidFill>
              <a:latin typeface="Calibri"/>
              <a:ea typeface="Calibri"/>
              <a:cs typeface="Calibri"/>
              <a:sym typeface="Calibri"/>
            </a:endParaRPr>
          </a:p>
        </p:txBody>
      </p:sp>
      <p:sp>
        <p:nvSpPr>
          <p:cNvPr id="29"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741B47"/>
                </a:solidFill>
                <a:latin typeface="Calibri"/>
                <a:ea typeface="Calibri"/>
                <a:cs typeface="Calibri"/>
                <a:sym typeface="Calibri"/>
              </a:rPr>
              <a:t>MENÚ DE LA ACTIVIDAD</a:t>
            </a:r>
            <a:endParaRPr lang="en-US" sz="3100" b="1" dirty="0">
              <a:solidFill>
                <a:srgbClr val="741B47"/>
              </a:solidFill>
              <a:latin typeface="Calibri"/>
              <a:ea typeface="Calibri"/>
              <a:cs typeface="Calibri"/>
              <a:sym typeface="Calibri"/>
            </a:endParaRPr>
          </a:p>
        </p:txBody>
      </p:sp>
      <p:sp>
        <p:nvSpPr>
          <p:cNvPr id="30" name="Google Shape;153;p5"/>
          <p:cNvSpPr/>
          <p:nvPr/>
        </p:nvSpPr>
        <p:spPr>
          <a:xfrm>
            <a:off x="4063481" y="3088868"/>
            <a:ext cx="5095870" cy="3508578"/>
          </a:xfrm>
          <a:prstGeom prst="roundRect">
            <a:avLst>
              <a:gd name="adj" fmla="val 516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31" name="Grupo 2"/>
          <p:cNvGrpSpPr/>
          <p:nvPr/>
        </p:nvGrpSpPr>
        <p:grpSpPr>
          <a:xfrm>
            <a:off x="3880053" y="3413417"/>
            <a:ext cx="376200" cy="385800"/>
            <a:chOff x="8933845" y="3480600"/>
            <a:chExt cx="376200" cy="385800"/>
          </a:xfrm>
        </p:grpSpPr>
        <p:sp>
          <p:nvSpPr>
            <p:cNvPr id="32" name="Google Shape;160;p5"/>
            <p:cNvSpPr/>
            <p:nvPr/>
          </p:nvSpPr>
          <p:spPr>
            <a:xfrm>
              <a:off x="8933845" y="3480600"/>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161;p5"/>
            <p:cNvSpPr txBox="1"/>
            <p:nvPr/>
          </p:nvSpPr>
          <p:spPr>
            <a:xfrm>
              <a:off x="8943370" y="348060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grpSp>
        <p:nvGrpSpPr>
          <p:cNvPr id="41" name="Grupo 3"/>
          <p:cNvGrpSpPr/>
          <p:nvPr/>
        </p:nvGrpSpPr>
        <p:grpSpPr>
          <a:xfrm>
            <a:off x="3880053" y="4064314"/>
            <a:ext cx="376200" cy="385800"/>
            <a:chOff x="8933845" y="4794482"/>
            <a:chExt cx="376200" cy="385800"/>
          </a:xfrm>
        </p:grpSpPr>
        <p:sp>
          <p:nvSpPr>
            <p:cNvPr id="42" name="Google Shape;162;p5"/>
            <p:cNvSpPr/>
            <p:nvPr/>
          </p:nvSpPr>
          <p:spPr>
            <a:xfrm>
              <a:off x="8933845" y="4794482"/>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163;p5"/>
            <p:cNvSpPr txBox="1"/>
            <p:nvPr/>
          </p:nvSpPr>
          <p:spPr>
            <a:xfrm>
              <a:off x="8943370" y="4794482"/>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grpSp>
        <p:nvGrpSpPr>
          <p:cNvPr id="45" name="Grupo 4"/>
          <p:cNvGrpSpPr/>
          <p:nvPr/>
        </p:nvGrpSpPr>
        <p:grpSpPr>
          <a:xfrm>
            <a:off x="3880053" y="4750881"/>
            <a:ext cx="376200" cy="385800"/>
            <a:chOff x="8933845" y="6093269"/>
            <a:chExt cx="376200" cy="385800"/>
          </a:xfrm>
        </p:grpSpPr>
        <p:sp>
          <p:nvSpPr>
            <p:cNvPr id="49" name="Google Shape;164;p5"/>
            <p:cNvSpPr/>
            <p:nvPr/>
          </p:nvSpPr>
          <p:spPr>
            <a:xfrm>
              <a:off x="8933845" y="6093269"/>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165;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sp>
        <p:nvSpPr>
          <p:cNvPr id="51" name="Google Shape;154;p5"/>
          <p:cNvSpPr txBox="1"/>
          <p:nvPr/>
        </p:nvSpPr>
        <p:spPr>
          <a:xfrm>
            <a:off x="4510404" y="3329339"/>
            <a:ext cx="3434062" cy="566268"/>
          </a:xfrm>
          <a:prstGeom prst="rect">
            <a:avLst/>
          </a:prstGeom>
          <a:noFill/>
          <a:ln>
            <a:noFill/>
          </a:ln>
        </p:spPr>
        <p:txBody>
          <a:bodyPr spcFirstLastPara="1" wrap="square" lIns="91425" tIns="45700" rIns="91425" bIns="45700" anchor="t" anchorCtr="0">
            <a:spAutoFit/>
          </a:bodyPr>
          <a:lstStyle/>
          <a:p>
            <a:pPr>
              <a:lnSpc>
                <a:spcPct val="110000"/>
              </a:lnSpc>
            </a:pPr>
            <a:r>
              <a:rPr lang="es-ES" dirty="0">
                <a:latin typeface="Calibri" charset="0"/>
                <a:ea typeface="Calibri" charset="0"/>
                <a:cs typeface="Calibri" charset="0"/>
              </a:rPr>
              <a:t>Reconocerás  de manera correcta las partes y componentes de los cilindros hidráulicos.</a:t>
            </a:r>
          </a:p>
        </p:txBody>
      </p:sp>
      <p:grpSp>
        <p:nvGrpSpPr>
          <p:cNvPr id="52" name="Grupo 2"/>
          <p:cNvGrpSpPr/>
          <p:nvPr/>
        </p:nvGrpSpPr>
        <p:grpSpPr>
          <a:xfrm>
            <a:off x="3880053" y="5323055"/>
            <a:ext cx="376200" cy="385800"/>
            <a:chOff x="8933845" y="3480600"/>
            <a:chExt cx="376200" cy="385800"/>
          </a:xfrm>
        </p:grpSpPr>
        <p:sp>
          <p:nvSpPr>
            <p:cNvPr id="53" name="Google Shape;160;p5"/>
            <p:cNvSpPr/>
            <p:nvPr/>
          </p:nvSpPr>
          <p:spPr>
            <a:xfrm>
              <a:off x="8933845" y="3480600"/>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161;p5"/>
            <p:cNvSpPr txBox="1"/>
            <p:nvPr/>
          </p:nvSpPr>
          <p:spPr>
            <a:xfrm>
              <a:off x="8943370" y="348060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4</a:t>
              </a:r>
              <a:endParaRPr sz="2800" b="1" i="0" u="none" strike="noStrike" cap="none" dirty="0">
                <a:solidFill>
                  <a:srgbClr val="FFFFFF"/>
                </a:solidFill>
                <a:latin typeface="Calibri"/>
                <a:ea typeface="Calibri"/>
                <a:cs typeface="Calibri"/>
                <a:sym typeface="Calibri"/>
              </a:endParaRPr>
            </a:p>
          </p:txBody>
        </p:sp>
      </p:grpSp>
      <p:grpSp>
        <p:nvGrpSpPr>
          <p:cNvPr id="55" name="Grupo 3"/>
          <p:cNvGrpSpPr/>
          <p:nvPr/>
        </p:nvGrpSpPr>
        <p:grpSpPr>
          <a:xfrm>
            <a:off x="3880053" y="5895229"/>
            <a:ext cx="376200" cy="385800"/>
            <a:chOff x="8933845" y="4794482"/>
            <a:chExt cx="376200" cy="385800"/>
          </a:xfrm>
        </p:grpSpPr>
        <p:sp>
          <p:nvSpPr>
            <p:cNvPr id="56" name="Google Shape;162;p5"/>
            <p:cNvSpPr/>
            <p:nvPr/>
          </p:nvSpPr>
          <p:spPr>
            <a:xfrm>
              <a:off x="8933845" y="4794482"/>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163;p5"/>
            <p:cNvSpPr txBox="1"/>
            <p:nvPr/>
          </p:nvSpPr>
          <p:spPr>
            <a:xfrm>
              <a:off x="8943370" y="4794482"/>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5</a:t>
              </a:r>
              <a:endParaRPr sz="2800" b="1" i="0" u="none" strike="noStrike" cap="none" dirty="0">
                <a:solidFill>
                  <a:srgbClr val="FFFFFF"/>
                </a:solidFill>
                <a:latin typeface="Calibri"/>
                <a:ea typeface="Calibri"/>
                <a:cs typeface="Calibri"/>
                <a:sym typeface="Calibri"/>
              </a:endParaRPr>
            </a:p>
          </p:txBody>
        </p:sp>
      </p:grpSp>
      <p:sp>
        <p:nvSpPr>
          <p:cNvPr id="58" name="Google Shape;154;p5"/>
          <p:cNvSpPr txBox="1"/>
          <p:nvPr/>
        </p:nvSpPr>
        <p:spPr>
          <a:xfrm>
            <a:off x="4510404" y="3887903"/>
            <a:ext cx="4368126" cy="7386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b="0" i="0" u="none" strike="noStrike" cap="none" dirty="0" err="1">
                <a:solidFill>
                  <a:srgbClr val="000000"/>
                </a:solidFill>
                <a:latin typeface="Calibri" charset="0"/>
                <a:ea typeface="Calibri" charset="0"/>
                <a:cs typeface="Calibri" charset="0"/>
                <a:sym typeface="Arial"/>
              </a:rPr>
              <a:t>Aplicarás</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procedimientos</a:t>
            </a:r>
            <a:r>
              <a:rPr lang="en-US" b="0" i="0" u="none" strike="noStrike" cap="none" dirty="0">
                <a:solidFill>
                  <a:srgbClr val="000000"/>
                </a:solidFill>
                <a:latin typeface="Calibri" charset="0"/>
                <a:ea typeface="Calibri" charset="0"/>
                <a:cs typeface="Calibri" charset="0"/>
                <a:sym typeface="Arial"/>
              </a:rPr>
              <a:t> de </a:t>
            </a:r>
            <a:r>
              <a:rPr lang="en-US" b="0" i="0" u="none" strike="noStrike" cap="none" dirty="0" err="1">
                <a:solidFill>
                  <a:srgbClr val="000000"/>
                </a:solidFill>
                <a:latin typeface="Calibri" charset="0"/>
                <a:ea typeface="Calibri" charset="0"/>
                <a:cs typeface="Calibri" charset="0"/>
                <a:sym typeface="Arial"/>
              </a:rPr>
              <a:t>desarme</a:t>
            </a:r>
            <a:r>
              <a:rPr lang="en-US" b="0" i="0" u="none" strike="noStrike" cap="none" dirty="0">
                <a:solidFill>
                  <a:srgbClr val="000000"/>
                </a:solidFill>
                <a:latin typeface="Calibri" charset="0"/>
                <a:ea typeface="Calibri" charset="0"/>
                <a:cs typeface="Calibri" charset="0"/>
                <a:sym typeface="Arial"/>
              </a:rPr>
              <a:t> y </a:t>
            </a:r>
            <a:r>
              <a:rPr lang="en-US" b="0" i="0" u="none" strike="noStrike" cap="none" dirty="0" err="1">
                <a:solidFill>
                  <a:srgbClr val="000000"/>
                </a:solidFill>
                <a:latin typeface="Calibri" charset="0"/>
                <a:ea typeface="Calibri" charset="0"/>
                <a:cs typeface="Calibri" charset="0"/>
                <a:sym typeface="Arial"/>
              </a:rPr>
              <a:t>armado</a:t>
            </a:r>
            <a:r>
              <a:rPr lang="en-US" b="0" i="0" u="none" strike="noStrike" cap="none" dirty="0">
                <a:solidFill>
                  <a:srgbClr val="000000"/>
                </a:solidFill>
                <a:latin typeface="Calibri" charset="0"/>
                <a:ea typeface="Calibri" charset="0"/>
                <a:cs typeface="Calibri" charset="0"/>
                <a:sym typeface="Arial"/>
              </a:rPr>
              <a:t> las </a:t>
            </a:r>
            <a:r>
              <a:rPr lang="en-US" b="0" i="0" u="none" strike="noStrike" cap="none" dirty="0" err="1">
                <a:solidFill>
                  <a:srgbClr val="000000"/>
                </a:solidFill>
                <a:latin typeface="Calibri" charset="0"/>
                <a:ea typeface="Calibri" charset="0"/>
                <a:cs typeface="Calibri" charset="0"/>
                <a:sym typeface="Arial"/>
              </a:rPr>
              <a:t>partes</a:t>
            </a:r>
            <a:r>
              <a:rPr lang="en-US" b="0" i="0" u="none" strike="noStrike" cap="none" dirty="0">
                <a:solidFill>
                  <a:srgbClr val="000000"/>
                </a:solidFill>
                <a:latin typeface="Calibri" charset="0"/>
                <a:ea typeface="Calibri" charset="0"/>
                <a:cs typeface="Calibri" charset="0"/>
                <a:sym typeface="Arial"/>
              </a:rPr>
              <a:t> y </a:t>
            </a:r>
            <a:r>
              <a:rPr lang="en-US" b="0" i="0" u="none" strike="noStrike" cap="none" dirty="0" err="1">
                <a:solidFill>
                  <a:srgbClr val="000000"/>
                </a:solidFill>
                <a:latin typeface="Calibri" charset="0"/>
                <a:ea typeface="Calibri" charset="0"/>
                <a:cs typeface="Calibri" charset="0"/>
                <a:sym typeface="Arial"/>
              </a:rPr>
              <a:t>los</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componentes</a:t>
            </a:r>
            <a:r>
              <a:rPr lang="en-US" b="0" i="0" u="none" strike="noStrike" cap="none" dirty="0">
                <a:solidFill>
                  <a:srgbClr val="000000"/>
                </a:solidFill>
                <a:latin typeface="Calibri" charset="0"/>
                <a:ea typeface="Calibri" charset="0"/>
                <a:cs typeface="Calibri" charset="0"/>
                <a:sym typeface="Arial"/>
              </a:rPr>
              <a:t> de la </a:t>
            </a:r>
            <a:r>
              <a:rPr lang="en-US" b="0" i="0" u="none" strike="noStrike" cap="none" dirty="0" err="1">
                <a:solidFill>
                  <a:srgbClr val="000000"/>
                </a:solidFill>
                <a:latin typeface="Calibri" charset="0"/>
                <a:ea typeface="Calibri" charset="0"/>
                <a:cs typeface="Calibri" charset="0"/>
                <a:sym typeface="Arial"/>
              </a:rPr>
              <a:t>dirección</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asistida</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utilizando</a:t>
            </a:r>
            <a:r>
              <a:rPr lang="en-US" b="0" i="0" u="none" strike="noStrike" cap="none" dirty="0">
                <a:solidFill>
                  <a:srgbClr val="000000"/>
                </a:solidFill>
                <a:latin typeface="Calibri" charset="0"/>
                <a:ea typeface="Calibri" charset="0"/>
                <a:cs typeface="Calibri" charset="0"/>
                <a:sym typeface="Arial"/>
              </a:rPr>
              <a:t> las </a:t>
            </a:r>
            <a:r>
              <a:rPr lang="en-US" b="0" i="0" u="none" strike="noStrike" cap="none" dirty="0" err="1">
                <a:solidFill>
                  <a:srgbClr val="000000"/>
                </a:solidFill>
                <a:latin typeface="Calibri" charset="0"/>
                <a:ea typeface="Calibri" charset="0"/>
                <a:cs typeface="Calibri" charset="0"/>
                <a:sym typeface="Arial"/>
              </a:rPr>
              <a:t>herramientas</a:t>
            </a:r>
            <a:r>
              <a:rPr lang="en-US" b="0" i="0" u="none" strike="noStrike" cap="none" dirty="0">
                <a:solidFill>
                  <a:srgbClr val="000000"/>
                </a:solidFill>
                <a:latin typeface="Calibri" charset="0"/>
                <a:ea typeface="Calibri" charset="0"/>
                <a:cs typeface="Calibri" charset="0"/>
                <a:sym typeface="Arial"/>
              </a:rPr>
              <a:t> y </a:t>
            </a:r>
            <a:r>
              <a:rPr lang="en-US" b="0" i="0" u="none" strike="noStrike" cap="none" dirty="0" err="1">
                <a:solidFill>
                  <a:srgbClr val="000000"/>
                </a:solidFill>
                <a:latin typeface="Calibri" charset="0"/>
                <a:ea typeface="Calibri" charset="0"/>
                <a:cs typeface="Calibri" charset="0"/>
                <a:sym typeface="Arial"/>
              </a:rPr>
              <a:t>los</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elementos</a:t>
            </a:r>
            <a:r>
              <a:rPr lang="en-US" b="0" i="0" u="none" strike="noStrike" cap="none" dirty="0">
                <a:solidFill>
                  <a:srgbClr val="000000"/>
                </a:solidFill>
                <a:latin typeface="Calibri" charset="0"/>
                <a:ea typeface="Calibri" charset="0"/>
                <a:cs typeface="Calibri" charset="0"/>
                <a:sym typeface="Arial"/>
              </a:rPr>
              <a:t> de </a:t>
            </a:r>
            <a:r>
              <a:rPr lang="en-US" b="0" i="0" u="none" strike="noStrike" cap="none" dirty="0" err="1">
                <a:solidFill>
                  <a:srgbClr val="000000"/>
                </a:solidFill>
                <a:latin typeface="Calibri" charset="0"/>
                <a:ea typeface="Calibri" charset="0"/>
                <a:cs typeface="Calibri" charset="0"/>
                <a:sym typeface="Arial"/>
              </a:rPr>
              <a:t>seguridad</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apropiados</a:t>
            </a:r>
            <a:r>
              <a:rPr lang="en-US" dirty="0">
                <a:latin typeface="Calibri" charset="0"/>
                <a:ea typeface="Calibri" charset="0"/>
                <a:cs typeface="Calibri" charset="0"/>
              </a:rPr>
              <a:t>.</a:t>
            </a:r>
            <a:endParaRPr dirty="0">
              <a:latin typeface="Calibri" charset="0"/>
              <a:ea typeface="Calibri" charset="0"/>
              <a:cs typeface="Calibri" charset="0"/>
            </a:endParaRPr>
          </a:p>
        </p:txBody>
      </p:sp>
      <p:sp>
        <p:nvSpPr>
          <p:cNvPr id="59" name="Google Shape;154;p5"/>
          <p:cNvSpPr txBox="1"/>
          <p:nvPr/>
        </p:nvSpPr>
        <p:spPr>
          <a:xfrm>
            <a:off x="4510404" y="4682191"/>
            <a:ext cx="4250138"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b="0" i="0" u="none" strike="noStrike" cap="none" dirty="0" err="1">
                <a:solidFill>
                  <a:srgbClr val="000000"/>
                </a:solidFill>
                <a:latin typeface="Calibri" charset="0"/>
                <a:ea typeface="Calibri" charset="0"/>
                <a:cs typeface="Calibri" charset="0"/>
                <a:sym typeface="Arial"/>
              </a:rPr>
              <a:t>Identificarás</a:t>
            </a:r>
            <a:r>
              <a:rPr lang="en-US" b="0" i="0" u="none" strike="noStrike" cap="none" dirty="0">
                <a:solidFill>
                  <a:srgbClr val="000000"/>
                </a:solidFill>
                <a:latin typeface="Calibri" charset="0"/>
                <a:ea typeface="Calibri" charset="0"/>
                <a:cs typeface="Calibri" charset="0"/>
                <a:sym typeface="Arial"/>
              </a:rPr>
              <a:t> de </a:t>
            </a:r>
            <a:r>
              <a:rPr lang="en-US" b="0" i="0" u="none" strike="noStrike" cap="none" dirty="0" err="1">
                <a:solidFill>
                  <a:srgbClr val="000000"/>
                </a:solidFill>
                <a:latin typeface="Calibri" charset="0"/>
                <a:ea typeface="Calibri" charset="0"/>
                <a:cs typeface="Calibri" charset="0"/>
                <a:sym typeface="Arial"/>
              </a:rPr>
              <a:t>manera</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correcta</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los</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puntos</a:t>
            </a:r>
            <a:r>
              <a:rPr lang="en-US" b="0" i="0" u="none" strike="noStrike" cap="none" dirty="0">
                <a:solidFill>
                  <a:srgbClr val="000000"/>
                </a:solidFill>
                <a:latin typeface="Calibri" charset="0"/>
                <a:ea typeface="Calibri" charset="0"/>
                <a:cs typeface="Calibri" charset="0"/>
                <a:sym typeface="Arial"/>
              </a:rPr>
              <a:t> de </a:t>
            </a:r>
            <a:r>
              <a:rPr lang="en-US" b="0" i="0" u="none" strike="noStrike" cap="none" dirty="0" err="1">
                <a:solidFill>
                  <a:srgbClr val="000000"/>
                </a:solidFill>
                <a:latin typeface="Calibri" charset="0"/>
                <a:ea typeface="Calibri" charset="0"/>
                <a:cs typeface="Calibri" charset="0"/>
                <a:sym typeface="Arial"/>
              </a:rPr>
              <a:t>desgaste</a:t>
            </a:r>
            <a:r>
              <a:rPr lang="en-US" b="0" i="0" u="none" strike="noStrike" cap="none" dirty="0">
                <a:solidFill>
                  <a:srgbClr val="000000"/>
                </a:solidFill>
                <a:latin typeface="Calibri" charset="0"/>
                <a:ea typeface="Calibri" charset="0"/>
                <a:cs typeface="Calibri" charset="0"/>
                <a:sym typeface="Arial"/>
              </a:rPr>
              <a:t> y </a:t>
            </a:r>
            <a:r>
              <a:rPr lang="en-US" b="0" i="0" u="none" strike="noStrike" cap="none" dirty="0" err="1">
                <a:solidFill>
                  <a:srgbClr val="000000"/>
                </a:solidFill>
                <a:latin typeface="Calibri" charset="0"/>
                <a:ea typeface="Calibri" charset="0"/>
                <a:cs typeface="Calibri" charset="0"/>
                <a:sym typeface="Arial"/>
              </a:rPr>
              <a:t>los</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empaques</a:t>
            </a:r>
            <a:r>
              <a:rPr lang="en-US" b="0" i="0" u="none" strike="noStrike" cap="none" dirty="0">
                <a:solidFill>
                  <a:srgbClr val="000000"/>
                </a:solidFill>
                <a:latin typeface="Calibri" charset="0"/>
                <a:ea typeface="Calibri" charset="0"/>
                <a:cs typeface="Calibri" charset="0"/>
                <a:sym typeface="Arial"/>
              </a:rPr>
              <a:t> de </a:t>
            </a:r>
            <a:r>
              <a:rPr lang="en-US" b="0" i="0" u="none" strike="noStrike" cap="none" dirty="0" err="1">
                <a:solidFill>
                  <a:srgbClr val="000000"/>
                </a:solidFill>
                <a:latin typeface="Calibri" charset="0"/>
                <a:ea typeface="Calibri" charset="0"/>
                <a:cs typeface="Calibri" charset="0"/>
                <a:sym typeface="Arial"/>
              </a:rPr>
              <a:t>recambio</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durante</a:t>
            </a:r>
            <a:r>
              <a:rPr lang="en-US" b="0" i="0" u="none" strike="noStrike" cap="none" dirty="0">
                <a:solidFill>
                  <a:srgbClr val="000000"/>
                </a:solidFill>
                <a:latin typeface="Calibri" charset="0"/>
                <a:ea typeface="Calibri" charset="0"/>
                <a:cs typeface="Calibri" charset="0"/>
                <a:sym typeface="Arial"/>
              </a:rPr>
              <a:t> la </a:t>
            </a:r>
            <a:r>
              <a:rPr lang="en-US" b="0" i="0" u="none" strike="noStrike" cap="none" dirty="0" err="1">
                <a:solidFill>
                  <a:srgbClr val="000000"/>
                </a:solidFill>
                <a:latin typeface="Calibri" charset="0"/>
                <a:ea typeface="Calibri" charset="0"/>
                <a:cs typeface="Calibri" charset="0"/>
                <a:sym typeface="Arial"/>
              </a:rPr>
              <a:t>mantención</a:t>
            </a:r>
            <a:r>
              <a:rPr lang="en-US" b="0" i="0" u="none" strike="noStrike" cap="none" dirty="0">
                <a:solidFill>
                  <a:srgbClr val="000000"/>
                </a:solidFill>
                <a:latin typeface="Calibri" charset="0"/>
                <a:ea typeface="Calibri" charset="0"/>
                <a:cs typeface="Calibri" charset="0"/>
                <a:sym typeface="Arial"/>
              </a:rPr>
              <a:t>.</a:t>
            </a:r>
            <a:endParaRPr dirty="0">
              <a:latin typeface="Calibri" charset="0"/>
              <a:ea typeface="Calibri" charset="0"/>
              <a:cs typeface="Calibri" charset="0"/>
            </a:endParaRPr>
          </a:p>
        </p:txBody>
      </p:sp>
      <p:sp>
        <p:nvSpPr>
          <p:cNvPr id="60" name="Google Shape;154;p5"/>
          <p:cNvSpPr txBox="1"/>
          <p:nvPr/>
        </p:nvSpPr>
        <p:spPr>
          <a:xfrm>
            <a:off x="4510403" y="5254365"/>
            <a:ext cx="447602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0" i="0" u="none" strike="noStrike" cap="none" dirty="0" err="1">
                <a:solidFill>
                  <a:srgbClr val="000000"/>
                </a:solidFill>
                <a:latin typeface="Calibri" charset="0"/>
                <a:ea typeface="Calibri" charset="0"/>
                <a:cs typeface="Calibri" charset="0"/>
                <a:sym typeface="Arial"/>
              </a:rPr>
              <a:t>Realizarás</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diagnóstico</a:t>
            </a:r>
            <a:r>
              <a:rPr lang="en-US" b="0" i="0" u="none" strike="noStrike" cap="none" dirty="0">
                <a:solidFill>
                  <a:srgbClr val="000000"/>
                </a:solidFill>
                <a:latin typeface="Calibri" charset="0"/>
                <a:ea typeface="Calibri" charset="0"/>
                <a:cs typeface="Calibri" charset="0"/>
                <a:sym typeface="Arial"/>
              </a:rPr>
              <a:t> y </a:t>
            </a:r>
            <a:r>
              <a:rPr lang="en-US" b="0" i="0" u="none" strike="noStrike" cap="none" dirty="0" err="1">
                <a:solidFill>
                  <a:srgbClr val="000000"/>
                </a:solidFill>
                <a:latin typeface="Calibri" charset="0"/>
                <a:ea typeface="Calibri" charset="0"/>
                <a:cs typeface="Calibri" charset="0"/>
                <a:sym typeface="Arial"/>
              </a:rPr>
              <a:t>listado</a:t>
            </a:r>
            <a:r>
              <a:rPr lang="en-US" b="0" i="0" u="none" strike="noStrike" cap="none" dirty="0">
                <a:solidFill>
                  <a:srgbClr val="000000"/>
                </a:solidFill>
                <a:latin typeface="Calibri" charset="0"/>
                <a:ea typeface="Calibri" charset="0"/>
                <a:cs typeface="Calibri" charset="0"/>
                <a:sym typeface="Arial"/>
              </a:rPr>
              <a:t> de </a:t>
            </a:r>
            <a:r>
              <a:rPr lang="en-US" b="0" i="0" u="none" strike="noStrike" cap="none" dirty="0" err="1">
                <a:solidFill>
                  <a:srgbClr val="000000"/>
                </a:solidFill>
                <a:latin typeface="Calibri" charset="0"/>
                <a:ea typeface="Calibri" charset="0"/>
                <a:cs typeface="Calibri" charset="0"/>
                <a:sym typeface="Arial"/>
              </a:rPr>
              <a:t>fallas</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en</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cilindros</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hidráulicos</a:t>
            </a:r>
            <a:r>
              <a:rPr lang="en-US" b="0" i="0" u="none" strike="noStrike" cap="none" dirty="0">
                <a:solidFill>
                  <a:srgbClr val="000000"/>
                </a:solidFill>
                <a:latin typeface="Calibri" charset="0"/>
                <a:ea typeface="Calibri" charset="0"/>
                <a:cs typeface="Calibri" charset="0"/>
                <a:sym typeface="Arial"/>
              </a:rPr>
              <a:t>.</a:t>
            </a:r>
            <a:endParaRPr dirty="0">
              <a:latin typeface="Calibri" charset="0"/>
              <a:ea typeface="Calibri" charset="0"/>
              <a:cs typeface="Calibri" charset="0"/>
            </a:endParaRPr>
          </a:p>
        </p:txBody>
      </p:sp>
      <p:sp>
        <p:nvSpPr>
          <p:cNvPr id="61" name="Google Shape;154;p5"/>
          <p:cNvSpPr txBox="1"/>
          <p:nvPr/>
        </p:nvSpPr>
        <p:spPr>
          <a:xfrm>
            <a:off x="4510403" y="5826539"/>
            <a:ext cx="447602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0" i="0" u="none" strike="noStrike" cap="none" dirty="0" err="1">
                <a:solidFill>
                  <a:srgbClr val="000000"/>
                </a:solidFill>
                <a:latin typeface="Calibri" charset="0"/>
                <a:ea typeface="Calibri" charset="0"/>
                <a:cs typeface="Calibri" charset="0"/>
                <a:sym typeface="Arial"/>
              </a:rPr>
              <a:t>Identificarás</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mediante</a:t>
            </a:r>
            <a:r>
              <a:rPr lang="en-US" b="0" i="0" u="none" strike="noStrike" cap="none" dirty="0">
                <a:solidFill>
                  <a:srgbClr val="000000"/>
                </a:solidFill>
                <a:latin typeface="Calibri" charset="0"/>
                <a:ea typeface="Calibri" charset="0"/>
                <a:cs typeface="Calibri" charset="0"/>
                <a:sym typeface="Arial"/>
              </a:rPr>
              <a:t> un </a:t>
            </a:r>
            <a:r>
              <a:rPr lang="en-US" b="0" i="0" u="none" strike="noStrike" cap="none" dirty="0" err="1">
                <a:solidFill>
                  <a:srgbClr val="000000"/>
                </a:solidFill>
                <a:latin typeface="Calibri" charset="0"/>
                <a:ea typeface="Calibri" charset="0"/>
                <a:cs typeface="Calibri" charset="0"/>
                <a:sym typeface="Arial"/>
              </a:rPr>
              <a:t>dibujo</a:t>
            </a:r>
            <a:r>
              <a:rPr lang="en-US" b="0" i="0" u="none" strike="noStrike" cap="none" dirty="0">
                <a:solidFill>
                  <a:srgbClr val="000000"/>
                </a:solidFill>
                <a:latin typeface="Calibri" charset="0"/>
                <a:ea typeface="Calibri" charset="0"/>
                <a:cs typeface="Calibri" charset="0"/>
                <a:sym typeface="Arial"/>
              </a:rPr>
              <a:t> o </a:t>
            </a:r>
            <a:r>
              <a:rPr lang="en-US" b="0" i="0" u="none" strike="noStrike" cap="none" dirty="0" err="1">
                <a:solidFill>
                  <a:srgbClr val="000000"/>
                </a:solidFill>
                <a:latin typeface="Calibri" charset="0"/>
                <a:ea typeface="Calibri" charset="0"/>
                <a:cs typeface="Calibri" charset="0"/>
                <a:sym typeface="Arial"/>
              </a:rPr>
              <a:t>diagrama</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los</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componentes</a:t>
            </a:r>
            <a:r>
              <a:rPr lang="en-US" b="0" i="0" u="none" strike="noStrike" cap="none" dirty="0">
                <a:solidFill>
                  <a:srgbClr val="000000"/>
                </a:solidFill>
                <a:latin typeface="Calibri" charset="0"/>
                <a:ea typeface="Calibri" charset="0"/>
                <a:cs typeface="Calibri" charset="0"/>
                <a:sym typeface="Arial"/>
              </a:rPr>
              <a:t> de </a:t>
            </a:r>
            <a:r>
              <a:rPr lang="en-US" b="0" i="0" u="none" strike="noStrike" cap="none" dirty="0" err="1">
                <a:solidFill>
                  <a:srgbClr val="000000"/>
                </a:solidFill>
                <a:latin typeface="Calibri" charset="0"/>
                <a:ea typeface="Calibri" charset="0"/>
                <a:cs typeface="Calibri" charset="0"/>
                <a:sym typeface="Arial"/>
              </a:rPr>
              <a:t>los</a:t>
            </a:r>
            <a:r>
              <a:rPr lang="en-US" b="0" i="0" u="none" strike="noStrike" cap="none" dirty="0">
                <a:solidFill>
                  <a:srgbClr val="000000"/>
                </a:solidFill>
                <a:latin typeface="Calibri" charset="0"/>
                <a:ea typeface="Calibri" charset="0"/>
                <a:cs typeface="Calibri" charset="0"/>
                <a:sym typeface="Arial"/>
              </a:rPr>
              <a:t> </a:t>
            </a:r>
            <a:r>
              <a:rPr lang="en-US" b="0" i="0" u="none" strike="noStrike" cap="none" dirty="0" err="1">
                <a:solidFill>
                  <a:srgbClr val="000000"/>
                </a:solidFill>
                <a:latin typeface="Calibri" charset="0"/>
                <a:ea typeface="Calibri" charset="0"/>
                <a:cs typeface="Calibri" charset="0"/>
                <a:sym typeface="Arial"/>
              </a:rPr>
              <a:t>cilindros</a:t>
            </a:r>
            <a:r>
              <a:rPr lang="en-US" b="0" i="0" u="none" strike="noStrike" cap="none" dirty="0">
                <a:solidFill>
                  <a:srgbClr val="000000"/>
                </a:solidFill>
                <a:latin typeface="Calibri" charset="0"/>
                <a:ea typeface="Calibri" charset="0"/>
                <a:cs typeface="Calibri" charset="0"/>
                <a:sym typeface="Arial"/>
              </a:rPr>
              <a:t>.</a:t>
            </a:r>
            <a:endParaRPr dirty="0">
              <a:latin typeface="Calibri" charset="0"/>
              <a:ea typeface="Calibri" charset="0"/>
              <a:cs typeface="Calibri" charset="0"/>
            </a:endParaRPr>
          </a:p>
        </p:txBody>
      </p:sp>
      <p:sp>
        <p:nvSpPr>
          <p:cNvPr id="62" name="Google Shape;154;p5"/>
          <p:cNvSpPr txBox="1"/>
          <p:nvPr/>
        </p:nvSpPr>
        <p:spPr>
          <a:xfrm>
            <a:off x="4063852" y="2576445"/>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en condiciones de:</a:t>
            </a:r>
            <a:endParaRPr b="1" dirty="0">
              <a:solidFill>
                <a:schemeClr val="tx1"/>
              </a:solidFill>
              <a:latin typeface="Calibri" panose="020F0502020204030204" pitchFamily="34" charset="0"/>
              <a:cs typeface="Calibri" panose="020F0502020204030204" pitchFamily="34" charset="0"/>
            </a:endParaRPr>
          </a:p>
        </p:txBody>
      </p:sp>
      <p:sp>
        <p:nvSpPr>
          <p:cNvPr id="63" name="Google Shape;167;p5"/>
          <p:cNvSpPr txBox="1"/>
          <p:nvPr/>
        </p:nvSpPr>
        <p:spPr>
          <a:xfrm>
            <a:off x="375975" y="1771953"/>
            <a:ext cx="49975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dirty="0">
                <a:solidFill>
                  <a:srgbClr val="FF0000"/>
                </a:solidFill>
                <a:latin typeface="Calibri"/>
                <a:ea typeface="Calibri"/>
                <a:cs typeface="Calibri"/>
                <a:sym typeface="Calibri"/>
              </a:rPr>
              <a:t>CILINDROS </a:t>
            </a:r>
            <a:r>
              <a:rPr lang="en-US" sz="2000" b="1" i="0" u="none" strike="noStrike" cap="none" dirty="0">
                <a:solidFill>
                  <a:srgbClr val="741B47"/>
                </a:solidFill>
                <a:latin typeface="Calibri"/>
                <a:ea typeface="Calibri"/>
                <a:cs typeface="Calibri"/>
                <a:sym typeface="Calibri"/>
              </a:rPr>
              <a:t>HIDRÁULICOS</a:t>
            </a:r>
            <a:endParaRPr sz="2000" b="1" i="0" u="none" strike="noStrike" cap="none" dirty="0">
              <a:solidFill>
                <a:srgbClr val="741B47"/>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Rectángulo redondeado"/>
          <p:cNvSpPr/>
          <p:nvPr/>
        </p:nvSpPr>
        <p:spPr>
          <a:xfrm>
            <a:off x="4595430" y="2426923"/>
            <a:ext cx="4845548" cy="3843248"/>
          </a:xfrm>
          <a:prstGeom prst="roundRect">
            <a:avLst>
              <a:gd name="adj" fmla="val 9418"/>
            </a:avLst>
          </a:prstGeom>
          <a:solidFill>
            <a:srgbClr val="EEEEEE"/>
          </a:solidFill>
          <a:ln w="12700">
            <a:miter lim="400000"/>
          </a:ln>
        </p:spPr>
        <p:txBody>
          <a:bodyPr lIns="0" tIns="0" rIns="0" bIns="0" anchor="ctr"/>
          <a:lstStyle/>
          <a:p>
            <a:pPr>
              <a:defRPr>
                <a:latin typeface="+mn-lt"/>
                <a:ea typeface="+mn-ea"/>
                <a:cs typeface="+mn-cs"/>
                <a:sym typeface="Arial"/>
              </a:defRPr>
            </a:pPr>
            <a:endParaRPr sz="1401"/>
          </a:p>
        </p:txBody>
      </p:sp>
      <p:sp>
        <p:nvSpPr>
          <p:cNvPr id="459" name="CuadroTexto 8"/>
          <p:cNvSpPr txBox="1"/>
          <p:nvPr/>
        </p:nvSpPr>
        <p:spPr>
          <a:xfrm>
            <a:off x="4917866" y="2578832"/>
            <a:ext cx="4090332" cy="3539430"/>
          </a:xfrm>
          <a:prstGeom prst="rect">
            <a:avLst/>
          </a:prstGeom>
          <a:ln w="12700">
            <a:miter lim="400000"/>
          </a:ln>
          <a:extLst>
            <a:ext uri="{C572A759-6A51-4108-AA02-DFA0A04FC94B}">
              <ma14:wrappingTextBoxFlag xmlns="" xmlns:ma14="http://schemas.microsoft.com/office/mac/drawingml/2011/main" val="1"/>
            </a:ext>
          </a:extLst>
        </p:spPr>
        <p:txBody>
          <a:bodyPr wrap="square" lIns="45738" rIns="45738">
            <a:spAutoFit/>
          </a:bodyPr>
          <a:lstStyle/>
          <a:p>
            <a:pPr algn="just"/>
            <a:r>
              <a:rPr lang="es-CL" sz="1600" dirty="0">
                <a:latin typeface="Calibri" charset="0"/>
                <a:ea typeface="Calibri" charset="0"/>
                <a:cs typeface="Calibri" charset="0"/>
              </a:rPr>
              <a:t>Antes de comenzar, debemos considerar que existen variados tipos de cilindros hidráulicos. </a:t>
            </a:r>
          </a:p>
          <a:p>
            <a:pPr algn="just"/>
            <a:endParaRPr lang="es-CL" sz="1600" dirty="0">
              <a:latin typeface="Calibri" charset="0"/>
              <a:ea typeface="Calibri" charset="0"/>
              <a:cs typeface="Calibri" charset="0"/>
            </a:endParaRPr>
          </a:p>
          <a:p>
            <a:pPr algn="just"/>
            <a:r>
              <a:rPr lang="es-CL" sz="1600" dirty="0">
                <a:latin typeface="Calibri" charset="0"/>
                <a:ea typeface="Calibri" charset="0"/>
                <a:cs typeface="Calibri" charset="0"/>
              </a:rPr>
              <a:t>Estos son:</a:t>
            </a:r>
          </a:p>
          <a:p>
            <a:pPr algn="just"/>
            <a:r>
              <a:rPr lang="es-CL" sz="1600" dirty="0">
                <a:latin typeface="Calibri" charset="0"/>
                <a:ea typeface="Calibri" charset="0"/>
                <a:cs typeface="Calibri" charset="0"/>
              </a:rPr>
              <a:t>Los más simples son los de simple efecto y retorno por su propio peso y por muelle o resorte. </a:t>
            </a:r>
          </a:p>
          <a:p>
            <a:pPr algn="just"/>
            <a:r>
              <a:rPr lang="es-CL" sz="1600" dirty="0">
                <a:latin typeface="Calibri" charset="0"/>
                <a:ea typeface="Calibri" charset="0"/>
                <a:cs typeface="Calibri" charset="0"/>
              </a:rPr>
              <a:t>Luego, tenemos los de doble efecto o doble acción y pueden incorporar otras funciones, como amortiguación, limitadores de carrera, etc. Están los de vástago pasante o equilibrados, un ejemplo de estos y de aplicación en los vehículos livianos es la dirección de cremallera asistida hidráulica.</a:t>
            </a:r>
          </a:p>
        </p:txBody>
      </p:sp>
      <p:sp>
        <p:nvSpPr>
          <p:cNvPr id="9"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741B47"/>
                </a:solidFill>
                <a:latin typeface="Calibri"/>
                <a:ea typeface="Calibri"/>
                <a:cs typeface="Calibri"/>
                <a:sym typeface="Calibri"/>
              </a:rPr>
              <a:t>TIPOS DE </a:t>
            </a:r>
            <a:r>
              <a:rPr lang="en-US" sz="2800" b="0" i="0" u="none" strike="noStrike" cap="none" dirty="0">
                <a:solidFill>
                  <a:srgbClr val="FF0000"/>
                </a:solidFill>
                <a:latin typeface="Calibri"/>
                <a:ea typeface="Calibri"/>
                <a:cs typeface="Calibri"/>
                <a:sym typeface="Calibri"/>
              </a:rPr>
              <a:t>CILINDROS HIDRÁULICOS (ACTUADOR LINEAL HIDRÁULICO)</a:t>
            </a:r>
            <a:endParaRPr sz="3100" b="0" i="0" u="none" strike="noStrike" cap="none" dirty="0">
              <a:solidFill>
                <a:srgbClr val="FF0000"/>
              </a:solidFill>
              <a:latin typeface="Calibri"/>
              <a:ea typeface="Calibri"/>
              <a:cs typeface="Calibri"/>
              <a:sym typeface="Calibri"/>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75" y="2426923"/>
            <a:ext cx="3874008" cy="4069080"/>
          </a:xfrm>
          <a:prstGeom prst="rect">
            <a:avLst/>
          </a:prstGeom>
        </p:spPr>
      </p:pic>
    </p:spTree>
    <p:extLst>
      <p:ext uri="{BB962C8B-B14F-4D97-AF65-F5344CB8AC3E}">
        <p14:creationId xmlns:p14="http://schemas.microsoft.com/office/powerpoint/2010/main" val="1924079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6" name="CuadroTexto 5"/>
          <p:cNvSpPr txBox="1"/>
          <p:nvPr/>
        </p:nvSpPr>
        <p:spPr>
          <a:xfrm>
            <a:off x="3784349" y="2236206"/>
            <a:ext cx="1981678" cy="307777"/>
          </a:xfrm>
          <a:prstGeom prst="rect">
            <a:avLst/>
          </a:prstGeom>
          <a:noFill/>
        </p:spPr>
        <p:txBody>
          <a:bodyPr wrap="square" rtlCol="0">
            <a:spAutoFit/>
          </a:bodyPr>
          <a:lstStyle/>
          <a:p>
            <a:r>
              <a:rPr lang="es-ES_tradnl"/>
              <a:t> </a:t>
            </a:r>
          </a:p>
        </p:txBody>
      </p:sp>
      <p:sp>
        <p:nvSpPr>
          <p:cNvPr id="22" name="CuadroTexto 21"/>
          <p:cNvSpPr txBox="1"/>
          <p:nvPr/>
        </p:nvSpPr>
        <p:spPr>
          <a:xfrm>
            <a:off x="4481466" y="2030789"/>
            <a:ext cx="1981678" cy="307777"/>
          </a:xfrm>
          <a:prstGeom prst="rect">
            <a:avLst/>
          </a:prstGeom>
          <a:noFill/>
        </p:spPr>
        <p:txBody>
          <a:bodyPr wrap="square" rtlCol="0">
            <a:spAutoFit/>
          </a:bodyPr>
          <a:lstStyle/>
          <a:p>
            <a:r>
              <a:rPr lang="es-ES_tradnl"/>
              <a:t> </a:t>
            </a:r>
          </a:p>
        </p:txBody>
      </p:sp>
      <p:sp>
        <p:nvSpPr>
          <p:cNvPr id="24" name="CuadroTexto 23"/>
          <p:cNvSpPr txBox="1"/>
          <p:nvPr/>
        </p:nvSpPr>
        <p:spPr>
          <a:xfrm>
            <a:off x="3419957" y="-878186"/>
            <a:ext cx="434734" cy="338554"/>
          </a:xfrm>
          <a:prstGeom prst="rect">
            <a:avLst/>
          </a:prstGeom>
          <a:noFill/>
        </p:spPr>
        <p:txBody>
          <a:bodyPr wrap="none" rtlCol="0">
            <a:spAutoFit/>
          </a:bodyPr>
          <a:lstStyle/>
          <a:p>
            <a:r>
              <a:rPr lang="es-ES_tradnl" sz="1600" b="1" dirty="0">
                <a:solidFill>
                  <a:schemeClr val="bg1"/>
                </a:solidFill>
              </a:rPr>
              <a:t>S2</a:t>
            </a:r>
          </a:p>
        </p:txBody>
      </p:sp>
      <p:sp>
        <p:nvSpPr>
          <p:cNvPr id="25" name="CuadroTexto 24"/>
          <p:cNvSpPr txBox="1"/>
          <p:nvPr/>
        </p:nvSpPr>
        <p:spPr>
          <a:xfrm>
            <a:off x="4264099" y="-878186"/>
            <a:ext cx="434734" cy="338554"/>
          </a:xfrm>
          <a:prstGeom prst="rect">
            <a:avLst/>
          </a:prstGeom>
          <a:noFill/>
        </p:spPr>
        <p:txBody>
          <a:bodyPr wrap="none" rtlCol="0">
            <a:spAutoFit/>
          </a:bodyPr>
          <a:lstStyle/>
          <a:p>
            <a:r>
              <a:rPr lang="es-ES_tradnl" sz="1600" b="1" dirty="0">
                <a:solidFill>
                  <a:schemeClr val="bg1"/>
                </a:solidFill>
              </a:rPr>
              <a:t>S2</a:t>
            </a:r>
          </a:p>
        </p:txBody>
      </p:sp>
      <p:sp>
        <p:nvSpPr>
          <p:cNvPr id="23"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741B47"/>
                </a:solidFill>
                <a:latin typeface="Calibri"/>
                <a:ea typeface="Calibri"/>
                <a:cs typeface="Calibri"/>
                <a:sym typeface="Calibri"/>
              </a:rPr>
              <a:t>COMPONENTES PRINCIPALES </a:t>
            </a:r>
            <a:r>
              <a:rPr lang="en-US" sz="2800" b="0" i="0" u="none" strike="noStrike" cap="none" dirty="0">
                <a:solidFill>
                  <a:srgbClr val="FF0000"/>
                </a:solidFill>
                <a:latin typeface="Calibri"/>
                <a:ea typeface="Calibri"/>
                <a:cs typeface="Calibri"/>
                <a:sym typeface="Calibri"/>
              </a:rPr>
              <a:t>CILINDRO HIDRÁULICO</a:t>
            </a:r>
            <a:endParaRPr sz="3100" b="0" i="0" u="none" strike="noStrike" cap="none" dirty="0">
              <a:solidFill>
                <a:srgbClr val="FF0000"/>
              </a:solidFill>
              <a:latin typeface="Calibri"/>
              <a:ea typeface="Calibri"/>
              <a:cs typeface="Calibri"/>
              <a:sym typeface="Calibri"/>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48" y="2390094"/>
            <a:ext cx="2350008" cy="4096512"/>
          </a:xfrm>
          <a:prstGeom prst="rect">
            <a:avLst/>
          </a:prstGeom>
        </p:spPr>
      </p:pic>
      <p:sp>
        <p:nvSpPr>
          <p:cNvPr id="12" name="Rectángulo redondeado"/>
          <p:cNvSpPr/>
          <p:nvPr/>
        </p:nvSpPr>
        <p:spPr>
          <a:xfrm>
            <a:off x="4264099" y="2030789"/>
            <a:ext cx="4845548" cy="1622563"/>
          </a:xfrm>
          <a:prstGeom prst="roundRect">
            <a:avLst>
              <a:gd name="adj" fmla="val 20152"/>
            </a:avLst>
          </a:prstGeom>
          <a:solidFill>
            <a:srgbClr val="EEEEEE"/>
          </a:solidFill>
          <a:ln w="12700">
            <a:miter lim="400000"/>
          </a:ln>
        </p:spPr>
        <p:txBody>
          <a:bodyPr lIns="0" tIns="0" rIns="0" bIns="0" anchor="ctr"/>
          <a:lstStyle/>
          <a:p>
            <a:pPr>
              <a:defRPr>
                <a:latin typeface="+mn-lt"/>
                <a:ea typeface="+mn-ea"/>
                <a:cs typeface="+mn-cs"/>
                <a:sym typeface="Arial"/>
              </a:defRPr>
            </a:pPr>
            <a:endParaRPr sz="1401"/>
          </a:p>
        </p:txBody>
      </p:sp>
      <p:sp>
        <p:nvSpPr>
          <p:cNvPr id="13" name="CuadroTexto 8"/>
          <p:cNvSpPr txBox="1"/>
          <p:nvPr/>
        </p:nvSpPr>
        <p:spPr>
          <a:xfrm>
            <a:off x="4586535" y="2180351"/>
            <a:ext cx="4090332" cy="1323439"/>
          </a:xfrm>
          <a:prstGeom prst="rect">
            <a:avLst/>
          </a:prstGeom>
          <a:ln w="12700">
            <a:miter lim="400000"/>
          </a:ln>
          <a:extLst>
            <a:ext uri="{C572A759-6A51-4108-AA02-DFA0A04FC94B}">
              <ma14:wrappingTextBoxFlag xmlns="" xmlns:ma14="http://schemas.microsoft.com/office/mac/drawingml/2011/main" val="1"/>
            </a:ext>
          </a:extLst>
        </p:spPr>
        <p:txBody>
          <a:bodyPr wrap="square" lIns="45738" rIns="45738">
            <a:spAutoFit/>
          </a:bodyPr>
          <a:lstStyle/>
          <a:p>
            <a:pPr algn="just"/>
            <a:r>
              <a:rPr lang="es-CL" sz="1600" dirty="0">
                <a:latin typeface="Calibri" charset="0"/>
                <a:ea typeface="Calibri" charset="0"/>
                <a:cs typeface="Calibri" charset="0"/>
              </a:rPr>
              <a:t>La parte central es el cilindro, denominada barril, donde se mueve y trabaja el pistón o embolo y para que no se filtre el aceite de un lado a otro y pueda ejercer la fuerza, tiene unos sellos o retenes.</a:t>
            </a:r>
          </a:p>
        </p:txBody>
      </p:sp>
      <p:sp>
        <p:nvSpPr>
          <p:cNvPr id="14" name="Rectángulo redondeado"/>
          <p:cNvSpPr/>
          <p:nvPr/>
        </p:nvSpPr>
        <p:spPr>
          <a:xfrm>
            <a:off x="4264099" y="3833463"/>
            <a:ext cx="4845548" cy="3042060"/>
          </a:xfrm>
          <a:prstGeom prst="roundRect">
            <a:avLst>
              <a:gd name="adj" fmla="val 12995"/>
            </a:avLst>
          </a:prstGeom>
          <a:solidFill>
            <a:srgbClr val="EEEEEE"/>
          </a:solidFill>
          <a:ln w="12700">
            <a:miter lim="400000"/>
          </a:ln>
        </p:spPr>
        <p:txBody>
          <a:bodyPr lIns="0" tIns="0" rIns="0" bIns="0" anchor="ctr"/>
          <a:lstStyle/>
          <a:p>
            <a:pPr>
              <a:defRPr>
                <a:latin typeface="+mn-lt"/>
                <a:ea typeface="+mn-ea"/>
                <a:cs typeface="+mn-cs"/>
                <a:sym typeface="Arial"/>
              </a:defRPr>
            </a:pPr>
            <a:endParaRPr sz="1401"/>
          </a:p>
        </p:txBody>
      </p:sp>
      <p:sp>
        <p:nvSpPr>
          <p:cNvPr id="15" name="CuadroTexto 8"/>
          <p:cNvSpPr txBox="1"/>
          <p:nvPr/>
        </p:nvSpPr>
        <p:spPr>
          <a:xfrm>
            <a:off x="4586535" y="3954110"/>
            <a:ext cx="4090332" cy="2800767"/>
          </a:xfrm>
          <a:prstGeom prst="rect">
            <a:avLst/>
          </a:prstGeom>
          <a:ln w="12700">
            <a:miter lim="400000"/>
          </a:ln>
          <a:extLst>
            <a:ext uri="{C572A759-6A51-4108-AA02-DFA0A04FC94B}">
              <ma14:wrappingTextBoxFlag xmlns="" xmlns:ma14="http://schemas.microsoft.com/office/mac/drawingml/2011/main" val="1"/>
            </a:ext>
          </a:extLst>
        </p:spPr>
        <p:txBody>
          <a:bodyPr wrap="square" lIns="45738" rIns="45738">
            <a:spAutoFit/>
          </a:bodyPr>
          <a:lstStyle/>
          <a:p>
            <a:pPr algn="just"/>
            <a:r>
              <a:rPr lang="es-CL" sz="1600" dirty="0">
                <a:latin typeface="Calibri" charset="0"/>
                <a:ea typeface="Calibri" charset="0"/>
                <a:cs typeface="Calibri" charset="0"/>
              </a:rPr>
              <a:t>La parte más delgada y donde actúa la fuerza para el trabajo del cilindro se conoce igualmente como pistón, pero se prefiere denominarla vástago, dependiendo del tamaño del cilindro. La parte delantera puede ser atornillada (cabeza) o una tapa, en ella encontramos los sellos y la guía del vástago, además de las entradas y salidas del liquido hidráulico. En el caso de tener tapas, se sujetan y aprietan al cilindro por medio de pernos, espárragos y tuercas.</a:t>
            </a:r>
          </a:p>
        </p:txBody>
      </p:sp>
    </p:spTree>
    <p:extLst>
      <p:ext uri="{BB962C8B-B14F-4D97-AF65-F5344CB8AC3E}">
        <p14:creationId xmlns:p14="http://schemas.microsoft.com/office/powerpoint/2010/main" val="110640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2" name="CuadroTexto 21"/>
          <p:cNvSpPr txBox="1"/>
          <p:nvPr/>
        </p:nvSpPr>
        <p:spPr>
          <a:xfrm>
            <a:off x="4481466" y="2030789"/>
            <a:ext cx="1981678" cy="307777"/>
          </a:xfrm>
          <a:prstGeom prst="rect">
            <a:avLst/>
          </a:prstGeom>
          <a:noFill/>
        </p:spPr>
        <p:txBody>
          <a:bodyPr wrap="square" rtlCol="0">
            <a:spAutoFit/>
          </a:bodyPr>
          <a:lstStyle/>
          <a:p>
            <a:r>
              <a:rPr lang="es-ES_tradnl"/>
              <a:t> </a:t>
            </a:r>
          </a:p>
        </p:txBody>
      </p:sp>
      <p:sp>
        <p:nvSpPr>
          <p:cNvPr id="24" name="CuadroTexto 23"/>
          <p:cNvSpPr txBox="1"/>
          <p:nvPr/>
        </p:nvSpPr>
        <p:spPr>
          <a:xfrm>
            <a:off x="3419957" y="-878186"/>
            <a:ext cx="434734" cy="338554"/>
          </a:xfrm>
          <a:prstGeom prst="rect">
            <a:avLst/>
          </a:prstGeom>
          <a:noFill/>
        </p:spPr>
        <p:txBody>
          <a:bodyPr wrap="none" rtlCol="0">
            <a:spAutoFit/>
          </a:bodyPr>
          <a:lstStyle/>
          <a:p>
            <a:r>
              <a:rPr lang="es-ES_tradnl" sz="1600" b="1" dirty="0">
                <a:solidFill>
                  <a:schemeClr val="bg1"/>
                </a:solidFill>
              </a:rPr>
              <a:t>S2</a:t>
            </a:r>
          </a:p>
        </p:txBody>
      </p:sp>
      <p:sp>
        <p:nvSpPr>
          <p:cNvPr id="25" name="CuadroTexto 24"/>
          <p:cNvSpPr txBox="1"/>
          <p:nvPr/>
        </p:nvSpPr>
        <p:spPr>
          <a:xfrm>
            <a:off x="4264099" y="-878186"/>
            <a:ext cx="434734" cy="338554"/>
          </a:xfrm>
          <a:prstGeom prst="rect">
            <a:avLst/>
          </a:prstGeom>
          <a:noFill/>
        </p:spPr>
        <p:txBody>
          <a:bodyPr wrap="none" rtlCol="0">
            <a:spAutoFit/>
          </a:bodyPr>
          <a:lstStyle/>
          <a:p>
            <a:r>
              <a:rPr lang="es-ES_tradnl" sz="1600" b="1" dirty="0">
                <a:solidFill>
                  <a:schemeClr val="bg1"/>
                </a:solidFill>
              </a:rPr>
              <a:t>S2</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98135" y="-1450107"/>
            <a:ext cx="5060680" cy="1124963"/>
          </a:xfrm>
          <a:prstGeom prst="rect">
            <a:avLst/>
          </a:prstGeom>
        </p:spPr>
      </p:pic>
      <p:sp>
        <p:nvSpPr>
          <p:cNvPr id="12"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741B47"/>
                </a:solidFill>
                <a:latin typeface="Calibri"/>
                <a:ea typeface="Calibri"/>
                <a:cs typeface="Calibri"/>
                <a:sym typeface="Calibri"/>
              </a:rPr>
              <a:t>SELLOS O RETENES DE LA </a:t>
            </a:r>
            <a:r>
              <a:rPr lang="en-US" sz="2800" b="0" i="0" u="none" strike="noStrike" cap="none" dirty="0">
                <a:solidFill>
                  <a:srgbClr val="FF0000"/>
                </a:solidFill>
                <a:latin typeface="Calibri"/>
                <a:ea typeface="Calibri"/>
                <a:cs typeface="Calibri"/>
                <a:sym typeface="Calibri"/>
              </a:rPr>
              <a:t>CABEZA O TAPA Y EL PISTÓN</a:t>
            </a:r>
            <a:endParaRPr sz="3100" b="0" i="0" u="none" strike="noStrike" cap="none" dirty="0">
              <a:solidFill>
                <a:srgbClr val="FF0000"/>
              </a:solidFill>
              <a:latin typeface="Calibri"/>
              <a:ea typeface="Calibri"/>
              <a:cs typeface="Calibri"/>
              <a:sym typeface="Calibri"/>
            </a:endParaRPr>
          </a:p>
        </p:txBody>
      </p:sp>
      <p:pic>
        <p:nvPicPr>
          <p:cNvPr id="15" name="Marcador de contenido 4"/>
          <p:cNvPicPr>
            <a:picLocks noChangeAspect="1"/>
          </p:cNvPicPr>
          <p:nvPr/>
        </p:nvPicPr>
        <p:blipFill>
          <a:blip r:embed="rId4"/>
          <a:stretch>
            <a:fillRect/>
          </a:stretch>
        </p:blipFill>
        <p:spPr>
          <a:xfrm>
            <a:off x="793978" y="2101972"/>
            <a:ext cx="3853172" cy="3505099"/>
          </a:xfrm>
          <a:prstGeom prst="roundRect">
            <a:avLst/>
          </a:prstGeom>
        </p:spPr>
      </p:pic>
      <p:pic>
        <p:nvPicPr>
          <p:cNvPr id="16" name="Marcador de contenido 5"/>
          <p:cNvPicPr>
            <a:picLocks noChangeAspect="1"/>
          </p:cNvPicPr>
          <p:nvPr/>
        </p:nvPicPr>
        <p:blipFill>
          <a:blip r:embed="rId5"/>
          <a:stretch>
            <a:fillRect/>
          </a:stretch>
        </p:blipFill>
        <p:spPr>
          <a:xfrm>
            <a:off x="4927425" y="2101972"/>
            <a:ext cx="4022797" cy="3505099"/>
          </a:xfrm>
          <a:prstGeom prst="roundRect">
            <a:avLst/>
          </a:prstGeom>
        </p:spPr>
      </p:pic>
      <p:sp>
        <p:nvSpPr>
          <p:cNvPr id="17" name="CuadroTexto 16"/>
          <p:cNvSpPr txBox="1"/>
          <p:nvPr/>
        </p:nvSpPr>
        <p:spPr>
          <a:xfrm>
            <a:off x="1102320" y="5675269"/>
            <a:ext cx="3236488" cy="646331"/>
          </a:xfrm>
          <a:prstGeom prst="rect">
            <a:avLst/>
          </a:prstGeom>
          <a:noFill/>
        </p:spPr>
        <p:txBody>
          <a:bodyPr wrap="square" rtlCol="0">
            <a:spAutoFit/>
          </a:bodyPr>
          <a:lstStyle/>
          <a:p>
            <a:pPr algn="ctr"/>
            <a:r>
              <a:rPr lang="es-CL" sz="1800" b="1" dirty="0">
                <a:solidFill>
                  <a:srgbClr val="741B47"/>
                </a:solidFill>
                <a:latin typeface="Calibri" charset="0"/>
                <a:ea typeface="Calibri" charset="0"/>
                <a:cs typeface="Calibri" charset="0"/>
              </a:rPr>
              <a:t>TAPA DELANTERA CON SU SELLO O RETÉN INTERIOR</a:t>
            </a:r>
          </a:p>
        </p:txBody>
      </p:sp>
      <p:sp>
        <p:nvSpPr>
          <p:cNvPr id="18" name="CuadroTexto 17"/>
          <p:cNvSpPr txBox="1"/>
          <p:nvPr/>
        </p:nvSpPr>
        <p:spPr>
          <a:xfrm>
            <a:off x="5320579" y="5675269"/>
            <a:ext cx="3236488" cy="646331"/>
          </a:xfrm>
          <a:prstGeom prst="rect">
            <a:avLst/>
          </a:prstGeom>
          <a:noFill/>
        </p:spPr>
        <p:txBody>
          <a:bodyPr wrap="square" rtlCol="0">
            <a:spAutoFit/>
          </a:bodyPr>
          <a:lstStyle/>
          <a:p>
            <a:pPr algn="ctr"/>
            <a:r>
              <a:rPr lang="es-CL" sz="1800" b="1" dirty="0">
                <a:solidFill>
                  <a:srgbClr val="741B47"/>
                </a:solidFill>
                <a:latin typeface="Calibri" charset="0"/>
                <a:ea typeface="Calibri" charset="0"/>
                <a:cs typeface="Calibri" charset="0"/>
              </a:rPr>
              <a:t>PISTÓN CON SUS SELLOS O RETENES</a:t>
            </a:r>
          </a:p>
        </p:txBody>
      </p:sp>
      <p:sp>
        <p:nvSpPr>
          <p:cNvPr id="19" name="CuadroTexto 18"/>
          <p:cNvSpPr txBox="1"/>
          <p:nvPr/>
        </p:nvSpPr>
        <p:spPr>
          <a:xfrm>
            <a:off x="7522351" y="6869762"/>
            <a:ext cx="2069432" cy="276999"/>
          </a:xfrm>
          <a:prstGeom prst="rect">
            <a:avLst/>
          </a:prstGeom>
          <a:noFill/>
        </p:spPr>
        <p:txBody>
          <a:bodyPr wrap="square" rtlCol="0">
            <a:spAutoFit/>
          </a:bodyPr>
          <a:lstStyle/>
          <a:p>
            <a:r>
              <a:rPr lang="es-CL" sz="1200" i="1" dirty="0">
                <a:latin typeface="Calibri" charset="0"/>
                <a:ea typeface="Calibri" charset="0"/>
                <a:cs typeface="Calibri" charset="0"/>
              </a:rPr>
              <a:t>Fotografías L Vega</a:t>
            </a:r>
          </a:p>
        </p:txBody>
      </p:sp>
    </p:spTree>
    <p:extLst>
      <p:ext uri="{BB962C8B-B14F-4D97-AF65-F5344CB8AC3E}">
        <p14:creationId xmlns:p14="http://schemas.microsoft.com/office/powerpoint/2010/main" val="117414110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1587</TotalTime>
  <Words>1415</Words>
  <Application>Microsoft Office PowerPoint</Application>
  <PresentationFormat>Personalizado</PresentationFormat>
  <Paragraphs>157</Paragraphs>
  <Slides>17</Slides>
  <Notes>11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Calibri</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Pamela  Marquez Pauchard</cp:lastModifiedBy>
  <cp:revision>80</cp:revision>
  <cp:lastPrinted>2020-12-28T17:24:28Z</cp:lastPrinted>
  <dcterms:modified xsi:type="dcterms:W3CDTF">2021-02-15T19:33:51Z</dcterms:modified>
</cp:coreProperties>
</file>