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82" r:id="rId2"/>
    <p:sldId id="283" r:id="rId3"/>
    <p:sldId id="296" r:id="rId4"/>
    <p:sldId id="257" r:id="rId5"/>
    <p:sldId id="284" r:id="rId6"/>
    <p:sldId id="259" r:id="rId7"/>
    <p:sldId id="261" r:id="rId8"/>
    <p:sldId id="262" r:id="rId9"/>
    <p:sldId id="263" r:id="rId10"/>
    <p:sldId id="264" r:id="rId11"/>
    <p:sldId id="277" r:id="rId12"/>
    <p:sldId id="278" r:id="rId13"/>
    <p:sldId id="289" r:id="rId14"/>
    <p:sldId id="265" r:id="rId15"/>
    <p:sldId id="268" r:id="rId16"/>
    <p:sldId id="279" r:id="rId17"/>
    <p:sldId id="280" r:id="rId18"/>
    <p:sldId id="269" r:id="rId19"/>
    <p:sldId id="290" r:id="rId20"/>
    <p:sldId id="285" r:id="rId21"/>
    <p:sldId id="291" r:id="rId22"/>
    <p:sldId id="295" r:id="rId23"/>
    <p:sldId id="292" r:id="rId24"/>
    <p:sldId id="293" r:id="rId25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la Toledo" initials="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C00"/>
    <a:srgbClr val="741B47"/>
    <a:srgbClr val="ED423D"/>
    <a:srgbClr val="BF4E17"/>
    <a:srgbClr val="F2B800"/>
    <a:srgbClr val="E9E1E4"/>
    <a:srgbClr val="B99CA5"/>
    <a:srgbClr val="76384D"/>
    <a:srgbClr val="F6F0F2"/>
    <a:srgbClr val="187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27"/>
  </p:normalViewPr>
  <p:slideViewPr>
    <p:cSldViewPr snapToGrid="0">
      <p:cViewPr varScale="1">
        <p:scale>
          <a:sx n="97" d="100"/>
          <a:sy n="97" d="100"/>
        </p:scale>
        <p:origin x="1956" y="78"/>
      </p:cViewPr>
      <p:guideLst>
        <p:guide orient="horz" pos="2381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11375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36c9504a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36c9504a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2672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423f9ec9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423f9ec9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3183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9423f9ec9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9423f9ec9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2453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423f9ec9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9423f9ec9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3610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423f9ec9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9423f9ec9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71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423f9ec9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9423f9ec9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748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423f9ec9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9423f9ec9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1494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423f9ec9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9423f9ec9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9643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423f9ec9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9423f9ec9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1859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36c9504a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36c9504a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09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36c9504a1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36c9504a1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0194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36c9504a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36c9504a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8601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423f9ec9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423f9ec9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6356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0b88fe2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0b88fe2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755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70b88fe2e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70b88fe2e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378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423f9ec9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9423f9ec9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0188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423f9ec9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423f9ec9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8520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423f9ec9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423f9ec9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664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5" name="Google Shape;68;p14">
            <a:extLst>
              <a:ext uri="{FF2B5EF4-FFF2-40B4-BE49-F238E27FC236}">
                <a16:creationId xmlns:a16="http://schemas.microsoft.com/office/drawing/2014/main" xmlns="" id="{71351533-3587-8644-8CC1-458BF48E475F}"/>
              </a:ext>
            </a:extLst>
          </p:cNvPr>
          <p:cNvSpPr txBox="1"/>
          <p:nvPr userDrawn="1"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Actividad </a:t>
            </a:r>
            <a:r>
              <a:rPr lang="es-ES" sz="12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3</a:t>
            </a:r>
            <a:r>
              <a:rPr lang="x-none" sz="12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| </a:t>
            </a:r>
            <a:r>
              <a:rPr lang="x-none" sz="1600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2</a:t>
            </a:r>
            <a:endParaRPr sz="16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6" name="Google Shape;69;p14">
            <a:extLst>
              <a:ext uri="{FF2B5EF4-FFF2-40B4-BE49-F238E27FC236}">
                <a16:creationId xmlns="" xmlns:a16="http://schemas.microsoft.com/office/drawing/2014/main" id="{88E79B74-0F0A-F446-A2FF-4A905EDA6ABB}"/>
              </a:ext>
            </a:extLst>
          </p:cNvPr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</a:t>
            </a:r>
            <a:r>
              <a:rPr lang="x-none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Mantenimiento de Sistemas Eléctricos y Electrónicos</a:t>
            </a:r>
            <a:endParaRPr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9006156" y="6854072"/>
            <a:ext cx="583200" cy="578400"/>
          </a:xfrm>
          <a:prstGeom prst="rect">
            <a:avLst/>
          </a:prstGeom>
        </p:spPr>
        <p:txBody>
          <a:bodyPr spcFirstLastPara="1" wrap="square" lIns="109575" tIns="109575" rIns="109575" bIns="109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1_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9006156" y="6854072"/>
            <a:ext cx="583200" cy="578400"/>
          </a:xfrm>
          <a:prstGeom prst="rect">
            <a:avLst/>
          </a:prstGeom>
        </p:spPr>
        <p:txBody>
          <a:bodyPr spcFirstLastPara="1" wrap="square" lIns="109575" tIns="109575" rIns="109575" bIns="109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  <p:sp>
        <p:nvSpPr>
          <p:cNvPr id="5" name="Google Shape;8;p2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 </a:t>
            </a:r>
            <a:endParaRPr dirty="0"/>
          </a:p>
        </p:txBody>
      </p:sp>
      <p:pic>
        <p:nvPicPr>
          <p:cNvPr id="6" name="Google Shape;10;p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74075" y="419800"/>
            <a:ext cx="1301316" cy="92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;p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350" y="419800"/>
            <a:ext cx="3659450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;p2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7725" y="6464000"/>
            <a:ext cx="747675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redondeado 2"/>
          <p:cNvSpPr/>
          <p:nvPr userDrawn="1"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BB9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6464000"/>
            <a:ext cx="690482" cy="680475"/>
          </a:xfrm>
          <a:prstGeom prst="rect">
            <a:avLst/>
          </a:prstGeom>
        </p:spPr>
      </p:pic>
      <p:sp>
        <p:nvSpPr>
          <p:cNvPr id="19" name="Google Shape;62;p13"/>
          <p:cNvSpPr txBox="1"/>
          <p:nvPr userDrawn="1"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SECTOR METALMECÁNICA </a:t>
            </a:r>
            <a:r>
              <a:rPr lang="x-none" sz="12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| NIVEL 3° MEDIO</a:t>
            </a:r>
            <a:endParaRPr sz="1200" dirty="0">
              <a:solidFill>
                <a:srgbClr val="741B47"/>
              </a:solidFill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72928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006156" y="6854072"/>
            <a:ext cx="583200" cy="578400"/>
          </a:xfrm>
          <a:prstGeom prst="rect">
            <a:avLst/>
          </a:prstGeom>
        </p:spPr>
        <p:txBody>
          <a:bodyPr spcFirstLastPara="1" wrap="square" lIns="109575" tIns="109575" rIns="109575" bIns="109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7" name="Google Shape;68;p14">
            <a:extLst>
              <a:ext uri="{FF2B5EF4-FFF2-40B4-BE49-F238E27FC236}">
                <a16:creationId xmlns:a16="http://schemas.microsoft.com/office/drawing/2014/main" xmlns="" id="{71351533-3587-8644-8CC1-458BF48E475F}"/>
              </a:ext>
            </a:extLst>
          </p:cNvPr>
          <p:cNvSpPr txBox="1"/>
          <p:nvPr userDrawn="1"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Actividad </a:t>
            </a:r>
            <a:r>
              <a:rPr lang="es-ES" sz="12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3</a:t>
            </a:r>
            <a:r>
              <a:rPr lang="x-none" sz="12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| </a:t>
            </a:r>
            <a:r>
              <a:rPr lang="x-none" sz="1600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2</a:t>
            </a:r>
            <a:endParaRPr sz="16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8" name="Google Shape;69;p14">
            <a:extLst>
              <a:ext uri="{FF2B5EF4-FFF2-40B4-BE49-F238E27FC236}">
                <a16:creationId xmlns="" xmlns:a16="http://schemas.microsoft.com/office/drawing/2014/main" id="{88E79B74-0F0A-F446-A2FF-4A905EDA6ABB}"/>
              </a:ext>
            </a:extLst>
          </p:cNvPr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</a:t>
            </a:r>
            <a:r>
              <a:rPr lang="x-none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Mantenimiento de Sistemas Eléctricos y Electrónicos</a:t>
            </a:r>
            <a:endParaRPr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BA9BA5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6" name="Google Shape;68;p14">
            <a:extLst>
              <a:ext uri="{FF2B5EF4-FFF2-40B4-BE49-F238E27FC236}">
                <a16:creationId xmlns:a16="http://schemas.microsoft.com/office/drawing/2014/main" xmlns="" id="{71351533-3587-8644-8CC1-458BF48E475F}"/>
              </a:ext>
            </a:extLst>
          </p:cNvPr>
          <p:cNvSpPr txBox="1"/>
          <p:nvPr userDrawn="1"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Actividad </a:t>
            </a:r>
            <a:r>
              <a:rPr lang="es-ES" sz="12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3</a:t>
            </a:r>
            <a:r>
              <a:rPr lang="x-none" sz="12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| </a:t>
            </a:r>
            <a:r>
              <a:rPr lang="x-none" sz="1600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2</a:t>
            </a:r>
            <a:endParaRPr sz="16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7" name="Google Shape;69;p14">
            <a:extLst>
              <a:ext uri="{FF2B5EF4-FFF2-40B4-BE49-F238E27FC236}">
                <a16:creationId xmlns="" xmlns:a16="http://schemas.microsoft.com/office/drawing/2014/main" id="{88E79B74-0F0A-F446-A2FF-4A905EDA6ABB}"/>
              </a:ext>
            </a:extLst>
          </p:cNvPr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</a:t>
            </a:r>
            <a:r>
              <a:rPr lang="x-none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Mantenimiento de Sistemas Eléctricos y Electrónicos</a:t>
            </a:r>
            <a:endParaRPr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9006156" y="6854072"/>
            <a:ext cx="583200" cy="578400"/>
          </a:xfrm>
          <a:prstGeom prst="rect">
            <a:avLst/>
          </a:prstGeom>
        </p:spPr>
        <p:txBody>
          <a:bodyPr spcFirstLastPara="1" wrap="square" lIns="109575" tIns="109575" rIns="109575" bIns="109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  <p:sp>
        <p:nvSpPr>
          <p:cNvPr id="30" name="Google Shape;30;p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7" name="Google Shape;68;p14">
            <a:extLst>
              <a:ext uri="{FF2B5EF4-FFF2-40B4-BE49-F238E27FC236}">
                <a16:creationId xmlns:a16="http://schemas.microsoft.com/office/drawing/2014/main" xmlns="" id="{71351533-3587-8644-8CC1-458BF48E475F}"/>
              </a:ext>
            </a:extLst>
          </p:cNvPr>
          <p:cNvSpPr txBox="1"/>
          <p:nvPr userDrawn="1"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Actividad </a:t>
            </a:r>
            <a:r>
              <a:rPr lang="es-ES" sz="12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3</a:t>
            </a:r>
            <a:r>
              <a:rPr lang="x-none" sz="12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| </a:t>
            </a:r>
            <a:r>
              <a:rPr lang="x-none" sz="1600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2</a:t>
            </a:r>
            <a:endParaRPr sz="16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8" name="Google Shape;69;p14">
            <a:extLst>
              <a:ext uri="{FF2B5EF4-FFF2-40B4-BE49-F238E27FC236}">
                <a16:creationId xmlns="" xmlns:a16="http://schemas.microsoft.com/office/drawing/2014/main" id="{88E79B74-0F0A-F446-A2FF-4A905EDA6ABB}"/>
              </a:ext>
            </a:extLst>
          </p:cNvPr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</a:t>
            </a:r>
            <a:r>
              <a:rPr lang="x-none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Mantenimiento de Sistemas Eléctricos y Electrónicos</a:t>
            </a:r>
            <a:endParaRPr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_COLUMN_TEXT">
    <p:bg>
      <p:bgRef idx="1001">
        <a:schemeClr val="bg1"/>
      </p:bgRef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0;p6"/>
          <p:cNvSpPr/>
          <p:nvPr userDrawn="1"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2;p6"/>
          <p:cNvSpPr/>
          <p:nvPr userDrawn="1"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11" name="Google Shape;33;p6"/>
          <p:cNvSpPr/>
          <p:nvPr userDrawn="1"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7" name="Google Shape;31;p6"/>
          <p:cNvSpPr/>
          <p:nvPr userDrawn="1"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2;p3"/>
          <p:cNvSpPr txBox="1"/>
          <p:nvPr userDrawn="1"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b="1" i="0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521132" y="661638"/>
            <a:ext cx="6768900" cy="60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Char char="○"/>
              <a:defRPr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Char char="■"/>
              <a:defRPr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Char char="○"/>
              <a:defRPr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Char char="■"/>
              <a:defRPr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Char char="○"/>
              <a:defRPr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Char char="■"/>
              <a:defRPr sz="5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9006156" y="6854072"/>
            <a:ext cx="583200" cy="578400"/>
          </a:xfrm>
          <a:prstGeom prst="rect">
            <a:avLst/>
          </a:prstGeom>
        </p:spPr>
        <p:txBody>
          <a:bodyPr spcFirstLastPara="1" wrap="square" lIns="109575" tIns="109575" rIns="109575" bIns="109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860000" y="-184"/>
            <a:ext cx="4860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9575" tIns="109575" rIns="109575" bIns="109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82224" y="1812541"/>
            <a:ext cx="4299900" cy="21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82224" y="4120005"/>
            <a:ext cx="4299900" cy="18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5250650" y="1064257"/>
            <a:ext cx="4078800" cy="54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9006156" y="6854072"/>
            <a:ext cx="583200" cy="578400"/>
          </a:xfrm>
          <a:prstGeom prst="rect">
            <a:avLst/>
          </a:prstGeom>
        </p:spPr>
        <p:txBody>
          <a:bodyPr spcFirstLastPara="1" wrap="square" lIns="109575" tIns="109575" rIns="109575" bIns="109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31335" y="6218168"/>
            <a:ext cx="63768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9006156" y="6854072"/>
            <a:ext cx="583200" cy="578400"/>
          </a:xfrm>
          <a:prstGeom prst="rect">
            <a:avLst/>
          </a:prstGeom>
        </p:spPr>
        <p:txBody>
          <a:bodyPr spcFirstLastPara="1" wrap="square" lIns="109575" tIns="109575" rIns="109575" bIns="109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 hasCustomPrompt="1"/>
          </p:nvPr>
        </p:nvSpPr>
        <p:spPr>
          <a:xfrm>
            <a:off x="331335" y="1625801"/>
            <a:ext cx="90573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400"/>
              <a:buChar char="●"/>
              <a:defRPr sz="1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400"/>
              <a:buChar char="○"/>
              <a:defRPr sz="1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400"/>
              <a:buChar char="■"/>
              <a:defRPr sz="1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400"/>
              <a:buChar char="●"/>
              <a:defRPr sz="1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400"/>
              <a:buChar char="○"/>
              <a:defRPr sz="1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400"/>
              <a:buChar char="■"/>
              <a:defRPr sz="1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400"/>
              <a:buChar char="●"/>
              <a:defRPr sz="1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400"/>
              <a:buChar char="○"/>
              <a:defRPr sz="1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400"/>
              <a:buChar char="■"/>
              <a:defRPr sz="14400"/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331335" y="4633192"/>
            <a:ext cx="9057300" cy="19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9006156" y="6854072"/>
            <a:ext cx="583200" cy="578400"/>
          </a:xfrm>
          <a:prstGeom prst="rect">
            <a:avLst/>
          </a:prstGeom>
        </p:spPr>
        <p:txBody>
          <a:bodyPr spcFirstLastPara="1" wrap="square" lIns="109575" tIns="109575" rIns="109575" bIns="109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9006156" y="6854072"/>
            <a:ext cx="5832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575" tIns="109575" rIns="109575" bIns="10957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8;p10"/>
          <p:cNvSpPr txBox="1">
            <a:spLocks/>
          </p:cNvSpPr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 baseline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s-CL" dirty="0" smtClean="0"/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lang="es-CL" dirty="0"/>
          </a:p>
        </p:txBody>
      </p:sp>
      <p:sp>
        <p:nvSpPr>
          <p:cNvPr id="6" name="Google Shape;60;p13"/>
          <p:cNvSpPr txBox="1">
            <a:spLocks/>
          </p:cNvSpPr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sz="1500" b="1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 </a:t>
            </a:r>
            <a:r>
              <a:rPr lang="es-CL" sz="1500" b="1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5</a:t>
            </a:r>
            <a:endParaRPr lang="es-CL" sz="1500" b="1" dirty="0" smtClean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es-CL" sz="1500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1" name="Google Shape;61;p13"/>
          <p:cNvSpPr txBox="1">
            <a:spLocks/>
          </p:cNvSpPr>
          <p:nvPr/>
        </p:nvSpPr>
        <p:spPr>
          <a:xfrm>
            <a:off x="365424" y="2611974"/>
            <a:ext cx="4749501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x-none" sz="36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MANTENIMIENTO DE SISTEMAS ELÉCTRICOS Y ELECTRÓNICOS</a:t>
            </a:r>
          </a:p>
          <a:p>
            <a:pPr>
              <a:lnSpc>
                <a:spcPct val="90000"/>
              </a:lnSpc>
            </a:pPr>
            <a:endParaRPr lang="x-none" sz="36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4" y="1927122"/>
            <a:ext cx="6154391" cy="443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9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83;p14">
            <a:extLst>
              <a:ext uri="{FF2B5EF4-FFF2-40B4-BE49-F238E27FC236}">
                <a16:creationId xmlns="" xmlns:a16="http://schemas.microsoft.com/office/drawing/2014/main" id="{EC861C1A-39C0-0D4E-9594-A8998E6B3DC3}"/>
              </a:ext>
            </a:extLst>
          </p:cNvPr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x-none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7 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8" name="Google Shape;73;p14"/>
          <p:cNvSpPr/>
          <p:nvPr/>
        </p:nvSpPr>
        <p:spPr>
          <a:xfrm>
            <a:off x="448192" y="2345058"/>
            <a:ext cx="4910792" cy="1732267"/>
          </a:xfrm>
          <a:prstGeom prst="roundRect">
            <a:avLst>
              <a:gd name="adj" fmla="val 16667"/>
            </a:avLst>
          </a:prstGeom>
          <a:solidFill>
            <a:srgbClr val="E9E1E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 dirty="0"/>
          </a:p>
        </p:txBody>
      </p:sp>
      <p:sp>
        <p:nvSpPr>
          <p:cNvPr id="35" name="CuadroTexto 34"/>
          <p:cNvSpPr txBox="1"/>
          <p:nvPr/>
        </p:nvSpPr>
        <p:spPr>
          <a:xfrm>
            <a:off x="800933" y="2530005"/>
            <a:ext cx="4342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1600" b="1" dirty="0">
                <a:solidFill>
                  <a:srgbClr val="7638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¿CÓMO FUNCIONA</a:t>
            </a:r>
            <a:r>
              <a:rPr lang="es-ES" sz="1600" b="1" dirty="0" smtClean="0">
                <a:solidFill>
                  <a:srgbClr val="7638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s-ES" sz="1600" b="1" dirty="0">
              <a:solidFill>
                <a:srgbClr val="7638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A medida que la corriente se hunde desde la base (fluye desde la base hasta la tierra) el transistor está encendido y conduce a través de la alimentación en la carga de salida.</a:t>
            </a:r>
          </a:p>
        </p:txBody>
      </p:sp>
      <p:sp>
        <p:nvSpPr>
          <p:cNvPr id="37" name="Google Shape;158;p18"/>
          <p:cNvSpPr txBox="1"/>
          <p:nvPr/>
        </p:nvSpPr>
        <p:spPr>
          <a:xfrm>
            <a:off x="452175" y="162405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TRANSISTOR PNP</a:t>
            </a:r>
            <a:endParaRPr lang="es-ES_tradnl" sz="31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  <a:sym typeface="Roboto"/>
            </a:endParaRPr>
          </a:p>
        </p:txBody>
      </p:sp>
      <p:sp>
        <p:nvSpPr>
          <p:cNvPr id="39" name="Google Shape;73;p14"/>
          <p:cNvSpPr/>
          <p:nvPr/>
        </p:nvSpPr>
        <p:spPr>
          <a:xfrm>
            <a:off x="448192" y="4254299"/>
            <a:ext cx="4910792" cy="1899163"/>
          </a:xfrm>
          <a:prstGeom prst="roundRect">
            <a:avLst>
              <a:gd name="adj" fmla="val 16667"/>
            </a:avLst>
          </a:prstGeom>
          <a:solidFill>
            <a:srgbClr val="E9E1E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 dirty="0"/>
          </a:p>
        </p:txBody>
      </p:sp>
      <p:sp>
        <p:nvSpPr>
          <p:cNvPr id="40" name="CuadroTexto 39"/>
          <p:cNvSpPr txBox="1"/>
          <p:nvPr/>
        </p:nvSpPr>
        <p:spPr>
          <a:xfrm>
            <a:off x="800933" y="4439246"/>
            <a:ext cx="4342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1600" b="1" dirty="0">
                <a:solidFill>
                  <a:srgbClr val="7638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POLARIZACION DEL TRANSISTOR</a:t>
            </a:r>
          </a:p>
          <a:p>
            <a:pPr marL="0" indent="0">
              <a:buNone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Recibe tensión positiva en el terminal emisor. El voltaje positivo al emisor permite que la corriente fluya desde el emisor al colector, dado que hay una corriente negativa a la base (corriente que fluye desde la base a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tierra).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43" y="1894957"/>
            <a:ext cx="3761232" cy="43647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/>
          <p:nvPr/>
        </p:nvSpPr>
        <p:spPr>
          <a:xfrm>
            <a:off x="452175" y="162405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TRANSISTOR </a:t>
            </a:r>
            <a:r>
              <a:rPr lang="es-E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PNP</a:t>
            </a:r>
            <a:endParaRPr lang="es-ES_tradnl" sz="31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  <a:sym typeface="Roboto"/>
            </a:endParaRPr>
          </a:p>
        </p:txBody>
      </p:sp>
      <p:sp>
        <p:nvSpPr>
          <p:cNvPr id="14" name="Google Shape;83;p14">
            <a:extLst>
              <a:ext uri="{FF2B5EF4-FFF2-40B4-BE49-F238E27FC236}">
                <a16:creationId xmlns="" xmlns:a16="http://schemas.microsoft.com/office/drawing/2014/main" id="{EC861C1A-39C0-0D4E-9594-A8998E6B3DC3}"/>
              </a:ext>
            </a:extLst>
          </p:cNvPr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8</a:t>
            </a:r>
            <a:r>
              <a:rPr lang="x-none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650449" y="2356701"/>
            <a:ext cx="8512405" cy="4308050"/>
          </a:xfrm>
          <a:prstGeom prst="roundRect">
            <a:avLst>
              <a:gd name="adj" fmla="val 10102"/>
            </a:avLst>
          </a:prstGeom>
          <a:noFill/>
          <a:ln w="28575">
            <a:solidFill>
              <a:srgbClr val="E9E1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83" y="4821916"/>
            <a:ext cx="4821936" cy="173126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9" y="2619105"/>
            <a:ext cx="4541520" cy="19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8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83;p14">
            <a:extLst>
              <a:ext uri="{FF2B5EF4-FFF2-40B4-BE49-F238E27FC236}">
                <a16:creationId xmlns="" xmlns:a16="http://schemas.microsoft.com/office/drawing/2014/main" id="{EC861C1A-39C0-0D4E-9594-A8998E6B3DC3}"/>
              </a:ext>
            </a:extLst>
          </p:cNvPr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9</a:t>
            </a:r>
            <a:r>
              <a:rPr lang="x-none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5" name="Google Shape;73;p14"/>
          <p:cNvSpPr/>
          <p:nvPr/>
        </p:nvSpPr>
        <p:spPr>
          <a:xfrm>
            <a:off x="448191" y="2345058"/>
            <a:ext cx="5628807" cy="2429309"/>
          </a:xfrm>
          <a:prstGeom prst="roundRect">
            <a:avLst>
              <a:gd name="adj" fmla="val 12039"/>
            </a:avLst>
          </a:prstGeom>
          <a:solidFill>
            <a:srgbClr val="E9E1E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 dirty="0"/>
          </a:p>
        </p:txBody>
      </p:sp>
      <p:sp>
        <p:nvSpPr>
          <p:cNvPr id="26" name="CuadroTexto 25"/>
          <p:cNvSpPr txBox="1"/>
          <p:nvPr/>
        </p:nvSpPr>
        <p:spPr>
          <a:xfrm>
            <a:off x="800933" y="2530005"/>
            <a:ext cx="51576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1600" b="1" dirty="0">
                <a:solidFill>
                  <a:srgbClr val="76384D"/>
                </a:solidFill>
                <a:latin typeface="Calibri" charset="0"/>
                <a:ea typeface="Calibri" charset="0"/>
                <a:cs typeface="Calibri" charset="0"/>
              </a:rPr>
              <a:t>¿CÓMO FUNCIONA</a:t>
            </a:r>
            <a:r>
              <a:rPr lang="es-ES" sz="1600" b="1" dirty="0" smtClean="0">
                <a:solidFill>
                  <a:srgbClr val="76384D"/>
                </a:solidFill>
                <a:latin typeface="Calibri" charset="0"/>
                <a:ea typeface="Calibri" charset="0"/>
                <a:cs typeface="Calibri" charset="0"/>
              </a:rPr>
              <a:t>?</a:t>
            </a:r>
            <a:endParaRPr lang="es-ES" sz="1600" b="1" dirty="0">
              <a:solidFill>
                <a:srgbClr val="76384D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s-ES" sz="1600" dirty="0">
                <a:latin typeface="Calibri" charset="0"/>
                <a:ea typeface="Calibri" charset="0"/>
                <a:cs typeface="Calibri" charset="0"/>
              </a:rPr>
              <a:t>A medida que aumenta la corriente a la base de un transistor NPN, el transistor se activa cada vez más hasta que se conduce completamente desde el colector al emisor.</a:t>
            </a:r>
          </a:p>
          <a:p>
            <a:r>
              <a:rPr lang="es-ES" sz="1600" dirty="0">
                <a:latin typeface="Calibri" charset="0"/>
                <a:ea typeface="Calibri" charset="0"/>
                <a:cs typeface="Calibri" charset="0"/>
              </a:rPr>
              <a:t> A medida que disminuye la corriente a la base de un transistor NPN, el transistor se enciende cada vez menos, hasta que la corriente es tan baja que  el transistor ya no conduce a través del colector al emisor y se apaga.</a:t>
            </a:r>
          </a:p>
        </p:txBody>
      </p:sp>
      <p:sp>
        <p:nvSpPr>
          <p:cNvPr id="28" name="Google Shape;158;p18"/>
          <p:cNvSpPr txBox="1"/>
          <p:nvPr/>
        </p:nvSpPr>
        <p:spPr>
          <a:xfrm>
            <a:off x="452175" y="162405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TRANSISTOR PNP</a:t>
            </a:r>
            <a:endParaRPr lang="es-ES_tradnl" sz="31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  <a:sym typeface="Roboto"/>
            </a:endParaRPr>
          </a:p>
        </p:txBody>
      </p:sp>
      <p:sp>
        <p:nvSpPr>
          <p:cNvPr id="29" name="Google Shape;73;p14"/>
          <p:cNvSpPr/>
          <p:nvPr/>
        </p:nvSpPr>
        <p:spPr>
          <a:xfrm>
            <a:off x="452174" y="4967645"/>
            <a:ext cx="5624823" cy="1650511"/>
          </a:xfrm>
          <a:prstGeom prst="roundRect">
            <a:avLst>
              <a:gd name="adj" fmla="val 16667"/>
            </a:avLst>
          </a:prstGeom>
          <a:solidFill>
            <a:srgbClr val="E9E1E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 dirty="0"/>
          </a:p>
        </p:txBody>
      </p:sp>
      <p:sp>
        <p:nvSpPr>
          <p:cNvPr id="30" name="CuadroTexto 29"/>
          <p:cNvSpPr txBox="1"/>
          <p:nvPr/>
        </p:nvSpPr>
        <p:spPr>
          <a:xfrm>
            <a:off x="804916" y="5131181"/>
            <a:ext cx="4973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1600" b="1" dirty="0">
                <a:solidFill>
                  <a:srgbClr val="76384D"/>
                </a:solidFill>
                <a:latin typeface="Calibri" charset="0"/>
                <a:ea typeface="Calibri" charset="0"/>
                <a:cs typeface="Calibri" charset="0"/>
              </a:rPr>
              <a:t>POLARIZACION DEL TRANSISTOR</a:t>
            </a:r>
          </a:p>
          <a:p>
            <a:r>
              <a:rPr lang="es-ES" sz="1600" dirty="0">
                <a:latin typeface="Calibri" charset="0"/>
                <a:ea typeface="Calibri" charset="0"/>
                <a:cs typeface="Calibri" charset="0"/>
              </a:rPr>
              <a:t>Recibe tensión positiva en el terminal del colector. Este voltaje positivo al colector permite que la corriente fluya a través del colector al emisor, dado que hay una suficiente corriente base para encender el transistor.</a:t>
            </a:r>
            <a:endParaRPr lang="es-ES" sz="16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6429739" y="5448605"/>
            <a:ext cx="30965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dirty="0" smtClean="0">
                <a:latin typeface="Calibri" charset="0"/>
                <a:ea typeface="Calibri" charset="0"/>
                <a:cs typeface="Calibri" charset="0"/>
              </a:rPr>
              <a:t>En un transistor NPN, se da una tensión positiva al terminal de colector y la corriente fluye desde el colector al emisor, dado que hay suficiente corriente base.</a:t>
            </a:r>
            <a:endParaRPr lang="es-E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718" y="1861555"/>
            <a:ext cx="2569464" cy="330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6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/>
          <p:nvPr/>
        </p:nvSpPr>
        <p:spPr>
          <a:xfrm>
            <a:off x="452175" y="162405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TRANSISTOR </a:t>
            </a:r>
            <a:r>
              <a:rPr lang="es-ES" sz="2800" b="1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NPN</a:t>
            </a:r>
            <a:endParaRPr lang="es-ES_tradnl" sz="31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  <a:sym typeface="Roboto"/>
            </a:endParaRPr>
          </a:p>
        </p:txBody>
      </p:sp>
      <p:sp>
        <p:nvSpPr>
          <p:cNvPr id="14" name="Google Shape;83;p14">
            <a:extLst>
              <a:ext uri="{FF2B5EF4-FFF2-40B4-BE49-F238E27FC236}">
                <a16:creationId xmlns="" xmlns:a16="http://schemas.microsoft.com/office/drawing/2014/main" id="{EC861C1A-39C0-0D4E-9594-A8998E6B3DC3}"/>
              </a:ext>
            </a:extLst>
          </p:cNvPr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10</a:t>
            </a:r>
            <a:r>
              <a:rPr lang="x-none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2495683" y="2619105"/>
            <a:ext cx="4821936" cy="3934075"/>
            <a:chOff x="2655084" y="2539632"/>
            <a:chExt cx="4821936" cy="393407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5084" y="4742443"/>
              <a:ext cx="4821936" cy="1731264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0500" y="2539632"/>
              <a:ext cx="4541520" cy="1953768"/>
            </a:xfrm>
            <a:prstGeom prst="rect">
              <a:avLst/>
            </a:prstGeom>
          </p:spPr>
        </p:pic>
      </p:grpSp>
      <p:sp>
        <p:nvSpPr>
          <p:cNvPr id="5" name="Rectángulo redondeado 4"/>
          <p:cNvSpPr/>
          <p:nvPr/>
        </p:nvSpPr>
        <p:spPr>
          <a:xfrm>
            <a:off x="650449" y="2356701"/>
            <a:ext cx="8512405" cy="4308050"/>
          </a:xfrm>
          <a:prstGeom prst="roundRect">
            <a:avLst>
              <a:gd name="adj" fmla="val 10102"/>
            </a:avLst>
          </a:prstGeom>
          <a:noFill/>
          <a:ln w="28575">
            <a:solidFill>
              <a:srgbClr val="E9E1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728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83;p14">
            <a:extLst>
              <a:ext uri="{FF2B5EF4-FFF2-40B4-BE49-F238E27FC236}">
                <a16:creationId xmlns="" xmlns:a16="http://schemas.microsoft.com/office/drawing/2014/main" id="{EC861C1A-39C0-0D4E-9594-A8998E6B3DC3}"/>
              </a:ext>
            </a:extLst>
          </p:cNvPr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x-none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</a:t>
            </a:r>
            <a:r>
              <a:rPr lang="es-ES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62" y="1567119"/>
            <a:ext cx="2962656" cy="5248656"/>
          </a:xfrm>
          <a:prstGeom prst="rect">
            <a:avLst/>
          </a:prstGeom>
        </p:spPr>
      </p:pic>
      <p:sp>
        <p:nvSpPr>
          <p:cNvPr id="17" name="Google Shape;99;p15">
            <a:extLst>
              <a:ext uri="{FF2B5EF4-FFF2-40B4-BE49-F238E27FC236}">
                <a16:creationId xmlns="" xmlns:a16="http://schemas.microsoft.com/office/drawing/2014/main" id="{D3BFC07A-B750-F14E-AC42-E28F3EFD4064}"/>
              </a:ext>
            </a:extLst>
          </p:cNvPr>
          <p:cNvSpPr txBox="1"/>
          <p:nvPr/>
        </p:nvSpPr>
        <p:spPr>
          <a:xfrm>
            <a:off x="506729" y="5822930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x-none" sz="2100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¡Investiga en </a:t>
            </a:r>
            <a:r>
              <a:rPr lang="x-none" sz="21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internet</a:t>
            </a:r>
          </a:p>
          <a:p>
            <a:pPr lvl="0"/>
            <a:r>
              <a:rPr lang="x-none" sz="2100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ocupando tu celular!  </a:t>
            </a:r>
          </a:p>
          <a:p>
            <a:pPr lvl="0"/>
            <a:r>
              <a:rPr lang="x-none" sz="21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¡Comparte tus respuestas!</a:t>
            </a:r>
          </a:p>
        </p:txBody>
      </p:sp>
      <p:sp>
        <p:nvSpPr>
          <p:cNvPr id="21" name="Google Shape;123;p16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REFLEXIONEMOS</a:t>
            </a:r>
            <a:endParaRPr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2" name="Google Shape;70;p14">
            <a:extLst>
              <a:ext uri="{FF2B5EF4-FFF2-40B4-BE49-F238E27FC236}">
                <a16:creationId xmlns="" xmlns:a16="http://schemas.microsoft.com/office/drawing/2014/main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x-none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HAGAMOS UNA PAUSA</a:t>
            </a: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371783" y="2061749"/>
            <a:ext cx="5367968" cy="2584981"/>
            <a:chOff x="371783" y="2061749"/>
            <a:chExt cx="5367968" cy="2584981"/>
          </a:xfrm>
        </p:grpSpPr>
        <p:sp>
          <p:nvSpPr>
            <p:cNvPr id="13" name="Google Shape;73;p14"/>
            <p:cNvSpPr/>
            <p:nvPr/>
          </p:nvSpPr>
          <p:spPr>
            <a:xfrm>
              <a:off x="371783" y="2258677"/>
              <a:ext cx="5146719" cy="2388053"/>
            </a:xfrm>
            <a:prstGeom prst="roundRect">
              <a:avLst>
                <a:gd name="adj" fmla="val 9635"/>
              </a:avLst>
            </a:prstGeom>
            <a:solidFill>
              <a:schemeClr val="bg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/>
                <a:t>    </a:t>
              </a:r>
              <a:endParaRPr/>
            </a:p>
          </p:txBody>
        </p:sp>
        <p:pic>
          <p:nvPicPr>
            <p:cNvPr id="14" name="Google Shape;91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262651" y="2061749"/>
              <a:ext cx="477100" cy="47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xmlns="" id="{FBF7A6C5-B3CF-D846-9F57-59C3D6D041A3}"/>
                </a:ext>
              </a:extLst>
            </p:cNvPr>
            <p:cNvSpPr/>
            <p:nvPr/>
          </p:nvSpPr>
          <p:spPr>
            <a:xfrm>
              <a:off x="577255" y="2914306"/>
              <a:ext cx="4407655" cy="1491434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457200" lvl="0" indent="-336550">
                <a:lnSpc>
                  <a:spcPct val="115000"/>
                </a:lnSpc>
                <a:buClr>
                  <a:schemeClr val="dk1"/>
                </a:buClr>
                <a:buSzPts val="1700"/>
                <a:buFont typeface="Roboto Medium"/>
                <a:buChar char="●"/>
              </a:pPr>
              <a:r>
                <a:rPr lang="x-none" sz="1600" dirty="0">
                  <a:solidFill>
                    <a:schemeClr val="dk1"/>
                  </a:solidFill>
                  <a:latin typeface="Calibri" panose="020F0502020204030204" pitchFamily="34" charset="0"/>
                  <a:ea typeface="Roboto Medium"/>
                  <a:cs typeface="Calibri" panose="020F0502020204030204" pitchFamily="34" charset="0"/>
                  <a:sym typeface="Roboto Medium"/>
                </a:rPr>
                <a:t>¿</a:t>
              </a:r>
              <a:r>
                <a:rPr lang="es-ES" sz="1600" dirty="0">
                  <a:solidFill>
                    <a:schemeClr val="dk1"/>
                  </a:solidFill>
                  <a:latin typeface="Calibri" panose="020F0502020204030204" pitchFamily="34" charset="0"/>
                  <a:ea typeface="Roboto Medium"/>
                  <a:cs typeface="Calibri" panose="020F0502020204030204" pitchFamily="34" charset="0"/>
                  <a:sym typeface="Roboto Medium"/>
                </a:rPr>
                <a:t>Quién fue el creador de los </a:t>
              </a:r>
              <a:r>
                <a:rPr lang="es-ES" sz="1600" dirty="0">
                  <a:solidFill>
                    <a:srgbClr val="76384D"/>
                  </a:solidFill>
                  <a:latin typeface="Calibri" panose="020F0502020204030204" pitchFamily="34" charset="0"/>
                  <a:ea typeface="Roboto Medium"/>
                  <a:cs typeface="Calibri" panose="020F0502020204030204" pitchFamily="34" charset="0"/>
                  <a:sym typeface="Roboto Medium"/>
                </a:rPr>
                <a:t>transistores</a:t>
              </a:r>
              <a:r>
                <a:rPr lang="x-none" sz="1600" dirty="0">
                  <a:solidFill>
                    <a:schemeClr val="dk1"/>
                  </a:solidFill>
                  <a:latin typeface="Calibri" panose="020F0502020204030204" pitchFamily="34" charset="0"/>
                  <a:ea typeface="Roboto Medium"/>
                  <a:cs typeface="Calibri" panose="020F0502020204030204" pitchFamily="34" charset="0"/>
                  <a:sym typeface="Roboto Medium"/>
                </a:rPr>
                <a:t>? </a:t>
              </a:r>
            </a:p>
            <a:p>
              <a:pPr marL="457200" lvl="0" indent="-336550">
                <a:lnSpc>
                  <a:spcPct val="115000"/>
                </a:lnSpc>
                <a:buClr>
                  <a:schemeClr val="dk1"/>
                </a:buClr>
                <a:buSzPts val="1700"/>
                <a:buFont typeface="Roboto Medium"/>
                <a:buChar char="●"/>
              </a:pPr>
              <a:r>
                <a:rPr lang="x-none" sz="1600" dirty="0">
                  <a:solidFill>
                    <a:schemeClr val="dk1"/>
                  </a:solidFill>
                  <a:latin typeface="Calibri" panose="020F0502020204030204" pitchFamily="34" charset="0"/>
                  <a:ea typeface="Roboto Medium"/>
                  <a:cs typeface="Calibri" panose="020F0502020204030204" pitchFamily="34" charset="0"/>
                  <a:sym typeface="Roboto Medium"/>
                </a:rPr>
                <a:t>¿</a:t>
              </a:r>
              <a:r>
                <a:rPr lang="es-ES" sz="1600" dirty="0">
                  <a:solidFill>
                    <a:schemeClr val="dk1"/>
                  </a:solidFill>
                  <a:latin typeface="Calibri" panose="020F0502020204030204" pitchFamily="34" charset="0"/>
                  <a:ea typeface="Roboto Medium"/>
                  <a:cs typeface="Calibri" panose="020F0502020204030204" pitchFamily="34" charset="0"/>
                  <a:sym typeface="Roboto Medium"/>
                </a:rPr>
                <a:t>En qué año</a:t>
              </a:r>
              <a:r>
                <a:rPr lang="x-none" sz="1600" dirty="0">
                  <a:solidFill>
                    <a:schemeClr val="dk1"/>
                  </a:solidFill>
                  <a:latin typeface="Calibri" panose="020F0502020204030204" pitchFamily="34" charset="0"/>
                  <a:ea typeface="Roboto Medium"/>
                  <a:cs typeface="Calibri" panose="020F0502020204030204" pitchFamily="34" charset="0"/>
                  <a:sym typeface="Roboto Medium"/>
                </a:rPr>
                <a:t>?</a:t>
              </a:r>
              <a:endParaRPr lang="es-ES" sz="1600" dirty="0">
                <a:solidFill>
                  <a:schemeClr val="dk1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endParaRPr>
            </a:p>
            <a:p>
              <a:pPr marL="457200" lvl="0" indent="-336550">
                <a:lnSpc>
                  <a:spcPct val="115000"/>
                </a:lnSpc>
                <a:buClr>
                  <a:schemeClr val="dk1"/>
                </a:buClr>
                <a:buSzPts val="1700"/>
                <a:buFont typeface="Roboto Medium"/>
                <a:buChar char="●"/>
              </a:pPr>
              <a:r>
                <a:rPr lang="es-ES" sz="1600" dirty="0">
                  <a:solidFill>
                    <a:schemeClr val="dk1"/>
                  </a:solidFill>
                  <a:latin typeface="Calibri" panose="020F0502020204030204" pitchFamily="34" charset="0"/>
                  <a:ea typeface="Roboto Medium"/>
                  <a:cs typeface="Calibri" panose="020F0502020204030204" pitchFamily="34" charset="0"/>
                  <a:sym typeface="Roboto Medium"/>
                </a:rPr>
                <a:t>¿Qué importancia tuvo en la historia este invento?</a:t>
              </a:r>
              <a:endParaRPr lang="x-none" sz="1600" dirty="0">
                <a:solidFill>
                  <a:schemeClr val="dk1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endParaRPr>
            </a:p>
            <a:p>
              <a:pPr marL="457200" lvl="0" indent="-336550">
                <a:lnSpc>
                  <a:spcPct val="115000"/>
                </a:lnSpc>
                <a:buClr>
                  <a:schemeClr val="dk1"/>
                </a:buClr>
                <a:buSzPts val="1700"/>
                <a:buFont typeface="Roboto Medium"/>
                <a:buChar char="●"/>
              </a:pPr>
              <a:endParaRPr lang="x-none" sz="1600" dirty="0">
                <a:solidFill>
                  <a:schemeClr val="dk1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endParaRPr>
            </a:p>
          </p:txBody>
        </p:sp>
      </p:grpSp>
      <p:pic>
        <p:nvPicPr>
          <p:cNvPr id="24" name="Imagen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996" y="4056360"/>
            <a:ext cx="3817418" cy="36167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3;p14">
            <a:extLst>
              <a:ext uri="{FF2B5EF4-FFF2-40B4-BE49-F238E27FC236}">
                <a16:creationId xmlns="" xmlns:a16="http://schemas.microsoft.com/office/drawing/2014/main" id="{EC861C1A-39C0-0D4E-9594-A8998E6B3DC3}"/>
              </a:ext>
            </a:extLst>
          </p:cNvPr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x-none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</a:t>
            </a:r>
            <a:r>
              <a:rPr lang="es-ES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2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4" name="Google Shape;73;p14"/>
          <p:cNvSpPr/>
          <p:nvPr/>
        </p:nvSpPr>
        <p:spPr>
          <a:xfrm>
            <a:off x="448191" y="2345058"/>
            <a:ext cx="8733283" cy="4070732"/>
          </a:xfrm>
          <a:prstGeom prst="roundRect">
            <a:avLst>
              <a:gd name="adj" fmla="val 5251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 dirty="0"/>
          </a:p>
        </p:txBody>
      </p:sp>
      <p:sp>
        <p:nvSpPr>
          <p:cNvPr id="15" name="Rectángulo redondeado 14"/>
          <p:cNvSpPr/>
          <p:nvPr/>
        </p:nvSpPr>
        <p:spPr>
          <a:xfrm>
            <a:off x="794480" y="4146361"/>
            <a:ext cx="1236689" cy="369332"/>
          </a:xfrm>
          <a:prstGeom prst="roundRect">
            <a:avLst/>
          </a:prstGeom>
          <a:solidFill>
            <a:srgbClr val="E9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Google Shape;173;p19"/>
          <p:cNvSpPr txBox="1"/>
          <p:nvPr/>
        </p:nvSpPr>
        <p:spPr>
          <a:xfrm>
            <a:off x="410925" y="162405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UTILIZACIÓN DEL </a:t>
            </a:r>
            <a:r>
              <a:rPr lang="es-ES" sz="2800" dirty="0" smtClean="0">
                <a:solidFill>
                  <a:srgbClr val="ED423D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TRANSISTOR</a:t>
            </a:r>
            <a:endParaRPr lang="es-ES" sz="3100" dirty="0">
              <a:solidFill>
                <a:srgbClr val="ED423D"/>
              </a:solidFill>
              <a:latin typeface="Calibri" charset="0"/>
              <a:ea typeface="Calibri" charset="0"/>
              <a:cs typeface="Calibri" charset="0"/>
              <a:sym typeface="Roboto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00933" y="2530005"/>
            <a:ext cx="7938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El transistor puede trabajar en las siguientes condiciones:</a:t>
            </a:r>
            <a:endParaRPr lang="es-CL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78062" y="414636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b="1" dirty="0" smtClean="0">
                <a:solidFill>
                  <a:srgbClr val="76384D"/>
                </a:solidFill>
                <a:latin typeface="Calibri" charset="0"/>
                <a:ea typeface="Calibri" charset="0"/>
                <a:cs typeface="Calibri" charset="0"/>
              </a:rPr>
              <a:t>ESTADOS</a:t>
            </a:r>
            <a:endParaRPr lang="es-ES_tradnl" sz="1800" b="1" dirty="0">
              <a:solidFill>
                <a:srgbClr val="76384D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2430901" y="3012571"/>
            <a:ext cx="3842484" cy="1122684"/>
          </a:xfrm>
          <a:prstGeom prst="roundRect">
            <a:avLst>
              <a:gd name="adj" fmla="val 10659"/>
            </a:avLst>
          </a:prstGeom>
          <a:solidFill>
            <a:srgbClr val="E9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Rectángulo redondeado 20"/>
          <p:cNvSpPr/>
          <p:nvPr/>
        </p:nvSpPr>
        <p:spPr>
          <a:xfrm>
            <a:off x="2430901" y="5392964"/>
            <a:ext cx="1746353" cy="369332"/>
          </a:xfrm>
          <a:prstGeom prst="roundRect">
            <a:avLst/>
          </a:prstGeom>
          <a:solidFill>
            <a:srgbClr val="E9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CuadroTexto 21"/>
          <p:cNvSpPr txBox="1"/>
          <p:nvPr/>
        </p:nvSpPr>
        <p:spPr>
          <a:xfrm>
            <a:off x="2542490" y="5392964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800" b="1" dirty="0" smtClean="0">
                <a:solidFill>
                  <a:srgbClr val="76384D"/>
                </a:solidFill>
                <a:latin typeface="Calibri" charset="0"/>
                <a:ea typeface="Calibri" charset="0"/>
                <a:cs typeface="Calibri" charset="0"/>
              </a:rPr>
              <a:t>CONDUCCIÓN</a:t>
            </a:r>
            <a:endParaRPr lang="es-ES_tradnl" sz="1800" b="1" dirty="0">
              <a:solidFill>
                <a:srgbClr val="76384D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4651845" y="5760429"/>
            <a:ext cx="1186825" cy="369332"/>
          </a:xfrm>
          <a:prstGeom prst="roundRect">
            <a:avLst/>
          </a:prstGeom>
          <a:solidFill>
            <a:srgbClr val="E9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CuadroTexto 24"/>
          <p:cNvSpPr txBox="1"/>
          <p:nvPr/>
        </p:nvSpPr>
        <p:spPr>
          <a:xfrm>
            <a:off x="4763434" y="5760429"/>
            <a:ext cx="896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800" b="1" dirty="0" smtClean="0">
                <a:solidFill>
                  <a:srgbClr val="76384D"/>
                </a:solidFill>
                <a:latin typeface="Calibri" charset="0"/>
                <a:ea typeface="Calibri" charset="0"/>
                <a:cs typeface="Calibri" charset="0"/>
              </a:rPr>
              <a:t>ACTIVA</a:t>
            </a:r>
            <a:endParaRPr lang="es-ES_tradnl" sz="1800" b="1" dirty="0">
              <a:solidFill>
                <a:srgbClr val="76384D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4651845" y="4270280"/>
            <a:ext cx="4189950" cy="1122684"/>
          </a:xfrm>
          <a:prstGeom prst="roundRect">
            <a:avLst>
              <a:gd name="adj" fmla="val 10659"/>
            </a:avLst>
          </a:prstGeom>
          <a:solidFill>
            <a:srgbClr val="E9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27" name="Conector angular 26"/>
          <p:cNvCxnSpPr/>
          <p:nvPr/>
        </p:nvCxnSpPr>
        <p:spPr>
          <a:xfrm flipV="1">
            <a:off x="1836295" y="3552669"/>
            <a:ext cx="824459" cy="794803"/>
          </a:xfrm>
          <a:prstGeom prst="bentConnector3">
            <a:avLst>
              <a:gd name="adj1" fmla="val 44545"/>
            </a:avLst>
          </a:prstGeom>
          <a:ln w="31750">
            <a:solidFill>
              <a:srgbClr val="E9E1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4763434" y="4369957"/>
            <a:ext cx="40783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b="1" dirty="0" smtClean="0">
                <a:solidFill>
                  <a:srgbClr val="76384D"/>
                </a:solidFill>
                <a:latin typeface="Calibri" charset="0"/>
                <a:ea typeface="Calibri" charset="0"/>
                <a:cs typeface="Calibri" charset="0"/>
              </a:rPr>
              <a:t>SATURACIÓN</a:t>
            </a:r>
          </a:p>
          <a:p>
            <a:r>
              <a:rPr lang="es-ES_tradnl" sz="1800" dirty="0" smtClean="0">
                <a:latin typeface="Calibri" charset="0"/>
                <a:ea typeface="Calibri" charset="0"/>
                <a:cs typeface="Calibri" charset="0"/>
              </a:rPr>
              <a:t>Posee un voltaje entre colector y </a:t>
            </a:r>
          </a:p>
          <a:p>
            <a:r>
              <a:rPr lang="es-ES_tradnl" sz="1800" dirty="0" smtClean="0">
                <a:latin typeface="Calibri" charset="0"/>
                <a:ea typeface="Calibri" charset="0"/>
                <a:cs typeface="Calibri" charset="0"/>
              </a:rPr>
              <a:t>emisor cercano a cero (</a:t>
            </a:r>
            <a:r>
              <a:rPr lang="es-ES_tradnl" sz="1800" dirty="0" err="1" smtClean="0">
                <a:latin typeface="Calibri" charset="0"/>
                <a:ea typeface="Calibri" charset="0"/>
                <a:cs typeface="Calibri" charset="0"/>
              </a:rPr>
              <a:t>Vce</a:t>
            </a:r>
            <a:r>
              <a:rPr lang="es-ES_tradnl" sz="1800" dirty="0" smtClean="0">
                <a:latin typeface="Calibri" charset="0"/>
                <a:ea typeface="Calibri" charset="0"/>
                <a:cs typeface="Calibri" charset="0"/>
              </a:rPr>
              <a:t> aprox. 0 volt).</a:t>
            </a:r>
            <a:endParaRPr lang="es-ES_tradnl" sz="18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29" name="Conector angular 28"/>
          <p:cNvCxnSpPr/>
          <p:nvPr/>
        </p:nvCxnSpPr>
        <p:spPr>
          <a:xfrm>
            <a:off x="1903557" y="4346017"/>
            <a:ext cx="594904" cy="1246603"/>
          </a:xfrm>
          <a:prstGeom prst="bentConnector3">
            <a:avLst/>
          </a:prstGeom>
          <a:ln w="31750">
            <a:solidFill>
              <a:srgbClr val="E9E1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r 29"/>
          <p:cNvCxnSpPr/>
          <p:nvPr/>
        </p:nvCxnSpPr>
        <p:spPr>
          <a:xfrm flipV="1">
            <a:off x="4065664" y="4831622"/>
            <a:ext cx="697770" cy="746008"/>
          </a:xfrm>
          <a:prstGeom prst="bentConnector3">
            <a:avLst/>
          </a:prstGeom>
          <a:ln w="31750">
            <a:solidFill>
              <a:srgbClr val="E9E1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angular 30"/>
          <p:cNvCxnSpPr/>
          <p:nvPr/>
        </p:nvCxnSpPr>
        <p:spPr>
          <a:xfrm>
            <a:off x="4065664" y="5577630"/>
            <a:ext cx="697770" cy="367465"/>
          </a:xfrm>
          <a:prstGeom prst="bentConnector3">
            <a:avLst/>
          </a:prstGeom>
          <a:ln w="31750">
            <a:solidFill>
              <a:srgbClr val="E9E1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/>
          <p:cNvSpPr txBox="1"/>
          <p:nvPr/>
        </p:nvSpPr>
        <p:spPr>
          <a:xfrm>
            <a:off x="2542490" y="3112248"/>
            <a:ext cx="3682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b="1" dirty="0" smtClean="0">
                <a:solidFill>
                  <a:srgbClr val="76384D"/>
                </a:solidFill>
                <a:latin typeface="Calibri" charset="0"/>
                <a:ea typeface="Calibri" charset="0"/>
                <a:cs typeface="Calibri" charset="0"/>
              </a:rPr>
              <a:t>CORTE</a:t>
            </a:r>
          </a:p>
          <a:p>
            <a:r>
              <a:rPr lang="es-ES_tradnl" sz="1800" dirty="0" smtClean="0">
                <a:latin typeface="Calibri" charset="0"/>
                <a:ea typeface="Calibri" charset="0"/>
                <a:cs typeface="Calibri" charset="0"/>
              </a:rPr>
              <a:t>Posee un voltaje entre colector y </a:t>
            </a:r>
          </a:p>
          <a:p>
            <a:r>
              <a:rPr lang="es-ES_tradnl" sz="1800" dirty="0" smtClean="0">
                <a:latin typeface="Calibri" charset="0"/>
                <a:ea typeface="Calibri" charset="0"/>
                <a:cs typeface="Calibri" charset="0"/>
              </a:rPr>
              <a:t>emisor máximo (</a:t>
            </a:r>
            <a:r>
              <a:rPr lang="es-ES_tradnl" sz="1800" dirty="0" err="1" smtClean="0">
                <a:latin typeface="Calibri" charset="0"/>
                <a:ea typeface="Calibri" charset="0"/>
                <a:cs typeface="Calibri" charset="0"/>
              </a:rPr>
              <a:t>Vce</a:t>
            </a:r>
            <a:r>
              <a:rPr lang="es-ES_tradnl" sz="1800" dirty="0" smtClean="0">
                <a:latin typeface="Calibri" charset="0"/>
                <a:ea typeface="Calibri" charset="0"/>
                <a:cs typeface="Calibri" charset="0"/>
              </a:rPr>
              <a:t> aprox. máximo).</a:t>
            </a:r>
            <a:endParaRPr lang="es-ES_tradnl" sz="1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86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3;p14">
            <a:extLst>
              <a:ext uri="{FF2B5EF4-FFF2-40B4-BE49-F238E27FC236}">
                <a16:creationId xmlns="" xmlns:a16="http://schemas.microsoft.com/office/drawing/2014/main" id="{EC861C1A-39C0-0D4E-9594-A8998E6B3DC3}"/>
              </a:ext>
            </a:extLst>
          </p:cNvPr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x-none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</a:t>
            </a:r>
            <a:r>
              <a:rPr lang="es-ES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3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7" name="Google Shape;173;p19"/>
          <p:cNvSpPr txBox="1"/>
          <p:nvPr/>
        </p:nvSpPr>
        <p:spPr>
          <a:xfrm>
            <a:off x="410925" y="1624050"/>
            <a:ext cx="8950500" cy="619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SIMULACIÓN DE FUNCIONAMIENTO DEL </a:t>
            </a:r>
            <a:r>
              <a:rPr lang="es-ES" sz="2800" dirty="0" smtClean="0">
                <a:solidFill>
                  <a:srgbClr val="ED423D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TRANSISTOR EN EJEMPLO HIDRÁULICO</a:t>
            </a:r>
            <a:endParaRPr lang="es-ES" sz="3100" dirty="0">
              <a:solidFill>
                <a:srgbClr val="ED423D"/>
              </a:solidFill>
              <a:latin typeface="Calibri" charset="0"/>
              <a:ea typeface="Calibri" charset="0"/>
              <a:cs typeface="Calibri" charset="0"/>
              <a:sym typeface="Roboto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2395760"/>
            <a:ext cx="8537448" cy="433425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253765" y="5590095"/>
            <a:ext cx="735291" cy="659876"/>
          </a:xfrm>
          <a:prstGeom prst="rect">
            <a:avLst/>
          </a:prstGeom>
          <a:solidFill>
            <a:srgbClr val="B99CA5"/>
          </a:solidFill>
          <a:ln>
            <a:solidFill>
              <a:srgbClr val="763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1995046" y="5766144"/>
            <a:ext cx="86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= AGUA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198191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3;p14">
            <a:extLst>
              <a:ext uri="{FF2B5EF4-FFF2-40B4-BE49-F238E27FC236}">
                <a16:creationId xmlns="" xmlns:a16="http://schemas.microsoft.com/office/drawing/2014/main" id="{EC861C1A-39C0-0D4E-9594-A8998E6B3DC3}"/>
              </a:ext>
            </a:extLst>
          </p:cNvPr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x-none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</a:t>
            </a:r>
            <a:r>
              <a:rPr lang="es-ES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4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9" name="Google Shape;173;p19"/>
          <p:cNvSpPr txBox="1"/>
          <p:nvPr/>
        </p:nvSpPr>
        <p:spPr>
          <a:xfrm>
            <a:off x="410925" y="162405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TRANSISTOR PNP</a:t>
            </a:r>
            <a:endParaRPr lang="es-ES" sz="3100" dirty="0">
              <a:solidFill>
                <a:srgbClr val="ED423D"/>
              </a:solidFill>
              <a:latin typeface="Calibri" charset="0"/>
              <a:ea typeface="Calibri" charset="0"/>
              <a:cs typeface="Calibri" charset="0"/>
              <a:sym typeface="Roboto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800933" y="2530005"/>
            <a:ext cx="7938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Intensidad del emisor es la suma de la intensidad del colector + la intensidad base.</a:t>
            </a:r>
            <a:endParaRPr lang="es-CL" sz="16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3218502"/>
            <a:ext cx="8537448" cy="29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8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3;p14">
            <a:extLst>
              <a:ext uri="{FF2B5EF4-FFF2-40B4-BE49-F238E27FC236}">
                <a16:creationId xmlns="" xmlns:a16="http://schemas.microsoft.com/office/drawing/2014/main" id="{EC861C1A-39C0-0D4E-9594-A8998E6B3DC3}"/>
              </a:ext>
            </a:extLst>
          </p:cNvPr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15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4" name="Google Shape;173;p19"/>
          <p:cNvSpPr txBox="1"/>
          <p:nvPr/>
        </p:nvSpPr>
        <p:spPr>
          <a:xfrm>
            <a:off x="410925" y="162405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TRANSISTOR COMO </a:t>
            </a:r>
            <a:r>
              <a:rPr lang="es-ES" sz="28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INTERRUPTOR</a:t>
            </a:r>
            <a:endParaRPr lang="es-ES" sz="31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  <a:sym typeface="Roboto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2779751"/>
            <a:ext cx="8537448" cy="29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3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3;p14">
            <a:extLst>
              <a:ext uri="{FF2B5EF4-FFF2-40B4-BE49-F238E27FC236}">
                <a16:creationId xmlns="" xmlns:a16="http://schemas.microsoft.com/office/drawing/2014/main" id="{EC861C1A-39C0-0D4E-9594-A8998E6B3DC3}"/>
              </a:ext>
            </a:extLst>
          </p:cNvPr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16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4" name="Google Shape;173;p19"/>
          <p:cNvSpPr txBox="1"/>
          <p:nvPr/>
        </p:nvSpPr>
        <p:spPr>
          <a:xfrm>
            <a:off x="410925" y="162405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TRANSISTOR COMO </a:t>
            </a:r>
            <a:r>
              <a:rPr lang="es-ES" sz="28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INTERRUPTOR</a:t>
            </a:r>
            <a:endParaRPr lang="es-ES" sz="31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  <a:sym typeface="Roboto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48" y="4416812"/>
            <a:ext cx="2913888" cy="16824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48" y="2389149"/>
            <a:ext cx="2968752" cy="1679448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375975" y="2152185"/>
            <a:ext cx="3393300" cy="4326674"/>
          </a:xfrm>
          <a:prstGeom prst="roundRect">
            <a:avLst>
              <a:gd name="adj" fmla="val 6480"/>
            </a:avLst>
          </a:prstGeom>
          <a:noFill/>
          <a:ln>
            <a:solidFill>
              <a:srgbClr val="E9E1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045" y="2055482"/>
            <a:ext cx="3121152" cy="13411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49" y="4579218"/>
            <a:ext cx="4047744" cy="1307592"/>
          </a:xfrm>
          <a:prstGeom prst="rect">
            <a:avLst/>
          </a:prstGeom>
        </p:spPr>
      </p:pic>
      <p:sp>
        <p:nvSpPr>
          <p:cNvPr id="15" name="Google Shape;73;p14"/>
          <p:cNvSpPr/>
          <p:nvPr/>
        </p:nvSpPr>
        <p:spPr>
          <a:xfrm>
            <a:off x="4450633" y="3510332"/>
            <a:ext cx="4910792" cy="926579"/>
          </a:xfrm>
          <a:prstGeom prst="roundRect">
            <a:avLst>
              <a:gd name="adj" fmla="val 16667"/>
            </a:avLst>
          </a:prstGeom>
          <a:solidFill>
            <a:srgbClr val="E9E1E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 dirty="0"/>
          </a:p>
        </p:txBody>
      </p:sp>
      <p:sp>
        <p:nvSpPr>
          <p:cNvPr id="16" name="CuadroTexto 15"/>
          <p:cNvSpPr txBox="1"/>
          <p:nvPr/>
        </p:nvSpPr>
        <p:spPr>
          <a:xfrm>
            <a:off x="4803374" y="3588901"/>
            <a:ext cx="4342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pequeña corriente por la base y se cierra el interruptor entre el colector y el emisor permitiendo pasar corriente entre ellos</a:t>
            </a:r>
            <a:r>
              <a:rPr lang="es-E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Google Shape;73;p14"/>
          <p:cNvSpPr/>
          <p:nvPr/>
        </p:nvSpPr>
        <p:spPr>
          <a:xfrm>
            <a:off x="4450633" y="5973361"/>
            <a:ext cx="4910792" cy="1111245"/>
          </a:xfrm>
          <a:prstGeom prst="roundRect">
            <a:avLst>
              <a:gd name="adj" fmla="val 16667"/>
            </a:avLst>
          </a:prstGeom>
          <a:solidFill>
            <a:srgbClr val="E9E1E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 dirty="0"/>
          </a:p>
        </p:txBody>
      </p:sp>
      <p:sp>
        <p:nvSpPr>
          <p:cNvPr id="18" name="CuadroTexto 17"/>
          <p:cNvSpPr txBox="1"/>
          <p:nvPr/>
        </p:nvSpPr>
        <p:spPr>
          <a:xfrm>
            <a:off x="4803374" y="6051930"/>
            <a:ext cx="4342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pequeña corriente por la base permite pasar una corriente entre el colector y el emisor mucho más grande. Corriente pequeña la convertimos (amplificamos) en otra mucho mayor.</a:t>
            </a:r>
            <a:endParaRPr lang="es-E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;p13"/>
          <p:cNvSpPr txBox="1">
            <a:spLocks/>
          </p:cNvSpPr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sz="1500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ACTIVIDAD 3</a:t>
            </a:r>
          </a:p>
          <a:p>
            <a:endParaRPr lang="es-CL" sz="1500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025445" y="2323030"/>
            <a:ext cx="1661652" cy="109859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Google Shape;61;p13"/>
          <p:cNvSpPr txBox="1">
            <a:spLocks/>
          </p:cNvSpPr>
          <p:nvPr/>
        </p:nvSpPr>
        <p:spPr>
          <a:xfrm>
            <a:off x="365425" y="2364630"/>
            <a:ext cx="5940600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36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IDENTIFICANDO Y MIDIENDO</a:t>
            </a:r>
            <a:endParaRPr lang="x-none" sz="36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36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TRANSISTORES</a:t>
            </a:r>
            <a:endParaRPr lang="x-none" sz="36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>
              <a:lnSpc>
                <a:spcPct val="90000"/>
              </a:lnSpc>
            </a:pPr>
            <a:endParaRPr lang="x-none" sz="36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4" y="2716346"/>
            <a:ext cx="7897368" cy="44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4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3;p14">
            <a:extLst>
              <a:ext uri="{FF2B5EF4-FFF2-40B4-BE49-F238E27FC236}">
                <a16:creationId xmlns="" xmlns:a16="http://schemas.microsoft.com/office/drawing/2014/main" id="{EC861C1A-39C0-0D4E-9594-A8998E6B3DC3}"/>
              </a:ext>
            </a:extLst>
          </p:cNvPr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17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4" name="Google Shape;73;p14"/>
          <p:cNvSpPr/>
          <p:nvPr/>
        </p:nvSpPr>
        <p:spPr>
          <a:xfrm>
            <a:off x="448192" y="2385952"/>
            <a:ext cx="5156871" cy="52014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 dirty="0"/>
          </a:p>
        </p:txBody>
      </p:sp>
      <p:sp>
        <p:nvSpPr>
          <p:cNvPr id="15" name="CuadroTexto 14"/>
          <p:cNvSpPr txBox="1"/>
          <p:nvPr/>
        </p:nvSpPr>
        <p:spPr>
          <a:xfrm>
            <a:off x="800933" y="2471233"/>
            <a:ext cx="6769100" cy="34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altLang="es-CL" sz="1600" dirty="0" smtClean="0">
                <a:latin typeface="Calibri" charset="0"/>
                <a:ea typeface="Calibri" charset="0"/>
                <a:cs typeface="Calibri" charset="0"/>
              </a:rPr>
              <a:t>No </a:t>
            </a:r>
            <a:r>
              <a:rPr lang="en-US" altLang="es-CL" sz="1600" dirty="0" err="1" smtClean="0">
                <a:latin typeface="Calibri" charset="0"/>
                <a:ea typeface="Calibri" charset="0"/>
                <a:cs typeface="Calibri" charset="0"/>
              </a:rPr>
              <a:t>posee</a:t>
            </a:r>
            <a:r>
              <a:rPr lang="en-US" altLang="es-CL" sz="1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s-CL" sz="1600" dirty="0" err="1" smtClean="0">
                <a:latin typeface="Calibri" charset="0"/>
                <a:ea typeface="Calibri" charset="0"/>
                <a:cs typeface="Calibri" charset="0"/>
              </a:rPr>
              <a:t>elementos</a:t>
            </a:r>
            <a:r>
              <a:rPr lang="en-US" altLang="es-CL" sz="1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s-CL" sz="1600" dirty="0" err="1" smtClean="0">
                <a:latin typeface="Calibri" charset="0"/>
                <a:ea typeface="Calibri" charset="0"/>
                <a:cs typeface="Calibri" charset="0"/>
              </a:rPr>
              <a:t>móviles</a:t>
            </a:r>
            <a:r>
              <a:rPr lang="en-US" altLang="es-CL" sz="1600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lang="en-US" altLang="es-CL" sz="1600" dirty="0">
              <a:solidFill>
                <a:srgbClr val="76384D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Google Shape;73;p14"/>
          <p:cNvSpPr/>
          <p:nvPr/>
        </p:nvSpPr>
        <p:spPr>
          <a:xfrm>
            <a:off x="448192" y="3018248"/>
            <a:ext cx="5156871" cy="52014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 dirty="0"/>
          </a:p>
        </p:txBody>
      </p:sp>
      <p:sp>
        <p:nvSpPr>
          <p:cNvPr id="17" name="CuadroTexto 16"/>
          <p:cNvSpPr txBox="1"/>
          <p:nvPr/>
        </p:nvSpPr>
        <p:spPr>
          <a:xfrm>
            <a:off x="800933" y="3103529"/>
            <a:ext cx="6769100" cy="34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altLang="es-CL" sz="1600" dirty="0" err="1" smtClean="0">
                <a:latin typeface="Calibri" charset="0"/>
                <a:ea typeface="Calibri" charset="0"/>
                <a:cs typeface="Calibri" charset="0"/>
              </a:rPr>
              <a:t>Millones</a:t>
            </a:r>
            <a:r>
              <a:rPr lang="en-US" altLang="es-CL" sz="1600" dirty="0" smtClean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altLang="es-CL" sz="1600" dirty="0" err="1" smtClean="0">
                <a:latin typeface="Calibri" charset="0"/>
                <a:ea typeface="Calibri" charset="0"/>
                <a:cs typeface="Calibri" charset="0"/>
              </a:rPr>
              <a:t>ciclos</a:t>
            </a:r>
            <a:r>
              <a:rPr lang="en-US" altLang="es-CL" sz="1600" dirty="0" smtClean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altLang="es-CL" sz="1600" dirty="0" err="1" smtClean="0">
                <a:latin typeface="Calibri" charset="0"/>
                <a:ea typeface="Calibri" charset="0"/>
                <a:cs typeface="Calibri" charset="0"/>
              </a:rPr>
              <a:t>uso</a:t>
            </a:r>
            <a:r>
              <a:rPr lang="en-US" altLang="es-CL" sz="1600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lang="en-US" altLang="es-CL" sz="1600" dirty="0">
              <a:solidFill>
                <a:srgbClr val="76384D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Google Shape;73;p14"/>
          <p:cNvSpPr/>
          <p:nvPr/>
        </p:nvSpPr>
        <p:spPr>
          <a:xfrm>
            <a:off x="448192" y="3627195"/>
            <a:ext cx="5156871" cy="52014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 dirty="0"/>
          </a:p>
        </p:txBody>
      </p:sp>
      <p:sp>
        <p:nvSpPr>
          <p:cNvPr id="19" name="CuadroTexto 18"/>
          <p:cNvSpPr txBox="1"/>
          <p:nvPr/>
        </p:nvSpPr>
        <p:spPr>
          <a:xfrm>
            <a:off x="800933" y="3712476"/>
            <a:ext cx="6769100" cy="34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altLang="es-CL" sz="1600" dirty="0" smtClean="0">
                <a:latin typeface="Calibri" charset="0"/>
                <a:ea typeface="Calibri" charset="0"/>
                <a:cs typeface="Calibri" charset="0"/>
              </a:rPr>
              <a:t>Resistencia a </a:t>
            </a:r>
            <a:r>
              <a:rPr lang="en-US" altLang="es-CL" sz="1600" dirty="0" err="1" smtClean="0">
                <a:latin typeface="Calibri" charset="0"/>
                <a:ea typeface="Calibri" charset="0"/>
                <a:cs typeface="Calibri" charset="0"/>
              </a:rPr>
              <a:t>vibraciones</a:t>
            </a:r>
            <a:r>
              <a:rPr lang="en-US" altLang="es-CL" sz="1600" dirty="0" smtClean="0">
                <a:latin typeface="Calibri" charset="0"/>
                <a:ea typeface="Calibri" charset="0"/>
                <a:cs typeface="Calibri" charset="0"/>
              </a:rPr>
              <a:t> y </a:t>
            </a:r>
            <a:r>
              <a:rPr lang="en-US" altLang="es-CL" sz="1600" dirty="0" err="1" smtClean="0">
                <a:latin typeface="Calibri" charset="0"/>
                <a:ea typeface="Calibri" charset="0"/>
                <a:cs typeface="Calibri" charset="0"/>
              </a:rPr>
              <a:t>golpes</a:t>
            </a:r>
            <a:r>
              <a:rPr lang="en-US" altLang="es-CL" sz="1600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lang="en-US" altLang="es-CL" sz="1600" dirty="0">
              <a:solidFill>
                <a:srgbClr val="76384D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Google Shape;73;p14"/>
          <p:cNvSpPr/>
          <p:nvPr/>
        </p:nvSpPr>
        <p:spPr>
          <a:xfrm>
            <a:off x="448192" y="4259491"/>
            <a:ext cx="5156871" cy="52014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 dirty="0"/>
          </a:p>
        </p:txBody>
      </p:sp>
      <p:sp>
        <p:nvSpPr>
          <p:cNvPr id="21" name="CuadroTexto 20"/>
          <p:cNvSpPr txBox="1"/>
          <p:nvPr/>
        </p:nvSpPr>
        <p:spPr>
          <a:xfrm>
            <a:off x="800933" y="4344772"/>
            <a:ext cx="6769100" cy="34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altLang="es-CL" sz="1600" dirty="0" err="1" smtClean="0">
                <a:latin typeface="Calibri" charset="0"/>
                <a:ea typeface="Calibri" charset="0"/>
                <a:cs typeface="Calibri" charset="0"/>
              </a:rPr>
              <a:t>Tamaño</a:t>
            </a:r>
            <a:r>
              <a:rPr lang="en-US" altLang="es-CL" sz="1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s-CL" sz="1600" dirty="0" err="1" smtClean="0">
                <a:latin typeface="Calibri" charset="0"/>
                <a:ea typeface="Calibri" charset="0"/>
                <a:cs typeface="Calibri" charset="0"/>
              </a:rPr>
              <a:t>pequeño</a:t>
            </a:r>
            <a:r>
              <a:rPr lang="en-US" altLang="es-CL" sz="1600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lang="en-US" altLang="es-CL" sz="1600" dirty="0">
              <a:solidFill>
                <a:srgbClr val="76384D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Google Shape;73;p14"/>
          <p:cNvSpPr/>
          <p:nvPr/>
        </p:nvSpPr>
        <p:spPr>
          <a:xfrm>
            <a:off x="448192" y="4865166"/>
            <a:ext cx="5156871" cy="52014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 dirty="0"/>
          </a:p>
        </p:txBody>
      </p:sp>
      <p:sp>
        <p:nvSpPr>
          <p:cNvPr id="24" name="CuadroTexto 23"/>
          <p:cNvSpPr txBox="1"/>
          <p:nvPr/>
        </p:nvSpPr>
        <p:spPr>
          <a:xfrm>
            <a:off x="800933" y="4950447"/>
            <a:ext cx="6769100" cy="34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altLang="es-CL" sz="1600" dirty="0" err="1" smtClean="0">
                <a:latin typeface="Calibri" charset="0"/>
                <a:ea typeface="Calibri" charset="0"/>
                <a:cs typeface="Calibri" charset="0"/>
              </a:rPr>
              <a:t>Necesitan</a:t>
            </a:r>
            <a:r>
              <a:rPr lang="en-US" altLang="es-CL" sz="1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s-CL" sz="1600" dirty="0" err="1" smtClean="0">
                <a:latin typeface="Calibri" charset="0"/>
                <a:ea typeface="Calibri" charset="0"/>
                <a:cs typeface="Calibri" charset="0"/>
              </a:rPr>
              <a:t>poca</a:t>
            </a:r>
            <a:r>
              <a:rPr lang="en-US" altLang="es-CL" sz="1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s-CL" sz="1600" dirty="0" err="1" smtClean="0">
                <a:latin typeface="Calibri" charset="0"/>
                <a:ea typeface="Calibri" charset="0"/>
                <a:cs typeface="Calibri" charset="0"/>
              </a:rPr>
              <a:t>materia</a:t>
            </a:r>
            <a:r>
              <a:rPr lang="en-US" altLang="es-CL" sz="1600" dirty="0" smtClean="0">
                <a:latin typeface="Calibri" charset="0"/>
                <a:ea typeface="Calibri" charset="0"/>
                <a:cs typeface="Calibri" charset="0"/>
              </a:rPr>
              <a:t> prima </a:t>
            </a:r>
            <a:r>
              <a:rPr lang="en-US" altLang="es-CL" sz="1600" dirty="0" err="1" smtClean="0">
                <a:latin typeface="Calibri" charset="0"/>
                <a:ea typeface="Calibri" charset="0"/>
                <a:cs typeface="Calibri" charset="0"/>
              </a:rPr>
              <a:t>en</a:t>
            </a:r>
            <a:r>
              <a:rPr lang="en-US" altLang="es-CL" sz="1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s-CL" sz="1600" dirty="0" err="1" smtClean="0">
                <a:latin typeface="Calibri" charset="0"/>
                <a:ea typeface="Calibri" charset="0"/>
                <a:cs typeface="Calibri" charset="0"/>
              </a:rPr>
              <a:t>su</a:t>
            </a:r>
            <a:r>
              <a:rPr lang="en-US" altLang="es-CL" sz="1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s-CL" sz="1600" dirty="0" err="1" smtClean="0">
                <a:latin typeface="Calibri" charset="0"/>
                <a:ea typeface="Calibri" charset="0"/>
                <a:cs typeface="Calibri" charset="0"/>
              </a:rPr>
              <a:t>fabricación</a:t>
            </a:r>
            <a:r>
              <a:rPr lang="en-US" altLang="es-CL" sz="1600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lang="en-US" altLang="es-CL" sz="1600" dirty="0">
              <a:solidFill>
                <a:srgbClr val="76384D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Google Shape;73;p14"/>
          <p:cNvSpPr/>
          <p:nvPr/>
        </p:nvSpPr>
        <p:spPr>
          <a:xfrm>
            <a:off x="448192" y="5497462"/>
            <a:ext cx="5156871" cy="1064838"/>
          </a:xfrm>
          <a:prstGeom prst="roundRect">
            <a:avLst>
              <a:gd name="adj" fmla="val 9456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 dirty="0"/>
          </a:p>
        </p:txBody>
      </p:sp>
      <p:sp>
        <p:nvSpPr>
          <p:cNvPr id="26" name="CuadroTexto 25"/>
          <p:cNvSpPr txBox="1"/>
          <p:nvPr/>
        </p:nvSpPr>
        <p:spPr>
          <a:xfrm>
            <a:off x="800933" y="5582743"/>
            <a:ext cx="4517943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altLang="es-CL" sz="1600" dirty="0" err="1" smtClean="0">
                <a:latin typeface="Calibri" charset="0"/>
                <a:ea typeface="Calibri" charset="0"/>
                <a:cs typeface="Calibri" charset="0"/>
              </a:rPr>
              <a:t>Dato</a:t>
            </a:r>
            <a:r>
              <a:rPr lang="en-US" altLang="es-CL" sz="1600" dirty="0" smtClean="0">
                <a:latin typeface="Calibri" charset="0"/>
                <a:ea typeface="Calibri" charset="0"/>
                <a:cs typeface="Calibri" charset="0"/>
              </a:rPr>
              <a:t> extra: 7 </a:t>
            </a:r>
            <a:r>
              <a:rPr lang="en-US" altLang="es-CL" sz="1600" dirty="0" err="1" smtClean="0">
                <a:latin typeface="Calibri" charset="0"/>
                <a:ea typeface="Calibri" charset="0"/>
                <a:cs typeface="Calibri" charset="0"/>
              </a:rPr>
              <a:t>nanómetros</a:t>
            </a:r>
            <a:r>
              <a:rPr lang="en-US" altLang="es-CL" sz="1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s-CL" sz="1600" dirty="0" err="1" smtClean="0">
                <a:latin typeface="Calibri" charset="0"/>
                <a:ea typeface="Calibri" charset="0"/>
                <a:cs typeface="Calibri" charset="0"/>
              </a:rPr>
              <a:t>es</a:t>
            </a:r>
            <a:r>
              <a:rPr lang="en-US" altLang="es-CL" sz="1600" dirty="0" smtClean="0">
                <a:latin typeface="Calibri" charset="0"/>
                <a:ea typeface="Calibri" charset="0"/>
                <a:cs typeface="Calibri" charset="0"/>
              </a:rPr>
              <a:t> el </a:t>
            </a:r>
            <a:r>
              <a:rPr lang="en-US" altLang="es-CL" sz="1600" dirty="0" err="1" smtClean="0">
                <a:latin typeface="Calibri" charset="0"/>
                <a:ea typeface="Calibri" charset="0"/>
                <a:cs typeface="Calibri" charset="0"/>
              </a:rPr>
              <a:t>tamaño</a:t>
            </a:r>
            <a:r>
              <a:rPr lang="en-US" altLang="es-CL" sz="1600" dirty="0" smtClean="0">
                <a:latin typeface="Calibri" charset="0"/>
                <a:ea typeface="Calibri" charset="0"/>
                <a:cs typeface="Calibri" charset="0"/>
              </a:rPr>
              <a:t> del transistor </a:t>
            </a:r>
            <a:r>
              <a:rPr lang="en-US" altLang="es-CL" sz="1600" dirty="0" err="1" smtClean="0">
                <a:latin typeface="Calibri" charset="0"/>
                <a:ea typeface="Calibri" charset="0"/>
                <a:cs typeface="Calibri" charset="0"/>
              </a:rPr>
              <a:t>más</a:t>
            </a:r>
            <a:r>
              <a:rPr lang="en-US" altLang="es-CL" sz="1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s-CL" sz="1600" dirty="0" err="1" smtClean="0">
                <a:latin typeface="Calibri" charset="0"/>
                <a:ea typeface="Calibri" charset="0"/>
                <a:cs typeface="Calibri" charset="0"/>
              </a:rPr>
              <a:t>pequeño</a:t>
            </a:r>
            <a:r>
              <a:rPr lang="en-US" altLang="es-CL" sz="16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altLang="es-CL" sz="1600" b="1" dirty="0" smtClean="0">
                <a:solidFill>
                  <a:srgbClr val="76384D"/>
                </a:solidFill>
                <a:latin typeface="Calibri" charset="0"/>
                <a:ea typeface="Calibri" charset="0"/>
                <a:cs typeface="Calibri" charset="0"/>
              </a:rPr>
              <a:t>20 mil </a:t>
            </a:r>
            <a:r>
              <a:rPr lang="en-US" altLang="es-CL" sz="1600" b="1" dirty="0" err="1" smtClean="0">
                <a:solidFill>
                  <a:srgbClr val="76384D"/>
                </a:solidFill>
                <a:latin typeface="Calibri" charset="0"/>
                <a:ea typeface="Calibri" charset="0"/>
                <a:cs typeface="Calibri" charset="0"/>
              </a:rPr>
              <a:t>veces</a:t>
            </a:r>
            <a:r>
              <a:rPr lang="en-US" altLang="es-CL" sz="1600" b="1" dirty="0" smtClean="0">
                <a:solidFill>
                  <a:srgbClr val="76384D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s-CL" sz="1600" b="1" dirty="0" err="1" smtClean="0">
                <a:solidFill>
                  <a:srgbClr val="76384D"/>
                </a:solidFill>
                <a:latin typeface="Calibri" charset="0"/>
                <a:ea typeface="Calibri" charset="0"/>
                <a:cs typeface="Calibri" charset="0"/>
              </a:rPr>
              <a:t>más</a:t>
            </a:r>
            <a:r>
              <a:rPr lang="en-US" altLang="es-CL" sz="1600" b="1" dirty="0" smtClean="0">
                <a:solidFill>
                  <a:srgbClr val="76384D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s-CL" sz="1600" b="1" dirty="0" err="1" smtClean="0">
                <a:solidFill>
                  <a:srgbClr val="76384D"/>
                </a:solidFill>
                <a:latin typeface="Calibri" charset="0"/>
                <a:ea typeface="Calibri" charset="0"/>
                <a:cs typeface="Calibri" charset="0"/>
              </a:rPr>
              <a:t>pequeño</a:t>
            </a:r>
            <a:r>
              <a:rPr lang="en-US" altLang="es-CL" sz="1600" b="1" dirty="0" smtClean="0">
                <a:solidFill>
                  <a:srgbClr val="76384D"/>
                </a:solidFill>
                <a:latin typeface="Calibri" charset="0"/>
                <a:ea typeface="Calibri" charset="0"/>
                <a:cs typeface="Calibri" charset="0"/>
              </a:rPr>
              <a:t> que un </a:t>
            </a:r>
            <a:r>
              <a:rPr lang="en-US" altLang="es-CL" sz="1600" b="1" dirty="0" err="1" smtClean="0">
                <a:solidFill>
                  <a:srgbClr val="76384D"/>
                </a:solidFill>
                <a:latin typeface="Calibri" charset="0"/>
                <a:ea typeface="Calibri" charset="0"/>
                <a:cs typeface="Calibri" charset="0"/>
              </a:rPr>
              <a:t>pelo</a:t>
            </a:r>
            <a:r>
              <a:rPr lang="en-US" altLang="es-CL" sz="1600" b="1" dirty="0" smtClean="0">
                <a:solidFill>
                  <a:srgbClr val="76384D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s-CL" sz="1600" b="1" dirty="0" err="1" smtClean="0">
                <a:solidFill>
                  <a:srgbClr val="76384D"/>
                </a:solidFill>
                <a:latin typeface="Calibri" charset="0"/>
                <a:ea typeface="Calibri" charset="0"/>
                <a:cs typeface="Calibri" charset="0"/>
              </a:rPr>
              <a:t>humano</a:t>
            </a:r>
            <a:r>
              <a:rPr lang="en-US" altLang="es-CL" sz="1600" b="1" dirty="0" smtClean="0">
                <a:solidFill>
                  <a:srgbClr val="76384D"/>
                </a:solidFill>
                <a:latin typeface="Calibri" charset="0"/>
                <a:ea typeface="Calibri" charset="0"/>
                <a:cs typeface="Calibri" charset="0"/>
              </a:rPr>
              <a:t>.  </a:t>
            </a:r>
            <a:endParaRPr lang="en-US" altLang="es-CL" sz="1600" b="1" dirty="0">
              <a:solidFill>
                <a:srgbClr val="76384D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Google Shape;158;p18"/>
          <p:cNvSpPr txBox="1"/>
          <p:nvPr/>
        </p:nvSpPr>
        <p:spPr>
          <a:xfrm>
            <a:off x="442650" y="162405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VENTAJAS DEL USO DEL </a:t>
            </a:r>
            <a:r>
              <a:rPr lang="es-ES_tradnl" sz="28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TRANSISTOR</a:t>
            </a:r>
            <a:endParaRPr lang="es-ES_tradnl" sz="31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  <a:sym typeface="Roboto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829" y="1896759"/>
            <a:ext cx="2502408" cy="524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9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23;p16"/>
          <p:cNvSpPr txBox="1"/>
          <p:nvPr/>
        </p:nvSpPr>
        <p:spPr>
          <a:xfrm>
            <a:off x="375975" y="1406332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¿CUÁNTO APRENDIMOS?</a:t>
            </a:r>
            <a:endParaRPr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17" name="Google Shape;73;p14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/>
                <a:t>    </a:t>
              </a:r>
              <a:endParaRPr/>
            </a:p>
          </p:txBody>
        </p:sp>
        <p:sp>
          <p:nvSpPr>
            <p:cNvPr id="18" name="Google Shape;80;p14"/>
            <p:cNvSpPr txBox="1"/>
            <p:nvPr/>
          </p:nvSpPr>
          <p:spPr>
            <a:xfrm>
              <a:off x="5442536" y="3625505"/>
              <a:ext cx="3323687" cy="43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1100"/>
              </a:pPr>
              <a:r>
                <a:rPr lang="es-ES" sz="2000" dirty="0" smtClean="0">
                  <a:solidFill>
                    <a:srgbClr val="741B47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IDENTIFICANDO Y MIDIENDO</a:t>
              </a:r>
              <a:r>
                <a:rPr lang="es-ES" sz="2000" b="1" dirty="0" smtClean="0">
                  <a:solidFill>
                    <a:srgbClr val="741B47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 TRANSISTORES</a:t>
              </a:r>
              <a:endParaRPr lang="x-none" sz="20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  <a:p>
              <a:pPr lvl="0">
                <a:lnSpc>
                  <a:spcPct val="115000"/>
                </a:lnSpc>
              </a:pPr>
              <a:endParaRPr lang="x-none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  <a:p>
              <a:pPr>
                <a:lnSpc>
                  <a:spcPct val="115000"/>
                </a:lnSpc>
              </a:pPr>
              <a:r>
                <a:rPr lang="x-none" sz="1600" dirty="0"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¡Ahora realizaremos una actividad que resume todo lo que hemos visto! </a:t>
              </a:r>
              <a:r>
                <a:rPr lang="x-none" sz="1600" b="1" dirty="0">
                  <a:solidFill>
                    <a:srgbClr val="76384D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¡Atentos!</a:t>
              </a:r>
            </a:p>
          </p:txBody>
        </p:sp>
      </p:grpSp>
      <p:sp>
        <p:nvSpPr>
          <p:cNvPr id="29" name="Google Shape;70;p14">
            <a:extLst>
              <a:ext uri="{FF2B5EF4-FFF2-40B4-BE49-F238E27FC236}">
                <a16:creationId xmlns:a16="http://schemas.microsoft.com/office/drawing/2014/main" xmlns="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x-none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REVISEMOS</a:t>
            </a: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36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x-none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18</a:t>
            </a:r>
            <a:r>
              <a:rPr lang="x-none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2" y="2592933"/>
            <a:ext cx="3793269" cy="3593837"/>
          </a:xfrm>
          <a:prstGeom prst="rect">
            <a:avLst/>
          </a:prstGeom>
        </p:spPr>
      </p:pic>
      <p:sp>
        <p:nvSpPr>
          <p:cNvPr id="46" name="Google Shape;82;p14"/>
          <p:cNvSpPr txBox="1"/>
          <p:nvPr/>
        </p:nvSpPr>
        <p:spPr>
          <a:xfrm>
            <a:off x="4227871" y="1244372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dirty="0" smtClean="0">
                <a:solidFill>
                  <a:schemeClr val="bg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3</a:t>
            </a:r>
            <a:endParaRPr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88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70;p14">
            <a:extLst>
              <a:ext uri="{FF2B5EF4-FFF2-40B4-BE49-F238E27FC236}">
                <a16:creationId xmlns="" xmlns:a16="http://schemas.microsoft.com/office/drawing/2014/main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ANTES DE COMENZAR LA ACTIVIDAD:</a:t>
            </a: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8" name="Google Shape;123;p16"/>
          <p:cNvSpPr txBox="1"/>
          <p:nvPr/>
        </p:nvSpPr>
        <p:spPr>
          <a:xfrm>
            <a:off x="375977" y="1342004"/>
            <a:ext cx="198376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CL" sz="2800" b="1" dirty="0" smtClean="0">
                <a:solidFill>
                  <a:srgbClr val="ED42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¡ATENCIÓN!</a:t>
            </a:r>
            <a:endParaRPr sz="3100" b="1" dirty="0">
              <a:solidFill>
                <a:srgbClr val="ED423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69" name="Grupo 68"/>
          <p:cNvGrpSpPr/>
          <p:nvPr/>
        </p:nvGrpSpPr>
        <p:grpSpPr>
          <a:xfrm>
            <a:off x="-4655" y="1788831"/>
            <a:ext cx="9168320" cy="5162139"/>
            <a:chOff x="-4655" y="1788831"/>
            <a:chExt cx="9168320" cy="5162139"/>
          </a:xfrm>
        </p:grpSpPr>
        <p:sp>
          <p:nvSpPr>
            <p:cNvPr id="8" name="CuadroTexto 7"/>
            <p:cNvSpPr txBox="1"/>
            <p:nvPr/>
          </p:nvSpPr>
          <p:spPr>
            <a:xfrm>
              <a:off x="1229039" y="1794200"/>
              <a:ext cx="793462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MATERIALES INFLAMABLES: </a:t>
              </a:r>
              <a:r>
                <a:rPr lang="es-CL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Tener máxima precaución al momento de  manipular o extraer el combustible de los sistemas del vehículo (bomba combustible, mangueras de inyección, </a:t>
              </a:r>
              <a:r>
                <a:rPr lang="es-CL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etc</a:t>
              </a:r>
              <a:r>
                <a:rPr lang="es-CL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). </a:t>
              </a:r>
              <a:endParaRPr lang="es-C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1229039" y="2476287"/>
              <a:ext cx="766915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PROTECCIÓN OBLIGATORIA DE LA VISTA: </a:t>
              </a:r>
              <a:r>
                <a:rPr lang="es-CL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 </a:t>
              </a:r>
              <a:r>
                <a:rPr lang="es-CL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utilizarán antiparras siempre que exista riesgo de proyección de partículas a los ojos. (aceites, líquidos refrigerantes y de freno, virutas del disco de freno, uso de circuitos eléctricos, </a:t>
              </a:r>
              <a:r>
                <a:rPr lang="es-CL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etc</a:t>
              </a:r>
              <a:r>
                <a:rPr lang="es-CL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  <a:endParaRPr lang="es-C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1229039" y="4302125"/>
              <a:ext cx="7865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PROTECCIÓN OBLIGATORIA DE LOS </a:t>
              </a:r>
              <a:r>
                <a:rPr lang="es-CL" sz="1600" b="1" dirty="0" smtClean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PIES: 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Uso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obligatorio de zapatos de seguridad 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al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entrar al taller o laboratorio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, en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casos 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que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exista riesgo de caídas de objetos 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pesados.</a:t>
              </a:r>
              <a:endParaRPr 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1229039" y="4984212"/>
              <a:ext cx="7030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 smtClean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Manipular </a:t>
              </a:r>
              <a:r>
                <a:rPr lang="es-CL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herramientas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cuidadosamente.</a:t>
              </a:r>
              <a:endParaRPr 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1229039" y="5420078"/>
              <a:ext cx="47588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Asegurar la integridad física 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propia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y del grupo de 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trabajo.</a:t>
              </a:r>
              <a:endParaRPr 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1229039" y="5855944"/>
              <a:ext cx="7030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Circular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solo por las </a:t>
              </a:r>
              <a:r>
                <a:rPr lang="es-CL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zonas de seguridad 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demarcadas.</a:t>
              </a:r>
              <a:endParaRPr 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1229039" y="6291811"/>
              <a:ext cx="38837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Toda actividad debe desarrollarse </a:t>
              </a:r>
              <a:r>
                <a:rPr lang="es-CL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bajo supervisión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de la persona a 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cargo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del taller o laboratorio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3" name="Grupo 62"/>
            <p:cNvGrpSpPr/>
            <p:nvPr/>
          </p:nvGrpSpPr>
          <p:grpSpPr>
            <a:xfrm>
              <a:off x="-4655" y="1788831"/>
              <a:ext cx="1135367" cy="783005"/>
              <a:chOff x="-4655" y="1877319"/>
              <a:chExt cx="1135367" cy="783005"/>
            </a:xfrm>
          </p:grpSpPr>
          <p:sp>
            <p:nvSpPr>
              <p:cNvPr id="44" name="Redondear rectángulo de esquina del mismo lado 43"/>
              <p:cNvSpPr/>
              <p:nvPr/>
            </p:nvSpPr>
            <p:spPr>
              <a:xfrm rot="5400000">
                <a:off x="171526" y="1701138"/>
                <a:ext cx="783005" cy="11353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32" name="Imagen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197" y="2035280"/>
                <a:ext cx="629465" cy="530549"/>
              </a:xfrm>
              <a:prstGeom prst="rect">
                <a:avLst/>
              </a:prstGeom>
            </p:spPr>
          </p:pic>
        </p:grpSp>
        <p:sp>
          <p:nvSpPr>
            <p:cNvPr id="10" name="CuadroTexto 9"/>
            <p:cNvSpPr txBox="1"/>
            <p:nvPr/>
          </p:nvSpPr>
          <p:spPr>
            <a:xfrm>
              <a:off x="1229039" y="3389206"/>
              <a:ext cx="78658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PROTECCIÓN OBLIGATORIA DE LAS MANOS: </a:t>
              </a:r>
              <a:r>
                <a:rPr lang="es-CL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 </a:t>
              </a:r>
              <a:r>
                <a:rPr lang="es-CL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utilizarán siempre guantes de protección cuando </a:t>
              </a:r>
              <a:r>
                <a:rPr lang="es-CL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 </a:t>
              </a:r>
              <a:r>
                <a:rPr lang="es-CL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manipulen cualquier tipo de fluidos, en uso de herramientas e intervención del motor, desarme de partes y trabajo en sistemas eléctricos. </a:t>
              </a:r>
            </a:p>
          </p:txBody>
        </p:sp>
        <p:grpSp>
          <p:nvGrpSpPr>
            <p:cNvPr id="64" name="Grupo 63"/>
            <p:cNvGrpSpPr/>
            <p:nvPr/>
          </p:nvGrpSpPr>
          <p:grpSpPr>
            <a:xfrm>
              <a:off x="-4655" y="2661654"/>
              <a:ext cx="1135367" cy="783005"/>
              <a:chOff x="-4655" y="2735448"/>
              <a:chExt cx="1135367" cy="783005"/>
            </a:xfrm>
          </p:grpSpPr>
          <p:sp>
            <p:nvSpPr>
              <p:cNvPr id="45" name="Redondear rectángulo de esquina del mismo lado 44"/>
              <p:cNvSpPr/>
              <p:nvPr/>
            </p:nvSpPr>
            <p:spPr>
              <a:xfrm rot="5400000">
                <a:off x="171526" y="2559267"/>
                <a:ext cx="783005" cy="11353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33" name="Imagen 3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947" y="2879412"/>
                <a:ext cx="639965" cy="539399"/>
              </a:xfrm>
              <a:prstGeom prst="rect">
                <a:avLst/>
              </a:prstGeom>
            </p:spPr>
          </p:pic>
        </p:grpSp>
        <p:grpSp>
          <p:nvGrpSpPr>
            <p:cNvPr id="65" name="Grupo 64"/>
            <p:cNvGrpSpPr/>
            <p:nvPr/>
          </p:nvGrpSpPr>
          <p:grpSpPr>
            <a:xfrm>
              <a:off x="-4655" y="3534477"/>
              <a:ext cx="1135367" cy="783005"/>
              <a:chOff x="-4655" y="3593577"/>
              <a:chExt cx="1135367" cy="783005"/>
            </a:xfrm>
          </p:grpSpPr>
          <p:sp>
            <p:nvSpPr>
              <p:cNvPr id="46" name="Redondear rectángulo de esquina del mismo lado 45"/>
              <p:cNvSpPr/>
              <p:nvPr/>
            </p:nvSpPr>
            <p:spPr>
              <a:xfrm rot="5400000">
                <a:off x="171526" y="3417396"/>
                <a:ext cx="783005" cy="11353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31" name="Imagen 3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751" y="3729725"/>
                <a:ext cx="602356" cy="507700"/>
              </a:xfrm>
              <a:prstGeom prst="rect">
                <a:avLst/>
              </a:prstGeom>
            </p:spPr>
          </p:pic>
        </p:grpSp>
        <p:grpSp>
          <p:nvGrpSpPr>
            <p:cNvPr id="66" name="Grupo 65"/>
            <p:cNvGrpSpPr/>
            <p:nvPr/>
          </p:nvGrpSpPr>
          <p:grpSpPr>
            <a:xfrm>
              <a:off x="-4655" y="4407300"/>
              <a:ext cx="1135367" cy="783005"/>
              <a:chOff x="-4655" y="4451706"/>
              <a:chExt cx="1135367" cy="783005"/>
            </a:xfrm>
          </p:grpSpPr>
          <p:sp>
            <p:nvSpPr>
              <p:cNvPr id="47" name="Redondear rectángulo de esquina del mismo lado 46"/>
              <p:cNvSpPr/>
              <p:nvPr/>
            </p:nvSpPr>
            <p:spPr>
              <a:xfrm rot="5400000">
                <a:off x="171526" y="4275525"/>
                <a:ext cx="783005" cy="11353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34" name="Imagen 3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82" y="4590635"/>
                <a:ext cx="610125" cy="514248"/>
              </a:xfrm>
              <a:prstGeom prst="rect">
                <a:avLst/>
              </a:prstGeom>
            </p:spPr>
          </p:pic>
        </p:grpSp>
        <p:grpSp>
          <p:nvGrpSpPr>
            <p:cNvPr id="68" name="Grupo 67"/>
            <p:cNvGrpSpPr/>
            <p:nvPr/>
          </p:nvGrpSpPr>
          <p:grpSpPr>
            <a:xfrm>
              <a:off x="-4655" y="6167965"/>
              <a:ext cx="1135367" cy="783005"/>
              <a:chOff x="-4655" y="6167965"/>
              <a:chExt cx="1135367" cy="783005"/>
            </a:xfrm>
          </p:grpSpPr>
          <p:sp>
            <p:nvSpPr>
              <p:cNvPr id="49" name="Redondear rectángulo de esquina del mismo lado 48"/>
              <p:cNvSpPr/>
              <p:nvPr/>
            </p:nvSpPr>
            <p:spPr>
              <a:xfrm rot="5400000">
                <a:off x="171526" y="5991784"/>
                <a:ext cx="783005" cy="11353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50" name="Imagen 4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928" y="6295340"/>
                <a:ext cx="666001" cy="561343"/>
              </a:xfrm>
              <a:prstGeom prst="rect">
                <a:avLst/>
              </a:prstGeom>
            </p:spPr>
          </p:pic>
        </p:grpSp>
        <p:grpSp>
          <p:nvGrpSpPr>
            <p:cNvPr id="67" name="Grupo 66"/>
            <p:cNvGrpSpPr/>
            <p:nvPr/>
          </p:nvGrpSpPr>
          <p:grpSpPr>
            <a:xfrm>
              <a:off x="-4655" y="5280123"/>
              <a:ext cx="1135367" cy="798022"/>
              <a:chOff x="-4655" y="5309835"/>
              <a:chExt cx="1135367" cy="798022"/>
            </a:xfrm>
          </p:grpSpPr>
          <p:sp>
            <p:nvSpPr>
              <p:cNvPr id="48" name="Redondear rectángulo de esquina del mismo lado 47"/>
              <p:cNvSpPr/>
              <p:nvPr/>
            </p:nvSpPr>
            <p:spPr>
              <a:xfrm rot="5400000">
                <a:off x="171526" y="5133654"/>
                <a:ext cx="783005" cy="11353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51" name="Imagen 5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06134">
                <a:off x="141403" y="5342117"/>
                <a:ext cx="908505" cy="765740"/>
              </a:xfrm>
              <a:prstGeom prst="rect">
                <a:avLst/>
              </a:prstGeom>
            </p:spPr>
          </p:pic>
        </p:grpSp>
      </p:grpSp>
      <p:pic>
        <p:nvPicPr>
          <p:cNvPr id="39" name="Imagen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605" y="4721503"/>
            <a:ext cx="4442178" cy="344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3;p16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ACTIVIDAD PRÁCTICA</a:t>
            </a:r>
            <a:endParaRPr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4" name="Google Shape;73;p14"/>
          <p:cNvSpPr/>
          <p:nvPr/>
        </p:nvSpPr>
        <p:spPr>
          <a:xfrm>
            <a:off x="375975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/>
          </a:p>
        </p:txBody>
      </p:sp>
      <p:sp>
        <p:nvSpPr>
          <p:cNvPr id="6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x-none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19</a:t>
            </a:r>
            <a:r>
              <a:rPr lang="x-none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Google Shape;70;p14">
            <a:extLst>
              <a:ext uri="{FF2B5EF4-FFF2-40B4-BE49-F238E27FC236}">
                <a16:creationId xmlns:a16="http://schemas.microsoft.com/office/drawing/2014/main" xmlns="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75975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x-none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¡PRACTIQUEMOS!</a:t>
            </a: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64" y="2370247"/>
            <a:ext cx="4539997" cy="5336912"/>
          </a:xfrm>
          <a:prstGeom prst="rect">
            <a:avLst/>
          </a:prstGeom>
        </p:spPr>
      </p:pic>
      <p:sp>
        <p:nvSpPr>
          <p:cNvPr id="16" name="Google Shape;80;p14"/>
          <p:cNvSpPr txBox="1"/>
          <p:nvPr/>
        </p:nvSpPr>
        <p:spPr>
          <a:xfrm>
            <a:off x="958647" y="3602077"/>
            <a:ext cx="470473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2000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IDENTIFICANDO Y MIDIENDO </a:t>
            </a:r>
            <a:r>
              <a:rPr lang="es-ES" sz="20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TRANSISTORES</a:t>
            </a:r>
            <a:endParaRPr lang="x-none" sz="20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>
              <a:lnSpc>
                <a:spcPct val="115000"/>
              </a:lnSpc>
            </a:pPr>
            <a:endParaRPr lang="es-CL" sz="1600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>
              <a:lnSpc>
                <a:spcPct val="115000"/>
              </a:lnSpc>
            </a:pPr>
            <a:r>
              <a:rPr lang="es-C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Ahora realizaremos una </a:t>
            </a:r>
            <a:r>
              <a:rPr lang="es-CL" sz="1600" dirty="0">
                <a:solidFill>
                  <a:schemeClr val="tx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actividad práctica.</a:t>
            </a:r>
          </a:p>
          <a:p>
            <a:pPr>
              <a:lnSpc>
                <a:spcPct val="115000"/>
              </a:lnSpc>
            </a:pPr>
            <a:r>
              <a:rPr lang="es-C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Te sugerimos </a:t>
            </a:r>
            <a:r>
              <a:rPr lang="es-CL" sz="1600" b="1" dirty="0">
                <a:solidFill>
                  <a:srgbClr val="7638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seguir las instrucciones </a:t>
            </a:r>
            <a:r>
              <a:rPr lang="es-C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que van</a:t>
            </a:r>
          </a:p>
          <a:p>
            <a:pPr>
              <a:lnSpc>
                <a:spcPct val="115000"/>
              </a:lnSpc>
            </a:pPr>
            <a:r>
              <a:rPr lang="es-C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Adjuntas en la guía que el profesor te entregará.</a:t>
            </a:r>
            <a:endParaRPr lang="es-CL" sz="1600" b="1" dirty="0">
              <a:solidFill>
                <a:srgbClr val="76384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1" name="Google Shape;82;p14"/>
          <p:cNvSpPr txBox="1"/>
          <p:nvPr/>
        </p:nvSpPr>
        <p:spPr>
          <a:xfrm>
            <a:off x="3687096" y="1244372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dirty="0" smtClean="0">
                <a:solidFill>
                  <a:schemeClr val="bg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3</a:t>
            </a:r>
            <a:endParaRPr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41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73;p14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/>
          </a:p>
        </p:txBody>
      </p:sp>
      <p:sp>
        <p:nvSpPr>
          <p:cNvPr id="8" name="Google Shape;80;p14"/>
          <p:cNvSpPr txBox="1"/>
          <p:nvPr/>
        </p:nvSpPr>
        <p:spPr>
          <a:xfrm>
            <a:off x="945293" y="3562128"/>
            <a:ext cx="4713171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2000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IDENTIFICANDO Y MIDIENDO </a:t>
            </a:r>
            <a:r>
              <a:rPr lang="es-ES" sz="20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TRANSISTORES</a:t>
            </a:r>
            <a:endParaRPr lang="x-none" sz="20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>
              <a:lnSpc>
                <a:spcPct val="115000"/>
              </a:lnSpc>
            </a:pPr>
            <a:endParaRPr lang="es-CL" sz="1600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>
              <a:lnSpc>
                <a:spcPct val="115000"/>
              </a:lnSpc>
            </a:pPr>
            <a:r>
              <a:rPr lang="es-C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¡No olvides contestar y entregar el ticket de salida!</a:t>
            </a:r>
          </a:p>
          <a:p>
            <a:pPr>
              <a:lnSpc>
                <a:spcPct val="115000"/>
              </a:lnSpc>
            </a:pPr>
            <a:r>
              <a:rPr lang="es-CL" sz="1600" b="1" dirty="0">
                <a:solidFill>
                  <a:srgbClr val="7638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¡Hasta la próxima! </a:t>
            </a:r>
          </a:p>
        </p:txBody>
      </p:sp>
      <p:sp>
        <p:nvSpPr>
          <p:cNvPr id="2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20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40" y="2710743"/>
            <a:ext cx="5190655" cy="4917756"/>
          </a:xfrm>
          <a:prstGeom prst="rect">
            <a:avLst/>
          </a:prstGeom>
        </p:spPr>
      </p:pic>
      <p:sp>
        <p:nvSpPr>
          <p:cNvPr id="16" name="Google Shape;123;p16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TICKET DE SALIDA</a:t>
            </a:r>
            <a:endParaRPr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0" name="Google Shape;70;p14">
            <a:extLst>
              <a:ext uri="{FF2B5EF4-FFF2-40B4-BE49-F238E27FC236}">
                <a16:creationId xmlns:a16="http://schemas.microsoft.com/office/drawing/2014/main" xmlns="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x-none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ANTES DE TERMINAR:</a:t>
            </a: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0" name="Google Shape;82;p14"/>
          <p:cNvSpPr txBox="1"/>
          <p:nvPr/>
        </p:nvSpPr>
        <p:spPr>
          <a:xfrm>
            <a:off x="3116823" y="1244372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dirty="0" smtClean="0">
                <a:solidFill>
                  <a:schemeClr val="bg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3</a:t>
            </a:r>
            <a:endParaRPr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77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75975" y="1373700"/>
            <a:ext cx="8959094" cy="5459718"/>
            <a:chOff x="375975" y="1373700"/>
            <a:chExt cx="8959094" cy="5459718"/>
          </a:xfrm>
        </p:grpSpPr>
        <p:sp>
          <p:nvSpPr>
            <p:cNvPr id="3" name="Google Shape;101;p3"/>
            <p:cNvSpPr/>
            <p:nvPr/>
          </p:nvSpPr>
          <p:spPr>
            <a:xfrm>
              <a:off x="481781" y="1887795"/>
              <a:ext cx="4090219" cy="3116824"/>
            </a:xfrm>
            <a:prstGeom prst="roundRect">
              <a:avLst>
                <a:gd name="adj" fmla="val 8420"/>
              </a:avLst>
            </a:prstGeom>
            <a:solidFill>
              <a:schemeClr val="bg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99;p3"/>
            <p:cNvSpPr txBox="1"/>
            <p:nvPr/>
          </p:nvSpPr>
          <p:spPr>
            <a:xfrm>
              <a:off x="1095636" y="2880851"/>
              <a:ext cx="2812027" cy="1130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s-CL" sz="2200" b="1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OA6.</a:t>
              </a:r>
              <a:r>
                <a:rPr lang="es-CL" sz="22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 Reemplazar y probar sistemas eléctricos y electrónicos de los vehículos automotrices, tales como sistemas de carga, de arranque, de encendido, de alumbrado y señalización, de cierre centralizado, según indicaciones del fabricante y estándares internacionales.</a:t>
              </a: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75" y="1796210"/>
              <a:ext cx="719661" cy="686189"/>
            </a:xfrm>
            <a:prstGeom prst="rect">
              <a:avLst/>
            </a:prstGeom>
          </p:spPr>
        </p:pic>
        <p:sp>
          <p:nvSpPr>
            <p:cNvPr id="6" name="Google Shape;95;p3"/>
            <p:cNvSpPr txBox="1"/>
            <p:nvPr/>
          </p:nvSpPr>
          <p:spPr>
            <a:xfrm>
              <a:off x="375975" y="1373700"/>
              <a:ext cx="4864619" cy="3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80000"/>
                </a:lnSpc>
                <a:buSzPts val="2800"/>
              </a:pPr>
              <a:r>
                <a:rPr lang="en-US" sz="2800" b="1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OBJETIVO DE APRENDIZAJE</a:t>
              </a:r>
              <a:endParaRPr lang="en-US" sz="31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785" y="2354963"/>
              <a:ext cx="5849284" cy="44784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46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RECORDEMOS</a:t>
            </a:r>
            <a:endParaRPr b="1" dirty="0">
              <a:solidFill>
                <a:srgbClr val="0000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¿QUÉ APRENDIMOS LA ACTIVIDAD ANTERIOR?</a:t>
            </a:r>
            <a:endParaRPr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574651" y="2428275"/>
            <a:ext cx="47784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IDENTIFICANDO Y MIDIENDO TRANSISTORES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x-none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35" name="Grupo 15"/>
          <p:cNvGrpSpPr/>
          <p:nvPr/>
        </p:nvGrpSpPr>
        <p:grpSpPr>
          <a:xfrm>
            <a:off x="375767" y="3098700"/>
            <a:ext cx="4845900" cy="1525000"/>
            <a:chOff x="459600" y="3098700"/>
            <a:chExt cx="4845900" cy="1525000"/>
          </a:xfrm>
        </p:grpSpPr>
        <p:sp>
          <p:nvSpPr>
            <p:cNvPr id="36" name="Google Shape;80;p14"/>
            <p:cNvSpPr txBox="1"/>
            <p:nvPr/>
          </p:nvSpPr>
          <p:spPr>
            <a:xfrm>
              <a:off x="1022399" y="3589550"/>
              <a:ext cx="4044451" cy="5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s-CL" sz="1600" dirty="0">
                  <a:latin typeface="Calibri" charset="0"/>
                  <a:ea typeface="Calibri" charset="0"/>
                  <a:cs typeface="Calibri" charset="0"/>
                </a:rPr>
                <a:t>Aprendimos a utilizar de manera correcta el multímetro. </a:t>
              </a:r>
              <a:r>
                <a:rPr lang="es-CL" sz="1600" b="1" dirty="0">
                  <a:solidFill>
                    <a:srgbClr val="76384D"/>
                  </a:solidFill>
                  <a:latin typeface="Calibri" charset="0"/>
                  <a:ea typeface="Calibri" charset="0"/>
                  <a:cs typeface="Calibri" charset="0"/>
                </a:rPr>
                <a:t>¿Recuerdas cómo se ocupa? ¿Qué valores mide? </a:t>
              </a:r>
              <a:endParaRPr lang="es-CL" sz="1600" b="1" dirty="0">
                <a:solidFill>
                  <a:srgbClr val="76384D"/>
                </a:solidFill>
                <a:latin typeface="Calibri" charset="0"/>
                <a:ea typeface="Calibri" charset="0"/>
                <a:cs typeface="Calibri" charset="0"/>
                <a:sym typeface="Roboto"/>
              </a:endParaRPr>
            </a:p>
          </p:txBody>
        </p:sp>
        <p:grpSp>
          <p:nvGrpSpPr>
            <p:cNvPr id="37" name="Grupo 5"/>
            <p:cNvGrpSpPr/>
            <p:nvPr/>
          </p:nvGrpSpPr>
          <p:grpSpPr>
            <a:xfrm>
              <a:off x="459600" y="3098700"/>
              <a:ext cx="4845900" cy="1525000"/>
              <a:chOff x="459600" y="3098700"/>
              <a:chExt cx="4845900" cy="1525000"/>
            </a:xfrm>
          </p:grpSpPr>
          <p:sp>
            <p:nvSpPr>
              <p:cNvPr id="38" name="Google Shape;73;p14"/>
              <p:cNvSpPr/>
              <p:nvPr/>
            </p:nvSpPr>
            <p:spPr>
              <a:xfrm>
                <a:off x="647700" y="3098700"/>
                <a:ext cx="4657800" cy="1525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x-none"/>
                  <a:t>    </a:t>
                </a:r>
                <a:endParaRPr/>
              </a:p>
            </p:txBody>
          </p:sp>
          <p:grpSp>
            <p:nvGrpSpPr>
              <p:cNvPr id="39" name="Google Shape;74;p14"/>
              <p:cNvGrpSpPr/>
              <p:nvPr/>
            </p:nvGrpSpPr>
            <p:grpSpPr>
              <a:xfrm>
                <a:off x="459600" y="3673062"/>
                <a:ext cx="376200" cy="395325"/>
                <a:chOff x="476000" y="3499650"/>
                <a:chExt cx="376200" cy="395325"/>
              </a:xfrm>
            </p:grpSpPr>
            <p:sp>
              <p:nvSpPr>
                <p:cNvPr id="40" name="Google Shape;75;p14"/>
                <p:cNvSpPr/>
                <p:nvPr/>
              </p:nvSpPr>
              <p:spPr>
                <a:xfrm>
                  <a:off x="476000" y="3509175"/>
                  <a:ext cx="376200" cy="3858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41B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76;p14"/>
                <p:cNvSpPr txBox="1"/>
                <p:nvPr/>
              </p:nvSpPr>
              <p:spPr>
                <a:xfrm>
                  <a:off x="485525" y="3499650"/>
                  <a:ext cx="300300" cy="385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x-none" sz="2800" b="1" dirty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1</a:t>
                  </a:r>
                  <a:endParaRPr sz="2800" b="1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60" y="2500812"/>
            <a:ext cx="4863918" cy="4608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ANTES DE COMENZAR</a:t>
            </a:r>
            <a:endParaRPr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506729" y="6208822"/>
            <a:ext cx="5388800" cy="19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100" b="1" dirty="0">
                <a:solidFill>
                  <a:srgbClr val="7638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¡Compartan </a:t>
            </a:r>
            <a:r>
              <a:rPr lang="x-none" sz="2100" b="1" dirty="0" smtClean="0">
                <a:solidFill>
                  <a:srgbClr val="7638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experiencias </a:t>
            </a:r>
            <a:r>
              <a:rPr lang="x-none" sz="2100" dirty="0">
                <a:solidFill>
                  <a:srgbClr val="7638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con sus compañeros! </a:t>
            </a:r>
            <a:endParaRPr sz="2000" dirty="0">
              <a:solidFill>
                <a:srgbClr val="76384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2" name="Google Shape;70;p14">
            <a:extLst>
              <a:ext uri="{FF2B5EF4-FFF2-40B4-BE49-F238E27FC236}">
                <a16:creationId xmlns="" xmlns:a16="http://schemas.microsoft.com/office/drawing/2014/main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x-none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ALGUNAS PREGUNTAS</a:t>
            </a: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42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x-none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2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 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375767" y="2805799"/>
            <a:ext cx="5871705" cy="971757"/>
            <a:chOff x="375767" y="2805799"/>
            <a:chExt cx="5871705" cy="971757"/>
          </a:xfrm>
        </p:grpSpPr>
        <p:grpSp>
          <p:nvGrpSpPr>
            <p:cNvPr id="3" name="Grupo 2"/>
            <p:cNvGrpSpPr/>
            <p:nvPr/>
          </p:nvGrpSpPr>
          <p:grpSpPr>
            <a:xfrm>
              <a:off x="375767" y="3108099"/>
              <a:ext cx="5745381" cy="669457"/>
              <a:chOff x="442650" y="4079977"/>
              <a:chExt cx="5745381" cy="1155550"/>
            </a:xfrm>
          </p:grpSpPr>
          <p:sp>
            <p:nvSpPr>
              <p:cNvPr id="98" name="Google Shape;98;p15"/>
              <p:cNvSpPr txBox="1"/>
              <p:nvPr/>
            </p:nvSpPr>
            <p:spPr>
              <a:xfrm>
                <a:off x="747531" y="4416252"/>
                <a:ext cx="54405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lnSpc>
                    <a:spcPct val="115000"/>
                  </a:lnSpc>
                </a:pPr>
                <a:r>
                  <a:rPr lang="es-ES_tradnl" sz="1800" dirty="0">
                    <a:latin typeface="Calibri" panose="020F0502020204030204" pitchFamily="34" charset="0"/>
                    <a:ea typeface="Roboto Medium"/>
                    <a:cs typeface="Calibri" panose="020F0502020204030204" pitchFamily="34" charset="0"/>
                    <a:sym typeface="Roboto Medium"/>
                  </a:rPr>
                  <a:t>¿Qué significa para ustedes la palabra “transistor”?</a:t>
                </a:r>
              </a:p>
            </p:txBody>
          </p:sp>
          <p:sp>
            <p:nvSpPr>
              <p:cNvPr id="20" name="Google Shape;90;p15"/>
              <p:cNvSpPr/>
              <p:nvPr/>
            </p:nvSpPr>
            <p:spPr>
              <a:xfrm>
                <a:off x="442650" y="4079977"/>
                <a:ext cx="5650725" cy="115555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x-none"/>
                  <a:t>    </a:t>
                </a:r>
                <a:endParaRPr/>
              </a:p>
            </p:txBody>
          </p:sp>
        </p:grp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5512" y="2805799"/>
              <a:ext cx="441960" cy="438912"/>
            </a:xfrm>
            <a:prstGeom prst="rect">
              <a:avLst/>
            </a:prstGeom>
          </p:spPr>
        </p:pic>
      </p:grpSp>
      <p:grpSp>
        <p:nvGrpSpPr>
          <p:cNvPr id="7" name="Agrupar 6"/>
          <p:cNvGrpSpPr/>
          <p:nvPr/>
        </p:nvGrpSpPr>
        <p:grpSpPr>
          <a:xfrm>
            <a:off x="375767" y="3916612"/>
            <a:ext cx="5871705" cy="881446"/>
            <a:chOff x="375767" y="3916612"/>
            <a:chExt cx="5871705" cy="881446"/>
          </a:xfrm>
        </p:grpSpPr>
        <p:grpSp>
          <p:nvGrpSpPr>
            <p:cNvPr id="2" name="Grupo 1"/>
            <p:cNvGrpSpPr/>
            <p:nvPr/>
          </p:nvGrpSpPr>
          <p:grpSpPr>
            <a:xfrm>
              <a:off x="375767" y="4128601"/>
              <a:ext cx="5650725" cy="669457"/>
              <a:chOff x="466025" y="2540150"/>
              <a:chExt cx="5650725" cy="1155550"/>
            </a:xfrm>
          </p:grpSpPr>
          <p:sp>
            <p:nvSpPr>
              <p:cNvPr id="90" name="Google Shape;90;p15"/>
              <p:cNvSpPr/>
              <p:nvPr/>
            </p:nvSpPr>
            <p:spPr>
              <a:xfrm>
                <a:off x="466025" y="2540150"/>
                <a:ext cx="5650725" cy="115555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x-none"/>
                  <a:t>    </a:t>
                </a:r>
                <a:endParaRPr/>
              </a:p>
            </p:txBody>
          </p:sp>
          <p:sp>
            <p:nvSpPr>
              <p:cNvPr id="97" name="Google Shape;97;p15"/>
              <p:cNvSpPr txBox="1"/>
              <p:nvPr/>
            </p:nvSpPr>
            <p:spPr>
              <a:xfrm>
                <a:off x="806875" y="2931842"/>
                <a:ext cx="3819550" cy="36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lnSpc>
                    <a:spcPct val="115000"/>
                  </a:lnSpc>
                </a:pPr>
                <a:r>
                  <a:rPr lang="es-ES" sz="1800" dirty="0">
                    <a:latin typeface="Calibri" panose="020F0502020204030204" pitchFamily="34" charset="0"/>
                    <a:ea typeface="Roboto Medium"/>
                    <a:cs typeface="Calibri" panose="020F0502020204030204" pitchFamily="34" charset="0"/>
                    <a:sym typeface="Roboto Medium"/>
                  </a:rPr>
                  <a:t>En nuestras vidas cotidianas: ¿Hemos ocupado transistores eléctricos?</a:t>
                </a:r>
              </a:p>
            </p:txBody>
          </p:sp>
        </p:grpSp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5512" y="3916612"/>
              <a:ext cx="441960" cy="438912"/>
            </a:xfrm>
            <a:prstGeom prst="rect">
              <a:avLst/>
            </a:prstGeom>
          </p:spPr>
        </p:pic>
      </p:grpSp>
      <p:grpSp>
        <p:nvGrpSpPr>
          <p:cNvPr id="8" name="Agrupar 7"/>
          <p:cNvGrpSpPr/>
          <p:nvPr/>
        </p:nvGrpSpPr>
        <p:grpSpPr>
          <a:xfrm>
            <a:off x="375767" y="4929647"/>
            <a:ext cx="5871705" cy="890851"/>
            <a:chOff x="375767" y="4929647"/>
            <a:chExt cx="5871705" cy="890851"/>
          </a:xfrm>
        </p:grpSpPr>
        <p:grpSp>
          <p:nvGrpSpPr>
            <p:cNvPr id="23" name="Grupo 1"/>
            <p:cNvGrpSpPr/>
            <p:nvPr/>
          </p:nvGrpSpPr>
          <p:grpSpPr>
            <a:xfrm>
              <a:off x="375767" y="5151041"/>
              <a:ext cx="5650725" cy="669457"/>
              <a:chOff x="466025" y="2540150"/>
              <a:chExt cx="5650725" cy="1155550"/>
            </a:xfrm>
          </p:grpSpPr>
          <p:sp>
            <p:nvSpPr>
              <p:cNvPr id="24" name="Google Shape;90;p15"/>
              <p:cNvSpPr/>
              <p:nvPr/>
            </p:nvSpPr>
            <p:spPr>
              <a:xfrm>
                <a:off x="466025" y="2540150"/>
                <a:ext cx="5650725" cy="115555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x-none"/>
                  <a:t>    </a:t>
                </a:r>
                <a:endParaRPr/>
              </a:p>
            </p:txBody>
          </p:sp>
          <p:sp>
            <p:nvSpPr>
              <p:cNvPr id="25" name="Google Shape;97;p15"/>
              <p:cNvSpPr txBox="1"/>
              <p:nvPr/>
            </p:nvSpPr>
            <p:spPr>
              <a:xfrm>
                <a:off x="806874" y="2931842"/>
                <a:ext cx="4722649" cy="43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es-ES_tradnl" sz="1800" dirty="0">
                    <a:latin typeface="Calibri" charset="0"/>
                    <a:ea typeface="Calibri" charset="0"/>
                    <a:cs typeface="Calibri" charset="0"/>
                  </a:rPr>
                  <a:t>¿Pueden identificar y diferenciar un transistor?</a:t>
                </a:r>
              </a:p>
            </p:txBody>
          </p:sp>
        </p:grpSp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5512" y="4929647"/>
              <a:ext cx="441960" cy="438912"/>
            </a:xfrm>
            <a:prstGeom prst="rect">
              <a:avLst/>
            </a:prstGeom>
          </p:spPr>
        </p:pic>
      </p:grpSp>
      <p:pic>
        <p:nvPicPr>
          <p:cNvPr id="31" name="Imagen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425" y="1315762"/>
            <a:ext cx="2670048" cy="5675376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375767" y="2188458"/>
            <a:ext cx="5192504" cy="661416"/>
            <a:chOff x="375767" y="2188458"/>
            <a:chExt cx="5192504" cy="661416"/>
          </a:xfrm>
        </p:grpSpPr>
        <p:sp>
          <p:nvSpPr>
            <p:cNvPr id="41" name="Google Shape;82;p14"/>
            <p:cNvSpPr txBox="1"/>
            <p:nvPr/>
          </p:nvSpPr>
          <p:spPr>
            <a:xfrm>
              <a:off x="375767" y="2363194"/>
              <a:ext cx="5192504" cy="40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dirty="0" smtClean="0">
                  <a:solidFill>
                    <a:srgbClr val="741B47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TRANSISTORES</a:t>
              </a:r>
              <a:endParaRPr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863" y="2188458"/>
              <a:ext cx="356616" cy="6614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310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83;p14">
            <a:extLst>
              <a:ext uri="{FF2B5EF4-FFF2-40B4-BE49-F238E27FC236}">
                <a16:creationId xmlns="" xmlns:a16="http://schemas.microsoft.com/office/drawing/2014/main" id="{17FD0CC9-35E9-9D4B-96BC-9E2557A25A27}"/>
              </a:ext>
            </a:extLst>
          </p:cNvPr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x-none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3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4461133" y="3098700"/>
            <a:ext cx="4848912" cy="1149600"/>
            <a:chOff x="4461133" y="3098700"/>
            <a:chExt cx="4848912" cy="1149600"/>
          </a:xfrm>
        </p:grpSpPr>
        <p:grpSp>
          <p:nvGrpSpPr>
            <p:cNvPr id="2" name="Agrupar 1"/>
            <p:cNvGrpSpPr/>
            <p:nvPr/>
          </p:nvGrpSpPr>
          <p:grpSpPr>
            <a:xfrm>
              <a:off x="4461133" y="3098700"/>
              <a:ext cx="4848912" cy="1149600"/>
              <a:chOff x="4461133" y="3098700"/>
              <a:chExt cx="4848912" cy="1149600"/>
            </a:xfrm>
          </p:grpSpPr>
          <p:sp>
            <p:nvSpPr>
              <p:cNvPr id="30" name="Google Shape;73;p14"/>
              <p:cNvSpPr/>
              <p:nvPr/>
            </p:nvSpPr>
            <p:spPr>
              <a:xfrm>
                <a:off x="4461133" y="3098700"/>
                <a:ext cx="4698217" cy="11496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x-none"/>
                  <a:t>    </a:t>
                </a:r>
                <a:endParaRPr/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4739243" y="3417146"/>
                <a:ext cx="40485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>
                    <a:latin typeface="Calibri" charset="0"/>
                    <a:ea typeface="Calibri" charset="0"/>
                    <a:cs typeface="Calibri" charset="0"/>
                  </a:rPr>
                  <a:t>Identificarás diferentes tipos de transistores eléctricos.</a:t>
                </a:r>
                <a:endParaRPr lang="es-CL" sz="1600" dirty="0"/>
              </a:p>
            </p:txBody>
          </p:sp>
          <p:sp>
            <p:nvSpPr>
              <p:cNvPr id="45" name="Google Shape;75;p14"/>
              <p:cNvSpPr/>
              <p:nvPr/>
            </p:nvSpPr>
            <p:spPr>
              <a:xfrm>
                <a:off x="8933845" y="3480600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741B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" name="Google Shape;76;p14"/>
            <p:cNvSpPr txBox="1"/>
            <p:nvPr/>
          </p:nvSpPr>
          <p:spPr>
            <a:xfrm>
              <a:off x="8943370" y="348060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2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Agrupar 5"/>
          <p:cNvGrpSpPr/>
          <p:nvPr/>
        </p:nvGrpSpPr>
        <p:grpSpPr>
          <a:xfrm>
            <a:off x="4461133" y="4412582"/>
            <a:ext cx="4848912" cy="1149600"/>
            <a:chOff x="4461133" y="4412582"/>
            <a:chExt cx="4848912" cy="1149600"/>
          </a:xfrm>
        </p:grpSpPr>
        <p:grpSp>
          <p:nvGrpSpPr>
            <p:cNvPr id="3" name="Agrupar 2"/>
            <p:cNvGrpSpPr/>
            <p:nvPr/>
          </p:nvGrpSpPr>
          <p:grpSpPr>
            <a:xfrm>
              <a:off x="4461133" y="4412582"/>
              <a:ext cx="4848912" cy="1149600"/>
              <a:chOff x="4461133" y="4412582"/>
              <a:chExt cx="4848912" cy="1149600"/>
            </a:xfrm>
          </p:grpSpPr>
          <p:sp>
            <p:nvSpPr>
              <p:cNvPr id="29" name="Google Shape;72;p14"/>
              <p:cNvSpPr/>
              <p:nvPr/>
            </p:nvSpPr>
            <p:spPr>
              <a:xfrm>
                <a:off x="4461133" y="4412582"/>
                <a:ext cx="4693817" cy="11496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x-none"/>
                  <a:t>             </a:t>
                </a:r>
                <a:endParaRPr/>
              </a:p>
            </p:txBody>
          </p:sp>
          <p:sp>
            <p:nvSpPr>
              <p:cNvPr id="37" name="CuadroTexto 36"/>
              <p:cNvSpPr txBox="1"/>
              <p:nvPr/>
            </p:nvSpPr>
            <p:spPr>
              <a:xfrm>
                <a:off x="4739243" y="4694995"/>
                <a:ext cx="41058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>
                    <a:latin typeface="Calibri" charset="0"/>
                    <a:ea typeface="Calibri" charset="0"/>
                    <a:cs typeface="Calibri" charset="0"/>
                  </a:rPr>
                  <a:t>Conocerás las diferentes  partes del transistor (base-emisor-colector) y su funcionamiento.</a:t>
                </a:r>
              </a:p>
            </p:txBody>
          </p:sp>
          <p:sp>
            <p:nvSpPr>
              <p:cNvPr id="47" name="Google Shape;75;p14"/>
              <p:cNvSpPr/>
              <p:nvPr/>
            </p:nvSpPr>
            <p:spPr>
              <a:xfrm>
                <a:off x="8933845" y="4794482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741B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" name="Google Shape;76;p14"/>
            <p:cNvSpPr txBox="1"/>
            <p:nvPr/>
          </p:nvSpPr>
          <p:spPr>
            <a:xfrm>
              <a:off x="8943370" y="4794482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800" b="1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Agrupar 4"/>
          <p:cNvGrpSpPr/>
          <p:nvPr/>
        </p:nvGrpSpPr>
        <p:grpSpPr>
          <a:xfrm>
            <a:off x="4461133" y="5711369"/>
            <a:ext cx="4848912" cy="1149600"/>
            <a:chOff x="4461133" y="5711369"/>
            <a:chExt cx="4848912" cy="1149600"/>
          </a:xfrm>
        </p:grpSpPr>
        <p:grpSp>
          <p:nvGrpSpPr>
            <p:cNvPr id="4" name="Agrupar 3"/>
            <p:cNvGrpSpPr/>
            <p:nvPr/>
          </p:nvGrpSpPr>
          <p:grpSpPr>
            <a:xfrm>
              <a:off x="4461133" y="5711369"/>
              <a:ext cx="4848912" cy="1149600"/>
              <a:chOff x="4461133" y="5711369"/>
              <a:chExt cx="4848912" cy="1149600"/>
            </a:xfrm>
          </p:grpSpPr>
          <p:sp>
            <p:nvSpPr>
              <p:cNvPr id="39" name="Google Shape;72;p14"/>
              <p:cNvSpPr/>
              <p:nvPr/>
            </p:nvSpPr>
            <p:spPr>
              <a:xfrm>
                <a:off x="4461133" y="5711369"/>
                <a:ext cx="4693817" cy="11496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x-none"/>
                  <a:t>             </a:t>
                </a:r>
                <a:endParaRPr/>
              </a:p>
            </p:txBody>
          </p:sp>
          <p:sp>
            <p:nvSpPr>
              <p:cNvPr id="38" name="CuadroTexto 37"/>
              <p:cNvSpPr txBox="1"/>
              <p:nvPr/>
            </p:nvSpPr>
            <p:spPr>
              <a:xfrm>
                <a:off x="4739243" y="5994222"/>
                <a:ext cx="40539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>
                    <a:latin typeface="Calibri" charset="0"/>
                    <a:ea typeface="Calibri" charset="0"/>
                    <a:cs typeface="Calibri" charset="0"/>
                  </a:rPr>
                  <a:t>Realizarás diferentes mediciones, ocupando el multímetro.</a:t>
                </a:r>
                <a:endParaRPr lang="es-ES_tradnl" sz="16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9" name="Google Shape;75;p14"/>
              <p:cNvSpPr/>
              <p:nvPr/>
            </p:nvSpPr>
            <p:spPr>
              <a:xfrm>
                <a:off x="8933845" y="6093269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741B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" name="Google Shape;76;p14"/>
            <p:cNvSpPr txBox="1"/>
            <p:nvPr/>
          </p:nvSpPr>
          <p:spPr>
            <a:xfrm>
              <a:off x="8943370" y="609326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800" b="1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2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" name="Imagen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1" y="2367775"/>
            <a:ext cx="2965718" cy="4328991"/>
          </a:xfrm>
          <a:prstGeom prst="rect">
            <a:avLst/>
          </a:prstGeom>
        </p:spPr>
      </p:pic>
      <p:sp>
        <p:nvSpPr>
          <p:cNvPr id="28" name="Google Shape;154;p5"/>
          <p:cNvSpPr txBox="1"/>
          <p:nvPr/>
        </p:nvSpPr>
        <p:spPr>
          <a:xfrm>
            <a:off x="4063852" y="2576445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C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término de la actividad estarás </a:t>
            </a:r>
            <a:r>
              <a:rPr lang="es-CL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condiciones </a:t>
            </a:r>
            <a:r>
              <a:rPr lang="es-C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de: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Google Shape;95;p3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lang="en-US" sz="3100" b="1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82;p14"/>
          <p:cNvSpPr txBox="1"/>
          <p:nvPr/>
        </p:nvSpPr>
        <p:spPr>
          <a:xfrm>
            <a:off x="375975" y="1671424"/>
            <a:ext cx="5192504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 smtClean="0">
                <a:solidFill>
                  <a:srgbClr val="FF00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IDENTIFICANDO Y MIDIENDO </a:t>
            </a:r>
            <a:r>
              <a:rPr lang="es-ES" sz="20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TRANSISTORES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>
            <a:spLocks noGrp="1"/>
          </p:cNvSpPr>
          <p:nvPr>
            <p:ph type="subTitle" idx="1"/>
          </p:nvPr>
        </p:nvSpPr>
        <p:spPr>
          <a:xfrm>
            <a:off x="442650" y="147045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DEFINICIÓN</a:t>
            </a:r>
            <a:endParaRPr lang="x-none" b="1" dirty="0">
              <a:solidFill>
                <a:srgbClr val="0000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452175" y="162405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_tradnl" sz="2800" b="1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QUÉ SON LOS </a:t>
            </a:r>
            <a:r>
              <a:rPr lang="es-ES_tradnl" sz="2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TRANSISTORES?</a:t>
            </a:r>
            <a:endParaRPr lang="es-ES_tradnl" sz="31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  <a:sym typeface="Roboto"/>
            </a:endParaRPr>
          </a:p>
        </p:txBody>
      </p:sp>
      <p:sp>
        <p:nvSpPr>
          <p:cNvPr id="14" name="Google Shape;83;p14">
            <a:extLst>
              <a:ext uri="{FF2B5EF4-FFF2-40B4-BE49-F238E27FC236}">
                <a16:creationId xmlns="" xmlns:a16="http://schemas.microsoft.com/office/drawing/2014/main" id="{EC861C1A-39C0-0D4E-9594-A8998E6B3DC3}"/>
              </a:ext>
            </a:extLst>
          </p:cNvPr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x-none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4 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9" name="Google Shape;73;p14"/>
          <p:cNvSpPr/>
          <p:nvPr/>
        </p:nvSpPr>
        <p:spPr>
          <a:xfrm>
            <a:off x="448192" y="2345058"/>
            <a:ext cx="7629008" cy="954669"/>
          </a:xfrm>
          <a:prstGeom prst="roundRect">
            <a:avLst>
              <a:gd name="adj" fmla="val 16667"/>
            </a:avLst>
          </a:prstGeom>
          <a:solidFill>
            <a:srgbClr val="E9E1E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 dirty="0"/>
          </a:p>
        </p:txBody>
      </p:sp>
      <p:sp>
        <p:nvSpPr>
          <p:cNvPr id="20" name="CuadroTexto 19"/>
          <p:cNvSpPr txBox="1"/>
          <p:nvPr/>
        </p:nvSpPr>
        <p:spPr>
          <a:xfrm>
            <a:off x="800933" y="2530005"/>
            <a:ext cx="6656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Es un dispositivo electrónico semiconductor que nos va a permitir el control y la regulación de una corriente de gran tamaño, mediante una pequeña señal.</a:t>
            </a:r>
          </a:p>
        </p:txBody>
      </p:sp>
      <p:sp>
        <p:nvSpPr>
          <p:cNvPr id="21" name="Google Shape;73;p14"/>
          <p:cNvSpPr/>
          <p:nvPr/>
        </p:nvSpPr>
        <p:spPr>
          <a:xfrm>
            <a:off x="448192" y="5010333"/>
            <a:ext cx="7629008" cy="954669"/>
          </a:xfrm>
          <a:prstGeom prst="roundRect">
            <a:avLst>
              <a:gd name="adj" fmla="val 16667"/>
            </a:avLst>
          </a:prstGeom>
          <a:solidFill>
            <a:srgbClr val="E9E1E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91" y="2044059"/>
            <a:ext cx="500373" cy="477100"/>
          </a:xfrm>
          <a:prstGeom prst="rect">
            <a:avLst/>
          </a:prstGeom>
        </p:spPr>
      </p:pic>
      <p:sp>
        <p:nvSpPr>
          <p:cNvPr id="25" name="Google Shape;73;p14"/>
          <p:cNvSpPr/>
          <p:nvPr/>
        </p:nvSpPr>
        <p:spPr>
          <a:xfrm>
            <a:off x="448192" y="3661764"/>
            <a:ext cx="7629008" cy="954669"/>
          </a:xfrm>
          <a:prstGeom prst="roundRect">
            <a:avLst>
              <a:gd name="adj" fmla="val 16667"/>
            </a:avLst>
          </a:prstGeom>
          <a:solidFill>
            <a:srgbClr val="E9E1E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 dirty="0"/>
          </a:p>
        </p:txBody>
      </p:sp>
      <p:sp>
        <p:nvSpPr>
          <p:cNvPr id="26" name="CuadroTexto 25"/>
          <p:cNvSpPr txBox="1"/>
          <p:nvPr/>
        </p:nvSpPr>
        <p:spPr>
          <a:xfrm>
            <a:off x="800933" y="3969821"/>
            <a:ext cx="676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Cumple las funciones de amplificador, oscilador, conmutador o de rectificador.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91" y="3360765"/>
            <a:ext cx="500373" cy="477100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800933" y="5195280"/>
            <a:ext cx="616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Cuando hablamos de transistor nos referimos al anglicismo Transfer resistor (resistor de trasferencia).</a:t>
            </a: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48" y="4801380"/>
            <a:ext cx="2478024" cy="2478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3;p14">
            <a:extLst>
              <a:ext uri="{FF2B5EF4-FFF2-40B4-BE49-F238E27FC236}">
                <a16:creationId xmlns="" xmlns:a16="http://schemas.microsoft.com/office/drawing/2014/main" id="{EC861C1A-39C0-0D4E-9594-A8998E6B3DC3}"/>
              </a:ext>
            </a:extLst>
          </p:cNvPr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x-none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5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35" name="Google Shape;73;p14"/>
          <p:cNvSpPr/>
          <p:nvPr/>
        </p:nvSpPr>
        <p:spPr>
          <a:xfrm>
            <a:off x="448192" y="2345058"/>
            <a:ext cx="7629008" cy="1157333"/>
          </a:xfrm>
          <a:prstGeom prst="roundRect">
            <a:avLst>
              <a:gd name="adj" fmla="val 16667"/>
            </a:avLst>
          </a:prstGeom>
          <a:solidFill>
            <a:srgbClr val="E9E1E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 dirty="0"/>
          </a:p>
        </p:txBody>
      </p:sp>
      <p:sp>
        <p:nvSpPr>
          <p:cNvPr id="36" name="CuadroTexto 35"/>
          <p:cNvSpPr txBox="1"/>
          <p:nvPr/>
        </p:nvSpPr>
        <p:spPr>
          <a:xfrm>
            <a:off x="800933" y="2530005"/>
            <a:ext cx="6656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1600" dirty="0">
                <a:latin typeface="Calibri" charset="0"/>
                <a:ea typeface="Calibri" charset="0"/>
                <a:cs typeface="Calibri" charset="0"/>
              </a:rPr>
              <a:t>Es una guía alfanumérica en la cual los fabricantes indican los parámetros eléctricos de los diferentes dispositivos semiconductores como: transistores, tiristores, circuitos integrados analógicos y digitales.</a:t>
            </a:r>
          </a:p>
        </p:txBody>
      </p:sp>
      <p:sp>
        <p:nvSpPr>
          <p:cNvPr id="38" name="Google Shape;158;p18"/>
          <p:cNvSpPr txBox="1"/>
          <p:nvPr/>
        </p:nvSpPr>
        <p:spPr>
          <a:xfrm>
            <a:off x="452175" y="162405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IDENTIFICAR PARTES DEL</a:t>
            </a:r>
            <a:r>
              <a:rPr lang="es-ES_tradnl" sz="2800" b="1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 </a:t>
            </a:r>
            <a:r>
              <a:rPr lang="es-ES_tradnl" sz="28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TRANSISTOR</a:t>
            </a:r>
            <a:endParaRPr lang="es-ES_tradnl" sz="31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  <a:sym typeface="Roboto"/>
            </a:endParaRPr>
          </a:p>
        </p:txBody>
      </p:sp>
      <p:sp>
        <p:nvSpPr>
          <p:cNvPr id="40" name="Google Shape;73;p14"/>
          <p:cNvSpPr/>
          <p:nvPr/>
        </p:nvSpPr>
        <p:spPr>
          <a:xfrm>
            <a:off x="448192" y="3630776"/>
            <a:ext cx="7629008" cy="633223"/>
          </a:xfrm>
          <a:prstGeom prst="roundRect">
            <a:avLst>
              <a:gd name="adj" fmla="val 27088"/>
            </a:avLst>
          </a:prstGeom>
          <a:solidFill>
            <a:srgbClr val="E9E1E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    </a:t>
            </a:r>
            <a:endParaRPr dirty="0"/>
          </a:p>
        </p:txBody>
      </p:sp>
      <p:sp>
        <p:nvSpPr>
          <p:cNvPr id="41" name="CuadroTexto 40"/>
          <p:cNvSpPr txBox="1"/>
          <p:nvPr/>
        </p:nvSpPr>
        <p:spPr>
          <a:xfrm>
            <a:off x="800933" y="3778110"/>
            <a:ext cx="676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Podemos identificar las siguientes partes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1600" b="1" dirty="0" smtClean="0">
                <a:solidFill>
                  <a:srgbClr val="289C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</a:t>
            </a:r>
            <a:r>
              <a:rPr lang="es-ES" sz="1600" b="1" dirty="0" smtClean="0">
                <a:solidFill>
                  <a:srgbClr val="7638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s-ES" sz="1600" b="1" dirty="0">
                <a:solidFill>
                  <a:srgbClr val="BF4E1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COLECTOR</a:t>
            </a:r>
            <a:r>
              <a:rPr lang="es-ES" sz="1600" b="1" dirty="0">
                <a:solidFill>
                  <a:srgbClr val="7638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s-ES" sz="1600" b="1" dirty="0">
                <a:solidFill>
                  <a:srgbClr val="1874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EMISOR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727" y="4547747"/>
            <a:ext cx="2256929" cy="2200506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3863751" y="4630398"/>
            <a:ext cx="2035204" cy="2035204"/>
          </a:xfrm>
          <a:prstGeom prst="ellipse">
            <a:avLst/>
          </a:prstGeom>
          <a:solidFill>
            <a:srgbClr val="F6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6F0F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660" y="4786874"/>
            <a:ext cx="2165577" cy="1722252"/>
          </a:xfrm>
          <a:prstGeom prst="rect">
            <a:avLst/>
          </a:prstGeom>
        </p:spPr>
      </p:pic>
      <p:sp>
        <p:nvSpPr>
          <p:cNvPr id="43" name="Elipse 42"/>
          <p:cNvSpPr/>
          <p:nvPr/>
        </p:nvSpPr>
        <p:spPr>
          <a:xfrm>
            <a:off x="1062397" y="4630398"/>
            <a:ext cx="2035204" cy="2035204"/>
          </a:xfrm>
          <a:prstGeom prst="ellipse">
            <a:avLst/>
          </a:prstGeom>
          <a:solidFill>
            <a:srgbClr val="F6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6F0F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83" y="4539312"/>
            <a:ext cx="1347818" cy="2217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3;p14">
            <a:extLst>
              <a:ext uri="{FF2B5EF4-FFF2-40B4-BE49-F238E27FC236}">
                <a16:creationId xmlns="" xmlns:a16="http://schemas.microsoft.com/office/drawing/2014/main" id="{EC861C1A-39C0-0D4E-9594-A8998E6B3DC3}"/>
              </a:ext>
            </a:extLst>
          </p:cNvPr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x-none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6 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7" name="Google Shape;73;p14"/>
          <p:cNvSpPr/>
          <p:nvPr/>
        </p:nvSpPr>
        <p:spPr>
          <a:xfrm>
            <a:off x="448192" y="2345058"/>
            <a:ext cx="7629008" cy="115733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 dirty="0"/>
          </a:p>
        </p:txBody>
      </p:sp>
      <p:sp>
        <p:nvSpPr>
          <p:cNvPr id="28" name="CuadroTexto 27"/>
          <p:cNvSpPr txBox="1"/>
          <p:nvPr/>
        </p:nvSpPr>
        <p:spPr>
          <a:xfrm>
            <a:off x="800933" y="2606714"/>
            <a:ext cx="676910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altLang="es-CL" sz="1600" dirty="0" err="1">
                <a:latin typeface="Calibri" charset="0"/>
                <a:ea typeface="Calibri" charset="0"/>
                <a:cs typeface="Calibri" charset="0"/>
              </a:rPr>
              <a:t>Según</a:t>
            </a:r>
            <a:r>
              <a:rPr lang="en-US" altLang="es-CL" sz="1600" dirty="0">
                <a:latin typeface="Calibri" charset="0"/>
                <a:ea typeface="Calibri" charset="0"/>
                <a:cs typeface="Calibri" charset="0"/>
              </a:rPr>
              <a:t> la </a:t>
            </a:r>
            <a:r>
              <a:rPr lang="en-US" altLang="es-CL" sz="1600" dirty="0" err="1">
                <a:latin typeface="Calibri" charset="0"/>
                <a:ea typeface="Calibri" charset="0"/>
                <a:cs typeface="Calibri" charset="0"/>
              </a:rPr>
              <a:t>sucesión</a:t>
            </a:r>
            <a:r>
              <a:rPr lang="en-US" altLang="es-CL" sz="1600" dirty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altLang="es-CL" sz="1600" dirty="0" err="1">
                <a:latin typeface="Calibri" charset="0"/>
                <a:ea typeface="Calibri" charset="0"/>
                <a:cs typeface="Calibri" charset="0"/>
              </a:rPr>
              <a:t>los</a:t>
            </a:r>
            <a:r>
              <a:rPr lang="en-US" altLang="es-CL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s-CL" sz="1600" dirty="0" err="1">
                <a:latin typeface="Calibri" charset="0"/>
                <a:ea typeface="Calibri" charset="0"/>
                <a:cs typeface="Calibri" charset="0"/>
              </a:rPr>
              <a:t>cristales</a:t>
            </a:r>
            <a:r>
              <a:rPr lang="en-US" altLang="es-CL" sz="1600" dirty="0">
                <a:latin typeface="Calibri" charset="0"/>
                <a:ea typeface="Calibri" charset="0"/>
                <a:cs typeface="Calibri" charset="0"/>
              </a:rPr>
              <a:t> que </a:t>
            </a:r>
            <a:r>
              <a:rPr lang="en-US" altLang="es-CL" sz="1600" dirty="0" err="1">
                <a:latin typeface="Calibri" charset="0"/>
                <a:ea typeface="Calibri" charset="0"/>
                <a:cs typeface="Calibri" charset="0"/>
              </a:rPr>
              <a:t>forman</a:t>
            </a:r>
            <a:r>
              <a:rPr lang="en-US" altLang="es-CL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s-CL" sz="1600" dirty="0" err="1">
                <a:latin typeface="Calibri" charset="0"/>
                <a:ea typeface="Calibri" charset="0"/>
                <a:cs typeface="Calibri" charset="0"/>
              </a:rPr>
              <a:t>los</a:t>
            </a:r>
            <a:r>
              <a:rPr lang="en-US" altLang="es-CL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s-CL" sz="1600" dirty="0" err="1">
                <a:latin typeface="Calibri" charset="0"/>
                <a:ea typeface="Calibri" charset="0"/>
                <a:cs typeface="Calibri" charset="0"/>
              </a:rPr>
              <a:t>transistores</a:t>
            </a:r>
            <a:r>
              <a:rPr lang="en-US" altLang="es-CL" sz="16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altLang="es-CL" sz="1600" dirty="0" err="1">
                <a:latin typeface="Calibri" charset="0"/>
                <a:ea typeface="Calibri" charset="0"/>
                <a:cs typeface="Calibri" charset="0"/>
              </a:rPr>
              <a:t>nos</a:t>
            </a:r>
            <a:r>
              <a:rPr lang="en-US" altLang="es-CL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s-CL" sz="1600" dirty="0" err="1">
                <a:latin typeface="Calibri" charset="0"/>
                <a:ea typeface="Calibri" charset="0"/>
                <a:cs typeface="Calibri" charset="0"/>
              </a:rPr>
              <a:t>podemos</a:t>
            </a:r>
            <a:r>
              <a:rPr lang="en-US" altLang="es-CL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s-CL" sz="1600" dirty="0" err="1">
                <a:latin typeface="Calibri" charset="0"/>
                <a:ea typeface="Calibri" charset="0"/>
                <a:cs typeface="Calibri" charset="0"/>
              </a:rPr>
              <a:t>encontrar</a:t>
            </a:r>
            <a:r>
              <a:rPr lang="en-US" altLang="es-CL" sz="1600" dirty="0">
                <a:latin typeface="Calibri" charset="0"/>
                <a:ea typeface="Calibri" charset="0"/>
                <a:cs typeface="Calibri" charset="0"/>
              </a:rPr>
              <a:t> dos </a:t>
            </a:r>
            <a:r>
              <a:rPr lang="en-US" altLang="es-CL" sz="1600" dirty="0" err="1">
                <a:latin typeface="Calibri" charset="0"/>
                <a:ea typeface="Calibri" charset="0"/>
                <a:cs typeface="Calibri" charset="0"/>
              </a:rPr>
              <a:t>tipos</a:t>
            </a:r>
            <a:r>
              <a:rPr lang="en-US" altLang="es-CL" sz="1600" dirty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altLang="es-CL" sz="1600" dirty="0" err="1">
                <a:latin typeface="Calibri" charset="0"/>
                <a:ea typeface="Calibri" charset="0"/>
                <a:cs typeface="Calibri" charset="0"/>
              </a:rPr>
              <a:t>transistores</a:t>
            </a:r>
            <a:r>
              <a:rPr lang="en-US" altLang="es-CL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s-CL" sz="1600" dirty="0" err="1">
                <a:latin typeface="Calibri" charset="0"/>
                <a:ea typeface="Calibri" charset="0"/>
                <a:cs typeface="Calibri" charset="0"/>
              </a:rPr>
              <a:t>diferentes</a:t>
            </a:r>
            <a:r>
              <a:rPr lang="en-US" altLang="es-CL" sz="1600" dirty="0">
                <a:latin typeface="Calibri" charset="0"/>
                <a:ea typeface="Calibri" charset="0"/>
                <a:cs typeface="Calibri" charset="0"/>
              </a:rPr>
              <a:t>: de </a:t>
            </a:r>
            <a:r>
              <a:rPr lang="en-US" altLang="es-CL" sz="1600" dirty="0" err="1">
                <a:latin typeface="Calibri" charset="0"/>
                <a:ea typeface="Calibri" charset="0"/>
                <a:cs typeface="Calibri" charset="0"/>
              </a:rPr>
              <a:t>tipo</a:t>
            </a:r>
            <a:r>
              <a:rPr lang="en-US" altLang="es-CL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s-CL" sz="1600" b="1" dirty="0">
                <a:solidFill>
                  <a:srgbClr val="76384D"/>
                </a:solidFill>
                <a:latin typeface="Calibri" charset="0"/>
                <a:ea typeface="Calibri" charset="0"/>
                <a:cs typeface="Calibri" charset="0"/>
              </a:rPr>
              <a:t>NPN y PNP</a:t>
            </a:r>
            <a:r>
              <a:rPr lang="en-US" altLang="es-CL" sz="1600" dirty="0">
                <a:solidFill>
                  <a:srgbClr val="76384D"/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sp>
        <p:nvSpPr>
          <p:cNvPr id="30" name="Google Shape;158;p18"/>
          <p:cNvSpPr txBox="1"/>
          <p:nvPr/>
        </p:nvSpPr>
        <p:spPr>
          <a:xfrm>
            <a:off x="442650" y="162405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TIPOS DE </a:t>
            </a:r>
            <a:r>
              <a:rPr lang="es-ES_tradnl" sz="28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TRANSISTORES</a:t>
            </a:r>
            <a:endParaRPr lang="es-ES_tradnl" sz="31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  <a:sym typeface="Roboto"/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4152937" y="4947412"/>
            <a:ext cx="2035204" cy="2035204"/>
          </a:xfrm>
          <a:prstGeom prst="ellipse">
            <a:avLst/>
          </a:prstGeom>
          <a:solidFill>
            <a:srgbClr val="F6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>
                <a:solidFill>
                  <a:srgbClr val="F6F0F2"/>
                </a:solidFill>
              </a:rPr>
              <a:t>v</a:t>
            </a:r>
            <a:endParaRPr lang="es-ES_tradnl">
              <a:solidFill>
                <a:srgbClr val="F6F0F2"/>
              </a:solidFill>
            </a:endParaRPr>
          </a:p>
        </p:txBody>
      </p:sp>
      <p:sp>
        <p:nvSpPr>
          <p:cNvPr id="31" name="Google Shape;73;p14"/>
          <p:cNvSpPr/>
          <p:nvPr/>
        </p:nvSpPr>
        <p:spPr>
          <a:xfrm>
            <a:off x="448192" y="3684787"/>
            <a:ext cx="7629008" cy="95466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 dirty="0"/>
          </a:p>
        </p:txBody>
      </p:sp>
      <p:sp>
        <p:nvSpPr>
          <p:cNvPr id="33" name="CuadroTexto 32"/>
          <p:cNvSpPr txBox="1"/>
          <p:nvPr/>
        </p:nvSpPr>
        <p:spPr>
          <a:xfrm>
            <a:off x="800933" y="3845111"/>
            <a:ext cx="676910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altLang="es-CL" sz="1600" dirty="0" err="1">
                <a:latin typeface="Calibri" charset="0"/>
                <a:ea typeface="Calibri" charset="0"/>
                <a:cs typeface="Calibri" charset="0"/>
              </a:rPr>
              <a:t>Tanto</a:t>
            </a:r>
            <a:r>
              <a:rPr lang="en-US" altLang="es-CL" sz="1600" dirty="0">
                <a:latin typeface="Calibri" charset="0"/>
                <a:ea typeface="Calibri" charset="0"/>
                <a:cs typeface="Calibri" charset="0"/>
              </a:rPr>
              <a:t> un </a:t>
            </a:r>
            <a:r>
              <a:rPr lang="en-US" altLang="es-CL" sz="1600" dirty="0" err="1">
                <a:latin typeface="Calibri" charset="0"/>
                <a:ea typeface="Calibri" charset="0"/>
                <a:cs typeface="Calibri" charset="0"/>
              </a:rPr>
              <a:t>tipo</a:t>
            </a:r>
            <a:r>
              <a:rPr lang="en-US" altLang="es-CL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s-CL" sz="1600" dirty="0" err="1">
                <a:latin typeface="Calibri" charset="0"/>
                <a:ea typeface="Calibri" charset="0"/>
                <a:cs typeface="Calibri" charset="0"/>
              </a:rPr>
              <a:t>como</a:t>
            </a:r>
            <a:r>
              <a:rPr lang="en-US" altLang="es-CL" sz="1600" dirty="0">
                <a:latin typeface="Calibri" charset="0"/>
                <a:ea typeface="Calibri" charset="0"/>
                <a:cs typeface="Calibri" charset="0"/>
              </a:rPr>
              <a:t> el </a:t>
            </a:r>
            <a:r>
              <a:rPr lang="en-US" altLang="es-CL" sz="1600" dirty="0" err="1">
                <a:latin typeface="Calibri" charset="0"/>
                <a:ea typeface="Calibri" charset="0"/>
                <a:cs typeface="Calibri" charset="0"/>
              </a:rPr>
              <a:t>otro</a:t>
            </a:r>
            <a:r>
              <a:rPr lang="en-US" altLang="es-CL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s-CL" sz="1600" dirty="0" err="1">
                <a:latin typeface="Calibri" charset="0"/>
                <a:ea typeface="Calibri" charset="0"/>
                <a:cs typeface="Calibri" charset="0"/>
              </a:rPr>
              <a:t>constan</a:t>
            </a:r>
            <a:r>
              <a:rPr lang="en-US" altLang="es-CL" sz="1600" dirty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altLang="es-CL" sz="1600" dirty="0" err="1">
                <a:latin typeface="Calibri" charset="0"/>
                <a:ea typeface="Calibri" charset="0"/>
                <a:cs typeface="Calibri" charset="0"/>
              </a:rPr>
              <a:t>tres</a:t>
            </a:r>
            <a:r>
              <a:rPr lang="en-US" altLang="es-CL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s-CL" sz="1600" dirty="0" err="1">
                <a:latin typeface="Calibri" charset="0"/>
                <a:ea typeface="Calibri" charset="0"/>
                <a:cs typeface="Calibri" charset="0"/>
              </a:rPr>
              <a:t>terminales</a:t>
            </a:r>
            <a:r>
              <a:rPr lang="en-US" altLang="es-CL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s-CL" sz="1600" dirty="0" err="1">
                <a:latin typeface="Calibri" charset="0"/>
                <a:ea typeface="Calibri" charset="0"/>
                <a:cs typeface="Calibri" charset="0"/>
              </a:rPr>
              <a:t>llamados</a:t>
            </a:r>
            <a:r>
              <a:rPr lang="en-US" altLang="es-CL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s-CL" sz="1600" b="1" dirty="0">
                <a:solidFill>
                  <a:srgbClr val="76384D"/>
                </a:solidFill>
                <a:latin typeface="Calibri" charset="0"/>
                <a:ea typeface="Calibri" charset="0"/>
                <a:cs typeface="Calibri" charset="0"/>
              </a:rPr>
              <a:t>base, </a:t>
            </a:r>
            <a:r>
              <a:rPr lang="en-US" altLang="es-CL" sz="1600" b="1" dirty="0" err="1">
                <a:solidFill>
                  <a:srgbClr val="76384D"/>
                </a:solidFill>
                <a:latin typeface="Calibri" charset="0"/>
                <a:ea typeface="Calibri" charset="0"/>
                <a:cs typeface="Calibri" charset="0"/>
              </a:rPr>
              <a:t>colector</a:t>
            </a:r>
            <a:r>
              <a:rPr lang="en-US" altLang="es-CL" sz="1600" b="1" dirty="0">
                <a:solidFill>
                  <a:srgbClr val="76384D"/>
                </a:solidFill>
                <a:latin typeface="Calibri" charset="0"/>
                <a:ea typeface="Calibri" charset="0"/>
                <a:cs typeface="Calibri" charset="0"/>
              </a:rPr>
              <a:t> y </a:t>
            </a:r>
            <a:r>
              <a:rPr lang="en-US" altLang="es-CL" sz="1600" b="1" dirty="0" err="1">
                <a:solidFill>
                  <a:srgbClr val="76384D"/>
                </a:solidFill>
                <a:latin typeface="Calibri" charset="0"/>
                <a:ea typeface="Calibri" charset="0"/>
                <a:cs typeface="Calibri" charset="0"/>
              </a:rPr>
              <a:t>emisor</a:t>
            </a:r>
            <a:r>
              <a:rPr lang="en-US" altLang="es-CL" sz="1600" b="1" dirty="0">
                <a:solidFill>
                  <a:srgbClr val="76384D"/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898" y="4772045"/>
            <a:ext cx="1307592" cy="2063496"/>
          </a:xfrm>
          <a:prstGeom prst="rect">
            <a:avLst/>
          </a:prstGeom>
        </p:spPr>
      </p:pic>
      <p:sp>
        <p:nvSpPr>
          <p:cNvPr id="37" name="Elipse 36"/>
          <p:cNvSpPr/>
          <p:nvPr/>
        </p:nvSpPr>
        <p:spPr>
          <a:xfrm>
            <a:off x="6552431" y="4947412"/>
            <a:ext cx="2035204" cy="2035204"/>
          </a:xfrm>
          <a:prstGeom prst="ellipse">
            <a:avLst/>
          </a:prstGeom>
          <a:solidFill>
            <a:srgbClr val="F6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>
                <a:solidFill>
                  <a:srgbClr val="F6F0F2"/>
                </a:solidFill>
              </a:rPr>
              <a:t>v</a:t>
            </a:r>
            <a:endParaRPr lang="es-ES_tradnl">
              <a:solidFill>
                <a:srgbClr val="F6F0F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5051706"/>
            <a:ext cx="1310640" cy="20543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1292</Words>
  <Application>Microsoft Office PowerPoint</Application>
  <PresentationFormat>Personalizado</PresentationFormat>
  <Paragraphs>173</Paragraphs>
  <Slides>24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Roboto</vt:lpstr>
      <vt:lpstr>Roboto Medium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Toledo</cp:lastModifiedBy>
  <cp:revision>129</cp:revision>
  <dcterms:modified xsi:type="dcterms:W3CDTF">2021-01-29T07:53:36Z</dcterms:modified>
</cp:coreProperties>
</file>