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iO3kFigVhi9OM0QMqKf2Bjh3mS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07E00F5-E5C3-426A-A7F2-33265FB7F128}">
  <a:tblStyle styleId="{A07E00F5-E5C3-426A-A7F2-33265FB7F12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tmlquick.com/es/tutorials/forms.html#concept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3" name="Google Shape;21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0" name="Google Shape;230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3" name="Google Shape;253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4" name="Google Shape;264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" name="Google Shape;1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CL" dirty="0"/>
              <a:t>En esta ppt la idea es mostrar los resultados globales y ahondar en las respuestas que no fueron correctamente respondidas. Hacer participar a los estudiantes revisando porque la confusión y clarificando términos que no se entendieron.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" name="Google Shape;15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9" name="Google Shape;1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CL"/>
              <a:t>Profesor invita a los alumnos a analizar el siguiente código.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CL"/>
              <a:t>La invitación es a trabajar escribiendo el código y chequear los resultados.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CL" dirty="0"/>
              <a:t>Se recomienda al profesor probarlos distintos campos de formulario en el editor de código y motivar a los alumnos a usar las etiquetas en los editores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CL" dirty="0"/>
              <a:t>Referencias: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Calibri"/>
              <a:buNone/>
            </a:pPr>
            <a:r>
              <a:rPr lang="es-CL" u="sng" dirty="0">
                <a:solidFill>
                  <a:schemeClr val="hlink"/>
                </a:solidFill>
                <a:hlinkClick r:id="rId3"/>
              </a:rPr>
              <a:t>https://www.htmlquick.com/es/tutorials/forms.html#concept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CL" dirty="0"/>
              <a:t>Se recomienda revisar otros campos dispuesto en la página referenciada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7" name="Google Shape;197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https://developer.mozilla.org/en-US/docs/Web/HTML/Elemen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tmlquick.com/es/tutorials/forms.html#concept" TargetMode="External"/><Relationship Id="rId5" Type="http://schemas.openxmlformats.org/officeDocument/2006/relationships/hyperlink" Target="https://www.youtube.com/watch?v=n7VR_GsT6Kgamming/html-css/intro-to-html/pt/html-text-emphasis" TargetMode="Externa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docs.google.com/spreadsheets/d/1TXpdtzqM3ofwsOJi-4L_PPEAXBlvnCkeg81tv9x7aEA/cop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00"/>
              <a:buFont typeface="Calibri"/>
              <a:buNone/>
            </a:pPr>
            <a:r>
              <a:rPr lang="es-CL" sz="6100" b="1" dirty="0">
                <a:solidFill>
                  <a:schemeClr val="lt1"/>
                </a:solidFill>
              </a:rPr>
              <a:t>Más Etiquetas y Formularios</a:t>
            </a:r>
            <a:br>
              <a:rPr lang="es-CL" b="1" dirty="0">
                <a:solidFill>
                  <a:schemeClr val="lt1"/>
                </a:solidFill>
              </a:rPr>
            </a:br>
            <a:r>
              <a:rPr lang="es-CL" sz="4000" b="1" dirty="0">
                <a:solidFill>
                  <a:schemeClr val="lt1"/>
                </a:solidFill>
              </a:rPr>
              <a:t>HTML</a:t>
            </a:r>
            <a:endParaRPr sz="4000" b="1" dirty="0">
              <a:solidFill>
                <a:schemeClr val="lt1"/>
              </a:solidFill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CL" dirty="0">
                <a:solidFill>
                  <a:schemeClr val="lt1"/>
                </a:solidFill>
              </a:rPr>
              <a:t>Contenido 3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Desarrollo de Aplicaciones Web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1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CL">
                <a:solidFill>
                  <a:srgbClr val="A7A8AA"/>
                </a:solidFill>
              </a:rPr>
              <a:t>PASOS PARA</a:t>
            </a:r>
            <a:br>
              <a:rPr lang="es-CL"/>
            </a:br>
            <a:r>
              <a:rPr lang="es-CL">
                <a:solidFill>
                  <a:srgbClr val="CD25B0"/>
                </a:solidFill>
              </a:rPr>
              <a:t>EL DESAFÍO</a:t>
            </a:r>
            <a:endParaRPr>
              <a:solidFill>
                <a:srgbClr val="CD25B0"/>
              </a:solidFill>
            </a:endParaRPr>
          </a:p>
        </p:txBody>
      </p:sp>
      <p:sp>
        <p:nvSpPr>
          <p:cNvPr id="219" name="Google Shape;219;p10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0" name="Google Shape;220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0548" y="1349408"/>
            <a:ext cx="9636036" cy="5264188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10"/>
          <p:cNvSpPr txBox="1"/>
          <p:nvPr/>
        </p:nvSpPr>
        <p:spPr>
          <a:xfrm>
            <a:off x="384531" y="2809621"/>
            <a:ext cx="1492897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CL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Busca tu documento index.html </a:t>
            </a:r>
            <a:endParaRPr dirty="0"/>
          </a:p>
        </p:txBody>
      </p:sp>
      <p:sp>
        <p:nvSpPr>
          <p:cNvPr id="222" name="Google Shape;222;p10"/>
          <p:cNvSpPr txBox="1"/>
          <p:nvPr/>
        </p:nvSpPr>
        <p:spPr>
          <a:xfrm>
            <a:off x="2446493" y="2562999"/>
            <a:ext cx="1492898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CL"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Piensa en elementos a agregar tales como imágenes, vínculos, tablas o formulario.</a:t>
            </a:r>
            <a:endParaRPr/>
          </a:p>
        </p:txBody>
      </p:sp>
      <p:sp>
        <p:nvSpPr>
          <p:cNvPr id="223" name="Google Shape;223;p10"/>
          <p:cNvSpPr txBox="1"/>
          <p:nvPr/>
        </p:nvSpPr>
        <p:spPr>
          <a:xfrm>
            <a:off x="4606355" y="2562999"/>
            <a:ext cx="1306817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CL"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Estructura en papel  agregando al menos dos nuevos elementos.</a:t>
            </a:r>
            <a:endParaRPr/>
          </a:p>
        </p:txBody>
      </p:sp>
      <p:sp>
        <p:nvSpPr>
          <p:cNvPr id="224" name="Google Shape;224;p10"/>
          <p:cNvSpPr txBox="1"/>
          <p:nvPr/>
        </p:nvSpPr>
        <p:spPr>
          <a:xfrm>
            <a:off x="4584612" y="5499167"/>
            <a:ext cx="1354128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CL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Incorpora esta estructura en tu documento index.html</a:t>
            </a:r>
            <a:endParaRPr dirty="0"/>
          </a:p>
        </p:txBody>
      </p:sp>
      <p:sp>
        <p:nvSpPr>
          <p:cNvPr id="225" name="Google Shape;225;p10"/>
          <p:cNvSpPr txBox="1"/>
          <p:nvPr/>
        </p:nvSpPr>
        <p:spPr>
          <a:xfrm>
            <a:off x="6582840" y="5303333"/>
            <a:ext cx="1444824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CL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Enviar la Tarea ya sea el documento </a:t>
            </a:r>
            <a:r>
              <a:rPr lang="es-CL" sz="13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index</a:t>
            </a:r>
            <a:r>
              <a:rPr lang="es-CL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en ATOM o el link en repl.it a través de </a:t>
            </a:r>
            <a:r>
              <a:rPr lang="es-CL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s-CL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oogle </a:t>
            </a:r>
            <a:r>
              <a:rPr lang="es-CL" sz="13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s-CL" sz="13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lassroom</a:t>
            </a:r>
            <a:r>
              <a:rPr lang="es-CL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226" name="Google Shape;226;p10"/>
          <p:cNvSpPr txBox="1"/>
          <p:nvPr/>
        </p:nvSpPr>
        <p:spPr>
          <a:xfrm>
            <a:off x="8627777" y="5306910"/>
            <a:ext cx="1444824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CL"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Cómo ordenar mejor el formulario. Se podrá aplicar tablas? Analiza e incorp</a:t>
            </a:r>
            <a:r>
              <a:rPr lang="es-CL" sz="1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ó</a:t>
            </a:r>
            <a:r>
              <a:rPr lang="es-CL"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ralo. </a:t>
            </a:r>
            <a:endParaRPr/>
          </a:p>
        </p:txBody>
      </p:sp>
      <p:sp>
        <p:nvSpPr>
          <p:cNvPr id="227" name="Google Shape;227;p10"/>
          <p:cNvSpPr txBox="1"/>
          <p:nvPr/>
        </p:nvSpPr>
        <p:spPr>
          <a:xfrm>
            <a:off x="8433254" y="4063810"/>
            <a:ext cx="1752142" cy="477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500" b="1" i="0" u="none" strike="noStrike" cap="none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BONUS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Google Shape;233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CL">
                <a:solidFill>
                  <a:srgbClr val="A7A8AA"/>
                </a:solidFill>
              </a:rPr>
              <a:t>¿NECESITAS</a:t>
            </a:r>
            <a:br>
              <a:rPr lang="es-CL"/>
            </a:br>
            <a:r>
              <a:rPr lang="es-CL">
                <a:solidFill>
                  <a:srgbClr val="CD25B0"/>
                </a:solidFill>
              </a:rPr>
              <a:t>AYUDA?</a:t>
            </a:r>
            <a:endParaRPr>
              <a:solidFill>
                <a:srgbClr val="CD25B0"/>
              </a:solidFill>
            </a:endParaRPr>
          </a:p>
        </p:txBody>
      </p:sp>
      <p:sp>
        <p:nvSpPr>
          <p:cNvPr id="236" name="Google Shape;236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7" name="Google Shape;237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39308" y="2466903"/>
            <a:ext cx="4889244" cy="3969404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11"/>
          <p:cNvSpPr/>
          <p:nvPr/>
        </p:nvSpPr>
        <p:spPr>
          <a:xfrm>
            <a:off x="-8737" y="3355755"/>
            <a:ext cx="2276669" cy="144806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11"/>
          <p:cNvSpPr txBox="1"/>
          <p:nvPr/>
        </p:nvSpPr>
        <p:spPr>
          <a:xfrm>
            <a:off x="175576" y="3703492"/>
            <a:ext cx="195796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s-CL" sz="2400" u="sng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Formulario Base</a:t>
            </a: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1"/>
          <p:cNvSpPr/>
          <p:nvPr/>
        </p:nvSpPr>
        <p:spPr>
          <a:xfrm>
            <a:off x="2346436" y="3355755"/>
            <a:ext cx="2276669" cy="144806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1"/>
          <p:cNvSpPr/>
          <p:nvPr/>
        </p:nvSpPr>
        <p:spPr>
          <a:xfrm>
            <a:off x="4692872" y="3355755"/>
            <a:ext cx="2276669" cy="144806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11"/>
          <p:cNvSpPr txBox="1"/>
          <p:nvPr/>
        </p:nvSpPr>
        <p:spPr>
          <a:xfrm>
            <a:off x="2643348" y="3663384"/>
            <a:ext cx="166537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s-CL" sz="2400" u="sng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Guía Formularios</a:t>
            </a:r>
            <a:endParaRPr sz="2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11"/>
          <p:cNvSpPr txBox="1"/>
          <p:nvPr/>
        </p:nvSpPr>
        <p:spPr>
          <a:xfrm>
            <a:off x="5054507" y="3808429"/>
            <a:ext cx="166537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s-CL" sz="2400" u="sng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Referencias</a:t>
            </a: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2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2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12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CL" sz="7000" b="1">
                <a:solidFill>
                  <a:schemeClr val="lt1"/>
                </a:solidFill>
              </a:rPr>
              <a:t>04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CL" sz="6000">
                <a:solidFill>
                  <a:schemeClr val="lt1"/>
                </a:solidFill>
              </a:rPr>
              <a:t>Revisión de Desafíos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oogle Shape;25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1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13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CL">
                <a:solidFill>
                  <a:srgbClr val="A7A8AA"/>
                </a:solidFill>
              </a:rPr>
              <a:t>ACTIVIDADES</a:t>
            </a:r>
            <a:br>
              <a:rPr lang="es-CL"/>
            </a:br>
            <a:r>
              <a:rPr lang="es-CL">
                <a:solidFill>
                  <a:srgbClr val="CD25B0"/>
                </a:solidFill>
              </a:rPr>
              <a:t>A REALIZAR</a:t>
            </a:r>
            <a:endParaRPr>
              <a:solidFill>
                <a:srgbClr val="CD25B0"/>
              </a:solidFill>
            </a:endParaRPr>
          </a:p>
        </p:txBody>
      </p:sp>
      <p:sp>
        <p:nvSpPr>
          <p:cNvPr id="259" name="Google Shape;259;p13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3"/>
          <p:cNvSpPr/>
          <p:nvPr/>
        </p:nvSpPr>
        <p:spPr>
          <a:xfrm>
            <a:off x="0" y="2146041"/>
            <a:ext cx="8444204" cy="447856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3"/>
          <p:cNvSpPr txBox="1"/>
          <p:nvPr/>
        </p:nvSpPr>
        <p:spPr>
          <a:xfrm>
            <a:off x="188588" y="2231380"/>
            <a:ext cx="8330261" cy="438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CL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las actividades que debes realizar antes de la siguiente sesión </a:t>
            </a:r>
            <a:endParaRPr/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CL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ANTES DE LA SIGUIENTE SESIÓN</a:t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CL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Revisar material de conceptos de nueva sesión </a:t>
            </a:r>
            <a:endParaRPr/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CL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Responder cuestionario de conceptos a enviar 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CL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 QUE VEREMOS EN LA SIGUIENTE SESIÓN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CL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Servidores</a:t>
            </a:r>
            <a:endParaRPr/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CL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Hosting</a:t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CL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Desafío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" name="Google Shape;26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1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1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CL">
                <a:solidFill>
                  <a:srgbClr val="A7A8AA"/>
                </a:solidFill>
              </a:rPr>
              <a:t>¿DUDAS?</a:t>
            </a:r>
            <a:br>
              <a:rPr lang="es-CL"/>
            </a:br>
            <a:endParaRPr>
              <a:solidFill>
                <a:srgbClr val="CD25B0"/>
              </a:solidFill>
            </a:endParaRPr>
          </a:p>
        </p:txBody>
      </p:sp>
      <p:sp>
        <p:nvSpPr>
          <p:cNvPr id="270" name="Google Shape;270;p1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4"/>
          <p:cNvSpPr/>
          <p:nvPr/>
        </p:nvSpPr>
        <p:spPr>
          <a:xfrm>
            <a:off x="0" y="2472612"/>
            <a:ext cx="7623110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14"/>
          <p:cNvSpPr txBox="1"/>
          <p:nvPr/>
        </p:nvSpPr>
        <p:spPr>
          <a:xfrm>
            <a:off x="216581" y="3761961"/>
            <a:ext cx="6837362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Recuerda que si tienes alguna duda en tu trabajo en casa puedes usar classroom para preguntar.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CL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QUÉ VEREMOS EN ESTA SESIÓN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965261" y="3230715"/>
            <a:ext cx="2378771" cy="82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CL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Revisión de conceptos </a:t>
            </a:r>
            <a:endParaRPr dirty="0"/>
          </a:p>
        </p:txBody>
      </p:sp>
      <p:sp>
        <p:nvSpPr>
          <p:cNvPr id="104" name="Google Shape;104;p2"/>
          <p:cNvSpPr txBox="1"/>
          <p:nvPr/>
        </p:nvSpPr>
        <p:spPr>
          <a:xfrm>
            <a:off x="398647" y="4306514"/>
            <a:ext cx="3577141" cy="122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CL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resultados y conceptos previos estudiados en caso y evaluados en cuestionario.</a:t>
            </a:r>
            <a:endParaRPr dirty="0"/>
          </a:p>
        </p:txBody>
      </p:sp>
      <p:sp>
        <p:nvSpPr>
          <p:cNvPr id="105" name="Google Shape;105;p2"/>
          <p:cNvSpPr/>
          <p:nvPr/>
        </p:nvSpPr>
        <p:spPr>
          <a:xfrm>
            <a:off x="1875498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6" name="Google Shape;106;p2"/>
          <p:cNvGrpSpPr/>
          <p:nvPr/>
        </p:nvGrpSpPr>
        <p:grpSpPr>
          <a:xfrm>
            <a:off x="2033054" y="2243001"/>
            <a:ext cx="329595" cy="327598"/>
            <a:chOff x="-6689825" y="3992050"/>
            <a:chExt cx="293025" cy="291250"/>
          </a:xfrm>
        </p:grpSpPr>
        <p:sp>
          <p:nvSpPr>
            <p:cNvPr id="107" name="Google Shape;107;p2"/>
            <p:cNvSpPr/>
            <p:nvPr/>
          </p:nvSpPr>
          <p:spPr>
            <a:xfrm>
              <a:off x="-6547275" y="3992050"/>
              <a:ext cx="30750" cy="65400"/>
            </a:xfrm>
            <a:custGeom>
              <a:avLst/>
              <a:gdLst/>
              <a:ahLst/>
              <a:cxnLst/>
              <a:rect l="l" t="t" r="r" b="b"/>
              <a:pathLst>
                <a:path w="1230" h="2616" extrusionOk="0">
                  <a:moveTo>
                    <a:pt x="1229" y="1"/>
                  </a:moveTo>
                  <a:cubicBezTo>
                    <a:pt x="757" y="379"/>
                    <a:pt x="284" y="1355"/>
                    <a:pt x="1" y="2616"/>
                  </a:cubicBezTo>
                  <a:lnTo>
                    <a:pt x="1229" y="2616"/>
                  </a:ln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-6547275" y="4143275"/>
              <a:ext cx="30750" cy="64600"/>
            </a:xfrm>
            <a:custGeom>
              <a:avLst/>
              <a:gdLst/>
              <a:ahLst/>
              <a:cxnLst/>
              <a:rect l="l" t="t" r="r" b="b"/>
              <a:pathLst>
                <a:path w="1230" h="2584" extrusionOk="0">
                  <a:moveTo>
                    <a:pt x="1" y="1"/>
                  </a:moveTo>
                  <a:cubicBezTo>
                    <a:pt x="284" y="1261"/>
                    <a:pt x="757" y="2237"/>
                    <a:pt x="1229" y="2584"/>
                  </a:cubicBez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-6551200" y="4073975"/>
              <a:ext cx="34675" cy="51200"/>
            </a:xfrm>
            <a:custGeom>
              <a:avLst/>
              <a:gdLst/>
              <a:ahLst/>
              <a:cxnLst/>
              <a:rect l="l" t="t" r="r" b="b"/>
              <a:pathLst>
                <a:path w="1387" h="2048" extrusionOk="0">
                  <a:moveTo>
                    <a:pt x="63" y="0"/>
                  </a:moveTo>
                  <a:cubicBezTo>
                    <a:pt x="0" y="725"/>
                    <a:pt x="0" y="1355"/>
                    <a:pt x="63" y="2048"/>
                  </a:cubicBezTo>
                  <a:lnTo>
                    <a:pt x="1386" y="2048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-6475600" y="3994425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1" y="0"/>
                  </a:moveTo>
                  <a:cubicBezTo>
                    <a:pt x="442" y="630"/>
                    <a:pt x="757" y="1512"/>
                    <a:pt x="946" y="2521"/>
                  </a:cubicBezTo>
                  <a:lnTo>
                    <a:pt x="2805" y="2521"/>
                  </a:lnTo>
                  <a:cubicBezTo>
                    <a:pt x="2301" y="1292"/>
                    <a:pt x="1261" y="347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6449600" y="4073975"/>
              <a:ext cx="52800" cy="51200"/>
            </a:xfrm>
            <a:custGeom>
              <a:avLst/>
              <a:gdLst/>
              <a:ahLst/>
              <a:cxnLst/>
              <a:rect l="l" t="t" r="r" b="b"/>
              <a:pathLst>
                <a:path w="2112" h="2048" extrusionOk="0">
                  <a:moveTo>
                    <a:pt x="0" y="0"/>
                  </a:moveTo>
                  <a:cubicBezTo>
                    <a:pt x="63" y="725"/>
                    <a:pt x="63" y="1355"/>
                    <a:pt x="0" y="2048"/>
                  </a:cubicBezTo>
                  <a:lnTo>
                    <a:pt x="1954" y="2048"/>
                  </a:lnTo>
                  <a:cubicBezTo>
                    <a:pt x="2048" y="1733"/>
                    <a:pt x="2080" y="1386"/>
                    <a:pt x="2080" y="1040"/>
                  </a:cubicBezTo>
                  <a:cubicBezTo>
                    <a:pt x="2111" y="662"/>
                    <a:pt x="2048" y="347"/>
                    <a:pt x="19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6500000" y="3992050"/>
              <a:ext cx="30725" cy="65400"/>
            </a:xfrm>
            <a:custGeom>
              <a:avLst/>
              <a:gdLst/>
              <a:ahLst/>
              <a:cxnLst/>
              <a:rect l="l" t="t" r="r" b="b"/>
              <a:pathLst>
                <a:path w="1229" h="2616" extrusionOk="0">
                  <a:moveTo>
                    <a:pt x="0" y="1"/>
                  </a:moveTo>
                  <a:lnTo>
                    <a:pt x="0" y="2616"/>
                  </a:lnTo>
                  <a:lnTo>
                    <a:pt x="1229" y="2616"/>
                  </a:lnTo>
                  <a:cubicBezTo>
                    <a:pt x="977" y="1355"/>
                    <a:pt x="473" y="379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-6500000" y="4143275"/>
              <a:ext cx="30725" cy="64600"/>
            </a:xfrm>
            <a:custGeom>
              <a:avLst/>
              <a:gdLst/>
              <a:ahLst/>
              <a:cxnLst/>
              <a:rect l="l" t="t" r="r" b="b"/>
              <a:pathLst>
                <a:path w="1229" h="2584" extrusionOk="0">
                  <a:moveTo>
                    <a:pt x="0" y="1"/>
                  </a:moveTo>
                  <a:lnTo>
                    <a:pt x="0" y="2584"/>
                  </a:lnTo>
                  <a:cubicBezTo>
                    <a:pt x="473" y="2237"/>
                    <a:pt x="945" y="1261"/>
                    <a:pt x="12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-6689825" y="4141700"/>
              <a:ext cx="149675" cy="141600"/>
            </a:xfrm>
            <a:custGeom>
              <a:avLst/>
              <a:gdLst/>
              <a:ahLst/>
              <a:cxnLst/>
              <a:rect l="l" t="t" r="r" b="b"/>
              <a:pathLst>
                <a:path w="5987" h="5664" extrusionOk="0">
                  <a:moveTo>
                    <a:pt x="3182" y="1"/>
                  </a:moveTo>
                  <a:cubicBezTo>
                    <a:pt x="3371" y="442"/>
                    <a:pt x="3623" y="851"/>
                    <a:pt x="3938" y="1198"/>
                  </a:cubicBezTo>
                  <a:lnTo>
                    <a:pt x="3088" y="2017"/>
                  </a:lnTo>
                  <a:cubicBezTo>
                    <a:pt x="2946" y="1946"/>
                    <a:pt x="2791" y="1911"/>
                    <a:pt x="2638" y="1911"/>
                  </a:cubicBezTo>
                  <a:cubicBezTo>
                    <a:pt x="2382" y="1911"/>
                    <a:pt x="2131" y="2009"/>
                    <a:pt x="1954" y="2206"/>
                  </a:cubicBezTo>
                  <a:lnTo>
                    <a:pt x="378" y="3907"/>
                  </a:lnTo>
                  <a:cubicBezTo>
                    <a:pt x="0" y="4317"/>
                    <a:pt x="0" y="4978"/>
                    <a:pt x="378" y="5356"/>
                  </a:cubicBezTo>
                  <a:cubicBezTo>
                    <a:pt x="583" y="5561"/>
                    <a:pt x="851" y="5664"/>
                    <a:pt x="1115" y="5664"/>
                  </a:cubicBezTo>
                  <a:cubicBezTo>
                    <a:pt x="1379" y="5664"/>
                    <a:pt x="1639" y="5561"/>
                    <a:pt x="1828" y="5356"/>
                  </a:cubicBezTo>
                  <a:lnTo>
                    <a:pt x="3403" y="3687"/>
                  </a:lnTo>
                  <a:cubicBezTo>
                    <a:pt x="3718" y="3372"/>
                    <a:pt x="3781" y="2899"/>
                    <a:pt x="3623" y="2521"/>
                  </a:cubicBezTo>
                  <a:lnTo>
                    <a:pt x="4443" y="1702"/>
                  </a:lnTo>
                  <a:cubicBezTo>
                    <a:pt x="4821" y="2111"/>
                    <a:pt x="5388" y="2426"/>
                    <a:pt x="5986" y="2584"/>
                  </a:cubicBezTo>
                  <a:cubicBezTo>
                    <a:pt x="5545" y="1954"/>
                    <a:pt x="5230" y="1040"/>
                    <a:pt x="50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6475600" y="4141700"/>
              <a:ext cx="70125" cy="64600"/>
            </a:xfrm>
            <a:custGeom>
              <a:avLst/>
              <a:gdLst/>
              <a:ahLst/>
              <a:cxnLst/>
              <a:rect l="l" t="t" r="r" b="b"/>
              <a:pathLst>
                <a:path w="2805" h="2584" extrusionOk="0">
                  <a:moveTo>
                    <a:pt x="946" y="1"/>
                  </a:moveTo>
                  <a:cubicBezTo>
                    <a:pt x="757" y="1040"/>
                    <a:pt x="442" y="1954"/>
                    <a:pt x="1" y="2584"/>
                  </a:cubicBezTo>
                  <a:cubicBezTo>
                    <a:pt x="1261" y="2174"/>
                    <a:pt x="2301" y="1229"/>
                    <a:pt x="28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6618950" y="4073975"/>
              <a:ext cx="52025" cy="51200"/>
            </a:xfrm>
            <a:custGeom>
              <a:avLst/>
              <a:gdLst/>
              <a:ahLst/>
              <a:cxnLst/>
              <a:rect l="l" t="t" r="r" b="b"/>
              <a:pathLst>
                <a:path w="2081" h="2048" extrusionOk="0">
                  <a:moveTo>
                    <a:pt x="95" y="0"/>
                  </a:moveTo>
                  <a:cubicBezTo>
                    <a:pt x="32" y="315"/>
                    <a:pt x="1" y="662"/>
                    <a:pt x="1" y="1040"/>
                  </a:cubicBezTo>
                  <a:cubicBezTo>
                    <a:pt x="1" y="1386"/>
                    <a:pt x="32" y="1733"/>
                    <a:pt x="95" y="2048"/>
                  </a:cubicBezTo>
                  <a:lnTo>
                    <a:pt x="2080" y="2048"/>
                  </a:lnTo>
                  <a:cubicBezTo>
                    <a:pt x="1986" y="1355"/>
                    <a:pt x="1986" y="725"/>
                    <a:pt x="20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-6610275" y="3992850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2804" y="0"/>
                  </a:moveTo>
                  <a:lnTo>
                    <a:pt x="2804" y="0"/>
                  </a:lnTo>
                  <a:cubicBezTo>
                    <a:pt x="1544" y="410"/>
                    <a:pt x="504" y="1355"/>
                    <a:pt x="0" y="2521"/>
                  </a:cubicBezTo>
                  <a:lnTo>
                    <a:pt x="1859" y="2521"/>
                  </a:lnTo>
                  <a:cubicBezTo>
                    <a:pt x="2017" y="1575"/>
                    <a:pt x="2363" y="693"/>
                    <a:pt x="2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-6500000" y="4073975"/>
              <a:ext cx="35450" cy="51200"/>
            </a:xfrm>
            <a:custGeom>
              <a:avLst/>
              <a:gdLst/>
              <a:ahLst/>
              <a:cxnLst/>
              <a:rect l="l" t="t" r="r" b="b"/>
              <a:pathLst>
                <a:path w="1418" h="2048" extrusionOk="0">
                  <a:moveTo>
                    <a:pt x="0" y="0"/>
                  </a:moveTo>
                  <a:lnTo>
                    <a:pt x="0" y="2048"/>
                  </a:lnTo>
                  <a:lnTo>
                    <a:pt x="1292" y="2048"/>
                  </a:lnTo>
                  <a:cubicBezTo>
                    <a:pt x="1418" y="1355"/>
                    <a:pt x="1418" y="725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2"/>
          <p:cNvSpPr txBox="1"/>
          <p:nvPr/>
        </p:nvSpPr>
        <p:spPr>
          <a:xfrm>
            <a:off x="4466557" y="3265360"/>
            <a:ext cx="3277547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CL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Formularios HTML</a:t>
            </a:r>
            <a:endParaRPr sz="35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4274374" y="4306514"/>
            <a:ext cx="3651958" cy="7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CL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cómo armar un formulario html.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/>
          <p:nvPr/>
        </p:nvSpPr>
        <p:spPr>
          <a:xfrm>
            <a:off x="5713044" y="208548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2"/>
          <p:cNvGrpSpPr/>
          <p:nvPr/>
        </p:nvGrpSpPr>
        <p:grpSpPr>
          <a:xfrm>
            <a:off x="5860656" y="2249082"/>
            <a:ext cx="331366" cy="328695"/>
            <a:chOff x="-5613150" y="3991275"/>
            <a:chExt cx="294600" cy="292225"/>
          </a:xfrm>
        </p:grpSpPr>
        <p:sp>
          <p:nvSpPr>
            <p:cNvPr id="123" name="Google Shape;123;p2"/>
            <p:cNvSpPr/>
            <p:nvPr/>
          </p:nvSpPr>
          <p:spPr>
            <a:xfrm>
              <a:off x="-5480050" y="4046400"/>
              <a:ext cx="27600" cy="14200"/>
            </a:xfrm>
            <a:custGeom>
              <a:avLst/>
              <a:gdLst/>
              <a:ahLst/>
              <a:cxnLst/>
              <a:rect l="l" t="t" r="r" b="b"/>
              <a:pathLst>
                <a:path w="1104" h="568" extrusionOk="0">
                  <a:moveTo>
                    <a:pt x="537" y="1"/>
                  </a:moveTo>
                  <a:lnTo>
                    <a:pt x="1" y="568"/>
                  </a:lnTo>
                  <a:lnTo>
                    <a:pt x="1104" y="568"/>
                  </a:lnTo>
                  <a:lnTo>
                    <a:pt x="5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-553122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693" y="1"/>
                  </a:moveTo>
                  <a:lnTo>
                    <a:pt x="0" y="726"/>
                  </a:lnTo>
                  <a:lnTo>
                    <a:pt x="1103" y="726"/>
                  </a:lnTo>
                  <a:lnTo>
                    <a:pt x="17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-5443025" y="4077125"/>
              <a:ext cx="41775" cy="40975"/>
            </a:xfrm>
            <a:custGeom>
              <a:avLst/>
              <a:gdLst/>
              <a:ahLst/>
              <a:cxnLst/>
              <a:rect l="l" t="t" r="r" b="b"/>
              <a:pathLst>
                <a:path w="1671" h="1639" extrusionOk="0">
                  <a:moveTo>
                    <a:pt x="694" y="0"/>
                  </a:moveTo>
                  <a:lnTo>
                    <a:pt x="1" y="1638"/>
                  </a:lnTo>
                  <a:lnTo>
                    <a:pt x="1" y="1638"/>
                  </a:lnTo>
                  <a:lnTo>
                    <a:pt x="16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-5487925" y="4077125"/>
              <a:ext cx="43350" cy="54375"/>
            </a:xfrm>
            <a:custGeom>
              <a:avLst/>
              <a:gdLst/>
              <a:ahLst/>
              <a:cxnLst/>
              <a:rect l="l" t="t" r="r" b="b"/>
              <a:pathLst>
                <a:path w="1734" h="2175" extrusionOk="0">
                  <a:moveTo>
                    <a:pt x="1" y="0"/>
                  </a:moveTo>
                  <a:lnTo>
                    <a:pt x="852" y="2174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-544537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0" y="1"/>
                  </a:moveTo>
                  <a:lnTo>
                    <a:pt x="693" y="726"/>
                  </a:lnTo>
                  <a:lnTo>
                    <a:pt x="1764" y="726"/>
                  </a:lnTo>
                  <a:lnTo>
                    <a:pt x="11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-5531225" y="4077125"/>
              <a:ext cx="41750" cy="40975"/>
            </a:xfrm>
            <a:custGeom>
              <a:avLst/>
              <a:gdLst/>
              <a:ahLst/>
              <a:cxnLst/>
              <a:rect l="l" t="t" r="r" b="b"/>
              <a:pathLst>
                <a:path w="1670" h="1639" extrusionOk="0">
                  <a:moveTo>
                    <a:pt x="0" y="0"/>
                  </a:moveTo>
                  <a:lnTo>
                    <a:pt x="1670" y="1638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-5613150" y="4198400"/>
              <a:ext cx="292225" cy="33900"/>
            </a:xfrm>
            <a:custGeom>
              <a:avLst/>
              <a:gdLst/>
              <a:ahLst/>
              <a:cxnLst/>
              <a:rect l="l" t="t" r="r" b="b"/>
              <a:pathLst>
                <a:path w="11689" h="1356" extrusionOk="0">
                  <a:moveTo>
                    <a:pt x="1" y="1"/>
                  </a:moveTo>
                  <a:lnTo>
                    <a:pt x="1" y="347"/>
                  </a:lnTo>
                  <a:lnTo>
                    <a:pt x="32" y="347"/>
                  </a:lnTo>
                  <a:cubicBezTo>
                    <a:pt x="32" y="883"/>
                    <a:pt x="505" y="1356"/>
                    <a:pt x="1072" y="1356"/>
                  </a:cubicBezTo>
                  <a:lnTo>
                    <a:pt x="10681" y="1356"/>
                  </a:lnTo>
                  <a:cubicBezTo>
                    <a:pt x="11216" y="1356"/>
                    <a:pt x="11689" y="883"/>
                    <a:pt x="11689" y="347"/>
                  </a:cubicBezTo>
                  <a:lnTo>
                    <a:pt x="116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-5610775" y="3991275"/>
              <a:ext cx="292225" cy="189050"/>
            </a:xfrm>
            <a:custGeom>
              <a:avLst/>
              <a:gdLst/>
              <a:ahLst/>
              <a:cxnLst/>
              <a:rect l="l" t="t" r="r" b="b"/>
              <a:pathLst>
                <a:path w="11689" h="7562" extrusionOk="0">
                  <a:moveTo>
                    <a:pt x="7813" y="1386"/>
                  </a:moveTo>
                  <a:cubicBezTo>
                    <a:pt x="7908" y="1386"/>
                    <a:pt x="8034" y="1418"/>
                    <a:pt x="8065" y="1512"/>
                  </a:cubicBezTo>
                  <a:cubicBezTo>
                    <a:pt x="8128" y="1575"/>
                    <a:pt x="9483" y="2867"/>
                    <a:pt x="9515" y="2993"/>
                  </a:cubicBezTo>
                  <a:cubicBezTo>
                    <a:pt x="9578" y="3088"/>
                    <a:pt x="9578" y="3214"/>
                    <a:pt x="9452" y="3340"/>
                  </a:cubicBezTo>
                  <a:lnTo>
                    <a:pt x="6018" y="6774"/>
                  </a:lnTo>
                  <a:cubicBezTo>
                    <a:pt x="5943" y="6848"/>
                    <a:pt x="5862" y="6880"/>
                    <a:pt x="5783" y="6880"/>
                  </a:cubicBezTo>
                  <a:cubicBezTo>
                    <a:pt x="5696" y="6880"/>
                    <a:pt x="5612" y="6840"/>
                    <a:pt x="5545" y="6774"/>
                  </a:cubicBezTo>
                  <a:lnTo>
                    <a:pt x="2111" y="3340"/>
                  </a:lnTo>
                  <a:cubicBezTo>
                    <a:pt x="2001" y="3230"/>
                    <a:pt x="1987" y="2976"/>
                    <a:pt x="2027" y="2976"/>
                  </a:cubicBezTo>
                  <a:cubicBezTo>
                    <a:pt x="2033" y="2976"/>
                    <a:pt x="2040" y="2981"/>
                    <a:pt x="2048" y="2993"/>
                  </a:cubicBezTo>
                  <a:cubicBezTo>
                    <a:pt x="2048" y="2962"/>
                    <a:pt x="2079" y="2930"/>
                    <a:pt x="2111" y="2867"/>
                  </a:cubicBezTo>
                  <a:lnTo>
                    <a:pt x="3497" y="1512"/>
                  </a:lnTo>
                  <a:cubicBezTo>
                    <a:pt x="3560" y="1418"/>
                    <a:pt x="3655" y="1386"/>
                    <a:pt x="3718" y="1386"/>
                  </a:cubicBezTo>
                  <a:close/>
                  <a:moveTo>
                    <a:pt x="1008" y="0"/>
                  </a:moveTo>
                  <a:cubicBezTo>
                    <a:pt x="473" y="0"/>
                    <a:pt x="0" y="473"/>
                    <a:pt x="0" y="1040"/>
                  </a:cubicBezTo>
                  <a:lnTo>
                    <a:pt x="0" y="7561"/>
                  </a:lnTo>
                  <a:lnTo>
                    <a:pt x="11689" y="7561"/>
                  </a:lnTo>
                  <a:lnTo>
                    <a:pt x="11689" y="1040"/>
                  </a:lnTo>
                  <a:cubicBezTo>
                    <a:pt x="11657" y="473"/>
                    <a:pt x="11184" y="0"/>
                    <a:pt x="106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-5546975" y="4250400"/>
              <a:ext cx="160700" cy="33100"/>
            </a:xfrm>
            <a:custGeom>
              <a:avLst/>
              <a:gdLst/>
              <a:ahLst/>
              <a:cxnLst/>
              <a:rect l="l" t="t" r="r" b="b"/>
              <a:pathLst>
                <a:path w="6428" h="1324" extrusionOk="0">
                  <a:moveTo>
                    <a:pt x="1544" y="0"/>
                  </a:moveTo>
                  <a:lnTo>
                    <a:pt x="1386" y="662"/>
                  </a:lnTo>
                  <a:lnTo>
                    <a:pt x="473" y="662"/>
                  </a:lnTo>
                  <a:cubicBezTo>
                    <a:pt x="32" y="662"/>
                    <a:pt x="0" y="1323"/>
                    <a:pt x="473" y="1323"/>
                  </a:cubicBezTo>
                  <a:lnTo>
                    <a:pt x="5955" y="1323"/>
                  </a:lnTo>
                  <a:cubicBezTo>
                    <a:pt x="6427" y="1323"/>
                    <a:pt x="6427" y="662"/>
                    <a:pt x="5986" y="662"/>
                  </a:cubicBezTo>
                  <a:lnTo>
                    <a:pt x="5072" y="662"/>
                  </a:lnTo>
                  <a:lnTo>
                    <a:pt x="4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oogle Shape;132;p2"/>
          <p:cNvSpPr txBox="1"/>
          <p:nvPr/>
        </p:nvSpPr>
        <p:spPr>
          <a:xfrm>
            <a:off x="8312985" y="2787431"/>
            <a:ext cx="3267952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CL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Desafío: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CL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Página web con formulario</a:t>
            </a:r>
            <a:endParaRPr dirty="0"/>
          </a:p>
        </p:txBody>
      </p:sp>
      <p:sp>
        <p:nvSpPr>
          <p:cNvPr id="133" name="Google Shape;133;p2"/>
          <p:cNvSpPr txBox="1"/>
          <p:nvPr/>
        </p:nvSpPr>
        <p:spPr>
          <a:xfrm>
            <a:off x="8004170" y="4306514"/>
            <a:ext cx="3789183" cy="10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CL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desafío de esta semana consiste en hacer una página web que contenga un formulario.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9536964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2"/>
          <p:cNvGrpSpPr/>
          <p:nvPr/>
        </p:nvGrpSpPr>
        <p:grpSpPr>
          <a:xfrm>
            <a:off x="9701980" y="2239472"/>
            <a:ext cx="330494" cy="328723"/>
            <a:chOff x="-3031325" y="3597450"/>
            <a:chExt cx="293825" cy="292250"/>
          </a:xfrm>
        </p:grpSpPr>
        <p:sp>
          <p:nvSpPr>
            <p:cNvPr id="136" name="Google Shape;136;p2"/>
            <p:cNvSpPr/>
            <p:nvPr/>
          </p:nvSpPr>
          <p:spPr>
            <a:xfrm>
              <a:off x="-3029750" y="3597450"/>
              <a:ext cx="292250" cy="67775"/>
            </a:xfrm>
            <a:custGeom>
              <a:avLst/>
              <a:gdLst/>
              <a:ahLst/>
              <a:cxnLst/>
              <a:rect l="l" t="t" r="r" b="b"/>
              <a:pathLst>
                <a:path w="11690" h="2711" extrusionOk="0">
                  <a:moveTo>
                    <a:pt x="1702" y="1387"/>
                  </a:moveTo>
                  <a:cubicBezTo>
                    <a:pt x="1891" y="1387"/>
                    <a:pt x="2049" y="1545"/>
                    <a:pt x="2049" y="1734"/>
                  </a:cubicBezTo>
                  <a:cubicBezTo>
                    <a:pt x="2049" y="1923"/>
                    <a:pt x="1891" y="2080"/>
                    <a:pt x="1702" y="2080"/>
                  </a:cubicBezTo>
                  <a:cubicBezTo>
                    <a:pt x="1513" y="2080"/>
                    <a:pt x="1356" y="1923"/>
                    <a:pt x="1356" y="1734"/>
                  </a:cubicBezTo>
                  <a:cubicBezTo>
                    <a:pt x="1356" y="1545"/>
                    <a:pt x="1513" y="1387"/>
                    <a:pt x="1702" y="1387"/>
                  </a:cubicBezTo>
                  <a:close/>
                  <a:moveTo>
                    <a:pt x="3120" y="1387"/>
                  </a:moveTo>
                  <a:cubicBezTo>
                    <a:pt x="3309" y="1387"/>
                    <a:pt x="3466" y="1545"/>
                    <a:pt x="3466" y="1734"/>
                  </a:cubicBezTo>
                  <a:cubicBezTo>
                    <a:pt x="3466" y="1923"/>
                    <a:pt x="3309" y="2080"/>
                    <a:pt x="3120" y="2080"/>
                  </a:cubicBezTo>
                  <a:cubicBezTo>
                    <a:pt x="2931" y="2080"/>
                    <a:pt x="2773" y="1923"/>
                    <a:pt x="2773" y="1734"/>
                  </a:cubicBezTo>
                  <a:cubicBezTo>
                    <a:pt x="2773" y="1545"/>
                    <a:pt x="2931" y="1387"/>
                    <a:pt x="3120" y="1387"/>
                  </a:cubicBezTo>
                  <a:close/>
                  <a:moveTo>
                    <a:pt x="9985" y="1417"/>
                  </a:moveTo>
                  <a:cubicBezTo>
                    <a:pt x="10400" y="1417"/>
                    <a:pt x="10449" y="2080"/>
                    <a:pt x="9956" y="2080"/>
                  </a:cubicBezTo>
                  <a:lnTo>
                    <a:pt x="5861" y="2080"/>
                  </a:lnTo>
                  <a:cubicBezTo>
                    <a:pt x="5451" y="2080"/>
                    <a:pt x="5388" y="1418"/>
                    <a:pt x="5861" y="1418"/>
                  </a:cubicBezTo>
                  <a:lnTo>
                    <a:pt x="9956" y="1418"/>
                  </a:lnTo>
                  <a:cubicBezTo>
                    <a:pt x="9966" y="1418"/>
                    <a:pt x="9976" y="1417"/>
                    <a:pt x="9985" y="1417"/>
                  </a:cubicBezTo>
                  <a:close/>
                  <a:moveTo>
                    <a:pt x="1041" y="1"/>
                  </a:moveTo>
                  <a:cubicBezTo>
                    <a:pt x="473" y="1"/>
                    <a:pt x="1" y="473"/>
                    <a:pt x="1" y="1040"/>
                  </a:cubicBezTo>
                  <a:lnTo>
                    <a:pt x="1" y="2710"/>
                  </a:lnTo>
                  <a:lnTo>
                    <a:pt x="11689" y="2710"/>
                  </a:lnTo>
                  <a:lnTo>
                    <a:pt x="11689" y="1040"/>
                  </a:lnTo>
                  <a:cubicBezTo>
                    <a:pt x="11658" y="473"/>
                    <a:pt x="11248" y="1"/>
                    <a:pt x="106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-3031325" y="3687250"/>
              <a:ext cx="292250" cy="153600"/>
            </a:xfrm>
            <a:custGeom>
              <a:avLst/>
              <a:gdLst/>
              <a:ahLst/>
              <a:cxnLst/>
              <a:rect l="l" t="t" r="r" b="b"/>
              <a:pathLst>
                <a:path w="11690" h="6144" extrusionOk="0">
                  <a:moveTo>
                    <a:pt x="1" y="0"/>
                  </a:moveTo>
                  <a:lnTo>
                    <a:pt x="1" y="5104"/>
                  </a:lnTo>
                  <a:lnTo>
                    <a:pt x="64" y="5104"/>
                  </a:lnTo>
                  <a:cubicBezTo>
                    <a:pt x="64" y="5671"/>
                    <a:pt x="536" y="6144"/>
                    <a:pt x="1104" y="6144"/>
                  </a:cubicBezTo>
                  <a:lnTo>
                    <a:pt x="4475" y="6144"/>
                  </a:lnTo>
                  <a:cubicBezTo>
                    <a:pt x="4317" y="5671"/>
                    <a:pt x="4223" y="5199"/>
                    <a:pt x="4223" y="4695"/>
                  </a:cubicBezTo>
                  <a:lnTo>
                    <a:pt x="4223" y="2395"/>
                  </a:lnTo>
                  <a:cubicBezTo>
                    <a:pt x="4223" y="1790"/>
                    <a:pt x="4686" y="1366"/>
                    <a:pt x="5227" y="1366"/>
                  </a:cubicBezTo>
                  <a:cubicBezTo>
                    <a:pt x="5362" y="1366"/>
                    <a:pt x="5502" y="1393"/>
                    <a:pt x="5640" y="1450"/>
                  </a:cubicBezTo>
                  <a:cubicBezTo>
                    <a:pt x="5735" y="1481"/>
                    <a:pt x="5861" y="1544"/>
                    <a:pt x="5987" y="1544"/>
                  </a:cubicBezTo>
                  <a:cubicBezTo>
                    <a:pt x="6144" y="1544"/>
                    <a:pt x="6365" y="1450"/>
                    <a:pt x="6900" y="977"/>
                  </a:cubicBezTo>
                  <a:cubicBezTo>
                    <a:pt x="7090" y="788"/>
                    <a:pt x="7349" y="693"/>
                    <a:pt x="7613" y="693"/>
                  </a:cubicBezTo>
                  <a:cubicBezTo>
                    <a:pt x="7877" y="693"/>
                    <a:pt x="8145" y="788"/>
                    <a:pt x="8350" y="977"/>
                  </a:cubicBezTo>
                  <a:cubicBezTo>
                    <a:pt x="8822" y="1450"/>
                    <a:pt x="9106" y="1544"/>
                    <a:pt x="9263" y="1544"/>
                  </a:cubicBezTo>
                  <a:cubicBezTo>
                    <a:pt x="9358" y="1544"/>
                    <a:pt x="9484" y="1481"/>
                    <a:pt x="9610" y="1450"/>
                  </a:cubicBezTo>
                  <a:cubicBezTo>
                    <a:pt x="9742" y="1393"/>
                    <a:pt x="9878" y="1366"/>
                    <a:pt x="10011" y="1366"/>
                  </a:cubicBezTo>
                  <a:cubicBezTo>
                    <a:pt x="10544" y="1366"/>
                    <a:pt x="11028" y="1790"/>
                    <a:pt x="11028" y="2395"/>
                  </a:cubicBezTo>
                  <a:lnTo>
                    <a:pt x="11028" y="4695"/>
                  </a:lnTo>
                  <a:cubicBezTo>
                    <a:pt x="11028" y="5199"/>
                    <a:pt x="10933" y="5671"/>
                    <a:pt x="10744" y="6144"/>
                  </a:cubicBezTo>
                  <a:cubicBezTo>
                    <a:pt x="11248" y="6112"/>
                    <a:pt x="11689" y="5671"/>
                    <a:pt x="11689" y="5104"/>
                  </a:cubicBezTo>
                  <a:lnTo>
                    <a:pt x="116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-2908450" y="3724275"/>
              <a:ext cx="59900" cy="164625"/>
            </a:xfrm>
            <a:custGeom>
              <a:avLst/>
              <a:gdLst/>
              <a:ahLst/>
              <a:cxnLst/>
              <a:rect l="l" t="t" r="r" b="b"/>
              <a:pathLst>
                <a:path w="2396" h="6585" extrusionOk="0">
                  <a:moveTo>
                    <a:pt x="2395" y="0"/>
                  </a:moveTo>
                  <a:cubicBezTo>
                    <a:pt x="1904" y="491"/>
                    <a:pt x="1500" y="721"/>
                    <a:pt x="1085" y="721"/>
                  </a:cubicBezTo>
                  <a:cubicBezTo>
                    <a:pt x="887" y="721"/>
                    <a:pt x="687" y="669"/>
                    <a:pt x="473" y="567"/>
                  </a:cubicBezTo>
                  <a:cubicBezTo>
                    <a:pt x="423" y="548"/>
                    <a:pt x="374" y="539"/>
                    <a:pt x="327" y="539"/>
                  </a:cubicBezTo>
                  <a:cubicBezTo>
                    <a:pt x="142" y="539"/>
                    <a:pt x="1" y="681"/>
                    <a:pt x="1" y="882"/>
                  </a:cubicBezTo>
                  <a:lnTo>
                    <a:pt x="1" y="3214"/>
                  </a:lnTo>
                  <a:cubicBezTo>
                    <a:pt x="1" y="3718"/>
                    <a:pt x="127" y="4222"/>
                    <a:pt x="316" y="4663"/>
                  </a:cubicBezTo>
                  <a:cubicBezTo>
                    <a:pt x="725" y="5513"/>
                    <a:pt x="1387" y="6238"/>
                    <a:pt x="2395" y="6585"/>
                  </a:cubicBezTo>
                  <a:lnTo>
                    <a:pt x="23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-2831250" y="3725850"/>
              <a:ext cx="59875" cy="163850"/>
            </a:xfrm>
            <a:custGeom>
              <a:avLst/>
              <a:gdLst/>
              <a:ahLst/>
              <a:cxnLst/>
              <a:rect l="l" t="t" r="r" b="b"/>
              <a:pathLst>
                <a:path w="2395" h="6554" extrusionOk="0">
                  <a:moveTo>
                    <a:pt x="0" y="0"/>
                  </a:moveTo>
                  <a:lnTo>
                    <a:pt x="0" y="6553"/>
                  </a:lnTo>
                  <a:cubicBezTo>
                    <a:pt x="1008" y="6175"/>
                    <a:pt x="1670" y="5450"/>
                    <a:pt x="2079" y="4631"/>
                  </a:cubicBezTo>
                  <a:cubicBezTo>
                    <a:pt x="2269" y="4159"/>
                    <a:pt x="2395" y="3686"/>
                    <a:pt x="2395" y="3182"/>
                  </a:cubicBezTo>
                  <a:lnTo>
                    <a:pt x="2395" y="851"/>
                  </a:lnTo>
                  <a:cubicBezTo>
                    <a:pt x="2395" y="623"/>
                    <a:pt x="2212" y="477"/>
                    <a:pt x="2042" y="477"/>
                  </a:cubicBezTo>
                  <a:cubicBezTo>
                    <a:pt x="2000" y="477"/>
                    <a:pt x="1959" y="485"/>
                    <a:pt x="1922" y="504"/>
                  </a:cubicBezTo>
                  <a:cubicBezTo>
                    <a:pt x="1704" y="598"/>
                    <a:pt x="1496" y="647"/>
                    <a:pt x="1291" y="647"/>
                  </a:cubicBezTo>
                  <a:cubicBezTo>
                    <a:pt x="873" y="647"/>
                    <a:pt x="465" y="444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40" name="Google Shape;140;p2"/>
          <p:cNvCxnSpPr/>
          <p:nvPr/>
        </p:nvCxnSpPr>
        <p:spPr>
          <a:xfrm>
            <a:off x="4273420" y="3006997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2"/>
          <p:cNvCxnSpPr/>
          <p:nvPr/>
        </p:nvCxnSpPr>
        <p:spPr>
          <a:xfrm>
            <a:off x="7924798" y="3000774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CL" sz="7000" b="1" dirty="0">
                <a:solidFill>
                  <a:schemeClr val="lt1"/>
                </a:solidFill>
              </a:rPr>
              <a:t>01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CL" sz="6000" dirty="0">
                <a:solidFill>
                  <a:schemeClr val="lt1"/>
                </a:solidFill>
              </a:rPr>
              <a:t>Revisión de Conceptos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CL" dirty="0">
                <a:solidFill>
                  <a:srgbClr val="A7A8AA"/>
                </a:solidFill>
              </a:rPr>
              <a:t>REVISEMOS LOS RESULTADOS</a:t>
            </a:r>
            <a:br>
              <a:rPr lang="es-CL" dirty="0"/>
            </a:br>
            <a:r>
              <a:rPr lang="es-CL" dirty="0">
                <a:solidFill>
                  <a:srgbClr val="CD25B0"/>
                </a:solidFill>
              </a:rPr>
              <a:t>DEL CUESTIONARIO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 txBox="1"/>
          <p:nvPr/>
        </p:nvSpPr>
        <p:spPr>
          <a:xfrm>
            <a:off x="6551394" y="4356585"/>
            <a:ext cx="1919999" cy="374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CL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Escribir los temas 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4"/>
          <p:cNvSpPr txBox="1"/>
          <p:nvPr/>
        </p:nvSpPr>
        <p:spPr>
          <a:xfrm>
            <a:off x="6551393" y="3711885"/>
            <a:ext cx="1920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CL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Revisemos algunos conceptos</a:t>
            </a:r>
            <a:endParaRPr sz="28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4"/>
          <p:cNvSpPr txBox="1"/>
          <p:nvPr/>
        </p:nvSpPr>
        <p:spPr>
          <a:xfrm>
            <a:off x="1132959" y="6141649"/>
            <a:ext cx="3485694" cy="3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CL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Cambiar gráfico al propuesto por </a:t>
            </a:r>
            <a:r>
              <a:rPr lang="es-CL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s-CL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oogle cuestionario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518749" y="2373857"/>
            <a:ext cx="5591451" cy="3767792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4" title="Gráfico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l="4266" t="16254" r="5537"/>
          <a:stretch/>
        </p:blipFill>
        <p:spPr>
          <a:xfrm>
            <a:off x="735982" y="3136019"/>
            <a:ext cx="5055503" cy="305251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4"/>
          <p:cNvSpPr/>
          <p:nvPr/>
        </p:nvSpPr>
        <p:spPr>
          <a:xfrm>
            <a:off x="993807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1784322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4"/>
          <p:cNvSpPr/>
          <p:nvPr/>
        </p:nvSpPr>
        <p:spPr>
          <a:xfrm>
            <a:off x="2737009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4"/>
          <p:cNvSpPr/>
          <p:nvPr/>
        </p:nvSpPr>
        <p:spPr>
          <a:xfrm>
            <a:off x="3586678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CL" sz="7000" b="1" dirty="0">
                <a:solidFill>
                  <a:schemeClr val="lt1"/>
                </a:solidFill>
              </a:rPr>
              <a:t>02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500"/>
              <a:buNone/>
            </a:pPr>
            <a:r>
              <a:rPr lang="es-CL" sz="6500" dirty="0">
                <a:solidFill>
                  <a:schemeClr val="lt1"/>
                </a:solidFill>
              </a:rPr>
              <a:t>Formularios HTML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CL" sz="2700" dirty="0">
                <a:solidFill>
                  <a:schemeClr val="lt1"/>
                </a:solidFill>
              </a:rPr>
              <a:t>Dando forma a la página web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CL" dirty="0">
                <a:solidFill>
                  <a:srgbClr val="A7A8AA"/>
                </a:solidFill>
              </a:rPr>
              <a:t>FORMULARIOS</a:t>
            </a:r>
            <a:br>
              <a:rPr lang="es-CL" dirty="0"/>
            </a:br>
            <a:r>
              <a:rPr lang="es-CL" dirty="0">
                <a:solidFill>
                  <a:srgbClr val="CD25B0"/>
                </a:solidFill>
              </a:rPr>
              <a:t>HTML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82" name="Google Shape;182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6"/>
          <p:cNvSpPr txBox="1"/>
          <p:nvPr/>
        </p:nvSpPr>
        <p:spPr>
          <a:xfrm>
            <a:off x="4462004" y="447817"/>
            <a:ext cx="7558361" cy="6186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s-CL" sz="1800" b="0" i="0" u="none" strike="noStrike" cap="none" dirty="0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form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action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"mailto:MAIL@gmail.com"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method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"post"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enctype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 err="1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text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/</a:t>
            </a:r>
            <a:r>
              <a:rPr lang="es-CL" sz="1800" b="0" i="0" u="none" strike="noStrike" cap="none" dirty="0" err="1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plain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Nombre 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s-CL" sz="1800" b="0" i="0" u="none" strike="noStrike" cap="none" dirty="0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input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 err="1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text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"nombre"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"30"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maxlength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"100"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 &lt;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br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Email 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s-CL" sz="1800" b="0" i="0" u="none" strike="noStrike" cap="none" dirty="0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input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 err="1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text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"email"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"25"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maxlength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"100"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"@"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&gt;&lt;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br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Courier New"/>
              <a:buNone/>
            </a:pPr>
            <a:r>
              <a:rPr lang="es-CL" sz="1800" b="0" i="0" u="none" strike="noStrike" cap="none" dirty="0" err="1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Pais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s-CL" sz="1800" b="0" i="0" u="none" strike="noStrike" cap="none" dirty="0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input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 err="1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text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 err="1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poblacion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"20"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maxlength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"60"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&gt;&lt;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br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Ciudad</a:t>
            </a:r>
            <a:endParaRPr dirty="0"/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br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select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 err="1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utilizacion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		 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option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"1"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Viña</a:t>
            </a:r>
            <a:endParaRPr dirty="0"/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option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"2"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Santiago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		 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option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"3"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Rancagua</a:t>
            </a:r>
            <a:endParaRPr dirty="0"/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select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 &lt;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br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Comentarios sobre su satisfacción personal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br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textarea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cols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"30"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rows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"7"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"comentarios"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&gt;&lt;/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textarea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&gt;&lt;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br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s-CL" sz="1800" b="0" i="0" u="none" strike="noStrike" cap="none" dirty="0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input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 err="1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submit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"Enviar formulario"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&gt;&lt;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br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&gt;&lt;</a:t>
            </a:r>
            <a:r>
              <a:rPr lang="es-CL" sz="1800" b="0" i="0" u="none" strike="noStrike" cap="none" dirty="0" err="1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br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s-CL" sz="1800" b="0" i="0" u="none" strike="noStrike" cap="none" dirty="0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input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 err="1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Reset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CL" sz="1800" b="0" i="0" u="none" strike="noStrike" cap="none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CL" sz="1800" b="0" i="0" u="none" strike="noStrike" cap="none" dirty="0" err="1">
                <a:solidFill>
                  <a:srgbClr val="984E9C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CL" sz="1800" b="0" i="0" u="none" strike="noStrike" cap="none" dirty="0">
                <a:solidFill>
                  <a:srgbClr val="AC9037"/>
                </a:solidFill>
                <a:latin typeface="Courier New"/>
                <a:ea typeface="Courier New"/>
                <a:cs typeface="Courier New"/>
                <a:sym typeface="Courier New"/>
              </a:rPr>
              <a:t>"Borrar todo"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s-CL" sz="1800" b="0" i="0" u="none" strike="noStrike" cap="none" dirty="0">
                <a:solidFill>
                  <a:srgbClr val="4D7FE2"/>
                </a:solidFill>
                <a:latin typeface="Courier New"/>
                <a:ea typeface="Courier New"/>
                <a:cs typeface="Courier New"/>
                <a:sym typeface="Courier New"/>
              </a:rPr>
              <a:t>form</a:t>
            </a:r>
            <a:r>
              <a:rPr lang="es-CL" sz="1800" b="0" i="0" u="none" strike="noStrike" cap="none" dirty="0">
                <a:solidFill>
                  <a:srgbClr val="1F217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CL" dirty="0">
                <a:solidFill>
                  <a:srgbClr val="A7A8AA"/>
                </a:solidFill>
              </a:rPr>
              <a:t>FORMULARIOS</a:t>
            </a:r>
            <a:br>
              <a:rPr lang="es-CL" dirty="0"/>
            </a:br>
            <a:r>
              <a:rPr lang="es-CL" dirty="0">
                <a:solidFill>
                  <a:srgbClr val="CD25B0"/>
                </a:solidFill>
              </a:rPr>
              <a:t>HTML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92" name="Google Shape;192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Google Shape;193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943600" y="283062"/>
            <a:ext cx="5874394" cy="61532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Google Shape;19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CL">
                <a:solidFill>
                  <a:srgbClr val="A7A8AA"/>
                </a:solidFill>
              </a:rPr>
              <a:t>CAMPOS DE</a:t>
            </a:r>
            <a:br>
              <a:rPr lang="es-CL"/>
            </a:br>
            <a:r>
              <a:rPr lang="es-CL">
                <a:solidFill>
                  <a:srgbClr val="CD25B0"/>
                </a:solidFill>
              </a:rPr>
              <a:t>FORMULARIOS</a:t>
            </a:r>
            <a:endParaRPr>
              <a:solidFill>
                <a:srgbClr val="CD25B0"/>
              </a:solidFill>
            </a:endParaRPr>
          </a:p>
        </p:txBody>
      </p:sp>
      <p:sp>
        <p:nvSpPr>
          <p:cNvPr id="202" name="Google Shape;202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3" name="Google Shape;203;p8"/>
          <p:cNvGraphicFramePr/>
          <p:nvPr/>
        </p:nvGraphicFramePr>
        <p:xfrm>
          <a:off x="1382907" y="1776698"/>
          <a:ext cx="8536050" cy="4861010"/>
        </p:xfrm>
        <a:graphic>
          <a:graphicData uri="http://schemas.openxmlformats.org/drawingml/2006/table">
            <a:tbl>
              <a:tblPr firstRow="1" bandRow="1">
                <a:noFill/>
                <a:tableStyleId>{A07E00F5-E5C3-426A-A7F2-33265FB7F128}</a:tableStyleId>
              </a:tblPr>
              <a:tblGrid>
                <a:gridCol w="284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2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2400" u="none" strike="noStrike" cap="none"/>
                        <a:t>TIPO</a:t>
                      </a:r>
                      <a:endParaRPr sz="2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25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2400" u="none" strike="noStrike" cap="none"/>
                        <a:t>NOMBRE</a:t>
                      </a:r>
                      <a:endParaRPr sz="2400" u="none" strike="noStrike" cap="none"/>
                    </a:p>
                  </a:txBody>
                  <a:tcPr marL="91450" marR="91450" marT="45725" marB="45725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25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2400" u="none" strike="noStrike" cap="none"/>
                        <a:t>CÓMO USAR</a:t>
                      </a:r>
                      <a:endParaRPr sz="2400" u="none" strike="noStrike" cap="none"/>
                    </a:p>
                  </a:txBody>
                  <a:tcPr marL="91450" marR="91450" marT="45725" marB="45725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25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7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u="none" strike="noStrike" cap="none">
                          <a:solidFill>
                            <a:schemeClr val="lt1"/>
                          </a:solidFill>
                        </a:rPr>
                        <a:t>ACCIÓN</a:t>
                      </a:r>
                      <a:endParaRPr sz="18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6666"/>
                        </a:buClr>
                        <a:buSzPts val="1500"/>
                        <a:buFont typeface="Calibri"/>
                        <a:buNone/>
                      </a:pPr>
                      <a:r>
                        <a:rPr lang="es-CL" sz="1500">
                          <a:solidFill>
                            <a:srgbClr val="66666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action</a:t>
                      </a: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/>
                        </a:buClr>
                        <a:buSzPts val="1100"/>
                        <a:buFont typeface="Arial"/>
                        <a:buNone/>
                      </a:pPr>
                      <a:r>
                        <a:rPr lang="es-CL" sz="1500" dirty="0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&lt;form </a:t>
                      </a:r>
                      <a:r>
                        <a:rPr lang="es-CL" sz="1500" dirty="0" err="1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action</a:t>
                      </a:r>
                      <a:r>
                        <a:rPr lang="es-CL" sz="1500" dirty="0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="../form-</a:t>
                      </a:r>
                      <a:r>
                        <a:rPr lang="es-CL" sz="1500" dirty="0" err="1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result.php</a:t>
                      </a:r>
                      <a:r>
                        <a:rPr lang="es-CL" sz="1500" dirty="0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" target="_</a:t>
                      </a:r>
                      <a:r>
                        <a:rPr lang="es-CL" sz="1500" dirty="0" err="1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blank</a:t>
                      </a:r>
                      <a:r>
                        <a:rPr lang="es-CL" sz="1500" dirty="0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"&gt; &lt;/form&gt;</a:t>
                      </a:r>
                      <a:endParaRPr sz="1500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>
                          <a:solidFill>
                            <a:schemeClr val="lt1"/>
                          </a:solidFill>
                        </a:rPr>
                        <a:t>BOTÓN</a:t>
                      </a:r>
                      <a:endParaRPr sz="18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6666"/>
                        </a:buClr>
                        <a:buSzPts val="1500"/>
                        <a:buFont typeface="Calibri"/>
                        <a:buNone/>
                      </a:pPr>
                      <a:r>
                        <a:rPr lang="es-CL" sz="1500">
                          <a:solidFill>
                            <a:srgbClr val="66666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submit</a:t>
                      </a:r>
                      <a:endParaRPr sz="1500">
                        <a:solidFill>
                          <a:srgbClr val="6666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651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/>
                        </a:buClr>
                        <a:buSzPts val="1100"/>
                        <a:buFont typeface="Arial"/>
                        <a:buNone/>
                      </a:pPr>
                      <a:r>
                        <a:rPr lang="es-CL" sz="1500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&lt;input type="submit" value="Enviar"&gt;</a:t>
                      </a:r>
                      <a:endParaRPr sz="150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7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>
                          <a:solidFill>
                            <a:schemeClr val="lt1"/>
                          </a:solidFill>
                        </a:rPr>
                        <a:t>TEXTO</a:t>
                      </a:r>
                      <a:endParaRPr sz="18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6666"/>
                        </a:buClr>
                        <a:buSzPts val="1500"/>
                        <a:buFont typeface="Calibri"/>
                        <a:buNone/>
                      </a:pPr>
                      <a:r>
                        <a:rPr lang="es-CL" sz="1500">
                          <a:solidFill>
                            <a:srgbClr val="66666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text</a:t>
                      </a:r>
                      <a:endParaRPr sz="1500">
                        <a:solidFill>
                          <a:srgbClr val="6666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651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1500"/>
                        <a:buFont typeface="Calibri"/>
                        <a:buNone/>
                      </a:pPr>
                      <a:r>
                        <a:rPr lang="es-CL" sz="1500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&lt;input type="text" name="nombrecompleto"&gt;  </a:t>
                      </a:r>
                      <a:endParaRPr sz="1500">
                        <a:solidFill>
                          <a:srgbClr val="6666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7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>
                          <a:solidFill>
                            <a:schemeClr val="lt1"/>
                          </a:solidFill>
                        </a:rPr>
                        <a:t>TEXTO MULTILINEA</a:t>
                      </a:r>
                      <a:endParaRPr sz="18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6666"/>
                        </a:buClr>
                        <a:buSzPts val="1500"/>
                        <a:buFont typeface="Calibri"/>
                        <a:buNone/>
                      </a:pPr>
                      <a:r>
                        <a:rPr lang="es-CL" sz="1500">
                          <a:solidFill>
                            <a:srgbClr val="66666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textarea</a:t>
                      </a:r>
                      <a:endParaRPr sz="1500">
                        <a:solidFill>
                          <a:srgbClr val="6666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/>
                        </a:buClr>
                        <a:buSzPts val="1100"/>
                        <a:buFont typeface="Arial"/>
                        <a:buNone/>
                      </a:pPr>
                      <a:r>
                        <a:rPr lang="es-CL" sz="1500">
                          <a:solidFill>
                            <a:srgbClr val="66666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&lt;textarea name="mensaje"&gt;&lt;/textarea&gt;</a:t>
                      </a: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>
                          <a:solidFill>
                            <a:schemeClr val="lt1"/>
                          </a:solidFill>
                        </a:rPr>
                        <a:t>CASILLAS DE VERIFICACIÓN</a:t>
                      </a:r>
                      <a:endParaRPr sz="18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6666"/>
                        </a:buClr>
                        <a:buSzPts val="1500"/>
                        <a:buFont typeface="Calibri"/>
                        <a:buNone/>
                      </a:pPr>
                      <a:r>
                        <a:rPr lang="es-CL" sz="1500">
                          <a:solidFill>
                            <a:srgbClr val="66666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checkbox</a:t>
                      </a:r>
                      <a:endParaRPr sz="1500">
                        <a:solidFill>
                          <a:srgbClr val="6666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/>
                        </a:buClr>
                        <a:buSzPts val="1100"/>
                        <a:buFont typeface="Arial"/>
                        <a:buNone/>
                      </a:pPr>
                      <a:r>
                        <a:rPr lang="es-CL" sz="1500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&lt;input type="checkbox" name="peliculas"&gt; Películas&lt;br&gt;</a:t>
                      </a:r>
                      <a:endParaRPr sz="1500">
                        <a:solidFill>
                          <a:srgbClr val="6666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2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>
                          <a:solidFill>
                            <a:schemeClr val="lt1"/>
                          </a:solidFill>
                        </a:rPr>
                        <a:t>LISTA</a:t>
                      </a:r>
                      <a:endParaRPr sz="18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6666"/>
                        </a:buClr>
                        <a:buSzPts val="1500"/>
                        <a:buFont typeface="Calibri"/>
                        <a:buNone/>
                      </a:pPr>
                      <a:r>
                        <a:rPr lang="es-CL" sz="1500">
                          <a:solidFill>
                            <a:srgbClr val="66666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radio</a:t>
                      </a:r>
                      <a:endParaRPr sz="1500">
                        <a:solidFill>
                          <a:srgbClr val="6666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1500"/>
                        <a:buFont typeface="Calibri"/>
                        <a:buNone/>
                      </a:pPr>
                      <a:r>
                        <a:rPr lang="es-CL" sz="1500">
                          <a:solidFill>
                            <a:schemeClr val="accent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&lt;input type="radio" name="ingresos" value="menosde1000"&gt; menos de </a:t>
                      </a:r>
                      <a:endParaRPr sz="150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9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9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9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CL" sz="7000" b="1">
                <a:solidFill>
                  <a:schemeClr val="lt1"/>
                </a:solidFill>
              </a:rPr>
              <a:t>03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CL" sz="6000">
                <a:solidFill>
                  <a:schemeClr val="lt1"/>
                </a:solidFill>
              </a:rPr>
              <a:t>Desafío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CL" sz="2700">
                <a:solidFill>
                  <a:schemeClr val="lt1"/>
                </a:solidFill>
              </a:rPr>
              <a:t>Agregando otros formatos a la página web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688</Words>
  <Application>Microsoft Office PowerPoint</Application>
  <PresentationFormat>Panorámica</PresentationFormat>
  <Paragraphs>115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Courier New</vt:lpstr>
      <vt:lpstr>Tema de Office</vt:lpstr>
      <vt:lpstr>Más Etiquetas y Formularios HTML</vt:lpstr>
      <vt:lpstr>Presentación de PowerPoint</vt:lpstr>
      <vt:lpstr>Presentación de PowerPoint</vt:lpstr>
      <vt:lpstr>REVISEMOS LOS RESULTADOS DEL CUESTIONARIO</vt:lpstr>
      <vt:lpstr>Presentación de PowerPoint</vt:lpstr>
      <vt:lpstr>FORMULARIOS HTML</vt:lpstr>
      <vt:lpstr>FORMULARIOS HTML</vt:lpstr>
      <vt:lpstr>CAMPOS DE FORMULARIOS</vt:lpstr>
      <vt:lpstr>Presentación de PowerPoint</vt:lpstr>
      <vt:lpstr>PASOS PARA EL DESAFÍO</vt:lpstr>
      <vt:lpstr>¿NECESITAS AYUDA?</vt:lpstr>
      <vt:lpstr>Presentación de PowerPoint</vt:lpstr>
      <vt:lpstr>ACTIVIDADES A REALIZAR</vt:lpstr>
      <vt:lpstr>¿DUDAS?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Más Etiquetas y Formularios HTML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2021-02-15T21:11:02Z</dcterms:modified>
</cp:coreProperties>
</file>