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gfIPfUfurdvE4xcMm9lCHBP39I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0AA19B-8FD0-453E-B4C8-975D589D7727}">
  <a:tblStyle styleId="{4A0AA19B-8FD0-453E-B4C8-975D589D77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5" name="Google Shape;19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6" name="Google Shape;19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10</a:t>
            </a:fld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8" name="Google Shape;208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11</a:t>
            </a:fld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1" name="Google Shape;22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12</a:t>
            </a:fld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36" name="Google Shape;23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13</a:t>
            </a:fld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Google Shape;247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8" name="Google Shape;248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14</a:t>
            </a:fld>
            <a:endParaRPr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8" name="Google Shape;258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15</a:t>
            </a:fld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9" name="Google Shape;26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0" name="Google Shape;270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16</a:t>
            </a:fld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1" name="Google Shape;281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17</a:t>
            </a:fld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8" name="Google Shape;298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99" name="Google Shape;299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18</a:t>
            </a:fld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6" name="Google Shape;31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19</a:t>
            </a:fld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9" name="Google Shape;329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0" name="Google Shape;330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20</a:t>
            </a:fld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9" name="Google Shape;339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0" name="Google Shape;340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21</a:t>
            </a:fld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09" name="Google Shape;109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3</a:t>
            </a:fld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7" name="Google Shape;147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0" name="Google Shape;160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7</a:t>
            </a:fld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2" name="Google Shape;172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8</a:t>
            </a:fld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3" name="Google Shape;18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84" name="Google Shape;184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9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7" name="Google Shape;2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2" name="Google Shape;3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3" name="Google Shape;3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8" name="Google Shape;38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2.jpg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ws.amazon.com/es/getting-started/hands-o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553381" y="2432485"/>
            <a:ext cx="5376902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</a:pPr>
            <a:r>
              <a:rPr lang="es-MX" sz="5500" b="1" dirty="0">
                <a:solidFill>
                  <a:schemeClr val="lt1"/>
                </a:solidFill>
              </a:rPr>
              <a:t>Misión de la Internet en el futuro</a:t>
            </a:r>
            <a:endParaRPr sz="5500" b="1" dirty="0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 dirty="0">
                <a:solidFill>
                  <a:schemeClr val="lt1"/>
                </a:solidFill>
              </a:rPr>
              <a:t>Sistemas Operativos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Sistemas Operativos</a:t>
            </a: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1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 COMPUTING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GRACIAS A LA VIRTUALIZACIÓN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01" name="Google Shape;201;p1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2" name="Google Shape;202;p10"/>
          <p:cNvGrpSpPr/>
          <p:nvPr/>
        </p:nvGrpSpPr>
        <p:grpSpPr>
          <a:xfrm>
            <a:off x="-2959" y="2352583"/>
            <a:ext cx="8979008" cy="3951721"/>
            <a:chOff x="0" y="0"/>
            <a:chExt cx="4784318" cy="2870591"/>
          </a:xfrm>
        </p:grpSpPr>
        <p:sp>
          <p:nvSpPr>
            <p:cNvPr id="203" name="Google Shape;203;p10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04;p10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457200" marR="0" lvl="0" indent="-4572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Ejecución de varios equipos virtuales sobre un mismo servidor físico gestionando los recursos del servidor anfitrión de forma dinámica.</a:t>
              </a:r>
              <a:endParaRPr dirty="0"/>
            </a:p>
            <a:p>
              <a:pPr marL="457200" marR="0" lvl="0" indent="-45720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Reducción de costes (espacio físico y energía).  </a:t>
              </a:r>
              <a:endParaRPr dirty="0"/>
            </a:p>
            <a:p>
              <a:pPr marL="457200" marR="0" lvl="0" indent="-45720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Compartición de recursos hardware. </a:t>
              </a:r>
              <a:endParaRPr dirty="0"/>
            </a:p>
            <a:p>
              <a:pPr marL="457200" marR="0" lvl="0" indent="-45720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Clonado y restauración de los entornos de manera automática. </a:t>
              </a:r>
              <a:endParaRPr dirty="0"/>
            </a:p>
            <a:p>
              <a:pPr marL="457200" marR="0" lvl="0" indent="-45720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Acceso a los sistemas virtualizados desde una consola centralizada</a:t>
              </a:r>
              <a:r>
                <a:rPr lang="es-MX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EVOLUCIÓN HACIA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 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13" name="Google Shape;213;p1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4" name="Google Shape;214;p11"/>
          <p:cNvGrpSpPr/>
          <p:nvPr/>
        </p:nvGrpSpPr>
        <p:grpSpPr>
          <a:xfrm>
            <a:off x="-2959" y="2361914"/>
            <a:ext cx="7140877" cy="3951721"/>
            <a:chOff x="0" y="0"/>
            <a:chExt cx="4784318" cy="2870591"/>
          </a:xfrm>
        </p:grpSpPr>
        <p:sp>
          <p:nvSpPr>
            <p:cNvPr id="215" name="Google Shape;215;p11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6" name="Google Shape;216;p11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55600" marR="508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coexistencia y limitaciones de cluster  computing y supercomputing dieron lugar a grid computing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96520" lvl="0" indent="-342900" algn="l" rtl="0">
                <a:lnSpc>
                  <a:spcPct val="100000"/>
                </a:lnSpc>
                <a:spcBef>
                  <a:spcPts val="48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 grid computing progresamos hacia  </a:t>
              </a:r>
              <a:r>
                <a:rPr lang="es-MX" sz="2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utility computing</a:t>
              </a: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, i.e. Servicios  computacionales empaquetados como  agua, electricidad, etc.</a:t>
              </a:r>
              <a:endParaRPr dirty="0"/>
            </a:p>
            <a:p>
              <a:pPr marL="355600" marR="436244" lvl="0" indent="-342900" algn="l" rtl="0">
                <a:lnSpc>
                  <a:spcPct val="100000"/>
                </a:lnSpc>
                <a:spcBef>
                  <a:spcPts val="484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Esto derivó en Cloud Computing, es  decir, </a:t>
              </a:r>
              <a:r>
                <a:rPr lang="es-MX" sz="2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todo como servicio (XaaS) </a:t>
              </a: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756285" marR="0" lvl="1" indent="-287019" algn="l" rtl="0">
                <a:lnSpc>
                  <a:spcPct val="100000"/>
                </a:lnSpc>
                <a:spcBef>
                  <a:spcPts val="439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</a:pPr>
              <a:r>
                <a:rPr lang="es-MX" sz="2000" b="0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Plataforma como Servicio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756285" marR="0" lvl="1" indent="-287019" algn="l" rtl="0">
                <a:lnSpc>
                  <a:spcPct val="100000"/>
                </a:lnSpc>
                <a:spcBef>
                  <a:spcPts val="43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</a:pPr>
              <a:r>
                <a:rPr lang="es-MX" sz="2000" b="0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Software como Servicio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756285" marR="0" lvl="1" indent="-287019" algn="l" rtl="0">
                <a:lnSpc>
                  <a:spcPct val="100000"/>
                </a:lnSpc>
                <a:spcBef>
                  <a:spcPts val="43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Char char="•"/>
              </a:pPr>
              <a:r>
                <a:rPr lang="es-MX" sz="2000" b="0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Infraestructura como Servicio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11"/>
          <p:cNvSpPr/>
          <p:nvPr/>
        </p:nvSpPr>
        <p:spPr>
          <a:xfrm>
            <a:off x="7343192" y="1902407"/>
            <a:ext cx="4295775" cy="45339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1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INFRAESTRUCTURA VIRTUALIZADA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 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26" name="Google Shape;226;p1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7" name="Google Shape;227;p12"/>
          <p:cNvGrpSpPr/>
          <p:nvPr/>
        </p:nvGrpSpPr>
        <p:grpSpPr>
          <a:xfrm>
            <a:off x="-2959" y="2361914"/>
            <a:ext cx="5882667" cy="3951721"/>
            <a:chOff x="0" y="0"/>
            <a:chExt cx="4710739" cy="2870591"/>
          </a:xfrm>
        </p:grpSpPr>
        <p:sp>
          <p:nvSpPr>
            <p:cNvPr id="228" name="Google Shape;228;p12"/>
            <p:cNvSpPr/>
            <p:nvPr/>
          </p:nvSpPr>
          <p:spPr>
            <a:xfrm>
              <a:off x="0" y="0"/>
              <a:ext cx="426876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12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8100" marR="774065" lvl="0" indent="0" algn="just" rtl="0">
                <a:lnSpc>
                  <a:spcPct val="108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Un paradigma de computación emergente donde los datos y servicios  residen en centros de datos muy escalables que pueden ser accedidos  ubicuamente desde cualquier dispositivo conectado a Internet</a:t>
              </a:r>
              <a:r>
                <a:rPr lang="es-MX" sz="2400" b="0" i="0" u="none" strike="noStrike" cap="none" baseline="30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dirty="0"/>
            </a:p>
          </p:txBody>
        </p:sp>
      </p:grpSp>
      <p:sp>
        <p:nvSpPr>
          <p:cNvPr id="230" name="Google Shape;230;p12"/>
          <p:cNvSpPr txBox="1"/>
          <p:nvPr/>
        </p:nvSpPr>
        <p:spPr>
          <a:xfrm>
            <a:off x="5627831" y="5584801"/>
            <a:ext cx="908050" cy="1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1000"/>
              <a:buFont typeface="Arial"/>
              <a:buNone/>
            </a:pPr>
            <a:r>
              <a:rPr lang="es-MX" sz="1000" b="0" i="0" u="none" strike="noStrike" cap="none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(1) Source: IBM</a:t>
            </a: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1" name="Google Shape;231;p12" descr="Almacenar datos en la nube permite ahorrar costes a las empresas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54271" y="2361914"/>
            <a:ext cx="6457948" cy="3058558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Google Shape;232;p12"/>
          <p:cNvSpPr txBox="1"/>
          <p:nvPr/>
        </p:nvSpPr>
        <p:spPr>
          <a:xfrm>
            <a:off x="5507574" y="5913566"/>
            <a:ext cx="55136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MX" sz="1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Fuente:https://www.unir.net/empresa/desarrollo-directivo/transformacion-digital/cloud-computing-como-la-nube-ahorra-costes-a-las-empresas-y-las-hace-mas-flexibles/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Google Shape;23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ARQUITECTURA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 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41" name="Google Shape;241;p1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2" name="Google Shape;242;p13"/>
          <p:cNvGrpSpPr/>
          <p:nvPr/>
        </p:nvGrpSpPr>
        <p:grpSpPr>
          <a:xfrm>
            <a:off x="948393" y="2251573"/>
            <a:ext cx="9863870" cy="3654473"/>
            <a:chOff x="505152" y="1928748"/>
            <a:chExt cx="8418248" cy="3118883"/>
          </a:xfrm>
        </p:grpSpPr>
        <p:sp>
          <p:nvSpPr>
            <p:cNvPr id="243" name="Google Shape;243;p13"/>
            <p:cNvSpPr/>
            <p:nvPr/>
          </p:nvSpPr>
          <p:spPr>
            <a:xfrm>
              <a:off x="505152" y="1928748"/>
              <a:ext cx="8289237" cy="3118883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8100441" y="2708909"/>
              <a:ext cx="822959" cy="555498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CARACTERÍSTICAS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 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53" name="Google Shape;253;p1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54" name="Google Shape;254;p14"/>
          <p:cNvGraphicFramePr/>
          <p:nvPr/>
        </p:nvGraphicFramePr>
        <p:xfrm>
          <a:off x="4869387" y="299725"/>
          <a:ext cx="7025950" cy="6538690"/>
        </p:xfrm>
        <a:graphic>
          <a:graphicData uri="http://schemas.openxmlformats.org/drawingml/2006/table">
            <a:tbl>
              <a:tblPr>
                <a:noFill/>
                <a:tableStyleId>{4A0AA19B-8FD0-453E-B4C8-975D589D7727}</a:tableStyleId>
              </a:tblPr>
              <a:tblGrid>
                <a:gridCol w="35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2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chemeClr val="lt1"/>
                          </a:solidFill>
                        </a:rPr>
                        <a:t>TIPOS DE DESPLIEGUE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70275" marR="70275" marT="35125" marB="351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chemeClr val="lt1"/>
                          </a:solidFill>
                        </a:rPr>
                        <a:t>MANIFESTACIONES</a:t>
                      </a:r>
                      <a:endParaRPr sz="1400" b="1" u="none" strike="noStrike" cap="none" dirty="0">
                        <a:solidFill>
                          <a:schemeClr val="lt1"/>
                        </a:solidFill>
                      </a:endParaRPr>
                    </a:p>
                  </a:txBody>
                  <a:tcPr marL="70275" marR="70275" marT="35125" marB="35125" anchor="ctr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D25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Cloud privada</a:t>
                      </a:r>
                      <a:endParaRPr sz="1400" u="none" strike="noStrike" cap="none" dirty="0">
                        <a:solidFill>
                          <a:srgbClr val="CD25B0"/>
                        </a:solidFill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Propiedad de o alquilada por una empresa (centros de datos,…)</a:t>
                      </a:r>
                      <a:endParaRPr sz="1400" u="none" strike="noStrike" cap="none"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Para una organización (seguridad compartida y menos requisitos legales)</a:t>
                      </a:r>
                      <a:endParaRPr sz="1400" u="none" strike="noStrike" cap="none" dirty="0"/>
                    </a:p>
                  </a:txBody>
                  <a:tcPr marL="70275" marR="70275" marT="35125" marB="35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SaaS</a:t>
                      </a:r>
                      <a:r>
                        <a:rPr lang="es-MX" sz="1400" u="none" strike="noStrike" cap="none" dirty="0">
                          <a:solidFill>
                            <a:srgbClr val="CD25B0"/>
                          </a:solidFill>
                        </a:rPr>
                        <a:t>: </a:t>
                      </a:r>
                      <a:r>
                        <a:rPr lang="es-MX" sz="1400" u="none" strike="noStrike" cap="none" dirty="0"/>
                        <a:t>(</a:t>
                      </a:r>
                      <a:r>
                        <a:rPr lang="es-MX" sz="1400" b="0" u="none" strike="noStrike" cap="none" dirty="0"/>
                        <a:t>Cloud software como servicio)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0" u="none" strike="noStrike" cap="none" dirty="0"/>
                        <a:t>Uso de la aplicación del proveedor sobre la red, ej. Salesforce.com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/>
                        <a:t>El más popular. Aplicaciones Finales</a:t>
                      </a:r>
                      <a:endParaRPr sz="1400" b="0" u="none" strike="noStrike" cap="none" dirty="0"/>
                    </a:p>
                  </a:txBody>
                  <a:tcPr marL="70275" marR="70275" marT="35125" marB="351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4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Cloud comunitaria</a:t>
                      </a:r>
                      <a:endParaRPr sz="1400" u="none" strike="noStrike" cap="none" dirty="0">
                        <a:solidFill>
                          <a:srgbClr val="CD25B0"/>
                        </a:solidFill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Infraestructura compartida por una comunidad específica</a:t>
                      </a:r>
                      <a:endParaRPr sz="1400" u="none" strike="noStrike" cap="none"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Comunitaria: Para varias organizaciones</a:t>
                      </a:r>
                      <a:endParaRPr sz="1400" u="none" strike="noStrike" cap="none" dirty="0"/>
                    </a:p>
                  </a:txBody>
                  <a:tcPr marL="70275" marR="70275" marT="35125" marB="35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PaaS: </a:t>
                      </a:r>
                      <a:r>
                        <a:rPr lang="es-MX" sz="14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(Cloud plataforma como </a:t>
                      </a:r>
                      <a:r>
                        <a:rPr lang="es-MX" sz="14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servicio</a:t>
                      </a:r>
                      <a:r>
                        <a:rPr lang="es-MX" sz="1400" b="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Despliega aplicaciones creadas por los  clientes a la nube, e.j. Google App Engine,  Microsoft Azure.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Ambiente de desarrollo, facilita despliegue de aplicaciones</a:t>
                      </a:r>
                      <a:endParaRPr sz="14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0275" marR="70275" marT="35125" marB="351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6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Cloud pública</a:t>
                      </a:r>
                      <a:endParaRPr sz="1400" u="none" strike="noStrike" cap="none" dirty="0">
                        <a:solidFill>
                          <a:srgbClr val="CD25B0"/>
                        </a:solidFill>
                      </a:endParaRPr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Vendida al público, gran escala (ec2, s3,..)</a:t>
                      </a:r>
                      <a:endParaRPr sz="1400" u="none" strike="noStrike" cap="none" dirty="0"/>
                    </a:p>
                    <a:p>
                      <a:pPr marL="285750" marR="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es-MX" sz="1400" u="none" strike="noStrike" cap="none" dirty="0"/>
                        <a:t>Públicas: Para el público en general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u="none" strike="noStrike" cap="none" dirty="0"/>
                    </a:p>
                  </a:txBody>
                  <a:tcPr marL="70275" marR="70275" marT="35125" marB="35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IaaS: </a:t>
                      </a:r>
                      <a:r>
                        <a:rPr lang="es-MX" sz="1400" u="none" strike="noStrike" cap="none" dirty="0">
                          <a:solidFill>
                            <a:srgbClr val="CD25B0"/>
                          </a:solidFill>
                        </a:rPr>
                        <a:t> </a:t>
                      </a:r>
                      <a:r>
                        <a:rPr lang="es-MX" sz="1400" u="none" strike="noStrike" cap="none" dirty="0"/>
                        <a:t>(</a:t>
                      </a:r>
                      <a:r>
                        <a:rPr lang="es-MX" sz="1400" b="0" u="none" strike="noStrike" cap="none" dirty="0"/>
                        <a:t>Cloud Infraestructura como servicio)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0" u="none" strike="noStrike" cap="none" dirty="0"/>
                        <a:t>Alquilar procesamiento, almacenamiento, capacidad de red y otros recursos computacionales ej. EC2-Elastic compute cloud, S3-Simple Storage Service, Simple DB.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/>
                        <a:t>Servidor virtual. Ofrece recursos de computación y almacenamiento como máquinas verdaderas</a:t>
                      </a:r>
                      <a:r>
                        <a:rPr lang="es-MX" sz="1400" b="0" u="none" strike="noStrike" cap="none" dirty="0"/>
                        <a:t> </a:t>
                      </a:r>
                      <a:endParaRPr sz="1400" u="none" strike="noStrike" cap="none" dirty="0"/>
                    </a:p>
                  </a:txBody>
                  <a:tcPr marL="70275" marR="70275" marT="35125" marB="351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5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D25B0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b="1" u="none" strike="noStrike" cap="none" dirty="0">
                          <a:solidFill>
                            <a:srgbClr val="CD25B0"/>
                          </a:solidFill>
                        </a:rPr>
                        <a:t>Cloud Híbrida</a:t>
                      </a:r>
                      <a:endParaRPr sz="1400" u="none" strike="noStrike" cap="none" dirty="0">
                        <a:solidFill>
                          <a:srgbClr val="CD25B0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/>
                        <a:t>Composición de dos o más clouds</a:t>
                      </a:r>
                      <a:endParaRPr sz="1400" u="none" strike="noStrike" cap="none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MX" sz="1400" u="none" strike="noStrike" cap="none" dirty="0"/>
                        <a:t>Entorno interconectado entre una cloud privada y servicios cloud públicos. • Ejemplo: Plataforma de desarrollo pública que genere aplicaciones a desplegar automáticamente en una cloud privada.</a:t>
                      </a:r>
                      <a:endParaRPr sz="1400" u="none" strike="noStrike" cap="none" dirty="0"/>
                    </a:p>
                  </a:txBody>
                  <a:tcPr marL="70275" marR="70275" marT="35125" marB="351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400" u="none" strike="noStrike" cap="none" dirty="0"/>
                    </a:p>
                  </a:txBody>
                  <a:tcPr marL="70275" marR="70275" marT="35125" marB="35125">
                    <a:lnL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A5A5A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Google Shape;26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1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1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EVOLUCIÓN DE TECNOLOGÍAS DE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 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63" name="Google Shape;263;p1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4" name="Google Shape;264;p15"/>
          <p:cNvGrpSpPr/>
          <p:nvPr/>
        </p:nvGrpSpPr>
        <p:grpSpPr>
          <a:xfrm>
            <a:off x="-2960" y="2361914"/>
            <a:ext cx="10014707" cy="3951721"/>
            <a:chOff x="0" y="0"/>
            <a:chExt cx="4784318" cy="2870591"/>
          </a:xfrm>
        </p:grpSpPr>
        <p:sp>
          <p:nvSpPr>
            <p:cNvPr id="265" name="Google Shape;265;p15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6" name="Google Shape;266;p15"/>
            <p:cNvSpPr txBox="1"/>
            <p:nvPr/>
          </p:nvSpPr>
          <p:spPr>
            <a:xfrm>
              <a:off x="94206" y="0"/>
              <a:ext cx="4690112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54965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Maduración de tecnología de virtualización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virtualización permite nubes de computación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1673860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Las nubes de computación demandan nubes de  almacenamiento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1162685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Las nubes de almacenamiento y computación crean infraestructura cloud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508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infraestructura cloud da lugar a plataformas y aplicaciones cloud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0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Diferentes tipos de cloud dan lugar a Cloud Aggregators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4965" marR="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3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Nichos de requisitos dan lugar a Cloud Extenders</a:t>
              </a:r>
              <a:endParaRPr sz="23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2" name="Google Shape;272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1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THE CLOUD =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MEJORA X10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75" name="Google Shape;275;p1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16"/>
          <p:cNvSpPr txBox="1"/>
          <p:nvPr/>
        </p:nvSpPr>
        <p:spPr>
          <a:xfrm>
            <a:off x="403193" y="2419823"/>
            <a:ext cx="8320929" cy="4139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Fácil de usar: 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Hazlo tu mismo(a) remotamente de cualquier lugar en cualquier momento.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Escalable: 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Controla tu infraestructura con tu aplicación.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Riesgo: 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Nada que comprar, cancela inmediatamente.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Robustez: 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Basado en gran hardware empresarial.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None/>
            </a:pPr>
            <a:endParaRPr sz="2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75"/>
              </a:spcBef>
              <a:spcAft>
                <a:spcPts val="0"/>
              </a:spcAft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Costo: </a:t>
            </a:r>
            <a:r>
              <a:rPr lang="es-MX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Paga sólo por lo que uses.</a:t>
            </a:r>
            <a:endParaRPr dirty="0"/>
          </a:p>
        </p:txBody>
      </p:sp>
      <p:sp>
        <p:nvSpPr>
          <p:cNvPr id="277" name="Google Shape;277;p16"/>
          <p:cNvSpPr/>
          <p:nvPr/>
        </p:nvSpPr>
        <p:spPr>
          <a:xfrm>
            <a:off x="7825249" y="3927409"/>
            <a:ext cx="3514800" cy="27813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1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1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APLICACIONES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286" name="Google Shape;286;p1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7" name="Google Shape;287;p17"/>
          <p:cNvGrpSpPr/>
          <p:nvPr/>
        </p:nvGrpSpPr>
        <p:grpSpPr>
          <a:xfrm>
            <a:off x="-2959" y="2361914"/>
            <a:ext cx="7224853" cy="3951721"/>
            <a:chOff x="0" y="0"/>
            <a:chExt cx="4268764" cy="2870591"/>
          </a:xfrm>
        </p:grpSpPr>
        <p:sp>
          <p:nvSpPr>
            <p:cNvPr id="288" name="Google Shape;288;p17"/>
            <p:cNvSpPr/>
            <p:nvPr/>
          </p:nvSpPr>
          <p:spPr>
            <a:xfrm>
              <a:off x="0" y="0"/>
              <a:ext cx="426876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89;p17"/>
            <p:cNvSpPr txBox="1"/>
            <p:nvPr/>
          </p:nvSpPr>
          <p:spPr>
            <a:xfrm>
              <a:off x="94206" y="0"/>
              <a:ext cx="4116861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556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Corresponden con lo que se denomina como </a:t>
              </a:r>
              <a:r>
                <a:rPr lang="es-MX" sz="20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SaaS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0" lvl="0" indent="-342900" algn="just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Manifestación de cloud más popular</a:t>
              </a:r>
              <a:endParaRPr dirty="0"/>
            </a:p>
            <a:p>
              <a:pPr marL="355600" marR="31115" lvl="0" indent="-342900" algn="just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Ejemplos: SalesForce, Gmail, Yahoo! Mail, rememberthemilk,  doodle, Google Docs, DropBox, picnik, Panda Cloud Antivirus,  scribd, slideshare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0" lvl="0" indent="-342900" algn="just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Ventajas: libre, fácil, adopción de consumo</a:t>
              </a:r>
              <a:endParaRPr dirty="0"/>
            </a:p>
            <a:p>
              <a:pPr marL="355600" marR="5080" lvl="0" indent="-342900" algn="just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Desventajas: funcionalidad limitada, no hay control de acceso  a la tecnología subyacente</a:t>
              </a:r>
              <a:endParaRPr dirty="0"/>
            </a:p>
          </p:txBody>
        </p:sp>
      </p:grpSp>
      <p:grpSp>
        <p:nvGrpSpPr>
          <p:cNvPr id="290" name="Google Shape;290;p17"/>
          <p:cNvGrpSpPr/>
          <p:nvPr/>
        </p:nvGrpSpPr>
        <p:grpSpPr>
          <a:xfrm>
            <a:off x="7609864" y="4376557"/>
            <a:ext cx="4071873" cy="2000235"/>
            <a:chOff x="5072126" y="4857762"/>
            <a:chExt cx="4071873" cy="2000235"/>
          </a:xfrm>
        </p:grpSpPr>
        <p:sp>
          <p:nvSpPr>
            <p:cNvPr id="291" name="Google Shape;291;p17"/>
            <p:cNvSpPr/>
            <p:nvPr/>
          </p:nvSpPr>
          <p:spPr>
            <a:xfrm>
              <a:off x="5072126" y="5429224"/>
              <a:ext cx="2500376" cy="1428773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17"/>
            <p:cNvSpPr/>
            <p:nvPr/>
          </p:nvSpPr>
          <p:spPr>
            <a:xfrm>
              <a:off x="6619875" y="4857762"/>
              <a:ext cx="2524124" cy="78878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7"/>
          <p:cNvGrpSpPr/>
          <p:nvPr/>
        </p:nvGrpSpPr>
        <p:grpSpPr>
          <a:xfrm>
            <a:off x="7609757" y="2495523"/>
            <a:ext cx="4060000" cy="1709674"/>
            <a:chOff x="947737" y="4857813"/>
            <a:chExt cx="4060000" cy="1709674"/>
          </a:xfrm>
        </p:grpSpPr>
        <p:sp>
          <p:nvSpPr>
            <p:cNvPr id="294" name="Google Shape;294;p17"/>
            <p:cNvSpPr/>
            <p:nvPr/>
          </p:nvSpPr>
          <p:spPr>
            <a:xfrm>
              <a:off x="947737" y="5162550"/>
              <a:ext cx="1762125" cy="46672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17"/>
            <p:cNvSpPr/>
            <p:nvPr/>
          </p:nvSpPr>
          <p:spPr>
            <a:xfrm>
              <a:off x="2714625" y="4857813"/>
              <a:ext cx="2293112" cy="1709674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1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INFRAESTRUCTURA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04" name="Google Shape;304;p1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5" name="Google Shape;305;p18"/>
          <p:cNvGrpSpPr/>
          <p:nvPr/>
        </p:nvGrpSpPr>
        <p:grpSpPr>
          <a:xfrm>
            <a:off x="-2959" y="2361914"/>
            <a:ext cx="7224853" cy="3951721"/>
            <a:chOff x="0" y="0"/>
            <a:chExt cx="4268764" cy="2870591"/>
          </a:xfrm>
        </p:grpSpPr>
        <p:sp>
          <p:nvSpPr>
            <p:cNvPr id="306" name="Google Shape;306;p18"/>
            <p:cNvSpPr/>
            <p:nvPr/>
          </p:nvSpPr>
          <p:spPr>
            <a:xfrm>
              <a:off x="0" y="0"/>
              <a:ext cx="426876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07" name="Google Shape;307;p18"/>
            <p:cNvSpPr txBox="1"/>
            <p:nvPr/>
          </p:nvSpPr>
          <p:spPr>
            <a:xfrm>
              <a:off x="94206" y="0"/>
              <a:ext cx="4116861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55600" marR="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Proveen nubes de computación y almacenamiento</a:t>
              </a:r>
              <a:endParaRPr dirty="0"/>
            </a:p>
            <a:p>
              <a:pPr marL="355600" marR="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Ofrecen capas de virtualización (hardware/software)</a:t>
              </a:r>
              <a:endParaRPr dirty="0"/>
            </a:p>
            <a:p>
              <a:pPr marL="355600" marR="5080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Ejemplos: Amazon EC2, GoGrid, Amazon S3, Nirvanix, Linode,  Arsys Cloud Flexible, EyeOS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0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Ventajas: control completo del entorno y la infraestructura</a:t>
              </a:r>
              <a:endParaRPr dirty="0"/>
            </a:p>
            <a:p>
              <a:pPr marL="355600" marR="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Desventajas: precio premium, competencia limitada</a:t>
              </a:r>
              <a:endParaRPr dirty="0"/>
            </a:p>
          </p:txBody>
        </p:sp>
      </p:grpSp>
      <p:sp>
        <p:nvSpPr>
          <p:cNvPr id="308" name="Google Shape;308;p18"/>
          <p:cNvSpPr/>
          <p:nvPr/>
        </p:nvSpPr>
        <p:spPr>
          <a:xfrm>
            <a:off x="7687046" y="2679037"/>
            <a:ext cx="1485900" cy="5523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8"/>
          <p:cNvSpPr/>
          <p:nvPr/>
        </p:nvSpPr>
        <p:spPr>
          <a:xfrm>
            <a:off x="9415555" y="2753096"/>
            <a:ext cx="2362200" cy="5160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8"/>
          <p:cNvSpPr/>
          <p:nvPr/>
        </p:nvSpPr>
        <p:spPr>
          <a:xfrm>
            <a:off x="9172946" y="4891503"/>
            <a:ext cx="1230972" cy="90424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8"/>
          <p:cNvSpPr/>
          <p:nvPr/>
        </p:nvSpPr>
        <p:spPr>
          <a:xfrm>
            <a:off x="9654136" y="4005264"/>
            <a:ext cx="1576500" cy="3477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8"/>
          <p:cNvSpPr/>
          <p:nvPr/>
        </p:nvSpPr>
        <p:spPr>
          <a:xfrm>
            <a:off x="7886520" y="3626664"/>
            <a:ext cx="1343100" cy="11049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EXTENSORES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321" name="Google Shape;321;p1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22" name="Google Shape;322;p19"/>
          <p:cNvGrpSpPr/>
          <p:nvPr/>
        </p:nvGrpSpPr>
        <p:grpSpPr>
          <a:xfrm>
            <a:off x="-2959" y="2361914"/>
            <a:ext cx="7224853" cy="3951721"/>
            <a:chOff x="0" y="0"/>
            <a:chExt cx="4268764" cy="2870591"/>
          </a:xfrm>
        </p:grpSpPr>
        <p:sp>
          <p:nvSpPr>
            <p:cNvPr id="323" name="Google Shape;323;p19"/>
            <p:cNvSpPr/>
            <p:nvPr/>
          </p:nvSpPr>
          <p:spPr>
            <a:xfrm>
              <a:off x="0" y="0"/>
              <a:ext cx="426876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4" name="Google Shape;324;p19"/>
            <p:cNvSpPr txBox="1"/>
            <p:nvPr/>
          </p:nvSpPr>
          <p:spPr>
            <a:xfrm>
              <a:off x="94206" y="0"/>
              <a:ext cx="4116861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55600" marR="5080" lvl="0" indent="-3429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Proveen extensiones a infraestructura y plataformas cloud con  funcionalidad básica</a:t>
              </a:r>
              <a:endParaRPr dirty="0"/>
            </a:p>
            <a:p>
              <a:pPr marL="355600" marR="0" lvl="0" indent="-342900" algn="l" rtl="0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Ejemplos: Amazon SimpleDB, Amazon SQS, Google BigTable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947419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Ventajas: extienden la funcionalidad de las nubes de  computación y almacenamiento para integrar sistemas  heredados u otras cloud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939164" lvl="0" indent="-342900" algn="l" rtl="0">
                <a:lnSpc>
                  <a:spcPct val="100000"/>
                </a:lnSpc>
                <a:spcBef>
                  <a:spcPts val="57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Desventajas: a veces requieren el uso de plataformas o  infraestructura específica</a:t>
              </a:r>
              <a:endParaRPr dirty="0"/>
            </a:p>
          </p:txBody>
        </p:sp>
      </p:grpSp>
      <p:sp>
        <p:nvSpPr>
          <p:cNvPr id="325" name="Google Shape;325;p19"/>
          <p:cNvSpPr/>
          <p:nvPr/>
        </p:nvSpPr>
        <p:spPr>
          <a:xfrm>
            <a:off x="7589394" y="3721894"/>
            <a:ext cx="1485900" cy="55245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19"/>
          <p:cNvSpPr/>
          <p:nvPr/>
        </p:nvSpPr>
        <p:spPr>
          <a:xfrm>
            <a:off x="9516633" y="3812333"/>
            <a:ext cx="1533525" cy="6096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MISIÓN DE LA INTERNET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EN EL FUTURO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01" name="Google Shape;101;p2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2" name="Google Shape;102;p2"/>
          <p:cNvGrpSpPr/>
          <p:nvPr/>
        </p:nvGrpSpPr>
        <p:grpSpPr>
          <a:xfrm>
            <a:off x="-2959" y="2352583"/>
            <a:ext cx="6310453" cy="3951721"/>
            <a:chOff x="0" y="0"/>
            <a:chExt cx="4784318" cy="2870591"/>
          </a:xfrm>
        </p:grpSpPr>
        <p:sp>
          <p:nvSpPr>
            <p:cNvPr id="103" name="Google Shape;103;p2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94206" y="0"/>
              <a:ext cx="4690112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2700" marR="508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Calibri"/>
                <a:buNone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Ofrecer a todos los usuarios un entorno seguro, eficiente, confiable y robusto que: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2700" marR="5080" lvl="0" indent="0" algn="l" rtl="0">
                <a:lnSpc>
                  <a:spcPct val="100000"/>
                </a:lnSpc>
                <a:spcBef>
                  <a:spcPts val="105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69900" marR="5080" lvl="0" indent="-457200" algn="l" rtl="0">
                <a:lnSpc>
                  <a:spcPct val="100000"/>
                </a:lnSpc>
                <a:spcBef>
                  <a:spcPts val="10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Permita un acceso abierto, dinámico y descentralizado a la red y a su información.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55600" marR="5080" lvl="0" indent="-203200" algn="l" rtl="0">
                <a:lnSpc>
                  <a:spcPct val="100000"/>
                </a:lnSpc>
                <a:spcBef>
                  <a:spcPts val="105"/>
                </a:spcBef>
                <a:spcAft>
                  <a:spcPts val="0"/>
                </a:spcAft>
                <a:buClr>
                  <a:schemeClr val="lt1"/>
                </a:buClr>
                <a:buSzPts val="2200"/>
                <a:buFont typeface="Arial"/>
                <a:buNone/>
              </a:pP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469900" marR="5080" lvl="0" indent="-457200" algn="l" rtl="0">
                <a:lnSpc>
                  <a:spcPct val="100000"/>
                </a:lnSpc>
                <a:spcBef>
                  <a:spcPts val="105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Sea escalable, flexible y que pueda adaptarse al rendimiento y a las necesidades de los usuarios y su contexto. </a:t>
              </a:r>
              <a:endParaRPr sz="2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5" name="Google Shape;105;p2" descr="Internet_Smart_citie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503030" y="2735255"/>
            <a:ext cx="5285884" cy="2691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2" name="Google Shape;332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20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20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335" name="Google Shape;335;p20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0"/>
          <p:cNvSpPr txBox="1"/>
          <p:nvPr/>
        </p:nvSpPr>
        <p:spPr>
          <a:xfrm>
            <a:off x="403193" y="1384009"/>
            <a:ext cx="9696839" cy="4901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Registro y acceso a Amazon AWS </a:t>
            </a:r>
            <a:endParaRPr dirty="0"/>
          </a:p>
          <a:p>
            <a:pPr marL="754063" marR="0" lvl="0" indent="-34290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100"/>
              <a:buFont typeface="Calibri"/>
              <a:buChar char="•"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Dos posibilidades: 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Creando una cuenta o creando nuevas     credenciales para una cuenta existente. Elegir la opción de creación de cuenta.</a:t>
            </a:r>
            <a:endParaRPr dirty="0"/>
          </a:p>
          <a:p>
            <a:pPr marL="411163" marR="0" lvl="0" indent="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Revisión de servicios en Amazon </a:t>
            </a:r>
            <a:endParaRPr dirty="0"/>
          </a:p>
          <a:p>
            <a:pPr marL="712788" marR="0" lvl="0" indent="-301625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1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EC2, Elastic Beanstalk, S3, Identity &amp; Access Management, CloudWatch, WorkMail.</a:t>
            </a:r>
            <a:endParaRPr dirty="0"/>
          </a:p>
          <a:p>
            <a:pPr marL="411163" marR="0" lvl="0" indent="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s-MX" sz="24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Gestión de máquinas virtuales EC2, acceso remoto </a:t>
            </a:r>
            <a:endParaRPr dirty="0"/>
          </a:p>
          <a:p>
            <a:pPr marL="712788" marR="0" lvl="0" indent="-350838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s-MX" sz="24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Explicación de conceptos de instancia y volumen. Grupo de seguridad. </a:t>
            </a:r>
            <a:endParaRPr dirty="0"/>
          </a:p>
          <a:p>
            <a:pPr marL="712788" marR="0" lvl="0" indent="-398463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400" b="0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•</a:t>
            </a: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Conexión a máquina virtual mediante protocolo RDP.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21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21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ACTIVIDADES</a:t>
            </a:r>
            <a:br>
              <a:rPr lang="es-MX" dirty="0"/>
            </a:br>
            <a:endParaRPr dirty="0">
              <a:solidFill>
                <a:srgbClr val="CD25B0"/>
              </a:solidFill>
            </a:endParaRPr>
          </a:p>
        </p:txBody>
      </p:sp>
      <p:sp>
        <p:nvSpPr>
          <p:cNvPr id="345" name="Google Shape;345;p21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6" name="Google Shape;346;p21"/>
          <p:cNvGrpSpPr/>
          <p:nvPr/>
        </p:nvGrpSpPr>
        <p:grpSpPr>
          <a:xfrm>
            <a:off x="-2959" y="2361914"/>
            <a:ext cx="9174950" cy="3951721"/>
            <a:chOff x="0" y="0"/>
            <a:chExt cx="4268764" cy="2870591"/>
          </a:xfrm>
        </p:grpSpPr>
        <p:sp>
          <p:nvSpPr>
            <p:cNvPr id="347" name="Google Shape;347;p21"/>
            <p:cNvSpPr/>
            <p:nvPr/>
          </p:nvSpPr>
          <p:spPr>
            <a:xfrm>
              <a:off x="0" y="0"/>
              <a:ext cx="4268764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8" name="Google Shape;348;p21"/>
            <p:cNvSpPr txBox="1"/>
            <p:nvPr/>
          </p:nvSpPr>
          <p:spPr>
            <a:xfrm>
              <a:off x="94206" y="0"/>
              <a:ext cx="4116861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Para actividades prácticas visitar el sitio:</a:t>
              </a:r>
              <a:endParaRPr dirty="0"/>
            </a:p>
            <a:p>
              <a:pPr marL="0" marR="0" lvl="0" indent="0" algn="l" rtl="0"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lang="es-MX" sz="2800" b="0" i="0" u="sng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https://aws.amazon.com/es/getting-started/hands-on/</a:t>
              </a: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CAMPOS DE ACTUACIÓN DE LA INTERNET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EN LOS SERVICIOS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14" name="Google Shape;114;p3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403193" y="2156519"/>
            <a:ext cx="5549738" cy="3808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35687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Cloud computing</a:t>
            </a:r>
            <a:endParaRPr sz="2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35687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Virtualización de servicios y  optimización de recursos tanto en capacidad de  procesamiento como almacenamiento.</a:t>
            </a:r>
            <a:endParaRPr dirty="0"/>
          </a:p>
          <a:p>
            <a:pPr marL="12700" marR="508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Open service platforms</a:t>
            </a:r>
            <a:endParaRPr sz="2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Modularidad de servicios  para facilitar su integración por usuarios finales.</a:t>
            </a:r>
            <a:endParaRPr dirty="0"/>
          </a:p>
        </p:txBody>
      </p:sp>
      <p:cxnSp>
        <p:nvCxnSpPr>
          <p:cNvPr id="116" name="Google Shape;116;p3"/>
          <p:cNvCxnSpPr/>
          <p:nvPr/>
        </p:nvCxnSpPr>
        <p:spPr>
          <a:xfrm>
            <a:off x="5878291" y="2230016"/>
            <a:ext cx="0" cy="3984172"/>
          </a:xfrm>
          <a:prstGeom prst="straightConnector1">
            <a:avLst/>
          </a:prstGeom>
          <a:noFill/>
          <a:ln w="2857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17" name="Google Shape;117;p3"/>
          <p:cNvSpPr txBox="1"/>
          <p:nvPr/>
        </p:nvSpPr>
        <p:spPr>
          <a:xfrm>
            <a:off x="6131766" y="2692901"/>
            <a:ext cx="5549738" cy="2421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Autonomic computing</a:t>
            </a:r>
            <a:r>
              <a:rPr lang="es-MX" sz="28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Sistemas autogestionados.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Green IT</a:t>
            </a:r>
            <a:r>
              <a:rPr lang="es-MX" sz="2800" b="0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/>
          </a:p>
          <a:p>
            <a:pPr marL="12700" marR="0" lvl="0" indent="0" algn="l" rtl="0">
              <a:lnSpc>
                <a:spcPct val="100000"/>
              </a:lnSpc>
              <a:spcBef>
                <a:spcPts val="670"/>
              </a:spcBef>
              <a:spcAft>
                <a:spcPts val="0"/>
              </a:spcAft>
              <a:buNone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Optimización del consumo energético.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26" name="Google Shape;126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7" name="Google Shape;127;p4"/>
          <p:cNvGrpSpPr/>
          <p:nvPr/>
        </p:nvGrpSpPr>
        <p:grpSpPr>
          <a:xfrm>
            <a:off x="-2960" y="2352583"/>
            <a:ext cx="8493817" cy="3951721"/>
            <a:chOff x="0" y="0"/>
            <a:chExt cx="4784318" cy="2870591"/>
          </a:xfrm>
        </p:grpSpPr>
        <p:sp>
          <p:nvSpPr>
            <p:cNvPr id="128" name="Google Shape;128;p4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lang="es-MX" sz="2800" b="1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Una breve reseña histórica</a:t>
              </a:r>
              <a:endParaRPr sz="2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0" indent="-171450" algn="just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 concepto de Cloud aparece en 1961, cuando el Prof. John McCarthy predijo que algún día la computación se ofrecería como una “utility”. </a:t>
              </a:r>
              <a:endParaRPr dirty="0"/>
            </a:p>
            <a:p>
              <a:pPr marL="171450" marR="0" lvl="0" indent="-171450" algn="just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Años 90, con aparición de las redes ATM (Asynchronous Transfer Mode) se empezó a utilizar el término Cloud.</a:t>
              </a:r>
              <a:endParaRPr dirty="0"/>
            </a:p>
            <a:p>
              <a:pPr marL="171450" marR="0" lvl="0" indent="-171450" algn="just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Años 91 al 95, se introdujo el concepto de ofrecer aplicaciones comerciales a través de un sitio Web (Safesforce.com).</a:t>
              </a:r>
              <a:endParaRPr dirty="0"/>
            </a:p>
            <a:p>
              <a:pPr marL="171450" marR="0" lvl="0" indent="-171450" algn="just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Año 2002, Amazon empezó a desarrollar sistemas Cloud para modernizar sus centros de datos. Apareció AWS. </a:t>
              </a:r>
              <a:endParaRPr dirty="0"/>
            </a:p>
            <a:p>
              <a:pPr marL="171450" marR="0" lvl="0" indent="-171450" algn="just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Char char="•"/>
              </a:pPr>
              <a:r>
                <a:rPr lang="es-MX" sz="20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Año 2006 aparece Google Docs y posteriormente IBM, Oracle, Microsoft, etc.</a:t>
              </a:r>
              <a:endParaRPr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38" name="Google Shape;138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9" name="Google Shape;139;p5"/>
          <p:cNvGrpSpPr/>
          <p:nvPr/>
        </p:nvGrpSpPr>
        <p:grpSpPr>
          <a:xfrm>
            <a:off x="-2959" y="2352583"/>
            <a:ext cx="6282461" cy="3951721"/>
            <a:chOff x="0" y="0"/>
            <a:chExt cx="4784318" cy="2870591"/>
          </a:xfrm>
        </p:grpSpPr>
        <p:sp>
          <p:nvSpPr>
            <p:cNvPr id="140" name="Google Shape;140;p5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5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Calibri"/>
                <a:buNone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Una multitud de servicios IT conectados, que son ofrecidos, comprados, vendidos, utilizados, adaptados y compuestos por una red universal de proveedores, consumidores y agregadores de servicios o brokers resultando en una nueva manera de ofrecer, utilizar y organizar funcionalidad soportada por IT.</a:t>
              </a:r>
              <a:endParaRPr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2" name="Google Shape;142;p5"/>
          <p:cNvSpPr txBox="1"/>
          <p:nvPr/>
        </p:nvSpPr>
        <p:spPr>
          <a:xfrm>
            <a:off x="7669340" y="5663697"/>
            <a:ext cx="4243070" cy="1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ts val="1200"/>
              <a:buFont typeface="Calibri"/>
              <a:buNone/>
            </a:pPr>
            <a:r>
              <a:rPr lang="es-MX" sz="1200" b="0" i="0" u="none" strike="noStrike" cap="none" dirty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</a:rPr>
              <a:t>Adapted from SAP Research, 2008, and SEEKDA, 2008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461164" y="2950788"/>
            <a:ext cx="5377538" cy="2531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¿QUÉ ES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CLOUD</a:t>
            </a:r>
            <a:r>
              <a:rPr lang="es-MX" dirty="0"/>
              <a:t> </a:t>
            </a:r>
            <a:r>
              <a:rPr lang="es-MX" dirty="0">
                <a:solidFill>
                  <a:srgbClr val="CD25B0"/>
                </a:solidFill>
              </a:rPr>
              <a:t>COMPUTING?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52" name="Google Shape;152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" name="Google Shape;153;p6"/>
          <p:cNvGrpSpPr/>
          <p:nvPr/>
        </p:nvGrpSpPr>
        <p:grpSpPr>
          <a:xfrm>
            <a:off x="-2959" y="2352583"/>
            <a:ext cx="6282461" cy="3951721"/>
            <a:chOff x="0" y="0"/>
            <a:chExt cx="4784318" cy="2870591"/>
          </a:xfrm>
        </p:grpSpPr>
        <p:sp>
          <p:nvSpPr>
            <p:cNvPr id="154" name="Google Shape;154;p6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6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0" marR="0" lvl="0" indent="0" algn="just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100"/>
                <a:buFont typeface="Calibri"/>
                <a:buNone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 NIST (National Institute of Standards and Technology de EE.UU) ha propuesto una definición que está siendo aceptada mayoritariamente:</a:t>
              </a:r>
              <a:endParaRPr dirty="0"/>
            </a:p>
          </p:txBody>
        </p:sp>
      </p:grpSp>
      <p:sp>
        <p:nvSpPr>
          <p:cNvPr id="156" name="Google Shape;156;p6"/>
          <p:cNvSpPr txBox="1"/>
          <p:nvPr/>
        </p:nvSpPr>
        <p:spPr>
          <a:xfrm>
            <a:off x="6456119" y="2758782"/>
            <a:ext cx="5387629" cy="283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200"/>
              <a:buFont typeface="Calibri"/>
              <a:buNone/>
            </a:pPr>
            <a:r>
              <a:rPr lang="es-MX" sz="22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“Cloud Computing es un modelo para permitir el acceso adecuado y bajo demanda a un conjunto de recursos de cómputo configurables (p.e. redes, servidores, almacenamiento, aplicaciones y servicios) que pueden ser rápidamente provistos y puestos a disposición del cliente con un mínimo esfuerzo de gestión y de interacción con el proveedor del servicio”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 COMPUTING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ES…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65" name="Google Shape;165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6" name="Google Shape;166;p7"/>
          <p:cNvGrpSpPr/>
          <p:nvPr/>
        </p:nvGrpSpPr>
        <p:grpSpPr>
          <a:xfrm>
            <a:off x="-2959" y="2352583"/>
            <a:ext cx="7616739" cy="3951721"/>
            <a:chOff x="0" y="0"/>
            <a:chExt cx="4784318" cy="2870591"/>
          </a:xfrm>
        </p:grpSpPr>
        <p:sp>
          <p:nvSpPr>
            <p:cNvPr id="167" name="Google Shape;167;p7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7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342900" marR="0" lvl="0" indent="-342900" algn="just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Capacidad computacional y almacenamiento virtualizado expuesto mediante infraestructura agnóstica a la plataforma y accedida a internet.</a:t>
              </a: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42900" marR="0" lvl="0" indent="-190500" algn="just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endParaRPr sz="2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42900" marR="0" lvl="0" indent="-342900" algn="just" rtl="0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Char char="•"/>
              </a:pPr>
              <a:r>
                <a:rPr lang="es-MX" sz="24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Recursos IT compartidos en demanda, creados y eliminados eficientemente y de modo escalable a través de una variedad de interfaces programáticos facturados en base a su uso.</a:t>
              </a:r>
              <a:endParaRPr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 COMPUTING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TRADICIONALMENTE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77" name="Google Shape;177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8" name="Google Shape;178;p8"/>
          <p:cNvGrpSpPr/>
          <p:nvPr/>
        </p:nvGrpSpPr>
        <p:grpSpPr>
          <a:xfrm>
            <a:off x="-2959" y="2352583"/>
            <a:ext cx="8979008" cy="3951721"/>
            <a:chOff x="0" y="0"/>
            <a:chExt cx="4784318" cy="2870591"/>
          </a:xfrm>
        </p:grpSpPr>
        <p:sp>
          <p:nvSpPr>
            <p:cNvPr id="179" name="Google Shape;179;p8"/>
            <p:cNvSpPr/>
            <p:nvPr/>
          </p:nvSpPr>
          <p:spPr>
            <a:xfrm>
              <a:off x="0" y="0"/>
              <a:ext cx="4784318" cy="2870591"/>
            </a:xfrm>
            <a:prstGeom prst="rect">
              <a:avLst/>
            </a:prstGeom>
            <a:solidFill>
              <a:srgbClr val="CD25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180;p8"/>
            <p:cNvSpPr txBox="1"/>
            <p:nvPr/>
          </p:nvSpPr>
          <p:spPr>
            <a:xfrm>
              <a:off x="94206" y="0"/>
              <a:ext cx="4616533" cy="28705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0475" tIns="110475" rIns="110475" bIns="110475" anchor="ctr" anchorCtr="0">
              <a:noAutofit/>
            </a:bodyPr>
            <a:lstStyle/>
            <a:p>
              <a:pPr marL="171450" marR="0" lvl="0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Cada funcionalidad se implementa en un servidor (HW+OS+HD+Apps). </a:t>
              </a:r>
              <a:endParaRPr dirty="0"/>
            </a:p>
            <a:p>
              <a:pPr marL="171450" marR="0" lvl="0" indent="-17145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Los servidores se llamaban por la función realizada: Servidor SQL, Servidor Exchange, Servidor Web, etc.</a:t>
              </a:r>
              <a:endParaRPr dirty="0"/>
            </a:p>
            <a:p>
              <a:pPr marL="171450" marR="0" lvl="0" indent="-17145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Cuando se llenaba un servidor se añadía otro del mismo nombre.</a:t>
              </a:r>
              <a:endParaRPr dirty="0"/>
            </a:p>
            <a:p>
              <a:pPr marL="171450" marR="0" lvl="0" indent="-17145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 no ser que hubiesen servidores múltiples si se producía un fallo de HW la funcionalidad dejaba de estar operativa. </a:t>
              </a:r>
              <a:endParaRPr dirty="0"/>
            </a:p>
            <a:p>
              <a:pPr marL="171450" marR="0" lvl="0" indent="-17145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Los fallos de HW eran y todavía son frecuentes.</a:t>
              </a:r>
              <a:endParaRPr dirty="0"/>
            </a:p>
            <a:p>
              <a:pPr marL="171450" marR="0" lvl="0" indent="-171450" algn="l" rtl="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Char char="•"/>
              </a:pPr>
              <a:r>
                <a:rPr lang="es-MX" sz="2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Solución: Implementación de clusters de servidores (tolerancia a fallos).</a:t>
              </a:r>
              <a:endParaRPr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9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9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 dirty="0">
                <a:solidFill>
                  <a:srgbClr val="A7A8AA"/>
                </a:solidFill>
              </a:rPr>
              <a:t>CLOUD</a:t>
            </a:r>
            <a:br>
              <a:rPr lang="es-MX" dirty="0"/>
            </a:br>
            <a:r>
              <a:rPr lang="es-MX" dirty="0">
                <a:solidFill>
                  <a:srgbClr val="CD25B0"/>
                </a:solidFill>
              </a:rPr>
              <a:t>COMPUTING</a:t>
            </a:r>
            <a:endParaRPr dirty="0">
              <a:solidFill>
                <a:srgbClr val="CD25B0"/>
              </a:solidFill>
            </a:endParaRPr>
          </a:p>
        </p:txBody>
      </p:sp>
      <p:sp>
        <p:nvSpPr>
          <p:cNvPr id="189" name="Google Shape;189;p9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 txBox="1"/>
          <p:nvPr/>
        </p:nvSpPr>
        <p:spPr>
          <a:xfrm>
            <a:off x="412598" y="2692901"/>
            <a:ext cx="5549738" cy="3272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Problemas de los clúster o granjas de servidores</a:t>
            </a:r>
            <a:endParaRPr sz="2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Limitación de escalabilidad </a:t>
            </a:r>
            <a:endParaRPr dirty="0"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todas las aplicaciones funcionan en entornos cluster </a:t>
            </a:r>
            <a:endParaRPr dirty="0"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Difícil de obtener redundancia (quizás en datos pero menos en procesos) </a:t>
            </a:r>
            <a:endParaRPr dirty="0"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recursos HW se malgastan</a:t>
            </a:r>
            <a:endParaRPr dirty="0"/>
          </a:p>
        </p:txBody>
      </p:sp>
      <p:cxnSp>
        <p:nvCxnSpPr>
          <p:cNvPr id="191" name="Google Shape;191;p9"/>
          <p:cNvCxnSpPr/>
          <p:nvPr/>
        </p:nvCxnSpPr>
        <p:spPr>
          <a:xfrm>
            <a:off x="5878291" y="2230016"/>
            <a:ext cx="0" cy="3984172"/>
          </a:xfrm>
          <a:prstGeom prst="straightConnector1">
            <a:avLst/>
          </a:prstGeom>
          <a:noFill/>
          <a:ln w="2857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192" name="Google Shape;192;p9"/>
          <p:cNvSpPr txBox="1"/>
          <p:nvPr/>
        </p:nvSpPr>
        <p:spPr>
          <a:xfrm>
            <a:off x="6096000" y="2692901"/>
            <a:ext cx="5549738" cy="3447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None/>
            </a:pPr>
            <a:r>
              <a:rPr lang="es-MX" sz="2800" b="1" i="0" u="none" strike="noStrike" cap="none" dirty="0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Solución </a:t>
            </a:r>
            <a:endParaRPr sz="2800" b="0" i="0" u="none" strike="noStrike" cap="none" dirty="0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Virtualización </a:t>
            </a:r>
            <a:endParaRPr dirty="0"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Abstracción de los recursos de una computadora</a:t>
            </a:r>
            <a:endParaRPr dirty="0"/>
          </a:p>
          <a:p>
            <a:pPr marL="171450" marR="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Char char="•"/>
            </a:pPr>
            <a:r>
              <a:rPr lang="es-MX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Desacople entre HW y SW. Se pueden tener varios sistemas operativos sobre el mismo equipo, pero también tener un sistema operativo soportado entre varios equipos.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1446</Words>
  <Application>Microsoft Office PowerPoint</Application>
  <PresentationFormat>Panorámica</PresentationFormat>
  <Paragraphs>164</Paragraphs>
  <Slides>21</Slides>
  <Notes>21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de Office</vt:lpstr>
      <vt:lpstr>Misión de la Internet en el futuro</vt:lpstr>
      <vt:lpstr>MISIÓN DE LA INTERNET EN EL FUTURO</vt:lpstr>
      <vt:lpstr>CAMPOS DE ACTUACIÓN DE LA INTERNET EN LOS SERVICIOS</vt:lpstr>
      <vt:lpstr>CLOUD COMPUTING</vt:lpstr>
      <vt:lpstr>CLOUD COMPUTING</vt:lpstr>
      <vt:lpstr>¿QUÉ ES CLOUD COMPUTING?</vt:lpstr>
      <vt:lpstr>CLOUD COMPUTING ES…</vt:lpstr>
      <vt:lpstr>CLOUD COMPUTING TRADICIONALMENTE</vt:lpstr>
      <vt:lpstr>CLOUD COMPUTING</vt:lpstr>
      <vt:lpstr>CLOUD COMPUTING GRACIAS A LA VIRTUALIZACIÓN</vt:lpstr>
      <vt:lpstr>EVOLUCIÓN HACIA CLOUD COMPUTING</vt:lpstr>
      <vt:lpstr>INFRAESTRUCTURA VIRTUALIZADA CLOUD COMPUTING</vt:lpstr>
      <vt:lpstr>ARQUITECTURA CLOUD COMPUTING</vt:lpstr>
      <vt:lpstr>CARACTERÍSTICAS CLOUD </vt:lpstr>
      <vt:lpstr>EVOLUCIÓN DE TECNOLOGÍAS DE CLOUD COMPUTING</vt:lpstr>
      <vt:lpstr>THE CLOUD = MEJORA X10</vt:lpstr>
      <vt:lpstr>APLICACIONES CLOUD</vt:lpstr>
      <vt:lpstr>INFRAESTRUCTURA CLOUD</vt:lpstr>
      <vt:lpstr>EXTENSORES CLOUD</vt:lpstr>
      <vt:lpstr>ACTIVIDADES </vt:lpstr>
      <vt:lpstr>ACTIVIDADES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Misión de la Internet en el futuro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2021-02-15T18:49:13Z</dcterms:modified>
</cp:coreProperties>
</file>