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zgAY2Tk+dE6F6UQxUFYpGngiQ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7FA28A-4F1C-47DF-A36A-F8EFFFBB7DE2}">
  <a:tblStyle styleId="{067FA28A-4F1C-47DF-A36A-F8EFFFBB7DE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ithub.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pwd: </a:t>
            </a:r>
            <a:r>
              <a:rPr lang="es-MX" dirty="0">
                <a:solidFill>
                  <a:schemeClr val="dk1"/>
                </a:solidFill>
              </a:rPr>
              <a:t>Muestra la ruta completa del directorio actual.</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cd &lt;directorio&gt;: </a:t>
            </a:r>
            <a:r>
              <a:rPr lang="es-MX" dirty="0">
                <a:solidFill>
                  <a:schemeClr val="dk1"/>
                </a:solidFill>
              </a:rPr>
              <a:t>Abrir directorio (moverse una carpeta adelante).</a:t>
            </a:r>
            <a:endParaRPr dirty="0">
              <a:solidFill>
                <a:schemeClr val="dk1"/>
              </a:solidFill>
              <a:latin typeface="Consolas"/>
              <a:ea typeface="Consolas"/>
              <a:cs typeface="Consolas"/>
              <a:sym typeface="Consolas"/>
            </a:endParaRPr>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cd ..: </a:t>
            </a:r>
            <a:r>
              <a:rPr lang="es-MX" dirty="0">
                <a:solidFill>
                  <a:schemeClr val="dk1"/>
                </a:solidFill>
              </a:rPr>
              <a:t>Ir un directorio hacia atrás.</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ls: </a:t>
            </a:r>
            <a:r>
              <a:rPr lang="es-MX" dirty="0">
                <a:solidFill>
                  <a:schemeClr val="dk1"/>
                </a:solidFill>
              </a:rPr>
              <a:t>Lista todo lo que hay dentro del directorio donde nos encontramos.</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clear: </a:t>
            </a:r>
            <a:r>
              <a:rPr lang="es-MX" dirty="0">
                <a:solidFill>
                  <a:schemeClr val="dk1"/>
                </a:solidFill>
              </a:rPr>
              <a:t>Limpia la consola.</a:t>
            </a:r>
            <a:endParaRPr dirty="0"/>
          </a:p>
        </p:txBody>
      </p:sp>
      <p:sp>
        <p:nvSpPr>
          <p:cNvPr id="179" name="Google Shape;17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MX" dirty="0"/>
              <a:t>Invitar a los estudiantes a revisar la guía “</a:t>
            </a:r>
            <a:r>
              <a:rPr lang="es-MX" dirty="0">
                <a:solidFill>
                  <a:schemeClr val="dk1"/>
                </a:solidFill>
              </a:rPr>
              <a:t>GIT - Control de versiones de código” y realizar la actividad práctica número 1.</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189" name="Google Shape;18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MX" dirty="0">
                <a:solidFill>
                  <a:schemeClr val="dk1"/>
                </a:solidFill>
              </a:rPr>
              <a:t>Invitar a los estudiantes a revisar la guía “GIT - Control de versiones de código” y realizar la actividad práctica número 2.</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197" name="Google Shape;19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MX" dirty="0">
                <a:solidFill>
                  <a:schemeClr val="dk1"/>
                </a:solidFill>
              </a:rPr>
              <a:t>Invitar a los estudiantes a revisar la guía “GIT - Control de versiones de código” y realizar la actividad práctica número 2.1.</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MX" dirty="0">
                <a:solidFill>
                  <a:schemeClr val="dk1"/>
                </a:solidFill>
              </a:rPr>
              <a:t>Invitar a los estudiantes a revisar la guía “GIT - Control de versiones de código” y realizar la actividad práctica número 3.</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13" name="Google Shape;21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MX" dirty="0">
                <a:solidFill>
                  <a:schemeClr val="dk1"/>
                </a:solidFill>
              </a:rPr>
              <a:t>Las ramas o </a:t>
            </a:r>
            <a:r>
              <a:rPr lang="es-MX" i="1" dirty="0">
                <a:solidFill>
                  <a:schemeClr val="dk1"/>
                </a:solidFill>
              </a:rPr>
              <a:t>branch</a:t>
            </a:r>
            <a:r>
              <a:rPr lang="es-MX" dirty="0">
                <a:solidFill>
                  <a:schemeClr val="dk1"/>
                </a:solidFill>
              </a:rPr>
              <a:t> son una de las principales utilidades que disponemos en Git para llevar un mejor control del código, se trata de  crear caminos que podemos tomar a lo largo del desarrollo de un software, algo que ocurre naturalmente para resolver problemas, o crear nuevas soluciones o  funcionalidades.</a:t>
            </a:r>
            <a:endParaRPr dirty="0"/>
          </a:p>
          <a:p>
            <a:pPr marL="0" lvl="0" indent="0" algn="just" rtl="0">
              <a:lnSpc>
                <a:spcPct val="115000"/>
              </a:lnSpc>
              <a:spcBef>
                <a:spcPts val="0"/>
              </a:spcBef>
              <a:spcAft>
                <a:spcPts val="0"/>
              </a:spcAft>
              <a:buClr>
                <a:schemeClr val="dk1"/>
              </a:buClr>
              <a:buSzPts val="1100"/>
              <a:buFont typeface="Arial"/>
              <a:buNone/>
            </a:pPr>
            <a:r>
              <a:rPr lang="es-MX" dirty="0">
                <a:solidFill>
                  <a:schemeClr val="dk1"/>
                </a:solidFill>
              </a:rPr>
              <a:t>En la práctica se trata que nuestro código tenga distintos estados donde el programador pueda pasar de uno a otro o mezclar estos estados de manera ágil.</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15</a:t>
            </a:fld>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MX" dirty="0">
                <a:solidFill>
                  <a:schemeClr val="dk1"/>
                </a:solidFill>
              </a:rPr>
              <a:t>La rama </a:t>
            </a:r>
            <a:r>
              <a:rPr lang="es-MX" i="1" dirty="0">
                <a:solidFill>
                  <a:schemeClr val="dk1"/>
                </a:solidFill>
              </a:rPr>
              <a:t>master </a:t>
            </a:r>
            <a:r>
              <a:rPr lang="es-MX" dirty="0">
                <a:solidFill>
                  <a:schemeClr val="dk1"/>
                </a:solidFill>
              </a:rPr>
              <a:t>es el estado por defecto cuando usamos git, lo puedes corroborar usando el comando </a:t>
            </a:r>
            <a:r>
              <a:rPr lang="es-MX" dirty="0">
                <a:solidFill>
                  <a:schemeClr val="dk1"/>
                </a:solidFill>
                <a:latin typeface="Consolas"/>
                <a:ea typeface="Consolas"/>
                <a:cs typeface="Consolas"/>
                <a:sym typeface="Consolas"/>
              </a:rPr>
              <a:t>git branch </a:t>
            </a:r>
            <a:r>
              <a:rPr lang="es-MX" dirty="0">
                <a:solidFill>
                  <a:schemeClr val="dk1"/>
                </a:solidFill>
              </a:rPr>
              <a:t>dentro de un programa que use git. Este comando listará todas las ramas que se han creado y se mostrará en verde en la rama que nos encontramos en ese momento, en el caso que no se haya creado ninguna, sólo aparecerá la rama </a:t>
            </a:r>
            <a:r>
              <a:rPr lang="es-MX" i="1" dirty="0">
                <a:solidFill>
                  <a:schemeClr val="dk1"/>
                </a:solidFill>
              </a:rPr>
              <a:t>master.</a:t>
            </a:r>
            <a:r>
              <a:rPr lang="es-MX" dirty="0">
                <a:solidFill>
                  <a:schemeClr val="dk1"/>
                </a:solidFill>
              </a:rPr>
              <a:t> </a:t>
            </a:r>
            <a:endParaRPr dirty="0"/>
          </a:p>
          <a:p>
            <a:pPr marL="0" lvl="0" indent="0" algn="just" rtl="0">
              <a:lnSpc>
                <a:spcPct val="115000"/>
              </a:lnSpc>
              <a:spcBef>
                <a:spcPts val="0"/>
              </a:spcBef>
              <a:spcAft>
                <a:spcPts val="0"/>
              </a:spcAft>
              <a:buClr>
                <a:schemeClr val="dk1"/>
              </a:buClr>
              <a:buSzPts val="1100"/>
              <a:buFont typeface="Arial"/>
              <a:buNone/>
            </a:pPr>
            <a:r>
              <a:rPr lang="es-MX" dirty="0">
                <a:solidFill>
                  <a:schemeClr val="dk1"/>
                </a:solidFill>
              </a:rPr>
              <a:t>Esta rama, no es distinta a cualquier otra que se pueda crear de forma manual, sin embargo habitualmente se utiliza para alojar el software en su última versión funcional y estable, la que se encuentra desplegada en algún servidor.</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33" name="Google Shape;233;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endParaRPr dirty="0"/>
          </a:p>
        </p:txBody>
      </p:sp>
      <p:sp>
        <p:nvSpPr>
          <p:cNvPr id="245" name="Google Shape;24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branch: </a:t>
            </a:r>
            <a:r>
              <a:rPr lang="es-MX" dirty="0">
                <a:solidFill>
                  <a:schemeClr val="dk1"/>
                </a:solidFill>
              </a:rPr>
              <a:t>Muestra un listado de las ramas creadas.</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branch desarrollo: </a:t>
            </a:r>
            <a:r>
              <a:rPr lang="es-MX" dirty="0">
                <a:solidFill>
                  <a:schemeClr val="dk1"/>
                </a:solidFill>
              </a:rPr>
              <a:t>Crea una nueva rama llamada “desarrollo”.</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branch -d nombre-rama: </a:t>
            </a:r>
            <a:r>
              <a:rPr lang="es-MX" dirty="0">
                <a:solidFill>
                  <a:schemeClr val="dk1"/>
                </a:solidFill>
              </a:rPr>
              <a:t>permite eliminar una rama específica.</a:t>
            </a:r>
            <a:endParaRPr b="1" dirty="0">
              <a:solidFill>
                <a:schemeClr val="dk1"/>
              </a:solidFill>
              <a:latin typeface="Consolas"/>
              <a:ea typeface="Consolas"/>
              <a:cs typeface="Consolas"/>
              <a:sym typeface="Consolas"/>
            </a:endParaRPr>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checkout nombre-rama: </a:t>
            </a:r>
            <a:r>
              <a:rPr lang="es-MX" dirty="0">
                <a:solidFill>
                  <a:schemeClr val="dk1"/>
                </a:solidFill>
              </a:rPr>
              <a:t>Permite moverse entre distintas ramas, por ejemplo: </a:t>
            </a:r>
            <a:r>
              <a:rPr lang="es-MX" dirty="0">
                <a:solidFill>
                  <a:schemeClr val="dk1"/>
                </a:solidFill>
                <a:latin typeface="Consolas"/>
                <a:ea typeface="Consolas"/>
                <a:cs typeface="Consolas"/>
                <a:sym typeface="Consolas"/>
              </a:rPr>
              <a:t>git checkout desarrollo, git checkout master.</a:t>
            </a:r>
            <a:endParaRPr dirty="0"/>
          </a:p>
          <a:p>
            <a:pPr marL="0" lvl="0" indent="0" algn="just" rtl="0">
              <a:lnSpc>
                <a:spcPct val="115000"/>
              </a:lnSpc>
              <a:spcBef>
                <a:spcPts val="0"/>
              </a:spcBef>
              <a:spcAft>
                <a:spcPts val="0"/>
              </a:spcAft>
              <a:buClr>
                <a:schemeClr val="dk1"/>
              </a:buClr>
              <a:buSzPts val="1100"/>
              <a:buFont typeface="Arial"/>
              <a:buNone/>
            </a:pPr>
            <a:endParaRPr dirty="0">
              <a:solidFill>
                <a:schemeClr val="dk1"/>
              </a:solidFill>
              <a:latin typeface="Consolas"/>
              <a:ea typeface="Consolas"/>
              <a:cs typeface="Consolas"/>
              <a:sym typeface="Consolas"/>
            </a:endParaRPr>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merge nombre-rama: </a:t>
            </a:r>
            <a:r>
              <a:rPr lang="es-MX" dirty="0">
                <a:solidFill>
                  <a:schemeClr val="dk1"/>
                </a:solidFill>
              </a:rPr>
              <a:t>Permite mezclar ramas, por ejemplo si nos encontramos en la rama </a:t>
            </a:r>
            <a:r>
              <a:rPr lang="es-MX" i="1" dirty="0">
                <a:solidFill>
                  <a:schemeClr val="dk1"/>
                </a:solidFill>
              </a:rPr>
              <a:t>master</a:t>
            </a:r>
            <a:r>
              <a:rPr lang="es-MX" dirty="0">
                <a:solidFill>
                  <a:schemeClr val="dk1"/>
                </a:solidFill>
              </a:rPr>
              <a:t>, y queremos mezclar la rama desarrollo con la rama </a:t>
            </a:r>
            <a:r>
              <a:rPr lang="es-MX" i="1" dirty="0">
                <a:solidFill>
                  <a:schemeClr val="dk1"/>
                </a:solidFill>
              </a:rPr>
              <a:t>master</a:t>
            </a:r>
            <a:r>
              <a:rPr lang="es-MX" dirty="0">
                <a:solidFill>
                  <a:schemeClr val="dk1"/>
                </a:solidFill>
              </a:rPr>
              <a:t>, hacemos</a:t>
            </a:r>
            <a:r>
              <a:rPr lang="es-MX" dirty="0">
                <a:solidFill>
                  <a:schemeClr val="dk1"/>
                </a:solidFill>
                <a:latin typeface="Consolas"/>
                <a:ea typeface="Consolas"/>
                <a:cs typeface="Consolas"/>
                <a:sym typeface="Consolas"/>
              </a:rPr>
              <a:t> git merge desarrollo, </a:t>
            </a:r>
            <a:r>
              <a:rPr lang="es-MX" dirty="0">
                <a:solidFill>
                  <a:schemeClr val="dk1"/>
                </a:solidFill>
              </a:rPr>
              <a:t>esto nos traerá todos los nuevos cambios de la rama desarrollo a la rama </a:t>
            </a:r>
            <a:r>
              <a:rPr lang="es-MX" i="1" dirty="0">
                <a:solidFill>
                  <a:schemeClr val="dk1"/>
                </a:solidFill>
              </a:rPr>
              <a:t>master</a:t>
            </a:r>
            <a:r>
              <a:rPr lang="es-MX" dirty="0">
                <a:solidFill>
                  <a:schemeClr val="dk1"/>
                </a:solidFill>
              </a:rPr>
              <a:t>.</a:t>
            </a:r>
            <a:endParaRPr dirty="0"/>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just" rtl="0">
              <a:lnSpc>
                <a:spcPct val="115000"/>
              </a:lnSpc>
              <a:spcBef>
                <a:spcPts val="0"/>
              </a:spcBef>
              <a:spcAft>
                <a:spcPts val="0"/>
              </a:spcAft>
              <a:buClr>
                <a:schemeClr val="dk1"/>
              </a:buClr>
              <a:buSzPts val="1100"/>
              <a:buFont typeface="Arial"/>
              <a:buNone/>
            </a:pPr>
            <a:endParaRPr dirty="0"/>
          </a:p>
        </p:txBody>
      </p:sp>
      <p:sp>
        <p:nvSpPr>
          <p:cNvPr id="255" name="Google Shape;25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15000"/>
              </a:lnSpc>
              <a:spcBef>
                <a:spcPts val="0"/>
              </a:spcBef>
              <a:spcAft>
                <a:spcPts val="0"/>
              </a:spcAft>
              <a:buClr>
                <a:schemeClr val="dk1"/>
              </a:buClr>
              <a:buSzPts val="1100"/>
              <a:buFont typeface="Arial"/>
              <a:buNone/>
            </a:pPr>
            <a:r>
              <a:rPr lang="es-MX" dirty="0">
                <a:solidFill>
                  <a:schemeClr val="dk1"/>
                </a:solidFill>
              </a:rPr>
              <a:t>Se invita los estudiantes a ver el siguiente video para activar el aprendizaje.</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66" name="Google Shape;26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6" name="Google Shape;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solidFill>
                  <a:schemeClr val="dk1"/>
                </a:solidFill>
              </a:rPr>
              <a:t>Invitar a los estudiantes a revisar la guía “GIT - Control de versiones de código” y realizar la actividad práctica número 4.</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76" name="Google Shape;27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20</a:t>
            </a:fld>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solidFill>
                  <a:schemeClr val="dk1"/>
                </a:solidFill>
              </a:rPr>
              <a:t>Invitar a los estudiantes a revisar la guía “GIT - Control de versiones de código” y realizar la actividad práctica número 4.1.</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84" name="Google Shape;28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21</a:t>
            </a:fld>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solidFill>
                  <a:schemeClr val="dk1"/>
                </a:solidFill>
              </a:rPr>
              <a:t>Invitar a los estudiantes a acceder al link de la plataforma interactiva y llegar al nivel 4</a:t>
            </a:r>
            <a:endParaRPr dirty="0"/>
          </a:p>
          <a:p>
            <a:pPr marL="0" lvl="0" indent="0" algn="just" rtl="0">
              <a:lnSpc>
                <a:spcPct val="115000"/>
              </a:lnSpc>
              <a:spcBef>
                <a:spcPts val="0"/>
              </a:spcBef>
              <a:spcAft>
                <a:spcPts val="0"/>
              </a:spcAft>
              <a:buClr>
                <a:schemeClr val="dk1"/>
              </a:buClr>
              <a:buSzPts val="1100"/>
              <a:buFont typeface="Arial"/>
              <a:buNone/>
            </a:pPr>
            <a:endParaRPr dirty="0"/>
          </a:p>
        </p:txBody>
      </p:sp>
      <p:sp>
        <p:nvSpPr>
          <p:cNvPr id="292" name="Google Shape;29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22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sz="1200" b="0" i="0" u="none" strike="noStrike" dirty="0">
                <a:solidFill>
                  <a:schemeClr val="dk1"/>
                </a:solidFill>
                <a:latin typeface="Calibri"/>
                <a:ea typeface="Calibri"/>
                <a:cs typeface="Calibri"/>
                <a:sym typeface="Calibri"/>
              </a:rPr>
              <a:t>Git es un sistema de control de versiones (SCV) creado para la eficiencia, trazabilidad y mantenimiento de versiones de aplicaciones computacionales, su propósito es mantener un historial de todos los cambios que se generan en los archivos de la aplicación y coordinar el trabajo colaborativo.</a:t>
            </a:r>
            <a:endParaRPr dirty="0"/>
          </a:p>
        </p:txBody>
      </p:sp>
      <p:sp>
        <p:nvSpPr>
          <p:cNvPr id="109" name="Google Shape;1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sz="1200" b="0" i="0" u="none" strike="noStrike" dirty="0">
                <a:solidFill>
                  <a:schemeClr val="dk1"/>
                </a:solidFill>
                <a:latin typeface="Calibri"/>
                <a:ea typeface="Calibri"/>
                <a:cs typeface="Calibri"/>
                <a:sym typeface="Calibri"/>
              </a:rPr>
              <a:t>Además podemos ver en la página oficial de Git (https://git-scm.com/) que reseña las principales grandes empresas tecnológicas que utilizan esta herramienta como control de versiones de sus proyectos.</a:t>
            </a:r>
            <a:endParaRPr dirty="0"/>
          </a:p>
        </p:txBody>
      </p:sp>
      <p:sp>
        <p:nvSpPr>
          <p:cNvPr id="119" name="Google Shape;1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200" b="0" i="0" u="sng" strike="noStrike" dirty="0">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GitHub</a:t>
            </a:r>
            <a:r>
              <a:rPr lang="es-MX" sz="1200" b="0" i="0" u="none" strike="noStrike" dirty="0">
                <a:solidFill>
                  <a:schemeClr val="dk1"/>
                </a:solidFill>
                <a:latin typeface="Calibri"/>
                <a:ea typeface="Calibri"/>
                <a:cs typeface="Calibri"/>
                <a:sym typeface="Calibri"/>
              </a:rPr>
              <a:t> es una plataforma web de desarrollo colaborativo que permite el alojamiento y gestión de repositorios remotos Git, donde cada repositorio se almacena de forma pública a menos que se pague por mantener el código privado.</a:t>
            </a:r>
            <a:endParaRPr b="0" dirty="0"/>
          </a:p>
          <a:p>
            <a:pPr marL="0" lvl="0" indent="0" algn="l" rtl="0">
              <a:spcBef>
                <a:spcPts val="0"/>
              </a:spcBef>
              <a:spcAft>
                <a:spcPts val="0"/>
              </a:spcAft>
              <a:buNone/>
            </a:pPr>
            <a:r>
              <a:rPr lang="es-MX" sz="1200" b="0" i="0" u="none" strike="noStrike" dirty="0">
                <a:solidFill>
                  <a:schemeClr val="dk1"/>
                </a:solidFill>
                <a:latin typeface="Calibri"/>
                <a:ea typeface="Calibri"/>
                <a:cs typeface="Calibri"/>
                <a:sym typeface="Calibri"/>
              </a:rPr>
              <a:t>Cada repositorio creado en GitHub es propiedad de una cuenta de usuario u organización y sólo usuarios autorizados pueden realizar cambios en dicho repositorio.</a:t>
            </a:r>
            <a:br>
              <a:rPr lang="es-MX" sz="1200" b="0" i="0" u="none" strike="noStrike" dirty="0">
                <a:solidFill>
                  <a:schemeClr val="dk1"/>
                </a:solidFill>
                <a:latin typeface="Calibri"/>
                <a:ea typeface="Calibri"/>
                <a:cs typeface="Calibri"/>
                <a:sym typeface="Calibri"/>
              </a:rPr>
            </a:br>
            <a:r>
              <a:rPr lang="es-MX" sz="1200" b="0" i="0" u="none" strike="noStrike" dirty="0">
                <a:solidFill>
                  <a:schemeClr val="dk1"/>
                </a:solidFill>
                <a:latin typeface="Calibri"/>
                <a:ea typeface="Calibri"/>
                <a:cs typeface="Calibri"/>
                <a:sym typeface="Calibri"/>
              </a:rPr>
              <a:t>Así como GitHub, existen muchas otras plataformas web que nos permiten la gestión de repositorios remotos GIT y que nos entregan diversos beneficios como por ejemplo, la gestión y asignación de tareas o también llamadas issues entre el equipo de desarrollo.</a:t>
            </a:r>
            <a:endParaRPr b="0" dirty="0"/>
          </a:p>
          <a:p>
            <a:pPr marL="0" lvl="0" indent="0" algn="l" rtl="0">
              <a:spcBef>
                <a:spcPts val="0"/>
              </a:spcBef>
              <a:spcAft>
                <a:spcPts val="0"/>
              </a:spcAft>
              <a:buNone/>
            </a:pPr>
            <a:r>
              <a:rPr lang="es-MX" sz="1200" b="0" i="0" u="none" strike="noStrike" dirty="0">
                <a:solidFill>
                  <a:schemeClr val="dk1"/>
                </a:solidFill>
                <a:latin typeface="Calibri"/>
                <a:ea typeface="Calibri"/>
                <a:cs typeface="Calibri"/>
                <a:sym typeface="Calibri"/>
              </a:rPr>
              <a:t>Las más populares en el mercado son GitHub, Bitbucket y GitLab.</a:t>
            </a:r>
            <a:endParaRPr b="0" dirty="0"/>
          </a:p>
          <a:p>
            <a:pPr marL="0" lvl="0" indent="0" algn="l" rtl="0">
              <a:spcBef>
                <a:spcPts val="0"/>
              </a:spcBef>
              <a:spcAft>
                <a:spcPts val="0"/>
              </a:spcAft>
              <a:buNone/>
            </a:pPr>
            <a:br>
              <a:rPr lang="es-MX" dirty="0"/>
            </a:br>
            <a:endParaRPr dirty="0"/>
          </a:p>
        </p:txBody>
      </p:sp>
      <p:sp>
        <p:nvSpPr>
          <p:cNvPr id="129" name="Google Shape;12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init</a:t>
            </a:r>
            <a:r>
              <a:rPr lang="es-MX" b="1" dirty="0">
                <a:solidFill>
                  <a:schemeClr val="dk1"/>
                </a:solidFill>
              </a:rPr>
              <a:t>: </a:t>
            </a:r>
            <a:r>
              <a:rPr lang="es-MX" dirty="0">
                <a:solidFill>
                  <a:schemeClr val="dk1"/>
                </a:solidFill>
              </a:rPr>
              <a:t>Con este comando creamos el </a:t>
            </a:r>
            <a:r>
              <a:rPr lang="es-MX" i="1" dirty="0">
                <a:solidFill>
                  <a:schemeClr val="dk1"/>
                </a:solidFill>
              </a:rPr>
              <a:t>repositorio local</a:t>
            </a:r>
            <a:r>
              <a:rPr lang="es-MX" dirty="0">
                <a:solidFill>
                  <a:schemeClr val="dk1"/>
                </a:solidFill>
              </a:rPr>
              <a:t>, basta con ejecutar </a:t>
            </a:r>
            <a:r>
              <a:rPr lang="es-MX" dirty="0">
                <a:solidFill>
                  <a:schemeClr val="dk1"/>
                </a:solidFill>
                <a:latin typeface="Consolas"/>
                <a:ea typeface="Consolas"/>
                <a:cs typeface="Consolas"/>
                <a:sym typeface="Consolas"/>
              </a:rPr>
              <a:t>git init </a:t>
            </a:r>
            <a:r>
              <a:rPr lang="es-MX" dirty="0">
                <a:solidFill>
                  <a:schemeClr val="dk1"/>
                </a:solidFill>
              </a:rPr>
              <a:t>dentro del directorio (directorio: ruta de la carpeta donde se encuentra la aplicación) de la aplicación computacional.</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clone</a:t>
            </a:r>
            <a:r>
              <a:rPr lang="es-MX" b="1" dirty="0">
                <a:solidFill>
                  <a:schemeClr val="dk1"/>
                </a:solidFill>
              </a:rPr>
              <a:t>: </a:t>
            </a:r>
            <a:r>
              <a:rPr lang="es-MX" dirty="0">
                <a:solidFill>
                  <a:schemeClr val="dk1"/>
                </a:solidFill>
              </a:rPr>
              <a:t>Crea una copia local en el </a:t>
            </a:r>
            <a:r>
              <a:rPr lang="es-MX" i="1" dirty="0">
                <a:solidFill>
                  <a:schemeClr val="dk1"/>
                </a:solidFill>
              </a:rPr>
              <a:t>Área de trabajo</a:t>
            </a:r>
            <a:r>
              <a:rPr lang="es-MX" dirty="0">
                <a:solidFill>
                  <a:schemeClr val="dk1"/>
                </a:solidFill>
              </a:rPr>
              <a:t> de un repositorio remoto que se encuentra alojado en GitHub por ejemplo.</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add .</a:t>
            </a:r>
            <a:r>
              <a:rPr lang="es-MX" b="1" dirty="0">
                <a:solidFill>
                  <a:schemeClr val="dk1"/>
                </a:solidFill>
              </a:rPr>
              <a:t>: </a:t>
            </a:r>
            <a:r>
              <a:rPr lang="es-MX" dirty="0">
                <a:solidFill>
                  <a:schemeClr val="dk1"/>
                </a:solidFill>
              </a:rPr>
              <a:t>Registrar todos los nuevos cambios (se añaden al </a:t>
            </a:r>
            <a:r>
              <a:rPr lang="es-MX" i="1" dirty="0">
                <a:solidFill>
                  <a:schemeClr val="dk1"/>
                </a:solidFill>
              </a:rPr>
              <a:t>Área de Ensayo</a:t>
            </a:r>
            <a:r>
              <a:rPr lang="es-MX" dirty="0">
                <a:solidFill>
                  <a:schemeClr val="dk1"/>
                </a:solidFill>
              </a:rPr>
              <a:t>)</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add &lt;archivo&gt;</a:t>
            </a:r>
            <a:r>
              <a:rPr lang="es-MX" b="1" dirty="0">
                <a:solidFill>
                  <a:schemeClr val="dk1"/>
                </a:solidFill>
              </a:rPr>
              <a:t>: </a:t>
            </a:r>
            <a:r>
              <a:rPr lang="es-MX" dirty="0">
                <a:solidFill>
                  <a:schemeClr val="dk1"/>
                </a:solidFill>
              </a:rPr>
              <a:t>Registra los cambios de un archivo al </a:t>
            </a:r>
            <a:r>
              <a:rPr lang="es-MX" i="1" dirty="0">
                <a:solidFill>
                  <a:schemeClr val="dk1"/>
                </a:solidFill>
              </a:rPr>
              <a:t>Área de Ensayo</a:t>
            </a:r>
            <a:r>
              <a:rPr lang="es-MX" dirty="0">
                <a:solidFill>
                  <a:schemeClr val="dk1"/>
                </a:solidFill>
              </a:rPr>
              <a:t> </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rPr>
              <a:t>git commit -m “mensaje commit”: </a:t>
            </a:r>
            <a:r>
              <a:rPr lang="es-MX" dirty="0">
                <a:solidFill>
                  <a:schemeClr val="dk1"/>
                </a:solidFill>
              </a:rPr>
              <a:t>Se usa para confirmar los cambios registrados con </a:t>
            </a:r>
            <a:r>
              <a:rPr lang="es-MX" dirty="0">
                <a:solidFill>
                  <a:schemeClr val="dk1"/>
                </a:solidFill>
                <a:latin typeface="Consolas"/>
                <a:ea typeface="Consolas"/>
                <a:cs typeface="Consolas"/>
                <a:sym typeface="Consolas"/>
              </a:rPr>
              <a:t>git add</a:t>
            </a:r>
            <a:r>
              <a:rPr lang="es-MX" dirty="0">
                <a:solidFill>
                  <a:schemeClr val="dk1"/>
                </a:solidFill>
              </a:rPr>
              <a:t>, además registra los cambios al </a:t>
            </a:r>
            <a:r>
              <a:rPr lang="es-MX" i="1" dirty="0">
                <a:solidFill>
                  <a:schemeClr val="dk1"/>
                </a:solidFill>
              </a:rPr>
              <a:t>Repositorio Local</a:t>
            </a:r>
            <a:r>
              <a:rPr lang="es-MX" dirty="0">
                <a:solidFill>
                  <a:schemeClr val="dk1"/>
                </a:solidFill>
              </a:rPr>
              <a:t> con un comentario de los cambios realizados en el código.</a:t>
            </a:r>
            <a:endParaRPr b="1"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push</a:t>
            </a:r>
            <a:r>
              <a:rPr lang="es-MX" b="1" dirty="0">
                <a:solidFill>
                  <a:schemeClr val="dk1"/>
                </a:solidFill>
              </a:rPr>
              <a:t>: </a:t>
            </a:r>
            <a:r>
              <a:rPr lang="es-MX" dirty="0">
                <a:solidFill>
                  <a:schemeClr val="dk1"/>
                </a:solidFill>
              </a:rPr>
              <a:t>Envía los cambios del </a:t>
            </a:r>
            <a:r>
              <a:rPr lang="es-MX" i="1" dirty="0">
                <a:solidFill>
                  <a:schemeClr val="dk1"/>
                </a:solidFill>
              </a:rPr>
              <a:t>Repositorio Local</a:t>
            </a:r>
            <a:r>
              <a:rPr lang="es-MX" dirty="0">
                <a:solidFill>
                  <a:schemeClr val="dk1"/>
                </a:solidFill>
              </a:rPr>
              <a:t> al </a:t>
            </a:r>
            <a:r>
              <a:rPr lang="es-MX" i="1" dirty="0">
                <a:solidFill>
                  <a:schemeClr val="dk1"/>
                </a:solidFill>
              </a:rPr>
              <a:t>Repositorio Remoto.</a:t>
            </a:r>
            <a:endParaRPr b="1" dirty="0">
              <a:solidFill>
                <a:schemeClr val="dk1"/>
              </a:solidFill>
            </a:endParaRPr>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pull</a:t>
            </a:r>
            <a:r>
              <a:rPr lang="es-MX" b="1" dirty="0">
                <a:solidFill>
                  <a:schemeClr val="dk1"/>
                </a:solidFill>
              </a:rPr>
              <a:t>: </a:t>
            </a:r>
            <a:r>
              <a:rPr lang="es-MX" dirty="0">
                <a:solidFill>
                  <a:schemeClr val="dk1"/>
                </a:solidFill>
              </a:rPr>
              <a:t>Se usa para actualizar el </a:t>
            </a:r>
            <a:r>
              <a:rPr lang="es-MX" i="1" dirty="0">
                <a:solidFill>
                  <a:schemeClr val="dk1"/>
                </a:solidFill>
              </a:rPr>
              <a:t>Repositorio Local </a:t>
            </a:r>
            <a:r>
              <a:rPr lang="es-MX" dirty="0">
                <a:solidFill>
                  <a:schemeClr val="dk1"/>
                </a:solidFill>
              </a:rPr>
              <a:t>y </a:t>
            </a:r>
            <a:r>
              <a:rPr lang="es-MX" i="1" dirty="0">
                <a:solidFill>
                  <a:schemeClr val="dk1"/>
                </a:solidFill>
              </a:rPr>
              <a:t>Área de Trabajo</a:t>
            </a:r>
            <a:r>
              <a:rPr lang="es-MX" dirty="0">
                <a:solidFill>
                  <a:schemeClr val="dk1"/>
                </a:solidFill>
              </a:rPr>
              <a:t> al último commit subido.</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git status</a:t>
            </a:r>
            <a:r>
              <a:rPr lang="es-MX" b="1" dirty="0">
                <a:solidFill>
                  <a:schemeClr val="dk1"/>
                </a:solidFill>
              </a:rPr>
              <a:t>: </a:t>
            </a:r>
            <a:r>
              <a:rPr lang="es-MX" dirty="0">
                <a:solidFill>
                  <a:schemeClr val="dk1"/>
                </a:solidFill>
              </a:rPr>
              <a:t>Permite ver los archivos que han tenido cambios en el área de trabajo.</a:t>
            </a:r>
            <a:endParaRPr dirty="0"/>
          </a:p>
        </p:txBody>
      </p:sp>
      <p:sp>
        <p:nvSpPr>
          <p:cNvPr id="139" name="Google Shape;13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200" b="0" i="0" u="none" strike="noStrike" dirty="0">
                <a:solidFill>
                  <a:schemeClr val="dk1"/>
                </a:solidFill>
                <a:latin typeface="Calibri"/>
                <a:ea typeface="Calibri"/>
                <a:cs typeface="Calibri"/>
                <a:sym typeface="Calibri"/>
              </a:rPr>
              <a:t>A la hora de trabajar con Git en algún proyecto, es probable que tengamos que trabajar de manera individual o de forma colaborativa, para ambos casos hay ciertas diferencias que debemos identificar para no cometer errores.</a:t>
            </a:r>
            <a:endParaRPr b="0" dirty="0"/>
          </a:p>
          <a:p>
            <a:pPr marL="0" lvl="0" indent="0" algn="l" rtl="0">
              <a:spcBef>
                <a:spcPts val="0"/>
              </a:spcBef>
              <a:spcAft>
                <a:spcPts val="0"/>
              </a:spcAft>
              <a:buNone/>
            </a:pPr>
            <a:endParaRPr dirty="0"/>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7</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sz="1200" b="0" i="0" u="none" strike="noStrike" dirty="0">
                <a:solidFill>
                  <a:schemeClr val="dk1"/>
                </a:solidFill>
                <a:latin typeface="Calibri"/>
                <a:ea typeface="Calibri"/>
                <a:cs typeface="Calibri"/>
                <a:sym typeface="Calibri"/>
              </a:rPr>
              <a:t>Los pasos para trabajar con más personas en un mismo repositorio consisten en bajar nuevos posibles cambios antes de subir una versión (commit) a GitHub.</a:t>
            </a:r>
            <a:endParaRPr b="0" dirty="0"/>
          </a:p>
          <a:p>
            <a:pPr marL="0" lvl="0" indent="0" algn="l" rtl="0">
              <a:spcBef>
                <a:spcPts val="0"/>
              </a:spcBef>
              <a:spcAft>
                <a:spcPts val="0"/>
              </a:spcAft>
              <a:buNone/>
            </a:pPr>
            <a:br>
              <a:rPr lang="es-MX" dirty="0"/>
            </a:br>
            <a:endParaRPr dirty="0"/>
          </a:p>
        </p:txBody>
      </p:sp>
      <p:sp>
        <p:nvSpPr>
          <p:cNvPr id="159" name="Google Shape;15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pwd: </a:t>
            </a:r>
            <a:r>
              <a:rPr lang="es-MX" dirty="0">
                <a:solidFill>
                  <a:schemeClr val="dk1"/>
                </a:solidFill>
              </a:rPr>
              <a:t>Muestra la ruta completa del directorio actual.</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cd &lt;directorio&gt;: </a:t>
            </a:r>
            <a:r>
              <a:rPr lang="es-MX" dirty="0">
                <a:solidFill>
                  <a:schemeClr val="dk1"/>
                </a:solidFill>
              </a:rPr>
              <a:t>Abrir directorio (moverse una carpeta adelante).</a:t>
            </a:r>
            <a:endParaRPr dirty="0">
              <a:solidFill>
                <a:schemeClr val="dk1"/>
              </a:solidFill>
              <a:latin typeface="Consolas"/>
              <a:ea typeface="Consolas"/>
              <a:cs typeface="Consolas"/>
              <a:sym typeface="Consolas"/>
            </a:endParaRPr>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cd ..: </a:t>
            </a:r>
            <a:r>
              <a:rPr lang="es-MX" dirty="0">
                <a:solidFill>
                  <a:schemeClr val="dk1"/>
                </a:solidFill>
              </a:rPr>
              <a:t>Ir un directorio hacia atrás.</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ls: </a:t>
            </a:r>
            <a:r>
              <a:rPr lang="es-MX" dirty="0">
                <a:solidFill>
                  <a:schemeClr val="dk1"/>
                </a:solidFill>
              </a:rPr>
              <a:t>Lista todo lo que hay dentro del directorio donde nos encontramos.</a:t>
            </a:r>
            <a:endParaRPr dirty="0"/>
          </a:p>
          <a:p>
            <a:pPr marL="0" lvl="0" indent="0" algn="just" rtl="0">
              <a:lnSpc>
                <a:spcPct val="115000"/>
              </a:lnSpc>
              <a:spcBef>
                <a:spcPts val="0"/>
              </a:spcBef>
              <a:spcAft>
                <a:spcPts val="0"/>
              </a:spcAft>
              <a:buClr>
                <a:schemeClr val="dk1"/>
              </a:buClr>
              <a:buSzPts val="1100"/>
              <a:buFont typeface="Arial"/>
              <a:buNone/>
            </a:pPr>
            <a:r>
              <a:rPr lang="es-MX" b="1" dirty="0">
                <a:solidFill>
                  <a:schemeClr val="dk1"/>
                </a:solidFill>
                <a:latin typeface="Consolas"/>
                <a:ea typeface="Consolas"/>
                <a:cs typeface="Consolas"/>
                <a:sym typeface="Consolas"/>
              </a:rPr>
              <a:t>clear: </a:t>
            </a:r>
            <a:r>
              <a:rPr lang="es-MX" dirty="0">
                <a:solidFill>
                  <a:schemeClr val="dk1"/>
                </a:solidFill>
              </a:rPr>
              <a:t>Limpia la consola.</a:t>
            </a:r>
            <a:endParaRPr dirty="0"/>
          </a:p>
        </p:txBody>
      </p:sp>
      <p:sp>
        <p:nvSpPr>
          <p:cNvPr id="169" name="Google Shape;16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6" name="Google Shape;7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7" name="Google Shape;7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6" name="Google Shape;2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2" name="Google Shape;3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3" name="Google Shape;3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6" name="Google Shape;5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7" name="Google Shape;5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3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0" name="Google Shape;70;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1" name="Google Shape;71;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www.youtube.com/watch?v=DuYjcOZw11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hyperlink" Target="http://www.youtube.com/watch?v=tFr0Vg1q9E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it-scm.com/book/es/v2/Inicio---Sobre-el-Control-de-Versiones-Acerca-del-Control-de-Versione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learngitbranching.js.org/?locale=es_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6164920" y="338952"/>
            <a:ext cx="5473700" cy="6159500"/>
          </a:xfrm>
          <a:prstGeom prst="rect">
            <a:avLst/>
          </a:prstGeom>
          <a:noFill/>
          <a:ln>
            <a:noFill/>
          </a:ln>
        </p:spPr>
      </p:pic>
      <p:sp>
        <p:nvSpPr>
          <p:cNvPr id="89" name="Google Shape;89;p1"/>
          <p:cNvSpPr/>
          <p:nvPr/>
        </p:nvSpPr>
        <p:spPr>
          <a:xfrm>
            <a:off x="0" y="346232"/>
            <a:ext cx="6096000"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0" name="Google Shape;90;p1"/>
          <p:cNvSpPr/>
          <p:nvPr/>
        </p:nvSpPr>
        <p:spPr>
          <a:xfrm>
            <a:off x="11709647" y="328469"/>
            <a:ext cx="482353"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91" name="Google Shape;91;p1"/>
          <p:cNvSpPr txBox="1">
            <a:spLocks noGrp="1"/>
          </p:cNvSpPr>
          <p:nvPr>
            <p:ph type="ctrTitle"/>
          </p:nvPr>
        </p:nvSpPr>
        <p:spPr>
          <a:xfrm>
            <a:off x="1173847" y="2190701"/>
            <a:ext cx="4791947" cy="2920145"/>
          </a:xfrm>
          <a:prstGeom prst="rect">
            <a:avLst/>
          </a:prstGeom>
          <a:noFill/>
          <a:ln>
            <a:noFill/>
          </a:ln>
        </p:spPr>
        <p:txBody>
          <a:bodyPr spcFirstLastPara="1" wrap="square" lIns="91425" tIns="45700" rIns="91425" bIns="45700" anchor="b" anchorCtr="0">
            <a:normAutofit fontScale="90000"/>
          </a:bodyPr>
          <a:lstStyle/>
          <a:p>
            <a:pPr marL="0" lvl="0" indent="0" algn="r" rtl="0">
              <a:lnSpc>
                <a:spcPct val="90000"/>
              </a:lnSpc>
              <a:spcBef>
                <a:spcPts val="0"/>
              </a:spcBef>
              <a:spcAft>
                <a:spcPts val="0"/>
              </a:spcAft>
              <a:buClr>
                <a:schemeClr val="lt1"/>
              </a:buClr>
              <a:buSzPct val="100000"/>
              <a:buFont typeface="Calibri"/>
              <a:buNone/>
            </a:pP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br>
              <a:rPr lang="es-MX" sz="6100" b="1" dirty="0">
                <a:solidFill>
                  <a:schemeClr val="lt1"/>
                </a:solidFill>
              </a:rPr>
            </a:br>
            <a:r>
              <a:rPr lang="es-MX" sz="6100" b="1" dirty="0">
                <a:solidFill>
                  <a:schemeClr val="lt1"/>
                </a:solidFill>
              </a:rPr>
              <a:t>GIT – Control de versiones de código</a:t>
            </a:r>
            <a:br>
              <a:rPr lang="es-MX" b="1" dirty="0">
                <a:solidFill>
                  <a:schemeClr val="lt1"/>
                </a:solidFill>
              </a:rPr>
            </a:br>
            <a:endParaRPr sz="4400" b="1" dirty="0">
              <a:solidFill>
                <a:schemeClr val="lt1"/>
              </a:solidFill>
            </a:endParaRPr>
          </a:p>
        </p:txBody>
      </p:sp>
      <p:sp>
        <p:nvSpPr>
          <p:cNvPr id="93" name="Google Shape;93;p1"/>
          <p:cNvSpPr txBox="1"/>
          <p:nvPr/>
        </p:nvSpPr>
        <p:spPr>
          <a:xfrm>
            <a:off x="1524000" y="976079"/>
            <a:ext cx="4441800" cy="5850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1600" b="0" i="0" u="none" strike="noStrike" cap="none" dirty="0">
                <a:solidFill>
                  <a:schemeClr val="lt1"/>
                </a:solidFill>
                <a:latin typeface="Calibri"/>
                <a:ea typeface="Calibri"/>
                <a:cs typeface="Calibri"/>
                <a:sym typeface="Calibri"/>
              </a:rPr>
              <a:t>Especialidad Programación </a:t>
            </a:r>
            <a:endParaRPr dirty="0"/>
          </a:p>
          <a:p>
            <a:pPr marL="0" lvl="0" indent="0" algn="r" rtl="0">
              <a:spcBef>
                <a:spcPts val="0"/>
              </a:spcBef>
              <a:spcAft>
                <a:spcPts val="0"/>
              </a:spcAft>
              <a:buNone/>
            </a:pPr>
            <a:r>
              <a:rPr lang="es-MX" sz="1600" dirty="0">
                <a:solidFill>
                  <a:schemeClr val="lt1"/>
                </a:solidFill>
                <a:latin typeface="Calibri"/>
                <a:ea typeface="Calibri"/>
                <a:cs typeface="Calibri"/>
                <a:sym typeface="Calibri"/>
              </a:rPr>
              <a:t>Módulo Soporte a Usuarios y Productividad</a:t>
            </a:r>
            <a:endParaRPr sz="1600"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10"/>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2" name="Google Shape;182;p10"/>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83" name="Google Shape;183;p10"/>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VIDEO</a:t>
            </a:r>
            <a:br>
              <a:rPr lang="es-MX" dirty="0"/>
            </a:br>
            <a:r>
              <a:rPr lang="es-MX" dirty="0">
                <a:solidFill>
                  <a:srgbClr val="CD25B0"/>
                </a:solidFill>
              </a:rPr>
              <a:t>TUTORIAL</a:t>
            </a:r>
            <a:endParaRPr dirty="0">
              <a:solidFill>
                <a:srgbClr val="CD25B0"/>
              </a:solidFill>
            </a:endParaRPr>
          </a:p>
        </p:txBody>
      </p:sp>
      <p:sp>
        <p:nvSpPr>
          <p:cNvPr id="184" name="Google Shape;184;p10"/>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85" name="Google Shape;185;p10" descr="🔥 ¡Aprovecha la oferta del Black Friday de CodelyTV Pro!&#10;⮕ https://codely.tv/pro/blackfriday?utm_source=youtube&amp;utm_medium=social&amp;utm_campaign=black_friday-20&amp;utm_content=video_description&#10;---&#10;Vídeo de introducción a #Git, el sistema de control de versiones que encontramos en la gran mayoría de empresas. Este vídeo sirve como introducción al curso de Git disponible en CodelyTV Pro. En el curso profundizamos mucho más sobre aspectos como el trabajo en equipo, estrategias e implicaciones del trabajo con y sin ramas, cómo resolver problemas del día a día, y más 🙂&#10;&#10;🔗 Enlaces relacionados:&#10;🎓 Cursos CodelyTV Pro:&#10; |--  💸 Oferta lanzamiento curso Git: http://bit.ly/git-oferta&#10; |--  👩‍💻 Curso &quot;Git: Introducción y trabajo en equipo&quot;: http://bit.ly/git-codelytv&#10; |--  📕 Catálogo cursos: https://bit.ly/cursos-codely&#10;{▶️} CodelyTV&#10; |-- 🎥 Suscríbete a nuestro canal: https://www.youtube.com/c/CodelyTV?sub_confirmation=1&#10; |-- 𝐟 Facebook: https://facebook.com/CodelyTV/&#10; |-- 📸 Instagram: https://instagram.com/CodelyTV/&#10; |-- 🐦 Twitter CodelyTV: https://twitter.com/CodelyTV&#10; |-- 👨🏻 Twitter Javi: https://twitter.com/JavierCane&#10; |-- 💂‍♂️ Twitter Rafa: https://twitter.com/rafaoe" title="Aprende Git en 10 Minutos">
            <a:hlinkClick r:id="rId4"/>
          </p:cNvPr>
          <p:cNvPicPr preferRelativeResize="0"/>
          <p:nvPr/>
        </p:nvPicPr>
        <p:blipFill rotWithShape="1">
          <a:blip r:embed="rId5">
            <a:alphaModFix/>
          </a:blip>
          <a:srcRect/>
          <a:stretch/>
        </p:blipFill>
        <p:spPr>
          <a:xfrm>
            <a:off x="3713584" y="271105"/>
            <a:ext cx="8220269" cy="61652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2" name="Google Shape;192;p11"/>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93" name="Google Shape;193;p11"/>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lt1"/>
              </a:buClr>
              <a:buSzPct val="100000"/>
              <a:buNone/>
            </a:pPr>
            <a:r>
              <a:rPr lang="es-MX" sz="7000" b="1" dirty="0">
                <a:solidFill>
                  <a:schemeClr val="lt1"/>
                </a:solidFill>
              </a:rPr>
              <a:t>DESAFÍO 1.</a:t>
            </a:r>
            <a:endParaRPr dirty="0"/>
          </a:p>
          <a:p>
            <a:pPr marL="0" lvl="0" indent="0" algn="l" rtl="0">
              <a:lnSpc>
                <a:spcPct val="90000"/>
              </a:lnSpc>
              <a:spcBef>
                <a:spcPts val="1000"/>
              </a:spcBef>
              <a:spcAft>
                <a:spcPts val="0"/>
              </a:spcAft>
              <a:buClr>
                <a:schemeClr val="lt1"/>
              </a:buClr>
              <a:buSzPct val="100000"/>
              <a:buNone/>
            </a:pPr>
            <a:r>
              <a:rPr lang="es-MX" sz="6000" dirty="0">
                <a:solidFill>
                  <a:schemeClr val="lt1"/>
                </a:solidFill>
              </a:rPr>
              <a:t>Crea tu primer Repositorio en GitHub para luego clonarlo</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0" name="Google Shape;200;p1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1" name="Google Shape;201;p12"/>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lt1"/>
              </a:buClr>
              <a:buSzPct val="100000"/>
              <a:buNone/>
            </a:pPr>
            <a:r>
              <a:rPr lang="es-MX" sz="7000" b="1" dirty="0">
                <a:solidFill>
                  <a:schemeClr val="lt1"/>
                </a:solidFill>
              </a:rPr>
              <a:t>DESAFÍO 2.</a:t>
            </a:r>
            <a:endParaRPr dirty="0"/>
          </a:p>
          <a:p>
            <a:pPr marL="0" lvl="0" indent="0" algn="l" rtl="0">
              <a:lnSpc>
                <a:spcPct val="90000"/>
              </a:lnSpc>
              <a:spcBef>
                <a:spcPts val="1000"/>
              </a:spcBef>
              <a:spcAft>
                <a:spcPts val="0"/>
              </a:spcAft>
              <a:buClr>
                <a:schemeClr val="lt1"/>
              </a:buClr>
              <a:buSzPct val="100000"/>
              <a:buNone/>
            </a:pPr>
            <a:r>
              <a:rPr lang="es-MX" sz="6000" dirty="0">
                <a:solidFill>
                  <a:schemeClr val="lt1"/>
                </a:solidFill>
              </a:rPr>
              <a:t>Subir un Repositorio local ya existente a un Repositorio Remoto en GitHub</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8" name="Google Shape;208;p13"/>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09" name="Google Shape;209;p13"/>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lnSpc>
                <a:spcPct val="90000"/>
              </a:lnSpc>
              <a:spcBef>
                <a:spcPts val="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lt1"/>
              </a:buClr>
              <a:buSzPct val="100000"/>
              <a:buNone/>
            </a:pPr>
            <a:r>
              <a:rPr lang="es-MX" sz="7000" b="1" dirty="0">
                <a:solidFill>
                  <a:schemeClr val="lt1"/>
                </a:solidFill>
              </a:rPr>
              <a:t>DESAFÍO 2.1.</a:t>
            </a:r>
            <a:endParaRPr dirty="0"/>
          </a:p>
          <a:p>
            <a:pPr marL="0" lvl="0" indent="0" algn="l" rtl="0">
              <a:lnSpc>
                <a:spcPct val="90000"/>
              </a:lnSpc>
              <a:spcBef>
                <a:spcPts val="1000"/>
              </a:spcBef>
              <a:spcAft>
                <a:spcPts val="0"/>
              </a:spcAft>
              <a:buClr>
                <a:schemeClr val="lt1"/>
              </a:buClr>
              <a:buSzPct val="100000"/>
              <a:buNone/>
            </a:pPr>
            <a:r>
              <a:rPr lang="es-MX" sz="6000" dirty="0">
                <a:solidFill>
                  <a:schemeClr val="lt1"/>
                </a:solidFill>
              </a:rPr>
              <a:t>Crear archivo README.md en GitHub para luego bajar al Repositorio Local</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4"/>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6" name="Google Shape;216;p14"/>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17" name="Google Shape;217;p14"/>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7000"/>
              <a:buNone/>
            </a:pPr>
            <a:r>
              <a:rPr lang="es-MX" sz="7000" b="1" dirty="0">
                <a:solidFill>
                  <a:schemeClr val="lt1"/>
                </a:solidFill>
              </a:rPr>
              <a:t>DESAFÍO 3.</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Calculadora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4" name="Google Shape;224;p1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5" name="Google Shape;225;p1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RAMAS EN</a:t>
            </a:r>
            <a:br>
              <a:rPr lang="es-MX" dirty="0"/>
            </a:br>
            <a:r>
              <a:rPr lang="es-MX" dirty="0">
                <a:solidFill>
                  <a:srgbClr val="CD25B0"/>
                </a:solidFill>
              </a:rPr>
              <a:t>GIT</a:t>
            </a:r>
            <a:endParaRPr dirty="0">
              <a:solidFill>
                <a:srgbClr val="CD25B0"/>
              </a:solidFill>
            </a:endParaRPr>
          </a:p>
        </p:txBody>
      </p:sp>
      <p:sp>
        <p:nvSpPr>
          <p:cNvPr id="226" name="Google Shape;226;p1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27" name="Google Shape;227;p15"/>
          <p:cNvPicPr preferRelativeResize="0"/>
          <p:nvPr/>
        </p:nvPicPr>
        <p:blipFill rotWithShape="1">
          <a:blip r:embed="rId4">
            <a:alphaModFix/>
          </a:blip>
          <a:srcRect/>
          <a:stretch/>
        </p:blipFill>
        <p:spPr>
          <a:xfrm>
            <a:off x="3728278" y="3771473"/>
            <a:ext cx="8107414" cy="1837148"/>
          </a:xfrm>
          <a:prstGeom prst="rect">
            <a:avLst/>
          </a:prstGeom>
          <a:noFill/>
          <a:ln>
            <a:noFill/>
          </a:ln>
        </p:spPr>
      </p:pic>
      <p:sp>
        <p:nvSpPr>
          <p:cNvPr id="228" name="Google Shape;228;p15"/>
          <p:cNvSpPr/>
          <p:nvPr/>
        </p:nvSpPr>
        <p:spPr>
          <a:xfrm>
            <a:off x="0" y="2472612"/>
            <a:ext cx="4749282" cy="3963695"/>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9" name="Google Shape;229;p15"/>
          <p:cNvSpPr txBox="1"/>
          <p:nvPr/>
        </p:nvSpPr>
        <p:spPr>
          <a:xfrm>
            <a:off x="356308" y="3300297"/>
            <a:ext cx="4019749"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En la práctica, se trata que nuestro código tenga distintos estados donde el programador pueda pasar de uno a otro o mezclar estos estados de manera ágil.</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1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6" name="Google Shape;236;p1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37" name="Google Shape;237;p1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RAMA</a:t>
            </a:r>
            <a:br>
              <a:rPr lang="es-MX" dirty="0"/>
            </a:br>
            <a:r>
              <a:rPr lang="es-MX" dirty="0">
                <a:solidFill>
                  <a:srgbClr val="CD25B0"/>
                </a:solidFill>
              </a:rPr>
              <a:t>MASTER</a:t>
            </a:r>
            <a:endParaRPr dirty="0">
              <a:solidFill>
                <a:srgbClr val="CD25B0"/>
              </a:solidFill>
            </a:endParaRPr>
          </a:p>
        </p:txBody>
      </p:sp>
      <p:sp>
        <p:nvSpPr>
          <p:cNvPr id="238" name="Google Shape;238;p1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39" name="Google Shape;239;p16"/>
          <p:cNvPicPr preferRelativeResize="0"/>
          <p:nvPr/>
        </p:nvPicPr>
        <p:blipFill rotWithShape="1">
          <a:blip r:embed="rId4">
            <a:alphaModFix/>
          </a:blip>
          <a:srcRect/>
          <a:stretch/>
        </p:blipFill>
        <p:spPr>
          <a:xfrm>
            <a:off x="3728278" y="3771473"/>
            <a:ext cx="8107414" cy="1837148"/>
          </a:xfrm>
          <a:prstGeom prst="rect">
            <a:avLst/>
          </a:prstGeom>
          <a:noFill/>
          <a:ln>
            <a:noFill/>
          </a:ln>
        </p:spPr>
      </p:pic>
      <p:sp>
        <p:nvSpPr>
          <p:cNvPr id="240" name="Google Shape;240;p16"/>
          <p:cNvSpPr/>
          <p:nvPr/>
        </p:nvSpPr>
        <p:spPr>
          <a:xfrm>
            <a:off x="0" y="2472612"/>
            <a:ext cx="4749282" cy="3963695"/>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1" name="Google Shape;241;p16"/>
          <p:cNvSpPr txBox="1"/>
          <p:nvPr/>
        </p:nvSpPr>
        <p:spPr>
          <a:xfrm>
            <a:off x="356308" y="2930965"/>
            <a:ext cx="4019749" cy="30469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lt1"/>
              </a:buClr>
              <a:buSzPts val="2400"/>
              <a:buFont typeface="Calibri"/>
              <a:buNone/>
            </a:pPr>
            <a:r>
              <a:rPr lang="es-MX" sz="2400" dirty="0">
                <a:solidFill>
                  <a:schemeClr val="lt1"/>
                </a:solidFill>
                <a:latin typeface="Calibri"/>
                <a:ea typeface="Calibri"/>
                <a:cs typeface="Calibri"/>
                <a:sym typeface="Calibri"/>
              </a:rPr>
              <a:t>Esta rama no es distinta a cualquier otra que se pueda crear de forma manual, sin embargo, habitualmente se utiliza para alojar el software en su última versión funcional y estable, la que se encuentra desplegada en algún servidor.</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48" name="Google Shape;248;p1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49" name="Google Shape;249;p1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EXPLICACIÓN</a:t>
            </a:r>
            <a:br>
              <a:rPr lang="es-MX" dirty="0"/>
            </a:br>
            <a:r>
              <a:rPr lang="es-MX" dirty="0">
                <a:solidFill>
                  <a:srgbClr val="CD25B0"/>
                </a:solidFill>
              </a:rPr>
              <a:t>GRÁFICA</a:t>
            </a:r>
            <a:endParaRPr dirty="0">
              <a:solidFill>
                <a:srgbClr val="CD25B0"/>
              </a:solidFill>
            </a:endParaRPr>
          </a:p>
        </p:txBody>
      </p:sp>
      <p:sp>
        <p:nvSpPr>
          <p:cNvPr id="250" name="Google Shape;250;p1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51" name="Google Shape;251;p17"/>
          <p:cNvPicPr preferRelativeResize="0"/>
          <p:nvPr/>
        </p:nvPicPr>
        <p:blipFill rotWithShape="1">
          <a:blip r:embed="rId4">
            <a:alphaModFix/>
          </a:blip>
          <a:srcRect/>
          <a:stretch/>
        </p:blipFill>
        <p:spPr>
          <a:xfrm>
            <a:off x="2211355" y="2359037"/>
            <a:ext cx="8043095" cy="383061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1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8" name="Google Shape;258;p1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59" name="Google Shape;259;p1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COMANDOS PARA TRABAJAR</a:t>
            </a:r>
            <a:br>
              <a:rPr lang="es-MX" dirty="0"/>
            </a:br>
            <a:r>
              <a:rPr lang="es-MX" dirty="0">
                <a:solidFill>
                  <a:srgbClr val="CD25B0"/>
                </a:solidFill>
              </a:rPr>
              <a:t>CON RAMAS</a:t>
            </a:r>
            <a:endParaRPr dirty="0">
              <a:solidFill>
                <a:srgbClr val="CD25B0"/>
              </a:solidFill>
            </a:endParaRPr>
          </a:p>
        </p:txBody>
      </p:sp>
      <p:sp>
        <p:nvSpPr>
          <p:cNvPr id="260" name="Google Shape;260;p1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aphicFrame>
        <p:nvGraphicFramePr>
          <p:cNvPr id="261" name="Google Shape;261;p18"/>
          <p:cNvGraphicFramePr/>
          <p:nvPr/>
        </p:nvGraphicFramePr>
        <p:xfrm>
          <a:off x="403193" y="3189394"/>
          <a:ext cx="7827400" cy="1828680"/>
        </p:xfrm>
        <a:graphic>
          <a:graphicData uri="http://schemas.openxmlformats.org/drawingml/2006/table">
            <a:tbl>
              <a:tblPr>
                <a:noFill/>
                <a:tableStyleId>{067FA28A-4F1C-47DF-A36A-F8EFFFBB7DE2}</a:tableStyleId>
              </a:tblPr>
              <a:tblGrid>
                <a:gridCol w="3913700">
                  <a:extLst>
                    <a:ext uri="{9D8B030D-6E8A-4147-A177-3AD203B41FA5}">
                      <a16:colId xmlns:a16="http://schemas.microsoft.com/office/drawing/2014/main" val="20000"/>
                    </a:ext>
                  </a:extLst>
                </a:gridCol>
                <a:gridCol w="3913700">
                  <a:extLst>
                    <a:ext uri="{9D8B030D-6E8A-4147-A177-3AD203B41FA5}">
                      <a16:colId xmlns:a16="http://schemas.microsoft.com/office/drawing/2014/main" val="20001"/>
                    </a:ext>
                  </a:extLst>
                </a:gridCol>
              </a:tblGrid>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branch</a:t>
                      </a:r>
                      <a:endParaRPr sz="1800" u="none" strike="noStrike" cap="none" dirty="0">
                        <a:solidFill>
                          <a:srgbClr val="CD25B0"/>
                        </a:solidFill>
                        <a:latin typeface="Consolas"/>
                        <a:ea typeface="Consolas"/>
                        <a:cs typeface="Consolas"/>
                        <a:sym typeface="Consolas"/>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merge </a:t>
                      </a:r>
                      <a:r>
                        <a:rPr lang="es-MX" sz="1800" i="1" u="none" strike="noStrike" cap="none" dirty="0">
                          <a:solidFill>
                            <a:srgbClr val="CD25B0"/>
                          </a:solidFill>
                          <a:latin typeface="Consolas"/>
                          <a:ea typeface="Consolas"/>
                          <a:cs typeface="Consolas"/>
                          <a:sym typeface="Consolas"/>
                        </a:rPr>
                        <a:t>nombre-rama</a:t>
                      </a:r>
                      <a:endParaRPr sz="1800" i="1"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branch </a:t>
                      </a:r>
                      <a:r>
                        <a:rPr lang="es-MX" sz="1800" i="1" u="none" strike="noStrike" cap="none" dirty="0" err="1">
                          <a:solidFill>
                            <a:srgbClr val="CD25B0"/>
                          </a:solidFill>
                          <a:latin typeface="Consolas"/>
                          <a:ea typeface="Consolas"/>
                          <a:cs typeface="Consolas"/>
                          <a:sym typeface="Consolas"/>
                        </a:rPr>
                        <a:t>nombre_rama</a:t>
                      </a:r>
                      <a:endParaRPr sz="1800" i="1"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pull origin </a:t>
                      </a:r>
                      <a:r>
                        <a:rPr lang="es-MX" sz="1800" i="1" u="none" strike="noStrike" cap="none" dirty="0">
                          <a:solidFill>
                            <a:srgbClr val="CD25B0"/>
                          </a:solidFill>
                          <a:latin typeface="Consolas"/>
                          <a:ea typeface="Consolas"/>
                          <a:cs typeface="Consolas"/>
                          <a:sym typeface="Consolas"/>
                        </a:rPr>
                        <a:t>nombre-rama</a:t>
                      </a:r>
                      <a:endParaRPr sz="1800" i="1"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branch -d </a:t>
                      </a:r>
                      <a:r>
                        <a:rPr lang="es-MX" sz="1800" i="1" u="none" strike="noStrike" cap="none" dirty="0">
                          <a:solidFill>
                            <a:srgbClr val="CD25B0"/>
                          </a:solidFill>
                          <a:latin typeface="Consolas"/>
                          <a:ea typeface="Consolas"/>
                          <a:cs typeface="Consolas"/>
                          <a:sym typeface="Consolas"/>
                        </a:rPr>
                        <a:t>nombre_rama</a:t>
                      </a:r>
                      <a:endParaRPr sz="1800" i="1"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push origin </a:t>
                      </a:r>
                      <a:r>
                        <a:rPr lang="es-MX" sz="1800" i="1" u="none" strike="noStrike" cap="none" dirty="0">
                          <a:solidFill>
                            <a:srgbClr val="CD25B0"/>
                          </a:solidFill>
                          <a:latin typeface="Consolas"/>
                          <a:ea typeface="Consolas"/>
                          <a:cs typeface="Consolas"/>
                          <a:sym typeface="Consolas"/>
                        </a:rPr>
                        <a:t>nombre-rama</a:t>
                      </a:r>
                      <a:endParaRPr sz="1800" i="1"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git checkout </a:t>
                      </a:r>
                      <a:r>
                        <a:rPr lang="es-MX" sz="1800" i="1" u="none" strike="noStrike" cap="none" dirty="0">
                          <a:solidFill>
                            <a:srgbClr val="CD25B0"/>
                          </a:solidFill>
                          <a:latin typeface="Consolas"/>
                          <a:ea typeface="Consolas"/>
                          <a:cs typeface="Consolas"/>
                          <a:sym typeface="Consolas"/>
                        </a:rPr>
                        <a:t>nombre_rama</a:t>
                      </a:r>
                      <a:endParaRPr sz="1800" i="1"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800"/>
                        <a:buFont typeface="Calibri"/>
                        <a:buNone/>
                      </a:pPr>
                      <a:endParaRPr sz="1800" u="none" strike="noStrike" cap="none" dirty="0">
                        <a:solidFill>
                          <a:srgbClr val="CD25B0"/>
                        </a:solidFill>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pic>
        <p:nvPicPr>
          <p:cNvPr id="262" name="Google Shape;262;p18"/>
          <p:cNvPicPr preferRelativeResize="0"/>
          <p:nvPr/>
        </p:nvPicPr>
        <p:blipFill rotWithShape="1">
          <a:blip r:embed="rId4">
            <a:alphaModFix/>
          </a:blip>
          <a:srcRect/>
          <a:stretch/>
        </p:blipFill>
        <p:spPr>
          <a:xfrm>
            <a:off x="8484098" y="3181774"/>
            <a:ext cx="3282762" cy="1836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1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69" name="Google Shape;269;p1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0" name="Google Shape;270;p1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VIDEO</a:t>
            </a:r>
            <a:br>
              <a:rPr lang="es-MX" dirty="0"/>
            </a:br>
            <a:r>
              <a:rPr lang="es-MX" dirty="0">
                <a:solidFill>
                  <a:srgbClr val="CD25B0"/>
                </a:solidFill>
              </a:rPr>
              <a:t>TUTORIAL</a:t>
            </a:r>
            <a:endParaRPr dirty="0">
              <a:solidFill>
                <a:srgbClr val="CD25B0"/>
              </a:solidFill>
            </a:endParaRPr>
          </a:p>
        </p:txBody>
      </p:sp>
      <p:sp>
        <p:nvSpPr>
          <p:cNvPr id="271" name="Google Shape;271;p1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72" name="Google Shape;272;p19" descr="En esta sección aprenderemos a crear ramas o Branch con Git y además de hacer uniones o Merge de diferentes ramas.&#10;&#10;📌Curso de GIT / GITHUB: http://bit.ly/2YjD0PA&#10;📌Documentación utilizada: https://bluuweb.github.io/tutorial-github/&#10;&#10;Suscríbete aquí: https://www.youtube.com/bluuweb&#10;Descarga los archivos del curso aquí: https://goo.gl/4tZAZb&#10;&#10;MÁS CURSOS DE BLUUWEB!&#10;📌 HTML Y CSS: https://goo.gl/yoMdMZ&#10;📌 JAVASCRIPT: https://goo.gl/hnQkog&#10;📌 JQUERY: https://goo.gl/Ag7XsG&#10;📌 CSS GRID: https://goo.gl/nR56pT&#10;📌 VISUAL STUDIO CODE: https://goo.gl/cvu57R&#10;📌 BOOTSTRAP 4: https://goo.gl/npezrj&#10;📌 PHOTOSHOP: https://goo.gl/1C9k5n&#10;📌 PSD A HTML: https://goo.gl/VYX2V6&#10;📌 TEMAS WORDPRESS: https://goo.gl/GeiVNm&#10;📌 PHP Y MYSQL: https://goo.gl/oao1QT&#10;📌 FORMULARIOS CON PHP Y AJAX: https://goo.gl/GKpZAH&#10;📌 ANGULAR: https://goo.gl/WJhtnC&#10;📌 VUE.JS: https://goo.gl/QzLoFY&#10;📌 FIREBASE/FIRESTORE: https://goo.gl/bpKL9i&#10;📌 PHP LARAVEL: https://goo.gl/iAbPBy&#10;📌 MATERIALIZE CSS: https://goo.gl/7pSFY5&#10;📌 IONIC: https://goo.gl/RNGKTD&#10;📌 SASS: https://goo.gl/ba7mEE&#10;📌 PROGRAMACIÓN BÁSICA: https://goo.gl/HksyVi&#10;📌 GIT / GITHUB: http://bit.ly/2YjD0PA&#10;&#10;¿Quiéres apoyar el canal?&#10;Curso de Bootstrap 4 PREMIUM!&#10;Accede con un súper descuento aquí: https://goo.gl/VQZwKg&#10;&#10;También puedes seguirme en Facebook: https://www.facebook.com/bluuweb/&#10;&#10;Finalmente visita mi sitio web: https://www.bluuweb.org" title="GIT / GITHUB ♥ Ramas o Branch, Uniones o Merge ♥  [ Tutorial en Español - Parte 3]">
            <a:hlinkClick r:id="rId4"/>
          </p:cNvPr>
          <p:cNvPicPr preferRelativeResize="0"/>
          <p:nvPr/>
        </p:nvPicPr>
        <p:blipFill rotWithShape="1">
          <a:blip r:embed="rId5">
            <a:alphaModFix/>
          </a:blip>
          <a:srcRect/>
          <a:stretch/>
        </p:blipFill>
        <p:spPr>
          <a:xfrm>
            <a:off x="3675067" y="271670"/>
            <a:ext cx="8220270" cy="616520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99" name="Google Shape;99;p2"/>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0" name="Google Shape;100;p2"/>
          <p:cNvSpPr/>
          <p:nvPr/>
        </p:nvSpPr>
        <p:spPr>
          <a:xfrm>
            <a:off x="1802163" y="97657"/>
            <a:ext cx="7830105" cy="905521"/>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CD25B0"/>
              </a:solidFill>
              <a:latin typeface="Calibri"/>
              <a:ea typeface="Calibri"/>
              <a:cs typeface="Calibri"/>
              <a:sym typeface="Calibri"/>
            </a:endParaRPr>
          </a:p>
        </p:txBody>
      </p:sp>
      <p:sp>
        <p:nvSpPr>
          <p:cNvPr id="101" name="Google Shape;101;p2"/>
          <p:cNvSpPr txBox="1"/>
          <p:nvPr/>
        </p:nvSpPr>
        <p:spPr>
          <a:xfrm>
            <a:off x="1970842" y="297401"/>
            <a:ext cx="7403977" cy="506030"/>
          </a:xfrm>
          <a:prstGeom prst="rect">
            <a:avLst/>
          </a:prstGeom>
          <a:noFill/>
          <a:ln>
            <a:noFill/>
          </a:ln>
        </p:spPr>
        <p:txBody>
          <a:bodyPr spcFirstLastPara="1" wrap="square" lIns="91425" tIns="45700" rIns="91425" bIns="45700" anchor="ctr" anchorCtr="0">
            <a:noAutofit/>
          </a:bodyPr>
          <a:lstStyle/>
          <a:p>
            <a:pPr marL="0" marR="0" lvl="0" indent="0" algn="r" rtl="0">
              <a:lnSpc>
                <a:spcPct val="90000"/>
              </a:lnSpc>
              <a:spcBef>
                <a:spcPts val="0"/>
              </a:spcBef>
              <a:spcAft>
                <a:spcPts val="0"/>
              </a:spcAft>
              <a:buClr>
                <a:schemeClr val="lt1"/>
              </a:buClr>
              <a:buSzPts val="3200"/>
              <a:buFont typeface="Calibri"/>
              <a:buNone/>
            </a:pPr>
            <a:r>
              <a:rPr lang="es-MX" sz="3200" b="0" i="0" u="none" strike="noStrike" cap="none" dirty="0">
                <a:solidFill>
                  <a:schemeClr val="lt1"/>
                </a:solidFill>
                <a:latin typeface="Calibri"/>
                <a:ea typeface="Calibri"/>
                <a:cs typeface="Calibri"/>
                <a:sym typeface="Calibri"/>
              </a:rPr>
              <a:t>SISTEMA DE CONTROL DE VERSIONES (SCV)</a:t>
            </a:r>
            <a:endParaRPr sz="3200" b="0" i="0" u="none" strike="noStrike" cap="none" dirty="0">
              <a:solidFill>
                <a:schemeClr val="lt1"/>
              </a:solidFill>
              <a:latin typeface="Calibri"/>
              <a:ea typeface="Calibri"/>
              <a:cs typeface="Calibri"/>
              <a:sym typeface="Calibri"/>
            </a:endParaRPr>
          </a:p>
        </p:txBody>
      </p:sp>
      <p:sp>
        <p:nvSpPr>
          <p:cNvPr id="102" name="Google Shape;102;p2"/>
          <p:cNvSpPr/>
          <p:nvPr/>
        </p:nvSpPr>
        <p:spPr>
          <a:xfrm>
            <a:off x="-4" y="97657"/>
            <a:ext cx="1713397" cy="905521"/>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03" name="Google Shape;103;p2"/>
          <p:cNvSpPr/>
          <p:nvPr/>
        </p:nvSpPr>
        <p:spPr>
          <a:xfrm>
            <a:off x="0" y="2095595"/>
            <a:ext cx="8108302" cy="4191422"/>
          </a:xfrm>
          <a:prstGeom prst="rect">
            <a:avLst/>
          </a:prstGeom>
          <a:solidFill>
            <a:srgbClr val="CD25B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lt1"/>
              </a:solidFill>
              <a:latin typeface="Calibri"/>
              <a:ea typeface="Calibri"/>
              <a:cs typeface="Calibri"/>
              <a:sym typeface="Calibri"/>
            </a:endParaRPr>
          </a:p>
        </p:txBody>
      </p:sp>
      <p:sp>
        <p:nvSpPr>
          <p:cNvPr id="104" name="Google Shape;104;p2"/>
          <p:cNvSpPr txBox="1"/>
          <p:nvPr/>
        </p:nvSpPr>
        <p:spPr>
          <a:xfrm>
            <a:off x="239707" y="3209933"/>
            <a:ext cx="7644664"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400" dirty="0">
                <a:solidFill>
                  <a:schemeClr val="lt1"/>
                </a:solidFill>
                <a:latin typeface="Calibri"/>
                <a:ea typeface="Calibri"/>
                <a:cs typeface="Calibri"/>
                <a:sym typeface="Calibri"/>
              </a:rPr>
              <a:t>“Un control de versiones es un sistema que registra los cambios realizados en un archivo o conjunto de archivos a lo largo del tiempo, de modo que puedas recuperar versiones específicas más adelante.” </a:t>
            </a:r>
            <a:endParaRPr dirty="0"/>
          </a:p>
        </p:txBody>
      </p:sp>
      <p:sp>
        <p:nvSpPr>
          <p:cNvPr id="105" name="Google Shape;105;p2"/>
          <p:cNvSpPr txBox="1"/>
          <p:nvPr/>
        </p:nvSpPr>
        <p:spPr>
          <a:xfrm>
            <a:off x="90973" y="6298913"/>
            <a:ext cx="8549174"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100"/>
              <a:buFont typeface="Arial"/>
              <a:buNone/>
            </a:pPr>
            <a:r>
              <a:rPr lang="es-MX" sz="1200" dirty="0">
                <a:solidFill>
                  <a:schemeClr val="dk1"/>
                </a:solidFill>
                <a:latin typeface="Calibri"/>
                <a:ea typeface="Calibri"/>
                <a:cs typeface="Calibri"/>
                <a:sym typeface="Calibri"/>
              </a:rPr>
              <a:t>Recuperado de: </a:t>
            </a:r>
            <a:r>
              <a:rPr lang="es-MX" sz="1200" u="sng" dirty="0">
                <a:solidFill>
                  <a:schemeClr val="hlink"/>
                </a:solidFill>
                <a:latin typeface="Calibri"/>
                <a:ea typeface="Calibri"/>
                <a:cs typeface="Calibri"/>
                <a:sym typeface="Calibri"/>
                <a:hlinkClick r:id="rId4"/>
              </a:rPr>
              <a:t>https://git-scm.com/book/es/v2/Inicio---Sobre-el-Control-de-Versiones-Acerca-del-Control-de-Versiones</a:t>
            </a:r>
            <a:r>
              <a:rPr lang="es-MX" sz="1200" dirty="0">
                <a:solidFill>
                  <a:schemeClr val="dk1"/>
                </a:solidFill>
                <a:latin typeface="Calibri"/>
                <a:ea typeface="Calibri"/>
                <a:cs typeface="Calibri"/>
                <a:sym typeface="Calibri"/>
              </a:rPr>
              <a:t> [11-11-2020]</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0"/>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9" name="Google Shape;279;p20"/>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0" name="Google Shape;280;p20"/>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dk1"/>
              </a:buClr>
              <a:buSzPts val="6000"/>
              <a:buNone/>
            </a:pPr>
            <a:endParaRPr sz="6000" dirty="0">
              <a:solidFill>
                <a:schemeClr val="lt1"/>
              </a:solidFill>
            </a:endParaRPr>
          </a:p>
          <a:p>
            <a:pPr marL="0" lvl="0" indent="0" algn="l" rtl="0">
              <a:lnSpc>
                <a:spcPct val="90000"/>
              </a:lnSpc>
              <a:spcBef>
                <a:spcPts val="1000"/>
              </a:spcBef>
              <a:spcAft>
                <a:spcPts val="0"/>
              </a:spcAft>
              <a:buClr>
                <a:schemeClr val="lt1"/>
              </a:buClr>
              <a:buSzPts val="7000"/>
              <a:buNone/>
            </a:pPr>
            <a:r>
              <a:rPr lang="es-MX" sz="7000" b="1" dirty="0">
                <a:solidFill>
                  <a:schemeClr val="lt1"/>
                </a:solidFill>
              </a:rPr>
              <a:t>DESAFÍO 4.</a:t>
            </a:r>
            <a:endParaRPr dirty="0"/>
          </a:p>
          <a:p>
            <a:pPr marL="0" lvl="0" indent="0" algn="l" rtl="0">
              <a:lnSpc>
                <a:spcPct val="90000"/>
              </a:lnSpc>
              <a:spcBef>
                <a:spcPts val="1000"/>
              </a:spcBef>
              <a:spcAft>
                <a:spcPts val="0"/>
              </a:spcAft>
              <a:buClr>
                <a:schemeClr val="lt1"/>
              </a:buClr>
              <a:buSzPts val="6000"/>
              <a:buNone/>
            </a:pPr>
            <a:r>
              <a:rPr lang="es-MX" sz="6000" dirty="0">
                <a:solidFill>
                  <a:schemeClr val="lt1"/>
                </a:solidFill>
              </a:rPr>
              <a:t>Trabajando con ramas en el Repositorio Local</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1"/>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7" name="Google Shape;287;p21"/>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88" name="Google Shape;288;p21"/>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lt1"/>
              </a:buClr>
              <a:buSzPct val="100000"/>
              <a:buNone/>
            </a:pPr>
            <a:r>
              <a:rPr lang="es-MX" sz="7000" b="1" dirty="0">
                <a:solidFill>
                  <a:schemeClr val="lt1"/>
                </a:solidFill>
              </a:rPr>
              <a:t>DESAFÍO 4.1.</a:t>
            </a:r>
            <a:endParaRPr dirty="0"/>
          </a:p>
          <a:p>
            <a:pPr marL="0" lvl="0" indent="0" algn="l" rtl="0">
              <a:lnSpc>
                <a:spcPct val="90000"/>
              </a:lnSpc>
              <a:spcBef>
                <a:spcPts val="1000"/>
              </a:spcBef>
              <a:spcAft>
                <a:spcPts val="0"/>
              </a:spcAft>
              <a:buClr>
                <a:schemeClr val="lt1"/>
              </a:buClr>
              <a:buSzPct val="100000"/>
              <a:buNone/>
            </a:pPr>
            <a:r>
              <a:rPr lang="es-MX" sz="6000" dirty="0">
                <a:solidFill>
                  <a:schemeClr val="lt1"/>
                </a:solidFill>
              </a:rPr>
              <a:t>Trabajando con ramas y subirlas al Repositorio Remoto</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2"/>
          <p:cNvSpPr/>
          <p:nvPr/>
        </p:nvSpPr>
        <p:spPr>
          <a:xfrm>
            <a:off x="9126245" y="310717"/>
            <a:ext cx="306575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5" name="Google Shape;295;p22"/>
          <p:cNvSpPr/>
          <p:nvPr/>
        </p:nvSpPr>
        <p:spPr>
          <a:xfrm>
            <a:off x="-1" y="319600"/>
            <a:ext cx="9001957" cy="6161103"/>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96" name="Google Shape;296;p22"/>
          <p:cNvSpPr txBox="1">
            <a:spLocks noGrp="1"/>
          </p:cNvSpPr>
          <p:nvPr>
            <p:ph type="body" idx="1"/>
          </p:nvPr>
        </p:nvSpPr>
        <p:spPr>
          <a:xfrm>
            <a:off x="692458" y="1825625"/>
            <a:ext cx="7821227"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dk1"/>
              </a:buClr>
              <a:buSzPct val="100000"/>
              <a:buNone/>
            </a:pPr>
            <a:endParaRPr sz="6000" dirty="0">
              <a:solidFill>
                <a:schemeClr val="lt1"/>
              </a:solidFill>
            </a:endParaRPr>
          </a:p>
          <a:p>
            <a:pPr marL="0" lvl="0" indent="0" algn="l" rtl="0">
              <a:lnSpc>
                <a:spcPct val="90000"/>
              </a:lnSpc>
              <a:spcBef>
                <a:spcPts val="1000"/>
              </a:spcBef>
              <a:spcAft>
                <a:spcPts val="0"/>
              </a:spcAft>
              <a:buClr>
                <a:schemeClr val="lt1"/>
              </a:buClr>
              <a:buSzPct val="100000"/>
              <a:buNone/>
            </a:pPr>
            <a:r>
              <a:rPr lang="es-MX" sz="7000" b="1" dirty="0">
                <a:solidFill>
                  <a:schemeClr val="lt1"/>
                </a:solidFill>
              </a:rPr>
              <a:t>DESAFÍO 5.</a:t>
            </a:r>
            <a:endParaRPr dirty="0"/>
          </a:p>
          <a:p>
            <a:pPr marL="0" lvl="0" indent="0" algn="l" rtl="0">
              <a:lnSpc>
                <a:spcPct val="90000"/>
              </a:lnSpc>
              <a:spcBef>
                <a:spcPts val="1000"/>
              </a:spcBef>
              <a:spcAft>
                <a:spcPts val="0"/>
              </a:spcAft>
              <a:buClr>
                <a:schemeClr val="lt1"/>
              </a:buClr>
              <a:buSzPct val="100000"/>
              <a:buNone/>
            </a:pPr>
            <a:r>
              <a:rPr lang="es-MX" sz="6000" dirty="0">
                <a:solidFill>
                  <a:schemeClr val="lt1"/>
                </a:solidFill>
              </a:rPr>
              <a:t>Avanzar en plataforma interactiva sobre Git</a:t>
            </a:r>
            <a:endParaRPr dirty="0"/>
          </a:p>
          <a:p>
            <a:pPr marL="0" lvl="0" indent="0" algn="l" rtl="0">
              <a:lnSpc>
                <a:spcPct val="90000"/>
              </a:lnSpc>
              <a:spcBef>
                <a:spcPts val="1000"/>
              </a:spcBef>
              <a:spcAft>
                <a:spcPts val="0"/>
              </a:spcAft>
              <a:buClr>
                <a:schemeClr val="dk1"/>
              </a:buClr>
              <a:buSzPct val="100000"/>
              <a:buNone/>
            </a:pPr>
            <a:endParaRPr sz="3500" dirty="0">
              <a:solidFill>
                <a:schemeClr val="lt1"/>
              </a:solidFill>
            </a:endParaRPr>
          </a:p>
          <a:p>
            <a:pPr marL="0" lvl="0" indent="0" algn="l" rtl="0">
              <a:lnSpc>
                <a:spcPct val="90000"/>
              </a:lnSpc>
              <a:spcBef>
                <a:spcPts val="1000"/>
              </a:spcBef>
              <a:spcAft>
                <a:spcPts val="0"/>
              </a:spcAft>
              <a:buClr>
                <a:schemeClr val="lt1"/>
              </a:buClr>
              <a:buSzPct val="100000"/>
              <a:buNone/>
            </a:pPr>
            <a:r>
              <a:rPr lang="es-MX" sz="3500" dirty="0">
                <a:solidFill>
                  <a:schemeClr val="lt1"/>
                </a:solidFill>
              </a:rPr>
              <a:t>Se requiere llegar al nivel 4.</a:t>
            </a:r>
            <a:endParaRPr dirty="0"/>
          </a:p>
          <a:p>
            <a:pPr marL="0" lvl="0" indent="0" algn="l" rtl="0">
              <a:lnSpc>
                <a:spcPct val="90000"/>
              </a:lnSpc>
              <a:spcBef>
                <a:spcPts val="1000"/>
              </a:spcBef>
              <a:spcAft>
                <a:spcPts val="0"/>
              </a:spcAft>
              <a:buClr>
                <a:schemeClr val="lt1"/>
              </a:buClr>
              <a:buSzPct val="100000"/>
              <a:buNone/>
            </a:pPr>
            <a:r>
              <a:rPr lang="es-MX" sz="1800" u="sng" dirty="0">
                <a:solidFill>
                  <a:schemeClr val="lt1"/>
                </a:solidFill>
                <a:hlinkClick r:id="rId3">
                  <a:extLst>
                    <a:ext uri="{A12FA001-AC4F-418D-AE19-62706E023703}">
                      <ahyp:hlinkClr xmlns:ahyp="http://schemas.microsoft.com/office/drawing/2018/hyperlinkcolor" val="tx"/>
                    </a:ext>
                  </a:extLst>
                </a:hlinkClick>
              </a:rPr>
              <a:t>https://learngitbranching.js.org/?locale=es_ES</a:t>
            </a:r>
            <a:r>
              <a:rPr lang="es-MX" sz="1800" dirty="0">
                <a:solidFill>
                  <a:schemeClr val="lt1"/>
                </a:solidFill>
              </a:rPr>
              <a:t> </a:t>
            </a:r>
            <a:endParaRPr dirty="0"/>
          </a:p>
          <a:p>
            <a:pPr marL="0" lvl="0" indent="0" algn="l" rtl="0">
              <a:lnSpc>
                <a:spcPct val="90000"/>
              </a:lnSpc>
              <a:spcBef>
                <a:spcPts val="1000"/>
              </a:spcBef>
              <a:spcAft>
                <a:spcPts val="0"/>
              </a:spcAft>
              <a:buClr>
                <a:schemeClr val="dk1"/>
              </a:buClr>
              <a:buSzPct val="100000"/>
              <a:buNone/>
            </a:pPr>
            <a:endParaRPr sz="3500" dirty="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3"/>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12" name="Google Shape;112;p3"/>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13" name="Google Shape;113;p3"/>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¿QUÉ ES</a:t>
            </a:r>
            <a:br>
              <a:rPr lang="es-MX" dirty="0"/>
            </a:br>
            <a:r>
              <a:rPr lang="es-MX" dirty="0">
                <a:solidFill>
                  <a:srgbClr val="CD25B0"/>
                </a:solidFill>
              </a:rPr>
              <a:t>GIT?</a:t>
            </a:r>
            <a:endParaRPr dirty="0">
              <a:solidFill>
                <a:srgbClr val="CD25B0"/>
              </a:solidFill>
            </a:endParaRPr>
          </a:p>
        </p:txBody>
      </p:sp>
      <p:sp>
        <p:nvSpPr>
          <p:cNvPr id="114" name="Google Shape;114;p3"/>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15" name="Google Shape;115;p3"/>
          <p:cNvPicPr preferRelativeResize="0"/>
          <p:nvPr/>
        </p:nvPicPr>
        <p:blipFill rotWithShape="1">
          <a:blip r:embed="rId4">
            <a:alphaModFix/>
          </a:blip>
          <a:srcRect/>
          <a:stretch/>
        </p:blipFill>
        <p:spPr>
          <a:xfrm>
            <a:off x="4194495" y="1690688"/>
            <a:ext cx="3803009" cy="380300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22" name="Google Shape;122;p4"/>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23" name="Google Shape;123;p4"/>
          <p:cNvSpPr txBox="1">
            <a:spLocks noGrp="1"/>
          </p:cNvSpPr>
          <p:nvPr>
            <p:ph type="title"/>
          </p:nvPr>
        </p:nvSpPr>
        <p:spPr>
          <a:xfrm>
            <a:off x="296663" y="438911"/>
            <a:ext cx="10515600" cy="16093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¿QUIÉNES USAN</a:t>
            </a:r>
            <a:br>
              <a:rPr lang="es-MX" dirty="0"/>
            </a:br>
            <a:r>
              <a:rPr lang="es-MX" dirty="0">
                <a:solidFill>
                  <a:srgbClr val="CD25B0"/>
                </a:solidFill>
              </a:rPr>
              <a:t>GIT?</a:t>
            </a:r>
            <a:endParaRPr dirty="0">
              <a:solidFill>
                <a:srgbClr val="CD25B0"/>
              </a:solidFill>
            </a:endParaRPr>
          </a:p>
        </p:txBody>
      </p:sp>
      <p:sp>
        <p:nvSpPr>
          <p:cNvPr id="124" name="Google Shape;124;p4"/>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25" name="Google Shape;125;p4"/>
          <p:cNvPicPr preferRelativeResize="0"/>
          <p:nvPr/>
        </p:nvPicPr>
        <p:blipFill rotWithShape="1">
          <a:blip r:embed="rId4">
            <a:alphaModFix/>
          </a:blip>
          <a:srcRect/>
          <a:stretch/>
        </p:blipFill>
        <p:spPr>
          <a:xfrm>
            <a:off x="1016985" y="2801433"/>
            <a:ext cx="10372740" cy="22744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5"/>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2" name="Google Shape;132;p5"/>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33" name="Google Shape;133;p5"/>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¿QUÉ ES </a:t>
            </a:r>
            <a:br>
              <a:rPr lang="es-MX" dirty="0"/>
            </a:br>
            <a:r>
              <a:rPr lang="es-MX" dirty="0">
                <a:solidFill>
                  <a:srgbClr val="CD25B0"/>
                </a:solidFill>
              </a:rPr>
              <a:t>GITHUB?</a:t>
            </a:r>
            <a:endParaRPr dirty="0">
              <a:solidFill>
                <a:srgbClr val="CD25B0"/>
              </a:solidFill>
            </a:endParaRPr>
          </a:p>
        </p:txBody>
      </p:sp>
      <p:sp>
        <p:nvSpPr>
          <p:cNvPr id="134" name="Google Shape;134;p5"/>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35" name="Google Shape;135;p5"/>
          <p:cNvPicPr preferRelativeResize="0"/>
          <p:nvPr/>
        </p:nvPicPr>
        <p:blipFill rotWithShape="1">
          <a:blip r:embed="rId4">
            <a:alphaModFix/>
          </a:blip>
          <a:srcRect/>
          <a:stretch/>
        </p:blipFill>
        <p:spPr>
          <a:xfrm>
            <a:off x="1910249" y="1931438"/>
            <a:ext cx="8052252" cy="43471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2" name="Google Shape;142;p6"/>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43" name="Google Shape;143;p6"/>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FUNCIONAMIENTO Y</a:t>
            </a:r>
            <a:br>
              <a:rPr lang="es-MX" dirty="0"/>
            </a:br>
            <a:r>
              <a:rPr lang="es-MX" dirty="0">
                <a:solidFill>
                  <a:srgbClr val="CD25B0"/>
                </a:solidFill>
              </a:rPr>
              <a:t>COMANDOS BÁSICOS</a:t>
            </a:r>
            <a:endParaRPr dirty="0">
              <a:solidFill>
                <a:srgbClr val="CD25B0"/>
              </a:solidFill>
            </a:endParaRPr>
          </a:p>
        </p:txBody>
      </p:sp>
      <p:sp>
        <p:nvSpPr>
          <p:cNvPr id="144" name="Google Shape;144;p6"/>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aphicFrame>
        <p:nvGraphicFramePr>
          <p:cNvPr id="145" name="Google Shape;145;p6"/>
          <p:cNvGraphicFramePr/>
          <p:nvPr/>
        </p:nvGraphicFramePr>
        <p:xfrm>
          <a:off x="2388637" y="2603241"/>
          <a:ext cx="7241050" cy="2304125"/>
        </p:xfrm>
        <a:graphic>
          <a:graphicData uri="http://schemas.openxmlformats.org/drawingml/2006/table">
            <a:tbl>
              <a:tblPr>
                <a:noFill/>
                <a:tableStyleId>{067FA28A-4F1C-47DF-A36A-F8EFFFBB7DE2}</a:tableStyleId>
              </a:tblPr>
              <a:tblGrid>
                <a:gridCol w="3620525">
                  <a:extLst>
                    <a:ext uri="{9D8B030D-6E8A-4147-A177-3AD203B41FA5}">
                      <a16:colId xmlns:a16="http://schemas.microsoft.com/office/drawing/2014/main" val="20000"/>
                    </a:ext>
                  </a:extLst>
                </a:gridCol>
                <a:gridCol w="3620525">
                  <a:extLst>
                    <a:ext uri="{9D8B030D-6E8A-4147-A177-3AD203B41FA5}">
                      <a16:colId xmlns:a16="http://schemas.microsoft.com/office/drawing/2014/main" val="20001"/>
                    </a:ext>
                  </a:extLst>
                </a:gridCol>
              </a:tblGrid>
              <a:tr h="460825">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init</a:t>
                      </a:r>
                      <a:endParaRPr sz="1800" u="none" strike="noStrike" cap="none" dirty="0">
                        <a:solidFill>
                          <a:srgbClr val="CD25B0"/>
                        </a:solidFill>
                        <a:latin typeface="Consolas"/>
                        <a:ea typeface="Consolas"/>
                        <a:cs typeface="Consolas"/>
                        <a:sym typeface="Consolas"/>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push</a:t>
                      </a: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0"/>
                  </a:ext>
                </a:extLst>
              </a:tr>
              <a:tr h="460825">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clone</a:t>
                      </a:r>
                      <a:endParaRPr sz="1800"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pull</a:t>
                      </a: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460825">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add &lt;archivo&gt;</a:t>
                      </a:r>
                      <a:endParaRPr sz="1800"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status</a:t>
                      </a: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r h="460825">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add .</a:t>
                      </a:r>
                      <a:endParaRPr sz="1800"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branch</a:t>
                      </a:r>
                      <a:endParaRPr sz="1800" u="none" strike="noStrike" cap="none" dirty="0">
                        <a:solidFill>
                          <a:srgbClr val="CD25B0"/>
                        </a:solidFill>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460825">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commit -m “mensaje”</a:t>
                      </a:r>
                      <a:endParaRPr sz="1800" u="none" strike="noStrike" cap="none" dirty="0">
                        <a:solidFill>
                          <a:srgbClr val="CD25B0"/>
                        </a:solidFill>
                        <a:latin typeface="Consolas"/>
                        <a:ea typeface="Consolas"/>
                        <a:cs typeface="Consolas"/>
                        <a:sym typeface="Consolas"/>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100"/>
                        <a:buFont typeface="Arial"/>
                        <a:buNone/>
                      </a:pPr>
                      <a:r>
                        <a:rPr lang="es-MX" sz="1800" u="none" strike="noStrike" cap="none" dirty="0">
                          <a:solidFill>
                            <a:srgbClr val="CD25B0"/>
                          </a:solidFill>
                          <a:latin typeface="Consolas"/>
                          <a:ea typeface="Consolas"/>
                          <a:cs typeface="Consolas"/>
                          <a:sym typeface="Consolas"/>
                        </a:rPr>
                        <a:t>$ git merge</a:t>
                      </a: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52" name="Google Shape;152;p7"/>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53" name="Google Shape;153;p7"/>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ORDEN DE COMANDOS PARA TRABAJAR</a:t>
            </a:r>
            <a:br>
              <a:rPr lang="es-MX" dirty="0"/>
            </a:br>
            <a:r>
              <a:rPr lang="es-MX" dirty="0">
                <a:solidFill>
                  <a:srgbClr val="CD25B0"/>
                </a:solidFill>
              </a:rPr>
              <a:t>DE FORMA INDIVIDUAL CON GIT</a:t>
            </a:r>
            <a:endParaRPr dirty="0">
              <a:solidFill>
                <a:srgbClr val="CD25B0"/>
              </a:solidFill>
            </a:endParaRPr>
          </a:p>
        </p:txBody>
      </p:sp>
      <p:sp>
        <p:nvSpPr>
          <p:cNvPr id="154" name="Google Shape;154;p7"/>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55" name="Google Shape;155;p7"/>
          <p:cNvPicPr preferRelativeResize="0"/>
          <p:nvPr/>
        </p:nvPicPr>
        <p:blipFill rotWithShape="1">
          <a:blip r:embed="rId4">
            <a:alphaModFix/>
          </a:blip>
          <a:srcRect/>
          <a:stretch/>
        </p:blipFill>
        <p:spPr>
          <a:xfrm>
            <a:off x="1080939" y="2379307"/>
            <a:ext cx="10206426" cy="35434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8"/>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2" name="Google Shape;162;p8"/>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63" name="Google Shape;163;p8"/>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ORDEN DE COMANDOS PARA TRABAJAR</a:t>
            </a:r>
            <a:br>
              <a:rPr lang="es-MX" dirty="0"/>
            </a:br>
            <a:r>
              <a:rPr lang="es-MX" dirty="0">
                <a:solidFill>
                  <a:srgbClr val="CD25B0"/>
                </a:solidFill>
              </a:rPr>
              <a:t>DE MANERA COLABORATIVA CON GIT</a:t>
            </a:r>
            <a:endParaRPr dirty="0">
              <a:solidFill>
                <a:srgbClr val="CD25B0"/>
              </a:solidFill>
            </a:endParaRPr>
          </a:p>
        </p:txBody>
      </p:sp>
      <p:sp>
        <p:nvSpPr>
          <p:cNvPr id="164" name="Google Shape;164;p8"/>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165" name="Google Shape;165;p8"/>
          <p:cNvPicPr preferRelativeResize="0"/>
          <p:nvPr/>
        </p:nvPicPr>
        <p:blipFill rotWithShape="1">
          <a:blip r:embed="rId4">
            <a:alphaModFix/>
          </a:blip>
          <a:srcRect/>
          <a:stretch/>
        </p:blipFill>
        <p:spPr>
          <a:xfrm>
            <a:off x="1048108" y="2219293"/>
            <a:ext cx="9764155" cy="39575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9"/>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72" name="Google Shape;172;p9"/>
          <p:cNvSpPr/>
          <p:nvPr/>
        </p:nvSpPr>
        <p:spPr>
          <a:xfrm>
            <a:off x="12020365" y="275204"/>
            <a:ext cx="171634" cy="6161103"/>
          </a:xfrm>
          <a:prstGeom prst="rect">
            <a:avLst/>
          </a:prstGeom>
          <a:solidFill>
            <a:srgbClr val="A7A8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173" name="Google Shape;173;p9"/>
          <p:cNvSpPr txBox="1">
            <a:spLocks noGrp="1"/>
          </p:cNvSpPr>
          <p:nvPr>
            <p:ph type="title"/>
          </p:nvPr>
        </p:nvSpPr>
        <p:spPr>
          <a:xfrm>
            <a:off x="296663"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A7A8AA"/>
              </a:buClr>
              <a:buSzPts val="4400"/>
              <a:buFont typeface="Calibri"/>
              <a:buNone/>
            </a:pPr>
            <a:r>
              <a:rPr lang="es-MX" dirty="0">
                <a:solidFill>
                  <a:srgbClr val="A7A8AA"/>
                </a:solidFill>
              </a:rPr>
              <a:t>COMANDOS BÁSICOS LINUX PARA USAR</a:t>
            </a:r>
            <a:br>
              <a:rPr lang="es-MX" dirty="0"/>
            </a:br>
            <a:r>
              <a:rPr lang="es-MX" dirty="0">
                <a:solidFill>
                  <a:srgbClr val="CD25B0"/>
                </a:solidFill>
              </a:rPr>
              <a:t>EN TERMINAL BASH DE GIT</a:t>
            </a:r>
            <a:endParaRPr dirty="0">
              <a:solidFill>
                <a:srgbClr val="CD25B0"/>
              </a:solidFill>
            </a:endParaRPr>
          </a:p>
        </p:txBody>
      </p:sp>
      <p:sp>
        <p:nvSpPr>
          <p:cNvPr id="174" name="Google Shape;174;p9"/>
          <p:cNvSpPr/>
          <p:nvPr/>
        </p:nvSpPr>
        <p:spPr>
          <a:xfrm>
            <a:off x="403193" y="233397"/>
            <a:ext cx="1336831" cy="45719"/>
          </a:xfrm>
          <a:prstGeom prst="rect">
            <a:avLst/>
          </a:prstGeom>
          <a:solidFill>
            <a:srgbClr val="CD25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aphicFrame>
        <p:nvGraphicFramePr>
          <p:cNvPr id="175" name="Google Shape;175;p9"/>
          <p:cNvGraphicFramePr/>
          <p:nvPr/>
        </p:nvGraphicFramePr>
        <p:xfrm>
          <a:off x="2128158" y="3721923"/>
          <a:ext cx="7239000" cy="1371510"/>
        </p:xfrm>
        <a:graphic>
          <a:graphicData uri="http://schemas.openxmlformats.org/drawingml/2006/table">
            <a:tbl>
              <a:tblPr>
                <a:noFill/>
                <a:tableStyleId>{067FA28A-4F1C-47DF-A36A-F8EFFFBB7DE2}</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pwd</a:t>
                      </a:r>
                      <a:endParaRPr sz="1800" u="none" strike="noStrike" cap="none" dirty="0">
                        <a:solidFill>
                          <a:srgbClr val="CD25B0"/>
                        </a:solidFill>
                        <a:latin typeface="Consolas"/>
                        <a:ea typeface="Consolas"/>
                        <a:cs typeface="Consolas"/>
                        <a:sym typeface="Consolas"/>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ls</a:t>
                      </a: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cd &lt;directorio&gt;</a:t>
                      </a:r>
                      <a:endParaRPr sz="1800"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clear</a:t>
                      </a: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marR="0" lvl="0" indent="0" algn="just" rtl="0">
                        <a:spcBef>
                          <a:spcPts val="0"/>
                        </a:spcBef>
                        <a:spcAft>
                          <a:spcPts val="0"/>
                        </a:spcAft>
                        <a:buClr>
                          <a:srgbClr val="CD25B0"/>
                        </a:buClr>
                        <a:buSzPts val="1800"/>
                        <a:buFont typeface="Consolas"/>
                        <a:buNone/>
                      </a:pPr>
                      <a:r>
                        <a:rPr lang="es-MX" sz="1800" u="none" strike="noStrike" cap="none" dirty="0">
                          <a:solidFill>
                            <a:srgbClr val="CD25B0"/>
                          </a:solidFill>
                          <a:latin typeface="Consolas"/>
                          <a:ea typeface="Consolas"/>
                          <a:cs typeface="Consolas"/>
                          <a:sym typeface="Consolas"/>
                        </a:rPr>
                        <a:t>$ cd ..</a:t>
                      </a:r>
                      <a:endParaRPr sz="1800" u="none" strike="noStrike" cap="none" dirty="0">
                        <a:solidFill>
                          <a:srgbClr val="CD25B0"/>
                        </a:solidFill>
                      </a:endParaRPr>
                    </a:p>
                  </a:txBody>
                  <a:tcPr marL="91425" marR="91425" marT="91425" marB="91425">
                    <a:lnL w="9525" cap="flat" cmpd="sng">
                      <a:solidFill>
                        <a:srgbClr val="000000">
                          <a:alpha val="0"/>
                        </a:srgbClr>
                      </a:solidFill>
                      <a:prstDash val="solid"/>
                      <a:round/>
                      <a:headEnd type="none" w="sm" len="sm"/>
                      <a:tailEnd type="none" w="sm" len="sm"/>
                    </a:lnL>
                    <a:lnR w="19050" cap="flat" cmpd="sng">
                      <a:solidFill>
                        <a:srgbClr val="A5A5A5"/>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tc>
                  <a:txBody>
                    <a:bodyPr/>
                    <a:lstStyle/>
                    <a:p>
                      <a:pPr marL="0" marR="0" lvl="0" indent="0" algn="just" rtl="0">
                        <a:spcBef>
                          <a:spcPts val="0"/>
                        </a:spcBef>
                        <a:spcAft>
                          <a:spcPts val="0"/>
                        </a:spcAft>
                        <a:buClr>
                          <a:schemeClr val="dk1"/>
                        </a:buClr>
                        <a:buSzPts val="1800"/>
                        <a:buFont typeface="Calibri"/>
                        <a:buNone/>
                      </a:pPr>
                      <a:endParaRPr sz="1800" u="none" strike="noStrike" cap="none" dirty="0">
                        <a:solidFill>
                          <a:srgbClr val="CD25B0"/>
                        </a:solidFill>
                        <a:latin typeface="Consolas"/>
                        <a:ea typeface="Consolas"/>
                        <a:cs typeface="Consolas"/>
                        <a:sym typeface="Consolas"/>
                      </a:endParaRPr>
                    </a:p>
                  </a:txBody>
                  <a:tcPr marL="91425" marR="91425" marT="91425" marB="91425">
                    <a:lnL w="19050" cap="flat" cmpd="sng">
                      <a:solidFill>
                        <a:srgbClr val="A5A5A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A5A5A5"/>
                      </a:solidFill>
                      <a:prstDash val="solid"/>
                      <a:round/>
                      <a:headEnd type="none" w="sm" len="sm"/>
                      <a:tailEnd type="none" w="sm" len="sm"/>
                    </a:lnT>
                    <a:lnB w="19050" cap="flat" cmpd="sng">
                      <a:solidFill>
                        <a:srgbClr val="A5A5A5"/>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1484</Words>
  <Application>Microsoft Office PowerPoint</Application>
  <PresentationFormat>Panorámica</PresentationFormat>
  <Paragraphs>139</Paragraphs>
  <Slides>22</Slides>
  <Notes>22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22</vt:i4>
      </vt:variant>
    </vt:vector>
  </HeadingPairs>
  <TitlesOfParts>
    <vt:vector size="26" baseType="lpstr">
      <vt:lpstr>Arial</vt:lpstr>
      <vt:lpstr>Calibri</vt:lpstr>
      <vt:lpstr>Consolas</vt:lpstr>
      <vt:lpstr>Tema de Office</vt:lpstr>
      <vt:lpstr>           GIT – Control de versiones de código </vt:lpstr>
      <vt:lpstr>Presentación de PowerPoint</vt:lpstr>
      <vt:lpstr>¿QUÉ ES GIT?</vt:lpstr>
      <vt:lpstr>¿QUIÉNES USAN GIT?</vt:lpstr>
      <vt:lpstr>¿QUÉ ES  GITHUB?</vt:lpstr>
      <vt:lpstr>FUNCIONAMIENTO Y COMANDOS BÁSICOS</vt:lpstr>
      <vt:lpstr>ORDEN DE COMANDOS PARA TRABAJAR DE FORMA INDIVIDUAL CON GIT</vt:lpstr>
      <vt:lpstr>ORDEN DE COMANDOS PARA TRABAJAR DE MANERA COLABORATIVA CON GIT</vt:lpstr>
      <vt:lpstr>COMANDOS BÁSICOS LINUX PARA USAR EN TERMINAL BASH DE GIT</vt:lpstr>
      <vt:lpstr>VIDEO TUTORIAL</vt:lpstr>
      <vt:lpstr>Presentación de PowerPoint</vt:lpstr>
      <vt:lpstr>Presentación de PowerPoint</vt:lpstr>
      <vt:lpstr>Presentación de PowerPoint</vt:lpstr>
      <vt:lpstr>Presentación de PowerPoint</vt:lpstr>
      <vt:lpstr>RAMAS EN GIT</vt:lpstr>
      <vt:lpstr>RAMA MASTER</vt:lpstr>
      <vt:lpstr>EXPLICACIÓN GRÁFICA</vt:lpstr>
      <vt:lpstr>COMANDOS PARA TRABAJAR CON RAMAS</vt:lpstr>
      <vt:lpstr>VIDEO TUTORIAL</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GIT – Control de versiones de código </dc:title>
  <dc:creator>d.silvahidd@gmail.com</dc:creator>
  <cp:lastModifiedBy>Karina Uribe Mansilla</cp:lastModifiedBy>
  <cp:revision>2</cp:revision>
  <dcterms:created xsi:type="dcterms:W3CDTF">2020-08-12T18:32:33Z</dcterms:created>
  <dcterms:modified xsi:type="dcterms:W3CDTF">2021-02-15T17:38:24Z</dcterms:modified>
</cp:coreProperties>
</file>