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7559675" cx="9720250"/>
  <p:notesSz cx="6858000" cy="9144000"/>
  <p:embeddedFontLst>
    <p:embeddedFont>
      <p:font typeface="EB Garamond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pos="109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7" roundtripDataSignature="AMtx7mg7ALVnUCWr+8w4eLlVmCWwj1kJ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pos="1162" orient="horz"/>
        <p:guide pos="10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EBGaramond-bold.fntdata"/><Relationship Id="rId21" Type="http://schemas.openxmlformats.org/officeDocument/2006/relationships/slide" Target="slides/slide16.xml"/><Relationship Id="rId43" Type="http://schemas.openxmlformats.org/officeDocument/2006/relationships/font" Target="fonts/EBGaramond-regular.fntdata"/><Relationship Id="rId24" Type="http://schemas.openxmlformats.org/officeDocument/2006/relationships/slide" Target="slides/slide19.xml"/><Relationship Id="rId46" Type="http://schemas.openxmlformats.org/officeDocument/2006/relationships/font" Target="fonts/EBGaramond-boldItalic.fntdata"/><Relationship Id="rId23" Type="http://schemas.openxmlformats.org/officeDocument/2006/relationships/slide" Target="slides/slide18.xml"/><Relationship Id="rId45" Type="http://schemas.openxmlformats.org/officeDocument/2006/relationships/font" Target="fonts/EBGaramon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5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5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5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5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6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6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6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1" name="Google Shape;451;p6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6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8" name="Google Shape;498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2" name="Google Shape;532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Mantenimiento de máquinas, equipos y sistemas eléctricos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Mantenimiento de máquinas, equipos y sistemas eléctricos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Mantenimiento de máquinas, equipos y sistemas eléctricos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3°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33.png"/><Relationship Id="rId13" Type="http://schemas.openxmlformats.org/officeDocument/2006/relationships/image" Target="../media/image28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4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46.jpg"/><Relationship Id="rId5" Type="http://schemas.openxmlformats.org/officeDocument/2006/relationships/image" Target="../media/image47.png"/><Relationship Id="rId6" Type="http://schemas.openxmlformats.org/officeDocument/2006/relationships/image" Target="../media/image37.png"/><Relationship Id="rId7" Type="http://schemas.openxmlformats.org/officeDocument/2006/relationships/image" Target="../media/image41.png"/><Relationship Id="rId8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Relationship Id="rId4" Type="http://schemas.openxmlformats.org/officeDocument/2006/relationships/image" Target="../media/image49.jpg"/><Relationship Id="rId5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40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gif"/><Relationship Id="rId4" Type="http://schemas.openxmlformats.org/officeDocument/2006/relationships/image" Target="../media/image5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Relationship Id="rId4" Type="http://schemas.openxmlformats.org/officeDocument/2006/relationships/image" Target="../media/image40.gif"/><Relationship Id="rId5" Type="http://schemas.openxmlformats.org/officeDocument/2006/relationships/image" Target="../media/image5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gif"/><Relationship Id="rId4" Type="http://schemas.openxmlformats.org/officeDocument/2006/relationships/image" Target="../media/image5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gif"/><Relationship Id="rId4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5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2.png"/><Relationship Id="rId4" Type="http://schemas.openxmlformats.org/officeDocument/2006/relationships/image" Target="../media/image59.png"/><Relationship Id="rId5" Type="http://schemas.openxmlformats.org/officeDocument/2006/relationships/image" Target="../media/image6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Relationship Id="rId4" Type="http://schemas.openxmlformats.org/officeDocument/2006/relationships/hyperlink" Target="https://www.youtube.com/watch?v=YTef28U5sF8" TargetMode="External"/><Relationship Id="rId5" Type="http://schemas.openxmlformats.org/officeDocument/2006/relationships/hyperlink" Target="https://www.youtube.com/watch?v=dwZuKaexAJ0" TargetMode="External"/><Relationship Id="rId6" Type="http://schemas.openxmlformats.org/officeDocument/2006/relationships/hyperlink" Target="https://www.youtube.com/watch?v=ySOedSlGVCI" TargetMode="External"/><Relationship Id="rId7" Type="http://schemas.openxmlformats.org/officeDocument/2006/relationships/image" Target="../media/image4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7.png"/><Relationship Id="rId10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64.png"/><Relationship Id="rId5" Type="http://schemas.openxmlformats.org/officeDocument/2006/relationships/image" Target="../media/image69.png"/><Relationship Id="rId6" Type="http://schemas.openxmlformats.org/officeDocument/2006/relationships/image" Target="../media/image52.png"/><Relationship Id="rId7" Type="http://schemas.openxmlformats.org/officeDocument/2006/relationships/image" Target="../media/image51.png"/><Relationship Id="rId8" Type="http://schemas.openxmlformats.org/officeDocument/2006/relationships/image" Target="../media/image5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3°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3495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no-Modulo4.png"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4685" y="2325753"/>
            <a:ext cx="5426158" cy="394311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/>
          <p:nvPr/>
        </p:nvSpPr>
        <p:spPr>
          <a:xfrm>
            <a:off x="360363" y="2280206"/>
            <a:ext cx="5291138" cy="1365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MANTENIMIENTO DE MÁQUINAS, EQUIPOS </a:t>
            </a:r>
            <a:b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SISTEMAS ELÉCTRICOS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3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CORRIENTE ALTERNA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3"/>
          <p:cNvSpPr txBox="1"/>
          <p:nvPr/>
        </p:nvSpPr>
        <p:spPr>
          <a:xfrm>
            <a:off x="460375" y="2778760"/>
            <a:ext cx="4657725" cy="3472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 voltaje de la electricidad alterna, cambia entre los valores máximos y mínimos de manera cíclica, por lo que la mitad del valor del voltaje es positivo y la otra mitad negativo. La corriente alterna posee una serie de características particulares como la forma de onda, la amplitud y la frecuencia.</a:t>
            </a:r>
            <a:endParaRPr/>
          </a:p>
          <a:p>
            <a:pPr indent="-140400" lvl="0" marL="140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é es la corriente eléctrica? | el blog de luciamate" id="165" name="Google Shape;16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522" y="2134598"/>
            <a:ext cx="3644156" cy="1557242"/>
          </a:xfrm>
          <a:prstGeom prst="rect">
            <a:avLst/>
          </a:prstGeom>
          <a:noFill/>
          <a:ln cap="flat" cmpd="sng" w="38100">
            <a:solidFill>
              <a:srgbClr val="2975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/Users/ivangonzalez/Desktop/IVAN G 2020/2020/DUOC/ARTES/voltaje.png" id="166" name="Google Shape;16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7151" y="4233630"/>
            <a:ext cx="3707029" cy="2464466"/>
          </a:xfrm>
          <a:prstGeom prst="rect">
            <a:avLst/>
          </a:prstGeom>
          <a:noFill/>
          <a:ln cap="flat" cmpd="sng" w="38100">
            <a:solidFill>
              <a:srgbClr val="29754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CORRIENTE ALTERNA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4"/>
          <p:cNvSpPr txBox="1"/>
          <p:nvPr/>
        </p:nvSpPr>
        <p:spPr>
          <a:xfrm>
            <a:off x="523875" y="2105660"/>
            <a:ext cx="6918325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 Sinusoidal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compone de lo siguiente: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4"/>
          <p:cNvSpPr txBox="1"/>
          <p:nvPr/>
        </p:nvSpPr>
        <p:spPr>
          <a:xfrm>
            <a:off x="460375" y="5239454"/>
            <a:ext cx="8226425" cy="1883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Amplitud o valor pico: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máximo valor alcanzado en cualquier dirección. Se mide en volts o Amperios dependiendo si es una señal de voltaje o de corriente alterna.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Periodo: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tiempo que tarda una señal senoidal en cumplir un ciclo (en repetirse). El periodo se mide en segundos.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2100" lvl="0" marL="176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4"/>
          <p:cNvSpPr/>
          <p:nvPr/>
        </p:nvSpPr>
        <p:spPr>
          <a:xfrm>
            <a:off x="546100" y="2628900"/>
            <a:ext cx="6553200" cy="24130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9806" y="1828799"/>
            <a:ext cx="1751820" cy="3117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/Users/ivangonzalez/Desktop/IVAN G 2020/2020/DUOC/ARTES/ARTES PPT 4 b-02.png" id="176" name="Google Shape;17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3672" y="2844561"/>
            <a:ext cx="7356733" cy="208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5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CORRIENTE ALTERNA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5"/>
          <p:cNvSpPr txBox="1"/>
          <p:nvPr/>
        </p:nvSpPr>
        <p:spPr>
          <a:xfrm>
            <a:off x="523875" y="2105660"/>
            <a:ext cx="6918325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 Sinusoidal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compone de lo siguiente: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5"/>
          <p:cNvSpPr txBox="1"/>
          <p:nvPr/>
        </p:nvSpPr>
        <p:spPr>
          <a:xfrm>
            <a:off x="460375" y="5239454"/>
            <a:ext cx="5953125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Frecuencia: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número de ciclos completos por segundo. La frecuencia se mide en Herz (Hz) y es la inversa del periodo.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Chile la red eléctrica de corriente alterna tiene una frecuencia de 50 Hz. En otros países la frecuencia es de 60 Hz.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21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5"/>
          <p:cNvSpPr/>
          <p:nvPr/>
        </p:nvSpPr>
        <p:spPr>
          <a:xfrm>
            <a:off x="546100" y="2628900"/>
            <a:ext cx="6553200" cy="24130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9806" y="1828799"/>
            <a:ext cx="1751820" cy="311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5"/>
          <p:cNvSpPr/>
          <p:nvPr/>
        </p:nvSpPr>
        <p:spPr>
          <a:xfrm>
            <a:off x="6727601" y="5781873"/>
            <a:ext cx="1805034" cy="473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 F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1/T </a:t>
            </a:r>
            <a:r>
              <a:rPr b="1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[Hz]</a:t>
            </a:r>
            <a:endParaRPr b="1" i="1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5"/>
          <p:cNvSpPr/>
          <p:nvPr/>
        </p:nvSpPr>
        <p:spPr>
          <a:xfrm>
            <a:off x="6591300" y="5372100"/>
            <a:ext cx="2286000" cy="14605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C73E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/Users/ivangonzalez/Desktop/IVAN G 2020/2020/DUOC/ARTES/ARTES PPT 4 b-02.png" id="188" name="Google Shape;18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3672" y="2834402"/>
            <a:ext cx="7356733" cy="208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/>
          <p:nvPr/>
        </p:nvSpPr>
        <p:spPr>
          <a:xfrm>
            <a:off x="523874" y="2870200"/>
            <a:ext cx="5597525" cy="31496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6"/>
          <p:cNvSpPr/>
          <p:nvPr/>
        </p:nvSpPr>
        <p:spPr>
          <a:xfrm>
            <a:off x="728662" y="3315028"/>
            <a:ext cx="5507037" cy="255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corriente es mejor? 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finales del siglo XIX esta pregunta provocó una competencia entre dos increíbles científicos.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¿Sabes quienes son esos científicos? 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 y comenta con tu equipo de trabajo.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0815" y="2120900"/>
            <a:ext cx="3112863" cy="48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9307" y="2675276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6"/>
          <p:cNvSpPr/>
          <p:nvPr/>
        </p:nvSpPr>
        <p:spPr>
          <a:xfrm>
            <a:off x="447681" y="1303286"/>
            <a:ext cx="9030789" cy="48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CORRIENTE CONTINUA Y CORRIENTE ALTERNA</a:t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7"/>
          <p:cNvSpPr txBox="1"/>
          <p:nvPr/>
        </p:nvSpPr>
        <p:spPr>
          <a:xfrm>
            <a:off x="342662" y="3257127"/>
            <a:ext cx="10937967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7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7"/>
          <p:cNvSpPr txBox="1"/>
          <p:nvPr/>
        </p:nvSpPr>
        <p:spPr>
          <a:xfrm>
            <a:off x="523875" y="4579255"/>
            <a:ext cx="9087890" cy="52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7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RESISTENCIA ELÉCTRICA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7"/>
          <p:cNvSpPr/>
          <p:nvPr/>
        </p:nvSpPr>
        <p:spPr>
          <a:xfrm>
            <a:off x="523875" y="2263051"/>
            <a:ext cx="56229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 que la resistencia es una de las variables que se definen en la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ley de ohm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7" name="Google Shape;207;p47"/>
          <p:cNvSpPr/>
          <p:nvPr/>
        </p:nvSpPr>
        <p:spPr>
          <a:xfrm>
            <a:off x="1554097" y="3378200"/>
            <a:ext cx="5862703" cy="3204371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8431" y="3343652"/>
            <a:ext cx="3223256" cy="3035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ina y Hazlo Chido: ley de Ohm" id="209" name="Google Shape;20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4445" y="3610225"/>
            <a:ext cx="4578584" cy="271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8"/>
          <p:cNvSpPr/>
          <p:nvPr/>
        </p:nvSpPr>
        <p:spPr>
          <a:xfrm>
            <a:off x="1236597" y="4826001"/>
            <a:ext cx="3183003" cy="173973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8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8"/>
          <p:cNvSpPr/>
          <p:nvPr/>
        </p:nvSpPr>
        <p:spPr>
          <a:xfrm>
            <a:off x="447681" y="11127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SIMBOLOGÍA DE LA RESISTENCIA ELÉCTRICA</a:t>
            </a:r>
            <a:endParaRPr b="1" i="0" sz="29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8"/>
          <p:cNvSpPr/>
          <p:nvPr/>
        </p:nvSpPr>
        <p:spPr>
          <a:xfrm>
            <a:off x="460375" y="1755051"/>
            <a:ext cx="966152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distintos tipos de resistencias eléctricas.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resistencias cuyo </a:t>
            </a:r>
            <a:r>
              <a:rPr b="1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 óhmico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b="1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fijo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aquellas donde es </a:t>
            </a:r>
            <a:r>
              <a:rPr b="1" i="1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18" name="Google Shape;218;p48"/>
          <p:cNvPicPr preferRelativeResize="0"/>
          <p:nvPr/>
        </p:nvPicPr>
        <p:blipFill rotWithShape="1">
          <a:blip r:embed="rId3">
            <a:alphaModFix/>
          </a:blip>
          <a:srcRect b="0" l="0" r="0" t="7270"/>
          <a:stretch/>
        </p:blipFill>
        <p:spPr>
          <a:xfrm>
            <a:off x="2672902" y="5041900"/>
            <a:ext cx="1663845" cy="149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2718" y="5287560"/>
            <a:ext cx="1183005" cy="76295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8"/>
          <p:cNvSpPr/>
          <p:nvPr/>
        </p:nvSpPr>
        <p:spPr>
          <a:xfrm>
            <a:off x="1236597" y="2882901"/>
            <a:ext cx="3183003" cy="173973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8"/>
          <p:cNvSpPr/>
          <p:nvPr/>
        </p:nvSpPr>
        <p:spPr>
          <a:xfrm>
            <a:off x="5110097" y="2882901"/>
            <a:ext cx="3183003" cy="173973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8"/>
          <p:cNvSpPr/>
          <p:nvPr/>
        </p:nvSpPr>
        <p:spPr>
          <a:xfrm>
            <a:off x="5110097" y="4876801"/>
            <a:ext cx="3183003" cy="173973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2790" y="3071933"/>
            <a:ext cx="1248039" cy="136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8592" y="3486801"/>
            <a:ext cx="1217295" cy="6772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48"/>
          <p:cNvGrpSpPr/>
          <p:nvPr/>
        </p:nvGrpSpPr>
        <p:grpSpPr>
          <a:xfrm>
            <a:off x="5328085" y="5196857"/>
            <a:ext cx="2729392" cy="1282084"/>
            <a:chOff x="6728291" y="4810991"/>
            <a:chExt cx="3032658" cy="1424538"/>
          </a:xfrm>
        </p:grpSpPr>
        <p:pic>
          <p:nvPicPr>
            <p:cNvPr id="226" name="Google Shape;226;p4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03900" y="4810991"/>
              <a:ext cx="1657049" cy="1424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4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728291" y="5113685"/>
              <a:ext cx="1295400" cy="81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48"/>
          <p:cNvSpPr/>
          <p:nvPr/>
        </p:nvSpPr>
        <p:spPr>
          <a:xfrm>
            <a:off x="1326145" y="2902156"/>
            <a:ext cx="2420354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Resistencia fija</a:t>
            </a:r>
            <a:endParaRPr b="0" i="0" sz="14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07634" y="3189341"/>
            <a:ext cx="2367300" cy="1395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5.pdf" id="230" name="Google Shape;230;p48"/>
          <p:cNvPicPr preferRelativeResize="0"/>
          <p:nvPr/>
        </p:nvPicPr>
        <p:blipFill rotWithShape="1">
          <a:blip r:embed="rId10">
            <a:alphaModFix/>
          </a:blip>
          <a:srcRect b="56065" l="11429" r="63737" t="15634"/>
          <a:stretch/>
        </p:blipFill>
        <p:spPr>
          <a:xfrm>
            <a:off x="1460500" y="3238500"/>
            <a:ext cx="1435100" cy="133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P15.pdf" id="231" name="Google Shape;231;p48"/>
          <p:cNvPicPr preferRelativeResize="0"/>
          <p:nvPr/>
        </p:nvPicPr>
        <p:blipFill rotWithShape="1">
          <a:blip r:embed="rId11">
            <a:alphaModFix/>
          </a:blip>
          <a:srcRect b="52830" l="71648" r="0" t="16442"/>
          <a:stretch/>
        </p:blipFill>
        <p:spPr>
          <a:xfrm>
            <a:off x="5130800" y="3060700"/>
            <a:ext cx="1638300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P15.pdf" id="232" name="Google Shape;232;p48"/>
          <p:cNvPicPr preferRelativeResize="0"/>
          <p:nvPr/>
        </p:nvPicPr>
        <p:blipFill rotWithShape="1">
          <a:blip r:embed="rId12">
            <a:alphaModFix/>
          </a:blip>
          <a:srcRect b="21561" l="6373" r="70989" t="51214"/>
          <a:stretch/>
        </p:blipFill>
        <p:spPr>
          <a:xfrm>
            <a:off x="1371600" y="4978400"/>
            <a:ext cx="1308100" cy="128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P15.pdf" id="233" name="Google Shape;233;p48"/>
          <p:cNvPicPr preferRelativeResize="0"/>
          <p:nvPr/>
        </p:nvPicPr>
        <p:blipFill rotWithShape="1">
          <a:blip r:embed="rId13">
            <a:alphaModFix/>
          </a:blip>
          <a:srcRect b="17182" l="72308" r="5053" t="53639"/>
          <a:stretch/>
        </p:blipFill>
        <p:spPr>
          <a:xfrm>
            <a:off x="5232400" y="4940300"/>
            <a:ext cx="1308100" cy="13747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34" name="Google Shape;234;p48"/>
          <p:cNvSpPr/>
          <p:nvPr/>
        </p:nvSpPr>
        <p:spPr>
          <a:xfrm>
            <a:off x="5204412" y="4945842"/>
            <a:ext cx="3571288" cy="346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Resistencia fotosensible</a:t>
            </a:r>
            <a:endParaRPr b="0" i="0" sz="14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8"/>
          <p:cNvSpPr/>
          <p:nvPr/>
        </p:nvSpPr>
        <p:spPr>
          <a:xfrm>
            <a:off x="1326145" y="4881701"/>
            <a:ext cx="2661655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Resistencia variable</a:t>
            </a:r>
            <a:endParaRPr b="0" i="0" sz="14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8"/>
          <p:cNvSpPr/>
          <p:nvPr/>
        </p:nvSpPr>
        <p:spPr>
          <a:xfrm>
            <a:off x="5225045" y="2900501"/>
            <a:ext cx="2661655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Resistencia variable</a:t>
            </a:r>
            <a:endParaRPr b="0" i="0" sz="14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9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9"/>
          <p:cNvSpPr txBox="1"/>
          <p:nvPr/>
        </p:nvSpPr>
        <p:spPr>
          <a:xfrm>
            <a:off x="523875" y="4579255"/>
            <a:ext cx="9087890" cy="52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9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CÁLCULO DE LA RESISTENCIA ELÉCTRICA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9"/>
          <p:cNvSpPr/>
          <p:nvPr/>
        </p:nvSpPr>
        <p:spPr>
          <a:xfrm>
            <a:off x="698500" y="2476500"/>
            <a:ext cx="6553200" cy="35687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2206" y="1816099"/>
            <a:ext cx="1751820" cy="311720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9"/>
          <p:cNvSpPr txBox="1"/>
          <p:nvPr/>
        </p:nvSpPr>
        <p:spPr>
          <a:xfrm>
            <a:off x="827497" y="2681394"/>
            <a:ext cx="6373403" cy="3134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caso de resistencia fija el valor óhmico de la resistencia se puede obtener a partir de la interpretación de las bandas de colores. Es importante tener presente esta banda, puesto que nos ayudará a determinar si una resistencia se encuentra averiada o no.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0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 la resistencias variables se debe corroborar el valor a partir de las inscripciones en el dispositivo o consultar con el fabricante o distribuidor.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0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0"/>
          <p:cNvSpPr txBox="1"/>
          <p:nvPr/>
        </p:nvSpPr>
        <p:spPr>
          <a:xfrm>
            <a:off x="523875" y="4579255"/>
            <a:ext cx="9087890" cy="52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0"/>
          <p:cNvSpPr/>
          <p:nvPr/>
        </p:nvSpPr>
        <p:spPr>
          <a:xfrm>
            <a:off x="460381" y="10492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CÁLCULO DE LA RESISTENCIA ELÉCTRICA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0"/>
          <p:cNvSpPr/>
          <p:nvPr/>
        </p:nvSpPr>
        <p:spPr>
          <a:xfrm>
            <a:off x="520700" y="1714500"/>
            <a:ext cx="7632700" cy="5092700"/>
          </a:xfrm>
          <a:prstGeom prst="roundRect">
            <a:avLst>
              <a:gd fmla="val 4204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 Resistencia: Un componente electronico indispensable ..." id="255" name="Google Shape;25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01" y="1795683"/>
            <a:ext cx="6515100" cy="519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1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1"/>
          <p:cNvSpPr txBox="1"/>
          <p:nvPr/>
        </p:nvSpPr>
        <p:spPr>
          <a:xfrm>
            <a:off x="523875" y="4579255"/>
            <a:ext cx="9087890" cy="52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1"/>
          <p:cNvSpPr/>
          <p:nvPr/>
        </p:nvSpPr>
        <p:spPr>
          <a:xfrm>
            <a:off x="460381" y="10492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CÁLCULO DE LA RESISTENCIA ELÉCTRICA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51"/>
          <p:cNvSpPr/>
          <p:nvPr/>
        </p:nvSpPr>
        <p:spPr>
          <a:xfrm>
            <a:off x="520700" y="1714500"/>
            <a:ext cx="7632700" cy="5092700"/>
          </a:xfrm>
          <a:prstGeom prst="roundRect">
            <a:avLst>
              <a:gd fmla="val 4204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18.pdf" id="264" name="Google Shape;264;p51"/>
          <p:cNvPicPr preferRelativeResize="0"/>
          <p:nvPr/>
        </p:nvPicPr>
        <p:blipFill rotWithShape="1">
          <a:blip r:embed="rId3">
            <a:alphaModFix/>
          </a:blip>
          <a:srcRect b="0" l="0" r="0" t="4995"/>
          <a:stretch/>
        </p:blipFill>
        <p:spPr>
          <a:xfrm>
            <a:off x="1206499" y="1714499"/>
            <a:ext cx="6313735" cy="4890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/>
          <p:nvPr/>
        </p:nvSpPr>
        <p:spPr>
          <a:xfrm>
            <a:off x="508000" y="2425700"/>
            <a:ext cx="7086600" cy="36703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7306" y="2260395"/>
            <a:ext cx="2165892" cy="385401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CAPACITORES O CONDENSADOR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"/>
          <p:cNvSpPr txBox="1"/>
          <p:nvPr/>
        </p:nvSpPr>
        <p:spPr>
          <a:xfrm>
            <a:off x="687040" y="2795694"/>
            <a:ext cx="6653560" cy="3140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capacitor es un dispositivo eléctrico que permite almacenar energía en forma de campo eléctrico. Es decir, es un dispositivo que almacena cargas en reposo o estáticas. A diferencia de una batería común, el capacitor solo almacena la energía y puede actuar de filtro en un circuito electrónico. 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000" lvl="0" marL="17640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unidad en que se mide la capacitancia (propiedad del capacitor) son los faradios. La capacitancia suele ser un valor pequeño por lo cual suele medirse en microfaradios (uF).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/>
        </p:nvSpPr>
        <p:spPr>
          <a:xfrm>
            <a:off x="1139099" y="834800"/>
            <a:ext cx="6825029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4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| MANTENIMIENTO DE  MÁQUINAS, EQUIPOS  Y SISTEMAS ELÉCTRICOS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no-Activdad2.png" id="69" name="Google Shape;69;p37"/>
          <p:cNvPicPr preferRelativeResize="0"/>
          <p:nvPr/>
        </p:nvPicPr>
        <p:blipFill rotWithShape="1">
          <a:blip r:embed="rId3">
            <a:alphaModFix/>
          </a:blip>
          <a:srcRect b="0" l="0" r="17423" t="0"/>
          <a:stretch/>
        </p:blipFill>
        <p:spPr>
          <a:xfrm>
            <a:off x="698500" y="2070099"/>
            <a:ext cx="8902700" cy="521704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7"/>
          <p:cNvSpPr txBox="1"/>
          <p:nvPr/>
        </p:nvSpPr>
        <p:spPr>
          <a:xfrm>
            <a:off x="338138" y="23447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REPASO DE DISPOSITIVOS ELECTRÓNICOS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ono-Activdad2.png" id="71" name="Google Shape;71;p37"/>
          <p:cNvPicPr preferRelativeResize="0"/>
          <p:nvPr/>
        </p:nvPicPr>
        <p:blipFill rotWithShape="1">
          <a:blip r:embed="rId4">
            <a:alphaModFix/>
          </a:blip>
          <a:srcRect b="0" l="9424" r="82329" t="0"/>
          <a:stretch/>
        </p:blipFill>
        <p:spPr>
          <a:xfrm>
            <a:off x="241300" y="2070099"/>
            <a:ext cx="3213100" cy="521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"/>
          <p:cNvSpPr/>
          <p:nvPr/>
        </p:nvSpPr>
        <p:spPr>
          <a:xfrm>
            <a:off x="447681" y="11127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SIMBOLOGÍA DE LOS CAPACITORES</a:t>
            </a:r>
            <a:endParaRPr b="1" i="0" sz="29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52"/>
          <p:cNvSpPr/>
          <p:nvPr/>
        </p:nvSpPr>
        <p:spPr>
          <a:xfrm>
            <a:off x="460375" y="1755051"/>
            <a:ext cx="82645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condensadores sin polaridad. Aquellos que poseen polaridad y se debe tener mucho cuidado al conectarlos y aquellos con capacitancia variable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79" name="Google Shape;279;p52"/>
          <p:cNvSpPr/>
          <p:nvPr/>
        </p:nvSpPr>
        <p:spPr>
          <a:xfrm>
            <a:off x="495301" y="2781300"/>
            <a:ext cx="2476684" cy="24765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2"/>
          <p:cNvSpPr/>
          <p:nvPr/>
        </p:nvSpPr>
        <p:spPr>
          <a:xfrm>
            <a:off x="3340706" y="2781300"/>
            <a:ext cx="2476684" cy="24765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2"/>
          <p:cNvSpPr/>
          <p:nvPr/>
        </p:nvSpPr>
        <p:spPr>
          <a:xfrm>
            <a:off x="6186111" y="2781300"/>
            <a:ext cx="2476684" cy="24765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▷ 🥇 【 EL CONDENSADOR 】 - ¿Qué es y para qué sirve? | DESCÚBRELO" id="282" name="Google Shape;28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842" y="3831498"/>
            <a:ext cx="1252394" cy="1252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x Condensador Electrolítico Impedancia 22uf 400v Led De - $ 804 ..." id="283" name="Google Shape;28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8076" y="3847131"/>
            <a:ext cx="2016719" cy="126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2"/>
          <p:cNvPicPr preferRelativeResize="0"/>
          <p:nvPr/>
        </p:nvPicPr>
        <p:blipFill rotWithShape="1">
          <a:blip r:embed="rId5">
            <a:alphaModFix/>
          </a:blip>
          <a:srcRect b="5232" l="0" r="0" t="4116"/>
          <a:stretch/>
        </p:blipFill>
        <p:spPr>
          <a:xfrm>
            <a:off x="6689210" y="3644900"/>
            <a:ext cx="1491095" cy="1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2"/>
          <p:cNvSpPr/>
          <p:nvPr/>
        </p:nvSpPr>
        <p:spPr>
          <a:xfrm>
            <a:off x="931888" y="5318759"/>
            <a:ext cx="1603324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Condensador</a:t>
            </a:r>
            <a:endParaRPr b="0" i="0" sz="18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No polarizado</a:t>
            </a:r>
            <a:endParaRPr b="0" i="0" sz="18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2"/>
          <p:cNvSpPr/>
          <p:nvPr/>
        </p:nvSpPr>
        <p:spPr>
          <a:xfrm>
            <a:off x="3823175" y="5318759"/>
            <a:ext cx="151035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Condensador</a:t>
            </a:r>
            <a:endParaRPr b="0" i="0" sz="18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polarizado</a:t>
            </a:r>
            <a:endParaRPr b="0" i="0" sz="18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2"/>
          <p:cNvSpPr/>
          <p:nvPr/>
        </p:nvSpPr>
        <p:spPr>
          <a:xfrm>
            <a:off x="6655275" y="5318759"/>
            <a:ext cx="151035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Condensador</a:t>
            </a:r>
            <a:endParaRPr b="0" i="0" sz="18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endParaRPr b="0" i="0" sz="18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20.pdf" id="288" name="Google Shape;288;p52"/>
          <p:cNvPicPr preferRelativeResize="0"/>
          <p:nvPr/>
        </p:nvPicPr>
        <p:blipFill rotWithShape="1">
          <a:blip r:embed="rId6">
            <a:alphaModFix/>
          </a:blip>
          <a:srcRect b="0" l="0" r="80752" t="8229"/>
          <a:stretch/>
        </p:blipFill>
        <p:spPr>
          <a:xfrm>
            <a:off x="1062564" y="2852209"/>
            <a:ext cx="1324907" cy="9440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P20.pdf" id="289" name="Google Shape;289;p52"/>
          <p:cNvPicPr preferRelativeResize="0"/>
          <p:nvPr/>
        </p:nvPicPr>
        <p:blipFill rotWithShape="1">
          <a:blip r:embed="rId7">
            <a:alphaModFix/>
          </a:blip>
          <a:srcRect b="0" l="36713" r="36424" t="8229"/>
          <a:stretch/>
        </p:blipFill>
        <p:spPr>
          <a:xfrm>
            <a:off x="3572739" y="2860673"/>
            <a:ext cx="1849116" cy="9440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P20.pdf" id="290" name="Google Shape;290;p52"/>
          <p:cNvPicPr preferRelativeResize="0"/>
          <p:nvPr/>
        </p:nvPicPr>
        <p:blipFill rotWithShape="1">
          <a:blip r:embed="rId8">
            <a:alphaModFix/>
          </a:blip>
          <a:srcRect b="0" l="84433" r="70" t="8229"/>
          <a:stretch/>
        </p:blipFill>
        <p:spPr>
          <a:xfrm>
            <a:off x="6866097" y="2860670"/>
            <a:ext cx="1066742" cy="9440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/>
          <p:nvPr/>
        </p:nvSpPr>
        <p:spPr>
          <a:xfrm>
            <a:off x="508000" y="2425700"/>
            <a:ext cx="7086600" cy="36703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3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BOBINAS Y TRANSFORMADORES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4236" y="2515210"/>
            <a:ext cx="3220334" cy="441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3"/>
          <p:cNvSpPr txBox="1"/>
          <p:nvPr/>
        </p:nvSpPr>
        <p:spPr>
          <a:xfrm>
            <a:off x="731518" y="2750455"/>
            <a:ext cx="6101081" cy="3647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bobina o inductor es un dispositivo eléctrico que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 almacenar energía en forma de campo magnético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través de un fenómeno conocido como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autoinducción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Este dispositivo se utiliza principalmente para elevar o disminuir la corriente o el voltaje en un sistema eléctrico.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inductancia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(propiedad de las bobinas) se mide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henrios (H)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BOBINA O INDUCTOR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40" y="2632025"/>
            <a:ext cx="6591259" cy="37075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4"/>
          <p:cNvSpPr/>
          <p:nvPr/>
        </p:nvSpPr>
        <p:spPr>
          <a:xfrm>
            <a:off x="508000" y="2425700"/>
            <a:ext cx="7594600" cy="3987800"/>
          </a:xfrm>
          <a:prstGeom prst="roundRect">
            <a:avLst>
              <a:gd fmla="val 5451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5"/>
          <p:cNvSpPr/>
          <p:nvPr/>
        </p:nvSpPr>
        <p:spPr>
          <a:xfrm>
            <a:off x="447681" y="11127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SIMBOLOGÍA DE LAS BOBINAS</a:t>
            </a:r>
            <a:endParaRPr b="1" i="0" sz="29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5"/>
          <p:cNvSpPr/>
          <p:nvPr/>
        </p:nvSpPr>
        <p:spPr>
          <a:xfrm>
            <a:off x="460375" y="1831251"/>
            <a:ext cx="782002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bobinas con núcleo de hierro y núcleo de aire. Las bobinas de núcleo de hierro se suelen utilizar principalmente para la transformación de voltaje o corriente. Las bobinas de núcleo de aire son utilizadas en conjunto a los condensadores como filtros.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12" name="Google Shape;312;p55"/>
          <p:cNvSpPr/>
          <p:nvPr/>
        </p:nvSpPr>
        <p:spPr>
          <a:xfrm>
            <a:off x="495300" y="3543300"/>
            <a:ext cx="3479799" cy="19939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5"/>
          <p:cNvSpPr/>
          <p:nvPr/>
        </p:nvSpPr>
        <p:spPr>
          <a:xfrm>
            <a:off x="1433537" y="5636259"/>
            <a:ext cx="1603324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Bobina</a:t>
            </a:r>
            <a:endParaRPr b="0" i="0" sz="20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5"/>
          <p:cNvSpPr/>
          <p:nvPr/>
        </p:nvSpPr>
        <p:spPr>
          <a:xfrm>
            <a:off x="5061187" y="5636259"/>
            <a:ext cx="2145825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Transformador</a:t>
            </a:r>
            <a:endParaRPr b="0" i="0" sz="20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55"/>
          <p:cNvSpPr/>
          <p:nvPr/>
        </p:nvSpPr>
        <p:spPr>
          <a:xfrm>
            <a:off x="4394200" y="3543300"/>
            <a:ext cx="3479799" cy="19939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55"/>
          <p:cNvPicPr preferRelativeResize="0"/>
          <p:nvPr/>
        </p:nvPicPr>
        <p:blipFill rotWithShape="1">
          <a:blip r:embed="rId3">
            <a:alphaModFix/>
          </a:blip>
          <a:srcRect b="0" l="12023" r="5872" t="9890"/>
          <a:stretch/>
        </p:blipFill>
        <p:spPr>
          <a:xfrm>
            <a:off x="660400" y="3695699"/>
            <a:ext cx="1422287" cy="1620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formador Eléctrico Ee13 Mini 220v 12v Transformador De ..." id="317" name="Google Shape;317;p55"/>
          <p:cNvPicPr preferRelativeResize="0"/>
          <p:nvPr/>
        </p:nvPicPr>
        <p:blipFill rotWithShape="1">
          <a:blip r:embed="rId4">
            <a:alphaModFix/>
          </a:blip>
          <a:srcRect b="0" l="0" r="11656" t="0"/>
          <a:stretch/>
        </p:blipFill>
        <p:spPr>
          <a:xfrm>
            <a:off x="4435705" y="3651080"/>
            <a:ext cx="1541435" cy="1744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23.pdf" id="318" name="Google Shape;318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5927" y="4262966"/>
            <a:ext cx="5588000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6"/>
          <p:cNvSpPr txBox="1"/>
          <p:nvPr/>
        </p:nvSpPr>
        <p:spPr>
          <a:xfrm>
            <a:off x="523875" y="4579255"/>
            <a:ext cx="9087890" cy="52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6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TRANSFORMADOR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6"/>
          <p:cNvSpPr/>
          <p:nvPr/>
        </p:nvSpPr>
        <p:spPr>
          <a:xfrm>
            <a:off x="1554097" y="3390900"/>
            <a:ext cx="7018403" cy="32385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8431" y="3483352"/>
            <a:ext cx="3223256" cy="3035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nsformadores Eléctricos | De Máquinas y Herramientas" id="328" name="Google Shape;328;p56"/>
          <p:cNvPicPr preferRelativeResize="0"/>
          <p:nvPr/>
        </p:nvPicPr>
        <p:blipFill rotWithShape="1">
          <a:blip r:embed="rId4">
            <a:alphaModFix/>
          </a:blip>
          <a:srcRect b="0" l="0" r="0" t="8551"/>
          <a:stretch/>
        </p:blipFill>
        <p:spPr>
          <a:xfrm>
            <a:off x="2216217" y="3568699"/>
            <a:ext cx="6016753" cy="29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6"/>
          <p:cNvSpPr/>
          <p:nvPr/>
        </p:nvSpPr>
        <p:spPr>
          <a:xfrm>
            <a:off x="525462" y="2242106"/>
            <a:ext cx="79073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 una relación entre el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número de vueltas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tiene cada enrollado y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voltaje o la corriente, que se puede obtener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un transformador.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7"/>
          <p:cNvSpPr txBox="1"/>
          <p:nvPr/>
        </p:nvSpPr>
        <p:spPr>
          <a:xfrm>
            <a:off x="342662" y="3257127"/>
            <a:ext cx="10937967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TRANSFORMADOR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7"/>
          <p:cNvSpPr txBox="1"/>
          <p:nvPr/>
        </p:nvSpPr>
        <p:spPr>
          <a:xfrm>
            <a:off x="487458" y="1787606"/>
            <a:ext cx="8250142" cy="3677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ejemplo: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en un lado del transformador (lado que denominaremos primario) doy 50 vueltas y en el otro lado (que denominaremos secundario) doy  solo 10 vueltas, y aplicamos un voltaje CA de por ejemplo, 1000 Volts en el lado primario, entonces reduciremos el voltaje en el lado secundario.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Google Shape;338;p57"/>
          <p:cNvGrpSpPr/>
          <p:nvPr/>
        </p:nvGrpSpPr>
        <p:grpSpPr>
          <a:xfrm>
            <a:off x="1943100" y="4064000"/>
            <a:ext cx="4724400" cy="2397760"/>
            <a:chOff x="1943100" y="4064000"/>
            <a:chExt cx="4724400" cy="2397760"/>
          </a:xfrm>
        </p:grpSpPr>
        <p:grpSp>
          <p:nvGrpSpPr>
            <p:cNvPr id="339" name="Google Shape;339;p57"/>
            <p:cNvGrpSpPr/>
            <p:nvPr/>
          </p:nvGrpSpPr>
          <p:grpSpPr>
            <a:xfrm>
              <a:off x="1943100" y="4064000"/>
              <a:ext cx="4724400" cy="2397760"/>
              <a:chOff x="2705100" y="3390900"/>
              <a:chExt cx="5905500" cy="2997200"/>
            </a:xfrm>
          </p:grpSpPr>
          <p:sp>
            <p:nvSpPr>
              <p:cNvPr id="340" name="Google Shape;340;p57"/>
              <p:cNvSpPr/>
              <p:nvPr/>
            </p:nvSpPr>
            <p:spPr>
              <a:xfrm>
                <a:off x="2705100" y="3390900"/>
                <a:ext cx="5905500" cy="2997200"/>
              </a:xfrm>
              <a:prstGeom prst="roundRect">
                <a:avLst>
                  <a:gd fmla="val 5451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Transformadores Eléctricos | De Máquinas y Herramientas" id="341" name="Google Shape;341;p5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8551"/>
              <a:stretch/>
            </p:blipFill>
            <p:spPr>
              <a:xfrm>
                <a:off x="3025030" y="3631753"/>
                <a:ext cx="5360340" cy="25890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2" name="Google Shape;342;p57"/>
            <p:cNvSpPr/>
            <p:nvPr/>
          </p:nvSpPr>
          <p:spPr>
            <a:xfrm>
              <a:off x="2253331" y="5181565"/>
              <a:ext cx="705769" cy="34293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3" name="Google Shape;343;p57"/>
            <p:cNvSpPr/>
            <p:nvPr/>
          </p:nvSpPr>
          <p:spPr>
            <a:xfrm>
              <a:off x="2240631" y="5892765"/>
              <a:ext cx="705769" cy="34293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4" name="Google Shape;344;p57"/>
            <p:cNvSpPr/>
            <p:nvPr/>
          </p:nvSpPr>
          <p:spPr>
            <a:xfrm>
              <a:off x="5682331" y="5867365"/>
              <a:ext cx="705769" cy="34293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5" name="Google Shape;345;p57"/>
            <p:cNvSpPr/>
            <p:nvPr/>
          </p:nvSpPr>
          <p:spPr>
            <a:xfrm>
              <a:off x="5822031" y="5194265"/>
              <a:ext cx="705769" cy="34293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/>
          <p:nvPr/>
        </p:nvSpPr>
        <p:spPr>
          <a:xfrm>
            <a:off x="508000" y="2425700"/>
            <a:ext cx="7658100" cy="42037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8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8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TRANSFORMADOR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8"/>
          <p:cNvSpPr txBox="1"/>
          <p:nvPr/>
        </p:nvSpPr>
        <p:spPr>
          <a:xfrm>
            <a:off x="741458" y="2498806"/>
            <a:ext cx="5760942" cy="6014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relación de transformación del voltaje está definido por la siguiente fórmula: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Donde:</a:t>
            </a:r>
            <a:endParaRPr/>
          </a:p>
          <a:p>
            <a:pPr indent="0" lvl="0" marL="0" marR="0" rtl="0" algn="just">
              <a:lnSpc>
                <a:spcPct val="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Vp: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Voltaje del primario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Vs: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Voltaje del secundario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Np: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Número de vueltas del primario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Ns: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Número de vueltas del secundario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4" name="Google Shape;354;p58"/>
          <p:cNvGrpSpPr/>
          <p:nvPr/>
        </p:nvGrpSpPr>
        <p:grpSpPr>
          <a:xfrm>
            <a:off x="4597400" y="3289300"/>
            <a:ext cx="4724400" cy="2397760"/>
            <a:chOff x="1943100" y="4064000"/>
            <a:chExt cx="4724400" cy="2397760"/>
          </a:xfrm>
        </p:grpSpPr>
        <p:grpSp>
          <p:nvGrpSpPr>
            <p:cNvPr id="355" name="Google Shape;355;p58"/>
            <p:cNvGrpSpPr/>
            <p:nvPr/>
          </p:nvGrpSpPr>
          <p:grpSpPr>
            <a:xfrm>
              <a:off x="1943100" y="4064000"/>
              <a:ext cx="4724400" cy="2397760"/>
              <a:chOff x="2705100" y="3390900"/>
              <a:chExt cx="5905500" cy="2997200"/>
            </a:xfrm>
          </p:grpSpPr>
          <p:sp>
            <p:nvSpPr>
              <p:cNvPr id="356" name="Google Shape;356;p58"/>
              <p:cNvSpPr/>
              <p:nvPr/>
            </p:nvSpPr>
            <p:spPr>
              <a:xfrm>
                <a:off x="2705100" y="3390900"/>
                <a:ext cx="5905500" cy="2997200"/>
              </a:xfrm>
              <a:prstGeom prst="roundRect">
                <a:avLst>
                  <a:gd fmla="val 5451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Transformadores Eléctricos | De Máquinas y Herramientas" id="357" name="Google Shape;357;p5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8551"/>
              <a:stretch/>
            </p:blipFill>
            <p:spPr>
              <a:xfrm>
                <a:off x="3025030" y="3631753"/>
                <a:ext cx="5360340" cy="25890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8" name="Google Shape;358;p58"/>
            <p:cNvSpPr/>
            <p:nvPr/>
          </p:nvSpPr>
          <p:spPr>
            <a:xfrm>
              <a:off x="2253331" y="5181565"/>
              <a:ext cx="705769" cy="34293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59" name="Google Shape;359;p58"/>
            <p:cNvSpPr/>
            <p:nvPr/>
          </p:nvSpPr>
          <p:spPr>
            <a:xfrm>
              <a:off x="2240631" y="5892765"/>
              <a:ext cx="705769" cy="34293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0" name="Google Shape;360;p58"/>
            <p:cNvSpPr/>
            <p:nvPr/>
          </p:nvSpPr>
          <p:spPr>
            <a:xfrm>
              <a:off x="5682331" y="5867365"/>
              <a:ext cx="705769" cy="34293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1" name="Google Shape;361;p58"/>
            <p:cNvSpPr/>
            <p:nvPr/>
          </p:nvSpPr>
          <p:spPr>
            <a:xfrm>
              <a:off x="5822031" y="5194265"/>
              <a:ext cx="705769" cy="342935"/>
            </a:xfrm>
            <a:prstGeom prst="rect">
              <a:avLst/>
            </a:prstGeom>
            <a:solidFill>
              <a:schemeClr val="lt1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62" name="Google Shape;362;p58"/>
          <p:cNvGrpSpPr/>
          <p:nvPr/>
        </p:nvGrpSpPr>
        <p:grpSpPr>
          <a:xfrm>
            <a:off x="837103" y="3500118"/>
            <a:ext cx="1584198" cy="1018413"/>
            <a:chOff x="6027027" y="5044308"/>
            <a:chExt cx="1760220" cy="1131570"/>
          </a:xfrm>
        </p:grpSpPr>
        <p:sp>
          <p:nvSpPr>
            <p:cNvPr id="363" name="Google Shape;363;p58"/>
            <p:cNvSpPr/>
            <p:nvPr/>
          </p:nvSpPr>
          <p:spPr>
            <a:xfrm>
              <a:off x="6027027" y="5044308"/>
              <a:ext cx="1760220" cy="1131570"/>
            </a:xfrm>
            <a:prstGeom prst="roundRect">
              <a:avLst>
                <a:gd fmla="val 5451" name="adj"/>
              </a:avLst>
            </a:prstGeom>
            <a:solidFill>
              <a:schemeClr val="lt1"/>
            </a:solidFill>
            <a:ln cap="flat" cmpd="sng" w="9525">
              <a:solidFill>
                <a:srgbClr val="C73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formulas.png" id="364" name="Google Shape;364;p58"/>
            <p:cNvPicPr preferRelativeResize="0"/>
            <p:nvPr/>
          </p:nvPicPr>
          <p:blipFill rotWithShape="1">
            <a:blip r:embed="rId4">
              <a:alphaModFix/>
            </a:blip>
            <a:srcRect b="60346" l="0" r="25474" t="0"/>
            <a:stretch/>
          </p:blipFill>
          <p:spPr>
            <a:xfrm>
              <a:off x="6180782" y="5116799"/>
              <a:ext cx="1452710" cy="9865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9"/>
          <p:cNvSpPr/>
          <p:nvPr/>
        </p:nvSpPr>
        <p:spPr>
          <a:xfrm rot="-8748439">
            <a:off x="2058792" y="4486860"/>
            <a:ext cx="454789" cy="932244"/>
          </a:xfrm>
          <a:prstGeom prst="triangle">
            <a:avLst>
              <a:gd fmla="val 5000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9"/>
          <p:cNvSpPr/>
          <p:nvPr/>
        </p:nvSpPr>
        <p:spPr>
          <a:xfrm>
            <a:off x="4813300" y="2351088"/>
            <a:ext cx="4251960" cy="4392612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9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9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TRANSFORMADOR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9"/>
          <p:cNvSpPr/>
          <p:nvPr/>
        </p:nvSpPr>
        <p:spPr>
          <a:xfrm>
            <a:off x="1993900" y="3396096"/>
            <a:ext cx="2628900" cy="1518804"/>
          </a:xfrm>
          <a:prstGeom prst="roundRect">
            <a:avLst>
              <a:gd fmla="val 10157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3700" y="4223630"/>
            <a:ext cx="2418477" cy="253878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9"/>
          <p:cNvSpPr/>
          <p:nvPr/>
        </p:nvSpPr>
        <p:spPr>
          <a:xfrm>
            <a:off x="457200" y="2220533"/>
            <a:ext cx="41021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decir que si despejamos la ecuación se puede obtener el voltaje en el secundario.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9"/>
          <p:cNvSpPr/>
          <p:nvPr/>
        </p:nvSpPr>
        <p:spPr>
          <a:xfrm>
            <a:off x="2265363" y="3126766"/>
            <a:ext cx="2522537" cy="1713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52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Ns / Np * Vp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10 / 50 * 1000</a:t>
            </a:r>
            <a:endParaRPr/>
          </a:p>
          <a:p>
            <a:pPr indent="0" lvl="0" marL="0" marR="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 = 200 volt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59"/>
          <p:cNvGrpSpPr/>
          <p:nvPr/>
        </p:nvGrpSpPr>
        <p:grpSpPr>
          <a:xfrm>
            <a:off x="4889500" y="2751514"/>
            <a:ext cx="4107171" cy="2018190"/>
            <a:chOff x="4978400" y="2865814"/>
            <a:chExt cx="3911600" cy="1922086"/>
          </a:xfrm>
        </p:grpSpPr>
        <p:pic>
          <p:nvPicPr>
            <p:cNvPr descr="Transformadores Eléctricos | De Máquinas y Herramientas" id="378" name="Google Shape;378;p59"/>
            <p:cNvPicPr preferRelativeResize="0"/>
            <p:nvPr/>
          </p:nvPicPr>
          <p:blipFill rotWithShape="1">
            <a:blip r:embed="rId4">
              <a:alphaModFix/>
            </a:blip>
            <a:srcRect b="0" l="0" r="0" t="8551"/>
            <a:stretch/>
          </p:blipFill>
          <p:spPr>
            <a:xfrm>
              <a:off x="5018250" y="2865814"/>
              <a:ext cx="3859445" cy="1864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59"/>
            <p:cNvSpPr/>
            <p:nvPr/>
          </p:nvSpPr>
          <p:spPr>
            <a:xfrm>
              <a:off x="4978400" y="4394200"/>
              <a:ext cx="7874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9"/>
            <p:cNvSpPr/>
            <p:nvPr/>
          </p:nvSpPr>
          <p:spPr>
            <a:xfrm>
              <a:off x="5130800" y="4546600"/>
              <a:ext cx="7874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9"/>
            <p:cNvSpPr/>
            <p:nvPr/>
          </p:nvSpPr>
          <p:spPr>
            <a:xfrm>
              <a:off x="8102600" y="4356100"/>
              <a:ext cx="78740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9"/>
            <p:cNvSpPr/>
            <p:nvPr/>
          </p:nvSpPr>
          <p:spPr>
            <a:xfrm>
              <a:off x="8318500" y="3683000"/>
              <a:ext cx="533400" cy="27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9"/>
            <p:cNvSpPr/>
            <p:nvPr/>
          </p:nvSpPr>
          <p:spPr>
            <a:xfrm>
              <a:off x="5156200" y="3695700"/>
              <a:ext cx="533400" cy="27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59"/>
          <p:cNvGrpSpPr/>
          <p:nvPr/>
        </p:nvGrpSpPr>
        <p:grpSpPr>
          <a:xfrm>
            <a:off x="6150610" y="5044309"/>
            <a:ext cx="1584198" cy="1018413"/>
            <a:chOff x="6027027" y="5044308"/>
            <a:chExt cx="1760220" cy="1131570"/>
          </a:xfrm>
        </p:grpSpPr>
        <p:sp>
          <p:nvSpPr>
            <p:cNvPr id="385" name="Google Shape;385;p59"/>
            <p:cNvSpPr/>
            <p:nvPr/>
          </p:nvSpPr>
          <p:spPr>
            <a:xfrm>
              <a:off x="6027027" y="5044308"/>
              <a:ext cx="1760220" cy="1131570"/>
            </a:xfrm>
            <a:prstGeom prst="roundRect">
              <a:avLst>
                <a:gd fmla="val 5451" name="adj"/>
              </a:avLst>
            </a:prstGeom>
            <a:solidFill>
              <a:schemeClr val="lt1"/>
            </a:solidFill>
            <a:ln cap="flat" cmpd="sng" w="9525">
              <a:solidFill>
                <a:srgbClr val="C73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formulas.png" id="386" name="Google Shape;386;p59"/>
            <p:cNvPicPr preferRelativeResize="0"/>
            <p:nvPr/>
          </p:nvPicPr>
          <p:blipFill rotWithShape="1">
            <a:blip r:embed="rId5">
              <a:alphaModFix/>
            </a:blip>
            <a:srcRect b="60346" l="0" r="25474" t="0"/>
            <a:stretch/>
          </p:blipFill>
          <p:spPr>
            <a:xfrm>
              <a:off x="6180782" y="5116799"/>
              <a:ext cx="1452710" cy="9865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/>
          <p:nvPr/>
        </p:nvSpPr>
        <p:spPr>
          <a:xfrm>
            <a:off x="4813300" y="2351088"/>
            <a:ext cx="4251960" cy="4151312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0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0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TRANSFORMADOR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60"/>
          <p:cNvSpPr/>
          <p:nvPr/>
        </p:nvSpPr>
        <p:spPr>
          <a:xfrm>
            <a:off x="457200" y="2512633"/>
            <a:ext cx="4216400" cy="4380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2000" lvl="0" marL="1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voltaje disminuye en el secundario entonces la corriente aumenta y se calcula de la siguiente forma:</a:t>
            </a:r>
            <a:endParaRPr/>
          </a:p>
          <a:p>
            <a:pPr indent="-9599" lvl="0" marL="1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9" lvl="0" marL="1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9" lvl="0" marL="1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9" lvl="0" marL="1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9" lvl="0" marL="1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9" lvl="0" marL="1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9" lvl="0" marL="1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corriente es 2ª en el primero, calcule la corriente en el secundario.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ansformadores Eléctricos | De Máquinas y Herramientas" id="395" name="Google Shape;395;p60"/>
          <p:cNvPicPr preferRelativeResize="0"/>
          <p:nvPr/>
        </p:nvPicPr>
        <p:blipFill rotWithShape="1">
          <a:blip r:embed="rId3">
            <a:alphaModFix/>
          </a:blip>
          <a:srcRect b="0" l="0" r="0" t="8551"/>
          <a:stretch/>
        </p:blipFill>
        <p:spPr>
          <a:xfrm>
            <a:off x="4931342" y="2751514"/>
            <a:ext cx="4052408" cy="1957357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0"/>
          <p:cNvSpPr/>
          <p:nvPr/>
        </p:nvSpPr>
        <p:spPr>
          <a:xfrm>
            <a:off x="4889500" y="4356319"/>
            <a:ext cx="826768" cy="253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0"/>
          <p:cNvSpPr/>
          <p:nvPr/>
        </p:nvSpPr>
        <p:spPr>
          <a:xfrm>
            <a:off x="5049520" y="4516339"/>
            <a:ext cx="826768" cy="253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0"/>
          <p:cNvSpPr/>
          <p:nvPr/>
        </p:nvSpPr>
        <p:spPr>
          <a:xfrm>
            <a:off x="8169903" y="4316314"/>
            <a:ext cx="826768" cy="253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0"/>
          <p:cNvSpPr/>
          <p:nvPr/>
        </p:nvSpPr>
        <p:spPr>
          <a:xfrm>
            <a:off x="8396597" y="3609559"/>
            <a:ext cx="560069" cy="293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0" name="Google Shape;400;p60"/>
          <p:cNvGrpSpPr/>
          <p:nvPr/>
        </p:nvGrpSpPr>
        <p:grpSpPr>
          <a:xfrm>
            <a:off x="6220067" y="4942719"/>
            <a:ext cx="1584198" cy="1018413"/>
            <a:chOff x="6057507" y="4963036"/>
            <a:chExt cx="1760220" cy="1131570"/>
          </a:xfrm>
        </p:grpSpPr>
        <p:sp>
          <p:nvSpPr>
            <p:cNvPr id="401" name="Google Shape;401;p60"/>
            <p:cNvSpPr/>
            <p:nvPr/>
          </p:nvSpPr>
          <p:spPr>
            <a:xfrm>
              <a:off x="6057507" y="4963036"/>
              <a:ext cx="1760220" cy="1131570"/>
            </a:xfrm>
            <a:prstGeom prst="roundRect">
              <a:avLst>
                <a:gd fmla="val 5451" name="adj"/>
              </a:avLst>
            </a:prstGeom>
            <a:solidFill>
              <a:schemeClr val="lt1"/>
            </a:solidFill>
            <a:ln cap="flat" cmpd="sng" w="9525">
              <a:solidFill>
                <a:srgbClr val="C73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formulas.png" id="402" name="Google Shape;402;p60"/>
            <p:cNvPicPr preferRelativeResize="0"/>
            <p:nvPr/>
          </p:nvPicPr>
          <p:blipFill rotWithShape="1">
            <a:blip r:embed="rId4">
              <a:alphaModFix/>
            </a:blip>
            <a:srcRect b="60346" l="0" r="25474" t="0"/>
            <a:stretch/>
          </p:blipFill>
          <p:spPr>
            <a:xfrm>
              <a:off x="6211262" y="5027626"/>
              <a:ext cx="1452710" cy="9865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3" name="Google Shape;403;p60"/>
          <p:cNvGrpSpPr/>
          <p:nvPr/>
        </p:nvGrpSpPr>
        <p:grpSpPr>
          <a:xfrm>
            <a:off x="1333272" y="3713475"/>
            <a:ext cx="1584198" cy="1018413"/>
            <a:chOff x="1160552" y="3713474"/>
            <a:chExt cx="1760220" cy="1131570"/>
          </a:xfrm>
        </p:grpSpPr>
        <p:sp>
          <p:nvSpPr>
            <p:cNvPr id="404" name="Google Shape;404;p60"/>
            <p:cNvSpPr/>
            <p:nvPr/>
          </p:nvSpPr>
          <p:spPr>
            <a:xfrm>
              <a:off x="1160552" y="3713474"/>
              <a:ext cx="1760220" cy="1131570"/>
            </a:xfrm>
            <a:prstGeom prst="roundRect">
              <a:avLst>
                <a:gd fmla="val 5451" name="adj"/>
              </a:avLst>
            </a:prstGeom>
            <a:solidFill>
              <a:schemeClr val="lt1"/>
            </a:solidFill>
            <a:ln cap="flat" cmpd="sng" w="9525">
              <a:solidFill>
                <a:srgbClr val="C73E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formulas.png" id="405" name="Google Shape;405;p60"/>
            <p:cNvPicPr preferRelativeResize="0"/>
            <p:nvPr/>
          </p:nvPicPr>
          <p:blipFill rotWithShape="1">
            <a:blip r:embed="rId4">
              <a:alphaModFix/>
            </a:blip>
            <a:srcRect b="319" l="10754" r="25475" t="57213"/>
            <a:stretch/>
          </p:blipFill>
          <p:spPr>
            <a:xfrm>
              <a:off x="1348007" y="3728407"/>
              <a:ext cx="1243070" cy="10565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1"/>
          <p:cNvSpPr/>
          <p:nvPr/>
        </p:nvSpPr>
        <p:spPr>
          <a:xfrm>
            <a:off x="4813300" y="2351088"/>
            <a:ext cx="4251960" cy="4151312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1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61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TRANSFORMADOR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1"/>
          <p:cNvSpPr/>
          <p:nvPr/>
        </p:nvSpPr>
        <p:spPr>
          <a:xfrm>
            <a:off x="457200" y="2512633"/>
            <a:ext cx="4216400" cy="227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 que es importante tener presente es que en una situación ideal sin pérdidas con factor de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 = 1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potencia activa tanto en el primario como en el secundario es la misma.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Pp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Ps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ansformadores Eléctricos | De Máquinas y Herramientas" id="414" name="Google Shape;414;p61"/>
          <p:cNvPicPr preferRelativeResize="0"/>
          <p:nvPr/>
        </p:nvPicPr>
        <p:blipFill rotWithShape="1">
          <a:blip r:embed="rId3">
            <a:alphaModFix/>
          </a:blip>
          <a:srcRect b="0" l="0" r="0" t="8551"/>
          <a:stretch/>
        </p:blipFill>
        <p:spPr>
          <a:xfrm>
            <a:off x="4931342" y="2751514"/>
            <a:ext cx="4052408" cy="195735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1"/>
          <p:cNvSpPr/>
          <p:nvPr/>
        </p:nvSpPr>
        <p:spPr>
          <a:xfrm>
            <a:off x="5049520" y="4516339"/>
            <a:ext cx="826768" cy="253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1"/>
          <p:cNvSpPr/>
          <p:nvPr/>
        </p:nvSpPr>
        <p:spPr>
          <a:xfrm>
            <a:off x="6938963" y="1592052"/>
            <a:ext cx="4857750" cy="441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61"/>
          <p:cNvGrpSpPr/>
          <p:nvPr/>
        </p:nvGrpSpPr>
        <p:grpSpPr>
          <a:xfrm>
            <a:off x="5447941" y="5105264"/>
            <a:ext cx="3213326" cy="968829"/>
            <a:chOff x="5224421" y="5054469"/>
            <a:chExt cx="3382458" cy="1019820"/>
          </a:xfrm>
        </p:grpSpPr>
        <p:grpSp>
          <p:nvGrpSpPr>
            <p:cNvPr id="418" name="Google Shape;418;p61"/>
            <p:cNvGrpSpPr/>
            <p:nvPr/>
          </p:nvGrpSpPr>
          <p:grpSpPr>
            <a:xfrm>
              <a:off x="7022681" y="5054469"/>
              <a:ext cx="1584198" cy="1018413"/>
              <a:chOff x="6057507" y="4963036"/>
              <a:chExt cx="1760220" cy="1131570"/>
            </a:xfrm>
          </p:grpSpPr>
          <p:sp>
            <p:nvSpPr>
              <p:cNvPr id="419" name="Google Shape;419;p61"/>
              <p:cNvSpPr/>
              <p:nvPr/>
            </p:nvSpPr>
            <p:spPr>
              <a:xfrm>
                <a:off x="6057507" y="4963036"/>
                <a:ext cx="1760220" cy="1131570"/>
              </a:xfrm>
              <a:prstGeom prst="roundRect">
                <a:avLst>
                  <a:gd fmla="val 5451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C73E3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formulas.png" id="420" name="Google Shape;420;p61"/>
              <p:cNvPicPr preferRelativeResize="0"/>
              <p:nvPr/>
            </p:nvPicPr>
            <p:blipFill rotWithShape="1">
              <a:blip r:embed="rId4">
                <a:alphaModFix/>
              </a:blip>
              <a:srcRect b="60346" l="0" r="25474" t="0"/>
              <a:stretch/>
            </p:blipFill>
            <p:spPr>
              <a:xfrm>
                <a:off x="6211262" y="5027626"/>
                <a:ext cx="1452710" cy="9865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61"/>
            <p:cNvGrpSpPr/>
            <p:nvPr/>
          </p:nvGrpSpPr>
          <p:grpSpPr>
            <a:xfrm>
              <a:off x="5224421" y="5055876"/>
              <a:ext cx="1584198" cy="1018413"/>
              <a:chOff x="1160552" y="3713474"/>
              <a:chExt cx="1760220" cy="1131570"/>
            </a:xfrm>
          </p:grpSpPr>
          <p:sp>
            <p:nvSpPr>
              <p:cNvPr id="422" name="Google Shape;422;p61"/>
              <p:cNvSpPr/>
              <p:nvPr/>
            </p:nvSpPr>
            <p:spPr>
              <a:xfrm>
                <a:off x="1160552" y="3713474"/>
                <a:ext cx="1760220" cy="1131570"/>
              </a:xfrm>
              <a:prstGeom prst="roundRect">
                <a:avLst>
                  <a:gd fmla="val 5451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C73E3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formulas.png" id="423" name="Google Shape;423;p61"/>
              <p:cNvPicPr preferRelativeResize="0"/>
              <p:nvPr/>
            </p:nvPicPr>
            <p:blipFill rotWithShape="1">
              <a:blip r:embed="rId4">
                <a:alphaModFix/>
              </a:blip>
              <a:srcRect b="319" l="10754" r="25475" t="57213"/>
              <a:stretch/>
            </p:blipFill>
            <p:spPr>
              <a:xfrm>
                <a:off x="1348007" y="3728407"/>
                <a:ext cx="1243070" cy="10565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/>
          <p:nvPr/>
        </p:nvSpPr>
        <p:spPr>
          <a:xfrm>
            <a:off x="4698744" y="1612630"/>
            <a:ext cx="3102863" cy="5047504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8"/>
          <p:cNvSpPr/>
          <p:nvPr/>
        </p:nvSpPr>
        <p:spPr>
          <a:xfrm>
            <a:off x="1581770" y="1612630"/>
            <a:ext cx="3102863" cy="5047504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285" y="1247230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828" y="1524386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8"/>
          <p:cNvSpPr txBox="1"/>
          <p:nvPr/>
        </p:nvSpPr>
        <p:spPr>
          <a:xfrm>
            <a:off x="4914212" y="2773792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0400" lvl="0" marL="14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mantenimiento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equipos, máquinas y sistemas eléctricos para prevenir fallas y dar continuidad a los servicios, considerando la normativa vigente.</a:t>
            </a:r>
            <a:endParaRPr/>
          </a:p>
          <a:p>
            <a:pPr indent="-140400" lvl="0" marL="140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mantenimiento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correctivo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equipos y sistemas eléctricos para restablecer o mejorar su funcionamiento, de acuerdo a los informes de falla o a las pautas de mantenimiento, a la normativa vigente y a las normas de seguridad.  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8"/>
          <p:cNvSpPr txBox="1"/>
          <p:nvPr/>
        </p:nvSpPr>
        <p:spPr>
          <a:xfrm>
            <a:off x="5057556" y="2200637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340870" y="2598358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8"/>
          <p:cNvSpPr txBox="1"/>
          <p:nvPr/>
        </p:nvSpPr>
        <p:spPr>
          <a:xfrm>
            <a:off x="1755646" y="2200637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8"/>
          <p:cNvSpPr txBox="1"/>
          <p:nvPr/>
        </p:nvSpPr>
        <p:spPr>
          <a:xfrm>
            <a:off x="1814810" y="2773792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Estudio 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Caso       </a:t>
            </a:r>
            <a:endParaRPr/>
          </a:p>
        </p:txBody>
      </p:sp>
      <p:pic>
        <p:nvPicPr>
          <p:cNvPr id="85" name="Google Shape;8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555" y="1247230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2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2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TRANSFORMADOR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62"/>
          <p:cNvSpPr/>
          <p:nvPr/>
        </p:nvSpPr>
        <p:spPr>
          <a:xfrm>
            <a:off x="495300" y="2347533"/>
            <a:ext cx="87757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se debe a la ley de conservación de la energía: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“La energía no se crea ni se destruye, solo se transforma”</a:t>
            </a:r>
            <a:endParaRPr b="1" i="1" sz="20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2"/>
          <p:cNvSpPr/>
          <p:nvPr/>
        </p:nvSpPr>
        <p:spPr>
          <a:xfrm>
            <a:off x="5049520" y="4516339"/>
            <a:ext cx="826768" cy="253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2"/>
          <p:cNvSpPr/>
          <p:nvPr/>
        </p:nvSpPr>
        <p:spPr>
          <a:xfrm>
            <a:off x="6938963" y="1592052"/>
            <a:ext cx="4857750" cy="441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2"/>
          <p:cNvSpPr/>
          <p:nvPr/>
        </p:nvSpPr>
        <p:spPr>
          <a:xfrm>
            <a:off x="665163" y="5639585"/>
            <a:ext cx="48577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2"/>
          <p:cNvSpPr/>
          <p:nvPr/>
        </p:nvSpPr>
        <p:spPr>
          <a:xfrm>
            <a:off x="1554097" y="3390900"/>
            <a:ext cx="6789803" cy="32385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8431" y="3483352"/>
            <a:ext cx="3223256" cy="3035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cleo 2_Mesa de trabajo 1.png" id="436" name="Google Shape;43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8277" y="3705594"/>
            <a:ext cx="4962460" cy="262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3"/>
          <p:cNvSpPr/>
          <p:nvPr/>
        </p:nvSpPr>
        <p:spPr>
          <a:xfrm>
            <a:off x="689474" y="2553819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3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TRANSFORMADOR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3"/>
          <p:cNvSpPr/>
          <p:nvPr/>
        </p:nvSpPr>
        <p:spPr>
          <a:xfrm>
            <a:off x="5049520" y="4516339"/>
            <a:ext cx="826768" cy="253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3"/>
          <p:cNvSpPr/>
          <p:nvPr/>
        </p:nvSpPr>
        <p:spPr>
          <a:xfrm>
            <a:off x="6938963" y="1592052"/>
            <a:ext cx="4857750" cy="441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3"/>
          <p:cNvSpPr/>
          <p:nvPr/>
        </p:nvSpPr>
        <p:spPr>
          <a:xfrm>
            <a:off x="665163" y="5639585"/>
            <a:ext cx="48577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63"/>
          <p:cNvSpPr txBox="1"/>
          <p:nvPr/>
        </p:nvSpPr>
        <p:spPr>
          <a:xfrm>
            <a:off x="363219" y="3156388"/>
            <a:ext cx="4183381" cy="2954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transformador o bobina se somete a una corriente continua ¿qué ocurre?.</a:t>
            </a:r>
            <a:endParaRPr/>
          </a:p>
          <a:p>
            <a:pPr indent="-9599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9" lvl="0" marL="1620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200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Se obtiene un electroimán.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99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9" lvl="0" marL="1620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99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lectroiman. Experiencia para 4to año de primaria | Electroiman ..." id="447" name="Google Shape;44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7309" y="3394984"/>
            <a:ext cx="4426258" cy="332245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3"/>
          <p:cNvSpPr/>
          <p:nvPr/>
        </p:nvSpPr>
        <p:spPr>
          <a:xfrm>
            <a:off x="385762" y="2159785"/>
            <a:ext cx="855503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2000" lvl="0" marL="16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importante recordar que el fenómeno de aumento o disminución de la corriente o el voltaje en un transformador ocurre cuando se somete a una fuente de corriente alterna (CA).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21148" y="2143434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64"/>
          <p:cNvGrpSpPr/>
          <p:nvPr/>
        </p:nvGrpSpPr>
        <p:grpSpPr>
          <a:xfrm>
            <a:off x="3758582" y="1533450"/>
            <a:ext cx="5076598" cy="2360124"/>
            <a:chOff x="-1373856" y="2035275"/>
            <a:chExt cx="5076598" cy="2360124"/>
          </a:xfrm>
        </p:grpSpPr>
        <p:grpSp>
          <p:nvGrpSpPr>
            <p:cNvPr id="455" name="Google Shape;455;p64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456" name="Google Shape;456;p64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fmla="val 1015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64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8" name="Google Shape;458;p64"/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“Seguridad y uso de elementos de protección personal”</a:t>
              </a:r>
              <a:endParaRPr b="1" i="0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64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467" name="Google Shape;467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REPASO DE DISPOSITIVOS ELECTRÓNICOS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8"/>
          <p:cNvSpPr txBox="1"/>
          <p:nvPr/>
        </p:nvSpPr>
        <p:spPr>
          <a:xfrm>
            <a:off x="42140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24" y="2473197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"/>
          <p:cNvSpPr/>
          <p:nvPr/>
        </p:nvSpPr>
        <p:spPr>
          <a:xfrm>
            <a:off x="3594100" y="3937000"/>
            <a:ext cx="4559300" cy="2679700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3434" y="3698613"/>
            <a:ext cx="1732714" cy="30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7"/>
          <p:cNvSpPr/>
          <p:nvPr/>
        </p:nvSpPr>
        <p:spPr>
          <a:xfrm>
            <a:off x="2527300" y="2209801"/>
            <a:ext cx="3708400" cy="1500187"/>
          </a:xfrm>
          <a:prstGeom prst="roundRect">
            <a:avLst>
              <a:gd fmla="val 10157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"/>
          <p:cNvSpPr/>
          <p:nvPr/>
        </p:nvSpPr>
        <p:spPr>
          <a:xfrm rot="-8047178">
            <a:off x="2639555" y="3459222"/>
            <a:ext cx="333492" cy="788255"/>
          </a:xfrm>
          <a:prstGeom prst="triangle">
            <a:avLst>
              <a:gd fmla="val 5000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REPASO DE DISPOSITIVOS ELECTRÓNICOS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7"/>
          <p:cNvSpPr/>
          <p:nvPr/>
        </p:nvSpPr>
        <p:spPr>
          <a:xfrm>
            <a:off x="2773363" y="2451428"/>
            <a:ext cx="3246437" cy="1012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Miremos los siguientes videos y luego responde el ticket de salida: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7"/>
          <p:cNvSpPr/>
          <p:nvPr/>
        </p:nvSpPr>
        <p:spPr>
          <a:xfrm>
            <a:off x="3840163" y="4707697"/>
            <a:ext cx="48579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sng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https://www.youtube.com/watch?v=YTef28U5sF8</a:t>
            </a:r>
            <a:endParaRPr b="0" i="0" sz="1500" u="sng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500" u="sng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https://www.youtube.com/watch?v=dwZuKaexAJ0</a:t>
            </a:r>
            <a:endParaRPr b="0" i="0" sz="15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500" u="sng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https://www.youtube.com/watch?v=ySOedSlGVCI</a:t>
            </a:r>
            <a:endParaRPr b="0" i="0" sz="15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C73E3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36399" y="3601330"/>
            <a:ext cx="3023096" cy="317348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7"/>
          <p:cNvSpPr/>
          <p:nvPr/>
        </p:nvSpPr>
        <p:spPr>
          <a:xfrm>
            <a:off x="3826945" y="4032350"/>
            <a:ext cx="7948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LINKS:</a:t>
            </a:r>
            <a:endParaRPr b="1" i="0" sz="1800" u="none" cap="none" strike="noStrike">
              <a:solidFill>
                <a:srgbClr val="C73E3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5"/>
          <p:cNvSpPr/>
          <p:nvPr/>
        </p:nvSpPr>
        <p:spPr>
          <a:xfrm>
            <a:off x="482600" y="2387600"/>
            <a:ext cx="6184900" cy="3670300"/>
          </a:xfrm>
          <a:prstGeom prst="roundRect">
            <a:avLst>
              <a:gd fmla="val 40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65"/>
          <p:cNvSpPr txBox="1"/>
          <p:nvPr/>
        </p:nvSpPr>
        <p:spPr>
          <a:xfrm>
            <a:off x="613834" y="2846389"/>
            <a:ext cx="6180666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909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9754D"/>
              </a:buClr>
              <a:buSzPts val="18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aporte de la corriente continua a los avances modernos?</a:t>
            </a:r>
            <a:endParaRPr/>
          </a:p>
          <a:p>
            <a:pPr indent="-33909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9754D"/>
              </a:buClr>
              <a:buSzPts val="18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¿Cuáles son las principales diferencias entre la corriente continua y la alterna?</a:t>
            </a:r>
            <a:endParaRPr/>
          </a:p>
          <a:p>
            <a:pPr indent="-33909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9754D"/>
              </a:buClr>
              <a:buSzPts val="18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 Qué cambios harías a la corriente alterna?</a:t>
            </a:r>
            <a:endParaRPr/>
          </a:p>
          <a:p>
            <a:pPr indent="-36195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9754D"/>
              </a:buClr>
              <a:buSzPts val="18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¿Cuáles son las principales herramientas para trabajar de manera segura con corriente?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5653" y="2327101"/>
            <a:ext cx="499863" cy="499863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5"/>
          <p:cNvSpPr txBox="1"/>
          <p:nvPr/>
        </p:nvSpPr>
        <p:spPr>
          <a:xfrm>
            <a:off x="439475" y="15433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 ESTA ACTIVIDAD: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8751" y="1456242"/>
            <a:ext cx="3197579" cy="5015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19"/>
          <p:cNvGrpSpPr/>
          <p:nvPr/>
        </p:nvGrpSpPr>
        <p:grpSpPr>
          <a:xfrm>
            <a:off x="24834" y="2705494"/>
            <a:ext cx="5835185" cy="1156253"/>
            <a:chOff x="-4655" y="2600094"/>
            <a:chExt cx="5835185" cy="1156253"/>
          </a:xfrm>
        </p:grpSpPr>
        <p:sp>
          <p:nvSpPr>
            <p:cNvPr id="501" name="Google Shape;501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2" name="Google Shape;502;p19"/>
            <p:cNvGrpSpPr/>
            <p:nvPr/>
          </p:nvGrpSpPr>
          <p:grpSpPr>
            <a:xfrm>
              <a:off x="-4655" y="2600094"/>
              <a:ext cx="1193246" cy="1156253"/>
              <a:chOff x="-4655" y="5117148"/>
              <a:chExt cx="1193246" cy="1156253"/>
            </a:xfrm>
          </p:grpSpPr>
          <p:sp>
            <p:nvSpPr>
              <p:cNvPr id="503" name="Google Shape;503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04" name="Google Shape;504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2193866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05" name="Google Shape;505;p19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506" name="Google Shape;506;p19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507" name="Google Shape;507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08" name="Google Shape;508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09" name="Google Shape;509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19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511" name="Google Shape;511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3" name="Google Shape;513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4140" y="2008659"/>
              <a:ext cx="640678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7" name="Google Shape;517;p19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518" name="Google Shape;518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9" name="Google Shape;519;p19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520" name="Google Shape;520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1" name="Google Shape;521;p1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22" name="Google Shape;522;p19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523" name="Google Shape;523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4" name="Google Shape;524;p1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525" name="Google Shape;525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6" name="Google Shape;526;p1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27" name="Google Shape;527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6197" y="3780266"/>
            <a:ext cx="3760094" cy="377940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9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3100" u="none" cap="none" strike="noStrike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REPASO DE DISPOSITIVOS ELECTRÓNICOS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793" y="4157963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1"/>
          <p:cNvSpPr txBox="1"/>
          <p:nvPr/>
        </p:nvSpPr>
        <p:spPr>
          <a:xfrm>
            <a:off x="4592638" y="795338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/>
          <p:nvPr/>
        </p:nvSpPr>
        <p:spPr>
          <a:xfrm>
            <a:off x="4139384" y="2674938"/>
            <a:ext cx="4386085" cy="4122015"/>
          </a:xfrm>
          <a:prstGeom prst="roundRect">
            <a:avLst>
              <a:gd fmla="val 7468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4451736" y="3178672"/>
            <a:ext cx="4566385" cy="4433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Fuentes CC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Fuentes CA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Resistencia eléctrica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Capacitores o condensadores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Bobinas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Transformador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52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4495967" y="1702736"/>
            <a:ext cx="4051133" cy="106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REPASO DE </a:t>
            </a:r>
            <a:br>
              <a:rPr b="0" i="0" lang="en-US" sz="2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DISPOSITIVOS ELECTRÓNICOS</a:t>
            </a:r>
            <a:endParaRPr/>
          </a:p>
        </p:txBody>
      </p:sp>
      <p:sp>
        <p:nvSpPr>
          <p:cNvPr id="93" name="Google Shape;93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7726363" y="1138119"/>
            <a:ext cx="48577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5"/>
          <p:cNvGrpSpPr/>
          <p:nvPr/>
        </p:nvGrpSpPr>
        <p:grpSpPr>
          <a:xfrm>
            <a:off x="3987581" y="3236632"/>
            <a:ext cx="333603" cy="280129"/>
            <a:chOff x="3979115" y="2910663"/>
            <a:chExt cx="333603" cy="280129"/>
          </a:xfrm>
        </p:grpSpPr>
        <p:sp>
          <p:nvSpPr>
            <p:cNvPr id="97" name="Google Shape;97;p5"/>
            <p:cNvSpPr/>
            <p:nvPr/>
          </p:nvSpPr>
          <p:spPr>
            <a:xfrm>
              <a:off x="4015276" y="2919130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 txBox="1"/>
            <p:nvPr/>
          </p:nvSpPr>
          <p:spPr>
            <a:xfrm>
              <a:off x="3979115" y="2910663"/>
              <a:ext cx="333603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4016601" y="3735980"/>
            <a:ext cx="272043" cy="288596"/>
            <a:chOff x="4008135" y="3919703"/>
            <a:chExt cx="272043" cy="288596"/>
          </a:xfrm>
        </p:grpSpPr>
        <p:sp>
          <p:nvSpPr>
            <p:cNvPr id="100" name="Google Shape;100;p5"/>
            <p:cNvSpPr/>
            <p:nvPr/>
          </p:nvSpPr>
          <p:spPr>
            <a:xfrm>
              <a:off x="4015276" y="3936637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 txBox="1"/>
            <p:nvPr/>
          </p:nvSpPr>
          <p:spPr>
            <a:xfrm>
              <a:off x="4008135" y="391970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5"/>
          <p:cNvGrpSpPr/>
          <p:nvPr/>
        </p:nvGrpSpPr>
        <p:grpSpPr>
          <a:xfrm>
            <a:off x="4016601" y="4243795"/>
            <a:ext cx="272043" cy="297063"/>
            <a:chOff x="4008135" y="4315968"/>
            <a:chExt cx="272043" cy="297063"/>
          </a:xfrm>
        </p:grpSpPr>
        <p:sp>
          <p:nvSpPr>
            <p:cNvPr id="103" name="Google Shape;103;p5"/>
            <p:cNvSpPr/>
            <p:nvPr/>
          </p:nvSpPr>
          <p:spPr>
            <a:xfrm>
              <a:off x="4015276" y="4341369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4008135" y="4315968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5"/>
          <p:cNvGrpSpPr/>
          <p:nvPr/>
        </p:nvGrpSpPr>
        <p:grpSpPr>
          <a:xfrm>
            <a:off x="4008135" y="4760077"/>
            <a:ext cx="280509" cy="288596"/>
            <a:chOff x="3999669" y="4729167"/>
            <a:chExt cx="280509" cy="288596"/>
          </a:xfrm>
        </p:grpSpPr>
        <p:sp>
          <p:nvSpPr>
            <p:cNvPr id="106" name="Google Shape;106;p5"/>
            <p:cNvSpPr/>
            <p:nvPr/>
          </p:nvSpPr>
          <p:spPr>
            <a:xfrm>
              <a:off x="4015276" y="474610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 txBox="1"/>
            <p:nvPr/>
          </p:nvSpPr>
          <p:spPr>
            <a:xfrm>
              <a:off x="3999669" y="472916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5"/>
          <p:cNvGrpSpPr/>
          <p:nvPr/>
        </p:nvGrpSpPr>
        <p:grpSpPr>
          <a:xfrm>
            <a:off x="4016601" y="5267892"/>
            <a:ext cx="272043" cy="297063"/>
            <a:chOff x="4008135" y="5125432"/>
            <a:chExt cx="272043" cy="297063"/>
          </a:xfrm>
        </p:grpSpPr>
        <p:sp>
          <p:nvSpPr>
            <p:cNvPr id="109" name="Google Shape;109;p5"/>
            <p:cNvSpPr/>
            <p:nvPr/>
          </p:nvSpPr>
          <p:spPr>
            <a:xfrm>
              <a:off x="4015276" y="5150833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 txBox="1"/>
            <p:nvPr/>
          </p:nvSpPr>
          <p:spPr>
            <a:xfrm>
              <a:off x="4008135" y="5125432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5"/>
          <p:cNvGrpSpPr/>
          <p:nvPr/>
        </p:nvGrpSpPr>
        <p:grpSpPr>
          <a:xfrm>
            <a:off x="4008135" y="5784174"/>
            <a:ext cx="280509" cy="297063"/>
            <a:chOff x="3999669" y="5530164"/>
            <a:chExt cx="280509" cy="297063"/>
          </a:xfrm>
        </p:grpSpPr>
        <p:sp>
          <p:nvSpPr>
            <p:cNvPr id="112" name="Google Shape;112;p5"/>
            <p:cNvSpPr/>
            <p:nvPr/>
          </p:nvSpPr>
          <p:spPr>
            <a:xfrm>
              <a:off x="4015276" y="555556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 txBox="1"/>
            <p:nvPr/>
          </p:nvSpPr>
          <p:spPr>
            <a:xfrm>
              <a:off x="3999669" y="553016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5"/>
          <p:cNvSpPr txBox="1"/>
          <p:nvPr/>
        </p:nvSpPr>
        <p:spPr>
          <a:xfrm>
            <a:off x="3606670" y="1209418"/>
            <a:ext cx="1016148" cy="530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6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3853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810078" y="3055938"/>
            <a:ext cx="3952422" cy="206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REPASO DE DISPOSITIVOS ELECTRÓNICOS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aprendido refuerza y mejora lo que estás a punto de aprender!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1260954" y="1599671"/>
            <a:ext cx="5374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9"/>
          <p:cNvSpPr txBox="1"/>
          <p:nvPr/>
        </p:nvSpPr>
        <p:spPr>
          <a:xfrm>
            <a:off x="5122334" y="18542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t/>
            </a:r>
            <a:endParaRPr b="1" i="0" sz="2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9"/>
          <p:cNvSpPr/>
          <p:nvPr/>
        </p:nvSpPr>
        <p:spPr>
          <a:xfrm>
            <a:off x="1075209" y="2447977"/>
            <a:ext cx="7802092" cy="3787724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9"/>
          <p:cNvSpPr txBox="1"/>
          <p:nvPr/>
        </p:nvSpPr>
        <p:spPr>
          <a:xfrm>
            <a:off x="1464656" y="3075534"/>
            <a:ext cx="5333708" cy="3020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corriente es el flujo de carga eléctrica que pasa por un material conductor durante un periodo de tiempo determinado.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existen 2 tipos de corriente: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Corriente Continua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(CC)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la Corriente Alterna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(CA)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9"/>
          <p:cNvSpPr/>
          <p:nvPr/>
        </p:nvSpPr>
        <p:spPr>
          <a:xfrm>
            <a:off x="447681" y="1303286"/>
            <a:ext cx="9030789" cy="48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CORRIENTE CONTINUA Y CORRIENTE ALTERNA</a:t>
            </a:r>
            <a:endParaRPr b="1" i="0" sz="2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7544" y="2975088"/>
            <a:ext cx="2786491" cy="3823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0"/>
          <p:cNvSpPr txBox="1"/>
          <p:nvPr/>
        </p:nvSpPr>
        <p:spPr>
          <a:xfrm>
            <a:off x="422281" y="2647968"/>
            <a:ext cx="4259531" cy="3020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40400" lvl="0" marL="140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corriente continua (DC) o corriente directa (CD) es un tipo de corriente de flujo continuo de carga eléctrica. Esta es la que produce, por ejemplo, las pilas, las dinamos y las baterías.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400" lvl="0" marL="140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caso el voltaje también se mantiene constante y a diferencia de la CA no varia en el tiempo.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0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CORRIENTE CONTINUA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9292" y="4338012"/>
            <a:ext cx="3809583" cy="2298887"/>
          </a:xfrm>
          <a:prstGeom prst="rect">
            <a:avLst/>
          </a:prstGeom>
          <a:noFill/>
          <a:ln cap="flat" cmpd="sng" w="38100">
            <a:solidFill>
              <a:srgbClr val="2975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ipos de corrientes eléctricas" id="142" name="Google Shape;14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9291" y="2492022"/>
            <a:ext cx="3796302" cy="1288382"/>
          </a:xfrm>
          <a:prstGeom prst="rect">
            <a:avLst/>
          </a:prstGeom>
          <a:noFill/>
          <a:ln cap="flat" cmpd="sng" w="38100">
            <a:solidFill>
              <a:srgbClr val="29754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1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CORRIENTE CONTINUA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9292" y="4338012"/>
            <a:ext cx="3809583" cy="2298887"/>
          </a:xfrm>
          <a:prstGeom prst="rect">
            <a:avLst/>
          </a:prstGeom>
          <a:noFill/>
          <a:ln cap="flat" cmpd="sng" w="38100">
            <a:solidFill>
              <a:srgbClr val="29754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Tipos de corrientes eléctricas" id="149" name="Google Shape;14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9291" y="2492022"/>
            <a:ext cx="3796302" cy="1288382"/>
          </a:xfrm>
          <a:prstGeom prst="rect">
            <a:avLst/>
          </a:prstGeom>
          <a:noFill/>
          <a:ln cap="flat" cmpd="sng" w="28575">
            <a:solidFill>
              <a:srgbClr val="29754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41"/>
          <p:cNvSpPr txBox="1"/>
          <p:nvPr/>
        </p:nvSpPr>
        <p:spPr>
          <a:xfrm>
            <a:off x="422281" y="2647968"/>
            <a:ext cx="4259531" cy="3020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los equipos electrónicos, a pesar de que se conectan a la corriente alterna, cuentan con una fuente de alimentación encargada de hacer que el convertidor de corriente alterna pase a ser electricidad de corriente directa.</a:t>
            </a:r>
            <a:endParaRPr/>
          </a:p>
          <a:p>
            <a:pPr indent="-13400" lvl="0" marL="140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2"/>
          <p:cNvSpPr/>
          <p:nvPr/>
        </p:nvSpPr>
        <p:spPr>
          <a:xfrm>
            <a:off x="447681" y="1252486"/>
            <a:ext cx="9030789" cy="515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CORRIENTE ALTERNA</a:t>
            </a:r>
            <a:endParaRPr b="1" i="0" sz="3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é es la corriente eléctrica? | el blog de luciamate" id="156" name="Google Shape;15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522" y="2134598"/>
            <a:ext cx="3644156" cy="1557242"/>
          </a:xfrm>
          <a:prstGeom prst="rect">
            <a:avLst/>
          </a:prstGeom>
          <a:noFill/>
          <a:ln cap="flat" cmpd="sng" w="38100">
            <a:solidFill>
              <a:srgbClr val="29754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p42"/>
          <p:cNvSpPr txBox="1"/>
          <p:nvPr/>
        </p:nvSpPr>
        <p:spPr>
          <a:xfrm>
            <a:off x="460375" y="2512060"/>
            <a:ext cx="4543425" cy="4353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corriente alterna (AC) es producida por alternadores y generada en las centrales eléctricas: es la corriente de transportar y de generar.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9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alternador hace girar sus hélices unas 50 veces cada segundo produciendo una onda de corriente y tensión senoidal. Esta velocidad de giro tiene una frecuencia de unos 50 Hz. Asimismo,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 tensión generada entre los dos polos varía con el tiempo en forma de onda senoidal. 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Users/ivangonzalez/Desktop/IVAN G 2020/2020/DUOC/ARTES/voltaje.png" id="158" name="Google Shape;15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7151" y="4233630"/>
            <a:ext cx="3707029" cy="2464466"/>
          </a:xfrm>
          <a:prstGeom prst="rect">
            <a:avLst/>
          </a:prstGeom>
          <a:noFill/>
          <a:ln cap="flat" cmpd="sng" w="38100">
            <a:solidFill>
              <a:srgbClr val="29754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