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72026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  <p15:guide id="3" orient="horz" pos="2351">
          <p15:clr>
            <a:srgbClr val="A4A3A4"/>
          </p15:clr>
        </p15:guide>
        <p15:guide id="4" orient="horz" pos="2556">
          <p15:clr>
            <a:srgbClr val="A4A3A4"/>
          </p15:clr>
        </p15:guide>
        <p15:guide id="5" orient="horz" pos="2907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XOkmQlulvGGAFXFiTz7kQWsxh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560" y="78"/>
      </p:cViewPr>
      <p:guideLst>
        <p:guide orient="horz" pos="2381"/>
        <p:guide pos="3061"/>
        <p:guide orient="horz" pos="2351"/>
        <p:guide orient="horz" pos="2556"/>
        <p:guide orient="horz" pos="29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1" name="Google Shape;28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3" name="Google Shape;29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5" name="Google Shape;305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6" name="Google Shape;36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0" name="Google Shape;40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3"/>
          <p:cNvSpPr/>
          <p:nvPr/>
        </p:nvSpPr>
        <p:spPr>
          <a:xfrm>
            <a:off x="187441" y="1747314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C4D7CD">
              <a:alpha val="6470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23"/>
          <p:cNvSpPr/>
          <p:nvPr/>
        </p:nvSpPr>
        <p:spPr>
          <a:xfrm>
            <a:off x="353226" y="6464001"/>
            <a:ext cx="7891862" cy="680474"/>
          </a:xfrm>
          <a:prstGeom prst="roundRect">
            <a:avLst>
              <a:gd name="adj" fmla="val 19335"/>
            </a:avLst>
          </a:prstGeom>
          <a:solidFill>
            <a:srgbClr val="8EB9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89241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9241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8582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0319" y="419875"/>
            <a:ext cx="4210917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441" y="6464037"/>
            <a:ext cx="690406" cy="6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/>
          <p:nvPr/>
        </p:nvSpPr>
        <p:spPr>
          <a:xfrm>
            <a:off x="168968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98477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8477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9555" y="419875"/>
            <a:ext cx="4210917" cy="6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6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2|</a:t>
            </a:r>
            <a:r>
              <a:rPr lang="en-US" sz="1600" b="0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6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ELECTRICIDAD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6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Instalaciones Eléctricas Domiciliarias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/>
          <p:nvPr/>
        </p:nvSpPr>
        <p:spPr>
          <a:xfrm rot="10800000" flipH="1">
            <a:off x="180975" y="832250"/>
            <a:ext cx="9358200" cy="12369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5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2|</a:t>
            </a:r>
            <a:r>
              <a:rPr lang="en-US" sz="1600" b="0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5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Instalaciones Eléctricas Domiciliarias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5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1100" b="0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ELECTRICIDAD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8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8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2|</a:t>
            </a:r>
            <a:r>
              <a:rPr lang="en-US" sz="1600" b="0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8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ELECTRICIDAD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8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Instalaciones Eléctricas Domiciliarias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 2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0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0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0"/>
          <p:cNvSpPr/>
          <p:nvPr/>
        </p:nvSpPr>
        <p:spPr>
          <a:xfrm>
            <a:off x="181651" y="180900"/>
            <a:ext cx="7909200" cy="651000"/>
          </a:xfrm>
          <a:prstGeom prst="round2SameRect">
            <a:avLst>
              <a:gd name="adj1" fmla="val 16667"/>
              <a:gd name="adj2" fmla="val 0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0"/>
          <p:cNvSpPr txBox="1"/>
          <p:nvPr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30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ELECTRICIDAD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7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2|</a:t>
            </a:r>
            <a:r>
              <a:rPr lang="en-US" sz="1600" b="0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7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ELECTRICIDAD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7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Instalaciones Eléctricas Domiciliarias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15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ch.cl/iniciativa/tp-digital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p-digital.territorio.la/" TargetMode="External"/><Relationship Id="rId5" Type="http://schemas.openxmlformats.org/officeDocument/2006/relationships/hyperlink" Target="https://tinyurl.com/ya6zkhju" TargetMode="External"/><Relationship Id="rId4" Type="http://schemas.openxmlformats.org/officeDocument/2006/relationships/hyperlink" Target="https://fch.cl/iniciativa/tp-digital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SECTOR ELECTRICIDAD </a:t>
            </a:r>
            <a:r>
              <a:rPr lang="en-US" sz="1200" b="0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NIVEL 3° MEDIO</a:t>
            </a:r>
            <a:endParaRPr sz="1200" b="0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"/>
          <p:cNvSpPr txBox="1"/>
          <p:nvPr/>
        </p:nvSpPr>
        <p:spPr>
          <a:xfrm>
            <a:off x="365425" y="2155141"/>
            <a:ext cx="9354838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INSTALACIONES</a:t>
            </a:r>
            <a:r>
              <a:rPr lang="en-US" sz="36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ELÉCTRICAS DOMICILIARIAS</a:t>
            </a:r>
            <a:endParaRPr sz="3600" b="1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4038" y="2841266"/>
            <a:ext cx="5633883" cy="3777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2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CANALIZACIÓN EN </a:t>
            </a:r>
            <a:r>
              <a:rPr lang="en-US" sz="2800" b="0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DLP</a:t>
            </a:r>
            <a:endParaRPr sz="3100" b="0" i="0" u="none" strike="noStrike" cap="non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8" name="Google Shape;188;p42"/>
          <p:cNvGrpSpPr/>
          <p:nvPr/>
        </p:nvGrpSpPr>
        <p:grpSpPr>
          <a:xfrm>
            <a:off x="508899" y="7910989"/>
            <a:ext cx="7698769" cy="1363670"/>
            <a:chOff x="979138" y="4173876"/>
            <a:chExt cx="7698769" cy="1363670"/>
          </a:xfrm>
        </p:grpSpPr>
        <p:sp>
          <p:nvSpPr>
            <p:cNvPr id="189" name="Google Shape;189;p42"/>
            <p:cNvSpPr/>
            <p:nvPr/>
          </p:nvSpPr>
          <p:spPr>
            <a:xfrm>
              <a:off x="979138" y="4416668"/>
              <a:ext cx="7629008" cy="1120878"/>
            </a:xfrm>
            <a:prstGeom prst="roundRect">
              <a:avLst>
                <a:gd name="adj" fmla="val 16792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42"/>
            <p:cNvSpPr txBox="1"/>
            <p:nvPr/>
          </p:nvSpPr>
          <p:spPr>
            <a:xfrm>
              <a:off x="1614743" y="4678892"/>
              <a:ext cx="6583093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Cuadro preguntas</a:t>
              </a: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1" name="Google Shape;191;p4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220707" y="4173876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2" name="Google Shape;192;p42"/>
          <p:cNvSpPr txBox="1"/>
          <p:nvPr/>
        </p:nvSpPr>
        <p:spPr>
          <a:xfrm>
            <a:off x="366450" y="12045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MONTAJE 2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42" descr="Minicanal Y Moldura - Canal, Moldura Y Minicanal - Canalizació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3603460" y="4315264"/>
            <a:ext cx="2320118" cy="2382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42" descr="Set de curvas planas 90° para moldura 20x10 mm - 2 Unid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68421" y="5043156"/>
            <a:ext cx="1581081" cy="1528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42" descr="Derivación T para canaleta 100x50 m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61680" y="2826743"/>
            <a:ext cx="1689257" cy="168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42" descr="Caja de distribución sobrepuesta 12x8.5x4.5 pvc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45576" y="2729178"/>
            <a:ext cx="1839216" cy="187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2"/>
          <p:cNvSpPr/>
          <p:nvPr/>
        </p:nvSpPr>
        <p:spPr>
          <a:xfrm>
            <a:off x="3632810" y="2750346"/>
            <a:ext cx="2031888" cy="1820461"/>
          </a:xfrm>
          <a:prstGeom prst="roundRect">
            <a:avLst>
              <a:gd name="adj" fmla="val 10768"/>
            </a:avLst>
          </a:prstGeom>
          <a:noFill/>
          <a:ln w="9525" cap="flat" cmpd="sng">
            <a:solidFill>
              <a:srgbClr val="0085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2"/>
          <p:cNvSpPr/>
          <p:nvPr/>
        </p:nvSpPr>
        <p:spPr>
          <a:xfrm>
            <a:off x="5948222" y="2750346"/>
            <a:ext cx="2031888" cy="1820461"/>
          </a:xfrm>
          <a:prstGeom prst="roundRect">
            <a:avLst>
              <a:gd name="adj" fmla="val 10768"/>
            </a:avLst>
          </a:prstGeom>
          <a:noFill/>
          <a:ln w="9525" cap="flat" cmpd="sng">
            <a:solidFill>
              <a:srgbClr val="0085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42"/>
          <p:cNvSpPr/>
          <p:nvPr/>
        </p:nvSpPr>
        <p:spPr>
          <a:xfrm>
            <a:off x="3632810" y="4797020"/>
            <a:ext cx="2031888" cy="1820461"/>
          </a:xfrm>
          <a:prstGeom prst="roundRect">
            <a:avLst>
              <a:gd name="adj" fmla="val 10768"/>
            </a:avLst>
          </a:prstGeom>
          <a:noFill/>
          <a:ln w="9525" cap="flat" cmpd="sng">
            <a:solidFill>
              <a:srgbClr val="0085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2"/>
          <p:cNvSpPr/>
          <p:nvPr/>
        </p:nvSpPr>
        <p:spPr>
          <a:xfrm>
            <a:off x="5948222" y="4797020"/>
            <a:ext cx="2031888" cy="1820461"/>
          </a:xfrm>
          <a:prstGeom prst="roundRect">
            <a:avLst>
              <a:gd name="adj" fmla="val 10768"/>
            </a:avLst>
          </a:prstGeom>
          <a:noFill/>
          <a:ln w="9525" cap="flat" cmpd="sng">
            <a:solidFill>
              <a:srgbClr val="0085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42" descr="circulo-DLP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9688" y="1778486"/>
            <a:ext cx="162560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3"/>
          <p:cNvSpPr/>
          <p:nvPr/>
        </p:nvSpPr>
        <p:spPr>
          <a:xfrm>
            <a:off x="1611015" y="2362018"/>
            <a:ext cx="4586550" cy="911982"/>
          </a:xfrm>
          <a:prstGeom prst="roundRect">
            <a:avLst>
              <a:gd name="adj" fmla="val 14189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3"/>
          <p:cNvSpPr/>
          <p:nvPr/>
        </p:nvSpPr>
        <p:spPr>
          <a:xfrm>
            <a:off x="1928316" y="2513326"/>
            <a:ext cx="395377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Realizar el montaje del siguiente esquema, utilizando moldura plástica tipo DLP.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" name="Google Shape;208;p43"/>
          <p:cNvGrpSpPr/>
          <p:nvPr/>
        </p:nvGrpSpPr>
        <p:grpSpPr>
          <a:xfrm>
            <a:off x="508899" y="7910989"/>
            <a:ext cx="7698769" cy="1363670"/>
            <a:chOff x="979138" y="4173876"/>
            <a:chExt cx="7698769" cy="1363670"/>
          </a:xfrm>
        </p:grpSpPr>
        <p:sp>
          <p:nvSpPr>
            <p:cNvPr id="209" name="Google Shape;209;p43"/>
            <p:cNvSpPr/>
            <p:nvPr/>
          </p:nvSpPr>
          <p:spPr>
            <a:xfrm>
              <a:off x="979138" y="4416668"/>
              <a:ext cx="7629008" cy="1120878"/>
            </a:xfrm>
            <a:prstGeom prst="roundRect">
              <a:avLst>
                <a:gd name="adj" fmla="val 16792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3"/>
            <p:cNvSpPr txBox="1"/>
            <p:nvPr/>
          </p:nvSpPr>
          <p:spPr>
            <a:xfrm>
              <a:off x="1614743" y="4678892"/>
              <a:ext cx="6583093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Cuadro preguntas</a:t>
              </a: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1" name="Google Shape;211;p4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220707" y="4173876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2" name="Google Shape;212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74108" y="3714126"/>
            <a:ext cx="4764214" cy="3521394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43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CANALIZACIÓN EN </a:t>
            </a:r>
            <a:r>
              <a:rPr lang="en-US" sz="2800" b="0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DLP</a:t>
            </a:r>
            <a:endParaRPr sz="3100" b="0" i="0" u="none" strike="noStrike" cap="non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3"/>
          <p:cNvSpPr txBox="1"/>
          <p:nvPr/>
        </p:nvSpPr>
        <p:spPr>
          <a:xfrm>
            <a:off x="366450" y="12045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MONTAJE 2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43" descr="circulo-DLP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9688" y="1778486"/>
            <a:ext cx="162560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44"/>
          <p:cNvGrpSpPr/>
          <p:nvPr/>
        </p:nvGrpSpPr>
        <p:grpSpPr>
          <a:xfrm>
            <a:off x="508899" y="7910989"/>
            <a:ext cx="7698769" cy="1363670"/>
            <a:chOff x="979138" y="4173876"/>
            <a:chExt cx="7698769" cy="1363670"/>
          </a:xfrm>
        </p:grpSpPr>
        <p:sp>
          <p:nvSpPr>
            <p:cNvPr id="221" name="Google Shape;221;p44"/>
            <p:cNvSpPr/>
            <p:nvPr/>
          </p:nvSpPr>
          <p:spPr>
            <a:xfrm>
              <a:off x="979138" y="4416668"/>
              <a:ext cx="7629008" cy="1120878"/>
            </a:xfrm>
            <a:prstGeom prst="roundRect">
              <a:avLst>
                <a:gd name="adj" fmla="val 16792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4"/>
            <p:cNvSpPr txBox="1"/>
            <p:nvPr/>
          </p:nvSpPr>
          <p:spPr>
            <a:xfrm>
              <a:off x="1614743" y="4678892"/>
              <a:ext cx="6583093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Cuadro preguntas</a:t>
              </a: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3" name="Google Shape;223;p4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220707" y="4173876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4" name="Google Shape;224;p44"/>
          <p:cNvSpPr/>
          <p:nvPr/>
        </p:nvSpPr>
        <p:spPr>
          <a:xfrm>
            <a:off x="1596602" y="2987741"/>
            <a:ext cx="7671883" cy="3698323"/>
          </a:xfrm>
          <a:prstGeom prst="roundRect">
            <a:avLst>
              <a:gd name="adj" fmla="val 8008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44"/>
          <p:cNvSpPr/>
          <p:nvPr/>
        </p:nvSpPr>
        <p:spPr>
          <a:xfrm>
            <a:off x="1913904" y="3139050"/>
            <a:ext cx="6760475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Pasos a seguir en la realización de la actividad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Observar el diagrama entregado y entender lo que se debe hacer para efectuar el montaje.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Planificar cómo se realizará la ejecución e identificar qué materiales y herramientas son necesarios. 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Observar la demostración guiada por el docente basado en técnicas de montaje; medición, corte, curvatura, adosado y otros;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Realizar el montaje, ejecutando lo entendido.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Primero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 realiza un intento poniendo en práctica lo observado e instruido. 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Segundo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explica lo realizado .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Tercero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finalmente se determinan los pasos a seguir más relevante para cada montaje (resumen y bitácora).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4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CANALIZACIÓN EN </a:t>
            </a:r>
            <a:r>
              <a:rPr lang="en-US" sz="2800" b="0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DLP</a:t>
            </a:r>
            <a:endParaRPr sz="3100" b="0" i="0" u="none" strike="noStrike" cap="non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44"/>
          <p:cNvSpPr txBox="1"/>
          <p:nvPr/>
        </p:nvSpPr>
        <p:spPr>
          <a:xfrm>
            <a:off x="366450" y="12045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MONTAJE 2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44" descr="circulo-DLP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9688" y="1778486"/>
            <a:ext cx="16256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87776" y="2723333"/>
            <a:ext cx="483278" cy="46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5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CANALIZACIÓN EN </a:t>
            </a:r>
            <a:r>
              <a:rPr lang="en-US" sz="2800" b="0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EMT</a:t>
            </a:r>
            <a:endParaRPr sz="3100" b="0" i="0" u="none" strike="noStrike" cap="non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5" name="Google Shape;235;p45"/>
          <p:cNvGrpSpPr/>
          <p:nvPr/>
        </p:nvGrpSpPr>
        <p:grpSpPr>
          <a:xfrm>
            <a:off x="508899" y="7910989"/>
            <a:ext cx="7698769" cy="1363670"/>
            <a:chOff x="979138" y="4173876"/>
            <a:chExt cx="7698769" cy="1363670"/>
          </a:xfrm>
        </p:grpSpPr>
        <p:sp>
          <p:nvSpPr>
            <p:cNvPr id="236" name="Google Shape;236;p45"/>
            <p:cNvSpPr/>
            <p:nvPr/>
          </p:nvSpPr>
          <p:spPr>
            <a:xfrm>
              <a:off x="979138" y="4416668"/>
              <a:ext cx="7629008" cy="1120878"/>
            </a:xfrm>
            <a:prstGeom prst="roundRect">
              <a:avLst>
                <a:gd name="adj" fmla="val 16792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45"/>
            <p:cNvSpPr txBox="1"/>
            <p:nvPr/>
          </p:nvSpPr>
          <p:spPr>
            <a:xfrm>
              <a:off x="1614743" y="4678892"/>
              <a:ext cx="6583093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Cuadro preguntas</a:t>
              </a: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8" name="Google Shape;238;p4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220707" y="4173876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9" name="Google Shape;239;p45"/>
          <p:cNvSpPr txBox="1"/>
          <p:nvPr/>
        </p:nvSpPr>
        <p:spPr>
          <a:xfrm>
            <a:off x="366450" y="12045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MONTAJE 3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45" descr="Canalización Eléctrica | Natura Energy SpA | Sistema de Energía e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4303" y="4144520"/>
            <a:ext cx="2240976" cy="224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5" descr="Electro Producto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57390" y="2544012"/>
            <a:ext cx="1638883" cy="200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5" descr="Lexo - Abrazadera Emt 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92644" y="3925827"/>
            <a:ext cx="1188798" cy="1188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5" descr="Canalización Eléctrica | Natura Energy SpA | Sistema de Energía e ..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27052" y="2396984"/>
            <a:ext cx="1389210" cy="138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5" descr="Megacenter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627870">
            <a:off x="5415353" y="5379088"/>
            <a:ext cx="1418078" cy="141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5" descr="circulo-EMT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1158" y="1945760"/>
            <a:ext cx="1752600" cy="15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5"/>
          <p:cNvSpPr/>
          <p:nvPr/>
        </p:nvSpPr>
        <p:spPr>
          <a:xfrm>
            <a:off x="3059218" y="2865455"/>
            <a:ext cx="1543151" cy="1382579"/>
          </a:xfrm>
          <a:prstGeom prst="roundRect">
            <a:avLst>
              <a:gd name="adj" fmla="val 10768"/>
            </a:avLst>
          </a:prstGeom>
          <a:noFill/>
          <a:ln w="9525" cap="flat" cmpd="sng">
            <a:solidFill>
              <a:srgbClr val="0085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45"/>
          <p:cNvSpPr/>
          <p:nvPr/>
        </p:nvSpPr>
        <p:spPr>
          <a:xfrm>
            <a:off x="5509790" y="2498838"/>
            <a:ext cx="1317102" cy="1180052"/>
          </a:xfrm>
          <a:prstGeom prst="roundRect">
            <a:avLst>
              <a:gd name="adj" fmla="val 10768"/>
            </a:avLst>
          </a:prstGeom>
          <a:noFill/>
          <a:ln w="9525" cap="flat" cmpd="sng">
            <a:solidFill>
              <a:srgbClr val="0085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5"/>
          <p:cNvSpPr/>
          <p:nvPr/>
        </p:nvSpPr>
        <p:spPr>
          <a:xfrm>
            <a:off x="5509790" y="3996114"/>
            <a:ext cx="1317102" cy="1180052"/>
          </a:xfrm>
          <a:prstGeom prst="roundRect">
            <a:avLst>
              <a:gd name="adj" fmla="val 10768"/>
            </a:avLst>
          </a:prstGeom>
          <a:noFill/>
          <a:ln w="9525" cap="flat" cmpd="sng">
            <a:solidFill>
              <a:srgbClr val="0085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5"/>
          <p:cNvSpPr/>
          <p:nvPr/>
        </p:nvSpPr>
        <p:spPr>
          <a:xfrm>
            <a:off x="5534370" y="5440990"/>
            <a:ext cx="1317102" cy="1180052"/>
          </a:xfrm>
          <a:prstGeom prst="roundRect">
            <a:avLst>
              <a:gd name="adj" fmla="val 10768"/>
            </a:avLst>
          </a:prstGeom>
          <a:noFill/>
          <a:ln w="9525" cap="flat" cmpd="sng">
            <a:solidFill>
              <a:srgbClr val="0085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5"/>
          <p:cNvSpPr/>
          <p:nvPr/>
        </p:nvSpPr>
        <p:spPr>
          <a:xfrm>
            <a:off x="3059218" y="4606897"/>
            <a:ext cx="1543151" cy="1382579"/>
          </a:xfrm>
          <a:prstGeom prst="roundRect">
            <a:avLst>
              <a:gd name="adj" fmla="val 10768"/>
            </a:avLst>
          </a:prstGeom>
          <a:noFill/>
          <a:ln w="9525" cap="flat" cmpd="sng">
            <a:solidFill>
              <a:srgbClr val="0085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46"/>
          <p:cNvGrpSpPr/>
          <p:nvPr/>
        </p:nvGrpSpPr>
        <p:grpSpPr>
          <a:xfrm>
            <a:off x="508899" y="7910989"/>
            <a:ext cx="7698769" cy="1363670"/>
            <a:chOff x="979138" y="4173876"/>
            <a:chExt cx="7698769" cy="1363670"/>
          </a:xfrm>
        </p:grpSpPr>
        <p:sp>
          <p:nvSpPr>
            <p:cNvPr id="256" name="Google Shape;256;p46"/>
            <p:cNvSpPr/>
            <p:nvPr/>
          </p:nvSpPr>
          <p:spPr>
            <a:xfrm>
              <a:off x="979138" y="4416668"/>
              <a:ext cx="7629008" cy="1120878"/>
            </a:xfrm>
            <a:prstGeom prst="roundRect">
              <a:avLst>
                <a:gd name="adj" fmla="val 16792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46"/>
            <p:cNvSpPr txBox="1"/>
            <p:nvPr/>
          </p:nvSpPr>
          <p:spPr>
            <a:xfrm>
              <a:off x="1614743" y="4678892"/>
              <a:ext cx="6583093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Cuadro preguntas</a:t>
              </a: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8" name="Google Shape;258;p4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220707" y="4173876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9" name="Google Shape;259;p46"/>
          <p:cNvSpPr/>
          <p:nvPr/>
        </p:nvSpPr>
        <p:spPr>
          <a:xfrm>
            <a:off x="1611014" y="2508342"/>
            <a:ext cx="4586550" cy="911982"/>
          </a:xfrm>
          <a:prstGeom prst="roundRect">
            <a:avLst>
              <a:gd name="adj" fmla="val 14189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46"/>
          <p:cNvSpPr/>
          <p:nvPr/>
        </p:nvSpPr>
        <p:spPr>
          <a:xfrm>
            <a:off x="1928315" y="2659650"/>
            <a:ext cx="395377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Realizar el montaje del siguiente esquema, utilizando tubería EMT.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46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CANALIZACIÓN EN </a:t>
            </a:r>
            <a:r>
              <a:rPr lang="en-US" sz="2800" b="0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EMT</a:t>
            </a:r>
            <a:endParaRPr sz="3100" b="0" i="0" u="none" strike="noStrike" cap="non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46"/>
          <p:cNvSpPr txBox="1"/>
          <p:nvPr/>
        </p:nvSpPr>
        <p:spPr>
          <a:xfrm>
            <a:off x="366450" y="12045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MONTAJE 3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8401" y="3707567"/>
            <a:ext cx="3384986" cy="3759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6" descr="circulo-EMT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9688" y="1956286"/>
            <a:ext cx="1752600" cy="157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47"/>
          <p:cNvGrpSpPr/>
          <p:nvPr/>
        </p:nvGrpSpPr>
        <p:grpSpPr>
          <a:xfrm>
            <a:off x="508899" y="7910989"/>
            <a:ext cx="7698769" cy="1363670"/>
            <a:chOff x="979138" y="4173876"/>
            <a:chExt cx="7698769" cy="1363670"/>
          </a:xfrm>
        </p:grpSpPr>
        <p:sp>
          <p:nvSpPr>
            <p:cNvPr id="270" name="Google Shape;270;p47"/>
            <p:cNvSpPr/>
            <p:nvPr/>
          </p:nvSpPr>
          <p:spPr>
            <a:xfrm>
              <a:off x="979138" y="4416668"/>
              <a:ext cx="7629008" cy="1120878"/>
            </a:xfrm>
            <a:prstGeom prst="roundRect">
              <a:avLst>
                <a:gd name="adj" fmla="val 16792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47"/>
            <p:cNvSpPr txBox="1"/>
            <p:nvPr/>
          </p:nvSpPr>
          <p:spPr>
            <a:xfrm>
              <a:off x="1614743" y="4678892"/>
              <a:ext cx="6583093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Cuadro preguntas</a:t>
              </a: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2" name="Google Shape;272;p4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220707" y="4173876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3" name="Google Shape;273;p47"/>
          <p:cNvSpPr/>
          <p:nvPr/>
        </p:nvSpPr>
        <p:spPr>
          <a:xfrm>
            <a:off x="1488190" y="2925792"/>
            <a:ext cx="7671883" cy="3698323"/>
          </a:xfrm>
          <a:prstGeom prst="roundRect">
            <a:avLst>
              <a:gd name="adj" fmla="val 8008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7"/>
          <p:cNvSpPr/>
          <p:nvPr/>
        </p:nvSpPr>
        <p:spPr>
          <a:xfrm>
            <a:off x="1805492" y="3077101"/>
            <a:ext cx="6760475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Pasos a seguir en la realización de la actividad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Observar el diagrama entregado y entender lo que se debe hacer para efectuar el montaje.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Planificar cómo se realizará la ejecución e identificar qué materiales y herramientas son necesarios. 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Observar la demostración guiada por el docente basado en técnicas de montaje; medición, corte, curvatura, adosado y otros;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Realizar el montaje, ejecutando lo entendido.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Primero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 realiza un intento poniendo en práctica lo observado e instruido. 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Segundo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explica lo realizado .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Tercero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finalmente se determinan los pasos a seguir más relevante para cada montaje (resumen y bitácora).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47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CANALIZACIÓN EN </a:t>
            </a:r>
            <a:r>
              <a:rPr lang="en-US" sz="2800" b="0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EMT</a:t>
            </a:r>
            <a:endParaRPr sz="3100" b="0" i="0" u="none" strike="noStrike" cap="non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47"/>
          <p:cNvSpPr txBox="1"/>
          <p:nvPr/>
        </p:nvSpPr>
        <p:spPr>
          <a:xfrm>
            <a:off x="366450" y="12045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MONTAJE 3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47" descr="circulo-EM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9688" y="1956286"/>
            <a:ext cx="1752600" cy="15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10340" y="2661384"/>
            <a:ext cx="483278" cy="46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21148" y="2143434"/>
            <a:ext cx="4699772" cy="4452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4" name="Google Shape;284;p48"/>
          <p:cNvGrpSpPr/>
          <p:nvPr/>
        </p:nvGrpSpPr>
        <p:grpSpPr>
          <a:xfrm>
            <a:off x="3758582" y="1533450"/>
            <a:ext cx="5076598" cy="2360124"/>
            <a:chOff x="-1373856" y="2035275"/>
            <a:chExt cx="5076598" cy="2360124"/>
          </a:xfrm>
        </p:grpSpPr>
        <p:grpSp>
          <p:nvGrpSpPr>
            <p:cNvPr id="285" name="Google Shape;285;p48"/>
            <p:cNvGrpSpPr/>
            <p:nvPr/>
          </p:nvGrpSpPr>
          <p:grpSpPr>
            <a:xfrm flipH="1">
              <a:off x="-1373856" y="2035275"/>
              <a:ext cx="5076598" cy="2360124"/>
              <a:chOff x="5369949" y="3385389"/>
              <a:chExt cx="6585558" cy="3061644"/>
            </a:xfrm>
          </p:grpSpPr>
          <p:sp>
            <p:nvSpPr>
              <p:cNvPr id="286" name="Google Shape;286;p48"/>
              <p:cNvSpPr/>
              <p:nvPr/>
            </p:nvSpPr>
            <p:spPr>
              <a:xfrm>
                <a:off x="5369949" y="3385389"/>
                <a:ext cx="5663127" cy="3061644"/>
              </a:xfrm>
              <a:prstGeom prst="roundRect">
                <a:avLst>
                  <a:gd name="adj" fmla="val 101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48"/>
              <p:cNvSpPr/>
              <p:nvPr/>
            </p:nvSpPr>
            <p:spPr>
              <a:xfrm rot="6773518">
                <a:off x="11184045" y="4509331"/>
                <a:ext cx="432619" cy="1022555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8" name="Google Shape;288;p48"/>
            <p:cNvSpPr txBox="1"/>
            <p:nvPr/>
          </p:nvSpPr>
          <p:spPr>
            <a:xfrm>
              <a:off x="-300452" y="2370054"/>
              <a:ext cx="3809662" cy="1540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Antes de realizar la actividad práctica te invitamos a que revises la cápsula animada: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 b="1" i="0" u="none" strike="noStrike" cap="none">
                  <a:solidFill>
                    <a:srgbClr val="C73E32"/>
                  </a:solidFill>
                  <a:latin typeface="Calibri"/>
                  <a:ea typeface="Calibri"/>
                  <a:cs typeface="Calibri"/>
                  <a:sym typeface="Calibri"/>
                </a:rPr>
                <a:t>“Seguridad y uso de elementos de protección personal”</a:t>
              </a:r>
              <a:endParaRPr sz="2100" b="1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9" name="Google Shape;289;p48"/>
          <p:cNvSpPr txBox="1"/>
          <p:nvPr/>
        </p:nvSpPr>
        <p:spPr>
          <a:xfrm>
            <a:off x="375975" y="1373700"/>
            <a:ext cx="3527431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COMPLEMENTARIO</a:t>
            </a:r>
            <a:endParaRPr sz="3100" b="1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48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49"/>
          <p:cNvGrpSpPr/>
          <p:nvPr/>
        </p:nvGrpSpPr>
        <p:grpSpPr>
          <a:xfrm>
            <a:off x="491612" y="2165423"/>
            <a:ext cx="6999671" cy="2696553"/>
            <a:chOff x="4461133" y="3098700"/>
            <a:chExt cx="4657800" cy="1525000"/>
          </a:xfrm>
        </p:grpSpPr>
        <p:sp>
          <p:nvSpPr>
            <p:cNvPr id="296" name="Google Shape;296;p49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49"/>
            <p:cNvSpPr txBox="1"/>
            <p:nvPr/>
          </p:nvSpPr>
          <p:spPr>
            <a:xfrm>
              <a:off x="4869752" y="3412390"/>
              <a:ext cx="3840561" cy="842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Si quieres profundizar, te invitamos a visitar el sitio de </a:t>
              </a:r>
              <a:r>
                <a:rPr lang="en-US" sz="1600" b="1" i="0" u="sng" strike="noStrike" cap="non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TP DIGITAL</a:t>
              </a:r>
              <a:endParaRPr sz="16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Para esta actividad te sugerimos:</a:t>
              </a: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54013" marR="0" lvl="1" indent="-354013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Noto Sans Symbols"/>
                <a:buChar char="✔"/>
              </a:pPr>
              <a:r>
                <a:rPr lang="en-US" sz="1600" b="1" i="0" u="none" strike="noStrike" cap="non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Simulador de ley de ohm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54013" marR="0" lvl="1" indent="-354013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Noto Sans Symbols"/>
                <a:buChar char="✔"/>
              </a:pPr>
              <a:r>
                <a:rPr lang="en-US" sz="1600" b="1" i="0" u="none" strike="noStrike" cap="non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Simulador de funcionamiento condensador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8" name="Google Shape;298;p49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COMPLEMENTARIO</a:t>
            </a:r>
            <a:endParaRPr sz="3100" b="1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4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0" name="Google Shape;300;p49"/>
          <p:cNvGrpSpPr/>
          <p:nvPr/>
        </p:nvGrpSpPr>
        <p:grpSpPr>
          <a:xfrm>
            <a:off x="5066850" y="3464537"/>
            <a:ext cx="4439843" cy="4206419"/>
            <a:chOff x="5066850" y="3464537"/>
            <a:chExt cx="4439843" cy="4206419"/>
          </a:xfrm>
        </p:grpSpPr>
        <p:pic>
          <p:nvPicPr>
            <p:cNvPr id="301" name="Google Shape;301;p4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066850" y="3464537"/>
              <a:ext cx="4439843" cy="4206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Google Shape;302;p4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528621" y="3826448"/>
              <a:ext cx="1498066" cy="63086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0"/>
          <p:cNvSpPr/>
          <p:nvPr/>
        </p:nvSpPr>
        <p:spPr>
          <a:xfrm>
            <a:off x="562334" y="4456999"/>
            <a:ext cx="8478429" cy="2199439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0621" y="4231877"/>
            <a:ext cx="483278" cy="46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50"/>
          <p:cNvSpPr/>
          <p:nvPr/>
        </p:nvSpPr>
        <p:spPr>
          <a:xfrm>
            <a:off x="562334" y="2320415"/>
            <a:ext cx="8478429" cy="1911462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0621" y="2095292"/>
            <a:ext cx="483278" cy="46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50"/>
          <p:cNvSpPr/>
          <p:nvPr/>
        </p:nvSpPr>
        <p:spPr>
          <a:xfrm>
            <a:off x="915161" y="2649150"/>
            <a:ext cx="777277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TP Digital 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un proyecto desarrollado en conjunto por </a:t>
            </a:r>
            <a:r>
              <a:rPr lang="en-US" sz="16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Fundación Chile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lang="en-US" sz="16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Microsoft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con el patrocinio de </a:t>
            </a:r>
            <a:r>
              <a:rPr lang="en-US" sz="16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MINEDUC</a:t>
            </a:r>
            <a:r>
              <a:rPr lang="en-US" sz="1600" b="0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la colaboración de</a:t>
            </a: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INACAP</a:t>
            </a: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en-US" sz="16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Intelitek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Está dirigido a apoyar a los centros educativos y docentes de formación técnico profesional a nivel nacional, incorporando recursos virtuales en los procesos de enseñanza aprendizaje.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50"/>
          <p:cNvSpPr/>
          <p:nvPr/>
        </p:nvSpPr>
        <p:spPr>
          <a:xfrm>
            <a:off x="915161" y="4771334"/>
            <a:ext cx="770546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registrarte ingresa a </a:t>
            </a:r>
            <a:r>
              <a:rPr lang="en-US" sz="16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https://fch.cl/iniciativa/tp-digital/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inscríbete aquí: </a:t>
            </a:r>
            <a:r>
              <a:rPr lang="en-US" sz="16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https://tinyurl.com/ya6zkhju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 vez que recibas tu nombre de usuario y contraseña, podrás acceder a los recursos siguiendo este enlace: </a:t>
            </a:r>
            <a:r>
              <a:rPr lang="en-US" sz="16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https://tp-digital.territorio.la/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5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2334" y="1119823"/>
            <a:ext cx="2422635" cy="1020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sz="3100" b="1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51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320" name="Google Shape;320;p51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51"/>
            <p:cNvSpPr txBox="1"/>
            <p:nvPr/>
          </p:nvSpPr>
          <p:spPr>
            <a:xfrm>
              <a:off x="5442536" y="3625505"/>
              <a:ext cx="3323687" cy="438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CANALICEMOS LA </a:t>
              </a:r>
              <a:r>
                <a:rPr lang="en-US" sz="2000" b="1" i="0" u="none" strike="noStrike" cap="non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ELECTRICIDAD</a:t>
              </a:r>
              <a:endParaRPr sz="1400" b="0" i="0" u="none" strike="noStrike" cap="non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¡Ahora realizaremos una actividad que resume todo lo que hemos visto! </a:t>
              </a:r>
              <a:r>
                <a:rPr lang="en-US" sz="1600" b="1" i="0" u="none" strike="noStrike" cap="non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¡Atentos!</a:t>
              </a:r>
              <a:endParaRPr sz="16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2" name="Google Shape;322;p5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51"/>
          <p:cNvSpPr txBox="1"/>
          <p:nvPr/>
        </p:nvSpPr>
        <p:spPr>
          <a:xfrm>
            <a:off x="4125175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b="0" i="0" u="none" strike="noStrike" cap="none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5000" b="0" i="0" u="none" strike="noStrike" cap="none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4444" y="5389023"/>
            <a:ext cx="1651873" cy="884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8024" y="2473197"/>
            <a:ext cx="3856770" cy="36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26317" y="5056194"/>
            <a:ext cx="1806825" cy="134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7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MÓDULO 2 </a:t>
            </a:r>
            <a:r>
              <a:rPr lang="en-US" sz="1200" b="0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INSTALACIONES ELÉCTRICAS DOMICILIARIAS</a:t>
            </a:r>
            <a:endParaRPr sz="1200" b="0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7"/>
          <p:cNvSpPr txBox="1"/>
          <p:nvPr/>
        </p:nvSpPr>
        <p:spPr>
          <a:xfrm>
            <a:off x="365425" y="2073102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7"/>
          <p:cNvSpPr txBox="1"/>
          <p:nvPr/>
        </p:nvSpPr>
        <p:spPr>
          <a:xfrm>
            <a:off x="365425" y="2190107"/>
            <a:ext cx="8816282" cy="82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CANALICEMOS LA ELECTRICIDAD</a:t>
            </a:r>
            <a:endParaRPr sz="3600" b="1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37" descr="/Users/ivangonzalez/Desktop/IVAN G 2020/2020/DUOC/ARTES/P2_Mesa de trabajo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7342" y="3241265"/>
            <a:ext cx="3581400" cy="3910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3105" y="1595590"/>
            <a:ext cx="3519595" cy="51415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2" name="Google Shape;332;p52"/>
          <p:cNvGrpSpPr/>
          <p:nvPr/>
        </p:nvGrpSpPr>
        <p:grpSpPr>
          <a:xfrm>
            <a:off x="2325603" y="2043129"/>
            <a:ext cx="2480731" cy="2180293"/>
            <a:chOff x="2335435" y="1846483"/>
            <a:chExt cx="2480731" cy="2180293"/>
          </a:xfrm>
        </p:grpSpPr>
        <p:sp>
          <p:nvSpPr>
            <p:cNvPr id="333" name="Google Shape;333;p52"/>
            <p:cNvSpPr/>
            <p:nvPr/>
          </p:nvSpPr>
          <p:spPr>
            <a:xfrm flipH="1">
              <a:off x="2460551" y="1846483"/>
              <a:ext cx="2355615" cy="1761258"/>
            </a:xfrm>
            <a:prstGeom prst="roundRect">
              <a:avLst>
                <a:gd name="adj" fmla="val 101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52"/>
            <p:cNvSpPr/>
            <p:nvPr/>
          </p:nvSpPr>
          <p:spPr>
            <a:xfrm rot="-8303776" flipH="1">
              <a:off x="2530873" y="3315292"/>
              <a:ext cx="296758" cy="70143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" name="Google Shape;335;p52"/>
          <p:cNvGrpSpPr/>
          <p:nvPr/>
        </p:nvGrpSpPr>
        <p:grpSpPr>
          <a:xfrm>
            <a:off x="502396" y="4397787"/>
            <a:ext cx="2835223" cy="1761257"/>
            <a:chOff x="512228" y="4201141"/>
            <a:chExt cx="2835223" cy="1761257"/>
          </a:xfrm>
        </p:grpSpPr>
        <p:sp>
          <p:nvSpPr>
            <p:cNvPr id="336" name="Google Shape;336;p52"/>
            <p:cNvSpPr/>
            <p:nvPr/>
          </p:nvSpPr>
          <p:spPr>
            <a:xfrm flipH="1">
              <a:off x="512228" y="4201141"/>
              <a:ext cx="2355614" cy="1761257"/>
            </a:xfrm>
            <a:prstGeom prst="roundRect">
              <a:avLst>
                <a:gd name="adj" fmla="val 10157"/>
              </a:avLst>
            </a:prstGeom>
            <a:solidFill>
              <a:srgbClr val="B99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52"/>
            <p:cNvSpPr/>
            <p:nvPr/>
          </p:nvSpPr>
          <p:spPr>
            <a:xfrm rot="6977022" flipH="1">
              <a:off x="2818912" y="4686875"/>
              <a:ext cx="296758" cy="701430"/>
            </a:xfrm>
            <a:prstGeom prst="triangle">
              <a:avLst>
                <a:gd name="adj" fmla="val 50000"/>
              </a:avLst>
            </a:prstGeom>
            <a:solidFill>
              <a:srgbClr val="B99F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8" name="Google Shape;338;p52"/>
          <p:cNvSpPr txBox="1"/>
          <p:nvPr/>
        </p:nvSpPr>
        <p:spPr>
          <a:xfrm flipH="1">
            <a:off x="3062526" y="2426592"/>
            <a:ext cx="1283168" cy="89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¿Qué?</a:t>
            </a:r>
            <a:endParaRPr sz="2800" b="0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52"/>
          <p:cNvSpPr txBox="1"/>
          <p:nvPr/>
        </p:nvSpPr>
        <p:spPr>
          <a:xfrm flipH="1">
            <a:off x="963711" y="4805075"/>
            <a:ext cx="1553458" cy="89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¿Cómo?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0" name="Google Shape;340;p52"/>
          <p:cNvGrpSpPr/>
          <p:nvPr/>
        </p:nvGrpSpPr>
        <p:grpSpPr>
          <a:xfrm>
            <a:off x="3337621" y="4565733"/>
            <a:ext cx="2903710" cy="1761258"/>
            <a:chOff x="3347453" y="4369087"/>
            <a:chExt cx="2903710" cy="1761258"/>
          </a:xfrm>
        </p:grpSpPr>
        <p:sp>
          <p:nvSpPr>
            <p:cNvPr id="341" name="Google Shape;341;p52"/>
            <p:cNvSpPr/>
            <p:nvPr/>
          </p:nvSpPr>
          <p:spPr>
            <a:xfrm rot="4244882" flipH="1">
              <a:off x="5722758" y="4544241"/>
              <a:ext cx="296758" cy="701430"/>
            </a:xfrm>
            <a:prstGeom prst="triangle">
              <a:avLst>
                <a:gd name="adj" fmla="val 50000"/>
              </a:avLst>
            </a:prstGeom>
            <a:solidFill>
              <a:srgbClr val="8EB99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52"/>
            <p:cNvSpPr/>
            <p:nvPr/>
          </p:nvSpPr>
          <p:spPr>
            <a:xfrm flipH="1">
              <a:off x="3347453" y="4369087"/>
              <a:ext cx="2355614" cy="1761258"/>
            </a:xfrm>
            <a:prstGeom prst="roundRect">
              <a:avLst>
                <a:gd name="adj" fmla="val 10157"/>
              </a:avLst>
            </a:prstGeom>
            <a:solidFill>
              <a:srgbClr val="8EB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3" name="Google Shape;343;p52"/>
          <p:cNvSpPr txBox="1"/>
          <p:nvPr/>
        </p:nvSpPr>
        <p:spPr>
          <a:xfrm flipH="1">
            <a:off x="3704110" y="4945895"/>
            <a:ext cx="1702091" cy="89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¿Por qué?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Google Shape;344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64695" y="1870892"/>
            <a:ext cx="483278" cy="4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72033" y="4206540"/>
            <a:ext cx="483278" cy="4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6929" y="4345725"/>
            <a:ext cx="483278" cy="46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52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Y EVALUACIÓN</a:t>
            </a:r>
            <a:endParaRPr sz="3100" b="1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52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ACTUALIZACIÓN DE BITÁCORA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3"/>
          <p:cNvSpPr txBox="1"/>
          <p:nvPr/>
        </p:nvSpPr>
        <p:spPr>
          <a:xfrm>
            <a:off x="1033883" y="1926751"/>
            <a:ext cx="6878217" cy="4770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 los materiales y herramientas a utilizar, no existe equipamiento innecesario en el lugar de trabajo.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Aplica los conceptos entregados en la teoría según la normativa citada, interpretando el esquema a realizar.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 herramientas adecuadamente, evitando el daño de las herramientas.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 accesorios correctamente, empleando los para lo que fueron diseñados.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Cumple con lo solicitado, siendo la instalación funcional.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organizado en el área de trabajo, manteniendo el orden </a:t>
            </a:r>
            <a:b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durante todo el proceso.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cuidadoso de su integridad física y la del equipo de trabajo, </a:t>
            </a:r>
            <a:b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empleando EPPs y no mal empleando herramientas.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Gestiona correctamente materiales, minimiza la pérdida de estos.</a:t>
            </a:r>
            <a:endParaRPr/>
          </a:p>
        </p:txBody>
      </p:sp>
      <p:sp>
        <p:nvSpPr>
          <p:cNvPr id="354" name="Google Shape;354;p5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Y EVALUACIÓN</a:t>
            </a:r>
            <a:endParaRPr sz="3100" b="1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53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ACTUALIZACIÓN DE BITÁCORA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Google Shape;356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616" y="2057191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616" y="2769299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616" y="4376228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616" y="3427376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616" y="3918735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616" y="4989515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616" y="5729578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616" y="6367980"/>
            <a:ext cx="294086" cy="294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19"/>
          <p:cNvGrpSpPr/>
          <p:nvPr/>
        </p:nvGrpSpPr>
        <p:grpSpPr>
          <a:xfrm>
            <a:off x="24834" y="2705494"/>
            <a:ext cx="5835185" cy="1156253"/>
            <a:chOff x="-4655" y="2600094"/>
            <a:chExt cx="5835185" cy="1156253"/>
          </a:xfrm>
        </p:grpSpPr>
        <p:sp>
          <p:nvSpPr>
            <p:cNvPr id="369" name="Google Shape;369;p19"/>
            <p:cNvSpPr txBox="1"/>
            <p:nvPr/>
          </p:nvSpPr>
          <p:spPr>
            <a:xfrm>
              <a:off x="1238190" y="2992823"/>
              <a:ext cx="4592340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Manipular</a:t>
              </a:r>
              <a:r>
                <a:rPr lang="en-US" sz="1600" b="1" i="0" u="none" strike="noStrike" cap="non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 cuidadosamente 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herramientas.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0" name="Google Shape;370;p19"/>
            <p:cNvGrpSpPr/>
            <p:nvPr/>
          </p:nvGrpSpPr>
          <p:grpSpPr>
            <a:xfrm>
              <a:off x="-4655" y="2600094"/>
              <a:ext cx="1193246" cy="1156253"/>
              <a:chOff x="-4655" y="5117148"/>
              <a:chExt cx="1193246" cy="1156253"/>
            </a:xfrm>
          </p:grpSpPr>
          <p:sp>
            <p:nvSpPr>
              <p:cNvPr id="371" name="Google Shape;371;p19"/>
              <p:cNvSpPr/>
              <p:nvPr/>
            </p:nvSpPr>
            <p:spPr>
              <a:xfrm rot="5400000">
                <a:off x="171526" y="5103942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72" name="Google Shape;372;p19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rot="-2193866">
                <a:off x="141403" y="5312405"/>
                <a:ext cx="908505" cy="7657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73" name="Google Shape;373;p19"/>
          <p:cNvGrpSpPr/>
          <p:nvPr/>
        </p:nvGrpSpPr>
        <p:grpSpPr>
          <a:xfrm>
            <a:off x="24834" y="5827421"/>
            <a:ext cx="5833478" cy="783005"/>
            <a:chOff x="-4655" y="5414468"/>
            <a:chExt cx="5833478" cy="783005"/>
          </a:xfrm>
        </p:grpSpPr>
        <p:grpSp>
          <p:nvGrpSpPr>
            <p:cNvPr id="374" name="Google Shape;374;p19"/>
            <p:cNvGrpSpPr/>
            <p:nvPr/>
          </p:nvGrpSpPr>
          <p:grpSpPr>
            <a:xfrm>
              <a:off x="-4655" y="5414468"/>
              <a:ext cx="1135367" cy="783005"/>
              <a:chOff x="-4655" y="6167965"/>
              <a:chExt cx="1135367" cy="783005"/>
            </a:xfrm>
          </p:grpSpPr>
          <p:sp>
            <p:nvSpPr>
              <p:cNvPr id="375" name="Google Shape;375;p19"/>
              <p:cNvSpPr/>
              <p:nvPr/>
            </p:nvSpPr>
            <p:spPr>
              <a:xfrm rot="5400000">
                <a:off x="171526" y="5991784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76" name="Google Shape;376;p1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18928" y="6295340"/>
                <a:ext cx="666001" cy="56134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77" name="Google Shape;377;p19"/>
            <p:cNvSpPr txBox="1"/>
            <p:nvPr/>
          </p:nvSpPr>
          <p:spPr>
            <a:xfrm>
              <a:off x="1267686" y="5513603"/>
              <a:ext cx="4561137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Toda actividad debe desarrollarse </a:t>
              </a:r>
              <a:r>
                <a:rPr lang="en-US" sz="1600" b="1" i="0" u="none" strike="noStrike" cap="non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bajo supervisión 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la persona a cargo del taller o laboratorio.</a:t>
              </a: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8" name="Google Shape;378;p19"/>
          <p:cNvGrpSpPr/>
          <p:nvPr/>
        </p:nvGrpSpPr>
        <p:grpSpPr>
          <a:xfrm>
            <a:off x="-4662" y="1887157"/>
            <a:ext cx="9305977" cy="783005"/>
            <a:chOff x="-4662" y="1887157"/>
            <a:chExt cx="9305977" cy="783005"/>
          </a:xfrm>
        </p:grpSpPr>
        <p:sp>
          <p:nvSpPr>
            <p:cNvPr id="379" name="Google Shape;379;p19"/>
            <p:cNvSpPr/>
            <p:nvPr/>
          </p:nvSpPr>
          <p:spPr>
            <a:xfrm rot="5400000">
              <a:off x="4256824" y="-2374329"/>
              <a:ext cx="783005" cy="930597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9"/>
            <p:cNvSpPr txBox="1"/>
            <p:nvPr/>
          </p:nvSpPr>
          <p:spPr>
            <a:xfrm>
              <a:off x="4015218" y="2109402"/>
              <a:ext cx="2975521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Utilizar EPPs</a:t>
              </a:r>
              <a:r>
                <a:rPr lang="en-US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para el autocuidado.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1" name="Google Shape;381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44140" y="2008659"/>
              <a:ext cx="640678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2" name="Google Shape;382;p1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287737" y="2008960"/>
              <a:ext cx="639965" cy="539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3" name="Google Shape;383;p1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230621" y="2024809"/>
              <a:ext cx="602356" cy="50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4" name="Google Shape;384;p1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135897" y="2021535"/>
              <a:ext cx="610125" cy="5142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5" name="Google Shape;385;p19"/>
          <p:cNvGrpSpPr/>
          <p:nvPr/>
        </p:nvGrpSpPr>
        <p:grpSpPr>
          <a:xfrm>
            <a:off x="24834" y="4846110"/>
            <a:ext cx="5764508" cy="783005"/>
            <a:chOff x="-4655" y="3650215"/>
            <a:chExt cx="5764508" cy="783005"/>
          </a:xfrm>
        </p:grpSpPr>
        <p:sp>
          <p:nvSpPr>
            <p:cNvPr id="386" name="Google Shape;386;p19"/>
            <p:cNvSpPr txBox="1"/>
            <p:nvPr/>
          </p:nvSpPr>
          <p:spPr>
            <a:xfrm>
              <a:off x="1267686" y="3872460"/>
              <a:ext cx="4492167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Ser ordenado 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 el área de trabajo.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7" name="Google Shape;387;p19"/>
            <p:cNvGrpSpPr/>
            <p:nvPr/>
          </p:nvGrpSpPr>
          <p:grpSpPr>
            <a:xfrm>
              <a:off x="-4655" y="3650215"/>
              <a:ext cx="1135367" cy="783005"/>
              <a:chOff x="-4655" y="4407300"/>
              <a:chExt cx="1135367" cy="783005"/>
            </a:xfrm>
          </p:grpSpPr>
          <p:sp>
            <p:nvSpPr>
              <p:cNvPr id="388" name="Google Shape;388;p19"/>
              <p:cNvSpPr/>
              <p:nvPr/>
            </p:nvSpPr>
            <p:spPr>
              <a:xfrm rot="5400000">
                <a:off x="171526" y="4231119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89" name="Google Shape;389;p19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297313" y="4517616"/>
                <a:ext cx="683390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90" name="Google Shape;390;p19"/>
          <p:cNvGrpSpPr/>
          <p:nvPr/>
        </p:nvGrpSpPr>
        <p:grpSpPr>
          <a:xfrm>
            <a:off x="24834" y="3864798"/>
            <a:ext cx="6503786" cy="783005"/>
            <a:chOff x="2481" y="4582469"/>
            <a:chExt cx="6503786" cy="783005"/>
          </a:xfrm>
        </p:grpSpPr>
        <p:sp>
          <p:nvSpPr>
            <p:cNvPr id="391" name="Google Shape;391;p19"/>
            <p:cNvSpPr txBox="1"/>
            <p:nvPr/>
          </p:nvSpPr>
          <p:spPr>
            <a:xfrm>
              <a:off x="1267687" y="4681604"/>
              <a:ext cx="5238580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Ser cuidadoso y respetuoso 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 los integrantes del equipo de trabajo, asegurando la </a:t>
              </a:r>
              <a:r>
                <a:rPr lang="en-US" sz="1600" b="1" i="0" u="none" strike="noStrike" cap="non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integridad física 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 todos.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2" name="Google Shape;392;p19"/>
            <p:cNvGrpSpPr/>
            <p:nvPr/>
          </p:nvGrpSpPr>
          <p:grpSpPr>
            <a:xfrm>
              <a:off x="2481" y="4582469"/>
              <a:ext cx="1135367" cy="783005"/>
              <a:chOff x="2481" y="5287632"/>
              <a:chExt cx="1135367" cy="783005"/>
            </a:xfrm>
          </p:grpSpPr>
          <p:sp>
            <p:nvSpPr>
              <p:cNvPr id="393" name="Google Shape;393;p19"/>
              <p:cNvSpPr/>
              <p:nvPr/>
            </p:nvSpPr>
            <p:spPr>
              <a:xfrm rot="5400000">
                <a:off x="178662" y="5111451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94" name="Google Shape;394;p19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254788" y="5365345"/>
                <a:ext cx="740725" cy="6243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395" name="Google Shape;395;p1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836197" y="3780266"/>
            <a:ext cx="3760094" cy="3779409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9"/>
          <p:cNvSpPr txBox="1"/>
          <p:nvPr/>
        </p:nvSpPr>
        <p:spPr>
          <a:xfrm>
            <a:off x="375975" y="1373700"/>
            <a:ext cx="469087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sz="3100" b="1" i="0" u="none" strike="noStrike" cap="non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LA ACTIVIDAD: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1"/>
          <p:cNvSpPr/>
          <p:nvPr/>
        </p:nvSpPr>
        <p:spPr>
          <a:xfrm>
            <a:off x="383456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sz="3100" b="1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1"/>
          <p:cNvSpPr txBox="1"/>
          <p:nvPr/>
        </p:nvSpPr>
        <p:spPr>
          <a:xfrm>
            <a:off x="958647" y="37888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CANALICEMOS LA ELECTRICIDAD</a:t>
            </a:r>
            <a:endParaRPr sz="2000" b="0" i="0" u="none" strike="noStrike" cap="non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y entregar el Ticket de Salida!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sz="2100" b="1" i="0" u="none" strike="noStrike" cap="non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1" i="0" u="none" strike="noStrike" cap="non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7" name="Google Shape;40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0793" y="4157963"/>
            <a:ext cx="674379" cy="6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7318" y="3028336"/>
            <a:ext cx="2663305" cy="416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/>
          <p:nvPr/>
        </p:nvSpPr>
        <p:spPr>
          <a:xfrm>
            <a:off x="4766523" y="2346374"/>
            <a:ext cx="2980513" cy="3817095"/>
          </a:xfrm>
          <a:prstGeom prst="roundRect">
            <a:avLst>
              <a:gd name="adj" fmla="val 5451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8"/>
          <p:cNvSpPr/>
          <p:nvPr/>
        </p:nvSpPr>
        <p:spPr>
          <a:xfrm>
            <a:off x="1649549" y="2346374"/>
            <a:ext cx="2980513" cy="3817095"/>
          </a:xfrm>
          <a:prstGeom prst="roundRect">
            <a:avLst>
              <a:gd name="adj" fmla="val 5451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7285" y="1980974"/>
            <a:ext cx="765041" cy="729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5828" y="2258130"/>
            <a:ext cx="3223256" cy="303512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8"/>
          <p:cNvSpPr txBox="1"/>
          <p:nvPr/>
        </p:nvSpPr>
        <p:spPr>
          <a:xfrm>
            <a:off x="4914212" y="3507536"/>
            <a:ext cx="2740958" cy="1341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Monta ductos y canalizaciones para instalación eléctrica domiciliaria, de acuerdo a los planos, al proyecto eléctrico y a la normativa vigente.</a:t>
            </a:r>
            <a:endParaRPr sz="1600" b="1" i="0" u="none" strike="noStrike" cap="non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38"/>
          <p:cNvSpPr txBox="1"/>
          <p:nvPr/>
        </p:nvSpPr>
        <p:spPr>
          <a:xfrm>
            <a:off x="5057556" y="2934381"/>
            <a:ext cx="2396712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sz="1800" b="0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340870" y="2668912"/>
            <a:ext cx="3054031" cy="419093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8"/>
          <p:cNvSpPr txBox="1"/>
          <p:nvPr/>
        </p:nvSpPr>
        <p:spPr>
          <a:xfrm>
            <a:off x="1755646" y="2934381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METODOLOGÍA SELECCIONADA</a:t>
            </a:r>
            <a:endParaRPr sz="1800" b="0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8"/>
          <p:cNvSpPr txBox="1"/>
          <p:nvPr/>
        </p:nvSpPr>
        <p:spPr>
          <a:xfrm>
            <a:off x="1814810" y="3507536"/>
            <a:ext cx="2714922" cy="1991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Demostración Guiada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(4 pasos)</a:t>
            </a:r>
            <a:b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1" i="0" u="none" strike="noStrike" cap="non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73555" y="1980974"/>
            <a:ext cx="766449" cy="7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416" y="2347898"/>
            <a:ext cx="3019065" cy="440686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5"/>
          <p:cNvSpPr/>
          <p:nvPr/>
        </p:nvSpPr>
        <p:spPr>
          <a:xfrm>
            <a:off x="3720572" y="1888171"/>
            <a:ext cx="4867247" cy="4748300"/>
          </a:xfrm>
          <a:prstGeom prst="roundRect">
            <a:avLst>
              <a:gd name="adj" fmla="val 4233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5"/>
          <p:cNvSpPr txBox="1"/>
          <p:nvPr/>
        </p:nvSpPr>
        <p:spPr>
          <a:xfrm>
            <a:off x="3994827" y="1975028"/>
            <a:ext cx="4336374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Utilizar informe resumen creado en la actividad anterior, aplicando la normativa vigente.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Reconocer y aplicar símbolos y planimetría, así como también diferencias técnicas del material eléctrico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Utilizar herramientas y accesorios para el montaje de canalización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¿Cuánto hemos aprendido?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Trabajar con los diferentes tipos de canalización utilizados en instalación eléctrica.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Completar bitácora.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96;p5"/>
          <p:cNvGrpSpPr/>
          <p:nvPr/>
        </p:nvGrpSpPr>
        <p:grpSpPr>
          <a:xfrm>
            <a:off x="3591437" y="1998374"/>
            <a:ext cx="269929" cy="290712"/>
            <a:chOff x="3193950" y="1998374"/>
            <a:chExt cx="269929" cy="290712"/>
          </a:xfrm>
        </p:grpSpPr>
        <p:sp>
          <p:nvSpPr>
            <p:cNvPr id="97" name="Google Shape;97;p5"/>
            <p:cNvSpPr/>
            <p:nvPr/>
          </p:nvSpPr>
          <p:spPr>
            <a:xfrm>
              <a:off x="3198977" y="2017424"/>
              <a:ext cx="264902" cy="271662"/>
            </a:xfrm>
            <a:prstGeom prst="roundRect">
              <a:avLst>
                <a:gd name="adj" fmla="val 16667"/>
              </a:avLst>
            </a:prstGeom>
            <a:solidFill>
              <a:srgbClr val="297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5"/>
            <p:cNvSpPr txBox="1"/>
            <p:nvPr/>
          </p:nvSpPr>
          <p:spPr>
            <a:xfrm>
              <a:off x="3193950" y="1998374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5"/>
          <p:cNvGrpSpPr/>
          <p:nvPr/>
        </p:nvGrpSpPr>
        <p:grpSpPr>
          <a:xfrm>
            <a:off x="3591437" y="2617916"/>
            <a:ext cx="269929" cy="290712"/>
            <a:chOff x="4071840" y="2807418"/>
            <a:chExt cx="269929" cy="290712"/>
          </a:xfrm>
        </p:grpSpPr>
        <p:sp>
          <p:nvSpPr>
            <p:cNvPr id="100" name="Google Shape;100;p5"/>
            <p:cNvSpPr/>
            <p:nvPr/>
          </p:nvSpPr>
          <p:spPr>
            <a:xfrm>
              <a:off x="4076867" y="2826468"/>
              <a:ext cx="264902" cy="271662"/>
            </a:xfrm>
            <a:prstGeom prst="roundRect">
              <a:avLst>
                <a:gd name="adj" fmla="val 16667"/>
              </a:avLst>
            </a:prstGeom>
            <a:solidFill>
              <a:srgbClr val="297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5"/>
            <p:cNvSpPr txBox="1"/>
            <p:nvPr/>
          </p:nvSpPr>
          <p:spPr>
            <a:xfrm>
              <a:off x="4071840" y="2807418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5"/>
          <p:cNvGrpSpPr/>
          <p:nvPr/>
        </p:nvGrpSpPr>
        <p:grpSpPr>
          <a:xfrm>
            <a:off x="3591437" y="3421301"/>
            <a:ext cx="269929" cy="284362"/>
            <a:chOff x="4071840" y="3510686"/>
            <a:chExt cx="269929" cy="284362"/>
          </a:xfrm>
        </p:grpSpPr>
        <p:sp>
          <p:nvSpPr>
            <p:cNvPr id="103" name="Google Shape;103;p5"/>
            <p:cNvSpPr/>
            <p:nvPr/>
          </p:nvSpPr>
          <p:spPr>
            <a:xfrm>
              <a:off x="4076867" y="3523386"/>
              <a:ext cx="264902" cy="271662"/>
            </a:xfrm>
            <a:prstGeom prst="roundRect">
              <a:avLst>
                <a:gd name="adj" fmla="val 16667"/>
              </a:avLst>
            </a:prstGeom>
            <a:solidFill>
              <a:srgbClr val="297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5"/>
            <p:cNvSpPr txBox="1"/>
            <p:nvPr/>
          </p:nvSpPr>
          <p:spPr>
            <a:xfrm>
              <a:off x="4071840" y="3510686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5"/>
          <p:cNvSpPr txBox="1"/>
          <p:nvPr/>
        </p:nvSpPr>
        <p:spPr>
          <a:xfrm>
            <a:off x="4076867" y="1309036"/>
            <a:ext cx="4510952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CANALICEMOS LA ELECTRICIDAD</a:t>
            </a:r>
            <a:endParaRPr sz="2000" b="0" i="0" u="none" strike="noStrike" cap="non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5"/>
          <p:cNvSpPr txBox="1"/>
          <p:nvPr/>
        </p:nvSpPr>
        <p:spPr>
          <a:xfrm>
            <a:off x="375975" y="1364234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sz="3100" b="1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7" name="Google Shape;107;p5"/>
          <p:cNvGrpSpPr/>
          <p:nvPr/>
        </p:nvGrpSpPr>
        <p:grpSpPr>
          <a:xfrm>
            <a:off x="3591437" y="4312505"/>
            <a:ext cx="269929" cy="284362"/>
            <a:chOff x="4122127" y="4071228"/>
            <a:chExt cx="269929" cy="284362"/>
          </a:xfrm>
        </p:grpSpPr>
        <p:sp>
          <p:nvSpPr>
            <p:cNvPr id="108" name="Google Shape;108;p5"/>
            <p:cNvSpPr/>
            <p:nvPr/>
          </p:nvSpPr>
          <p:spPr>
            <a:xfrm>
              <a:off x="4127154" y="4083928"/>
              <a:ext cx="264902" cy="271662"/>
            </a:xfrm>
            <a:prstGeom prst="roundRect">
              <a:avLst>
                <a:gd name="adj" fmla="val 16667"/>
              </a:avLst>
            </a:prstGeom>
            <a:solidFill>
              <a:srgbClr val="297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5"/>
            <p:cNvSpPr txBox="1"/>
            <p:nvPr/>
          </p:nvSpPr>
          <p:spPr>
            <a:xfrm>
              <a:off x="4122127" y="4071228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5"/>
          <p:cNvGrpSpPr/>
          <p:nvPr/>
        </p:nvGrpSpPr>
        <p:grpSpPr>
          <a:xfrm>
            <a:off x="3591437" y="4941925"/>
            <a:ext cx="269929" cy="284362"/>
            <a:chOff x="4182332" y="4715055"/>
            <a:chExt cx="269929" cy="284362"/>
          </a:xfrm>
        </p:grpSpPr>
        <p:sp>
          <p:nvSpPr>
            <p:cNvPr id="111" name="Google Shape;111;p5"/>
            <p:cNvSpPr/>
            <p:nvPr/>
          </p:nvSpPr>
          <p:spPr>
            <a:xfrm>
              <a:off x="4187359" y="4727755"/>
              <a:ext cx="264902" cy="271662"/>
            </a:xfrm>
            <a:prstGeom prst="roundRect">
              <a:avLst>
                <a:gd name="adj" fmla="val 16667"/>
              </a:avLst>
            </a:prstGeom>
            <a:solidFill>
              <a:srgbClr val="297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5"/>
            <p:cNvSpPr txBox="1"/>
            <p:nvPr/>
          </p:nvSpPr>
          <p:spPr>
            <a:xfrm>
              <a:off x="4182332" y="4715055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5"/>
          <p:cNvGrpSpPr/>
          <p:nvPr/>
        </p:nvGrpSpPr>
        <p:grpSpPr>
          <a:xfrm>
            <a:off x="3579643" y="5567390"/>
            <a:ext cx="281723" cy="284362"/>
            <a:chOff x="4159888" y="5258271"/>
            <a:chExt cx="281723" cy="284362"/>
          </a:xfrm>
        </p:grpSpPr>
        <p:sp>
          <p:nvSpPr>
            <p:cNvPr id="114" name="Google Shape;114;p5"/>
            <p:cNvSpPr/>
            <p:nvPr/>
          </p:nvSpPr>
          <p:spPr>
            <a:xfrm>
              <a:off x="4176709" y="5270971"/>
              <a:ext cx="264902" cy="271662"/>
            </a:xfrm>
            <a:prstGeom prst="roundRect">
              <a:avLst>
                <a:gd name="adj" fmla="val 16667"/>
              </a:avLst>
            </a:prstGeom>
            <a:solidFill>
              <a:srgbClr val="297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"/>
            <p:cNvSpPr txBox="1"/>
            <p:nvPr/>
          </p:nvSpPr>
          <p:spPr>
            <a:xfrm>
              <a:off x="4159888" y="5258271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5"/>
          <p:cNvGrpSpPr/>
          <p:nvPr/>
        </p:nvGrpSpPr>
        <p:grpSpPr>
          <a:xfrm>
            <a:off x="3591437" y="6120265"/>
            <a:ext cx="269929" cy="284362"/>
            <a:chOff x="4171682" y="5258271"/>
            <a:chExt cx="269929" cy="284362"/>
          </a:xfrm>
        </p:grpSpPr>
        <p:sp>
          <p:nvSpPr>
            <p:cNvPr id="117" name="Google Shape;117;p5"/>
            <p:cNvSpPr/>
            <p:nvPr/>
          </p:nvSpPr>
          <p:spPr>
            <a:xfrm>
              <a:off x="4176709" y="5270971"/>
              <a:ext cx="264902" cy="271662"/>
            </a:xfrm>
            <a:prstGeom prst="roundRect">
              <a:avLst>
                <a:gd name="adj" fmla="val 16667"/>
              </a:avLst>
            </a:prstGeom>
            <a:solidFill>
              <a:srgbClr val="297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"/>
            <p:cNvSpPr txBox="1"/>
            <p:nvPr/>
          </p:nvSpPr>
          <p:spPr>
            <a:xfrm>
              <a:off x="4171682" y="5258271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/>
          <p:nvPr/>
        </p:nvSpPr>
        <p:spPr>
          <a:xfrm>
            <a:off x="464463" y="2555714"/>
            <a:ext cx="5146719" cy="2812708"/>
          </a:xfrm>
          <a:prstGeom prst="roundRect">
            <a:avLst>
              <a:gd name="adj" fmla="val 9635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CONOCIMIENTOS PREVIOS</a:t>
            </a:r>
            <a:endParaRPr sz="3100" b="1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816853" y="3441307"/>
            <a:ext cx="4512229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CANALICEMOS LA ELECTRICIDAD</a:t>
            </a:r>
            <a:endParaRPr sz="1400" b="0" i="0" u="none" strike="noStrike" cap="non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¡Ahora veamos cómo lo que ya has aprendido refuerza y mejora lo que estás a punto de aprender!</a:t>
            </a:r>
            <a:endParaRPr sz="1600" b="1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4321821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b="0" i="0" u="none" strike="noStrike" cap="none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5000" b="0" i="0" u="none" strike="noStrike" cap="none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0208" y="2389245"/>
            <a:ext cx="4428641" cy="4302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9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EN ESTA ACTIVIDAD:</a:t>
            </a:r>
            <a:endParaRPr sz="3100" b="1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" name="Google Shape;134;p39"/>
          <p:cNvGrpSpPr/>
          <p:nvPr/>
        </p:nvGrpSpPr>
        <p:grpSpPr>
          <a:xfrm>
            <a:off x="375975" y="2164930"/>
            <a:ext cx="6321573" cy="1469923"/>
            <a:chOff x="375975" y="2164930"/>
            <a:chExt cx="6321573" cy="1469923"/>
          </a:xfrm>
        </p:grpSpPr>
        <p:sp>
          <p:nvSpPr>
            <p:cNvPr id="135" name="Google Shape;135;p39"/>
            <p:cNvSpPr txBox="1"/>
            <p:nvPr/>
          </p:nvSpPr>
          <p:spPr>
            <a:xfrm>
              <a:off x="585997" y="2874281"/>
              <a:ext cx="5440500" cy="279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¿Qué se realizará?</a:t>
              </a:r>
              <a:endParaRPr sz="1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Montaje de canalización eléctrica de diferentes tipos, utilizada en instalaciones domiciliarias</a:t>
              </a: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39"/>
            <p:cNvSpPr/>
            <p:nvPr/>
          </p:nvSpPr>
          <p:spPr>
            <a:xfrm>
              <a:off x="375975" y="2393530"/>
              <a:ext cx="6092973" cy="1241323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7" name="Google Shape;137;p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240348" y="2164930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8" name="Google Shape;138;p39"/>
          <p:cNvGrpSpPr/>
          <p:nvPr/>
        </p:nvGrpSpPr>
        <p:grpSpPr>
          <a:xfrm>
            <a:off x="385807" y="3710205"/>
            <a:ext cx="6321573" cy="1484213"/>
            <a:chOff x="375975" y="3621893"/>
            <a:chExt cx="6321573" cy="1484213"/>
          </a:xfrm>
        </p:grpSpPr>
        <p:sp>
          <p:nvSpPr>
            <p:cNvPr id="139" name="Google Shape;139;p39"/>
            <p:cNvSpPr txBox="1"/>
            <p:nvPr/>
          </p:nvSpPr>
          <p:spPr>
            <a:xfrm>
              <a:off x="585997" y="4338389"/>
              <a:ext cx="5784710" cy="279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¿Cómo se realizará?</a:t>
              </a:r>
              <a:endParaRPr sz="1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• Aplicar la teoría revisada y aprendida con anterioridad.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• Utilizando herramientas y materiales eléctricos</a:t>
              </a: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• Empleando las técnicas de montaje indicadas en la demostración.</a:t>
              </a: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39"/>
            <p:cNvSpPr/>
            <p:nvPr/>
          </p:nvSpPr>
          <p:spPr>
            <a:xfrm>
              <a:off x="375975" y="3850493"/>
              <a:ext cx="6092973" cy="1255613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1" name="Google Shape;141;p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240348" y="3621893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" name="Google Shape;142;p39"/>
          <p:cNvGrpSpPr/>
          <p:nvPr/>
        </p:nvGrpSpPr>
        <p:grpSpPr>
          <a:xfrm>
            <a:off x="375975" y="5269769"/>
            <a:ext cx="6321573" cy="1469923"/>
            <a:chOff x="375975" y="5413673"/>
            <a:chExt cx="6321573" cy="1469923"/>
          </a:xfrm>
        </p:grpSpPr>
        <p:sp>
          <p:nvSpPr>
            <p:cNvPr id="143" name="Google Shape;143;p39"/>
            <p:cNvSpPr txBox="1"/>
            <p:nvPr/>
          </p:nvSpPr>
          <p:spPr>
            <a:xfrm>
              <a:off x="585997" y="6123024"/>
              <a:ext cx="5440500" cy="279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¿Para qué se realizará?</a:t>
              </a:r>
              <a:endParaRPr sz="1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Adquirir experimentalmente las habilidades para realizar un montaje de canalización.</a:t>
              </a: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39"/>
            <p:cNvSpPr/>
            <p:nvPr/>
          </p:nvSpPr>
          <p:spPr>
            <a:xfrm>
              <a:off x="375975" y="5642273"/>
              <a:ext cx="6092973" cy="1241323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5" name="Google Shape;145;p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240348" y="5413673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6" name="Google Shape;146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82607" y="1404684"/>
            <a:ext cx="3464223" cy="5433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CANALIZACIÓN EN </a:t>
            </a:r>
            <a:r>
              <a:rPr lang="en-US" sz="2800" b="0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PVC CONDUIT</a:t>
            </a:r>
            <a:endParaRPr sz="3100" b="0" i="0" u="none" strike="noStrike" cap="non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 txBox="1"/>
          <p:nvPr/>
        </p:nvSpPr>
        <p:spPr>
          <a:xfrm>
            <a:off x="366450" y="12045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MONTAJE 1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6" descr="circulo-PV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671" y="2292121"/>
            <a:ext cx="1765300" cy="176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6" descr="/Users/ivangonzalez/Desktop/IVAN G 2020/2020/DUOC/ARTES/TUBOS_Mesa de trabajo 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7695" y="2478782"/>
            <a:ext cx="3843528" cy="3983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40"/>
          <p:cNvGrpSpPr/>
          <p:nvPr/>
        </p:nvGrpSpPr>
        <p:grpSpPr>
          <a:xfrm>
            <a:off x="508899" y="7910989"/>
            <a:ext cx="7698769" cy="1363670"/>
            <a:chOff x="979138" y="4173876"/>
            <a:chExt cx="7698769" cy="1363670"/>
          </a:xfrm>
        </p:grpSpPr>
        <p:sp>
          <p:nvSpPr>
            <p:cNvPr id="160" name="Google Shape;160;p40"/>
            <p:cNvSpPr/>
            <p:nvPr/>
          </p:nvSpPr>
          <p:spPr>
            <a:xfrm>
              <a:off x="979138" y="4416668"/>
              <a:ext cx="7629008" cy="1120878"/>
            </a:xfrm>
            <a:prstGeom prst="roundRect">
              <a:avLst>
                <a:gd name="adj" fmla="val 16792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40"/>
            <p:cNvSpPr txBox="1"/>
            <p:nvPr/>
          </p:nvSpPr>
          <p:spPr>
            <a:xfrm>
              <a:off x="1614743" y="4678892"/>
              <a:ext cx="6583093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Cuadro preguntas</a:t>
              </a: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2" name="Google Shape;162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220707" y="4173876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3" name="Google Shape;163;p40"/>
          <p:cNvSpPr/>
          <p:nvPr/>
        </p:nvSpPr>
        <p:spPr>
          <a:xfrm>
            <a:off x="1518090" y="2462264"/>
            <a:ext cx="4586550" cy="911982"/>
          </a:xfrm>
          <a:prstGeom prst="roundRect">
            <a:avLst>
              <a:gd name="adj" fmla="val 14189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40"/>
          <p:cNvSpPr/>
          <p:nvPr/>
        </p:nvSpPr>
        <p:spPr>
          <a:xfrm>
            <a:off x="1835391" y="2613572"/>
            <a:ext cx="395377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Realizar el montaje del siguiente esquema, utilizando tubería de plástico rígida.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40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CANALIZACIÓN EN </a:t>
            </a:r>
            <a:r>
              <a:rPr lang="en-US" sz="2800" b="0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PVC CONDUIT</a:t>
            </a:r>
            <a:endParaRPr sz="3100" b="0" i="0" u="none" strike="noStrike" cap="non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40"/>
          <p:cNvSpPr txBox="1"/>
          <p:nvPr/>
        </p:nvSpPr>
        <p:spPr>
          <a:xfrm>
            <a:off x="366450" y="12045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MONTAJE 1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40" descr="circulo-PVC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9688" y="1765786"/>
            <a:ext cx="1765300" cy="176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56803" y="3636470"/>
            <a:ext cx="4264726" cy="3563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41"/>
          <p:cNvGrpSpPr/>
          <p:nvPr/>
        </p:nvGrpSpPr>
        <p:grpSpPr>
          <a:xfrm>
            <a:off x="508899" y="7910989"/>
            <a:ext cx="7698769" cy="1363670"/>
            <a:chOff x="979138" y="4173876"/>
            <a:chExt cx="7698769" cy="1363670"/>
          </a:xfrm>
        </p:grpSpPr>
        <p:sp>
          <p:nvSpPr>
            <p:cNvPr id="174" name="Google Shape;174;p41"/>
            <p:cNvSpPr/>
            <p:nvPr/>
          </p:nvSpPr>
          <p:spPr>
            <a:xfrm>
              <a:off x="979138" y="4416668"/>
              <a:ext cx="7629008" cy="1120878"/>
            </a:xfrm>
            <a:prstGeom prst="roundRect">
              <a:avLst>
                <a:gd name="adj" fmla="val 16792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41"/>
            <p:cNvSpPr txBox="1"/>
            <p:nvPr/>
          </p:nvSpPr>
          <p:spPr>
            <a:xfrm>
              <a:off x="1614743" y="4678892"/>
              <a:ext cx="6583093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Cuadro preguntas</a:t>
              </a: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6" name="Google Shape;176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220707" y="4173876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7" name="Google Shape;177;p41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CANALIZACIÓN EN </a:t>
            </a:r>
            <a:r>
              <a:rPr lang="en-US" sz="2800" b="0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PVC CONDUIT</a:t>
            </a:r>
            <a:endParaRPr sz="3100" b="0" i="0" u="none" strike="noStrike" cap="non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41"/>
          <p:cNvSpPr txBox="1"/>
          <p:nvPr/>
        </p:nvSpPr>
        <p:spPr>
          <a:xfrm>
            <a:off x="366450" y="12045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MONTAJE 1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41"/>
          <p:cNvSpPr/>
          <p:nvPr/>
        </p:nvSpPr>
        <p:spPr>
          <a:xfrm>
            <a:off x="1457215" y="2925792"/>
            <a:ext cx="7671883" cy="3698323"/>
          </a:xfrm>
          <a:prstGeom prst="roundRect">
            <a:avLst>
              <a:gd name="adj" fmla="val 8008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41"/>
          <p:cNvSpPr/>
          <p:nvPr/>
        </p:nvSpPr>
        <p:spPr>
          <a:xfrm>
            <a:off x="1774517" y="3128369"/>
            <a:ext cx="6760475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Pasos a seguir en la realización de la actividad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Observar el diagrama entregado y entender lo que se debe hacer para efectuar el montaje.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Planificar cómo se realizará la ejecución e identificar qué materiales y herramientas son necesarios. 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Observar la demostración guiada por el docente basado en técnicas de montaje; medición, corte, curvatura, adosado y otros.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Realizar el montaje, ejecutando lo entendido.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Primero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 realiza un intento poniendo en práctica lo observado e instruido. 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Segundo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explica lo realizado .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Tercero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finalmente se determinan los pasos a seguir más relevante para     cada montaje (resumen y bitácora).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0340" y="2645897"/>
            <a:ext cx="483278" cy="4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41" descr="circulo-PVC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9688" y="1765786"/>
            <a:ext cx="1765300" cy="176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1164</Words>
  <Application>Microsoft Office PowerPoint</Application>
  <PresentationFormat>Personalizado</PresentationFormat>
  <Paragraphs>212</Paragraphs>
  <Slides>23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Calibri</vt:lpstr>
      <vt:lpstr>Noto Sans Symbols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Toledo</dc:creator>
  <cp:lastModifiedBy>Pamela  Marquez Pauchard</cp:lastModifiedBy>
  <cp:revision>1</cp:revision>
  <dcterms:modified xsi:type="dcterms:W3CDTF">2021-02-19T19:57:16Z</dcterms:modified>
</cp:coreProperties>
</file>