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316" r:id="rId5"/>
    <p:sldId id="317" r:id="rId6"/>
    <p:sldId id="264" r:id="rId7"/>
    <p:sldId id="282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mio Belmar" initials="EB" lastIdx="12" clrIdx="0">
    <p:extLst>
      <p:ext uri="{19B8F6BF-5375-455C-9EA6-DF929625EA0E}">
        <p15:presenceInfo xmlns:p15="http://schemas.microsoft.com/office/powerpoint/2012/main" userId="cd9796ceae01ce3b" providerId="Windows Live"/>
      </p:ext>
    </p:extLst>
  </p:cmAuthor>
  <p:cmAuthor id="2" name="d.silvahidd@gmail.com" initials="d" lastIdx="1" clrIdx="1">
    <p:extLst>
      <p:ext uri="{19B8F6BF-5375-455C-9EA6-DF929625EA0E}">
        <p15:presenceInfo xmlns:p15="http://schemas.microsoft.com/office/powerpoint/2012/main" userId="08768d0e4472d8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54D"/>
    <a:srgbClr val="A7A8AA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12C63-FF96-453D-AE8F-4B16131C5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D2167E-65B6-4257-BF20-50465DEE4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9CB69E-8DD8-4081-9E05-A3E69F23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19-02-2021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BB63DB-CB6B-4A80-81F1-8660C5B1A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D7E99E-7FE4-4D06-AE91-7B053514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979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46CBE-DB82-4ADD-B153-02C0809E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BB29C6-8232-41EA-824D-48EB13A82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F407F2-9DBA-4B47-9861-B12D62B7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19-02-2021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C9DAB7-CF5B-4FA9-8997-D11D236E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2C8539-9B0D-4A03-B55A-AA79A64B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493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BACB3A-C2AD-4CD4-8A43-BADEB87E7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19D21E-CB09-43EC-8423-F87515891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2E30D-53CE-44D9-A655-8B2300F3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19-02-2021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3AE0BC-C44D-42A5-A865-0ACC76EB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BB3BB6-12CA-4D48-9278-5B02F384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620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0818C-AC32-45D9-8EF0-AEEB9262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B52A6B-E89F-4494-A8B0-5CF23C4DC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95638D-CB1A-445D-958F-3F964EEC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19-02-2021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D0E86E-C2D2-4FF1-AB54-5D925A35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47F441-B0C6-4646-9C19-C44826EA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967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E5724-2FE3-4C0A-AE34-33EF4629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2C9C82-FF15-4142-981F-1FFDC62A4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24F3AE-ACAA-4AC6-A37B-3525C404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19-02-2021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DB45D-585A-4C53-8C7E-8E2F1994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A3396-B363-4245-91A1-D7C6D4CD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7685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124A9-F455-487B-81E5-0A5501ECB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75B75-4F04-4977-ACEB-F32DEEC46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30D39F-D435-4067-90D6-597E8864A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1A6CB5-6C8C-4E11-9E1D-5D2F505D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19-02-2021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35ABB7-7462-4D2D-AD87-C3C4882B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4A19ED-234B-4544-A7DF-D79F22B1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446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56785-FDB1-47D0-ACCD-E39F084A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0A170B-ADE9-4A98-B498-FF730A4F4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C611E9-2893-471B-8326-69B5F9191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45512B-C5F1-456D-BB86-CF34C2E09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C010A56-4918-4E15-AE16-2A63ACA56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56F16D-21D3-48FA-9858-EFDEEE0F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19-02-2021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5405B5-8177-48A2-ADA4-65B41E64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A50FA2-1BFB-4FEA-BE48-BD50AAB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860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385CA-FD83-4115-97A9-880EF63D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048EAE-EB73-493B-A079-4C931AC6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19-02-2021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48868A-D5B5-46FC-AFC3-3305DA74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2B74A2-794C-4083-8828-1D853B42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4718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457559-F99D-4F26-B5B5-842FE87A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19-02-2021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B7C985-E099-40F5-8C8B-868ECE273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87EC2A-0F52-448B-890C-F5DA66D8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9045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F51A8-69C1-44C9-850E-8571ED45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BC8FB0-A77D-4D9F-8649-B05589309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507C28-8D56-47CF-B243-C84D9CE43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4C9356-99F6-4E03-ABB5-DBA833EF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19-02-2021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F41696-3163-444E-868F-372A5C52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6C3844-E79D-43E2-ACBF-8D2E41EF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993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B4CBB-6700-4E3E-85CA-A3421F07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C90AE7-2A5E-474B-9032-7596B8847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DB61B-8746-4FF7-B309-DE93C71FA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B6F95F-A0D0-485A-B725-97F1A4B33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19-02-2021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A4D0D2-E35B-45D3-A025-0C590BE8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23BB0A-EACB-4835-817C-6F49E50C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0603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9A0B8F-FF9E-40B7-AD31-F08BE946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CD7843-4435-4083-B470-BDE407A04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01C967-DD38-470D-94DC-1568DAF7A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17044-1EFD-49B2-9884-9FB6763C9AB8}" type="datetimeFigureOut">
              <a:rPr lang="es-CL" smtClean="0"/>
              <a:t>19-02-2021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B1B9C6-4BB8-42A9-88A2-506E5DC47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244327-7F49-4DE0-BF53-109530E9F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856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1105559-1F6C-4660-B093-01D83A598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6A8B170-F7FE-4574-BBDD-9811E062866F}"/>
              </a:ext>
            </a:extLst>
          </p:cNvPr>
          <p:cNvSpPr>
            <a:spLocks noChangeAspect="1"/>
          </p:cNvSpPr>
          <p:nvPr/>
        </p:nvSpPr>
        <p:spPr>
          <a:xfrm>
            <a:off x="0" y="328470"/>
            <a:ext cx="6096000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5E7E263-56BD-4E4E-9F0C-D577D78BCDF7}"/>
              </a:ext>
            </a:extLst>
          </p:cNvPr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D11D7D-FFAA-4EBF-A6EF-F627CC998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80" y="2432485"/>
            <a:ext cx="5633102" cy="2435765"/>
          </a:xfrm>
        </p:spPr>
        <p:txBody>
          <a:bodyPr>
            <a:normAutofit fontScale="90000"/>
          </a:bodyPr>
          <a:lstStyle/>
          <a:p>
            <a:pPr algn="r"/>
            <a:r>
              <a:rPr lang="es-CL" dirty="0">
                <a:solidFill>
                  <a:schemeClr val="bg1"/>
                </a:solidFill>
              </a:rPr>
              <a:t>FABRICACIÓN DE ENGRANAJES RECTOS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5A87A65-E896-4A23-BAC7-F58F78545B08}"/>
              </a:ext>
            </a:extLst>
          </p:cNvPr>
          <p:cNvSpPr txBox="1"/>
          <p:nvPr/>
        </p:nvSpPr>
        <p:spPr>
          <a:xfrm>
            <a:off x="1524000" y="976079"/>
            <a:ext cx="444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chemeClr val="bg1"/>
                </a:solidFill>
              </a:rPr>
              <a:t>Especialidad Mecánica Industrial</a:t>
            </a:r>
          </a:p>
          <a:p>
            <a:pPr algn="r"/>
            <a:r>
              <a:rPr lang="es-MX" sz="1600" dirty="0">
                <a:solidFill>
                  <a:schemeClr val="bg1"/>
                </a:solidFill>
              </a:rPr>
              <a:t>Mención Máquinas – Herramientas</a:t>
            </a:r>
          </a:p>
          <a:p>
            <a:pPr algn="r"/>
            <a:r>
              <a:rPr lang="es-MX" sz="1600" dirty="0">
                <a:solidFill>
                  <a:schemeClr val="bg1"/>
                </a:solidFill>
              </a:rPr>
              <a:t>Módulo Fresado de piezas y conjuntos mecánicos</a:t>
            </a:r>
            <a:endParaRPr lang="es-C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88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A19D01-61BE-467C-8B2B-5325D54A5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b="1" dirty="0">
                <a:solidFill>
                  <a:srgbClr val="88354D"/>
                </a:solidFill>
              </a:rPr>
              <a:t>PARÁMETROS DIMENSIONALES</a:t>
            </a:r>
            <a:br>
              <a:rPr lang="es-MX" b="1" dirty="0">
                <a:solidFill>
                  <a:srgbClr val="A7A8AA"/>
                </a:solidFill>
              </a:rPr>
            </a:br>
            <a:r>
              <a:rPr lang="es-MX" b="1" dirty="0">
                <a:solidFill>
                  <a:srgbClr val="A7A8AA"/>
                </a:solidFill>
              </a:rPr>
              <a:t>DE UN ENGRANAJE RECTO</a:t>
            </a:r>
            <a:endParaRPr lang="es-CL" b="1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Marcador de contenido 4">
            <a:extLst>
              <a:ext uri="{FF2B5EF4-FFF2-40B4-BE49-F238E27FC236}">
                <a16:creationId xmlns:a16="http://schemas.microsoft.com/office/drawing/2014/main" id="{361AC8D0-5D88-4E2A-9F7B-8761B20C3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3698" y="2825503"/>
            <a:ext cx="4372993" cy="331449"/>
          </a:xfrm>
        </p:spPr>
        <p:txBody>
          <a:bodyPr>
            <a:no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CORTE</a:t>
            </a:r>
            <a:endParaRPr lang="es-MX" sz="2000" b="1" dirty="0">
              <a:solidFill>
                <a:schemeClr val="bg1"/>
              </a:solidFill>
            </a:endParaRPr>
          </a:p>
          <a:p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92FFA6F-02FD-437A-BD4F-81104E8E53F6}"/>
              </a:ext>
            </a:extLst>
          </p:cNvPr>
          <p:cNvSpPr txBox="1"/>
          <p:nvPr/>
        </p:nvSpPr>
        <p:spPr>
          <a:xfrm>
            <a:off x="6454422" y="2230106"/>
            <a:ext cx="4081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GIRO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FB1516A-83DE-4A17-993E-38129B4DE320}"/>
              </a:ext>
            </a:extLst>
          </p:cNvPr>
          <p:cNvSpPr txBox="1"/>
          <p:nvPr/>
        </p:nvSpPr>
        <p:spPr>
          <a:xfrm>
            <a:off x="742284" y="2055813"/>
            <a:ext cx="6137910" cy="4580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500" dirty="0"/>
              <a:t>Espesor del diente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s-MX" sz="25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s-MX" sz="25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s-MX" sz="25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500" dirty="0"/>
              <a:t>P=Paso circunferencial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500" dirty="0"/>
              <a:t>Altura del diente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s-MX" sz="25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s-MX" sz="25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500" dirty="0"/>
              <a:t>M=Módulo</a:t>
            </a:r>
          </a:p>
        </p:txBody>
      </p:sp>
      <p:sp>
        <p:nvSpPr>
          <p:cNvPr id="34" name="Google Shape;144;ga63484bbe5_0_169">
            <a:extLst>
              <a:ext uri="{FF2B5EF4-FFF2-40B4-BE49-F238E27FC236}">
                <a16:creationId xmlns:a16="http://schemas.microsoft.com/office/drawing/2014/main" id="{C8FC76AB-1A1E-4EB2-A3BB-C66CB989A87F}"/>
              </a:ext>
            </a:extLst>
          </p:cNvPr>
          <p:cNvSpPr txBox="1"/>
          <p:nvPr/>
        </p:nvSpPr>
        <p:spPr>
          <a:xfrm>
            <a:off x="6379840" y="1321513"/>
            <a:ext cx="4648337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i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</a:t>
            </a:r>
            <a:r>
              <a:rPr lang="es-CL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CL" sz="1800" b="1" i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CL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Diámetro primitivo de engranajes</a:t>
            </a:r>
            <a:endParaRPr sz="1800" b="1" i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52;ga63484bbe5_0_177">
            <a:extLst>
              <a:ext uri="{FF2B5EF4-FFF2-40B4-BE49-F238E27FC236}">
                <a16:creationId xmlns:a16="http://schemas.microsoft.com/office/drawing/2014/main" id="{494A6BE9-E0C6-4127-95AB-EAA94633473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352" y="1736725"/>
            <a:ext cx="4283400" cy="434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5;ga63484bbe5_0_177">
            <a:extLst>
              <a:ext uri="{FF2B5EF4-FFF2-40B4-BE49-F238E27FC236}">
                <a16:creationId xmlns:a16="http://schemas.microsoft.com/office/drawing/2014/main" id="{8416D897-9839-4FB8-8626-44D8DBFA5034}"/>
              </a:ext>
            </a:extLst>
          </p:cNvPr>
          <p:cNvSpPr txBox="1"/>
          <p:nvPr/>
        </p:nvSpPr>
        <p:spPr>
          <a:xfrm>
            <a:off x="5649950" y="6425300"/>
            <a:ext cx="6154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CL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Elaboración propia en base a Casillas, A. L., (1998), Máquinas. Cálculos de Taller, España, Casillas.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73;ga63484bbe5_0_199">
            <a:extLst>
              <a:ext uri="{FF2B5EF4-FFF2-40B4-BE49-F238E27FC236}">
                <a16:creationId xmlns:a16="http://schemas.microsoft.com/office/drawing/2014/main" id="{F9439C9F-B928-4027-A234-24EFD99FC18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0888" y="2880675"/>
            <a:ext cx="1755075" cy="5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72;ga63484bbe5_0_199">
            <a:extLst>
              <a:ext uri="{FF2B5EF4-FFF2-40B4-BE49-F238E27FC236}">
                <a16:creationId xmlns:a16="http://schemas.microsoft.com/office/drawing/2014/main" id="{3AF58965-F08C-457B-A09F-63D6CE14A82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8918" y="5153889"/>
            <a:ext cx="2069400" cy="60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62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A19D01-61BE-467C-8B2B-5325D54A5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b="1" dirty="0">
                <a:solidFill>
                  <a:srgbClr val="88354D"/>
                </a:solidFill>
              </a:rPr>
              <a:t>PARÁMETROS DIMENSIONALES</a:t>
            </a:r>
            <a:br>
              <a:rPr lang="es-MX" b="1" dirty="0">
                <a:solidFill>
                  <a:srgbClr val="A7A8AA"/>
                </a:solidFill>
              </a:rPr>
            </a:br>
            <a:r>
              <a:rPr lang="es-MX" b="1" dirty="0">
                <a:solidFill>
                  <a:srgbClr val="A7A8AA"/>
                </a:solidFill>
              </a:rPr>
              <a:t>DE UN ENGRANAJE RECTO</a:t>
            </a:r>
            <a:endParaRPr lang="es-CL" b="1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Marcador de contenido 4">
            <a:extLst>
              <a:ext uri="{FF2B5EF4-FFF2-40B4-BE49-F238E27FC236}">
                <a16:creationId xmlns:a16="http://schemas.microsoft.com/office/drawing/2014/main" id="{361AC8D0-5D88-4E2A-9F7B-8761B20C3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3698" y="2825503"/>
            <a:ext cx="4372993" cy="331449"/>
          </a:xfrm>
        </p:spPr>
        <p:txBody>
          <a:bodyPr>
            <a:no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CORTE</a:t>
            </a:r>
            <a:endParaRPr lang="es-MX" sz="2000" b="1" dirty="0">
              <a:solidFill>
                <a:schemeClr val="bg1"/>
              </a:solidFill>
            </a:endParaRPr>
          </a:p>
          <a:p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92FFA6F-02FD-437A-BD4F-81104E8E53F6}"/>
              </a:ext>
            </a:extLst>
          </p:cNvPr>
          <p:cNvSpPr txBox="1"/>
          <p:nvPr/>
        </p:nvSpPr>
        <p:spPr>
          <a:xfrm>
            <a:off x="6454422" y="2230106"/>
            <a:ext cx="4081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GIRO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FB1516A-83DE-4A17-993E-38129B4DE320}"/>
              </a:ext>
            </a:extLst>
          </p:cNvPr>
          <p:cNvSpPr txBox="1"/>
          <p:nvPr/>
        </p:nvSpPr>
        <p:spPr>
          <a:xfrm>
            <a:off x="742284" y="2055813"/>
            <a:ext cx="613791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2500" dirty="0"/>
              <a:t>Altura cabeza del diente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s-CL" sz="25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s-CL" sz="25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2500" dirty="0"/>
              <a:t>Altura del pie del diente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s-CL" sz="25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s-CL" sz="25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500" dirty="0"/>
              <a:t>M=Módulo</a:t>
            </a:r>
          </a:p>
        </p:txBody>
      </p:sp>
      <p:sp>
        <p:nvSpPr>
          <p:cNvPr id="34" name="Google Shape;144;ga63484bbe5_0_169">
            <a:extLst>
              <a:ext uri="{FF2B5EF4-FFF2-40B4-BE49-F238E27FC236}">
                <a16:creationId xmlns:a16="http://schemas.microsoft.com/office/drawing/2014/main" id="{C8FC76AB-1A1E-4EB2-A3BB-C66CB989A87F}"/>
              </a:ext>
            </a:extLst>
          </p:cNvPr>
          <p:cNvSpPr txBox="1"/>
          <p:nvPr/>
        </p:nvSpPr>
        <p:spPr>
          <a:xfrm>
            <a:off x="6379840" y="1321513"/>
            <a:ext cx="4648337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Diámetro primitivo de engranajes</a:t>
            </a:r>
            <a:endParaRPr sz="1800" b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52;ga63484bbe5_0_177">
            <a:extLst>
              <a:ext uri="{FF2B5EF4-FFF2-40B4-BE49-F238E27FC236}">
                <a16:creationId xmlns:a16="http://schemas.microsoft.com/office/drawing/2014/main" id="{494A6BE9-E0C6-4127-95AB-EAA94633473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352" y="1736725"/>
            <a:ext cx="4283400" cy="434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5;ga63484bbe5_0_177">
            <a:extLst>
              <a:ext uri="{FF2B5EF4-FFF2-40B4-BE49-F238E27FC236}">
                <a16:creationId xmlns:a16="http://schemas.microsoft.com/office/drawing/2014/main" id="{8416D897-9839-4FB8-8626-44D8DBFA5034}"/>
              </a:ext>
            </a:extLst>
          </p:cNvPr>
          <p:cNvSpPr txBox="1"/>
          <p:nvPr/>
        </p:nvSpPr>
        <p:spPr>
          <a:xfrm>
            <a:off x="5649950" y="6425300"/>
            <a:ext cx="6154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CL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Elaboración propia en base a Casillas, A. L., (1998), Máquinas. Cálculos de Taller, España, Casillas.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3;ga63484bbe5_0_209">
            <a:extLst>
              <a:ext uri="{FF2B5EF4-FFF2-40B4-BE49-F238E27FC236}">
                <a16:creationId xmlns:a16="http://schemas.microsoft.com/office/drawing/2014/main" id="{7DC0BE70-5FB4-41BA-8C8B-249C8C32C1B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2538" y="2680713"/>
            <a:ext cx="1338701" cy="57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84;ga63484bbe5_0_209">
            <a:extLst>
              <a:ext uri="{FF2B5EF4-FFF2-40B4-BE49-F238E27FC236}">
                <a16:creationId xmlns:a16="http://schemas.microsoft.com/office/drawing/2014/main" id="{F85C247D-0763-4934-9F0B-A83F84658F2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4731" y="4112972"/>
            <a:ext cx="2124125" cy="67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180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A19D01-61BE-467C-8B2B-5325D54A5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b="1" dirty="0">
                <a:solidFill>
                  <a:srgbClr val="88354D"/>
                </a:solidFill>
              </a:rPr>
              <a:t>PARÁMETROS DIMENSIONALES</a:t>
            </a:r>
            <a:br>
              <a:rPr lang="es-MX" b="1" dirty="0">
                <a:solidFill>
                  <a:srgbClr val="A7A8AA"/>
                </a:solidFill>
              </a:rPr>
            </a:br>
            <a:r>
              <a:rPr lang="es-MX" b="1" dirty="0">
                <a:solidFill>
                  <a:srgbClr val="A7A8AA"/>
                </a:solidFill>
              </a:rPr>
              <a:t>DE UN ENGRANAJE RECTO</a:t>
            </a:r>
            <a:endParaRPr lang="es-CL" b="1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Marcador de contenido 4">
            <a:extLst>
              <a:ext uri="{FF2B5EF4-FFF2-40B4-BE49-F238E27FC236}">
                <a16:creationId xmlns:a16="http://schemas.microsoft.com/office/drawing/2014/main" id="{361AC8D0-5D88-4E2A-9F7B-8761B20C3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3698" y="2825503"/>
            <a:ext cx="4372993" cy="331449"/>
          </a:xfrm>
        </p:spPr>
        <p:txBody>
          <a:bodyPr>
            <a:no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CORTE</a:t>
            </a:r>
            <a:endParaRPr lang="es-MX" sz="2000" b="1" dirty="0">
              <a:solidFill>
                <a:schemeClr val="bg1"/>
              </a:solidFill>
            </a:endParaRPr>
          </a:p>
          <a:p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92FFA6F-02FD-437A-BD4F-81104E8E53F6}"/>
              </a:ext>
            </a:extLst>
          </p:cNvPr>
          <p:cNvSpPr txBox="1"/>
          <p:nvPr/>
        </p:nvSpPr>
        <p:spPr>
          <a:xfrm>
            <a:off x="6454422" y="2230106"/>
            <a:ext cx="4081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GIRO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FB1516A-83DE-4A17-993E-38129B4DE320}"/>
              </a:ext>
            </a:extLst>
          </p:cNvPr>
          <p:cNvSpPr txBox="1"/>
          <p:nvPr/>
        </p:nvSpPr>
        <p:spPr>
          <a:xfrm>
            <a:off x="742284" y="2055813"/>
            <a:ext cx="6137910" cy="3944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 dirty="0"/>
              <a:t>Diámetro Exterior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pt-BR"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pt-BR"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 dirty="0"/>
              <a:t>Diámetro Interior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pt-BR"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pt-BR" sz="24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dirty="0"/>
              <a:t>M=Módulo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 dirty="0"/>
              <a:t>Z=Número de dientes </a:t>
            </a:r>
          </a:p>
        </p:txBody>
      </p:sp>
      <p:sp>
        <p:nvSpPr>
          <p:cNvPr id="34" name="Google Shape;144;ga63484bbe5_0_169">
            <a:extLst>
              <a:ext uri="{FF2B5EF4-FFF2-40B4-BE49-F238E27FC236}">
                <a16:creationId xmlns:a16="http://schemas.microsoft.com/office/drawing/2014/main" id="{C8FC76AB-1A1E-4EB2-A3BB-C66CB989A87F}"/>
              </a:ext>
            </a:extLst>
          </p:cNvPr>
          <p:cNvSpPr txBox="1"/>
          <p:nvPr/>
        </p:nvSpPr>
        <p:spPr>
          <a:xfrm>
            <a:off x="6379840" y="1321513"/>
            <a:ext cx="4648337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Diámetro primitivo de engranajes</a:t>
            </a:r>
            <a:endParaRPr sz="1800" b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52;ga63484bbe5_0_177">
            <a:extLst>
              <a:ext uri="{FF2B5EF4-FFF2-40B4-BE49-F238E27FC236}">
                <a16:creationId xmlns:a16="http://schemas.microsoft.com/office/drawing/2014/main" id="{494A6BE9-E0C6-4127-95AB-EAA94633473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352" y="1736725"/>
            <a:ext cx="4283400" cy="434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5;ga63484bbe5_0_177">
            <a:extLst>
              <a:ext uri="{FF2B5EF4-FFF2-40B4-BE49-F238E27FC236}">
                <a16:creationId xmlns:a16="http://schemas.microsoft.com/office/drawing/2014/main" id="{8416D897-9839-4FB8-8626-44D8DBFA5034}"/>
              </a:ext>
            </a:extLst>
          </p:cNvPr>
          <p:cNvSpPr txBox="1"/>
          <p:nvPr/>
        </p:nvSpPr>
        <p:spPr>
          <a:xfrm>
            <a:off x="5649950" y="6425300"/>
            <a:ext cx="6154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CL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Elaboración propia en base a Casillas, A. L., (1998), Máquinas. Cálculos de Taller, España, Casillas.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4;ga63484bbe5_0_221">
            <a:extLst>
              <a:ext uri="{FF2B5EF4-FFF2-40B4-BE49-F238E27FC236}">
                <a16:creationId xmlns:a16="http://schemas.microsoft.com/office/drawing/2014/main" id="{23EC73E4-6236-4DBD-BDE6-CDCA1829764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4533" y="2644075"/>
            <a:ext cx="2662129" cy="6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95;ga63484bbe5_0_221">
            <a:extLst>
              <a:ext uri="{FF2B5EF4-FFF2-40B4-BE49-F238E27FC236}">
                <a16:creationId xmlns:a16="http://schemas.microsoft.com/office/drawing/2014/main" id="{8130A1D3-E7D1-47B8-BEBE-98D66222515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0745" y="4028148"/>
            <a:ext cx="3314175" cy="87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04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A19D01-61BE-467C-8B2B-5325D54A5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88354D"/>
                </a:solidFill>
              </a:rPr>
              <a:t>USO DE INSTRUMENTO DE MEDICIÓN ADECUADO</a:t>
            </a:r>
            <a:br>
              <a:rPr lang="es-MX" b="1" dirty="0">
                <a:solidFill>
                  <a:srgbClr val="A7A8AA"/>
                </a:solidFill>
              </a:rPr>
            </a:br>
            <a:r>
              <a:rPr lang="es-MX" b="1" dirty="0">
                <a:solidFill>
                  <a:srgbClr val="A7A8AA"/>
                </a:solidFill>
              </a:rPr>
              <a:t>PARA ENGRANAJES RECTOS</a:t>
            </a:r>
            <a:endParaRPr lang="es-CL" b="1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Marcador de contenido 4">
            <a:extLst>
              <a:ext uri="{FF2B5EF4-FFF2-40B4-BE49-F238E27FC236}">
                <a16:creationId xmlns:a16="http://schemas.microsoft.com/office/drawing/2014/main" id="{361AC8D0-5D88-4E2A-9F7B-8761B20C3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3698" y="2825503"/>
            <a:ext cx="4372993" cy="331449"/>
          </a:xfrm>
        </p:spPr>
        <p:txBody>
          <a:bodyPr>
            <a:no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CORTE</a:t>
            </a:r>
            <a:endParaRPr lang="es-MX" sz="2000" b="1" dirty="0">
              <a:solidFill>
                <a:schemeClr val="bg1"/>
              </a:solidFill>
            </a:endParaRPr>
          </a:p>
          <a:p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92FFA6F-02FD-437A-BD4F-81104E8E53F6}"/>
              </a:ext>
            </a:extLst>
          </p:cNvPr>
          <p:cNvSpPr txBox="1"/>
          <p:nvPr/>
        </p:nvSpPr>
        <p:spPr>
          <a:xfrm>
            <a:off x="6454422" y="2230106"/>
            <a:ext cx="4081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GIRO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FB1516A-83DE-4A17-993E-38129B4DE320}"/>
              </a:ext>
            </a:extLst>
          </p:cNvPr>
          <p:cNvSpPr txBox="1"/>
          <p:nvPr/>
        </p:nvSpPr>
        <p:spPr>
          <a:xfrm>
            <a:off x="742284" y="2055813"/>
            <a:ext cx="93846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500" dirty="0"/>
              <a:t>Para el caso de un engranaje recto el instrumento a utilizar es un calibre </a:t>
            </a:r>
            <a:r>
              <a:rPr lang="es-MX" sz="25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"/>
                  </a:ext>
                </a:extLst>
              </a:rPr>
              <a:t>especial </a:t>
            </a:r>
            <a:r>
              <a:rPr lang="es-MX" sz="2500" dirty="0"/>
              <a:t>para medir los dientes del engranaje (Figura 9).</a:t>
            </a:r>
          </a:p>
        </p:txBody>
      </p:sp>
      <p:pic>
        <p:nvPicPr>
          <p:cNvPr id="18" name="Google Shape;213;ga63484bbe5_0_241">
            <a:extLst>
              <a:ext uri="{FF2B5EF4-FFF2-40B4-BE49-F238E27FC236}">
                <a16:creationId xmlns:a16="http://schemas.microsoft.com/office/drawing/2014/main" id="{81D11045-7DDB-43FD-9327-938DA9E069B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5428" y="3280311"/>
            <a:ext cx="5457425" cy="30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14;ga63484bbe5_0_241">
            <a:extLst>
              <a:ext uri="{FF2B5EF4-FFF2-40B4-BE49-F238E27FC236}">
                <a16:creationId xmlns:a16="http://schemas.microsoft.com/office/drawing/2014/main" id="{5760E939-EF00-417E-ACFC-5289175B7F55}"/>
              </a:ext>
            </a:extLst>
          </p:cNvPr>
          <p:cNvSpPr txBox="1"/>
          <p:nvPr/>
        </p:nvSpPr>
        <p:spPr>
          <a:xfrm>
            <a:off x="2719440" y="6335111"/>
            <a:ext cx="6929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CL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Virtual Expo Group (2020), Pie de rey Vernier. https://www.directindustry.es/prod/starrett/product-11639-1174033.html.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15;ga63484bbe5_0_241">
            <a:extLst>
              <a:ext uri="{FF2B5EF4-FFF2-40B4-BE49-F238E27FC236}">
                <a16:creationId xmlns:a16="http://schemas.microsoft.com/office/drawing/2014/main" id="{3E9288F9-029E-4628-AD35-7E19AC478B93}"/>
              </a:ext>
            </a:extLst>
          </p:cNvPr>
          <p:cNvSpPr txBox="1"/>
          <p:nvPr/>
        </p:nvSpPr>
        <p:spPr>
          <a:xfrm>
            <a:off x="2339930" y="2910467"/>
            <a:ext cx="741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</a:t>
            </a:r>
            <a:r>
              <a:rPr lang="es-CL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Calibre especial para medir los dientes del engranaje</a:t>
            </a:r>
            <a:endParaRPr sz="1800" b="1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450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A19D01-61BE-467C-8B2B-5325D54A5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88354D"/>
                </a:solidFill>
              </a:rPr>
              <a:t>USO DE INSTRUMENTO DE MEDICIÓN ADECUADO</a:t>
            </a:r>
            <a:br>
              <a:rPr lang="es-MX" b="1" dirty="0">
                <a:solidFill>
                  <a:srgbClr val="A7A8AA"/>
                </a:solidFill>
              </a:rPr>
            </a:br>
            <a:r>
              <a:rPr lang="es-MX" b="1" dirty="0">
                <a:solidFill>
                  <a:srgbClr val="A7A8AA"/>
                </a:solidFill>
              </a:rPr>
              <a:t>PARA ENGRANAJES RECTOS</a:t>
            </a:r>
            <a:endParaRPr lang="es-CL" b="1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Marcador de contenido 4">
            <a:extLst>
              <a:ext uri="{FF2B5EF4-FFF2-40B4-BE49-F238E27FC236}">
                <a16:creationId xmlns:a16="http://schemas.microsoft.com/office/drawing/2014/main" id="{361AC8D0-5D88-4E2A-9F7B-8761B20C3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3698" y="2825503"/>
            <a:ext cx="4372993" cy="331449"/>
          </a:xfrm>
        </p:spPr>
        <p:txBody>
          <a:bodyPr>
            <a:no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CORTE</a:t>
            </a:r>
            <a:endParaRPr lang="es-MX" sz="2000" b="1" dirty="0">
              <a:solidFill>
                <a:schemeClr val="bg1"/>
              </a:solidFill>
            </a:endParaRPr>
          </a:p>
          <a:p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92FFA6F-02FD-437A-BD4F-81104E8E53F6}"/>
              </a:ext>
            </a:extLst>
          </p:cNvPr>
          <p:cNvSpPr txBox="1"/>
          <p:nvPr/>
        </p:nvSpPr>
        <p:spPr>
          <a:xfrm>
            <a:off x="6454422" y="2230106"/>
            <a:ext cx="4081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GIRO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FB1516A-83DE-4A17-993E-38129B4DE320}"/>
              </a:ext>
            </a:extLst>
          </p:cNvPr>
          <p:cNvSpPr txBox="1"/>
          <p:nvPr/>
        </p:nvSpPr>
        <p:spPr>
          <a:xfrm>
            <a:off x="77595" y="2091306"/>
            <a:ext cx="7459278" cy="3683060"/>
          </a:xfrm>
          <a:prstGeom prst="rect">
            <a:avLst/>
          </a:prstGeom>
          <a:solidFill>
            <a:srgbClr val="88354D"/>
          </a:solidFill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500" dirty="0">
                <a:solidFill>
                  <a:schemeClr val="bg1"/>
                </a:solidFill>
              </a:rPr>
              <a:t>¿Cómo se determinan los valores para ajustar el calibre especial?</a:t>
            </a: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500" dirty="0">
                <a:solidFill>
                  <a:schemeClr val="bg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"/>
                  </a:ext>
                </a:extLst>
              </a:rPr>
              <a:t>El uso correcto del instrumento de medición mencionado, se apoya de la Tabla 1</a:t>
            </a:r>
            <a:r>
              <a:rPr lang="es-MX" sz="2500" dirty="0">
                <a:solidFill>
                  <a:schemeClr val="bg1"/>
                </a:solidFill>
              </a:rPr>
              <a:t>. Para determinar los valores de fijación en el calibre (altura de cabeza ab, y espesor del diente bc) cuando las ruedas se adapten al sistema de Módulo, los valores ab y bc se multiplican por el Módulo con que se trata de construir el engranaje.</a:t>
            </a:r>
          </a:p>
        </p:txBody>
      </p:sp>
    </p:spTree>
    <p:extLst>
      <p:ext uri="{BB962C8B-B14F-4D97-AF65-F5344CB8AC3E}">
        <p14:creationId xmlns:p14="http://schemas.microsoft.com/office/powerpoint/2010/main" val="299833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A19D01-61BE-467C-8B2B-5325D54A5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88354D"/>
                </a:solidFill>
              </a:rPr>
              <a:t>USO DE INSTRUMENTO DE MEDICIÓN ADECUADO</a:t>
            </a:r>
            <a:br>
              <a:rPr lang="es-MX" b="1" dirty="0">
                <a:solidFill>
                  <a:srgbClr val="A7A8AA"/>
                </a:solidFill>
              </a:rPr>
            </a:br>
            <a:r>
              <a:rPr lang="es-MX" b="1" dirty="0">
                <a:solidFill>
                  <a:srgbClr val="A7A8AA"/>
                </a:solidFill>
              </a:rPr>
              <a:t>PARA ENGRANAJES RECTOS</a:t>
            </a:r>
            <a:endParaRPr lang="es-CL" b="1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Marcador de contenido 4">
            <a:extLst>
              <a:ext uri="{FF2B5EF4-FFF2-40B4-BE49-F238E27FC236}">
                <a16:creationId xmlns:a16="http://schemas.microsoft.com/office/drawing/2014/main" id="{361AC8D0-5D88-4E2A-9F7B-8761B20C3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3698" y="2825503"/>
            <a:ext cx="4372993" cy="331449"/>
          </a:xfrm>
        </p:spPr>
        <p:txBody>
          <a:bodyPr>
            <a:no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CORTE</a:t>
            </a:r>
            <a:endParaRPr lang="es-MX" sz="2000" b="1" dirty="0">
              <a:solidFill>
                <a:schemeClr val="bg1"/>
              </a:solidFill>
            </a:endParaRPr>
          </a:p>
          <a:p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92FFA6F-02FD-437A-BD4F-81104E8E53F6}"/>
              </a:ext>
            </a:extLst>
          </p:cNvPr>
          <p:cNvSpPr txBox="1"/>
          <p:nvPr/>
        </p:nvSpPr>
        <p:spPr>
          <a:xfrm>
            <a:off x="6454422" y="2230106"/>
            <a:ext cx="4081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GIRO</a:t>
            </a:r>
            <a:endParaRPr lang="es-MX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oogle Shape;227;ga63484bbe5_0_262">
            <a:extLst>
              <a:ext uri="{FF2B5EF4-FFF2-40B4-BE49-F238E27FC236}">
                <a16:creationId xmlns:a16="http://schemas.microsoft.com/office/drawing/2014/main" id="{A32D2441-76D5-4195-9E39-D53F9ADFE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298649"/>
              </p:ext>
            </p:extLst>
          </p:nvPr>
        </p:nvGraphicFramePr>
        <p:xfrm>
          <a:off x="963663" y="2105750"/>
          <a:ext cx="9909375" cy="2877058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40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7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8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4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9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0975">
                <a:tc gridSpan="10">
                  <a:txBody>
                    <a:bodyPr/>
                    <a:lstStyle/>
                    <a:p>
                      <a:pPr marL="0" lvl="0" indent="0" algn="ctr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Tabla para el cálculo de valores para fijar las dimensiones en el calibre especial.</a:t>
                      </a:r>
                      <a:endParaRPr sz="1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8835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75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Número de dientes</a:t>
                      </a:r>
                      <a:endParaRPr sz="1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88354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engranajes rectos según el sistema de módulo</a:t>
                      </a:r>
                      <a:endParaRPr sz="1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8835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Número de dientes</a:t>
                      </a:r>
                      <a:endParaRPr sz="1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88354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engranajes rectos según el sistema de módulo</a:t>
                      </a:r>
                      <a:endParaRPr sz="1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8835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Número de dientes</a:t>
                      </a:r>
                      <a:endParaRPr sz="1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88354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engranajes rectos según el sistema de módulo</a:t>
                      </a:r>
                      <a:endParaRPr sz="1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8835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7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</a:t>
                      </a:r>
                      <a:endParaRPr sz="1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bc</a:t>
                      </a:r>
                      <a:endParaRPr sz="1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8835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</a:t>
                      </a:r>
                      <a:endParaRPr sz="1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8835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bc</a:t>
                      </a:r>
                      <a:endParaRPr sz="1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8835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</a:t>
                      </a:r>
                      <a:endParaRPr sz="1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bc</a:t>
                      </a:r>
                      <a:endParaRPr sz="1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8835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1.062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1.564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1.032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1.569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28-29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1.022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1.570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1.056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1.565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1.031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1.569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30-31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1.021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1.570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1.051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1.566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1.029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1.569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32-33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1.020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1.570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1.047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1.567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1.028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1.569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34-35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1.019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1.570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1.044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1.567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1.027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1.569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36-37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1.018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1.570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1.041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1.568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1.026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1.570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38-39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1.017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1.570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1.038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1.568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1.025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1.570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40-42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1.016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1.570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1.036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1.568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1.024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1.570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43-44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1.015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1.570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1.034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1.569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1.023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1.570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45-00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1.014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L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1.571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Google Shape;228;ga63484bbe5_0_262">
            <a:extLst>
              <a:ext uri="{FF2B5EF4-FFF2-40B4-BE49-F238E27FC236}">
                <a16:creationId xmlns:a16="http://schemas.microsoft.com/office/drawing/2014/main" id="{533EAF91-B258-4C74-B39D-5FC39774F437}"/>
              </a:ext>
            </a:extLst>
          </p:cNvPr>
          <p:cNvSpPr txBox="1"/>
          <p:nvPr/>
        </p:nvSpPr>
        <p:spPr>
          <a:xfrm>
            <a:off x="2386950" y="1690825"/>
            <a:ext cx="741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Tabla</a:t>
            </a: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Uso del calibre especial en medición de dientes de engranaje</a:t>
            </a:r>
            <a:endParaRPr sz="1800" b="1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29;ga63484bbe5_0_262">
            <a:extLst>
              <a:ext uri="{FF2B5EF4-FFF2-40B4-BE49-F238E27FC236}">
                <a16:creationId xmlns:a16="http://schemas.microsoft.com/office/drawing/2014/main" id="{D156AE20-2D29-42A6-9F6C-927C0D0CAD82}"/>
              </a:ext>
            </a:extLst>
          </p:cNvPr>
          <p:cNvSpPr txBox="1"/>
          <p:nvPr/>
        </p:nvSpPr>
        <p:spPr>
          <a:xfrm>
            <a:off x="963738" y="5397870"/>
            <a:ext cx="9909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</a:t>
            </a:r>
            <a:r>
              <a:rPr lang="es-CL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Elaboración propia en base a Casillas, A. L., (1998), Máquinas. Cálculos de Taller, España, Casillas.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8412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A19D01-61BE-467C-8B2B-5325D54A5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88354D"/>
                </a:solidFill>
              </a:rPr>
              <a:t>USO DE INSTRUMENTO DE MEDICIÓN ADECUADO</a:t>
            </a:r>
            <a:br>
              <a:rPr lang="es-MX" b="1" dirty="0">
                <a:solidFill>
                  <a:srgbClr val="A7A8AA"/>
                </a:solidFill>
              </a:rPr>
            </a:br>
            <a:r>
              <a:rPr lang="es-MX" b="1" dirty="0">
                <a:solidFill>
                  <a:srgbClr val="A7A8AA"/>
                </a:solidFill>
              </a:rPr>
              <a:t>PARA ENGRANAJES RECTOS</a:t>
            </a:r>
            <a:endParaRPr lang="es-CL" b="1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Marcador de contenido 4">
            <a:extLst>
              <a:ext uri="{FF2B5EF4-FFF2-40B4-BE49-F238E27FC236}">
                <a16:creationId xmlns:a16="http://schemas.microsoft.com/office/drawing/2014/main" id="{361AC8D0-5D88-4E2A-9F7B-8761B20C3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3698" y="2825503"/>
            <a:ext cx="4372993" cy="331449"/>
          </a:xfrm>
        </p:spPr>
        <p:txBody>
          <a:bodyPr>
            <a:no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CORTE</a:t>
            </a:r>
            <a:endParaRPr lang="es-MX" sz="2000" b="1" dirty="0">
              <a:solidFill>
                <a:schemeClr val="bg1"/>
              </a:solidFill>
            </a:endParaRPr>
          </a:p>
          <a:p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92FFA6F-02FD-437A-BD4F-81104E8E53F6}"/>
              </a:ext>
            </a:extLst>
          </p:cNvPr>
          <p:cNvSpPr txBox="1"/>
          <p:nvPr/>
        </p:nvSpPr>
        <p:spPr>
          <a:xfrm>
            <a:off x="6454422" y="2230106"/>
            <a:ext cx="4081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GIRO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4380293-3747-4A71-90B3-D6D0C5B38548}"/>
              </a:ext>
            </a:extLst>
          </p:cNvPr>
          <p:cNvSpPr txBox="1"/>
          <p:nvPr/>
        </p:nvSpPr>
        <p:spPr>
          <a:xfrm>
            <a:off x="107888" y="2229630"/>
            <a:ext cx="6977871" cy="3554819"/>
          </a:xfrm>
          <a:prstGeom prst="rect">
            <a:avLst/>
          </a:prstGeom>
          <a:solidFill>
            <a:srgbClr val="88354D"/>
          </a:solidFill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500" b="1" dirty="0">
                <a:solidFill>
                  <a:schemeClr val="bg1"/>
                </a:solidFill>
              </a:rPr>
              <a:t>POR EJEMPLO:</a:t>
            </a:r>
            <a:r>
              <a:rPr lang="es-MX" sz="2500" dirty="0">
                <a:solidFill>
                  <a:schemeClr val="bg1"/>
                </a:solidFill>
              </a:rPr>
              <a:t> </a:t>
            </a: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500" dirty="0">
                <a:solidFill>
                  <a:schemeClr val="bg1"/>
                </a:solidFill>
              </a:rPr>
              <a:t>Determinar la fijación del calibre para medir los dientes de una rueda de 30 dientes tallado con un Módulo 6.</a:t>
            </a: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500" dirty="0">
                <a:solidFill>
                  <a:schemeClr val="bg1"/>
                </a:solidFill>
              </a:rPr>
              <a:t>ab= Altura de la cabeza del diente ; la tabla indica 1.021×6=6.126</a:t>
            </a: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500" dirty="0">
                <a:solidFill>
                  <a:schemeClr val="bg1"/>
                </a:solidFill>
              </a:rPr>
              <a:t>bc=Espesor del diente en el círculo primitivo; la tabla indica 1.570×6=9.42</a:t>
            </a:r>
          </a:p>
        </p:txBody>
      </p:sp>
    </p:spTree>
    <p:extLst>
      <p:ext uri="{BB962C8B-B14F-4D97-AF65-F5344CB8AC3E}">
        <p14:creationId xmlns:p14="http://schemas.microsoft.com/office/powerpoint/2010/main" val="151223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2ACC157-A038-4F4F-A5E8-675D4AF31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E375F7AF-9CF4-4D03-8E94-BCD61BFB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sz="6600" dirty="0">
                <a:solidFill>
                  <a:srgbClr val="A7A8AA"/>
                </a:solidFill>
              </a:rPr>
              <a:t>TEMA N°1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TIPOS DE ENGRANAJES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3699B2E-8FB3-45EA-84D7-08518B67F005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" name="Google Shape;94;ga63484bbe5_0_26">
            <a:extLst>
              <a:ext uri="{FF2B5EF4-FFF2-40B4-BE49-F238E27FC236}">
                <a16:creationId xmlns:a16="http://schemas.microsoft.com/office/drawing/2014/main" id="{82C4CD27-F7E0-42C5-87F2-874B2E2053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545760" y="1306446"/>
            <a:ext cx="3675528" cy="44440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3;ga63484bbe5_0_26">
            <a:extLst>
              <a:ext uri="{FF2B5EF4-FFF2-40B4-BE49-F238E27FC236}">
                <a16:creationId xmlns:a16="http://schemas.microsoft.com/office/drawing/2014/main" id="{FDE2F22F-2450-4609-B7CF-C608FB006D42}"/>
              </a:ext>
            </a:extLst>
          </p:cNvPr>
          <p:cNvSpPr txBox="1"/>
          <p:nvPr/>
        </p:nvSpPr>
        <p:spPr>
          <a:xfrm>
            <a:off x="5554463" y="5630780"/>
            <a:ext cx="728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Fuente: </a:t>
            </a:r>
            <a:r>
              <a:rPr lang="es-CL" sz="1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Taller Mecánica Industrial - Escuela Industrial Superior de Valparaíso Óscar Gacitúa Basulto.</a:t>
            </a:r>
            <a:endParaRPr sz="1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68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A19D01-61BE-467C-8B2B-5325D54A5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b="1" dirty="0">
                <a:solidFill>
                  <a:srgbClr val="88354D"/>
                </a:solidFill>
              </a:rPr>
              <a:t>TIPOS DE ENGRANAJES</a:t>
            </a:r>
            <a:br>
              <a:rPr lang="es-MX" b="1" dirty="0">
                <a:solidFill>
                  <a:srgbClr val="A7A8AA"/>
                </a:solidFill>
              </a:rPr>
            </a:br>
            <a:endParaRPr lang="es-CL" b="1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Marcador de contenido 4">
            <a:extLst>
              <a:ext uri="{FF2B5EF4-FFF2-40B4-BE49-F238E27FC236}">
                <a16:creationId xmlns:a16="http://schemas.microsoft.com/office/drawing/2014/main" id="{361AC8D0-5D88-4E2A-9F7B-8761B20C3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8632" y="2271872"/>
            <a:ext cx="4372993" cy="331449"/>
          </a:xfrm>
        </p:spPr>
        <p:txBody>
          <a:bodyPr>
            <a:no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CORTE</a:t>
            </a:r>
            <a:endParaRPr lang="es-MX" sz="2000" b="1" dirty="0">
              <a:solidFill>
                <a:schemeClr val="bg1"/>
              </a:solidFill>
            </a:endParaRPr>
          </a:p>
          <a:p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92FFA6F-02FD-437A-BD4F-81104E8E53F6}"/>
              </a:ext>
            </a:extLst>
          </p:cNvPr>
          <p:cNvSpPr txBox="1"/>
          <p:nvPr/>
        </p:nvSpPr>
        <p:spPr>
          <a:xfrm>
            <a:off x="6454422" y="2230106"/>
            <a:ext cx="4081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GIRO</a:t>
            </a:r>
            <a:endParaRPr lang="es-MX" sz="2000" b="1" dirty="0">
              <a:solidFill>
                <a:schemeClr val="bg1"/>
              </a:solidFill>
            </a:endParaRPr>
          </a:p>
        </p:txBody>
      </p:sp>
      <p:pic>
        <p:nvPicPr>
          <p:cNvPr id="14" name="Google Shape;100;ga63484bbe5_0_111">
            <a:extLst>
              <a:ext uri="{FF2B5EF4-FFF2-40B4-BE49-F238E27FC236}">
                <a16:creationId xmlns:a16="http://schemas.microsoft.com/office/drawing/2014/main" id="{555FB538-4AF4-49AD-B313-58936F200D2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200" y="2060022"/>
            <a:ext cx="4023950" cy="4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1;ga63484bbe5_0_111">
            <a:extLst>
              <a:ext uri="{FF2B5EF4-FFF2-40B4-BE49-F238E27FC236}">
                <a16:creationId xmlns:a16="http://schemas.microsoft.com/office/drawing/2014/main" id="{6AC6DBBB-22A9-4A7A-B7F8-045D343DE8E7}"/>
              </a:ext>
            </a:extLst>
          </p:cNvPr>
          <p:cNvSpPr txBox="1"/>
          <p:nvPr/>
        </p:nvSpPr>
        <p:spPr>
          <a:xfrm>
            <a:off x="1214576" y="6083400"/>
            <a:ext cx="41892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CL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Expo Group (2020), Engranaje recto. https://www.directindustry.es/prod/engrenages-hpc-ct-meca/product-101389-1713708.html.</a:t>
            </a: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2;ga63484bbe5_0_111">
            <a:extLst>
              <a:ext uri="{FF2B5EF4-FFF2-40B4-BE49-F238E27FC236}">
                <a16:creationId xmlns:a16="http://schemas.microsoft.com/office/drawing/2014/main" id="{BFF5E2D7-3089-40F3-86EE-E729391FAD3C}"/>
              </a:ext>
            </a:extLst>
          </p:cNvPr>
          <p:cNvSpPr txBox="1"/>
          <p:nvPr/>
        </p:nvSpPr>
        <p:spPr>
          <a:xfrm>
            <a:off x="1167478" y="1611150"/>
            <a:ext cx="428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Engranaje recto</a:t>
            </a:r>
            <a:endParaRPr sz="1800" b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03;ga63484bbe5_0_111">
            <a:extLst>
              <a:ext uri="{FF2B5EF4-FFF2-40B4-BE49-F238E27FC236}">
                <a16:creationId xmlns:a16="http://schemas.microsoft.com/office/drawing/2014/main" id="{7077FBA6-0E54-4A24-B910-FEC119107FF4}"/>
              </a:ext>
            </a:extLst>
          </p:cNvPr>
          <p:cNvSpPr txBox="1"/>
          <p:nvPr/>
        </p:nvSpPr>
        <p:spPr>
          <a:xfrm>
            <a:off x="7452900" y="6083400"/>
            <a:ext cx="35976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CL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Expo Group (2020), Engranaje cónico. https://www.directindustry.es/prod/martin-sprocket-gear/product-9091-861605.html.</a:t>
            </a: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04;ga63484bbe5_0_111">
            <a:extLst>
              <a:ext uri="{FF2B5EF4-FFF2-40B4-BE49-F238E27FC236}">
                <a16:creationId xmlns:a16="http://schemas.microsoft.com/office/drawing/2014/main" id="{8F0A3BD0-2E24-4075-B7DE-4AABD5FB4BD7}"/>
              </a:ext>
            </a:extLst>
          </p:cNvPr>
          <p:cNvSpPr txBox="1"/>
          <p:nvPr/>
        </p:nvSpPr>
        <p:spPr>
          <a:xfrm>
            <a:off x="7160216" y="1611150"/>
            <a:ext cx="428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Engranajes cónicos</a:t>
            </a:r>
            <a:endParaRPr sz="1800" b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105;ga63484bbe5_0_111">
            <a:extLst>
              <a:ext uri="{FF2B5EF4-FFF2-40B4-BE49-F238E27FC236}">
                <a16:creationId xmlns:a16="http://schemas.microsoft.com/office/drawing/2014/main" id="{B2A8D000-6C12-4098-A798-5251B0322C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7325" y="2161744"/>
            <a:ext cx="4189200" cy="3740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02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A19D01-61BE-467C-8B2B-5325D54A5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b="1" dirty="0">
                <a:solidFill>
                  <a:srgbClr val="88354D"/>
                </a:solidFill>
              </a:rPr>
              <a:t>TIPOS DE ENGRANAJES</a:t>
            </a:r>
            <a:br>
              <a:rPr lang="es-MX" b="1" dirty="0">
                <a:solidFill>
                  <a:srgbClr val="A7A8AA"/>
                </a:solidFill>
              </a:rPr>
            </a:br>
            <a:endParaRPr lang="es-CL" b="1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Marcador de contenido 4">
            <a:extLst>
              <a:ext uri="{FF2B5EF4-FFF2-40B4-BE49-F238E27FC236}">
                <a16:creationId xmlns:a16="http://schemas.microsoft.com/office/drawing/2014/main" id="{361AC8D0-5D88-4E2A-9F7B-8761B20C3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8632" y="2271872"/>
            <a:ext cx="4372993" cy="331449"/>
          </a:xfrm>
        </p:spPr>
        <p:txBody>
          <a:bodyPr>
            <a:no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CORTE</a:t>
            </a:r>
            <a:endParaRPr lang="es-MX" sz="2000" b="1" dirty="0">
              <a:solidFill>
                <a:schemeClr val="bg1"/>
              </a:solidFill>
            </a:endParaRPr>
          </a:p>
          <a:p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92FFA6F-02FD-437A-BD4F-81104E8E53F6}"/>
              </a:ext>
            </a:extLst>
          </p:cNvPr>
          <p:cNvSpPr txBox="1"/>
          <p:nvPr/>
        </p:nvSpPr>
        <p:spPr>
          <a:xfrm>
            <a:off x="6454422" y="2230106"/>
            <a:ext cx="4081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GIRO</a:t>
            </a:r>
            <a:endParaRPr lang="es-MX" sz="2000" b="1" dirty="0">
              <a:solidFill>
                <a:schemeClr val="bg1"/>
              </a:solidFill>
            </a:endParaRPr>
          </a:p>
        </p:txBody>
      </p:sp>
      <p:pic>
        <p:nvPicPr>
          <p:cNvPr id="22" name="Google Shape;112;ga63484bbe5_0_129">
            <a:extLst>
              <a:ext uri="{FF2B5EF4-FFF2-40B4-BE49-F238E27FC236}">
                <a16:creationId xmlns:a16="http://schemas.microsoft.com/office/drawing/2014/main" id="{87D27DE3-0DBB-4728-8245-FAEED546C95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686" y="2228801"/>
            <a:ext cx="4201025" cy="342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14;ga63484bbe5_0_129">
            <a:extLst>
              <a:ext uri="{FF2B5EF4-FFF2-40B4-BE49-F238E27FC236}">
                <a16:creationId xmlns:a16="http://schemas.microsoft.com/office/drawing/2014/main" id="{F6E336FD-5792-468D-A7B5-62328783C32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4328" y="1991851"/>
            <a:ext cx="3915546" cy="390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13;ga63484bbe5_0_129">
            <a:extLst>
              <a:ext uri="{FF2B5EF4-FFF2-40B4-BE49-F238E27FC236}">
                <a16:creationId xmlns:a16="http://schemas.microsoft.com/office/drawing/2014/main" id="{4526AAF1-2708-4658-AD4B-72A2600165C5}"/>
              </a:ext>
            </a:extLst>
          </p:cNvPr>
          <p:cNvSpPr txBox="1"/>
          <p:nvPr/>
        </p:nvSpPr>
        <p:spPr>
          <a:xfrm>
            <a:off x="1007241" y="1697938"/>
            <a:ext cx="428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Engranaje helicoidal</a:t>
            </a:r>
            <a:endParaRPr sz="1800" b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15;ga63484bbe5_0_129">
            <a:extLst>
              <a:ext uri="{FF2B5EF4-FFF2-40B4-BE49-F238E27FC236}">
                <a16:creationId xmlns:a16="http://schemas.microsoft.com/office/drawing/2014/main" id="{50E4AED5-827A-45C4-A898-514B628C1E06}"/>
              </a:ext>
            </a:extLst>
          </p:cNvPr>
          <p:cNvSpPr txBox="1"/>
          <p:nvPr/>
        </p:nvSpPr>
        <p:spPr>
          <a:xfrm>
            <a:off x="7070403" y="1697950"/>
            <a:ext cx="428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Engranaje interno</a:t>
            </a:r>
            <a:endParaRPr sz="1800" b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11;ga63484bbe5_0_129">
            <a:extLst>
              <a:ext uri="{FF2B5EF4-FFF2-40B4-BE49-F238E27FC236}">
                <a16:creationId xmlns:a16="http://schemas.microsoft.com/office/drawing/2014/main" id="{BB9C0435-3505-480D-9CDC-196DB75797B2}"/>
              </a:ext>
            </a:extLst>
          </p:cNvPr>
          <p:cNvSpPr txBox="1"/>
          <p:nvPr/>
        </p:nvSpPr>
        <p:spPr>
          <a:xfrm>
            <a:off x="1048500" y="5819000"/>
            <a:ext cx="42009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CL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Expo Group (2020), Engranaje helicoidal. https://www.directindustry.es/prod/arrow-gear-company/product-56967-378132.html.</a:t>
            </a: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16;ga63484bbe5_0_129">
            <a:extLst>
              <a:ext uri="{FF2B5EF4-FFF2-40B4-BE49-F238E27FC236}">
                <a16:creationId xmlns:a16="http://schemas.microsoft.com/office/drawing/2014/main" id="{633D08AA-19E8-4D43-8A01-B9F450670197}"/>
              </a:ext>
            </a:extLst>
          </p:cNvPr>
          <p:cNvSpPr txBox="1"/>
          <p:nvPr/>
        </p:nvSpPr>
        <p:spPr>
          <a:xfrm>
            <a:off x="6773988" y="5894400"/>
            <a:ext cx="48762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</a:t>
            </a:r>
            <a:r>
              <a:rPr lang="es-CL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Virtual Expo Group (2020), Engranaje interno. https://www.directindustry.es/prod/maedler-gmbh/product-66929-531740.html</a:t>
            </a:r>
            <a:r>
              <a:rPr lang="es-CL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56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A19D01-61BE-467C-8B2B-5325D54A5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b="1" dirty="0">
                <a:solidFill>
                  <a:srgbClr val="88354D"/>
                </a:solidFill>
              </a:rPr>
              <a:t>TIPOS DE ENGRANAJES</a:t>
            </a:r>
            <a:br>
              <a:rPr lang="es-MX" b="1" dirty="0">
                <a:solidFill>
                  <a:srgbClr val="A7A8AA"/>
                </a:solidFill>
              </a:rPr>
            </a:br>
            <a:endParaRPr lang="es-CL" b="1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Marcador de contenido 4">
            <a:extLst>
              <a:ext uri="{FF2B5EF4-FFF2-40B4-BE49-F238E27FC236}">
                <a16:creationId xmlns:a16="http://schemas.microsoft.com/office/drawing/2014/main" id="{361AC8D0-5D88-4E2A-9F7B-8761B20C3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8632" y="2271872"/>
            <a:ext cx="4372993" cy="331449"/>
          </a:xfrm>
        </p:spPr>
        <p:txBody>
          <a:bodyPr>
            <a:no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CORTE</a:t>
            </a:r>
            <a:endParaRPr lang="es-MX" sz="2000" b="1" dirty="0">
              <a:solidFill>
                <a:schemeClr val="bg1"/>
              </a:solidFill>
            </a:endParaRPr>
          </a:p>
          <a:p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92FFA6F-02FD-437A-BD4F-81104E8E53F6}"/>
              </a:ext>
            </a:extLst>
          </p:cNvPr>
          <p:cNvSpPr txBox="1"/>
          <p:nvPr/>
        </p:nvSpPr>
        <p:spPr>
          <a:xfrm>
            <a:off x="6454422" y="2230106"/>
            <a:ext cx="4081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GIRO</a:t>
            </a:r>
            <a:endParaRPr lang="es-MX" sz="2000" b="1" dirty="0">
              <a:solidFill>
                <a:schemeClr val="bg1"/>
              </a:solidFill>
            </a:endParaRPr>
          </a:p>
        </p:txBody>
      </p:sp>
      <p:pic>
        <p:nvPicPr>
          <p:cNvPr id="14" name="Google Shape;122;ga63484bbe5_0_149">
            <a:extLst>
              <a:ext uri="{FF2B5EF4-FFF2-40B4-BE49-F238E27FC236}">
                <a16:creationId xmlns:a16="http://schemas.microsoft.com/office/drawing/2014/main" id="{D395454A-E017-4D14-B5EB-388C4FC21D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040" y="1738763"/>
            <a:ext cx="3308034" cy="39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25;ga63484bbe5_0_149">
            <a:extLst>
              <a:ext uri="{FF2B5EF4-FFF2-40B4-BE49-F238E27FC236}">
                <a16:creationId xmlns:a16="http://schemas.microsoft.com/office/drawing/2014/main" id="{3C237CE4-AC07-495F-9627-68E434FE073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683" y="2383263"/>
            <a:ext cx="3697142" cy="346906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23;ga63484bbe5_0_149">
            <a:extLst>
              <a:ext uri="{FF2B5EF4-FFF2-40B4-BE49-F238E27FC236}">
                <a16:creationId xmlns:a16="http://schemas.microsoft.com/office/drawing/2014/main" id="{2475566A-E0B9-410D-83DF-716738D479F8}"/>
              </a:ext>
            </a:extLst>
          </p:cNvPr>
          <p:cNvSpPr txBox="1"/>
          <p:nvPr/>
        </p:nvSpPr>
        <p:spPr>
          <a:xfrm>
            <a:off x="652341" y="1532163"/>
            <a:ext cx="428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</a:t>
            </a:r>
            <a:r>
              <a:rPr lang="es-CL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Engranaje de tornillo sin fin</a:t>
            </a:r>
            <a:endParaRPr sz="1800" b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26;ga63484bbe5_0_149">
            <a:extLst>
              <a:ext uri="{FF2B5EF4-FFF2-40B4-BE49-F238E27FC236}">
                <a16:creationId xmlns:a16="http://schemas.microsoft.com/office/drawing/2014/main" id="{DC76C496-DEDD-412E-966B-D93DC6A6FCE1}"/>
              </a:ext>
            </a:extLst>
          </p:cNvPr>
          <p:cNvSpPr txBox="1"/>
          <p:nvPr/>
        </p:nvSpPr>
        <p:spPr>
          <a:xfrm>
            <a:off x="6974416" y="1510338"/>
            <a:ext cx="428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</a:t>
            </a:r>
            <a:r>
              <a:rPr lang="es-CL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Cremallera de dientes rectos</a:t>
            </a:r>
            <a:endParaRPr sz="1800" b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24;ga63484bbe5_0_149">
            <a:extLst>
              <a:ext uri="{FF2B5EF4-FFF2-40B4-BE49-F238E27FC236}">
                <a16:creationId xmlns:a16="http://schemas.microsoft.com/office/drawing/2014/main" id="{DEF6D73E-4076-4119-97F6-8DE1326E9F45}"/>
              </a:ext>
            </a:extLst>
          </p:cNvPr>
          <p:cNvSpPr txBox="1"/>
          <p:nvPr/>
        </p:nvSpPr>
        <p:spPr>
          <a:xfrm>
            <a:off x="355938" y="5772425"/>
            <a:ext cx="48762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CL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Expo Group (2020), Engranaje de tornillo sin fin. https://www.directindustry.es/prod/framo-morat/product-12812-2243405.html.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27;ga63484bbe5_0_149">
            <a:extLst>
              <a:ext uri="{FF2B5EF4-FFF2-40B4-BE49-F238E27FC236}">
                <a16:creationId xmlns:a16="http://schemas.microsoft.com/office/drawing/2014/main" id="{4BE942F3-AE2A-4ADE-9305-23EAB9CC45F2}"/>
              </a:ext>
            </a:extLst>
          </p:cNvPr>
          <p:cNvSpPr txBox="1"/>
          <p:nvPr/>
        </p:nvSpPr>
        <p:spPr>
          <a:xfrm>
            <a:off x="6638900" y="5975825"/>
            <a:ext cx="55407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CL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Expo Group (2020), Cremallera de dientes rectos. https://www.directindustry.es/prod/tsubakimoto-chain/product-5083-1764047.html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84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38E43C1-4EC4-4EF9-BFAB-0E6C46DA9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s-MX" sz="6600" dirty="0">
                <a:solidFill>
                  <a:srgbClr val="A7A8AA"/>
                </a:solidFill>
              </a:rPr>
            </a:br>
            <a:r>
              <a:rPr lang="es-MX" sz="6600" dirty="0">
                <a:solidFill>
                  <a:srgbClr val="A7A8AA"/>
                </a:solidFill>
              </a:rPr>
              <a:t>TEMA N°2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PARÁMETROS DIMENSIONALES DE UN ENGRANAJE RECTO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" name="Google Shape;135;ga63484bbe5_0_160">
            <a:extLst>
              <a:ext uri="{FF2B5EF4-FFF2-40B4-BE49-F238E27FC236}">
                <a16:creationId xmlns:a16="http://schemas.microsoft.com/office/drawing/2014/main" id="{FE91D8A9-91A9-41F7-88A2-03E8E5AC6A8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676" y="2049719"/>
            <a:ext cx="3371149" cy="39170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4;ga63484bbe5_0_160">
            <a:extLst>
              <a:ext uri="{FF2B5EF4-FFF2-40B4-BE49-F238E27FC236}">
                <a16:creationId xmlns:a16="http://schemas.microsoft.com/office/drawing/2014/main" id="{3DAF4AE9-AC61-48C3-BEDC-E677F5803863}"/>
              </a:ext>
            </a:extLst>
          </p:cNvPr>
          <p:cNvSpPr txBox="1"/>
          <p:nvPr/>
        </p:nvSpPr>
        <p:spPr>
          <a:xfrm>
            <a:off x="5723329" y="6160765"/>
            <a:ext cx="728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Elaboración propia</a:t>
            </a:r>
            <a:r>
              <a:rPr lang="es-CL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68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A19D01-61BE-467C-8B2B-5325D54A5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b="1" dirty="0">
                <a:solidFill>
                  <a:srgbClr val="88354D"/>
                </a:solidFill>
              </a:rPr>
              <a:t>PARÁMETROS DIMENSIONALES</a:t>
            </a:r>
            <a:br>
              <a:rPr lang="es-MX" b="1" dirty="0">
                <a:solidFill>
                  <a:srgbClr val="A7A8AA"/>
                </a:solidFill>
              </a:rPr>
            </a:br>
            <a:r>
              <a:rPr lang="es-MX" b="1" dirty="0">
                <a:solidFill>
                  <a:srgbClr val="A7A8AA"/>
                </a:solidFill>
              </a:rPr>
              <a:t>DE UN ENGRANAJE RECTO</a:t>
            </a:r>
            <a:endParaRPr lang="es-CL" b="1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Marcador de contenido 4">
            <a:extLst>
              <a:ext uri="{FF2B5EF4-FFF2-40B4-BE49-F238E27FC236}">
                <a16:creationId xmlns:a16="http://schemas.microsoft.com/office/drawing/2014/main" id="{361AC8D0-5D88-4E2A-9F7B-8761B20C3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3698" y="2825503"/>
            <a:ext cx="4372993" cy="331449"/>
          </a:xfrm>
        </p:spPr>
        <p:txBody>
          <a:bodyPr>
            <a:no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CORTE</a:t>
            </a:r>
            <a:endParaRPr lang="es-MX" sz="2000" b="1" dirty="0">
              <a:solidFill>
                <a:schemeClr val="bg1"/>
              </a:solidFill>
            </a:endParaRPr>
          </a:p>
          <a:p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92FFA6F-02FD-437A-BD4F-81104E8E53F6}"/>
              </a:ext>
            </a:extLst>
          </p:cNvPr>
          <p:cNvSpPr txBox="1"/>
          <p:nvPr/>
        </p:nvSpPr>
        <p:spPr>
          <a:xfrm>
            <a:off x="6454422" y="2230106"/>
            <a:ext cx="4081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GIRO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FB1516A-83DE-4A17-993E-38129B4DE320}"/>
              </a:ext>
            </a:extLst>
          </p:cNvPr>
          <p:cNvSpPr txBox="1"/>
          <p:nvPr/>
        </p:nvSpPr>
        <p:spPr>
          <a:xfrm>
            <a:off x="742284" y="2055813"/>
            <a:ext cx="6137910" cy="304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2500" dirty="0"/>
              <a:t>Diámetro primitivo: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s-CL" sz="25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s-CL" sz="25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s-CL" sz="25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2500" dirty="0"/>
              <a:t>M=Módulo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2500" dirty="0"/>
              <a:t>Z=Número de dientes</a:t>
            </a:r>
          </a:p>
        </p:txBody>
      </p:sp>
      <p:pic>
        <p:nvPicPr>
          <p:cNvPr id="33" name="Google Shape;142;ga63484bbe5_0_169">
            <a:extLst>
              <a:ext uri="{FF2B5EF4-FFF2-40B4-BE49-F238E27FC236}">
                <a16:creationId xmlns:a16="http://schemas.microsoft.com/office/drawing/2014/main" id="{D8C71E35-3EE4-4203-B324-04CBC34291A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625" y="2611025"/>
            <a:ext cx="2664875" cy="9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44;ga63484bbe5_0_169">
            <a:extLst>
              <a:ext uri="{FF2B5EF4-FFF2-40B4-BE49-F238E27FC236}">
                <a16:creationId xmlns:a16="http://schemas.microsoft.com/office/drawing/2014/main" id="{C8FC76AB-1A1E-4EB2-A3BB-C66CB989A87F}"/>
              </a:ext>
            </a:extLst>
          </p:cNvPr>
          <p:cNvSpPr txBox="1"/>
          <p:nvPr/>
        </p:nvSpPr>
        <p:spPr>
          <a:xfrm>
            <a:off x="6379841" y="1321513"/>
            <a:ext cx="428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</a:t>
            </a:r>
            <a:r>
              <a:rPr lang="es-CL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Diámetro primitivo de engranajes</a:t>
            </a:r>
            <a:endParaRPr sz="1800" b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143;ga63484bbe5_0_169">
            <a:extLst>
              <a:ext uri="{FF2B5EF4-FFF2-40B4-BE49-F238E27FC236}">
                <a16:creationId xmlns:a16="http://schemas.microsoft.com/office/drawing/2014/main" id="{60E0FBD2-01A1-4F8F-A6C0-D682728B4A0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270" y="1760225"/>
            <a:ext cx="7288799" cy="434719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145;ga63484bbe5_0_169">
            <a:extLst>
              <a:ext uri="{FF2B5EF4-FFF2-40B4-BE49-F238E27FC236}">
                <a16:creationId xmlns:a16="http://schemas.microsoft.com/office/drawing/2014/main" id="{848A70B0-70AF-49E4-8E9B-4A4E1C687E32}"/>
              </a:ext>
            </a:extLst>
          </p:cNvPr>
          <p:cNvSpPr txBox="1"/>
          <p:nvPr/>
        </p:nvSpPr>
        <p:spPr>
          <a:xfrm>
            <a:off x="4877151" y="6176825"/>
            <a:ext cx="728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CL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Elaboración propia</a:t>
            </a:r>
            <a:r>
              <a:rPr lang="es-CL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16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A19D01-61BE-467C-8B2B-5325D54A5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b="1" dirty="0">
                <a:solidFill>
                  <a:srgbClr val="88354D"/>
                </a:solidFill>
              </a:rPr>
              <a:t>PARÁMETROS DIMENSIONALES</a:t>
            </a:r>
            <a:br>
              <a:rPr lang="es-MX" b="1" dirty="0">
                <a:solidFill>
                  <a:srgbClr val="A7A8AA"/>
                </a:solidFill>
              </a:rPr>
            </a:br>
            <a:r>
              <a:rPr lang="es-MX" b="1" dirty="0">
                <a:solidFill>
                  <a:srgbClr val="A7A8AA"/>
                </a:solidFill>
              </a:rPr>
              <a:t>DE UN ENGRANAJE RECTO</a:t>
            </a:r>
            <a:endParaRPr lang="es-CL" b="1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Marcador de contenido 4">
            <a:extLst>
              <a:ext uri="{FF2B5EF4-FFF2-40B4-BE49-F238E27FC236}">
                <a16:creationId xmlns:a16="http://schemas.microsoft.com/office/drawing/2014/main" id="{361AC8D0-5D88-4E2A-9F7B-8761B20C3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3698" y="2825503"/>
            <a:ext cx="4372993" cy="331449"/>
          </a:xfrm>
        </p:spPr>
        <p:txBody>
          <a:bodyPr>
            <a:no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CORTE</a:t>
            </a:r>
            <a:endParaRPr lang="es-MX" sz="2000" b="1" dirty="0">
              <a:solidFill>
                <a:schemeClr val="bg1"/>
              </a:solidFill>
            </a:endParaRPr>
          </a:p>
          <a:p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92FFA6F-02FD-437A-BD4F-81104E8E53F6}"/>
              </a:ext>
            </a:extLst>
          </p:cNvPr>
          <p:cNvSpPr txBox="1"/>
          <p:nvPr/>
        </p:nvSpPr>
        <p:spPr>
          <a:xfrm>
            <a:off x="6454422" y="2230106"/>
            <a:ext cx="4081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GIRO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FB1516A-83DE-4A17-993E-38129B4DE320}"/>
              </a:ext>
            </a:extLst>
          </p:cNvPr>
          <p:cNvSpPr txBox="1"/>
          <p:nvPr/>
        </p:nvSpPr>
        <p:spPr>
          <a:xfrm>
            <a:off x="742284" y="2055813"/>
            <a:ext cx="6137910" cy="304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500" dirty="0"/>
              <a:t>Paso Circunferencial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s-MX" sz="25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s-MX" sz="25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s-MX" sz="25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500" dirty="0"/>
              <a:t>M=Módulo 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5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π=3.1416</a:t>
            </a:r>
            <a:endParaRPr lang="es-MX" sz="2500" dirty="0"/>
          </a:p>
        </p:txBody>
      </p:sp>
      <p:sp>
        <p:nvSpPr>
          <p:cNvPr id="34" name="Google Shape;144;ga63484bbe5_0_169">
            <a:extLst>
              <a:ext uri="{FF2B5EF4-FFF2-40B4-BE49-F238E27FC236}">
                <a16:creationId xmlns:a16="http://schemas.microsoft.com/office/drawing/2014/main" id="{C8FC76AB-1A1E-4EB2-A3BB-C66CB989A87F}"/>
              </a:ext>
            </a:extLst>
          </p:cNvPr>
          <p:cNvSpPr txBox="1"/>
          <p:nvPr/>
        </p:nvSpPr>
        <p:spPr>
          <a:xfrm>
            <a:off x="6379840" y="1321513"/>
            <a:ext cx="4648337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8-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Diámetro primitivo de engranajes</a:t>
            </a:r>
            <a:endParaRPr sz="1800" b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53;ga63484bbe5_0_177">
            <a:extLst>
              <a:ext uri="{FF2B5EF4-FFF2-40B4-BE49-F238E27FC236}">
                <a16:creationId xmlns:a16="http://schemas.microsoft.com/office/drawing/2014/main" id="{02DA6467-7258-4265-BEFC-05CA5BE8EC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925" y="2759700"/>
            <a:ext cx="1940150" cy="7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52;ga63484bbe5_0_177">
            <a:extLst>
              <a:ext uri="{FF2B5EF4-FFF2-40B4-BE49-F238E27FC236}">
                <a16:creationId xmlns:a16="http://schemas.microsoft.com/office/drawing/2014/main" id="{494A6BE9-E0C6-4127-95AB-EAA94633473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4352" y="1736725"/>
            <a:ext cx="4283400" cy="434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5;ga63484bbe5_0_177">
            <a:extLst>
              <a:ext uri="{FF2B5EF4-FFF2-40B4-BE49-F238E27FC236}">
                <a16:creationId xmlns:a16="http://schemas.microsoft.com/office/drawing/2014/main" id="{8416D897-9839-4FB8-8626-44D8DBFA5034}"/>
              </a:ext>
            </a:extLst>
          </p:cNvPr>
          <p:cNvSpPr txBox="1"/>
          <p:nvPr/>
        </p:nvSpPr>
        <p:spPr>
          <a:xfrm>
            <a:off x="5649950" y="6425300"/>
            <a:ext cx="6154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es-CL" sz="1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Fuente:</a:t>
            </a:r>
            <a:r>
              <a:rPr lang="es-CL" sz="1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Elaboración propia en base a Casillas, A. L., (1998), Máquinas. Cálculos de Taller, España, Casillas.</a:t>
            </a:r>
            <a:endParaRPr sz="1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984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A19D01-61BE-467C-8B2B-5325D54A5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b="1" dirty="0">
                <a:solidFill>
                  <a:srgbClr val="88354D"/>
                </a:solidFill>
              </a:rPr>
              <a:t>PARÁMETROS DIMENSIONALES</a:t>
            </a:r>
            <a:br>
              <a:rPr lang="es-MX" b="1" dirty="0">
                <a:solidFill>
                  <a:srgbClr val="A7A8AA"/>
                </a:solidFill>
              </a:rPr>
            </a:br>
            <a:r>
              <a:rPr lang="es-MX" b="1" dirty="0">
                <a:solidFill>
                  <a:srgbClr val="A7A8AA"/>
                </a:solidFill>
              </a:rPr>
              <a:t>DE UN ENGRANAJE RECTO</a:t>
            </a:r>
            <a:endParaRPr lang="es-CL" b="1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Marcador de contenido 4">
            <a:extLst>
              <a:ext uri="{FF2B5EF4-FFF2-40B4-BE49-F238E27FC236}">
                <a16:creationId xmlns:a16="http://schemas.microsoft.com/office/drawing/2014/main" id="{361AC8D0-5D88-4E2A-9F7B-8761B20C3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3698" y="2825503"/>
            <a:ext cx="4372993" cy="331449"/>
          </a:xfrm>
        </p:spPr>
        <p:txBody>
          <a:bodyPr>
            <a:no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CORTE</a:t>
            </a:r>
            <a:endParaRPr lang="es-MX" sz="2000" b="1" dirty="0">
              <a:solidFill>
                <a:schemeClr val="bg1"/>
              </a:solidFill>
            </a:endParaRPr>
          </a:p>
          <a:p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92FFA6F-02FD-437A-BD4F-81104E8E53F6}"/>
              </a:ext>
            </a:extLst>
          </p:cNvPr>
          <p:cNvSpPr txBox="1"/>
          <p:nvPr/>
        </p:nvSpPr>
        <p:spPr>
          <a:xfrm>
            <a:off x="6454422" y="2230106"/>
            <a:ext cx="4081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GIRO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FB1516A-83DE-4A17-993E-38129B4DE320}"/>
              </a:ext>
            </a:extLst>
          </p:cNvPr>
          <p:cNvSpPr txBox="1"/>
          <p:nvPr/>
        </p:nvSpPr>
        <p:spPr>
          <a:xfrm>
            <a:off x="742284" y="2055813"/>
            <a:ext cx="6137910" cy="2528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500" dirty="0"/>
              <a:t>Módulo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s-MX" sz="25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s-MX" sz="25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500" dirty="0"/>
              <a:t>M=Módulo 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500" dirty="0"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π=3.1416</a:t>
            </a:r>
            <a:endParaRPr lang="es-MX" sz="2500" dirty="0"/>
          </a:p>
        </p:txBody>
      </p:sp>
      <p:sp>
        <p:nvSpPr>
          <p:cNvPr id="34" name="Google Shape;144;ga63484bbe5_0_169">
            <a:extLst>
              <a:ext uri="{FF2B5EF4-FFF2-40B4-BE49-F238E27FC236}">
                <a16:creationId xmlns:a16="http://schemas.microsoft.com/office/drawing/2014/main" id="{C8FC76AB-1A1E-4EB2-A3BB-C66CB989A87F}"/>
              </a:ext>
            </a:extLst>
          </p:cNvPr>
          <p:cNvSpPr txBox="1"/>
          <p:nvPr/>
        </p:nvSpPr>
        <p:spPr>
          <a:xfrm>
            <a:off x="6379840" y="1321513"/>
            <a:ext cx="4648337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Diámetro primitivo de engranajes</a:t>
            </a:r>
            <a:endParaRPr sz="1800" b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52;ga63484bbe5_0_177">
            <a:extLst>
              <a:ext uri="{FF2B5EF4-FFF2-40B4-BE49-F238E27FC236}">
                <a16:creationId xmlns:a16="http://schemas.microsoft.com/office/drawing/2014/main" id="{494A6BE9-E0C6-4127-95AB-EAA94633473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352" y="1736725"/>
            <a:ext cx="4283400" cy="434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5;ga63484bbe5_0_177">
            <a:extLst>
              <a:ext uri="{FF2B5EF4-FFF2-40B4-BE49-F238E27FC236}">
                <a16:creationId xmlns:a16="http://schemas.microsoft.com/office/drawing/2014/main" id="{8416D897-9839-4FB8-8626-44D8DBFA5034}"/>
              </a:ext>
            </a:extLst>
          </p:cNvPr>
          <p:cNvSpPr txBox="1"/>
          <p:nvPr/>
        </p:nvSpPr>
        <p:spPr>
          <a:xfrm>
            <a:off x="5649950" y="6425300"/>
            <a:ext cx="6154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</a:t>
            </a:r>
            <a:r>
              <a:rPr lang="es-CL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Elaboración propia en base a Casillas, A. L., (1998), Máquinas. Cálculos de Taller, España, Casillas.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62;ga63484bbe5_0_189">
            <a:extLst>
              <a:ext uri="{FF2B5EF4-FFF2-40B4-BE49-F238E27FC236}">
                <a16:creationId xmlns:a16="http://schemas.microsoft.com/office/drawing/2014/main" id="{9081B108-1309-4FF3-B11F-B0F3CA2952E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350" y="2523225"/>
            <a:ext cx="1136575" cy="76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8580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1090</Words>
  <Application>Microsoft Office PowerPoint</Application>
  <PresentationFormat>Panorámica</PresentationFormat>
  <Paragraphs>222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FABRICACIÓN DE ENGRANAJES RECTOS</vt:lpstr>
      <vt:lpstr>TEMA N°1 TIPOS DE ENGRANAJES</vt:lpstr>
      <vt:lpstr>TIPOS DE ENGRANAJES </vt:lpstr>
      <vt:lpstr>TIPOS DE ENGRANAJES </vt:lpstr>
      <vt:lpstr>TIPOS DE ENGRANAJES </vt:lpstr>
      <vt:lpstr> TEMA N°2 PARÁMETROS DIMENSIONALES DE UN ENGRANAJE RECTO</vt:lpstr>
      <vt:lpstr>PARÁMETROS DIMENSIONALES DE UN ENGRANAJE RECTO</vt:lpstr>
      <vt:lpstr>PARÁMETROS DIMENSIONALES DE UN ENGRANAJE RECTO</vt:lpstr>
      <vt:lpstr>PARÁMETROS DIMENSIONALES DE UN ENGRANAJE RECTO</vt:lpstr>
      <vt:lpstr>PARÁMETROS DIMENSIONALES DE UN ENGRANAJE RECTO</vt:lpstr>
      <vt:lpstr>PARÁMETROS DIMENSIONALES DE UN ENGRANAJE RECTO</vt:lpstr>
      <vt:lpstr>PARÁMETROS DIMENSIONALES DE UN ENGRANAJE RECTO</vt:lpstr>
      <vt:lpstr>USO DE INSTRUMENTO DE MEDICIÓN ADECUADO PARA ENGRANAJES RECTOS</vt:lpstr>
      <vt:lpstr>USO DE INSTRUMENTO DE MEDICIÓN ADECUADO PARA ENGRANAJES RECTOS</vt:lpstr>
      <vt:lpstr>USO DE INSTRUMENTO DE MEDICIÓN ADECUADO PARA ENGRANAJES RECTOS</vt:lpstr>
      <vt:lpstr>USO DE INSTRUMENTO DE MEDICIÓN ADECUADO PARA ENGRANAJES RECTOS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d.silvahidd@gmail.com</dc:creator>
  <cp:lastModifiedBy>Karina Uribe Mansilla</cp:lastModifiedBy>
  <cp:revision>71</cp:revision>
  <dcterms:created xsi:type="dcterms:W3CDTF">2020-08-12T18:32:33Z</dcterms:created>
  <dcterms:modified xsi:type="dcterms:W3CDTF">2021-02-19T17:31:07Z</dcterms:modified>
</cp:coreProperties>
</file>