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301" r:id="rId7"/>
    <p:sldId id="302" r:id="rId8"/>
    <p:sldId id="303" r:id="rId9"/>
    <p:sldId id="304" r:id="rId10"/>
    <p:sldId id="264" r:id="rId11"/>
    <p:sldId id="265" r:id="rId12"/>
    <p:sldId id="290" r:id="rId13"/>
    <p:sldId id="291" r:id="rId14"/>
    <p:sldId id="281" r:id="rId15"/>
    <p:sldId id="292" r:id="rId16"/>
    <p:sldId id="293" r:id="rId17"/>
    <p:sldId id="294" r:id="rId18"/>
    <p:sldId id="295" r:id="rId19"/>
    <p:sldId id="296" r:id="rId20"/>
    <p:sldId id="297" r:id="rId21"/>
    <p:sldId id="298" r:id="rId22"/>
    <p:sldId id="299" r:id="rId23"/>
    <p:sldId id="305" r:id="rId24"/>
    <p:sldId id="279" r:id="rId25"/>
    <p:sldId id="280" r:id="rId26"/>
    <p:sldId id="307" r:id="rId27"/>
    <p:sldId id="306" r:id="rId28"/>
    <p:sldId id="300" r:id="rId2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silvahidd@gmail.com" initials="d" lastIdx="2" clrIdx="0">
    <p:extLst>
      <p:ext uri="{19B8F6BF-5375-455C-9EA6-DF929625EA0E}">
        <p15:presenceInfo xmlns:p15="http://schemas.microsoft.com/office/powerpoint/2012/main" userId="08768d0e4472d8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354D"/>
    <a:srgbClr val="A7A8AA"/>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1A05D2-288E-4C08-A333-0A6A771E5C40}" v="1" dt="2020-10-22T11:55:01.98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029" autoAdjust="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mio Belmar" userId="cd9796ceae01ce3b" providerId="LiveId" clId="{E91A05D2-288E-4C08-A333-0A6A771E5C40}"/>
    <pc:docChg chg="custSel modSld">
      <pc:chgData name="Elimio Belmar" userId="cd9796ceae01ce3b" providerId="LiveId" clId="{E91A05D2-288E-4C08-A333-0A6A771E5C40}" dt="2020-10-22T11:55:33.343" v="8" actId="14100"/>
      <pc:docMkLst>
        <pc:docMk/>
      </pc:docMkLst>
      <pc:sldChg chg="addSp delSp modSp mod">
        <pc:chgData name="Elimio Belmar" userId="cd9796ceae01ce3b" providerId="LiveId" clId="{E91A05D2-288E-4C08-A333-0A6A771E5C40}" dt="2020-10-22T11:55:33.343" v="8" actId="14100"/>
        <pc:sldMkLst>
          <pc:docMk/>
          <pc:sldMk cId="539088184" sldId="256"/>
        </pc:sldMkLst>
        <pc:picChg chg="del">
          <ac:chgData name="Elimio Belmar" userId="cd9796ceae01ce3b" providerId="LiveId" clId="{E91A05D2-288E-4C08-A333-0A6A771E5C40}" dt="2020-10-22T11:54:45.740" v="0" actId="478"/>
          <ac:picMkLst>
            <pc:docMk/>
            <pc:sldMk cId="539088184" sldId="256"/>
            <ac:picMk id="5" creationId="{F74E1ADD-FD3D-4764-8CB0-3DB48386D2E0}"/>
          </ac:picMkLst>
        </pc:picChg>
        <pc:picChg chg="add mod">
          <ac:chgData name="Elimio Belmar" userId="cd9796ceae01ce3b" providerId="LiveId" clId="{E91A05D2-288E-4C08-A333-0A6A771E5C40}" dt="2020-10-22T11:55:33.343" v="8" actId="14100"/>
          <ac:picMkLst>
            <pc:docMk/>
            <pc:sldMk cId="539088184" sldId="256"/>
            <ac:picMk id="7" creationId="{92938810-75EC-4F47-96AE-3B723133ED3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453E0-F1EF-44A0-8106-FFFAFF87507D}" type="datetimeFigureOut">
              <a:rPr lang="es-CL" smtClean="0"/>
              <a:t>19-02-2021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F52DA-08A9-43E8-8F6A-CCDF4A9C8C65}" type="slidenum">
              <a:rPr lang="es-CL" smtClean="0"/>
              <a:t>‹Nº›</a:t>
            </a:fld>
            <a:endParaRPr lang="es-CL"/>
          </a:p>
        </p:txBody>
      </p:sp>
    </p:spTree>
    <p:extLst>
      <p:ext uri="{BB962C8B-B14F-4D97-AF65-F5344CB8AC3E}">
        <p14:creationId xmlns:p14="http://schemas.microsoft.com/office/powerpoint/2010/main" val="270757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conserva el número de figura original</a:t>
            </a:r>
            <a:endParaRPr lang="es-CL" dirty="0"/>
          </a:p>
        </p:txBody>
      </p:sp>
      <p:sp>
        <p:nvSpPr>
          <p:cNvPr id="4" name="Marcador de número de diapositiva 3"/>
          <p:cNvSpPr>
            <a:spLocks noGrp="1"/>
          </p:cNvSpPr>
          <p:nvPr>
            <p:ph type="sldNum" sz="quarter" idx="5"/>
          </p:nvPr>
        </p:nvSpPr>
        <p:spPr/>
        <p:txBody>
          <a:bodyPr/>
          <a:lstStyle/>
          <a:p>
            <a:fld id="{E6EF52DA-08A9-43E8-8F6A-CCDF4A9C8C65}" type="slidenum">
              <a:rPr lang="es-CL" smtClean="0"/>
              <a:t>19</a:t>
            </a:fld>
            <a:endParaRPr lang="es-CL"/>
          </a:p>
        </p:txBody>
      </p:sp>
    </p:spTree>
    <p:extLst>
      <p:ext uri="{BB962C8B-B14F-4D97-AF65-F5344CB8AC3E}">
        <p14:creationId xmlns:p14="http://schemas.microsoft.com/office/powerpoint/2010/main" val="89530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a96e0d86d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a96e0d86d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96e0d86de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ga96e0d86d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a96e0d86de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ga96e0d86de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Se conserva el número de figura original</a:t>
            </a:r>
            <a:endParaRPr lang="es-CL" dirty="0"/>
          </a:p>
          <a:p>
            <a:endParaRPr lang="es-CL" dirty="0"/>
          </a:p>
        </p:txBody>
      </p:sp>
      <p:sp>
        <p:nvSpPr>
          <p:cNvPr id="4" name="Marcador de número de diapositiva 3"/>
          <p:cNvSpPr>
            <a:spLocks noGrp="1"/>
          </p:cNvSpPr>
          <p:nvPr>
            <p:ph type="sldNum" sz="quarter" idx="5"/>
          </p:nvPr>
        </p:nvSpPr>
        <p:spPr/>
        <p:txBody>
          <a:bodyPr/>
          <a:lstStyle/>
          <a:p>
            <a:fld id="{E6EF52DA-08A9-43E8-8F6A-CCDF4A9C8C65}" type="slidenum">
              <a:rPr lang="es-CL" smtClean="0"/>
              <a:t>27</a:t>
            </a:fld>
            <a:endParaRPr lang="es-CL"/>
          </a:p>
        </p:txBody>
      </p:sp>
    </p:spTree>
    <p:extLst>
      <p:ext uri="{BB962C8B-B14F-4D97-AF65-F5344CB8AC3E}">
        <p14:creationId xmlns:p14="http://schemas.microsoft.com/office/powerpoint/2010/main" val="47133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912C63-FF96-453D-AE8F-4B16131C5CE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51D2167E-65B6-4257-BF20-50465DEE4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9C9CB69E-8DD8-4081-9E05-A3E69F231275}"/>
              </a:ext>
            </a:extLst>
          </p:cNvPr>
          <p:cNvSpPr>
            <a:spLocks noGrp="1"/>
          </p:cNvSpPr>
          <p:nvPr>
            <p:ph type="dt" sz="half" idx="10"/>
          </p:nvPr>
        </p:nvSpPr>
        <p:spPr/>
        <p:txBody>
          <a:bodyPr/>
          <a:lstStyle/>
          <a:p>
            <a:fld id="{35E17044-1EFD-49B2-9884-9FB6763C9AB8}" type="datetimeFigureOut">
              <a:rPr lang="es-CL" smtClean="0"/>
              <a:t>19-02-2021</a:t>
            </a:fld>
            <a:endParaRPr lang="es-CL"/>
          </a:p>
        </p:txBody>
      </p:sp>
      <p:sp>
        <p:nvSpPr>
          <p:cNvPr id="5" name="Marcador de pie de página 4">
            <a:extLst>
              <a:ext uri="{FF2B5EF4-FFF2-40B4-BE49-F238E27FC236}">
                <a16:creationId xmlns:a16="http://schemas.microsoft.com/office/drawing/2014/main" id="{A1BB63DB-CB6B-4A80-81F1-8660C5B1A43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5D7E99E-7FE4-4D06-AE91-7B0535146DF9}"/>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351979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46CBE-DB82-4ADD-B153-02C0809E47E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BBB29C6-8232-41EA-824D-48EB13A8285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FF407F2-9DBA-4B47-9861-B12D62B78AE3}"/>
              </a:ext>
            </a:extLst>
          </p:cNvPr>
          <p:cNvSpPr>
            <a:spLocks noGrp="1"/>
          </p:cNvSpPr>
          <p:nvPr>
            <p:ph type="dt" sz="half" idx="10"/>
          </p:nvPr>
        </p:nvSpPr>
        <p:spPr/>
        <p:txBody>
          <a:bodyPr/>
          <a:lstStyle/>
          <a:p>
            <a:fld id="{35E17044-1EFD-49B2-9884-9FB6763C9AB8}" type="datetimeFigureOut">
              <a:rPr lang="es-CL" smtClean="0"/>
              <a:t>19-02-2021</a:t>
            </a:fld>
            <a:endParaRPr lang="es-CL"/>
          </a:p>
        </p:txBody>
      </p:sp>
      <p:sp>
        <p:nvSpPr>
          <p:cNvPr id="5" name="Marcador de pie de página 4">
            <a:extLst>
              <a:ext uri="{FF2B5EF4-FFF2-40B4-BE49-F238E27FC236}">
                <a16:creationId xmlns:a16="http://schemas.microsoft.com/office/drawing/2014/main" id="{0FC9DAB7-CF5B-4FA9-8997-D11D236E9F7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D2C8539-9B0D-4A03-B55A-AA79A64B4E11}"/>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153493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8BACB3A-C2AD-4CD4-8A43-BADEB87E71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719D21E-CB09-43EC-8423-F87515891A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F02E30D-53CE-44D9-A655-8B2300F34B3E}"/>
              </a:ext>
            </a:extLst>
          </p:cNvPr>
          <p:cNvSpPr>
            <a:spLocks noGrp="1"/>
          </p:cNvSpPr>
          <p:nvPr>
            <p:ph type="dt" sz="half" idx="10"/>
          </p:nvPr>
        </p:nvSpPr>
        <p:spPr/>
        <p:txBody>
          <a:bodyPr/>
          <a:lstStyle/>
          <a:p>
            <a:fld id="{35E17044-1EFD-49B2-9884-9FB6763C9AB8}" type="datetimeFigureOut">
              <a:rPr lang="es-CL" smtClean="0"/>
              <a:t>19-02-2021</a:t>
            </a:fld>
            <a:endParaRPr lang="es-CL"/>
          </a:p>
        </p:txBody>
      </p:sp>
      <p:sp>
        <p:nvSpPr>
          <p:cNvPr id="5" name="Marcador de pie de página 4">
            <a:extLst>
              <a:ext uri="{FF2B5EF4-FFF2-40B4-BE49-F238E27FC236}">
                <a16:creationId xmlns:a16="http://schemas.microsoft.com/office/drawing/2014/main" id="{EF3AE0BC-C44D-42A5-A865-0ACC76EB2EB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BB3BB6-12CA-4D48-9278-5B02F3849406}"/>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418620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0818C-AC32-45D9-8EF0-AEEB9262376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0B52A6B-E89F-4494-A8B0-5CF23C4DC0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B95638D-CB1A-445D-958F-3F964EECC551}"/>
              </a:ext>
            </a:extLst>
          </p:cNvPr>
          <p:cNvSpPr>
            <a:spLocks noGrp="1"/>
          </p:cNvSpPr>
          <p:nvPr>
            <p:ph type="dt" sz="half" idx="10"/>
          </p:nvPr>
        </p:nvSpPr>
        <p:spPr/>
        <p:txBody>
          <a:bodyPr/>
          <a:lstStyle/>
          <a:p>
            <a:fld id="{35E17044-1EFD-49B2-9884-9FB6763C9AB8}" type="datetimeFigureOut">
              <a:rPr lang="es-CL" smtClean="0"/>
              <a:t>19-02-2021</a:t>
            </a:fld>
            <a:endParaRPr lang="es-CL"/>
          </a:p>
        </p:txBody>
      </p:sp>
      <p:sp>
        <p:nvSpPr>
          <p:cNvPr id="5" name="Marcador de pie de página 4">
            <a:extLst>
              <a:ext uri="{FF2B5EF4-FFF2-40B4-BE49-F238E27FC236}">
                <a16:creationId xmlns:a16="http://schemas.microsoft.com/office/drawing/2014/main" id="{85D0E86E-C2D2-4FF1-AB54-5D925A35E0F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47F441-B0C6-4646-9C19-C44826EAAF7C}"/>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205967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E5724-2FE3-4C0A-AE34-33EF4629A00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E2C9C82-FF15-4142-981F-1FFDC62A49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24F3AE-ACAA-4AC6-A37B-3525C404A4C7}"/>
              </a:ext>
            </a:extLst>
          </p:cNvPr>
          <p:cNvSpPr>
            <a:spLocks noGrp="1"/>
          </p:cNvSpPr>
          <p:nvPr>
            <p:ph type="dt" sz="half" idx="10"/>
          </p:nvPr>
        </p:nvSpPr>
        <p:spPr/>
        <p:txBody>
          <a:bodyPr/>
          <a:lstStyle/>
          <a:p>
            <a:fld id="{35E17044-1EFD-49B2-9884-9FB6763C9AB8}" type="datetimeFigureOut">
              <a:rPr lang="es-CL" smtClean="0"/>
              <a:t>19-02-2021</a:t>
            </a:fld>
            <a:endParaRPr lang="es-CL"/>
          </a:p>
        </p:txBody>
      </p:sp>
      <p:sp>
        <p:nvSpPr>
          <p:cNvPr id="5" name="Marcador de pie de página 4">
            <a:extLst>
              <a:ext uri="{FF2B5EF4-FFF2-40B4-BE49-F238E27FC236}">
                <a16:creationId xmlns:a16="http://schemas.microsoft.com/office/drawing/2014/main" id="{E84DB45D-585A-4C53-8C7E-8E2F1994340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EBA3396-B363-4245-91A1-D7C6D4CD02EA}"/>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307685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124A9-F455-487B-81E5-0A5501ECB35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0775B75-4F04-4977-ACEB-F32DEEC4625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8430D39F-D435-4067-90D6-597E8864A41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1A6CB5-6C8C-4E11-9E1D-5D2F505D6B20}"/>
              </a:ext>
            </a:extLst>
          </p:cNvPr>
          <p:cNvSpPr>
            <a:spLocks noGrp="1"/>
          </p:cNvSpPr>
          <p:nvPr>
            <p:ph type="dt" sz="half" idx="10"/>
          </p:nvPr>
        </p:nvSpPr>
        <p:spPr/>
        <p:txBody>
          <a:bodyPr/>
          <a:lstStyle/>
          <a:p>
            <a:fld id="{35E17044-1EFD-49B2-9884-9FB6763C9AB8}" type="datetimeFigureOut">
              <a:rPr lang="es-CL" smtClean="0"/>
              <a:t>19-02-2021</a:t>
            </a:fld>
            <a:endParaRPr lang="es-CL"/>
          </a:p>
        </p:txBody>
      </p:sp>
      <p:sp>
        <p:nvSpPr>
          <p:cNvPr id="6" name="Marcador de pie de página 5">
            <a:extLst>
              <a:ext uri="{FF2B5EF4-FFF2-40B4-BE49-F238E27FC236}">
                <a16:creationId xmlns:a16="http://schemas.microsoft.com/office/drawing/2014/main" id="{9135ABB7-7462-4D2D-AD87-C3C4882BC49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A4A19ED-234B-4544-A7DF-D79F22B10373}"/>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396446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56785-FDB1-47D0-ACCD-E39F084A9AA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70A170B-ADE9-4A98-B498-FF730A4F4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EC611E9-2893-471B-8326-69B5F919158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2D45512B-C5F1-456D-BB86-CF34C2E097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C010A56-4918-4E15-AE16-2A63ACA561C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B56F16D-21D3-48FA-9858-EFDEEE0F922E}"/>
              </a:ext>
            </a:extLst>
          </p:cNvPr>
          <p:cNvSpPr>
            <a:spLocks noGrp="1"/>
          </p:cNvSpPr>
          <p:nvPr>
            <p:ph type="dt" sz="half" idx="10"/>
          </p:nvPr>
        </p:nvSpPr>
        <p:spPr/>
        <p:txBody>
          <a:bodyPr/>
          <a:lstStyle/>
          <a:p>
            <a:fld id="{35E17044-1EFD-49B2-9884-9FB6763C9AB8}" type="datetimeFigureOut">
              <a:rPr lang="es-CL" smtClean="0"/>
              <a:t>19-02-2021</a:t>
            </a:fld>
            <a:endParaRPr lang="es-CL"/>
          </a:p>
        </p:txBody>
      </p:sp>
      <p:sp>
        <p:nvSpPr>
          <p:cNvPr id="8" name="Marcador de pie de página 7">
            <a:extLst>
              <a:ext uri="{FF2B5EF4-FFF2-40B4-BE49-F238E27FC236}">
                <a16:creationId xmlns:a16="http://schemas.microsoft.com/office/drawing/2014/main" id="{195405B5-8177-48A2-ADA4-65B41E64D2A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61A50FA2-1BFB-4FEA-BE48-BD50AAB3875B}"/>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412860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C385CA-FD83-4115-97A9-880EF63DEE2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2048EAE-EB73-493B-A079-4C931AC69674}"/>
              </a:ext>
            </a:extLst>
          </p:cNvPr>
          <p:cNvSpPr>
            <a:spLocks noGrp="1"/>
          </p:cNvSpPr>
          <p:nvPr>
            <p:ph type="dt" sz="half" idx="10"/>
          </p:nvPr>
        </p:nvSpPr>
        <p:spPr/>
        <p:txBody>
          <a:bodyPr/>
          <a:lstStyle/>
          <a:p>
            <a:fld id="{35E17044-1EFD-49B2-9884-9FB6763C9AB8}" type="datetimeFigureOut">
              <a:rPr lang="es-CL" smtClean="0"/>
              <a:t>19-02-2021</a:t>
            </a:fld>
            <a:endParaRPr lang="es-CL"/>
          </a:p>
        </p:txBody>
      </p:sp>
      <p:sp>
        <p:nvSpPr>
          <p:cNvPr id="4" name="Marcador de pie de página 3">
            <a:extLst>
              <a:ext uri="{FF2B5EF4-FFF2-40B4-BE49-F238E27FC236}">
                <a16:creationId xmlns:a16="http://schemas.microsoft.com/office/drawing/2014/main" id="{9948868A-D5B5-46FC-AFC3-3305DA748FE5}"/>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32B74A2-794C-4083-8828-1D853B42BEF5}"/>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44718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457559-F99D-4F26-B5B5-842FE87AC020}"/>
              </a:ext>
            </a:extLst>
          </p:cNvPr>
          <p:cNvSpPr>
            <a:spLocks noGrp="1"/>
          </p:cNvSpPr>
          <p:nvPr>
            <p:ph type="dt" sz="half" idx="10"/>
          </p:nvPr>
        </p:nvSpPr>
        <p:spPr/>
        <p:txBody>
          <a:bodyPr/>
          <a:lstStyle/>
          <a:p>
            <a:fld id="{35E17044-1EFD-49B2-9884-9FB6763C9AB8}" type="datetimeFigureOut">
              <a:rPr lang="es-CL" smtClean="0"/>
              <a:t>19-02-2021</a:t>
            </a:fld>
            <a:endParaRPr lang="es-CL"/>
          </a:p>
        </p:txBody>
      </p:sp>
      <p:sp>
        <p:nvSpPr>
          <p:cNvPr id="3" name="Marcador de pie de página 2">
            <a:extLst>
              <a:ext uri="{FF2B5EF4-FFF2-40B4-BE49-F238E27FC236}">
                <a16:creationId xmlns:a16="http://schemas.microsoft.com/office/drawing/2014/main" id="{82B7C985-E099-40F5-8C8B-868ECE2730F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487EC2A-0F52-448B-890C-F5DA66D8CCFB}"/>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269045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F51A8-69C1-44C9-850E-8571ED4576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FBC8FB0-A77D-4D9F-8649-B05589309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8507C28-8D56-47CF-B243-C84D9CE43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F4C9356-99F6-4E03-ABB5-DBA833EF2283}"/>
              </a:ext>
            </a:extLst>
          </p:cNvPr>
          <p:cNvSpPr>
            <a:spLocks noGrp="1"/>
          </p:cNvSpPr>
          <p:nvPr>
            <p:ph type="dt" sz="half" idx="10"/>
          </p:nvPr>
        </p:nvSpPr>
        <p:spPr/>
        <p:txBody>
          <a:bodyPr/>
          <a:lstStyle/>
          <a:p>
            <a:fld id="{35E17044-1EFD-49B2-9884-9FB6763C9AB8}" type="datetimeFigureOut">
              <a:rPr lang="es-CL" smtClean="0"/>
              <a:t>19-02-2021</a:t>
            </a:fld>
            <a:endParaRPr lang="es-CL"/>
          </a:p>
        </p:txBody>
      </p:sp>
      <p:sp>
        <p:nvSpPr>
          <p:cNvPr id="6" name="Marcador de pie de página 5">
            <a:extLst>
              <a:ext uri="{FF2B5EF4-FFF2-40B4-BE49-F238E27FC236}">
                <a16:creationId xmlns:a16="http://schemas.microsoft.com/office/drawing/2014/main" id="{66F41696-3163-444E-868F-372A5C52697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66C3844-E79D-43E2-ACBF-8D2E41EF97DF}"/>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343993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B4CBB-6700-4E3E-85CA-A3421F0745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5C90AE7-2A5E-474B-9032-7596B8847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973DB61B-8746-4FF7-B309-DE93C71FA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B6F95F-A0D0-485A-B725-97F1A4B33620}"/>
              </a:ext>
            </a:extLst>
          </p:cNvPr>
          <p:cNvSpPr>
            <a:spLocks noGrp="1"/>
          </p:cNvSpPr>
          <p:nvPr>
            <p:ph type="dt" sz="half" idx="10"/>
          </p:nvPr>
        </p:nvSpPr>
        <p:spPr/>
        <p:txBody>
          <a:bodyPr/>
          <a:lstStyle/>
          <a:p>
            <a:fld id="{35E17044-1EFD-49B2-9884-9FB6763C9AB8}" type="datetimeFigureOut">
              <a:rPr lang="es-CL" smtClean="0"/>
              <a:t>19-02-2021</a:t>
            </a:fld>
            <a:endParaRPr lang="es-CL"/>
          </a:p>
        </p:txBody>
      </p:sp>
      <p:sp>
        <p:nvSpPr>
          <p:cNvPr id="6" name="Marcador de pie de página 5">
            <a:extLst>
              <a:ext uri="{FF2B5EF4-FFF2-40B4-BE49-F238E27FC236}">
                <a16:creationId xmlns:a16="http://schemas.microsoft.com/office/drawing/2014/main" id="{37A4D0D2-E35B-45D3-A025-0C590BE8B59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923BB0A-EACB-4835-817C-6F49E50CEBBF}"/>
              </a:ext>
            </a:extLst>
          </p:cNvPr>
          <p:cNvSpPr>
            <a:spLocks noGrp="1"/>
          </p:cNvSpPr>
          <p:nvPr>
            <p:ph type="sldNum" sz="quarter" idx="12"/>
          </p:nvPr>
        </p:nvSpPr>
        <p:spPr/>
        <p:txBody>
          <a:bodyPr/>
          <a:lstStyle/>
          <a:p>
            <a:fld id="{D9FF2468-F7F5-4C01-837E-05B83162AB51}" type="slidenum">
              <a:rPr lang="es-CL" smtClean="0"/>
              <a:t>‹Nº›</a:t>
            </a:fld>
            <a:endParaRPr lang="es-CL"/>
          </a:p>
        </p:txBody>
      </p:sp>
    </p:spTree>
    <p:extLst>
      <p:ext uri="{BB962C8B-B14F-4D97-AF65-F5344CB8AC3E}">
        <p14:creationId xmlns:p14="http://schemas.microsoft.com/office/powerpoint/2010/main" val="250603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89A0B8F-FF9E-40B7-AD31-F08BE946F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FCD7843-4435-4083-B470-BDE407A04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101C967-DD38-470D-94DC-1568DAF7A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17044-1EFD-49B2-9884-9FB6763C9AB8}" type="datetimeFigureOut">
              <a:rPr lang="es-CL" smtClean="0"/>
              <a:t>19-02-2021</a:t>
            </a:fld>
            <a:endParaRPr lang="es-CL"/>
          </a:p>
        </p:txBody>
      </p:sp>
      <p:sp>
        <p:nvSpPr>
          <p:cNvPr id="5" name="Marcador de pie de página 4">
            <a:extLst>
              <a:ext uri="{FF2B5EF4-FFF2-40B4-BE49-F238E27FC236}">
                <a16:creationId xmlns:a16="http://schemas.microsoft.com/office/drawing/2014/main" id="{F1B1B9C6-4BB8-42A9-88A2-506E5DC47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95244327-7F49-4DE0-BF53-109530E9F5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F2468-F7F5-4C01-837E-05B83162AB51}" type="slidenum">
              <a:rPr lang="es-CL" smtClean="0"/>
              <a:t>‹Nº›</a:t>
            </a:fld>
            <a:endParaRPr lang="es-CL"/>
          </a:p>
        </p:txBody>
      </p:sp>
    </p:spTree>
    <p:extLst>
      <p:ext uri="{BB962C8B-B14F-4D97-AF65-F5344CB8AC3E}">
        <p14:creationId xmlns:p14="http://schemas.microsoft.com/office/powerpoint/2010/main" val="31856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hyperlink" Target="https://www.dismak.com/Luneta-movil-para-TU-2506-/-TU-2404-/-TU-2406-OPTIMUM"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0.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www.dismak.com/Luneta-movil-para-TU-2506-/-TU-2404-/-TU-2406-OPTIMU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33.jpg"/><Relationship Id="rId4" Type="http://schemas.openxmlformats.org/officeDocument/2006/relationships/hyperlink" Target="https://www.demaquinasyherramientas.com/herramientas-manuales/medicion-identificacion-roscas-pernos-tornillo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6A8B170-F7FE-4574-BBDD-9811E062866F}"/>
              </a:ext>
            </a:extLst>
          </p:cNvPr>
          <p:cNvSpPr>
            <a:spLocks noChangeAspect="1"/>
          </p:cNvSpPr>
          <p:nvPr/>
        </p:nvSpPr>
        <p:spPr>
          <a:xfrm>
            <a:off x="0" y="328470"/>
            <a:ext cx="6096000"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B5E7E263-56BD-4E4E-9F0C-D577D78BCDF7}"/>
              </a:ext>
            </a:extLst>
          </p:cNvPr>
          <p:cNvSpPr/>
          <p:nvPr/>
        </p:nvSpPr>
        <p:spPr>
          <a:xfrm>
            <a:off x="11709647" y="328469"/>
            <a:ext cx="482353"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8ED11D7D-FFAA-4EBF-A6EF-F627CC9984E5}"/>
              </a:ext>
            </a:extLst>
          </p:cNvPr>
          <p:cNvSpPr>
            <a:spLocks noGrp="1"/>
          </p:cNvSpPr>
          <p:nvPr>
            <p:ph type="ctrTitle"/>
          </p:nvPr>
        </p:nvSpPr>
        <p:spPr>
          <a:xfrm>
            <a:off x="1488488" y="2432485"/>
            <a:ext cx="4441794" cy="2435765"/>
          </a:xfrm>
        </p:spPr>
        <p:txBody>
          <a:bodyPr>
            <a:normAutofit/>
          </a:bodyPr>
          <a:lstStyle/>
          <a:p>
            <a:pPr algn="r"/>
            <a:r>
              <a:rPr lang="es-CL" dirty="0">
                <a:solidFill>
                  <a:schemeClr val="bg1"/>
                </a:solidFill>
              </a:rPr>
              <a:t>Torneado </a:t>
            </a:r>
            <a:br>
              <a:rPr lang="es-CL" dirty="0">
                <a:solidFill>
                  <a:schemeClr val="bg1"/>
                </a:solidFill>
              </a:rPr>
            </a:br>
            <a:r>
              <a:rPr lang="es-CL" dirty="0">
                <a:solidFill>
                  <a:schemeClr val="bg1"/>
                </a:solidFill>
              </a:rPr>
              <a:t>de roscas</a:t>
            </a:r>
            <a:endParaRPr lang="es-CL" b="1" dirty="0">
              <a:solidFill>
                <a:schemeClr val="bg1"/>
              </a:solidFill>
            </a:endParaRPr>
          </a:p>
        </p:txBody>
      </p:sp>
      <p:sp>
        <p:nvSpPr>
          <p:cNvPr id="17" name="CuadroTexto 16">
            <a:extLst>
              <a:ext uri="{FF2B5EF4-FFF2-40B4-BE49-F238E27FC236}">
                <a16:creationId xmlns:a16="http://schemas.microsoft.com/office/drawing/2014/main" id="{A5A87A65-E896-4A23-BAC7-F58F78545B08}"/>
              </a:ext>
            </a:extLst>
          </p:cNvPr>
          <p:cNvSpPr txBox="1"/>
          <p:nvPr/>
        </p:nvSpPr>
        <p:spPr>
          <a:xfrm>
            <a:off x="1524000" y="976079"/>
            <a:ext cx="4441794" cy="830997"/>
          </a:xfrm>
          <a:prstGeom prst="rect">
            <a:avLst/>
          </a:prstGeom>
          <a:noFill/>
        </p:spPr>
        <p:txBody>
          <a:bodyPr wrap="square" rtlCol="0">
            <a:spAutoFit/>
          </a:bodyPr>
          <a:lstStyle/>
          <a:p>
            <a:pPr algn="r"/>
            <a:r>
              <a:rPr lang="es-MX" sz="1600" dirty="0">
                <a:solidFill>
                  <a:schemeClr val="bg1"/>
                </a:solidFill>
              </a:rPr>
              <a:t>Especialidad Mecánica Industrial</a:t>
            </a:r>
          </a:p>
          <a:p>
            <a:pPr algn="r"/>
            <a:r>
              <a:rPr lang="es-MX" sz="1600" dirty="0">
                <a:solidFill>
                  <a:schemeClr val="bg1"/>
                </a:solidFill>
              </a:rPr>
              <a:t>Mención Máquinas – Herramientas</a:t>
            </a:r>
          </a:p>
          <a:p>
            <a:pPr algn="r"/>
            <a:r>
              <a:rPr lang="es-MX" sz="1600" dirty="0">
                <a:solidFill>
                  <a:schemeClr val="bg1"/>
                </a:solidFill>
              </a:rPr>
              <a:t>Módulo Torneado de piezas y conjuntos mecánicos</a:t>
            </a:r>
            <a:endParaRPr lang="es-CL" sz="1600" dirty="0">
              <a:solidFill>
                <a:schemeClr val="bg1"/>
              </a:solidFill>
            </a:endParaRPr>
          </a:p>
        </p:txBody>
      </p:sp>
      <p:pic>
        <p:nvPicPr>
          <p:cNvPr id="7" name="Imagen 6">
            <a:extLst>
              <a:ext uri="{FF2B5EF4-FFF2-40B4-BE49-F238E27FC236}">
                <a16:creationId xmlns:a16="http://schemas.microsoft.com/office/drawing/2014/main" id="{92938810-75EC-4F47-96AE-3B723133ED33}"/>
              </a:ext>
            </a:extLst>
          </p:cNvPr>
          <p:cNvPicPr>
            <a:picLocks noChangeAspect="1"/>
          </p:cNvPicPr>
          <p:nvPr/>
        </p:nvPicPr>
        <p:blipFill>
          <a:blip r:embed="rId2"/>
          <a:stretch>
            <a:fillRect/>
          </a:stretch>
        </p:blipFill>
        <p:spPr>
          <a:xfrm>
            <a:off x="6268278" y="328468"/>
            <a:ext cx="5275651" cy="6161103"/>
          </a:xfrm>
          <a:prstGeom prst="rect">
            <a:avLst/>
          </a:prstGeom>
        </p:spPr>
      </p:pic>
    </p:spTree>
    <p:extLst>
      <p:ext uri="{BB962C8B-B14F-4D97-AF65-F5344CB8AC3E}">
        <p14:creationId xmlns:p14="http://schemas.microsoft.com/office/powerpoint/2010/main" val="53908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0C0919B-391D-4D06-90B2-BD4D4FB0D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587070"/>
            <a:ext cx="10515600" cy="1325563"/>
          </a:xfrm>
        </p:spPr>
        <p:txBody>
          <a:bodyPr>
            <a:normAutofit fontScale="90000"/>
          </a:bodyPr>
          <a:lstStyle/>
          <a:p>
            <a:r>
              <a:rPr lang="es-MX" sz="6600" dirty="0">
                <a:solidFill>
                  <a:srgbClr val="88354D"/>
                </a:solidFill>
              </a:rPr>
              <a:t>TEMA N°2</a:t>
            </a:r>
            <a:br>
              <a:rPr lang="es-MX" dirty="0"/>
            </a:br>
            <a:r>
              <a:rPr lang="es-MX" dirty="0">
                <a:solidFill>
                  <a:schemeClr val="bg1">
                    <a:lumMod val="65000"/>
                  </a:schemeClr>
                </a:solidFill>
              </a:rPr>
              <a:t>PARTES Y ACCESORIOS NECESARIOS </a:t>
            </a:r>
            <a:br>
              <a:rPr lang="es-MX" dirty="0">
                <a:solidFill>
                  <a:schemeClr val="bg1">
                    <a:lumMod val="65000"/>
                  </a:schemeClr>
                </a:solidFill>
              </a:rPr>
            </a:br>
            <a:r>
              <a:rPr lang="es-MX" dirty="0">
                <a:solidFill>
                  <a:schemeClr val="bg1">
                    <a:lumMod val="65000"/>
                  </a:schemeClr>
                </a:solidFill>
              </a:rPr>
              <a:t>PARA EL TORNEADO DE ROSCAS</a:t>
            </a:r>
            <a:endParaRPr lang="es-CL" dirty="0">
              <a:solidFill>
                <a:schemeClr val="bg1">
                  <a:lumMod val="65000"/>
                </a:schemeClr>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A7A8AA"/>
              </a:solidFill>
            </a:endParaRPr>
          </a:p>
        </p:txBody>
      </p:sp>
      <p:sp>
        <p:nvSpPr>
          <p:cNvPr id="4" name="Google Shape;143;g94c7710586_0_0">
            <a:extLst>
              <a:ext uri="{FF2B5EF4-FFF2-40B4-BE49-F238E27FC236}">
                <a16:creationId xmlns:a16="http://schemas.microsoft.com/office/drawing/2014/main" id="{FA01FABC-1554-480C-9354-0A8AF3E17503}"/>
              </a:ext>
            </a:extLst>
          </p:cNvPr>
          <p:cNvSpPr txBox="1"/>
          <p:nvPr/>
        </p:nvSpPr>
        <p:spPr>
          <a:xfrm>
            <a:off x="6328611" y="6463509"/>
            <a:ext cx="5567473" cy="2461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s-MX" sz="1000" b="1" i="0" u="none" strike="noStrike" cap="none" dirty="0">
                <a:solidFill>
                  <a:srgbClr val="000000"/>
                </a:solidFill>
                <a:latin typeface="Arial"/>
                <a:ea typeface="Arial"/>
                <a:cs typeface="Arial"/>
                <a:sym typeface="Arial"/>
              </a:rPr>
              <a:t>Fuente: </a:t>
            </a:r>
            <a:r>
              <a:rPr lang="es-MX" sz="1000" dirty="0">
                <a:solidFill>
                  <a:schemeClr val="dk1"/>
                </a:solidFill>
              </a:rPr>
              <a:t>Taller Mecánica Industrial - Escuela Industrial Superior de Valparaíso Óscar Gacitúa Basulto</a:t>
            </a:r>
            <a:r>
              <a:rPr lang="es-MX" sz="900" dirty="0">
                <a:solidFill>
                  <a:schemeClr val="dk1"/>
                </a:solidFill>
              </a:rPr>
              <a:t>.</a:t>
            </a:r>
          </a:p>
        </p:txBody>
      </p:sp>
      <p:pic>
        <p:nvPicPr>
          <p:cNvPr id="3" name="Google Shape;177;g972f6c15e4_0_99">
            <a:extLst>
              <a:ext uri="{FF2B5EF4-FFF2-40B4-BE49-F238E27FC236}">
                <a16:creationId xmlns:a16="http://schemas.microsoft.com/office/drawing/2014/main" id="{D8259C11-39DB-497E-8D7A-05C765FC9C85}"/>
              </a:ext>
            </a:extLst>
          </p:cNvPr>
          <p:cNvPicPr preferRelativeResize="0"/>
          <p:nvPr/>
        </p:nvPicPr>
        <p:blipFill>
          <a:blip r:embed="rId3">
            <a:alphaModFix/>
          </a:blip>
          <a:stretch>
            <a:fillRect/>
          </a:stretch>
        </p:blipFill>
        <p:spPr>
          <a:xfrm>
            <a:off x="1269507" y="3164512"/>
            <a:ext cx="10626577" cy="3271796"/>
          </a:xfrm>
          <a:prstGeom prst="rect">
            <a:avLst/>
          </a:prstGeom>
          <a:noFill/>
          <a:ln>
            <a:noFill/>
          </a:ln>
        </p:spPr>
      </p:pic>
    </p:spTree>
    <p:extLst>
      <p:ext uri="{BB962C8B-B14F-4D97-AF65-F5344CB8AC3E}">
        <p14:creationId xmlns:p14="http://schemas.microsoft.com/office/powerpoint/2010/main" val="323968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B90A974-B67C-4EA6-9C31-719FE27E7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PARTES Y ACCESORIOS NECESARIOS PARA EL</a:t>
            </a:r>
            <a:br>
              <a:rPr lang="es-MX" dirty="0"/>
            </a:br>
            <a:r>
              <a:rPr lang="es-MX" dirty="0">
                <a:solidFill>
                  <a:srgbClr val="A7A8AA"/>
                </a:solidFill>
              </a:rPr>
              <a:t>TORNEADO DE ROSCAS</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Google Shape;213;g94249db70b_0_185">
            <a:extLst>
              <a:ext uri="{FF2B5EF4-FFF2-40B4-BE49-F238E27FC236}">
                <a16:creationId xmlns:a16="http://schemas.microsoft.com/office/drawing/2014/main" id="{DF15EB72-11BB-41AA-A8F3-DDB2E2EF29E6}"/>
              </a:ext>
            </a:extLst>
          </p:cNvPr>
          <p:cNvSpPr txBox="1"/>
          <p:nvPr/>
        </p:nvSpPr>
        <p:spPr>
          <a:xfrm>
            <a:off x="960401" y="2187974"/>
            <a:ext cx="33702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00" b="1" i="1" dirty="0">
                <a:solidFill>
                  <a:srgbClr val="88354D"/>
                </a:solidFill>
                <a:latin typeface="Calibri"/>
                <a:ea typeface="Calibri"/>
                <a:cs typeface="Calibri"/>
                <a:sym typeface="Calibri"/>
              </a:rPr>
              <a:t>Figura 13. </a:t>
            </a:r>
            <a:r>
              <a:rPr lang="es-CL" b="1" i="1" dirty="0">
                <a:solidFill>
                  <a:srgbClr val="88354D"/>
                </a:solidFill>
                <a:latin typeface="Calibri"/>
                <a:ea typeface="Calibri"/>
                <a:cs typeface="Calibri"/>
                <a:sym typeface="Calibri"/>
              </a:rPr>
              <a:t>Luneta móvil</a:t>
            </a:r>
            <a:endParaRPr sz="1800" b="1" i="1" strike="noStrike" cap="none" dirty="0">
              <a:solidFill>
                <a:srgbClr val="88354D"/>
              </a:solidFill>
              <a:latin typeface="Calibri"/>
              <a:ea typeface="Calibri"/>
              <a:cs typeface="Calibri"/>
              <a:sym typeface="Calibri"/>
            </a:endParaRPr>
          </a:p>
        </p:txBody>
      </p:sp>
      <p:sp>
        <p:nvSpPr>
          <p:cNvPr id="13" name="Google Shape;215;g94249db70b_0_185">
            <a:extLst>
              <a:ext uri="{FF2B5EF4-FFF2-40B4-BE49-F238E27FC236}">
                <a16:creationId xmlns:a16="http://schemas.microsoft.com/office/drawing/2014/main" id="{0C127AC8-4BD5-40FF-9E8C-73F816F0CCFD}"/>
              </a:ext>
            </a:extLst>
          </p:cNvPr>
          <p:cNvSpPr txBox="1"/>
          <p:nvPr/>
        </p:nvSpPr>
        <p:spPr>
          <a:xfrm>
            <a:off x="6659874" y="2187974"/>
            <a:ext cx="3437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00" b="1" i="1" dirty="0">
                <a:solidFill>
                  <a:srgbClr val="88354D"/>
                </a:solidFill>
                <a:latin typeface="Calibri"/>
                <a:ea typeface="Calibri"/>
                <a:cs typeface="Calibri"/>
                <a:sym typeface="Calibri"/>
              </a:rPr>
              <a:t>Figura 14. </a:t>
            </a:r>
            <a:r>
              <a:rPr lang="es-CL" sz="1800" b="1" i="1" u="none" strike="noStrike" cap="none" dirty="0">
                <a:solidFill>
                  <a:srgbClr val="88354D"/>
                </a:solidFill>
                <a:latin typeface="Calibri"/>
                <a:ea typeface="Calibri"/>
                <a:cs typeface="Calibri"/>
                <a:sym typeface="Calibri"/>
              </a:rPr>
              <a:t>Carro transversal</a:t>
            </a:r>
            <a:endParaRPr sz="1800" b="1" i="1" u="none" strike="noStrike" cap="none" dirty="0">
              <a:solidFill>
                <a:srgbClr val="88354D"/>
              </a:solidFill>
              <a:latin typeface="Calibri"/>
              <a:ea typeface="Calibri"/>
              <a:cs typeface="Calibri"/>
              <a:sym typeface="Calibri"/>
            </a:endParaRPr>
          </a:p>
        </p:txBody>
      </p:sp>
      <p:sp>
        <p:nvSpPr>
          <p:cNvPr id="15" name="Google Shape;216;g94249db70b_0_185">
            <a:extLst>
              <a:ext uri="{FF2B5EF4-FFF2-40B4-BE49-F238E27FC236}">
                <a16:creationId xmlns:a16="http://schemas.microsoft.com/office/drawing/2014/main" id="{411C85B3-8A84-4036-BAC2-D639BE221351}"/>
              </a:ext>
            </a:extLst>
          </p:cNvPr>
          <p:cNvSpPr/>
          <p:nvPr/>
        </p:nvSpPr>
        <p:spPr>
          <a:xfrm>
            <a:off x="6578550" y="5834758"/>
            <a:ext cx="3770498" cy="20609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000" b="1" i="0" u="none" strike="noStrike" cap="none" dirty="0">
                <a:solidFill>
                  <a:srgbClr val="000000"/>
                </a:solidFill>
                <a:ea typeface="Arial"/>
                <a:cs typeface="Arial"/>
                <a:sym typeface="Arial"/>
              </a:rPr>
              <a:t>Fuente : </a:t>
            </a:r>
            <a:r>
              <a:rPr lang="es-CL" sz="1000" b="0" i="0" u="none" strike="noStrike" cap="none" dirty="0">
                <a:solidFill>
                  <a:srgbClr val="000000"/>
                </a:solidFill>
                <a:ea typeface="Arial"/>
                <a:cs typeface="Arial"/>
                <a:sym typeface="Arial"/>
              </a:rPr>
              <a:t>Taller Mecánica Industrial - Escuela Industrial Superior de Valparaíso Óscar Gacitúa Basulto.</a:t>
            </a:r>
            <a:endParaRPr sz="1000" b="0" i="0" u="none" strike="noStrike" cap="none" dirty="0">
              <a:solidFill>
                <a:srgbClr val="000000"/>
              </a:solidFill>
              <a:ea typeface="Arial"/>
              <a:cs typeface="Arial"/>
              <a:sym typeface="Arial"/>
            </a:endParaRPr>
          </a:p>
        </p:txBody>
      </p:sp>
      <p:pic>
        <p:nvPicPr>
          <p:cNvPr id="2" name="Google Shape;185;g972f6c15e4_0_119">
            <a:extLst>
              <a:ext uri="{FF2B5EF4-FFF2-40B4-BE49-F238E27FC236}">
                <a16:creationId xmlns:a16="http://schemas.microsoft.com/office/drawing/2014/main" id="{19202088-F403-4D2A-8D54-557FA47C04C2}"/>
              </a:ext>
            </a:extLst>
          </p:cNvPr>
          <p:cNvPicPr preferRelativeResize="0"/>
          <p:nvPr/>
        </p:nvPicPr>
        <p:blipFill rotWithShape="1">
          <a:blip r:embed="rId3">
            <a:alphaModFix/>
          </a:blip>
          <a:srcRect/>
          <a:stretch/>
        </p:blipFill>
        <p:spPr>
          <a:xfrm>
            <a:off x="1501021" y="2583522"/>
            <a:ext cx="3135016" cy="2959149"/>
          </a:xfrm>
          <a:prstGeom prst="rect">
            <a:avLst/>
          </a:prstGeom>
          <a:noFill/>
          <a:ln>
            <a:noFill/>
          </a:ln>
        </p:spPr>
      </p:pic>
      <p:pic>
        <p:nvPicPr>
          <p:cNvPr id="3" name="Google Shape;186;g972f6c15e4_0_119">
            <a:extLst>
              <a:ext uri="{FF2B5EF4-FFF2-40B4-BE49-F238E27FC236}">
                <a16:creationId xmlns:a16="http://schemas.microsoft.com/office/drawing/2014/main" id="{30405425-22E6-468C-8160-9570C9CE586A}"/>
              </a:ext>
            </a:extLst>
          </p:cNvPr>
          <p:cNvPicPr preferRelativeResize="0"/>
          <p:nvPr/>
        </p:nvPicPr>
        <p:blipFill rotWithShape="1">
          <a:blip r:embed="rId4">
            <a:alphaModFix/>
          </a:blip>
          <a:srcRect/>
          <a:stretch/>
        </p:blipFill>
        <p:spPr>
          <a:xfrm>
            <a:off x="6578550" y="2872469"/>
            <a:ext cx="3515772" cy="2381250"/>
          </a:xfrm>
          <a:prstGeom prst="rect">
            <a:avLst/>
          </a:prstGeom>
          <a:noFill/>
          <a:ln>
            <a:noFill/>
          </a:ln>
        </p:spPr>
      </p:pic>
      <p:sp>
        <p:nvSpPr>
          <p:cNvPr id="6" name="Google Shape;188;g972f6c15e4_0_119">
            <a:extLst>
              <a:ext uri="{FF2B5EF4-FFF2-40B4-BE49-F238E27FC236}">
                <a16:creationId xmlns:a16="http://schemas.microsoft.com/office/drawing/2014/main" id="{693CB8EC-FBEB-4332-B436-344661247307}"/>
              </a:ext>
            </a:extLst>
          </p:cNvPr>
          <p:cNvSpPr txBox="1"/>
          <p:nvPr/>
        </p:nvSpPr>
        <p:spPr>
          <a:xfrm>
            <a:off x="1392702" y="5834758"/>
            <a:ext cx="36576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1" i="0" u="none" strike="noStrike" cap="none" dirty="0">
                <a:solidFill>
                  <a:srgbClr val="000000"/>
                </a:solidFill>
                <a:ea typeface="Arial"/>
                <a:cs typeface="Arial"/>
                <a:sym typeface="Arial"/>
              </a:rPr>
              <a:t>Fuente:  </a:t>
            </a:r>
            <a:r>
              <a:rPr lang="es-CL" sz="1000" b="0" i="0" u="sng" strike="noStrike" cap="none" dirty="0">
                <a:solidFill>
                  <a:srgbClr val="000000"/>
                </a:solidFill>
                <a:ea typeface="Arial"/>
                <a:cs typeface="Arial"/>
                <a:sym typeface="Arial"/>
                <a:hlinkClick r:id="rId5">
                  <a:extLst>
                    <a:ext uri="{A12FA001-AC4F-418D-AE19-62706E023703}">
                      <ahyp:hlinkClr xmlns:ahyp="http://schemas.microsoft.com/office/drawing/2018/hyperlinkcolor" val="tx"/>
                    </a:ext>
                  </a:extLst>
                </a:hlinkClick>
              </a:rPr>
              <a:t>https://www.dismak.com/Luneta-movil-para-TU-2506-/-TU-2404-/-TU-2406-OPTIMUM</a:t>
            </a:r>
            <a:endParaRPr sz="1000" b="0" i="0" u="none" strike="noStrike" cap="none" dirty="0">
              <a:solidFill>
                <a:srgbClr val="000000"/>
              </a:solidFill>
              <a:ea typeface="Arial"/>
              <a:cs typeface="Arial"/>
              <a:sym typeface="Arial"/>
            </a:endParaRPr>
          </a:p>
        </p:txBody>
      </p:sp>
    </p:spTree>
    <p:extLst>
      <p:ext uri="{BB962C8B-B14F-4D97-AF65-F5344CB8AC3E}">
        <p14:creationId xmlns:p14="http://schemas.microsoft.com/office/powerpoint/2010/main" val="188318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A2C9840-B547-4377-A06F-9B0936200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PARTES Y ACCESORIOS NECESARIOS PARA EL</a:t>
            </a:r>
            <a:br>
              <a:rPr lang="es-MX" dirty="0"/>
            </a:br>
            <a:r>
              <a:rPr lang="es-MX" dirty="0">
                <a:solidFill>
                  <a:srgbClr val="A7A8AA"/>
                </a:solidFill>
              </a:rPr>
              <a:t>TORNEADO CÓNICO</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Google Shape;213;g94249db70b_0_185">
            <a:extLst>
              <a:ext uri="{FF2B5EF4-FFF2-40B4-BE49-F238E27FC236}">
                <a16:creationId xmlns:a16="http://schemas.microsoft.com/office/drawing/2014/main" id="{DF15EB72-11BB-41AA-A8F3-DDB2E2EF29E6}"/>
              </a:ext>
            </a:extLst>
          </p:cNvPr>
          <p:cNvSpPr txBox="1"/>
          <p:nvPr/>
        </p:nvSpPr>
        <p:spPr>
          <a:xfrm>
            <a:off x="1777146" y="2267876"/>
            <a:ext cx="33702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00" b="1" i="1" dirty="0">
                <a:solidFill>
                  <a:srgbClr val="88354D"/>
                </a:solidFill>
                <a:latin typeface="Calibri"/>
                <a:ea typeface="Calibri"/>
                <a:cs typeface="Calibri"/>
                <a:sym typeface="Calibri"/>
              </a:rPr>
              <a:t>Figura 15. </a:t>
            </a:r>
            <a:r>
              <a:rPr lang="es-CL" sz="1800" b="1" i="1" strike="noStrike" cap="none" dirty="0">
                <a:solidFill>
                  <a:srgbClr val="88354D"/>
                </a:solidFill>
                <a:latin typeface="Calibri"/>
                <a:ea typeface="Calibri"/>
                <a:cs typeface="Calibri"/>
                <a:sym typeface="Calibri"/>
              </a:rPr>
              <a:t>Carro auxiliar</a:t>
            </a:r>
            <a:endParaRPr sz="1800" b="1" i="1" strike="noStrike" cap="none" dirty="0">
              <a:solidFill>
                <a:srgbClr val="88354D"/>
              </a:solidFill>
              <a:latin typeface="Calibri"/>
              <a:ea typeface="Calibri"/>
              <a:cs typeface="Calibri"/>
              <a:sym typeface="Calibri"/>
            </a:endParaRPr>
          </a:p>
        </p:txBody>
      </p:sp>
      <p:sp>
        <p:nvSpPr>
          <p:cNvPr id="13" name="Google Shape;215;g94249db70b_0_185">
            <a:extLst>
              <a:ext uri="{FF2B5EF4-FFF2-40B4-BE49-F238E27FC236}">
                <a16:creationId xmlns:a16="http://schemas.microsoft.com/office/drawing/2014/main" id="{0C127AC8-4BD5-40FF-9E8C-73F816F0CCFD}"/>
              </a:ext>
            </a:extLst>
          </p:cNvPr>
          <p:cNvSpPr txBox="1"/>
          <p:nvPr/>
        </p:nvSpPr>
        <p:spPr>
          <a:xfrm>
            <a:off x="6890696" y="2267876"/>
            <a:ext cx="3437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00" b="1" i="1" dirty="0">
                <a:solidFill>
                  <a:srgbClr val="88354D"/>
                </a:solidFill>
                <a:latin typeface="Calibri"/>
                <a:ea typeface="Calibri"/>
                <a:cs typeface="Calibri"/>
                <a:sym typeface="Calibri"/>
              </a:rPr>
              <a:t>Figura 16. </a:t>
            </a:r>
            <a:r>
              <a:rPr lang="es-CL" b="1" i="1" dirty="0">
                <a:solidFill>
                  <a:srgbClr val="88354D"/>
                </a:solidFill>
                <a:latin typeface="Calibri"/>
                <a:ea typeface="Calibri"/>
                <a:cs typeface="Calibri"/>
                <a:sym typeface="Calibri"/>
              </a:rPr>
              <a:t>Carro longitudinal</a:t>
            </a:r>
            <a:endParaRPr sz="1800" b="1" i="1" u="none" strike="noStrike" cap="none" dirty="0">
              <a:solidFill>
                <a:srgbClr val="88354D"/>
              </a:solidFill>
              <a:latin typeface="Calibri"/>
              <a:ea typeface="Calibri"/>
              <a:cs typeface="Calibri"/>
              <a:sym typeface="Calibri"/>
            </a:endParaRPr>
          </a:p>
        </p:txBody>
      </p:sp>
      <p:sp>
        <p:nvSpPr>
          <p:cNvPr id="15" name="Google Shape;216;g94249db70b_0_185">
            <a:extLst>
              <a:ext uri="{FF2B5EF4-FFF2-40B4-BE49-F238E27FC236}">
                <a16:creationId xmlns:a16="http://schemas.microsoft.com/office/drawing/2014/main" id="{411C85B3-8A84-4036-BAC2-D639BE221351}"/>
              </a:ext>
            </a:extLst>
          </p:cNvPr>
          <p:cNvSpPr/>
          <p:nvPr/>
        </p:nvSpPr>
        <p:spPr>
          <a:xfrm>
            <a:off x="3110107" y="6356242"/>
            <a:ext cx="5409501" cy="2576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000" b="1" i="0" u="none" strike="noStrike" cap="none" dirty="0">
                <a:solidFill>
                  <a:srgbClr val="000000"/>
                </a:solidFill>
                <a:ea typeface="Arial"/>
                <a:cs typeface="Arial"/>
                <a:sym typeface="Arial"/>
              </a:rPr>
              <a:t>Fuente: </a:t>
            </a:r>
            <a:r>
              <a:rPr lang="es-CL" sz="1000" b="0" i="0" u="none" strike="noStrike" cap="none" dirty="0">
                <a:solidFill>
                  <a:srgbClr val="000000"/>
                </a:solidFill>
                <a:ea typeface="Arial"/>
                <a:cs typeface="Arial"/>
                <a:sym typeface="Arial"/>
              </a:rPr>
              <a:t>Taller Mecánica Industrial - Escuela Industrial Superior de Valparaíso Óscar Gacitúa Basulto.</a:t>
            </a:r>
            <a:endParaRPr sz="1000" b="0" i="0" u="none" strike="noStrike" cap="none" dirty="0">
              <a:solidFill>
                <a:srgbClr val="000000"/>
              </a:solidFill>
              <a:ea typeface="Arial"/>
              <a:cs typeface="Arial"/>
              <a:sym typeface="Arial"/>
            </a:endParaRPr>
          </a:p>
        </p:txBody>
      </p:sp>
      <p:pic>
        <p:nvPicPr>
          <p:cNvPr id="4" name="Google Shape;197;g972f6c15e4_0_133">
            <a:extLst>
              <a:ext uri="{FF2B5EF4-FFF2-40B4-BE49-F238E27FC236}">
                <a16:creationId xmlns:a16="http://schemas.microsoft.com/office/drawing/2014/main" id="{9AF93FF9-7764-4CCA-8978-373336684D03}"/>
              </a:ext>
            </a:extLst>
          </p:cNvPr>
          <p:cNvPicPr preferRelativeResize="0"/>
          <p:nvPr/>
        </p:nvPicPr>
        <p:blipFill rotWithShape="1">
          <a:blip r:embed="rId3">
            <a:alphaModFix/>
          </a:blip>
          <a:srcRect/>
          <a:stretch/>
        </p:blipFill>
        <p:spPr>
          <a:xfrm>
            <a:off x="1283343" y="2810593"/>
            <a:ext cx="4717767" cy="2755705"/>
          </a:xfrm>
          <a:prstGeom prst="rect">
            <a:avLst/>
          </a:prstGeom>
          <a:noFill/>
          <a:ln>
            <a:noFill/>
          </a:ln>
        </p:spPr>
      </p:pic>
      <p:pic>
        <p:nvPicPr>
          <p:cNvPr id="6" name="Google Shape;198;g972f6c15e4_0_133">
            <a:extLst>
              <a:ext uri="{FF2B5EF4-FFF2-40B4-BE49-F238E27FC236}">
                <a16:creationId xmlns:a16="http://schemas.microsoft.com/office/drawing/2014/main" id="{38575BC2-A5B9-44DD-AC0C-B70C2B09C056}"/>
              </a:ext>
            </a:extLst>
          </p:cNvPr>
          <p:cNvPicPr preferRelativeResize="0"/>
          <p:nvPr/>
        </p:nvPicPr>
        <p:blipFill rotWithShape="1">
          <a:blip r:embed="rId4">
            <a:alphaModFix/>
          </a:blip>
          <a:srcRect/>
          <a:stretch/>
        </p:blipFill>
        <p:spPr>
          <a:xfrm>
            <a:off x="6872287" y="2819533"/>
            <a:ext cx="3781425" cy="3200400"/>
          </a:xfrm>
          <a:prstGeom prst="rect">
            <a:avLst/>
          </a:prstGeom>
          <a:noFill/>
          <a:ln>
            <a:noFill/>
          </a:ln>
        </p:spPr>
      </p:pic>
    </p:spTree>
    <p:extLst>
      <p:ext uri="{BB962C8B-B14F-4D97-AF65-F5344CB8AC3E}">
        <p14:creationId xmlns:p14="http://schemas.microsoft.com/office/powerpoint/2010/main" val="1098055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29C0B34-712A-4601-8D3A-FDFE865AE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PARTES Y ACCESORIOS NECESARIOS PARA EL</a:t>
            </a:r>
            <a:br>
              <a:rPr lang="es-MX" dirty="0"/>
            </a:br>
            <a:r>
              <a:rPr lang="es-MX" dirty="0">
                <a:solidFill>
                  <a:srgbClr val="A7A8AA"/>
                </a:solidFill>
              </a:rPr>
              <a:t>TORNEADO CÓNICO</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Google Shape;213;g94249db70b_0_185">
            <a:extLst>
              <a:ext uri="{FF2B5EF4-FFF2-40B4-BE49-F238E27FC236}">
                <a16:creationId xmlns:a16="http://schemas.microsoft.com/office/drawing/2014/main" id="{DF15EB72-11BB-41AA-A8F3-DDB2E2EF29E6}"/>
              </a:ext>
            </a:extLst>
          </p:cNvPr>
          <p:cNvSpPr txBox="1"/>
          <p:nvPr/>
        </p:nvSpPr>
        <p:spPr>
          <a:xfrm>
            <a:off x="791725" y="1690825"/>
            <a:ext cx="33702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00" b="1" i="1" dirty="0">
                <a:solidFill>
                  <a:srgbClr val="88354D"/>
                </a:solidFill>
                <a:latin typeface="Calibri"/>
                <a:ea typeface="Calibri"/>
                <a:cs typeface="Calibri"/>
                <a:sym typeface="Calibri"/>
              </a:rPr>
              <a:t>Figura 17. </a:t>
            </a:r>
            <a:r>
              <a:rPr lang="es-CL" b="1" i="1" dirty="0">
                <a:solidFill>
                  <a:srgbClr val="88354D"/>
                </a:solidFill>
                <a:latin typeface="Calibri"/>
                <a:ea typeface="Calibri"/>
                <a:cs typeface="Calibri"/>
                <a:sym typeface="Calibri"/>
              </a:rPr>
              <a:t>Tornillo patrón</a:t>
            </a:r>
            <a:endParaRPr sz="1800" b="1" i="1" strike="noStrike" cap="none" dirty="0">
              <a:solidFill>
                <a:srgbClr val="88354D"/>
              </a:solidFill>
              <a:latin typeface="Calibri"/>
              <a:ea typeface="Calibri"/>
              <a:cs typeface="Calibri"/>
              <a:sym typeface="Calibri"/>
            </a:endParaRPr>
          </a:p>
        </p:txBody>
      </p:sp>
      <p:sp>
        <p:nvSpPr>
          <p:cNvPr id="13" name="Google Shape;215;g94249db70b_0_185">
            <a:extLst>
              <a:ext uri="{FF2B5EF4-FFF2-40B4-BE49-F238E27FC236}">
                <a16:creationId xmlns:a16="http://schemas.microsoft.com/office/drawing/2014/main" id="{0C127AC8-4BD5-40FF-9E8C-73F816F0CCFD}"/>
              </a:ext>
            </a:extLst>
          </p:cNvPr>
          <p:cNvSpPr txBox="1"/>
          <p:nvPr/>
        </p:nvSpPr>
        <p:spPr>
          <a:xfrm>
            <a:off x="4329107" y="1690688"/>
            <a:ext cx="3437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00" b="1" i="1" dirty="0">
                <a:solidFill>
                  <a:srgbClr val="88354D"/>
                </a:solidFill>
                <a:latin typeface="Calibri"/>
                <a:ea typeface="Calibri"/>
                <a:cs typeface="Calibri"/>
                <a:sym typeface="Calibri"/>
              </a:rPr>
              <a:t>Figura 18. </a:t>
            </a:r>
            <a:r>
              <a:rPr lang="es-CL" sz="1800" b="1" i="1" u="none" strike="noStrike" cap="none" dirty="0">
                <a:solidFill>
                  <a:srgbClr val="88354D"/>
                </a:solidFill>
                <a:latin typeface="Calibri"/>
                <a:ea typeface="Calibri"/>
                <a:cs typeface="Calibri"/>
                <a:sym typeface="Calibri"/>
              </a:rPr>
              <a:t>Tren de engranajes</a:t>
            </a:r>
            <a:endParaRPr sz="1800" b="1" i="1" u="none" strike="noStrike" cap="none" dirty="0">
              <a:solidFill>
                <a:srgbClr val="88354D"/>
              </a:solidFill>
              <a:latin typeface="Calibri"/>
              <a:ea typeface="Calibri"/>
              <a:cs typeface="Calibri"/>
              <a:sym typeface="Calibri"/>
            </a:endParaRPr>
          </a:p>
        </p:txBody>
      </p:sp>
      <p:sp>
        <p:nvSpPr>
          <p:cNvPr id="15" name="Google Shape;216;g94249db70b_0_185">
            <a:extLst>
              <a:ext uri="{FF2B5EF4-FFF2-40B4-BE49-F238E27FC236}">
                <a16:creationId xmlns:a16="http://schemas.microsoft.com/office/drawing/2014/main" id="{411C85B3-8A84-4036-BAC2-D639BE221351}"/>
              </a:ext>
            </a:extLst>
          </p:cNvPr>
          <p:cNvSpPr/>
          <p:nvPr/>
        </p:nvSpPr>
        <p:spPr>
          <a:xfrm>
            <a:off x="3110107" y="6356242"/>
            <a:ext cx="5409501" cy="2576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900" b="1" i="0" u="none" strike="noStrike" cap="none" dirty="0">
                <a:solidFill>
                  <a:srgbClr val="000000"/>
                </a:solidFill>
                <a:latin typeface="Arial"/>
                <a:ea typeface="Arial"/>
                <a:cs typeface="Arial"/>
                <a:sym typeface="Arial"/>
              </a:rPr>
              <a:t>Fuente</a:t>
            </a:r>
            <a:r>
              <a:rPr lang="es-CL" sz="900" b="0" i="0" u="none" strike="noStrike" cap="none" dirty="0">
                <a:solidFill>
                  <a:srgbClr val="000000"/>
                </a:solidFill>
                <a:latin typeface="Arial"/>
                <a:ea typeface="Arial"/>
                <a:cs typeface="Arial"/>
                <a:sym typeface="Arial"/>
              </a:rPr>
              <a:t>: Taller Mecánica Industrial - Escuela Industrial Superior de Valparaíso Óscar Gacitúa Basulto.</a:t>
            </a:r>
            <a:endParaRPr sz="900" b="0" i="0" u="none" strike="noStrike" cap="none" dirty="0">
              <a:solidFill>
                <a:srgbClr val="000000"/>
              </a:solidFill>
              <a:latin typeface="Arial"/>
              <a:ea typeface="Arial"/>
              <a:cs typeface="Arial"/>
              <a:sym typeface="Arial"/>
            </a:endParaRPr>
          </a:p>
        </p:txBody>
      </p:sp>
      <p:pic>
        <p:nvPicPr>
          <p:cNvPr id="6" name="Google Shape;209;g972f6c15e4_0_141">
            <a:extLst>
              <a:ext uri="{FF2B5EF4-FFF2-40B4-BE49-F238E27FC236}">
                <a16:creationId xmlns:a16="http://schemas.microsoft.com/office/drawing/2014/main" id="{BD347D40-C86C-4E97-A9BE-0B2377FB9FC4}"/>
              </a:ext>
            </a:extLst>
          </p:cNvPr>
          <p:cNvPicPr preferRelativeResize="0"/>
          <p:nvPr/>
        </p:nvPicPr>
        <p:blipFill rotWithShape="1">
          <a:blip r:embed="rId3">
            <a:alphaModFix/>
          </a:blip>
          <a:srcRect/>
          <a:stretch/>
        </p:blipFill>
        <p:spPr>
          <a:xfrm>
            <a:off x="662794" y="2244552"/>
            <a:ext cx="3564243" cy="2624173"/>
          </a:xfrm>
          <a:prstGeom prst="rect">
            <a:avLst/>
          </a:prstGeom>
          <a:noFill/>
          <a:ln>
            <a:noFill/>
          </a:ln>
        </p:spPr>
      </p:pic>
      <p:pic>
        <p:nvPicPr>
          <p:cNvPr id="7" name="Google Shape;213;g972f6c15e4_0_141">
            <a:extLst>
              <a:ext uri="{FF2B5EF4-FFF2-40B4-BE49-F238E27FC236}">
                <a16:creationId xmlns:a16="http://schemas.microsoft.com/office/drawing/2014/main" id="{55F9B477-A4DD-42E9-839B-22716B6FB997}"/>
              </a:ext>
            </a:extLst>
          </p:cNvPr>
          <p:cNvPicPr preferRelativeResize="0"/>
          <p:nvPr/>
        </p:nvPicPr>
        <p:blipFill>
          <a:blip r:embed="rId4">
            <a:alphaModFix/>
          </a:blip>
          <a:stretch>
            <a:fillRect/>
          </a:stretch>
        </p:blipFill>
        <p:spPr>
          <a:xfrm>
            <a:off x="4709606" y="2257892"/>
            <a:ext cx="2758865" cy="3794326"/>
          </a:xfrm>
          <a:prstGeom prst="rect">
            <a:avLst/>
          </a:prstGeom>
          <a:noFill/>
          <a:ln>
            <a:noFill/>
          </a:ln>
        </p:spPr>
      </p:pic>
      <p:sp>
        <p:nvSpPr>
          <p:cNvPr id="8" name="Google Shape;215;g94249db70b_0_185">
            <a:extLst>
              <a:ext uri="{FF2B5EF4-FFF2-40B4-BE49-F238E27FC236}">
                <a16:creationId xmlns:a16="http://schemas.microsoft.com/office/drawing/2014/main" id="{84EA9C71-2FEF-4772-B541-D4BD4681632E}"/>
              </a:ext>
            </a:extLst>
          </p:cNvPr>
          <p:cNvSpPr txBox="1"/>
          <p:nvPr/>
        </p:nvSpPr>
        <p:spPr>
          <a:xfrm>
            <a:off x="8108804" y="1690688"/>
            <a:ext cx="3437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00" b="1" i="1" dirty="0">
                <a:solidFill>
                  <a:srgbClr val="88354D"/>
                </a:solidFill>
                <a:latin typeface="Calibri"/>
                <a:ea typeface="Calibri"/>
                <a:cs typeface="Calibri"/>
                <a:sym typeface="Calibri"/>
              </a:rPr>
              <a:t>Figura 19. </a:t>
            </a:r>
            <a:r>
              <a:rPr lang="es-CL" sz="1800" b="1" i="1" u="none" strike="noStrike" cap="none" dirty="0">
                <a:solidFill>
                  <a:srgbClr val="88354D"/>
                </a:solidFill>
                <a:latin typeface="Calibri"/>
                <a:ea typeface="Calibri"/>
                <a:cs typeface="Calibri"/>
                <a:sym typeface="Calibri"/>
              </a:rPr>
              <a:t>Palancas del torno</a:t>
            </a:r>
            <a:endParaRPr sz="1800" b="1" i="1" u="none" strike="noStrike" cap="none" dirty="0">
              <a:solidFill>
                <a:srgbClr val="88354D"/>
              </a:solidFill>
              <a:latin typeface="Calibri"/>
              <a:ea typeface="Calibri"/>
              <a:cs typeface="Calibri"/>
              <a:sym typeface="Calibri"/>
            </a:endParaRPr>
          </a:p>
        </p:txBody>
      </p:sp>
      <p:pic>
        <p:nvPicPr>
          <p:cNvPr id="9" name="Google Shape;221;g972f6c15e4_0_159">
            <a:extLst>
              <a:ext uri="{FF2B5EF4-FFF2-40B4-BE49-F238E27FC236}">
                <a16:creationId xmlns:a16="http://schemas.microsoft.com/office/drawing/2014/main" id="{EF3C103E-1A4A-4EDB-9435-92005A719433}"/>
              </a:ext>
            </a:extLst>
          </p:cNvPr>
          <p:cNvPicPr preferRelativeResize="0"/>
          <p:nvPr/>
        </p:nvPicPr>
        <p:blipFill>
          <a:blip r:embed="rId5">
            <a:alphaModFix/>
          </a:blip>
          <a:stretch>
            <a:fillRect/>
          </a:stretch>
        </p:blipFill>
        <p:spPr>
          <a:xfrm>
            <a:off x="7964965" y="2244552"/>
            <a:ext cx="3839967" cy="3378917"/>
          </a:xfrm>
          <a:prstGeom prst="rect">
            <a:avLst/>
          </a:prstGeom>
          <a:noFill/>
          <a:ln>
            <a:noFill/>
          </a:ln>
        </p:spPr>
      </p:pic>
    </p:spTree>
    <p:extLst>
      <p:ext uri="{BB962C8B-B14F-4D97-AF65-F5344CB8AC3E}">
        <p14:creationId xmlns:p14="http://schemas.microsoft.com/office/powerpoint/2010/main" val="19261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F50F19F-904D-417F-85E5-E769D8457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44825" y="573978"/>
            <a:ext cx="10515600" cy="1325563"/>
          </a:xfrm>
        </p:spPr>
        <p:txBody>
          <a:bodyPr>
            <a:normAutofit fontScale="90000"/>
          </a:bodyPr>
          <a:lstStyle/>
          <a:p>
            <a:r>
              <a:rPr lang="es-MX" sz="6600" dirty="0">
                <a:solidFill>
                  <a:srgbClr val="A7A8AA"/>
                </a:solidFill>
              </a:rPr>
              <a:t>TEMA N°3</a:t>
            </a:r>
            <a:br>
              <a:rPr lang="es-MX" dirty="0"/>
            </a:br>
            <a:r>
              <a:rPr lang="es-CL" dirty="0">
                <a:solidFill>
                  <a:srgbClr val="88354D"/>
                </a:solidFill>
              </a:rPr>
              <a:t>ROSCADO INTERIOR “CÁLCULO DEL AGUJERO DE LA TUERCA O ROSCA HEMBRA”</a:t>
            </a: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Google Shape;292;p35">
            <a:extLst>
              <a:ext uri="{FF2B5EF4-FFF2-40B4-BE49-F238E27FC236}">
                <a16:creationId xmlns:a16="http://schemas.microsoft.com/office/drawing/2014/main" id="{8EEC07F4-866F-4564-9B7C-B55776C1878B}"/>
              </a:ext>
            </a:extLst>
          </p:cNvPr>
          <p:cNvSpPr txBox="1"/>
          <p:nvPr/>
        </p:nvSpPr>
        <p:spPr>
          <a:xfrm>
            <a:off x="6738154" y="6436307"/>
            <a:ext cx="5326602"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MX" sz="1000" b="0" i="0" u="none" strike="noStrike" cap="none" dirty="0">
                <a:solidFill>
                  <a:srgbClr val="000000"/>
                </a:solidFill>
                <a:ea typeface="Arial"/>
                <a:cs typeface="Arial"/>
                <a:sym typeface="Arial"/>
              </a:rPr>
              <a:t>Fuente: Taller Mecánica Industrial - Escuela Industrial Superior de Valparaíso Óscar Gacitúa Basulto</a:t>
            </a:r>
          </a:p>
        </p:txBody>
      </p:sp>
      <p:pic>
        <p:nvPicPr>
          <p:cNvPr id="2" name="Google Shape;230;g972f6c15e4_0_112">
            <a:extLst>
              <a:ext uri="{FF2B5EF4-FFF2-40B4-BE49-F238E27FC236}">
                <a16:creationId xmlns:a16="http://schemas.microsoft.com/office/drawing/2014/main" id="{A3A1A867-E71C-4461-AF70-781424CA4426}"/>
              </a:ext>
            </a:extLst>
          </p:cNvPr>
          <p:cNvPicPr preferRelativeResize="0"/>
          <p:nvPr/>
        </p:nvPicPr>
        <p:blipFill>
          <a:blip r:embed="rId3">
            <a:alphaModFix/>
          </a:blip>
          <a:stretch>
            <a:fillRect/>
          </a:stretch>
        </p:blipFill>
        <p:spPr>
          <a:xfrm>
            <a:off x="8060924" y="1739573"/>
            <a:ext cx="3886251" cy="4696734"/>
          </a:xfrm>
          <a:prstGeom prst="rect">
            <a:avLst/>
          </a:prstGeom>
          <a:noFill/>
          <a:ln>
            <a:noFill/>
          </a:ln>
        </p:spPr>
      </p:pic>
    </p:spTree>
    <p:extLst>
      <p:ext uri="{BB962C8B-B14F-4D97-AF65-F5344CB8AC3E}">
        <p14:creationId xmlns:p14="http://schemas.microsoft.com/office/powerpoint/2010/main" val="406986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CBD5FBA-F72E-48C1-9FAF-4582E244B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3B276572-A850-470B-BA47-1F3CEE1EB4C4}"/>
              </a:ext>
            </a:extLst>
          </p:cNvPr>
          <p:cNvSpPr>
            <a:spLocks noChangeAspect="1"/>
          </p:cNvSpPr>
          <p:nvPr/>
        </p:nvSpPr>
        <p:spPr>
          <a:xfrm>
            <a:off x="-9308" y="2146853"/>
            <a:ext cx="6094519" cy="4142501"/>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130944" y="1030756"/>
            <a:ext cx="10515600" cy="1325563"/>
          </a:xfrm>
        </p:spPr>
        <p:txBody>
          <a:bodyPr>
            <a:normAutofit fontScale="90000"/>
          </a:bodyPr>
          <a:lstStyle/>
          <a:p>
            <a:pPr rtl="0">
              <a:spcBef>
                <a:spcPts val="0"/>
              </a:spcBef>
              <a:spcAft>
                <a:spcPts val="600"/>
              </a:spcAft>
            </a:pPr>
            <a:r>
              <a:rPr lang="es-MX" dirty="0">
                <a:solidFill>
                  <a:srgbClr val="A7A8AA"/>
                </a:solidFill>
              </a:rPr>
              <a:t>ROSCADO INTERIOR </a:t>
            </a:r>
            <a:br>
              <a:rPr lang="es-MX" dirty="0">
                <a:solidFill>
                  <a:srgbClr val="A7A8AA"/>
                </a:solidFill>
              </a:rPr>
            </a:br>
            <a:r>
              <a:rPr lang="es-MX" dirty="0">
                <a:solidFill>
                  <a:srgbClr val="88354D"/>
                </a:solidFill>
              </a:rPr>
              <a:t>“CÁLCULO DEL AGUJERO DE LA TUERCA O ROSCA HEMBRA”</a:t>
            </a:r>
            <a:br>
              <a:rPr lang="es-MX" b="0" dirty="0">
                <a:effectLst/>
              </a:rPr>
            </a:br>
            <a:br>
              <a:rPr lang="es-MX" dirty="0"/>
            </a:b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oogle Shape;238;g972f6c15e4_0_182">
            <a:extLst>
              <a:ext uri="{FF2B5EF4-FFF2-40B4-BE49-F238E27FC236}">
                <a16:creationId xmlns:a16="http://schemas.microsoft.com/office/drawing/2014/main" id="{934B6B5A-C531-4874-AC74-7FC75650B535}"/>
              </a:ext>
            </a:extLst>
          </p:cNvPr>
          <p:cNvPicPr preferRelativeResize="0"/>
          <p:nvPr/>
        </p:nvPicPr>
        <p:blipFill>
          <a:blip r:embed="rId3">
            <a:alphaModFix/>
          </a:blip>
          <a:stretch>
            <a:fillRect/>
          </a:stretch>
        </p:blipFill>
        <p:spPr>
          <a:xfrm>
            <a:off x="6342444" y="1931429"/>
            <a:ext cx="5596639" cy="4234707"/>
          </a:xfrm>
          <a:prstGeom prst="rect">
            <a:avLst/>
          </a:prstGeom>
          <a:noFill/>
          <a:ln>
            <a:noFill/>
          </a:ln>
        </p:spPr>
      </p:pic>
      <p:sp>
        <p:nvSpPr>
          <p:cNvPr id="4" name="Google Shape;239;g972f6c15e4_0_182">
            <a:extLst>
              <a:ext uri="{FF2B5EF4-FFF2-40B4-BE49-F238E27FC236}">
                <a16:creationId xmlns:a16="http://schemas.microsoft.com/office/drawing/2014/main" id="{258157DC-76F1-40CC-9488-2E36FDA8F777}"/>
              </a:ext>
            </a:extLst>
          </p:cNvPr>
          <p:cNvSpPr txBox="1"/>
          <p:nvPr/>
        </p:nvSpPr>
        <p:spPr>
          <a:xfrm>
            <a:off x="7215900" y="1531229"/>
            <a:ext cx="33174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20. Rosca Métrica</a:t>
            </a:r>
            <a:endParaRPr b="1" i="1" dirty="0">
              <a:solidFill>
                <a:srgbClr val="88354D"/>
              </a:solidFill>
              <a:latin typeface="Calibri"/>
              <a:ea typeface="Calibri"/>
              <a:cs typeface="Calibri"/>
              <a:sym typeface="Calibri"/>
            </a:endParaRPr>
          </a:p>
          <a:p>
            <a:pPr marL="0" lvl="0" indent="0" algn="ctr" rtl="0">
              <a:spcBef>
                <a:spcPts val="0"/>
              </a:spcBef>
              <a:spcAft>
                <a:spcPts val="0"/>
              </a:spcAft>
              <a:buNone/>
            </a:pPr>
            <a:endParaRPr b="1" dirty="0">
              <a:solidFill>
                <a:srgbClr val="88354D"/>
              </a:solidFill>
              <a:latin typeface="Calibri"/>
              <a:ea typeface="Calibri"/>
              <a:cs typeface="Calibri"/>
              <a:sym typeface="Calibri"/>
            </a:endParaRPr>
          </a:p>
        </p:txBody>
      </p:sp>
      <p:sp>
        <p:nvSpPr>
          <p:cNvPr id="5" name="Google Shape;240;g972f6c15e4_0_182">
            <a:extLst>
              <a:ext uri="{FF2B5EF4-FFF2-40B4-BE49-F238E27FC236}">
                <a16:creationId xmlns:a16="http://schemas.microsoft.com/office/drawing/2014/main" id="{29BB818D-EB28-446A-970A-6FD82E478EED}"/>
              </a:ext>
            </a:extLst>
          </p:cNvPr>
          <p:cNvSpPr txBox="1"/>
          <p:nvPr/>
        </p:nvSpPr>
        <p:spPr>
          <a:xfrm>
            <a:off x="6342445" y="6247417"/>
            <a:ext cx="5596639"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1" i="0" u="none" strike="noStrike" cap="none" dirty="0">
                <a:solidFill>
                  <a:schemeClr val="dk1"/>
                </a:solidFill>
                <a:latin typeface="Calibri"/>
                <a:ea typeface="Calibri"/>
                <a:cs typeface="Calibri"/>
                <a:sym typeface="Calibri"/>
              </a:rPr>
              <a:t>Fuente</a:t>
            </a:r>
            <a:r>
              <a:rPr lang="es-CL" sz="1000" b="1" dirty="0">
                <a:solidFill>
                  <a:schemeClr val="dk1"/>
                </a:solidFill>
                <a:latin typeface="Calibri"/>
                <a:ea typeface="Calibri"/>
                <a:cs typeface="Calibri"/>
                <a:sym typeface="Calibri"/>
              </a:rPr>
              <a:t>: </a:t>
            </a:r>
            <a:r>
              <a:rPr lang="es-CL" sz="1000" dirty="0">
                <a:solidFill>
                  <a:schemeClr val="dk1"/>
                </a:solidFill>
                <a:latin typeface="Calibri"/>
                <a:ea typeface="Calibri"/>
                <a:cs typeface="Calibri"/>
                <a:sym typeface="Calibri"/>
              </a:rPr>
              <a:t>Elaboración propia en base a Casillas, A. L., (1998), Maquinas. </a:t>
            </a:r>
            <a:r>
              <a:rPr lang="es-CL" sz="1000" dirty="0" err="1">
                <a:solidFill>
                  <a:schemeClr val="dk1"/>
                </a:solidFill>
                <a:latin typeface="Calibri"/>
                <a:ea typeface="Calibri"/>
                <a:cs typeface="Calibri"/>
                <a:sym typeface="Calibri"/>
              </a:rPr>
              <a:t>Calculos</a:t>
            </a:r>
            <a:r>
              <a:rPr lang="es-CL" sz="1000" dirty="0">
                <a:solidFill>
                  <a:schemeClr val="dk1"/>
                </a:solidFill>
                <a:latin typeface="Calibri"/>
                <a:ea typeface="Calibri"/>
                <a:cs typeface="Calibri"/>
                <a:sym typeface="Calibri"/>
              </a:rPr>
              <a:t> de Taller, España, Casillas.</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dirty="0">
              <a:solidFill>
                <a:schemeClr val="dk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id="{50D9390D-83C0-434D-8B04-8E8678012AB6}"/>
                  </a:ext>
                </a:extLst>
              </p:cNvPr>
              <p:cNvSpPr txBox="1"/>
              <p:nvPr/>
            </p:nvSpPr>
            <p:spPr>
              <a:xfrm>
                <a:off x="403193" y="3773063"/>
                <a:ext cx="4985551"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L" sz="3200" i="1" smtClean="0">
                          <a:solidFill>
                            <a:schemeClr val="bg1"/>
                          </a:solidFill>
                          <a:latin typeface="Cambria Math" panose="02040503050406030204" pitchFamily="18" charset="0"/>
                        </a:rPr>
                        <m:t>𝐹</m:t>
                      </m:r>
                      <m:r>
                        <a:rPr lang="es-CL" sz="3200" i="0">
                          <a:solidFill>
                            <a:schemeClr val="bg1"/>
                          </a:solidFill>
                          <a:latin typeface="Cambria Math" panose="02040503050406030204" pitchFamily="18" charset="0"/>
                        </a:rPr>
                        <m:t>=</m:t>
                      </m:r>
                      <m:r>
                        <a:rPr lang="es-CL" sz="3200" i="1">
                          <a:solidFill>
                            <a:schemeClr val="bg1"/>
                          </a:solidFill>
                          <a:latin typeface="Cambria Math" panose="02040503050406030204" pitchFamily="18" charset="0"/>
                        </a:rPr>
                        <m:t>𝐷𝐸</m:t>
                      </m:r>
                      <m:r>
                        <a:rPr lang="es-CL" sz="3200" i="0">
                          <a:solidFill>
                            <a:schemeClr val="bg1"/>
                          </a:solidFill>
                          <a:latin typeface="Cambria Math" panose="02040503050406030204" pitchFamily="18" charset="0"/>
                        </a:rPr>
                        <m:t>−1.3</m:t>
                      </m:r>
                      <m:r>
                        <a:rPr lang="es-CL" sz="3200" i="1">
                          <a:solidFill>
                            <a:schemeClr val="bg1"/>
                          </a:solidFill>
                          <a:latin typeface="Cambria Math" panose="02040503050406030204" pitchFamily="18" charset="0"/>
                        </a:rPr>
                        <m:t>𝑥𝑃</m:t>
                      </m:r>
                    </m:oMath>
                  </m:oMathPara>
                </a14:m>
                <a:endParaRPr lang="es-CL" sz="3200" dirty="0">
                  <a:solidFill>
                    <a:schemeClr val="bg1"/>
                  </a:solidFill>
                </a:endParaRPr>
              </a:p>
            </p:txBody>
          </p:sp>
        </mc:Choice>
        <mc:Fallback xmlns="">
          <p:sp>
            <p:nvSpPr>
              <p:cNvPr id="31" name="CuadroTexto 30">
                <a:extLst>
                  <a:ext uri="{FF2B5EF4-FFF2-40B4-BE49-F238E27FC236}">
                    <a16:creationId xmlns:a16="http://schemas.microsoft.com/office/drawing/2014/main" id="{50D9390D-83C0-434D-8B04-8E8678012AB6}"/>
                  </a:ext>
                </a:extLst>
              </p:cNvPr>
              <p:cNvSpPr txBox="1">
                <a:spLocks noRot="1" noChangeAspect="1" noMove="1" noResize="1" noEditPoints="1" noAdjustHandles="1" noChangeArrowheads="1" noChangeShapeType="1" noTextEdit="1"/>
              </p:cNvSpPr>
              <p:nvPr/>
            </p:nvSpPr>
            <p:spPr>
              <a:xfrm>
                <a:off x="403193" y="3773063"/>
                <a:ext cx="4985551" cy="584775"/>
              </a:xfrm>
              <a:prstGeom prst="rect">
                <a:avLst/>
              </a:prstGeom>
              <a:blipFill>
                <a:blip r:embed="rId4"/>
                <a:stretch>
                  <a:fillRect/>
                </a:stretch>
              </a:blipFill>
            </p:spPr>
            <p:txBody>
              <a:bodyPr/>
              <a:lstStyle/>
              <a:p>
                <a:r>
                  <a:rPr lang="es-CL">
                    <a:noFill/>
                  </a:rPr>
                  <a:t> </a:t>
                </a:r>
              </a:p>
            </p:txBody>
          </p:sp>
        </mc:Fallback>
      </mc:AlternateContent>
      <p:sp>
        <p:nvSpPr>
          <p:cNvPr id="8" name="Google Shape;251;p3">
            <a:extLst>
              <a:ext uri="{FF2B5EF4-FFF2-40B4-BE49-F238E27FC236}">
                <a16:creationId xmlns:a16="http://schemas.microsoft.com/office/drawing/2014/main" id="{A1E11F6F-4578-4648-B277-11F02B10F65E}"/>
              </a:ext>
            </a:extLst>
          </p:cNvPr>
          <p:cNvSpPr txBox="1">
            <a:spLocks/>
          </p:cNvSpPr>
          <p:nvPr/>
        </p:nvSpPr>
        <p:spPr>
          <a:xfrm>
            <a:off x="324853" y="2459944"/>
            <a:ext cx="5464732" cy="1000028"/>
          </a:xfrm>
          <a:prstGeom prst="rect">
            <a:avLst/>
          </a:prstGeom>
          <a:noFill/>
          <a:ln>
            <a:noFill/>
          </a:ln>
        </p:spPr>
        <p:txBody>
          <a:bodyPr spcFirstLastPara="1" vert="horz" wrap="square" lIns="91425" tIns="45700" rIns="91425" bIns="4570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spcBef>
                <a:spcPts val="0"/>
              </a:spcBef>
              <a:buClr>
                <a:schemeClr val="dk1"/>
              </a:buClr>
              <a:buSzPts val="2700"/>
              <a:buNone/>
            </a:pPr>
            <a:r>
              <a:rPr lang="es-MX" sz="2400" dirty="0">
                <a:solidFill>
                  <a:schemeClr val="bg1"/>
                </a:solidFill>
              </a:rPr>
              <a:t>Para el cálculo del agujero de tuercas o roscas hembras, ya sean métricas o </a:t>
            </a:r>
            <a:r>
              <a:rPr lang="es-MX" sz="2400" dirty="0" err="1">
                <a:solidFill>
                  <a:schemeClr val="bg1"/>
                </a:solidFill>
              </a:rPr>
              <a:t>Whitwoth</a:t>
            </a:r>
            <a:r>
              <a:rPr lang="es-MX" sz="2400" dirty="0">
                <a:solidFill>
                  <a:schemeClr val="bg1"/>
                </a:solidFill>
              </a:rPr>
              <a:t>, se utiliza la siguiente fórmula:</a:t>
            </a:r>
            <a:endParaRPr lang="es-MX" dirty="0"/>
          </a:p>
          <a:p>
            <a:pPr marL="514350" indent="-336550">
              <a:buClr>
                <a:schemeClr val="dk1"/>
              </a:buClr>
              <a:buSzPts val="2800"/>
              <a:buFont typeface="Arial" panose="020B0604020202020204" pitchFamily="34" charset="0"/>
              <a:buNone/>
            </a:pPr>
            <a:endParaRPr lang="es-MX" dirty="0"/>
          </a:p>
        </p:txBody>
      </p:sp>
      <p:sp>
        <p:nvSpPr>
          <p:cNvPr id="9" name="Google Shape;251;p3">
            <a:extLst>
              <a:ext uri="{FF2B5EF4-FFF2-40B4-BE49-F238E27FC236}">
                <a16:creationId xmlns:a16="http://schemas.microsoft.com/office/drawing/2014/main" id="{435BC266-6AC6-4186-92F4-EBC6CF4719C2}"/>
              </a:ext>
            </a:extLst>
          </p:cNvPr>
          <p:cNvSpPr txBox="1">
            <a:spLocks/>
          </p:cNvSpPr>
          <p:nvPr/>
        </p:nvSpPr>
        <p:spPr>
          <a:xfrm>
            <a:off x="75149" y="4494941"/>
            <a:ext cx="5464732" cy="1000028"/>
          </a:xfrm>
          <a:prstGeom prst="rect">
            <a:avLst/>
          </a:prstGeom>
          <a:noFill/>
          <a:ln>
            <a:noFill/>
          </a:ln>
        </p:spPr>
        <p:txBody>
          <a:bodyPr spcFirstLastPara="1" vert="horz" wrap="square" lIns="91425" tIns="45700" rIns="91425" bIns="45700" rtlCol="0" anchor="t" anchorCtr="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spcBef>
                <a:spcPts val="0"/>
              </a:spcBef>
              <a:buClr>
                <a:schemeClr val="dk1"/>
              </a:buClr>
              <a:buSzPts val="2700"/>
              <a:buNone/>
            </a:pPr>
            <a:r>
              <a:rPr lang="es-MX" sz="8000" b="1" dirty="0">
                <a:solidFill>
                  <a:schemeClr val="bg1"/>
                </a:solidFill>
              </a:rPr>
              <a:t>Donde</a:t>
            </a:r>
          </a:p>
          <a:p>
            <a:pPr marL="6350" indent="0">
              <a:spcBef>
                <a:spcPts val="0"/>
              </a:spcBef>
              <a:buClr>
                <a:schemeClr val="dk1"/>
              </a:buClr>
              <a:buSzPts val="2700"/>
              <a:buNone/>
            </a:pPr>
            <a:endParaRPr lang="es-MX" sz="8000" b="1" dirty="0">
              <a:solidFill>
                <a:schemeClr val="bg1"/>
              </a:solidFill>
            </a:endParaRPr>
          </a:p>
          <a:p>
            <a:pPr rtl="0">
              <a:spcBef>
                <a:spcPts val="1000"/>
              </a:spcBef>
              <a:spcAft>
                <a:spcPts val="0"/>
              </a:spcAft>
            </a:pPr>
            <a:r>
              <a:rPr lang="es-MX" sz="8000" b="1" dirty="0">
                <a:solidFill>
                  <a:schemeClr val="bg1"/>
                </a:solidFill>
              </a:rPr>
              <a:t>F: </a:t>
            </a:r>
            <a:r>
              <a:rPr lang="es-MX" sz="8000" dirty="0">
                <a:solidFill>
                  <a:schemeClr val="bg1"/>
                </a:solidFill>
              </a:rPr>
              <a:t>Es el diámetro del agujero de la tuerca o rosca hembra.               </a:t>
            </a:r>
          </a:p>
          <a:p>
            <a:pPr rtl="0">
              <a:spcBef>
                <a:spcPts val="1000"/>
              </a:spcBef>
              <a:spcAft>
                <a:spcPts val="0"/>
              </a:spcAft>
            </a:pPr>
            <a:r>
              <a:rPr lang="es-MX" sz="8000" b="1" dirty="0">
                <a:solidFill>
                  <a:schemeClr val="bg1"/>
                </a:solidFill>
              </a:rPr>
              <a:t>P: </a:t>
            </a:r>
            <a:r>
              <a:rPr lang="es-MX" sz="8000" dirty="0">
                <a:solidFill>
                  <a:schemeClr val="bg1"/>
                </a:solidFill>
              </a:rPr>
              <a:t>es el paso de la rosca (en el caso de roscas Whitworth el paso debe estar en mm).</a:t>
            </a:r>
          </a:p>
          <a:p>
            <a:pPr marL="514350" indent="-336550">
              <a:buClr>
                <a:schemeClr val="dk1"/>
              </a:buClr>
              <a:buSzPts val="2800"/>
              <a:buFont typeface="Arial" panose="020B0604020202020204" pitchFamily="34" charset="0"/>
              <a:buNone/>
            </a:pPr>
            <a:endParaRPr lang="es-MX" dirty="0">
              <a:solidFill>
                <a:schemeClr val="bg1"/>
              </a:solidFill>
            </a:endParaRPr>
          </a:p>
          <a:p>
            <a:pPr marL="514350" indent="-336550">
              <a:buClr>
                <a:schemeClr val="dk1"/>
              </a:buClr>
              <a:buSzPts val="2800"/>
              <a:buFont typeface="Arial" panose="020B0604020202020204" pitchFamily="34" charset="0"/>
              <a:buNone/>
            </a:pPr>
            <a:endParaRPr lang="es-MX" dirty="0">
              <a:solidFill>
                <a:schemeClr val="bg1"/>
              </a:solidFill>
            </a:endParaRPr>
          </a:p>
        </p:txBody>
      </p:sp>
    </p:spTree>
    <p:extLst>
      <p:ext uri="{BB962C8B-B14F-4D97-AF65-F5344CB8AC3E}">
        <p14:creationId xmlns:p14="http://schemas.microsoft.com/office/powerpoint/2010/main" val="4244801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FCE2AB2-5A8F-4288-8F48-571E61DEB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30" name="Conector recto 29">
            <a:extLst>
              <a:ext uri="{FF2B5EF4-FFF2-40B4-BE49-F238E27FC236}">
                <a16:creationId xmlns:a16="http://schemas.microsoft.com/office/drawing/2014/main" id="{CBC304FB-6B9D-4CBB-A679-A35A15AB3183}"/>
              </a:ext>
            </a:extLst>
          </p:cNvPr>
          <p:cNvCxnSpPr/>
          <p:nvPr/>
        </p:nvCxnSpPr>
        <p:spPr>
          <a:xfrm>
            <a:off x="9692556" y="2883823"/>
            <a:ext cx="9647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E0593050-69DB-426E-BBDC-D344E52E87BA}"/>
              </a:ext>
            </a:extLst>
          </p:cNvPr>
          <p:cNvCxnSpPr>
            <a:cxnSpLocks/>
          </p:cNvCxnSpPr>
          <p:nvPr/>
        </p:nvCxnSpPr>
        <p:spPr>
          <a:xfrm flipH="1">
            <a:off x="3457986" y="5567237"/>
            <a:ext cx="2241858"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1C0C5438-5129-4A51-8D41-24D72A3AB26A}"/>
              </a:ext>
            </a:extLst>
          </p:cNvPr>
          <p:cNvCxnSpPr/>
          <p:nvPr/>
        </p:nvCxnSpPr>
        <p:spPr>
          <a:xfrm flipH="1">
            <a:off x="876298" y="2283041"/>
            <a:ext cx="1283069"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3CDE3E97-1228-4560-A159-0D91BF25A745}"/>
              </a:ext>
            </a:extLst>
          </p:cNvPr>
          <p:cNvCxnSpPr/>
          <p:nvPr/>
        </p:nvCxnSpPr>
        <p:spPr>
          <a:xfrm>
            <a:off x="876298" y="2283041"/>
            <a:ext cx="0" cy="859654"/>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737DA20A-5DB0-4123-A295-53B44CDF5C6C}"/>
              </a:ext>
            </a:extLst>
          </p:cNvPr>
          <p:cNvCxnSpPr>
            <a:cxnSpLocks/>
          </p:cNvCxnSpPr>
          <p:nvPr/>
        </p:nvCxnSpPr>
        <p:spPr>
          <a:xfrm>
            <a:off x="5699844" y="4674092"/>
            <a:ext cx="0" cy="859654"/>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3030F836-241C-4E00-9B7B-CCE3EE4F33BD}"/>
              </a:ext>
            </a:extLst>
          </p:cNvPr>
          <p:cNvSpPr txBox="1"/>
          <p:nvPr/>
        </p:nvSpPr>
        <p:spPr>
          <a:xfrm>
            <a:off x="938827" y="2790662"/>
            <a:ext cx="4761017" cy="2375009"/>
          </a:xfrm>
          <a:prstGeom prst="rect">
            <a:avLst/>
          </a:prstGeom>
          <a:noFill/>
        </p:spPr>
        <p:txBody>
          <a:bodyPr wrap="square">
            <a:spAutoFit/>
          </a:bodyPr>
          <a:lstStyle/>
          <a:p>
            <a:pPr marL="0" lvl="0" indent="0" algn="just" rtl="0">
              <a:spcBef>
                <a:spcPts val="1000"/>
              </a:spcBef>
              <a:spcAft>
                <a:spcPts val="0"/>
              </a:spcAft>
              <a:buNone/>
            </a:pPr>
            <a:r>
              <a:rPr lang="es-MX" sz="2800" b="1" dirty="0">
                <a:solidFill>
                  <a:srgbClr val="88354D"/>
                </a:solidFill>
              </a:rPr>
              <a:t>EJEMPLO</a:t>
            </a:r>
          </a:p>
          <a:p>
            <a:pPr marL="0" lvl="0" indent="0" algn="just" rtl="0">
              <a:spcBef>
                <a:spcPts val="1000"/>
              </a:spcBef>
              <a:spcAft>
                <a:spcPts val="0"/>
              </a:spcAft>
              <a:buNone/>
            </a:pPr>
            <a:r>
              <a:rPr lang="es-MX" sz="2800" b="1" dirty="0">
                <a:solidFill>
                  <a:srgbClr val="88354D"/>
                </a:solidFill>
              </a:rPr>
              <a:t>Supongamos que queremos realizar la tuerca o rosca hembra del siguiente tornillo o rosca macho M30x1.25</a:t>
            </a:r>
          </a:p>
        </p:txBody>
      </p:sp>
      <p:sp>
        <p:nvSpPr>
          <p:cNvPr id="8" name="Rectángulo 7">
            <a:extLst>
              <a:ext uri="{FF2B5EF4-FFF2-40B4-BE49-F238E27FC236}">
                <a16:creationId xmlns:a16="http://schemas.microsoft.com/office/drawing/2014/main" id="{25010939-6D4F-45FC-9A8F-C3A192C3D64E}"/>
              </a:ext>
            </a:extLst>
          </p:cNvPr>
          <p:cNvSpPr>
            <a:spLocks noChangeAspect="1"/>
          </p:cNvSpPr>
          <p:nvPr/>
        </p:nvSpPr>
        <p:spPr>
          <a:xfrm>
            <a:off x="6166478" y="1889401"/>
            <a:ext cx="5333251" cy="4142501"/>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2771DCA6-0226-49EC-9510-553F4DA40DF7}"/>
              </a:ext>
            </a:extLst>
          </p:cNvPr>
          <p:cNvSpPr txBox="1"/>
          <p:nvPr/>
        </p:nvSpPr>
        <p:spPr>
          <a:xfrm>
            <a:off x="6171165" y="2062691"/>
            <a:ext cx="5218214" cy="3831818"/>
          </a:xfrm>
          <a:prstGeom prst="rect">
            <a:avLst/>
          </a:prstGeom>
          <a:noFill/>
        </p:spPr>
        <p:txBody>
          <a:bodyPr wrap="square">
            <a:spAutoFit/>
          </a:bodyPr>
          <a:lstStyle/>
          <a:p>
            <a:pPr marL="457200" lvl="0" indent="-342900" algn="just" rtl="0">
              <a:spcBef>
                <a:spcPts val="1000"/>
              </a:spcBef>
              <a:spcAft>
                <a:spcPts val="0"/>
              </a:spcAft>
              <a:buSzPts val="1800"/>
              <a:buChar char="●"/>
            </a:pPr>
            <a:r>
              <a:rPr lang="es-MX" sz="2000" dirty="0">
                <a:solidFill>
                  <a:schemeClr val="bg1"/>
                </a:solidFill>
              </a:rPr>
              <a:t>Lo primero que debemos hacer es obtener los datos del tornillo o rosca macho.</a:t>
            </a:r>
          </a:p>
          <a:p>
            <a:pPr marL="457200" lvl="0" indent="-342900" algn="just" rtl="0">
              <a:spcBef>
                <a:spcPts val="0"/>
              </a:spcBef>
              <a:spcAft>
                <a:spcPts val="0"/>
              </a:spcAft>
              <a:buSzPts val="1800"/>
              <a:buChar char="●"/>
            </a:pPr>
            <a:r>
              <a:rPr lang="es-MX" sz="2000" dirty="0">
                <a:solidFill>
                  <a:schemeClr val="bg1"/>
                </a:solidFill>
              </a:rPr>
              <a:t>El tornillo o rosca macho M30x1.25 nos indica que su diámetro exterior es 30 mm (M30) y su paso es 1.25.</a:t>
            </a:r>
          </a:p>
          <a:p>
            <a:pPr marL="457200" lvl="0" indent="-342900" algn="just" rtl="0">
              <a:spcBef>
                <a:spcPts val="0"/>
              </a:spcBef>
              <a:spcAft>
                <a:spcPts val="0"/>
              </a:spcAft>
              <a:buSzPts val="1800"/>
              <a:buChar char="●"/>
            </a:pPr>
            <a:r>
              <a:rPr lang="es-MX" sz="2000" dirty="0">
                <a:solidFill>
                  <a:schemeClr val="bg1"/>
                </a:solidFill>
              </a:rPr>
              <a:t>Al reemplazar la fórmula, nos queda de la siguiente manera:</a:t>
            </a:r>
          </a:p>
          <a:p>
            <a:pPr marL="571500" lvl="1" algn="just" rtl="0">
              <a:spcBef>
                <a:spcPts val="0"/>
              </a:spcBef>
              <a:spcAft>
                <a:spcPts val="0"/>
              </a:spcAft>
              <a:buSzPts val="1800"/>
            </a:pPr>
            <a:endParaRPr lang="es-MX" sz="2000" dirty="0">
              <a:solidFill>
                <a:schemeClr val="bg1"/>
              </a:solidFill>
            </a:endParaRPr>
          </a:p>
          <a:p>
            <a:pPr marL="571500" lvl="1" algn="just" rtl="0">
              <a:spcBef>
                <a:spcPts val="0"/>
              </a:spcBef>
              <a:spcAft>
                <a:spcPts val="0"/>
              </a:spcAft>
              <a:buSzPts val="1800"/>
            </a:pPr>
            <a:r>
              <a:rPr lang="es-MX" sz="2300" b="1" dirty="0">
                <a:solidFill>
                  <a:schemeClr val="bg1"/>
                </a:solidFill>
              </a:rPr>
              <a:t>F=30-1.3x1.25=28.375 mm </a:t>
            </a:r>
          </a:p>
          <a:p>
            <a:pPr marL="571500" lvl="1" algn="just" rtl="0">
              <a:spcBef>
                <a:spcPts val="0"/>
              </a:spcBef>
              <a:spcAft>
                <a:spcPts val="0"/>
              </a:spcAft>
              <a:buSzPts val="1800"/>
            </a:pPr>
            <a:endParaRPr lang="es-MX" sz="2000" dirty="0">
              <a:solidFill>
                <a:schemeClr val="bg1"/>
              </a:solidFill>
            </a:endParaRPr>
          </a:p>
          <a:p>
            <a:pPr marL="457200" lvl="0" indent="-342900" algn="just" rtl="0">
              <a:spcBef>
                <a:spcPts val="0"/>
              </a:spcBef>
              <a:spcAft>
                <a:spcPts val="0"/>
              </a:spcAft>
              <a:buSzPts val="1800"/>
              <a:buChar char="●"/>
            </a:pPr>
            <a:r>
              <a:rPr lang="es-MX" sz="2000" dirty="0">
                <a:solidFill>
                  <a:schemeClr val="bg1"/>
                </a:solidFill>
              </a:rPr>
              <a:t>Finalmente el diámetro del agujero de la tuerca o rosca hembra es 28.375. </a:t>
            </a:r>
          </a:p>
        </p:txBody>
      </p:sp>
      <p:sp>
        <p:nvSpPr>
          <p:cNvPr id="19" name="Título 3">
            <a:extLst>
              <a:ext uri="{FF2B5EF4-FFF2-40B4-BE49-F238E27FC236}">
                <a16:creationId xmlns:a16="http://schemas.microsoft.com/office/drawing/2014/main" id="{0E384F44-9BB0-4AE8-8C49-2CF1C6D739D5}"/>
              </a:ext>
            </a:extLst>
          </p:cNvPr>
          <p:cNvSpPr>
            <a:spLocks noGrp="1"/>
          </p:cNvSpPr>
          <p:nvPr>
            <p:ph type="title"/>
          </p:nvPr>
        </p:nvSpPr>
        <p:spPr>
          <a:xfrm>
            <a:off x="141663" y="1078751"/>
            <a:ext cx="10515600" cy="1325563"/>
          </a:xfrm>
        </p:spPr>
        <p:txBody>
          <a:bodyPr>
            <a:normAutofit fontScale="90000"/>
          </a:bodyPr>
          <a:lstStyle/>
          <a:p>
            <a:pPr rtl="0">
              <a:spcBef>
                <a:spcPts val="0"/>
              </a:spcBef>
              <a:spcAft>
                <a:spcPts val="600"/>
              </a:spcAft>
            </a:pPr>
            <a:r>
              <a:rPr lang="es-MX" dirty="0">
                <a:solidFill>
                  <a:srgbClr val="A7A8AA"/>
                </a:solidFill>
              </a:rPr>
              <a:t>ROSCADO INTERIOR </a:t>
            </a:r>
            <a:br>
              <a:rPr lang="es-MX" dirty="0">
                <a:solidFill>
                  <a:srgbClr val="A7A8AA"/>
                </a:solidFill>
              </a:rPr>
            </a:br>
            <a:r>
              <a:rPr lang="es-MX" dirty="0">
                <a:solidFill>
                  <a:srgbClr val="88354D"/>
                </a:solidFill>
              </a:rPr>
              <a:t>“CÁLCULO DEL AGUJERO DE LA TUERCA O ROSCA HEMBRA”</a:t>
            </a:r>
            <a:br>
              <a:rPr lang="es-MX" b="0" dirty="0">
                <a:effectLst/>
              </a:rPr>
            </a:br>
            <a:br>
              <a:rPr lang="es-MX" dirty="0"/>
            </a:br>
            <a:endParaRPr lang="es-CL" dirty="0">
              <a:solidFill>
                <a:srgbClr val="88354D"/>
              </a:solidFill>
            </a:endParaRPr>
          </a:p>
        </p:txBody>
      </p:sp>
    </p:spTree>
    <p:extLst>
      <p:ext uri="{BB962C8B-B14F-4D97-AF65-F5344CB8AC3E}">
        <p14:creationId xmlns:p14="http://schemas.microsoft.com/office/powerpoint/2010/main" val="2005628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9D72BFC-F603-487B-BC96-1C841E5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Rectángulo 27">
            <a:extLst>
              <a:ext uri="{FF2B5EF4-FFF2-40B4-BE49-F238E27FC236}">
                <a16:creationId xmlns:a16="http://schemas.microsoft.com/office/drawing/2014/main" id="{076DDA15-BE54-4177-A657-56B959C30FBB}"/>
              </a:ext>
            </a:extLst>
          </p:cNvPr>
          <p:cNvSpPr>
            <a:spLocks noChangeAspect="1"/>
          </p:cNvSpPr>
          <p:nvPr/>
        </p:nvSpPr>
        <p:spPr>
          <a:xfrm>
            <a:off x="0" y="3429000"/>
            <a:ext cx="6096000" cy="1799948"/>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CuadroTexto 11">
            <a:extLst>
              <a:ext uri="{FF2B5EF4-FFF2-40B4-BE49-F238E27FC236}">
                <a16:creationId xmlns:a16="http://schemas.microsoft.com/office/drawing/2014/main" id="{6E218EDA-A819-4CBC-95A8-894FCC42D63D}"/>
              </a:ext>
            </a:extLst>
          </p:cNvPr>
          <p:cNvSpPr txBox="1"/>
          <p:nvPr/>
        </p:nvSpPr>
        <p:spPr>
          <a:xfrm>
            <a:off x="231190" y="3674179"/>
            <a:ext cx="5633620" cy="1200329"/>
          </a:xfrm>
          <a:prstGeom prst="rect">
            <a:avLst/>
          </a:prstGeom>
          <a:noFill/>
        </p:spPr>
        <p:txBody>
          <a:bodyPr wrap="square">
            <a:spAutoFit/>
          </a:bodyPr>
          <a:lstStyle/>
          <a:p>
            <a:pPr marL="0" lvl="0" indent="0" algn="just" rtl="0">
              <a:spcBef>
                <a:spcPts val="1000"/>
              </a:spcBef>
              <a:spcAft>
                <a:spcPts val="0"/>
              </a:spcAft>
              <a:buNone/>
            </a:pPr>
            <a:r>
              <a:rPr lang="es-MX" sz="2400" dirty="0">
                <a:solidFill>
                  <a:schemeClr val="bg1"/>
                </a:solidFill>
              </a:rPr>
              <a:t>Para poder llegar al resultado anterior, se recomienda el siguiente procedimiento utilizando la contrapunta del torno:</a:t>
            </a:r>
          </a:p>
        </p:txBody>
      </p:sp>
      <p:sp>
        <p:nvSpPr>
          <p:cNvPr id="14" name="CuadroTexto 13">
            <a:extLst>
              <a:ext uri="{FF2B5EF4-FFF2-40B4-BE49-F238E27FC236}">
                <a16:creationId xmlns:a16="http://schemas.microsoft.com/office/drawing/2014/main" id="{1BE31156-FF67-497F-943F-8F61D067DFFA}"/>
              </a:ext>
            </a:extLst>
          </p:cNvPr>
          <p:cNvSpPr txBox="1"/>
          <p:nvPr/>
        </p:nvSpPr>
        <p:spPr>
          <a:xfrm>
            <a:off x="6213075" y="2653460"/>
            <a:ext cx="5452183" cy="3477875"/>
          </a:xfrm>
          <a:prstGeom prst="rect">
            <a:avLst/>
          </a:prstGeom>
          <a:noFill/>
        </p:spPr>
        <p:txBody>
          <a:bodyPr wrap="square">
            <a:spAutoFit/>
          </a:bodyPr>
          <a:lstStyle/>
          <a:p>
            <a:pPr marL="114300" lvl="0" algn="just" rtl="0">
              <a:spcBef>
                <a:spcPts val="1000"/>
              </a:spcBef>
              <a:spcAft>
                <a:spcPts val="0"/>
              </a:spcAft>
              <a:buClr>
                <a:srgbClr val="88354D"/>
              </a:buClr>
              <a:buSzPts val="1800"/>
            </a:pPr>
            <a:r>
              <a:rPr lang="es-MX" sz="2000" b="1" dirty="0">
                <a:solidFill>
                  <a:srgbClr val="88354D"/>
                </a:solidFill>
              </a:rPr>
              <a:t>1. </a:t>
            </a:r>
            <a:r>
              <a:rPr lang="es-MX" sz="2000" dirty="0"/>
              <a:t>Realizar una perforación inicial con broca inicial o broca de centro.</a:t>
            </a:r>
          </a:p>
          <a:p>
            <a:pPr marL="114300" lvl="0" algn="just" rtl="0">
              <a:spcBef>
                <a:spcPts val="0"/>
              </a:spcBef>
              <a:spcAft>
                <a:spcPts val="0"/>
              </a:spcAft>
              <a:buClr>
                <a:srgbClr val="88354D"/>
              </a:buClr>
              <a:buSzPts val="1800"/>
            </a:pPr>
            <a:r>
              <a:rPr lang="es-MX" sz="2000" b="1" dirty="0">
                <a:solidFill>
                  <a:srgbClr val="88354D"/>
                </a:solidFill>
              </a:rPr>
              <a:t>2. </a:t>
            </a:r>
            <a:r>
              <a:rPr lang="es-MX" sz="2000" dirty="0"/>
              <a:t>Realizar una perforación con una broca de 4 o 5 </a:t>
            </a:r>
            <a:r>
              <a:rPr lang="es-MX" sz="2000" dirty="0" err="1"/>
              <a:t>mm.</a:t>
            </a:r>
            <a:endParaRPr lang="es-MX" sz="2000" dirty="0"/>
          </a:p>
          <a:p>
            <a:pPr marL="114300" lvl="0" algn="just" rtl="0">
              <a:spcBef>
                <a:spcPts val="0"/>
              </a:spcBef>
              <a:spcAft>
                <a:spcPts val="0"/>
              </a:spcAft>
              <a:buClr>
                <a:srgbClr val="88354D"/>
              </a:buClr>
              <a:buSzPts val="1800"/>
            </a:pPr>
            <a:r>
              <a:rPr lang="es-MX" sz="2000" b="1" dirty="0">
                <a:solidFill>
                  <a:srgbClr val="88354D"/>
                </a:solidFill>
              </a:rPr>
              <a:t>3. </a:t>
            </a:r>
            <a:r>
              <a:rPr lang="es-MX" sz="2000" dirty="0"/>
              <a:t>Luego ir aumentando el diámetro de las brocas de 2 en 2 </a:t>
            </a:r>
            <a:r>
              <a:rPr lang="es-MX" sz="2000" dirty="0" err="1"/>
              <a:t>ej</a:t>
            </a:r>
            <a:r>
              <a:rPr lang="es-MX" sz="2000" dirty="0"/>
              <a:t>: 4-6-8-10-12-14-16-18-20-22-24.</a:t>
            </a:r>
          </a:p>
          <a:p>
            <a:pPr marL="114300" lvl="0" algn="just" rtl="0">
              <a:spcBef>
                <a:spcPts val="0"/>
              </a:spcBef>
              <a:spcAft>
                <a:spcPts val="0"/>
              </a:spcAft>
              <a:buClr>
                <a:srgbClr val="88354D"/>
              </a:buClr>
              <a:buSzPts val="1800"/>
            </a:pPr>
            <a:r>
              <a:rPr lang="es-MX" sz="2000" b="1" dirty="0">
                <a:solidFill>
                  <a:srgbClr val="88354D"/>
                </a:solidFill>
              </a:rPr>
              <a:t>4. </a:t>
            </a:r>
            <a:r>
              <a:rPr lang="es-MX" sz="2000" dirty="0"/>
              <a:t>Una vez que nos aproximamos a la medida final se recomienda realizar el torneado interior, hasta llegar a la medida final.</a:t>
            </a:r>
          </a:p>
          <a:p>
            <a:pPr marL="114300" lvl="0" algn="just" rtl="0">
              <a:spcBef>
                <a:spcPts val="0"/>
              </a:spcBef>
              <a:spcAft>
                <a:spcPts val="0"/>
              </a:spcAft>
              <a:buClr>
                <a:srgbClr val="88354D"/>
              </a:buClr>
              <a:buSzPts val="1800"/>
            </a:pPr>
            <a:r>
              <a:rPr lang="es-MX" sz="2000" b="1" dirty="0">
                <a:solidFill>
                  <a:srgbClr val="88354D"/>
                </a:solidFill>
              </a:rPr>
              <a:t>5. </a:t>
            </a:r>
            <a:r>
              <a:rPr lang="es-MX" sz="2000" dirty="0"/>
              <a:t>Comenzar con el tornado de hilos de la tuerca o rosca hembra.</a:t>
            </a:r>
          </a:p>
        </p:txBody>
      </p:sp>
      <p:sp>
        <p:nvSpPr>
          <p:cNvPr id="11" name="Título 3">
            <a:extLst>
              <a:ext uri="{FF2B5EF4-FFF2-40B4-BE49-F238E27FC236}">
                <a16:creationId xmlns:a16="http://schemas.microsoft.com/office/drawing/2014/main" id="{11D1A124-3387-4FF0-9679-C7484958697F}"/>
              </a:ext>
            </a:extLst>
          </p:cNvPr>
          <p:cNvSpPr>
            <a:spLocks noGrp="1"/>
          </p:cNvSpPr>
          <p:nvPr>
            <p:ph type="title"/>
          </p:nvPr>
        </p:nvSpPr>
        <p:spPr>
          <a:xfrm>
            <a:off x="130944" y="1137166"/>
            <a:ext cx="10515600" cy="1325563"/>
          </a:xfrm>
        </p:spPr>
        <p:txBody>
          <a:bodyPr>
            <a:normAutofit fontScale="90000"/>
          </a:bodyPr>
          <a:lstStyle/>
          <a:p>
            <a:pPr rtl="0">
              <a:spcBef>
                <a:spcPts val="0"/>
              </a:spcBef>
              <a:spcAft>
                <a:spcPts val="600"/>
              </a:spcAft>
            </a:pPr>
            <a:r>
              <a:rPr lang="es-MX" dirty="0">
                <a:solidFill>
                  <a:srgbClr val="A7A8AA"/>
                </a:solidFill>
              </a:rPr>
              <a:t>ROSCADO INTERIOR </a:t>
            </a:r>
            <a:br>
              <a:rPr lang="es-MX" dirty="0">
                <a:solidFill>
                  <a:srgbClr val="A7A8AA"/>
                </a:solidFill>
              </a:rPr>
            </a:br>
            <a:r>
              <a:rPr lang="es-MX" dirty="0">
                <a:solidFill>
                  <a:srgbClr val="88354D"/>
                </a:solidFill>
              </a:rPr>
              <a:t>“CÁLCULO DEL AGUJERO DE LA TUERCA O ROSCA HEMBRA”</a:t>
            </a:r>
            <a:br>
              <a:rPr lang="es-MX" b="0" dirty="0">
                <a:effectLst/>
              </a:rPr>
            </a:br>
            <a:br>
              <a:rPr lang="es-MX" dirty="0"/>
            </a:br>
            <a:endParaRPr lang="es-CL" dirty="0">
              <a:solidFill>
                <a:srgbClr val="88354D"/>
              </a:solidFill>
            </a:endParaRPr>
          </a:p>
        </p:txBody>
      </p:sp>
    </p:spTree>
    <p:extLst>
      <p:ext uri="{BB962C8B-B14F-4D97-AF65-F5344CB8AC3E}">
        <p14:creationId xmlns:p14="http://schemas.microsoft.com/office/powerpoint/2010/main" val="3358657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3CA4A9C-6883-4430-803C-27128FC4E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844526"/>
            <a:ext cx="10515600" cy="1325563"/>
          </a:xfrm>
        </p:spPr>
        <p:txBody>
          <a:bodyPr>
            <a:normAutofit fontScale="90000"/>
          </a:bodyPr>
          <a:lstStyle/>
          <a:p>
            <a:r>
              <a:rPr lang="es-MX" sz="6600" dirty="0">
                <a:solidFill>
                  <a:srgbClr val="88354D"/>
                </a:solidFill>
              </a:rPr>
              <a:t>TEMA N°4</a:t>
            </a:r>
            <a:br>
              <a:rPr lang="es-MX" dirty="0"/>
            </a:br>
            <a:r>
              <a:rPr lang="es-MX" dirty="0">
                <a:solidFill>
                  <a:schemeClr val="bg1">
                    <a:lumMod val="65000"/>
                  </a:schemeClr>
                </a:solidFill>
              </a:rPr>
              <a:t>PREPARACIÓN DE TORNO PARA EL </a:t>
            </a:r>
            <a:br>
              <a:rPr lang="es-MX" dirty="0">
                <a:solidFill>
                  <a:schemeClr val="bg1">
                    <a:lumMod val="65000"/>
                  </a:schemeClr>
                </a:solidFill>
              </a:rPr>
            </a:br>
            <a:r>
              <a:rPr lang="es-MX" dirty="0">
                <a:solidFill>
                  <a:schemeClr val="bg1">
                    <a:lumMod val="65000"/>
                  </a:schemeClr>
                </a:solidFill>
              </a:rPr>
              <a:t>MECANIZADO DE ROSCAS</a:t>
            </a:r>
            <a:br>
              <a:rPr lang="es-MX" dirty="0">
                <a:solidFill>
                  <a:schemeClr val="bg1">
                    <a:lumMod val="65000"/>
                  </a:schemeClr>
                </a:solidFill>
              </a:rPr>
            </a:br>
            <a:endParaRPr lang="es-CL" dirty="0">
              <a:solidFill>
                <a:schemeClr val="bg1">
                  <a:lumMod val="65000"/>
                </a:schemeClr>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A7A8AA"/>
              </a:solidFill>
            </a:endParaRPr>
          </a:p>
        </p:txBody>
      </p:sp>
      <p:sp>
        <p:nvSpPr>
          <p:cNvPr id="4" name="Google Shape;143;g94c7710586_0_0">
            <a:extLst>
              <a:ext uri="{FF2B5EF4-FFF2-40B4-BE49-F238E27FC236}">
                <a16:creationId xmlns:a16="http://schemas.microsoft.com/office/drawing/2014/main" id="{FA01FABC-1554-480C-9354-0A8AF3E17503}"/>
              </a:ext>
            </a:extLst>
          </p:cNvPr>
          <p:cNvSpPr txBox="1"/>
          <p:nvPr/>
        </p:nvSpPr>
        <p:spPr>
          <a:xfrm>
            <a:off x="6749716" y="6463509"/>
            <a:ext cx="5315045" cy="2461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s-MX" sz="1000" b="1" i="0" u="none" strike="noStrike" cap="none" dirty="0">
                <a:solidFill>
                  <a:srgbClr val="000000"/>
                </a:solidFill>
                <a:ea typeface="Arial"/>
                <a:cs typeface="Arial"/>
                <a:sym typeface="Arial"/>
              </a:rPr>
              <a:t>Fuente</a:t>
            </a:r>
            <a:r>
              <a:rPr lang="es-MX" sz="1000" b="0" i="0" u="none" strike="noStrike" cap="none" dirty="0">
                <a:solidFill>
                  <a:srgbClr val="000000"/>
                </a:solidFill>
                <a:ea typeface="Arial"/>
                <a:cs typeface="Arial"/>
                <a:sym typeface="Arial"/>
              </a:rPr>
              <a:t>: </a:t>
            </a:r>
            <a:r>
              <a:rPr lang="es-MX" sz="1000" dirty="0">
                <a:solidFill>
                  <a:schemeClr val="dk1"/>
                </a:solidFill>
              </a:rPr>
              <a:t>Taller Mecánica Industrial - Escuela Industrial Superior de Valparaíso Óscar Gacitúa Basulto.</a:t>
            </a:r>
          </a:p>
        </p:txBody>
      </p:sp>
      <p:pic>
        <p:nvPicPr>
          <p:cNvPr id="2" name="Google Shape;262;g972f6c15e4_0_194">
            <a:extLst>
              <a:ext uri="{FF2B5EF4-FFF2-40B4-BE49-F238E27FC236}">
                <a16:creationId xmlns:a16="http://schemas.microsoft.com/office/drawing/2014/main" id="{2820C516-BCA2-4E2E-A1C8-37A17AA221AF}"/>
              </a:ext>
            </a:extLst>
          </p:cNvPr>
          <p:cNvPicPr preferRelativeResize="0"/>
          <p:nvPr/>
        </p:nvPicPr>
        <p:blipFill>
          <a:blip r:embed="rId3">
            <a:alphaModFix/>
          </a:blip>
          <a:stretch>
            <a:fillRect/>
          </a:stretch>
        </p:blipFill>
        <p:spPr>
          <a:xfrm>
            <a:off x="7821228" y="299368"/>
            <a:ext cx="4054424" cy="6128061"/>
          </a:xfrm>
          <a:prstGeom prst="rect">
            <a:avLst/>
          </a:prstGeom>
          <a:noFill/>
          <a:ln>
            <a:noFill/>
          </a:ln>
        </p:spPr>
      </p:pic>
    </p:spTree>
    <p:extLst>
      <p:ext uri="{BB962C8B-B14F-4D97-AF65-F5344CB8AC3E}">
        <p14:creationId xmlns:p14="http://schemas.microsoft.com/office/powerpoint/2010/main" val="3879033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C8DFF0E3-500D-4753-8A16-2260D1550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PREPARACIÓN DEL TORNO PARA</a:t>
            </a:r>
            <a:br>
              <a:rPr lang="es-MX" dirty="0"/>
            </a:br>
            <a:r>
              <a:rPr lang="es-MX" dirty="0">
                <a:solidFill>
                  <a:srgbClr val="A7A8AA"/>
                </a:solidFill>
              </a:rPr>
              <a:t>EL MECANIZADO DE ROSCAS</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Google Shape;216;g94249db70b_0_185">
            <a:extLst>
              <a:ext uri="{FF2B5EF4-FFF2-40B4-BE49-F238E27FC236}">
                <a16:creationId xmlns:a16="http://schemas.microsoft.com/office/drawing/2014/main" id="{411C85B3-8A84-4036-BAC2-D639BE221351}"/>
              </a:ext>
            </a:extLst>
          </p:cNvPr>
          <p:cNvSpPr/>
          <p:nvPr/>
        </p:nvSpPr>
        <p:spPr>
          <a:xfrm>
            <a:off x="5706841" y="6485484"/>
            <a:ext cx="5409501" cy="2576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000" b="1" i="0" u="none" strike="noStrike" cap="none" dirty="0">
                <a:solidFill>
                  <a:srgbClr val="000000"/>
                </a:solidFill>
                <a:ea typeface="Arial"/>
                <a:cs typeface="Arial"/>
                <a:sym typeface="Arial"/>
              </a:rPr>
              <a:t>Fuente: </a:t>
            </a:r>
            <a:r>
              <a:rPr lang="es-CL" sz="1000" b="0" i="0" u="none" strike="noStrike" cap="none" dirty="0">
                <a:solidFill>
                  <a:srgbClr val="000000"/>
                </a:solidFill>
                <a:ea typeface="Arial"/>
                <a:cs typeface="Arial"/>
                <a:sym typeface="Arial"/>
              </a:rPr>
              <a:t>Taller Mecánica Industrial - Escuela Industrial Superior de Valparaíso Óscar Gacitúa Basulto.</a:t>
            </a:r>
            <a:endParaRPr sz="1000" b="0" i="0" u="none" strike="noStrike" cap="none" dirty="0">
              <a:solidFill>
                <a:srgbClr val="000000"/>
              </a:solidFill>
              <a:ea typeface="Arial"/>
              <a:cs typeface="Arial"/>
              <a:sym typeface="Arial"/>
            </a:endParaRPr>
          </a:p>
        </p:txBody>
      </p:sp>
      <p:sp>
        <p:nvSpPr>
          <p:cNvPr id="4" name="Rectángulo 3">
            <a:extLst>
              <a:ext uri="{FF2B5EF4-FFF2-40B4-BE49-F238E27FC236}">
                <a16:creationId xmlns:a16="http://schemas.microsoft.com/office/drawing/2014/main" id="{078B80EB-AE0F-4E67-9D88-BA26043744BD}"/>
              </a:ext>
            </a:extLst>
          </p:cNvPr>
          <p:cNvSpPr>
            <a:spLocks noChangeAspect="1"/>
          </p:cNvSpPr>
          <p:nvPr/>
        </p:nvSpPr>
        <p:spPr>
          <a:xfrm>
            <a:off x="8879" y="1948140"/>
            <a:ext cx="4826206" cy="4488167"/>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CuadroTexto 13">
            <a:extLst>
              <a:ext uri="{FF2B5EF4-FFF2-40B4-BE49-F238E27FC236}">
                <a16:creationId xmlns:a16="http://schemas.microsoft.com/office/drawing/2014/main" id="{EB7F462B-36D9-4454-85E1-8D8D26FE3B26}"/>
              </a:ext>
            </a:extLst>
          </p:cNvPr>
          <p:cNvSpPr txBox="1"/>
          <p:nvPr/>
        </p:nvSpPr>
        <p:spPr>
          <a:xfrm>
            <a:off x="296663" y="2050039"/>
            <a:ext cx="4260613" cy="4539704"/>
          </a:xfrm>
          <a:prstGeom prst="rect">
            <a:avLst/>
          </a:prstGeom>
          <a:noFill/>
        </p:spPr>
        <p:txBody>
          <a:bodyPr wrap="square">
            <a:spAutoFit/>
          </a:bodyPr>
          <a:lstStyle/>
          <a:p>
            <a:pPr marL="0" lvl="0" indent="0" algn="just" rtl="0">
              <a:spcBef>
                <a:spcPts val="0"/>
              </a:spcBef>
              <a:spcAft>
                <a:spcPts val="0"/>
              </a:spcAft>
              <a:buNone/>
            </a:pPr>
            <a:r>
              <a:rPr lang="es-MX" sz="1700" dirty="0">
                <a:solidFill>
                  <a:schemeClr val="bg1"/>
                </a:solidFill>
                <a:latin typeface="Calibri"/>
                <a:ea typeface="Calibri"/>
                <a:cs typeface="Calibri"/>
                <a:sym typeface="Calibri"/>
              </a:rPr>
              <a:t>Para configurar el torno para realizar un roscado se debe considerar lo siguiente:</a:t>
            </a:r>
          </a:p>
          <a:p>
            <a:pPr marL="0" lvl="0" indent="0" algn="just" rtl="0">
              <a:spcBef>
                <a:spcPts val="0"/>
              </a:spcBef>
              <a:spcAft>
                <a:spcPts val="0"/>
              </a:spcAft>
              <a:buNone/>
            </a:pPr>
            <a:endParaRPr lang="es-MX" sz="1700" dirty="0">
              <a:solidFill>
                <a:schemeClr val="bg1"/>
              </a:solidFill>
              <a:latin typeface="Calibri"/>
              <a:ea typeface="Calibri"/>
              <a:cs typeface="Calibri"/>
              <a:sym typeface="Calibri"/>
            </a:endParaRPr>
          </a:p>
          <a:p>
            <a:pPr marL="107950" lvl="0" algn="just" rtl="0">
              <a:spcBef>
                <a:spcPts val="0"/>
              </a:spcBef>
              <a:spcAft>
                <a:spcPts val="0"/>
              </a:spcAft>
              <a:buSzPts val="1900"/>
            </a:pPr>
            <a:r>
              <a:rPr lang="es-MX" sz="1700" dirty="0">
                <a:solidFill>
                  <a:schemeClr val="bg1"/>
                </a:solidFill>
                <a:latin typeface="Calibri"/>
                <a:ea typeface="Calibri"/>
                <a:cs typeface="Calibri"/>
                <a:sym typeface="Calibri"/>
              </a:rPr>
              <a:t>1. Las ruedas del tren de engranajes (Figura 18) tienen la función de llevar el movimiento al tornillo patrón. Considerar que el torno cuenta en su parte posterior con una relación de engranajes, que permite su cambio dependiendo de la configuración del torno.</a:t>
            </a:r>
          </a:p>
          <a:p>
            <a:pPr marL="107950" lvl="0" algn="just" rtl="0">
              <a:spcBef>
                <a:spcPts val="0"/>
              </a:spcBef>
              <a:spcAft>
                <a:spcPts val="0"/>
              </a:spcAft>
              <a:buSzPts val="1900"/>
            </a:pPr>
            <a:r>
              <a:rPr lang="es-MX" sz="1700" dirty="0">
                <a:solidFill>
                  <a:schemeClr val="bg1"/>
                </a:solidFill>
                <a:latin typeface="Calibri"/>
                <a:ea typeface="Calibri"/>
                <a:cs typeface="Calibri"/>
                <a:sym typeface="Calibri"/>
              </a:rPr>
              <a:t>2. Se debe configurar las palancas de la caja </a:t>
            </a:r>
            <a:r>
              <a:rPr lang="es-MX" sz="1700" dirty="0" err="1">
                <a:solidFill>
                  <a:schemeClr val="bg1"/>
                </a:solidFill>
                <a:latin typeface="Calibri"/>
                <a:ea typeface="Calibri"/>
                <a:cs typeface="Calibri"/>
                <a:sym typeface="Calibri"/>
              </a:rPr>
              <a:t>norton</a:t>
            </a:r>
            <a:r>
              <a:rPr lang="es-MX" sz="1700" dirty="0">
                <a:solidFill>
                  <a:schemeClr val="bg1"/>
                </a:solidFill>
                <a:latin typeface="Calibri"/>
                <a:ea typeface="Calibri"/>
                <a:cs typeface="Calibri"/>
                <a:sym typeface="Calibri"/>
              </a:rPr>
              <a:t> (Figura 19) en base al torno que estás utilizando.</a:t>
            </a:r>
          </a:p>
          <a:p>
            <a:pPr marL="107950" lvl="0" algn="just" rtl="0">
              <a:spcBef>
                <a:spcPts val="0"/>
              </a:spcBef>
              <a:spcAft>
                <a:spcPts val="0"/>
              </a:spcAft>
              <a:buSzPts val="1900"/>
            </a:pPr>
            <a:r>
              <a:rPr lang="es-MX" sz="1700" dirty="0">
                <a:solidFill>
                  <a:schemeClr val="bg1"/>
                </a:solidFill>
                <a:latin typeface="Calibri"/>
                <a:ea typeface="Calibri"/>
                <a:cs typeface="Calibri"/>
                <a:sym typeface="Calibri"/>
              </a:rPr>
              <a:t>3. El movimiento del carro longitudinal (Figura 16 ) se produce a través del tornillo patrón (Figura 17).</a:t>
            </a:r>
          </a:p>
          <a:p>
            <a:pPr marL="0" lvl="0" indent="0" algn="just" rtl="0">
              <a:spcBef>
                <a:spcPts val="0"/>
              </a:spcBef>
              <a:spcAft>
                <a:spcPts val="0"/>
              </a:spcAft>
              <a:buNone/>
            </a:pPr>
            <a:endParaRPr lang="es-MX" sz="1700" dirty="0">
              <a:solidFill>
                <a:schemeClr val="bg1"/>
              </a:solidFill>
              <a:latin typeface="Calibri"/>
              <a:ea typeface="Calibri"/>
              <a:cs typeface="Calibri"/>
              <a:sym typeface="Calibri"/>
            </a:endParaRPr>
          </a:p>
        </p:txBody>
      </p:sp>
      <p:sp>
        <p:nvSpPr>
          <p:cNvPr id="7" name="Google Shape;292;g533f5eb947_0_13">
            <a:extLst>
              <a:ext uri="{FF2B5EF4-FFF2-40B4-BE49-F238E27FC236}">
                <a16:creationId xmlns:a16="http://schemas.microsoft.com/office/drawing/2014/main" id="{4B55537C-22B2-489F-A08F-E1A35BA3AC02}"/>
              </a:ext>
            </a:extLst>
          </p:cNvPr>
          <p:cNvSpPr txBox="1"/>
          <p:nvPr/>
        </p:nvSpPr>
        <p:spPr>
          <a:xfrm>
            <a:off x="8659259" y="1795657"/>
            <a:ext cx="31095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00" b="1" i="1" dirty="0">
                <a:solidFill>
                  <a:srgbClr val="88354D"/>
                </a:solidFill>
                <a:latin typeface="Calibri"/>
                <a:ea typeface="Calibri"/>
                <a:cs typeface="Calibri"/>
                <a:sym typeface="Calibri"/>
              </a:rPr>
              <a:t>Figura 17. </a:t>
            </a:r>
            <a:r>
              <a:rPr lang="es-CL" b="1" i="1" dirty="0">
                <a:solidFill>
                  <a:srgbClr val="88354D"/>
                </a:solidFill>
                <a:latin typeface="Calibri"/>
                <a:ea typeface="Calibri"/>
                <a:cs typeface="Calibri"/>
                <a:sym typeface="Calibri"/>
              </a:rPr>
              <a:t>Tornillo patrón</a:t>
            </a:r>
            <a:endParaRPr sz="1800" b="1" i="1" u="none" strike="noStrike" cap="none" dirty="0">
              <a:solidFill>
                <a:srgbClr val="88354D"/>
              </a:solidFill>
              <a:latin typeface="Calibri"/>
              <a:ea typeface="Calibri"/>
              <a:cs typeface="Calibri"/>
              <a:sym typeface="Calibri"/>
            </a:endParaRPr>
          </a:p>
        </p:txBody>
      </p:sp>
      <p:sp>
        <p:nvSpPr>
          <p:cNvPr id="12" name="Google Shape;296;g533f5eb947_0_13">
            <a:extLst>
              <a:ext uri="{FF2B5EF4-FFF2-40B4-BE49-F238E27FC236}">
                <a16:creationId xmlns:a16="http://schemas.microsoft.com/office/drawing/2014/main" id="{633E0F36-6DD1-4268-A15B-97299D049295}"/>
              </a:ext>
            </a:extLst>
          </p:cNvPr>
          <p:cNvSpPr txBox="1"/>
          <p:nvPr/>
        </p:nvSpPr>
        <p:spPr>
          <a:xfrm>
            <a:off x="5086691" y="1826361"/>
            <a:ext cx="3437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00" b="1" i="1" dirty="0">
                <a:solidFill>
                  <a:srgbClr val="88354D"/>
                </a:solidFill>
                <a:latin typeface="Calibri"/>
                <a:ea typeface="Calibri"/>
                <a:cs typeface="Calibri"/>
                <a:sym typeface="Calibri"/>
              </a:rPr>
              <a:t>Figura 16. </a:t>
            </a:r>
            <a:r>
              <a:rPr lang="es-CL" sz="1800" b="1" i="1" u="none" strike="noStrike" cap="none" dirty="0">
                <a:solidFill>
                  <a:srgbClr val="88354D"/>
                </a:solidFill>
                <a:latin typeface="Calibri"/>
                <a:ea typeface="Calibri"/>
                <a:cs typeface="Calibri"/>
                <a:sym typeface="Calibri"/>
              </a:rPr>
              <a:t>Carro longitudinal</a:t>
            </a:r>
            <a:endParaRPr sz="1800" b="1" i="1" u="none" strike="noStrike" cap="none" dirty="0">
              <a:solidFill>
                <a:srgbClr val="88354D"/>
              </a:solidFill>
              <a:latin typeface="Calibri"/>
              <a:ea typeface="Calibri"/>
              <a:cs typeface="Calibri"/>
              <a:sym typeface="Calibri"/>
            </a:endParaRPr>
          </a:p>
        </p:txBody>
      </p:sp>
      <p:pic>
        <p:nvPicPr>
          <p:cNvPr id="2" name="Google Shape;271;p16">
            <a:extLst>
              <a:ext uri="{FF2B5EF4-FFF2-40B4-BE49-F238E27FC236}">
                <a16:creationId xmlns:a16="http://schemas.microsoft.com/office/drawing/2014/main" id="{5B33D35D-CA81-459B-9991-FBDA21D7DA08}"/>
              </a:ext>
            </a:extLst>
          </p:cNvPr>
          <p:cNvPicPr preferRelativeResize="0"/>
          <p:nvPr/>
        </p:nvPicPr>
        <p:blipFill>
          <a:blip r:embed="rId4">
            <a:alphaModFix/>
          </a:blip>
          <a:stretch>
            <a:fillRect/>
          </a:stretch>
        </p:blipFill>
        <p:spPr>
          <a:xfrm>
            <a:off x="9186653" y="2300661"/>
            <a:ext cx="2171151" cy="1628363"/>
          </a:xfrm>
          <a:prstGeom prst="rect">
            <a:avLst/>
          </a:prstGeom>
          <a:noFill/>
          <a:ln>
            <a:noFill/>
          </a:ln>
        </p:spPr>
      </p:pic>
      <p:pic>
        <p:nvPicPr>
          <p:cNvPr id="3" name="Google Shape;276;p16">
            <a:extLst>
              <a:ext uri="{FF2B5EF4-FFF2-40B4-BE49-F238E27FC236}">
                <a16:creationId xmlns:a16="http://schemas.microsoft.com/office/drawing/2014/main" id="{A769F3EE-87B1-4262-BC7D-0D6905F7E668}"/>
              </a:ext>
            </a:extLst>
          </p:cNvPr>
          <p:cNvPicPr preferRelativeResize="0"/>
          <p:nvPr/>
        </p:nvPicPr>
        <p:blipFill rotWithShape="1">
          <a:blip r:embed="rId5">
            <a:alphaModFix/>
          </a:blip>
          <a:srcRect/>
          <a:stretch/>
        </p:blipFill>
        <p:spPr>
          <a:xfrm>
            <a:off x="5917723" y="2207156"/>
            <a:ext cx="2043538" cy="1729524"/>
          </a:xfrm>
          <a:prstGeom prst="rect">
            <a:avLst/>
          </a:prstGeom>
          <a:noFill/>
          <a:ln>
            <a:noFill/>
          </a:ln>
        </p:spPr>
      </p:pic>
      <p:sp>
        <p:nvSpPr>
          <p:cNvPr id="5" name="Google Shape;292;g533f5eb947_0_13">
            <a:extLst>
              <a:ext uri="{FF2B5EF4-FFF2-40B4-BE49-F238E27FC236}">
                <a16:creationId xmlns:a16="http://schemas.microsoft.com/office/drawing/2014/main" id="{0AE73742-B9AC-46CC-8BBE-052FA454E2AB}"/>
              </a:ext>
            </a:extLst>
          </p:cNvPr>
          <p:cNvSpPr txBox="1"/>
          <p:nvPr/>
        </p:nvSpPr>
        <p:spPr>
          <a:xfrm>
            <a:off x="8659259" y="4031832"/>
            <a:ext cx="31095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00" b="1" i="1" dirty="0">
                <a:solidFill>
                  <a:srgbClr val="88354D"/>
                </a:solidFill>
                <a:latin typeface="Calibri"/>
                <a:ea typeface="Calibri"/>
                <a:cs typeface="Calibri"/>
                <a:sym typeface="Calibri"/>
              </a:rPr>
              <a:t>Figura 19. </a:t>
            </a:r>
            <a:r>
              <a:rPr lang="es-CL" b="1" i="1" dirty="0">
                <a:solidFill>
                  <a:srgbClr val="88354D"/>
                </a:solidFill>
                <a:latin typeface="Calibri"/>
                <a:ea typeface="Calibri"/>
                <a:cs typeface="Calibri"/>
                <a:sym typeface="Calibri"/>
              </a:rPr>
              <a:t>Palancas del torno</a:t>
            </a:r>
            <a:endParaRPr sz="1800" b="1" i="1" u="none" strike="noStrike" cap="none" dirty="0">
              <a:solidFill>
                <a:srgbClr val="88354D"/>
              </a:solidFill>
              <a:latin typeface="Calibri"/>
              <a:ea typeface="Calibri"/>
              <a:cs typeface="Calibri"/>
              <a:sym typeface="Calibri"/>
            </a:endParaRPr>
          </a:p>
        </p:txBody>
      </p:sp>
      <p:sp>
        <p:nvSpPr>
          <p:cNvPr id="6" name="Google Shape;296;g533f5eb947_0_13">
            <a:extLst>
              <a:ext uri="{FF2B5EF4-FFF2-40B4-BE49-F238E27FC236}">
                <a16:creationId xmlns:a16="http://schemas.microsoft.com/office/drawing/2014/main" id="{A16AEF26-B8B9-4972-ABB6-C26A9B1AAAA4}"/>
              </a:ext>
            </a:extLst>
          </p:cNvPr>
          <p:cNvSpPr txBox="1"/>
          <p:nvPr/>
        </p:nvSpPr>
        <p:spPr>
          <a:xfrm>
            <a:off x="5086691" y="4062536"/>
            <a:ext cx="3437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L" sz="1800" b="1" i="1" dirty="0">
                <a:solidFill>
                  <a:srgbClr val="88354D"/>
                </a:solidFill>
                <a:latin typeface="Calibri"/>
                <a:ea typeface="Calibri"/>
                <a:cs typeface="Calibri"/>
                <a:sym typeface="Calibri"/>
              </a:rPr>
              <a:t>Figura 18. </a:t>
            </a:r>
            <a:r>
              <a:rPr lang="es-CL" b="1" i="1" dirty="0">
                <a:solidFill>
                  <a:srgbClr val="88354D"/>
                </a:solidFill>
                <a:latin typeface="Calibri"/>
                <a:ea typeface="Calibri"/>
                <a:cs typeface="Calibri"/>
                <a:sym typeface="Calibri"/>
              </a:rPr>
              <a:t>Tren de engranajes</a:t>
            </a:r>
            <a:endParaRPr sz="1800" b="1" i="1" u="none" strike="noStrike" cap="none" dirty="0">
              <a:solidFill>
                <a:srgbClr val="88354D"/>
              </a:solidFill>
              <a:latin typeface="Calibri"/>
              <a:ea typeface="Calibri"/>
              <a:cs typeface="Calibri"/>
              <a:sym typeface="Calibri"/>
            </a:endParaRPr>
          </a:p>
        </p:txBody>
      </p:sp>
      <p:pic>
        <p:nvPicPr>
          <p:cNvPr id="11" name="Google Shape;269;p16">
            <a:extLst>
              <a:ext uri="{FF2B5EF4-FFF2-40B4-BE49-F238E27FC236}">
                <a16:creationId xmlns:a16="http://schemas.microsoft.com/office/drawing/2014/main" id="{DAE68804-5E96-485C-86FE-B3F84756246A}"/>
              </a:ext>
            </a:extLst>
          </p:cNvPr>
          <p:cNvPicPr preferRelativeResize="0"/>
          <p:nvPr/>
        </p:nvPicPr>
        <p:blipFill>
          <a:blip r:embed="rId6">
            <a:alphaModFix/>
          </a:blip>
          <a:stretch>
            <a:fillRect/>
          </a:stretch>
        </p:blipFill>
        <p:spPr>
          <a:xfrm>
            <a:off x="6320262" y="4443411"/>
            <a:ext cx="1400275" cy="1867050"/>
          </a:xfrm>
          <a:prstGeom prst="rect">
            <a:avLst/>
          </a:prstGeom>
          <a:noFill/>
          <a:ln>
            <a:noFill/>
          </a:ln>
        </p:spPr>
      </p:pic>
      <p:pic>
        <p:nvPicPr>
          <p:cNvPr id="23" name="Google Shape;270;p16">
            <a:extLst>
              <a:ext uri="{FF2B5EF4-FFF2-40B4-BE49-F238E27FC236}">
                <a16:creationId xmlns:a16="http://schemas.microsoft.com/office/drawing/2014/main" id="{E7426EB9-A134-4A21-A8B9-33CDD57B1D1F}"/>
              </a:ext>
            </a:extLst>
          </p:cNvPr>
          <p:cNvPicPr preferRelativeResize="0"/>
          <p:nvPr/>
        </p:nvPicPr>
        <p:blipFill>
          <a:blip r:embed="rId7">
            <a:alphaModFix/>
          </a:blip>
          <a:stretch>
            <a:fillRect/>
          </a:stretch>
        </p:blipFill>
        <p:spPr>
          <a:xfrm>
            <a:off x="9027527" y="4431836"/>
            <a:ext cx="2489402" cy="1867051"/>
          </a:xfrm>
          <a:prstGeom prst="rect">
            <a:avLst/>
          </a:prstGeom>
          <a:noFill/>
          <a:ln>
            <a:noFill/>
          </a:ln>
        </p:spPr>
      </p:pic>
    </p:spTree>
    <p:extLst>
      <p:ext uri="{BB962C8B-B14F-4D97-AF65-F5344CB8AC3E}">
        <p14:creationId xmlns:p14="http://schemas.microsoft.com/office/powerpoint/2010/main" val="186745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9B6A51E-28F7-4786-BA0B-EA11DEB7D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a:extLst>
              <a:ext uri="{FF2B5EF4-FFF2-40B4-BE49-F238E27FC236}">
                <a16:creationId xmlns:a16="http://schemas.microsoft.com/office/drawing/2014/main" id="{D9AB2C1D-B072-45E7-9846-BEA73E4E6358}"/>
              </a:ext>
            </a:extLst>
          </p:cNvPr>
          <p:cNvSpPr>
            <a:spLocks noChangeAspect="1"/>
          </p:cNvSpPr>
          <p:nvPr/>
        </p:nvSpPr>
        <p:spPr>
          <a:xfrm>
            <a:off x="1802163" y="97655"/>
            <a:ext cx="7830105" cy="905521"/>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F004AFA7-4268-4895-B283-F8C5978BCD78}"/>
              </a:ext>
            </a:extLst>
          </p:cNvPr>
          <p:cNvSpPr>
            <a:spLocks noGrp="1"/>
          </p:cNvSpPr>
          <p:nvPr>
            <p:ph type="title"/>
          </p:nvPr>
        </p:nvSpPr>
        <p:spPr>
          <a:xfrm>
            <a:off x="1970842" y="297401"/>
            <a:ext cx="7403977" cy="506030"/>
          </a:xfrm>
        </p:spPr>
        <p:txBody>
          <a:bodyPr>
            <a:noAutofit/>
          </a:bodyPr>
          <a:lstStyle/>
          <a:p>
            <a:pPr algn="r"/>
            <a:r>
              <a:rPr lang="es-MX" sz="3600" b="1" dirty="0">
                <a:solidFill>
                  <a:schemeClr val="bg1"/>
                </a:solidFill>
              </a:rPr>
              <a:t>TEMAS</a:t>
            </a:r>
            <a:endParaRPr lang="es-CL" sz="3600" b="1" dirty="0">
              <a:solidFill>
                <a:schemeClr val="bg1"/>
              </a:solidFill>
            </a:endParaRPr>
          </a:p>
        </p:txBody>
      </p:sp>
      <p:sp>
        <p:nvSpPr>
          <p:cNvPr id="7" name="Rectángulo 6">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3E7181A0-0EEA-4D44-86E8-40B30A0D7EC6}"/>
              </a:ext>
            </a:extLst>
          </p:cNvPr>
          <p:cNvSpPr>
            <a:spLocks noChangeAspect="1"/>
          </p:cNvSpPr>
          <p:nvPr/>
        </p:nvSpPr>
        <p:spPr>
          <a:xfrm>
            <a:off x="-4" y="97657"/>
            <a:ext cx="1713397" cy="905521"/>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84A2CD7E-AA1E-4789-ACD6-32B2383B9781}"/>
              </a:ext>
            </a:extLst>
          </p:cNvPr>
          <p:cNvSpPr>
            <a:spLocks noChangeAspect="1"/>
          </p:cNvSpPr>
          <p:nvPr/>
        </p:nvSpPr>
        <p:spPr>
          <a:xfrm>
            <a:off x="525259" y="2485744"/>
            <a:ext cx="3451938" cy="1516792"/>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Marcador de contenido 7">
            <a:extLst>
              <a:ext uri="{FF2B5EF4-FFF2-40B4-BE49-F238E27FC236}">
                <a16:creationId xmlns:a16="http://schemas.microsoft.com/office/drawing/2014/main" id="{3B68F3DB-0BEC-45BC-8A5C-819DBEB701D2}"/>
              </a:ext>
            </a:extLst>
          </p:cNvPr>
          <p:cNvSpPr>
            <a:spLocks noGrp="1"/>
          </p:cNvSpPr>
          <p:nvPr>
            <p:ph idx="1"/>
          </p:nvPr>
        </p:nvSpPr>
        <p:spPr>
          <a:xfrm>
            <a:off x="591103" y="2812934"/>
            <a:ext cx="3320250" cy="1013338"/>
          </a:xfrm>
        </p:spPr>
        <p:txBody>
          <a:bodyPr>
            <a:normAutofit lnSpcReduction="10000"/>
          </a:bodyPr>
          <a:lstStyle/>
          <a:p>
            <a:r>
              <a:rPr lang="es-MX" sz="2000" dirty="0">
                <a:solidFill>
                  <a:schemeClr val="bg1"/>
                </a:solidFill>
              </a:rPr>
              <a:t>Parámetros del roscado</a:t>
            </a:r>
          </a:p>
          <a:p>
            <a:r>
              <a:rPr lang="es-MX" sz="2000" dirty="0">
                <a:solidFill>
                  <a:schemeClr val="bg1"/>
                </a:solidFill>
              </a:rPr>
              <a:t>Tipos de roscas y sus herramientas de corte</a:t>
            </a:r>
          </a:p>
          <a:p>
            <a:pPr marL="0" indent="0">
              <a:buNone/>
            </a:pPr>
            <a:endParaRPr lang="es-CL" sz="2000" dirty="0">
              <a:solidFill>
                <a:schemeClr val="bg1"/>
              </a:solidFill>
            </a:endParaRPr>
          </a:p>
        </p:txBody>
      </p:sp>
      <p:sp>
        <p:nvSpPr>
          <p:cNvPr id="12" name="CuadroTexto 11">
            <a:extLst>
              <a:ext uri="{FF2B5EF4-FFF2-40B4-BE49-F238E27FC236}">
                <a16:creationId xmlns:a16="http://schemas.microsoft.com/office/drawing/2014/main" id="{691D8A59-9091-4F07-9FDB-8ACA88F51594}"/>
              </a:ext>
            </a:extLst>
          </p:cNvPr>
          <p:cNvSpPr txBox="1"/>
          <p:nvPr/>
        </p:nvSpPr>
        <p:spPr>
          <a:xfrm>
            <a:off x="838940" y="1346519"/>
            <a:ext cx="2710280" cy="1160446"/>
          </a:xfrm>
          <a:prstGeom prst="rect">
            <a:avLst/>
          </a:prstGeom>
          <a:noFill/>
        </p:spPr>
        <p:txBody>
          <a:bodyPr wrap="square">
            <a:spAutoFit/>
          </a:bodyPr>
          <a:lstStyle/>
          <a:p>
            <a:pPr marL="0" lvl="0" indent="0" algn="ctr" rtl="0">
              <a:lnSpc>
                <a:spcPct val="110000"/>
              </a:lnSpc>
              <a:spcBef>
                <a:spcPts val="0"/>
              </a:spcBef>
              <a:spcAft>
                <a:spcPts val="0"/>
              </a:spcAft>
              <a:buSzPts val="1800"/>
              <a:buNone/>
            </a:pPr>
            <a:r>
              <a:rPr lang="pt-BR" sz="2800" b="1" dirty="0"/>
              <a:t>TEMA N°1 </a:t>
            </a:r>
          </a:p>
          <a:p>
            <a:pPr marL="0" lvl="0" indent="0" algn="ctr" rtl="0">
              <a:lnSpc>
                <a:spcPct val="110000"/>
              </a:lnSpc>
              <a:spcBef>
                <a:spcPts val="0"/>
              </a:spcBef>
              <a:spcAft>
                <a:spcPts val="0"/>
              </a:spcAft>
              <a:buSzPts val="1800"/>
              <a:buNone/>
            </a:pPr>
            <a:r>
              <a:rPr lang="pt-BR" sz="1800" b="1" dirty="0"/>
              <a:t>TEORÍA FUNDAMENTAL DEL ROSCADO</a:t>
            </a:r>
          </a:p>
        </p:txBody>
      </p:sp>
      <p:sp>
        <p:nvSpPr>
          <p:cNvPr id="13" name="Rectángulo 12">
            <a:extLst>
              <a:ext uri="{FF2B5EF4-FFF2-40B4-BE49-F238E27FC236}">
                <a16:creationId xmlns:a16="http://schemas.microsoft.com/office/drawing/2014/main" id="{9BE7C08F-CFDF-4CA8-915A-4426FB78792D}"/>
              </a:ext>
            </a:extLst>
          </p:cNvPr>
          <p:cNvSpPr>
            <a:spLocks noChangeAspect="1"/>
          </p:cNvSpPr>
          <p:nvPr/>
        </p:nvSpPr>
        <p:spPr>
          <a:xfrm>
            <a:off x="4214302" y="2485744"/>
            <a:ext cx="3451938" cy="150852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Marcador de contenido 7">
            <a:extLst>
              <a:ext uri="{FF2B5EF4-FFF2-40B4-BE49-F238E27FC236}">
                <a16:creationId xmlns:a16="http://schemas.microsoft.com/office/drawing/2014/main" id="{D54FB098-60DE-4DCD-8957-2961ABB11D08}"/>
              </a:ext>
            </a:extLst>
          </p:cNvPr>
          <p:cNvSpPr txBox="1">
            <a:spLocks/>
          </p:cNvSpPr>
          <p:nvPr/>
        </p:nvSpPr>
        <p:spPr>
          <a:xfrm>
            <a:off x="4431068" y="2715280"/>
            <a:ext cx="3235172" cy="726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solidFill>
                  <a:schemeClr val="bg1"/>
                </a:solidFill>
              </a:rPr>
              <a:t>Figuras representativas de partes y accesorios necesarios para el torneado de roscas</a:t>
            </a:r>
            <a:endParaRPr lang="es-CL" sz="2000" dirty="0">
              <a:solidFill>
                <a:schemeClr val="bg1"/>
              </a:solidFill>
            </a:endParaRPr>
          </a:p>
        </p:txBody>
      </p:sp>
      <p:sp>
        <p:nvSpPr>
          <p:cNvPr id="15" name="CuadroTexto 14">
            <a:extLst>
              <a:ext uri="{FF2B5EF4-FFF2-40B4-BE49-F238E27FC236}">
                <a16:creationId xmlns:a16="http://schemas.microsoft.com/office/drawing/2014/main" id="{9C6EED3B-FC5A-4700-8DCE-BB587BCE0D1C}"/>
              </a:ext>
            </a:extLst>
          </p:cNvPr>
          <p:cNvSpPr txBox="1"/>
          <p:nvPr/>
        </p:nvSpPr>
        <p:spPr>
          <a:xfrm>
            <a:off x="4189331" y="1354788"/>
            <a:ext cx="3586023" cy="1160446"/>
          </a:xfrm>
          <a:prstGeom prst="rect">
            <a:avLst/>
          </a:prstGeom>
          <a:noFill/>
        </p:spPr>
        <p:txBody>
          <a:bodyPr wrap="square">
            <a:spAutoFit/>
          </a:bodyPr>
          <a:lstStyle/>
          <a:p>
            <a:pPr marL="0" lvl="0" indent="0" algn="ctr" rtl="0">
              <a:lnSpc>
                <a:spcPct val="110000"/>
              </a:lnSpc>
              <a:spcBef>
                <a:spcPts val="0"/>
              </a:spcBef>
              <a:spcAft>
                <a:spcPts val="0"/>
              </a:spcAft>
              <a:buSzPts val="1800"/>
              <a:buNone/>
            </a:pPr>
            <a:r>
              <a:rPr lang="pt-BR" sz="2800" b="1" dirty="0"/>
              <a:t>TEMA N°2 </a:t>
            </a:r>
          </a:p>
          <a:p>
            <a:pPr marL="0" lvl="0" indent="0" algn="ctr" rtl="0">
              <a:lnSpc>
                <a:spcPct val="110000"/>
              </a:lnSpc>
              <a:spcBef>
                <a:spcPts val="0"/>
              </a:spcBef>
              <a:spcAft>
                <a:spcPts val="0"/>
              </a:spcAft>
              <a:buSzPts val="1800"/>
              <a:buNone/>
            </a:pPr>
            <a:r>
              <a:rPr lang="pt-BR" sz="1800" b="1" dirty="0"/>
              <a:t>PARTES Y ACCESORIOS NECESARIOS PARA EL TORNEADO DE ROSCAS</a:t>
            </a:r>
          </a:p>
        </p:txBody>
      </p:sp>
      <p:sp>
        <p:nvSpPr>
          <p:cNvPr id="17" name="Rectángulo 16">
            <a:extLst>
              <a:ext uri="{FF2B5EF4-FFF2-40B4-BE49-F238E27FC236}">
                <a16:creationId xmlns:a16="http://schemas.microsoft.com/office/drawing/2014/main" id="{2A790515-B6BD-4F18-896D-F388077C4850}"/>
              </a:ext>
            </a:extLst>
          </p:cNvPr>
          <p:cNvSpPr>
            <a:spLocks noChangeAspect="1"/>
          </p:cNvSpPr>
          <p:nvPr/>
        </p:nvSpPr>
        <p:spPr>
          <a:xfrm>
            <a:off x="7903345" y="2477476"/>
            <a:ext cx="3451938" cy="1516792"/>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Marcador de contenido 7">
            <a:extLst>
              <a:ext uri="{FF2B5EF4-FFF2-40B4-BE49-F238E27FC236}">
                <a16:creationId xmlns:a16="http://schemas.microsoft.com/office/drawing/2014/main" id="{569960B5-4AA3-40BA-A11B-98DB0FE86934}"/>
              </a:ext>
            </a:extLst>
          </p:cNvPr>
          <p:cNvSpPr txBox="1">
            <a:spLocks/>
          </p:cNvSpPr>
          <p:nvPr/>
        </p:nvSpPr>
        <p:spPr>
          <a:xfrm>
            <a:off x="8120111" y="2857927"/>
            <a:ext cx="3017299" cy="715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solidFill>
                  <a:schemeClr val="bg1"/>
                </a:solidFill>
              </a:rPr>
              <a:t>Cálculo del agujero de la tuerca</a:t>
            </a:r>
            <a:endParaRPr lang="es-CL" sz="2000" dirty="0">
              <a:solidFill>
                <a:schemeClr val="bg1"/>
              </a:solidFill>
            </a:endParaRPr>
          </a:p>
        </p:txBody>
      </p:sp>
      <p:sp>
        <p:nvSpPr>
          <p:cNvPr id="21" name="CuadroTexto 20">
            <a:extLst>
              <a:ext uri="{FF2B5EF4-FFF2-40B4-BE49-F238E27FC236}">
                <a16:creationId xmlns:a16="http://schemas.microsoft.com/office/drawing/2014/main" id="{D4FCDFAD-93E9-4C85-B3E0-11DE8CAFADE7}"/>
              </a:ext>
            </a:extLst>
          </p:cNvPr>
          <p:cNvSpPr txBox="1"/>
          <p:nvPr/>
        </p:nvSpPr>
        <p:spPr>
          <a:xfrm>
            <a:off x="7940521" y="1346519"/>
            <a:ext cx="3237394" cy="1160446"/>
          </a:xfrm>
          <a:prstGeom prst="rect">
            <a:avLst/>
          </a:prstGeom>
          <a:noFill/>
        </p:spPr>
        <p:txBody>
          <a:bodyPr wrap="square">
            <a:spAutoFit/>
          </a:bodyPr>
          <a:lstStyle/>
          <a:p>
            <a:pPr marL="0" lvl="0" indent="0" algn="ctr" rtl="0">
              <a:lnSpc>
                <a:spcPct val="110000"/>
              </a:lnSpc>
              <a:spcBef>
                <a:spcPts val="0"/>
              </a:spcBef>
              <a:spcAft>
                <a:spcPts val="0"/>
              </a:spcAft>
              <a:buSzPts val="1800"/>
              <a:buNone/>
            </a:pPr>
            <a:r>
              <a:rPr lang="pt-BR" sz="2800" b="1" dirty="0"/>
              <a:t>TEMA N°3 </a:t>
            </a:r>
          </a:p>
          <a:p>
            <a:pPr marL="0" lvl="0" indent="0" algn="ctr" rtl="0">
              <a:lnSpc>
                <a:spcPct val="110000"/>
              </a:lnSpc>
              <a:spcBef>
                <a:spcPts val="0"/>
              </a:spcBef>
              <a:spcAft>
                <a:spcPts val="0"/>
              </a:spcAft>
              <a:buSzPts val="1800"/>
              <a:buNone/>
            </a:pPr>
            <a:r>
              <a:rPr lang="pt-BR" sz="1800" b="1" dirty="0"/>
              <a:t>CÁLCULO DE AGUJERO </a:t>
            </a:r>
          </a:p>
          <a:p>
            <a:pPr marL="0" lvl="0" indent="0" algn="ctr" rtl="0">
              <a:lnSpc>
                <a:spcPct val="110000"/>
              </a:lnSpc>
              <a:spcBef>
                <a:spcPts val="0"/>
              </a:spcBef>
              <a:spcAft>
                <a:spcPts val="0"/>
              </a:spcAft>
              <a:buSzPts val="1800"/>
              <a:buNone/>
            </a:pPr>
            <a:r>
              <a:rPr lang="pt-BR" sz="1800" b="1" dirty="0"/>
              <a:t>DE LA TUERCA</a:t>
            </a:r>
          </a:p>
        </p:txBody>
      </p:sp>
      <p:sp>
        <p:nvSpPr>
          <p:cNvPr id="16" name="Rectángulo 15">
            <a:extLst>
              <a:ext uri="{FF2B5EF4-FFF2-40B4-BE49-F238E27FC236}">
                <a16:creationId xmlns:a16="http://schemas.microsoft.com/office/drawing/2014/main" id="{3E216DE6-09FD-4945-BE54-1E97B53F3BA9}"/>
              </a:ext>
            </a:extLst>
          </p:cNvPr>
          <p:cNvSpPr>
            <a:spLocks noChangeAspect="1"/>
          </p:cNvSpPr>
          <p:nvPr/>
        </p:nvSpPr>
        <p:spPr>
          <a:xfrm>
            <a:off x="1894274" y="5259073"/>
            <a:ext cx="3451938" cy="1301526"/>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Marcador de contenido 7">
            <a:extLst>
              <a:ext uri="{FF2B5EF4-FFF2-40B4-BE49-F238E27FC236}">
                <a16:creationId xmlns:a16="http://schemas.microsoft.com/office/drawing/2014/main" id="{F612780C-6368-482A-B8EC-09DEEE8F518C}"/>
              </a:ext>
            </a:extLst>
          </p:cNvPr>
          <p:cNvSpPr txBox="1">
            <a:spLocks/>
          </p:cNvSpPr>
          <p:nvPr/>
        </p:nvSpPr>
        <p:spPr>
          <a:xfrm>
            <a:off x="1960118" y="5675040"/>
            <a:ext cx="3320250" cy="761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solidFill>
                  <a:schemeClr val="bg1"/>
                </a:solidFill>
              </a:rPr>
              <a:t>Preparación del torno para el mecanizado de roscas</a:t>
            </a:r>
          </a:p>
          <a:p>
            <a:pPr marL="0" indent="0">
              <a:buFont typeface="Arial" panose="020B0604020202020204" pitchFamily="34" charset="0"/>
              <a:buNone/>
            </a:pPr>
            <a:endParaRPr lang="es-CL" sz="2000" dirty="0">
              <a:solidFill>
                <a:schemeClr val="bg1"/>
              </a:solidFill>
            </a:endParaRPr>
          </a:p>
        </p:txBody>
      </p:sp>
      <p:sp>
        <p:nvSpPr>
          <p:cNvPr id="20" name="CuadroTexto 19">
            <a:extLst>
              <a:ext uri="{FF2B5EF4-FFF2-40B4-BE49-F238E27FC236}">
                <a16:creationId xmlns:a16="http://schemas.microsoft.com/office/drawing/2014/main" id="{B4542039-0300-4984-BDB1-38382D78DABA}"/>
              </a:ext>
            </a:extLst>
          </p:cNvPr>
          <p:cNvSpPr txBox="1"/>
          <p:nvPr/>
        </p:nvSpPr>
        <p:spPr>
          <a:xfrm>
            <a:off x="2030400" y="4119848"/>
            <a:ext cx="3249968" cy="1160446"/>
          </a:xfrm>
          <a:prstGeom prst="rect">
            <a:avLst/>
          </a:prstGeom>
          <a:noFill/>
        </p:spPr>
        <p:txBody>
          <a:bodyPr wrap="square">
            <a:spAutoFit/>
          </a:bodyPr>
          <a:lstStyle/>
          <a:p>
            <a:pPr marL="0" lvl="0" indent="0" algn="ctr" rtl="0">
              <a:lnSpc>
                <a:spcPct val="110000"/>
              </a:lnSpc>
              <a:spcBef>
                <a:spcPts val="0"/>
              </a:spcBef>
              <a:spcAft>
                <a:spcPts val="0"/>
              </a:spcAft>
              <a:buSzPts val="1800"/>
              <a:buNone/>
            </a:pPr>
            <a:r>
              <a:rPr lang="pt-BR" sz="2800" b="1" dirty="0"/>
              <a:t>TEMA N°4 </a:t>
            </a:r>
          </a:p>
          <a:p>
            <a:pPr marL="0" lvl="0" indent="0" algn="ctr" rtl="0">
              <a:lnSpc>
                <a:spcPct val="110000"/>
              </a:lnSpc>
              <a:spcBef>
                <a:spcPts val="0"/>
              </a:spcBef>
              <a:spcAft>
                <a:spcPts val="0"/>
              </a:spcAft>
              <a:buSzPts val="1800"/>
              <a:buNone/>
            </a:pPr>
            <a:r>
              <a:rPr lang="pt-BR" sz="1800" b="1" dirty="0"/>
              <a:t>PREPARACIÓN DE TORNO PARA EL MECANIZADO </a:t>
            </a:r>
            <a:r>
              <a:rPr lang="pt-BR" b="1" dirty="0"/>
              <a:t>DE ROSCAS</a:t>
            </a:r>
            <a:endParaRPr lang="pt-BR" sz="1800" b="1" dirty="0"/>
          </a:p>
        </p:txBody>
      </p:sp>
      <p:sp>
        <p:nvSpPr>
          <p:cNvPr id="22" name="Rectángulo 21">
            <a:extLst>
              <a:ext uri="{FF2B5EF4-FFF2-40B4-BE49-F238E27FC236}">
                <a16:creationId xmlns:a16="http://schemas.microsoft.com/office/drawing/2014/main" id="{384D4F6D-EE8D-4009-9097-44C1DE39782E}"/>
              </a:ext>
            </a:extLst>
          </p:cNvPr>
          <p:cNvSpPr>
            <a:spLocks noChangeAspect="1"/>
          </p:cNvSpPr>
          <p:nvPr/>
        </p:nvSpPr>
        <p:spPr>
          <a:xfrm>
            <a:off x="5583317" y="5259073"/>
            <a:ext cx="3451938" cy="1301526"/>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Marcador de contenido 7">
            <a:extLst>
              <a:ext uri="{FF2B5EF4-FFF2-40B4-BE49-F238E27FC236}">
                <a16:creationId xmlns:a16="http://schemas.microsoft.com/office/drawing/2014/main" id="{FE319E56-A5C6-4D9A-88DC-504BC8F91BFB}"/>
              </a:ext>
            </a:extLst>
          </p:cNvPr>
          <p:cNvSpPr txBox="1">
            <a:spLocks/>
          </p:cNvSpPr>
          <p:nvPr/>
        </p:nvSpPr>
        <p:spPr>
          <a:xfrm>
            <a:off x="5800083" y="5488608"/>
            <a:ext cx="3017299" cy="94769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solidFill>
                  <a:schemeClr val="bg1"/>
                </a:solidFill>
              </a:rPr>
              <a:t>Pasos del mecanizado</a:t>
            </a:r>
          </a:p>
          <a:p>
            <a:r>
              <a:rPr lang="es-MX" sz="2000" dirty="0">
                <a:solidFill>
                  <a:schemeClr val="bg1"/>
                </a:solidFill>
              </a:rPr>
              <a:t>Comprobación del mecanizado</a:t>
            </a:r>
            <a:endParaRPr lang="es-CL" sz="2000" dirty="0">
              <a:solidFill>
                <a:schemeClr val="bg1"/>
              </a:solidFill>
            </a:endParaRPr>
          </a:p>
        </p:txBody>
      </p:sp>
      <p:sp>
        <p:nvSpPr>
          <p:cNvPr id="24" name="CuadroTexto 23">
            <a:extLst>
              <a:ext uri="{FF2B5EF4-FFF2-40B4-BE49-F238E27FC236}">
                <a16:creationId xmlns:a16="http://schemas.microsoft.com/office/drawing/2014/main" id="{7A98994F-04CF-44D0-9FE2-F928DC5044F2}"/>
              </a:ext>
            </a:extLst>
          </p:cNvPr>
          <p:cNvSpPr txBox="1"/>
          <p:nvPr/>
        </p:nvSpPr>
        <p:spPr>
          <a:xfrm>
            <a:off x="5558346" y="4128117"/>
            <a:ext cx="3586023" cy="1160446"/>
          </a:xfrm>
          <a:prstGeom prst="rect">
            <a:avLst/>
          </a:prstGeom>
          <a:noFill/>
        </p:spPr>
        <p:txBody>
          <a:bodyPr wrap="square">
            <a:spAutoFit/>
          </a:bodyPr>
          <a:lstStyle/>
          <a:p>
            <a:pPr marL="0" lvl="0" indent="0" algn="ctr" rtl="0">
              <a:lnSpc>
                <a:spcPct val="110000"/>
              </a:lnSpc>
              <a:spcBef>
                <a:spcPts val="0"/>
              </a:spcBef>
              <a:spcAft>
                <a:spcPts val="0"/>
              </a:spcAft>
              <a:buSzPts val="1800"/>
              <a:buNone/>
            </a:pPr>
            <a:r>
              <a:rPr lang="pt-BR" sz="2800" b="1" dirty="0"/>
              <a:t>TEMA N°5 </a:t>
            </a:r>
          </a:p>
          <a:p>
            <a:pPr marL="0" lvl="0" indent="0" algn="ctr" rtl="0">
              <a:lnSpc>
                <a:spcPct val="110000"/>
              </a:lnSpc>
              <a:spcBef>
                <a:spcPts val="0"/>
              </a:spcBef>
              <a:spcAft>
                <a:spcPts val="0"/>
              </a:spcAft>
              <a:buSzPts val="1800"/>
              <a:buNone/>
            </a:pPr>
            <a:r>
              <a:rPr lang="pt-BR" sz="1800" b="1" dirty="0"/>
              <a:t>EJECUCIÓN DEL </a:t>
            </a:r>
          </a:p>
          <a:p>
            <a:pPr marL="0" lvl="0" indent="0" algn="ctr" rtl="0">
              <a:lnSpc>
                <a:spcPct val="110000"/>
              </a:lnSpc>
              <a:spcBef>
                <a:spcPts val="0"/>
              </a:spcBef>
              <a:spcAft>
                <a:spcPts val="0"/>
              </a:spcAft>
              <a:buSzPts val="1800"/>
              <a:buNone/>
            </a:pPr>
            <a:r>
              <a:rPr lang="pt-BR" sz="1800" b="1" dirty="0"/>
              <a:t>MECANIZADO </a:t>
            </a:r>
            <a:r>
              <a:rPr lang="pt-BR" b="1" dirty="0"/>
              <a:t>DE ROSCAS</a:t>
            </a:r>
            <a:endParaRPr lang="pt-BR" sz="1800" b="1" dirty="0"/>
          </a:p>
        </p:txBody>
      </p:sp>
    </p:spTree>
    <p:extLst>
      <p:ext uri="{BB962C8B-B14F-4D97-AF65-F5344CB8AC3E}">
        <p14:creationId xmlns:p14="http://schemas.microsoft.com/office/powerpoint/2010/main" val="960823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D76E1B-6635-4905-B9E2-4E247B34C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88354D"/>
                </a:solidFill>
              </a:rPr>
              <a:t>PREPARACIÓN DEL TORNO PARA</a:t>
            </a:r>
            <a:br>
              <a:rPr lang="es-MX" dirty="0"/>
            </a:br>
            <a:r>
              <a:rPr lang="es-MX" dirty="0">
                <a:solidFill>
                  <a:srgbClr val="A7A8AA"/>
                </a:solidFill>
              </a:rPr>
              <a:t>EL MECANIZADO DE ROSCAS</a:t>
            </a:r>
            <a:endParaRPr lang="es-CL" dirty="0">
              <a:solidFill>
                <a:srgbClr val="A7A8AA"/>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F80B2E21-32EF-4C29-828B-8925DED1477D}"/>
              </a:ext>
            </a:extLst>
          </p:cNvPr>
          <p:cNvSpPr>
            <a:spLocks noChangeAspect="1"/>
          </p:cNvSpPr>
          <p:nvPr/>
        </p:nvSpPr>
        <p:spPr>
          <a:xfrm>
            <a:off x="525259" y="2112880"/>
            <a:ext cx="2706213" cy="395056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3CC7E2F7-CEC8-47C3-90C8-361AC0017C3B}"/>
              </a:ext>
            </a:extLst>
          </p:cNvPr>
          <p:cNvSpPr>
            <a:spLocks noChangeAspect="1"/>
          </p:cNvSpPr>
          <p:nvPr/>
        </p:nvSpPr>
        <p:spPr>
          <a:xfrm>
            <a:off x="3297316" y="2112880"/>
            <a:ext cx="2706213" cy="39505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2D37998-6348-469E-BA9B-169E197FAAD4}"/>
              </a:ext>
            </a:extLst>
          </p:cNvPr>
          <p:cNvSpPr>
            <a:spLocks noChangeAspect="1"/>
          </p:cNvSpPr>
          <p:nvPr/>
        </p:nvSpPr>
        <p:spPr>
          <a:xfrm>
            <a:off x="6069366" y="2112880"/>
            <a:ext cx="2706213" cy="39505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8827740F-156F-4A7B-95E6-8DFBA6E903BE}"/>
              </a:ext>
            </a:extLst>
          </p:cNvPr>
          <p:cNvSpPr>
            <a:spLocks noChangeAspect="1"/>
          </p:cNvSpPr>
          <p:nvPr/>
        </p:nvSpPr>
        <p:spPr>
          <a:xfrm>
            <a:off x="8841423" y="2112880"/>
            <a:ext cx="2706213" cy="395056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2DD2DF98-CE8B-4FDF-82C2-AEB92B918432}"/>
              </a:ext>
            </a:extLst>
          </p:cNvPr>
          <p:cNvSpPr txBox="1"/>
          <p:nvPr/>
        </p:nvSpPr>
        <p:spPr>
          <a:xfrm>
            <a:off x="537828" y="2667715"/>
            <a:ext cx="2693643" cy="2554545"/>
          </a:xfrm>
          <a:prstGeom prst="rect">
            <a:avLst/>
          </a:prstGeom>
          <a:noFill/>
        </p:spPr>
        <p:txBody>
          <a:bodyPr wrap="square">
            <a:spAutoFit/>
          </a:bodyPr>
          <a:lstStyle/>
          <a:p>
            <a:pPr marL="82550" lvl="0" algn="ctr" rtl="0">
              <a:spcBef>
                <a:spcPts val="1000"/>
              </a:spcBef>
              <a:spcAft>
                <a:spcPts val="0"/>
              </a:spcAft>
              <a:buSzPts val="2300"/>
            </a:pPr>
            <a:r>
              <a:rPr lang="es-MX" sz="2000" dirty="0">
                <a:solidFill>
                  <a:schemeClr val="bg1"/>
                </a:solidFill>
              </a:rPr>
              <a:t>Este tren de engranajes (Figura 18) tiene la función de llevar el movimiento de la caja de velocidades del torno , a la caja </a:t>
            </a:r>
            <a:r>
              <a:rPr lang="es-MX" sz="2000" dirty="0" err="1">
                <a:solidFill>
                  <a:schemeClr val="bg1"/>
                </a:solidFill>
              </a:rPr>
              <a:t>norton</a:t>
            </a:r>
            <a:r>
              <a:rPr lang="es-MX" sz="2000" dirty="0">
                <a:solidFill>
                  <a:schemeClr val="bg1"/>
                </a:solidFill>
              </a:rPr>
              <a:t> (Figura 19) de roscado y avance.</a:t>
            </a:r>
          </a:p>
        </p:txBody>
      </p:sp>
      <p:sp>
        <p:nvSpPr>
          <p:cNvPr id="25" name="CuadroTexto 24">
            <a:extLst>
              <a:ext uri="{FF2B5EF4-FFF2-40B4-BE49-F238E27FC236}">
                <a16:creationId xmlns:a16="http://schemas.microsoft.com/office/drawing/2014/main" id="{29EC3E9E-5D27-41E9-AFCF-032E9911B5E4}"/>
              </a:ext>
            </a:extLst>
          </p:cNvPr>
          <p:cNvSpPr txBox="1"/>
          <p:nvPr/>
        </p:nvSpPr>
        <p:spPr>
          <a:xfrm>
            <a:off x="3403476" y="2457523"/>
            <a:ext cx="2535685" cy="3170099"/>
          </a:xfrm>
          <a:prstGeom prst="rect">
            <a:avLst/>
          </a:prstGeom>
          <a:noFill/>
        </p:spPr>
        <p:txBody>
          <a:bodyPr wrap="square">
            <a:spAutoFit/>
          </a:bodyPr>
          <a:lstStyle/>
          <a:p>
            <a:pPr marL="82550" lvl="0" algn="ctr" rtl="0">
              <a:spcBef>
                <a:spcPts val="0"/>
              </a:spcBef>
              <a:spcAft>
                <a:spcPts val="0"/>
              </a:spcAft>
              <a:buSzPts val="2300"/>
            </a:pPr>
            <a:r>
              <a:rPr lang="es-MX" sz="2000">
                <a:solidFill>
                  <a:schemeClr val="bg1"/>
                </a:solidFill>
              </a:rPr>
              <a:t>Es importante señalar que no existe una sola combinación de ruedas en el tren de engranajes (Figura 18), y que esta combinación va a depender del tipo de hilos que se quieran mecanizar.</a:t>
            </a:r>
            <a:endParaRPr lang="es-MX" sz="2000" dirty="0">
              <a:solidFill>
                <a:schemeClr val="bg1"/>
              </a:solidFill>
            </a:endParaRPr>
          </a:p>
        </p:txBody>
      </p:sp>
      <p:sp>
        <p:nvSpPr>
          <p:cNvPr id="27" name="CuadroTexto 26">
            <a:extLst>
              <a:ext uri="{FF2B5EF4-FFF2-40B4-BE49-F238E27FC236}">
                <a16:creationId xmlns:a16="http://schemas.microsoft.com/office/drawing/2014/main" id="{2D376F1C-0C8F-4C6A-B458-888B8BA14E1C}"/>
              </a:ext>
            </a:extLst>
          </p:cNvPr>
          <p:cNvSpPr txBox="1"/>
          <p:nvPr/>
        </p:nvSpPr>
        <p:spPr>
          <a:xfrm>
            <a:off x="6033853" y="2271091"/>
            <a:ext cx="2706213" cy="3477875"/>
          </a:xfrm>
          <a:prstGeom prst="rect">
            <a:avLst/>
          </a:prstGeom>
          <a:noFill/>
        </p:spPr>
        <p:txBody>
          <a:bodyPr wrap="square">
            <a:spAutoFit/>
          </a:bodyPr>
          <a:lstStyle/>
          <a:p>
            <a:pPr marL="82550" lvl="0" algn="ctr" rtl="0">
              <a:spcBef>
                <a:spcPts val="0"/>
              </a:spcBef>
              <a:spcAft>
                <a:spcPts val="0"/>
              </a:spcAft>
              <a:buSzPts val="2300"/>
            </a:pPr>
            <a:r>
              <a:rPr lang="es-MX" sz="2000" dirty="0">
                <a:solidFill>
                  <a:schemeClr val="bg1"/>
                </a:solidFill>
              </a:rPr>
              <a:t>A través de una configuración de palancas  (Figura 19), se puede seleccionar el paso de la rosca que se desea mecanizar, el movimiento es llevado al carro longitudinal (Figura 16 ) mediante el tornillo patrón (Figura 17) del torno.</a:t>
            </a:r>
          </a:p>
        </p:txBody>
      </p:sp>
      <p:sp>
        <p:nvSpPr>
          <p:cNvPr id="29" name="CuadroTexto 28">
            <a:extLst>
              <a:ext uri="{FF2B5EF4-FFF2-40B4-BE49-F238E27FC236}">
                <a16:creationId xmlns:a16="http://schemas.microsoft.com/office/drawing/2014/main" id="{0EC68EF8-B86E-4E04-BAA0-45431A89DCF8}"/>
              </a:ext>
            </a:extLst>
          </p:cNvPr>
          <p:cNvSpPr txBox="1"/>
          <p:nvPr/>
        </p:nvSpPr>
        <p:spPr>
          <a:xfrm>
            <a:off x="8841416" y="2591357"/>
            <a:ext cx="2706220" cy="3477875"/>
          </a:xfrm>
          <a:prstGeom prst="rect">
            <a:avLst/>
          </a:prstGeom>
          <a:noFill/>
        </p:spPr>
        <p:txBody>
          <a:bodyPr wrap="square">
            <a:spAutoFit/>
          </a:bodyPr>
          <a:lstStyle/>
          <a:p>
            <a:pPr algn="ctr" rtl="0" fontAlgn="base">
              <a:spcBef>
                <a:spcPts val="1000"/>
              </a:spcBef>
              <a:spcAft>
                <a:spcPts val="0"/>
              </a:spcAft>
            </a:pPr>
            <a:r>
              <a:rPr lang="es-MX" sz="2000" dirty="0">
                <a:solidFill>
                  <a:schemeClr val="bg1"/>
                </a:solidFill>
              </a:rPr>
              <a:t>El carro longitudinal (Figura 16) se engancha al tornillo patrón  (Figura 17)  de manera de coordinar el giro de la pieza con el avance del carro. El enganche se realiza mediante una palanca que cierra una tuerca de bronce.</a:t>
            </a:r>
          </a:p>
        </p:txBody>
      </p:sp>
    </p:spTree>
    <p:extLst>
      <p:ext uri="{BB962C8B-B14F-4D97-AF65-F5344CB8AC3E}">
        <p14:creationId xmlns:p14="http://schemas.microsoft.com/office/powerpoint/2010/main" val="3440207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DC5A362-F995-429B-9891-9FBBB992B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normAutofit fontScale="90000"/>
          </a:bodyPr>
          <a:lstStyle/>
          <a:p>
            <a:r>
              <a:rPr lang="es-MX" sz="6600" dirty="0">
                <a:solidFill>
                  <a:srgbClr val="A7A8AA"/>
                </a:solidFill>
              </a:rPr>
              <a:t>TEMA N°5</a:t>
            </a:r>
            <a:br>
              <a:rPr lang="es-MX" dirty="0"/>
            </a:br>
            <a:r>
              <a:rPr lang="es-MX" dirty="0">
                <a:solidFill>
                  <a:srgbClr val="88354D"/>
                </a:solidFill>
              </a:rPr>
              <a:t>EJECUCIÓN DEL MECANIZADO DE ROSCAS</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33392"/>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Google Shape;292;p35">
            <a:extLst>
              <a:ext uri="{FF2B5EF4-FFF2-40B4-BE49-F238E27FC236}">
                <a16:creationId xmlns:a16="http://schemas.microsoft.com/office/drawing/2014/main" id="{8EEC07F4-866F-4564-9B7C-B55776C1878B}"/>
              </a:ext>
            </a:extLst>
          </p:cNvPr>
          <p:cNvSpPr txBox="1"/>
          <p:nvPr/>
        </p:nvSpPr>
        <p:spPr>
          <a:xfrm>
            <a:off x="6581274" y="6495828"/>
            <a:ext cx="5456855" cy="2461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s-MX" sz="1000" b="1" i="0" u="none" strike="noStrike" cap="none" dirty="0">
                <a:solidFill>
                  <a:srgbClr val="000000"/>
                </a:solidFill>
                <a:ea typeface="Arial"/>
                <a:cs typeface="Arial"/>
                <a:sym typeface="Arial"/>
              </a:rPr>
              <a:t>Fuente: </a:t>
            </a:r>
            <a:r>
              <a:rPr lang="es-MX" sz="1000" dirty="0">
                <a:solidFill>
                  <a:schemeClr val="dk1"/>
                </a:solidFill>
              </a:rPr>
              <a:t>Taller Mecánica Industrial - Escuela Industrial Superior de Valparaíso Óscar Gacitúa Basulto.</a:t>
            </a:r>
          </a:p>
        </p:txBody>
      </p:sp>
      <p:pic>
        <p:nvPicPr>
          <p:cNvPr id="3" name="Google Shape;292;g972f6c15e4_0_201">
            <a:extLst>
              <a:ext uri="{FF2B5EF4-FFF2-40B4-BE49-F238E27FC236}">
                <a16:creationId xmlns:a16="http://schemas.microsoft.com/office/drawing/2014/main" id="{1E7D3E18-BD43-4744-953C-8655B095F59D}"/>
              </a:ext>
            </a:extLst>
          </p:cNvPr>
          <p:cNvPicPr preferRelativeResize="0"/>
          <p:nvPr/>
        </p:nvPicPr>
        <p:blipFill>
          <a:blip r:embed="rId3">
            <a:alphaModFix/>
          </a:blip>
          <a:stretch>
            <a:fillRect/>
          </a:stretch>
        </p:blipFill>
        <p:spPr>
          <a:xfrm>
            <a:off x="615189" y="3000649"/>
            <a:ext cx="11302250" cy="976540"/>
          </a:xfrm>
          <a:prstGeom prst="rect">
            <a:avLst/>
          </a:prstGeom>
          <a:noFill/>
          <a:ln>
            <a:noFill/>
          </a:ln>
        </p:spPr>
      </p:pic>
    </p:spTree>
    <p:extLst>
      <p:ext uri="{BB962C8B-B14F-4D97-AF65-F5344CB8AC3E}">
        <p14:creationId xmlns:p14="http://schemas.microsoft.com/office/powerpoint/2010/main" val="853162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C1806BC-6376-423A-BA3A-56F9E6743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PASOS DEL</a:t>
            </a:r>
            <a:br>
              <a:rPr lang="es-MX" dirty="0">
                <a:solidFill>
                  <a:srgbClr val="A7A8AA"/>
                </a:solidFill>
              </a:rPr>
            </a:br>
            <a:r>
              <a:rPr lang="es-MX" dirty="0">
                <a:solidFill>
                  <a:srgbClr val="88354D"/>
                </a:solidFill>
              </a:rPr>
              <a:t>MECANIZADO </a:t>
            </a:r>
            <a:r>
              <a:rPr lang="es-CL" dirty="0">
                <a:solidFill>
                  <a:srgbClr val="88354D"/>
                </a:solidFill>
              </a:rPr>
              <a:t>“ROSCADO EXTERIOR”</a:t>
            </a: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a:extLst>
              <a:ext uri="{FF2B5EF4-FFF2-40B4-BE49-F238E27FC236}">
                <a16:creationId xmlns:a16="http://schemas.microsoft.com/office/drawing/2014/main" id="{19D6A531-E3EF-4112-A438-ADA7F8F5D982}"/>
              </a:ext>
            </a:extLst>
          </p:cNvPr>
          <p:cNvSpPr>
            <a:spLocks noChangeAspect="1"/>
          </p:cNvSpPr>
          <p:nvPr/>
        </p:nvSpPr>
        <p:spPr>
          <a:xfrm>
            <a:off x="1777011" y="2112880"/>
            <a:ext cx="2706213" cy="395056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Marcador de contenido 7">
            <a:extLst>
              <a:ext uri="{FF2B5EF4-FFF2-40B4-BE49-F238E27FC236}">
                <a16:creationId xmlns:a16="http://schemas.microsoft.com/office/drawing/2014/main" id="{5DC1EFD5-4281-4624-84EA-6A91A15C46EF}"/>
              </a:ext>
            </a:extLst>
          </p:cNvPr>
          <p:cNvSpPr>
            <a:spLocks noGrp="1"/>
          </p:cNvSpPr>
          <p:nvPr>
            <p:ph idx="1"/>
          </p:nvPr>
        </p:nvSpPr>
        <p:spPr>
          <a:xfrm>
            <a:off x="1777010" y="3444188"/>
            <a:ext cx="2640369" cy="1013338"/>
          </a:xfrm>
        </p:spPr>
        <p:txBody>
          <a:bodyPr>
            <a:normAutofit fontScale="25000" lnSpcReduction="20000"/>
          </a:bodyPr>
          <a:lstStyle/>
          <a:p>
            <a:pPr marL="114300" lvl="0" indent="0" algn="l" rtl="0">
              <a:spcBef>
                <a:spcPts val="1000"/>
              </a:spcBef>
              <a:spcAft>
                <a:spcPts val="0"/>
              </a:spcAft>
              <a:buSzPts val="1800"/>
              <a:buNone/>
            </a:pPr>
            <a:r>
              <a:rPr lang="es-MX" sz="8000" dirty="0">
                <a:solidFill>
                  <a:schemeClr val="bg1"/>
                </a:solidFill>
              </a:rPr>
              <a:t>Girar el carro auxiliar (Figura 15) en la mitad de los grados del hilo que se desea realzar (por ejemplo métrico 60º carro auxiliar 30º).</a:t>
            </a:r>
          </a:p>
          <a:p>
            <a:pPr marL="0" indent="0">
              <a:buNone/>
            </a:pPr>
            <a:endParaRPr lang="es-CL" sz="2000" dirty="0">
              <a:solidFill>
                <a:schemeClr val="bg1"/>
              </a:solidFill>
            </a:endParaRPr>
          </a:p>
        </p:txBody>
      </p:sp>
      <p:sp>
        <p:nvSpPr>
          <p:cNvPr id="37" name="Marcador de contenido 7">
            <a:extLst>
              <a:ext uri="{FF2B5EF4-FFF2-40B4-BE49-F238E27FC236}">
                <a16:creationId xmlns:a16="http://schemas.microsoft.com/office/drawing/2014/main" id="{5D1A0040-2439-4CEF-9C30-658E65E75C73}"/>
              </a:ext>
            </a:extLst>
          </p:cNvPr>
          <p:cNvSpPr txBox="1">
            <a:spLocks/>
          </p:cNvSpPr>
          <p:nvPr/>
        </p:nvSpPr>
        <p:spPr>
          <a:xfrm>
            <a:off x="1842855"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1.</a:t>
            </a:r>
          </a:p>
          <a:p>
            <a:pPr marL="0" indent="0">
              <a:buFont typeface="Arial" panose="020B0604020202020204" pitchFamily="34" charset="0"/>
              <a:buNone/>
            </a:pPr>
            <a:endParaRPr lang="es-CL" sz="2000" dirty="0">
              <a:solidFill>
                <a:schemeClr val="bg1"/>
              </a:solidFill>
            </a:endParaRPr>
          </a:p>
        </p:txBody>
      </p:sp>
      <p:sp>
        <p:nvSpPr>
          <p:cNvPr id="38" name="Rectángulo 37">
            <a:extLst>
              <a:ext uri="{FF2B5EF4-FFF2-40B4-BE49-F238E27FC236}">
                <a16:creationId xmlns:a16="http://schemas.microsoft.com/office/drawing/2014/main" id="{28BE3FC2-02E0-4809-BAD3-2F6E1024A2FD}"/>
              </a:ext>
            </a:extLst>
          </p:cNvPr>
          <p:cNvSpPr>
            <a:spLocks noChangeAspect="1"/>
          </p:cNvSpPr>
          <p:nvPr/>
        </p:nvSpPr>
        <p:spPr>
          <a:xfrm>
            <a:off x="4549068" y="2112880"/>
            <a:ext cx="2706213" cy="395056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Marcador de contenido 7">
            <a:extLst>
              <a:ext uri="{FF2B5EF4-FFF2-40B4-BE49-F238E27FC236}">
                <a16:creationId xmlns:a16="http://schemas.microsoft.com/office/drawing/2014/main" id="{F03BD448-F603-4563-A40F-AC8927F60DA7}"/>
              </a:ext>
            </a:extLst>
          </p:cNvPr>
          <p:cNvSpPr txBox="1">
            <a:spLocks/>
          </p:cNvSpPr>
          <p:nvPr/>
        </p:nvSpPr>
        <p:spPr>
          <a:xfrm>
            <a:off x="4581989" y="3367145"/>
            <a:ext cx="2640369" cy="1013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0" indent="0" algn="l" rtl="0">
              <a:spcBef>
                <a:spcPts val="0"/>
              </a:spcBef>
              <a:spcAft>
                <a:spcPts val="0"/>
              </a:spcAft>
              <a:buSzPts val="1800"/>
              <a:buNone/>
            </a:pPr>
            <a:r>
              <a:rPr lang="es-MX" sz="2000" dirty="0">
                <a:solidFill>
                  <a:schemeClr val="bg1"/>
                </a:solidFill>
              </a:rPr>
              <a:t>Posicionar la herramienta de corte en un ángulo de 90º (perpendicular con la pieza). Para esto el operario se puede ayudar con la plantilla para afilado de herramienta de hilos.</a:t>
            </a:r>
            <a:endParaRPr lang="es-CL" sz="2000" dirty="0">
              <a:solidFill>
                <a:schemeClr val="bg1"/>
              </a:solidFill>
            </a:endParaRPr>
          </a:p>
        </p:txBody>
      </p:sp>
      <p:sp>
        <p:nvSpPr>
          <p:cNvPr id="40" name="Marcador de contenido 7">
            <a:extLst>
              <a:ext uri="{FF2B5EF4-FFF2-40B4-BE49-F238E27FC236}">
                <a16:creationId xmlns:a16="http://schemas.microsoft.com/office/drawing/2014/main" id="{0EF56441-C579-4AEC-9C72-622E15A4A016}"/>
              </a:ext>
            </a:extLst>
          </p:cNvPr>
          <p:cNvSpPr txBox="1">
            <a:spLocks/>
          </p:cNvSpPr>
          <p:nvPr/>
        </p:nvSpPr>
        <p:spPr>
          <a:xfrm>
            <a:off x="4614912"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2.</a:t>
            </a:r>
          </a:p>
          <a:p>
            <a:pPr marL="0" indent="0">
              <a:buFont typeface="Arial" panose="020B0604020202020204" pitchFamily="34" charset="0"/>
              <a:buNone/>
            </a:pPr>
            <a:endParaRPr lang="es-CL" sz="2000" dirty="0">
              <a:solidFill>
                <a:schemeClr val="bg1"/>
              </a:solidFill>
            </a:endParaRPr>
          </a:p>
        </p:txBody>
      </p:sp>
      <p:sp>
        <p:nvSpPr>
          <p:cNvPr id="41" name="Rectángulo 40">
            <a:extLst>
              <a:ext uri="{FF2B5EF4-FFF2-40B4-BE49-F238E27FC236}">
                <a16:creationId xmlns:a16="http://schemas.microsoft.com/office/drawing/2014/main" id="{30D0E097-93D5-439F-A328-8F73CA050A0E}"/>
              </a:ext>
            </a:extLst>
          </p:cNvPr>
          <p:cNvSpPr>
            <a:spLocks noChangeAspect="1"/>
          </p:cNvSpPr>
          <p:nvPr/>
        </p:nvSpPr>
        <p:spPr>
          <a:xfrm>
            <a:off x="7321118" y="2112880"/>
            <a:ext cx="2706213" cy="395056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Marcador de contenido 7">
            <a:extLst>
              <a:ext uri="{FF2B5EF4-FFF2-40B4-BE49-F238E27FC236}">
                <a16:creationId xmlns:a16="http://schemas.microsoft.com/office/drawing/2014/main" id="{260465D8-DDA7-4E9B-B8A9-11493D51AFE2}"/>
              </a:ext>
            </a:extLst>
          </p:cNvPr>
          <p:cNvSpPr txBox="1">
            <a:spLocks/>
          </p:cNvSpPr>
          <p:nvPr/>
        </p:nvSpPr>
        <p:spPr>
          <a:xfrm>
            <a:off x="7359580" y="3429000"/>
            <a:ext cx="2640369" cy="1013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0" indent="0" algn="l" rtl="0">
              <a:spcBef>
                <a:spcPts val="0"/>
              </a:spcBef>
              <a:spcAft>
                <a:spcPts val="0"/>
              </a:spcAft>
              <a:buSzPts val="1800"/>
              <a:buNone/>
            </a:pPr>
            <a:r>
              <a:rPr lang="es-MX" sz="2000" dirty="0">
                <a:solidFill>
                  <a:schemeClr val="bg1"/>
                </a:solidFill>
              </a:rPr>
              <a:t>Realizar un rayado para asegurar que el torno quedó bien configurado. Se puede comprobar con el cuenta hilos.</a:t>
            </a:r>
            <a:endParaRPr lang="es-CL" sz="2000" dirty="0">
              <a:solidFill>
                <a:schemeClr val="bg1"/>
              </a:solidFill>
            </a:endParaRPr>
          </a:p>
        </p:txBody>
      </p:sp>
      <p:sp>
        <p:nvSpPr>
          <p:cNvPr id="43" name="Marcador de contenido 7">
            <a:extLst>
              <a:ext uri="{FF2B5EF4-FFF2-40B4-BE49-F238E27FC236}">
                <a16:creationId xmlns:a16="http://schemas.microsoft.com/office/drawing/2014/main" id="{05B60998-4702-4621-AD9C-651E6F3BE835}"/>
              </a:ext>
            </a:extLst>
          </p:cNvPr>
          <p:cNvSpPr txBox="1">
            <a:spLocks/>
          </p:cNvSpPr>
          <p:nvPr/>
        </p:nvSpPr>
        <p:spPr>
          <a:xfrm>
            <a:off x="7386962"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3.</a:t>
            </a:r>
          </a:p>
          <a:p>
            <a:pPr marL="0" indent="0">
              <a:buFont typeface="Arial" panose="020B0604020202020204" pitchFamily="34" charset="0"/>
              <a:buNone/>
            </a:pPr>
            <a:endParaRPr lang="es-CL" sz="2000" dirty="0">
              <a:solidFill>
                <a:schemeClr val="bg1"/>
              </a:solidFill>
            </a:endParaRPr>
          </a:p>
        </p:txBody>
      </p:sp>
    </p:spTree>
    <p:extLst>
      <p:ext uri="{BB962C8B-B14F-4D97-AF65-F5344CB8AC3E}">
        <p14:creationId xmlns:p14="http://schemas.microsoft.com/office/powerpoint/2010/main" val="817919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C1806BC-6376-423A-BA3A-56F9E6743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PASOS DEL</a:t>
            </a:r>
            <a:br>
              <a:rPr lang="es-MX" dirty="0">
                <a:solidFill>
                  <a:srgbClr val="A7A8AA"/>
                </a:solidFill>
              </a:rPr>
            </a:br>
            <a:r>
              <a:rPr lang="es-MX" dirty="0">
                <a:solidFill>
                  <a:srgbClr val="88354D"/>
                </a:solidFill>
              </a:rPr>
              <a:t>MECANIZADO </a:t>
            </a:r>
            <a:r>
              <a:rPr lang="es-CL" dirty="0">
                <a:solidFill>
                  <a:srgbClr val="88354D"/>
                </a:solidFill>
              </a:rPr>
              <a:t>“ROSCADO EXTERIOR”</a:t>
            </a: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a:extLst>
              <a:ext uri="{FF2B5EF4-FFF2-40B4-BE49-F238E27FC236}">
                <a16:creationId xmlns:a16="http://schemas.microsoft.com/office/drawing/2014/main" id="{19D6A531-E3EF-4112-A438-ADA7F8F5D982}"/>
              </a:ext>
            </a:extLst>
          </p:cNvPr>
          <p:cNvSpPr>
            <a:spLocks noChangeAspect="1"/>
          </p:cNvSpPr>
          <p:nvPr/>
        </p:nvSpPr>
        <p:spPr>
          <a:xfrm>
            <a:off x="1777011" y="2112880"/>
            <a:ext cx="2706213" cy="395056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Marcador de contenido 7">
            <a:extLst>
              <a:ext uri="{FF2B5EF4-FFF2-40B4-BE49-F238E27FC236}">
                <a16:creationId xmlns:a16="http://schemas.microsoft.com/office/drawing/2014/main" id="{5DC1EFD5-4281-4624-84EA-6A91A15C46EF}"/>
              </a:ext>
            </a:extLst>
          </p:cNvPr>
          <p:cNvSpPr>
            <a:spLocks noGrp="1"/>
          </p:cNvSpPr>
          <p:nvPr>
            <p:ph idx="1"/>
          </p:nvPr>
        </p:nvSpPr>
        <p:spPr>
          <a:xfrm>
            <a:off x="1842855" y="3707368"/>
            <a:ext cx="2640369" cy="1013338"/>
          </a:xfrm>
        </p:spPr>
        <p:txBody>
          <a:bodyPr>
            <a:normAutofit fontScale="25000" lnSpcReduction="20000"/>
          </a:bodyPr>
          <a:lstStyle/>
          <a:p>
            <a:pPr marL="101600" lvl="0" indent="0" algn="l" rtl="0">
              <a:spcBef>
                <a:spcPts val="0"/>
              </a:spcBef>
              <a:spcAft>
                <a:spcPts val="0"/>
              </a:spcAft>
              <a:buSzPts val="2000"/>
              <a:buNone/>
            </a:pPr>
            <a:r>
              <a:rPr lang="es-MX" sz="8000" dirty="0">
                <a:solidFill>
                  <a:schemeClr val="bg1"/>
                </a:solidFill>
              </a:rPr>
              <a:t>Dar la profundidad de corte con el carro auxiliar (Figura 15).</a:t>
            </a:r>
          </a:p>
          <a:p>
            <a:pPr marL="0" indent="0">
              <a:buNone/>
            </a:pPr>
            <a:endParaRPr lang="es-CL" sz="2000" dirty="0">
              <a:solidFill>
                <a:schemeClr val="bg1"/>
              </a:solidFill>
            </a:endParaRPr>
          </a:p>
        </p:txBody>
      </p:sp>
      <p:sp>
        <p:nvSpPr>
          <p:cNvPr id="37" name="Marcador de contenido 7">
            <a:extLst>
              <a:ext uri="{FF2B5EF4-FFF2-40B4-BE49-F238E27FC236}">
                <a16:creationId xmlns:a16="http://schemas.microsoft.com/office/drawing/2014/main" id="{5D1A0040-2439-4CEF-9C30-658E65E75C73}"/>
              </a:ext>
            </a:extLst>
          </p:cNvPr>
          <p:cNvSpPr txBox="1">
            <a:spLocks/>
          </p:cNvSpPr>
          <p:nvPr/>
        </p:nvSpPr>
        <p:spPr>
          <a:xfrm>
            <a:off x="1842855"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4.</a:t>
            </a:r>
          </a:p>
          <a:p>
            <a:pPr marL="0" indent="0">
              <a:buFont typeface="Arial" panose="020B0604020202020204" pitchFamily="34" charset="0"/>
              <a:buNone/>
            </a:pPr>
            <a:endParaRPr lang="es-CL" sz="2000" dirty="0">
              <a:solidFill>
                <a:schemeClr val="bg1"/>
              </a:solidFill>
            </a:endParaRPr>
          </a:p>
        </p:txBody>
      </p:sp>
      <p:sp>
        <p:nvSpPr>
          <p:cNvPr id="38" name="Rectángulo 37">
            <a:extLst>
              <a:ext uri="{FF2B5EF4-FFF2-40B4-BE49-F238E27FC236}">
                <a16:creationId xmlns:a16="http://schemas.microsoft.com/office/drawing/2014/main" id="{28BE3FC2-02E0-4809-BAD3-2F6E1024A2FD}"/>
              </a:ext>
            </a:extLst>
          </p:cNvPr>
          <p:cNvSpPr>
            <a:spLocks noChangeAspect="1"/>
          </p:cNvSpPr>
          <p:nvPr/>
        </p:nvSpPr>
        <p:spPr>
          <a:xfrm>
            <a:off x="4549068" y="2112880"/>
            <a:ext cx="2706213" cy="395056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Marcador de contenido 7">
            <a:extLst>
              <a:ext uri="{FF2B5EF4-FFF2-40B4-BE49-F238E27FC236}">
                <a16:creationId xmlns:a16="http://schemas.microsoft.com/office/drawing/2014/main" id="{F03BD448-F603-4563-A40F-AC8927F60DA7}"/>
              </a:ext>
            </a:extLst>
          </p:cNvPr>
          <p:cNvSpPr txBox="1">
            <a:spLocks/>
          </p:cNvSpPr>
          <p:nvPr/>
        </p:nvSpPr>
        <p:spPr>
          <a:xfrm>
            <a:off x="4614912" y="3707368"/>
            <a:ext cx="2640369" cy="101333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1600" lvl="0" indent="0" algn="l" rtl="0">
              <a:spcBef>
                <a:spcPts val="0"/>
              </a:spcBef>
              <a:spcAft>
                <a:spcPts val="0"/>
              </a:spcAft>
              <a:buSzPts val="2000"/>
              <a:buNone/>
            </a:pPr>
            <a:r>
              <a:rPr lang="es-MX" sz="8000" dirty="0">
                <a:solidFill>
                  <a:schemeClr val="bg1"/>
                </a:solidFill>
              </a:rPr>
              <a:t>Una vez terminada la primera pasada retirar la herramienta con el carro transversal (Figura 14), y poner el torno en reversa.</a:t>
            </a:r>
          </a:p>
          <a:p>
            <a:pPr marL="0" indent="0">
              <a:buFont typeface="Arial" panose="020B0604020202020204" pitchFamily="34" charset="0"/>
              <a:buNone/>
            </a:pPr>
            <a:endParaRPr lang="es-CL" sz="2000" dirty="0">
              <a:solidFill>
                <a:schemeClr val="bg1"/>
              </a:solidFill>
            </a:endParaRPr>
          </a:p>
        </p:txBody>
      </p:sp>
      <p:sp>
        <p:nvSpPr>
          <p:cNvPr id="40" name="Marcador de contenido 7">
            <a:extLst>
              <a:ext uri="{FF2B5EF4-FFF2-40B4-BE49-F238E27FC236}">
                <a16:creationId xmlns:a16="http://schemas.microsoft.com/office/drawing/2014/main" id="{0EF56441-C579-4AEC-9C72-622E15A4A016}"/>
              </a:ext>
            </a:extLst>
          </p:cNvPr>
          <p:cNvSpPr txBox="1">
            <a:spLocks/>
          </p:cNvSpPr>
          <p:nvPr/>
        </p:nvSpPr>
        <p:spPr>
          <a:xfrm>
            <a:off x="4614912"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5.</a:t>
            </a:r>
          </a:p>
          <a:p>
            <a:pPr marL="0" indent="0">
              <a:buFont typeface="Arial" panose="020B0604020202020204" pitchFamily="34" charset="0"/>
              <a:buNone/>
            </a:pPr>
            <a:endParaRPr lang="es-CL" sz="2000" dirty="0">
              <a:solidFill>
                <a:schemeClr val="bg1"/>
              </a:solidFill>
            </a:endParaRPr>
          </a:p>
        </p:txBody>
      </p:sp>
      <p:sp>
        <p:nvSpPr>
          <p:cNvPr id="41" name="Rectángulo 40">
            <a:extLst>
              <a:ext uri="{FF2B5EF4-FFF2-40B4-BE49-F238E27FC236}">
                <a16:creationId xmlns:a16="http://schemas.microsoft.com/office/drawing/2014/main" id="{30D0E097-93D5-439F-A328-8F73CA050A0E}"/>
              </a:ext>
            </a:extLst>
          </p:cNvPr>
          <p:cNvSpPr>
            <a:spLocks noChangeAspect="1"/>
          </p:cNvSpPr>
          <p:nvPr/>
        </p:nvSpPr>
        <p:spPr>
          <a:xfrm>
            <a:off x="7321118" y="2112880"/>
            <a:ext cx="2706213" cy="395056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Marcador de contenido 7">
            <a:extLst>
              <a:ext uri="{FF2B5EF4-FFF2-40B4-BE49-F238E27FC236}">
                <a16:creationId xmlns:a16="http://schemas.microsoft.com/office/drawing/2014/main" id="{260465D8-DDA7-4E9B-B8A9-11493D51AFE2}"/>
              </a:ext>
            </a:extLst>
          </p:cNvPr>
          <p:cNvSpPr txBox="1">
            <a:spLocks/>
          </p:cNvSpPr>
          <p:nvPr/>
        </p:nvSpPr>
        <p:spPr>
          <a:xfrm>
            <a:off x="7386962" y="3698487"/>
            <a:ext cx="2640369" cy="152244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fontAlgn="base">
              <a:spcBef>
                <a:spcPts val="1000"/>
              </a:spcBef>
              <a:spcAft>
                <a:spcPts val="0"/>
              </a:spcAft>
              <a:buNone/>
            </a:pPr>
            <a:r>
              <a:rPr lang="es-MX" sz="3600" dirty="0">
                <a:solidFill>
                  <a:schemeClr val="bg1"/>
                </a:solidFill>
              </a:rPr>
              <a:t>volver a ubicar el carro transversal (Figura 14) a su posición original, y dar más profundidad de corte con el carro auxiliar (Figura 15).</a:t>
            </a:r>
          </a:p>
          <a:p>
            <a:pPr marL="0" indent="0">
              <a:buFont typeface="Arial" panose="020B0604020202020204" pitchFamily="34" charset="0"/>
              <a:buNone/>
            </a:pPr>
            <a:endParaRPr lang="es-CL" sz="2000" dirty="0">
              <a:solidFill>
                <a:schemeClr val="bg1"/>
              </a:solidFill>
            </a:endParaRPr>
          </a:p>
        </p:txBody>
      </p:sp>
      <p:sp>
        <p:nvSpPr>
          <p:cNvPr id="43" name="Marcador de contenido 7">
            <a:extLst>
              <a:ext uri="{FF2B5EF4-FFF2-40B4-BE49-F238E27FC236}">
                <a16:creationId xmlns:a16="http://schemas.microsoft.com/office/drawing/2014/main" id="{05B60998-4702-4621-AD9C-651E6F3BE835}"/>
              </a:ext>
            </a:extLst>
          </p:cNvPr>
          <p:cNvSpPr txBox="1">
            <a:spLocks/>
          </p:cNvSpPr>
          <p:nvPr/>
        </p:nvSpPr>
        <p:spPr>
          <a:xfrm>
            <a:off x="7386962" y="2415662"/>
            <a:ext cx="1024634" cy="101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6600" dirty="0">
                <a:solidFill>
                  <a:schemeClr val="bg1"/>
                </a:solidFill>
              </a:rPr>
              <a:t>6.</a:t>
            </a:r>
          </a:p>
          <a:p>
            <a:pPr marL="0" indent="0">
              <a:buFont typeface="Arial" panose="020B0604020202020204" pitchFamily="34" charset="0"/>
              <a:buNone/>
            </a:pPr>
            <a:endParaRPr lang="es-CL" sz="2000" dirty="0">
              <a:solidFill>
                <a:schemeClr val="bg1"/>
              </a:solidFill>
            </a:endParaRPr>
          </a:p>
        </p:txBody>
      </p:sp>
    </p:spTree>
    <p:extLst>
      <p:ext uri="{BB962C8B-B14F-4D97-AF65-F5344CB8AC3E}">
        <p14:creationId xmlns:p14="http://schemas.microsoft.com/office/powerpoint/2010/main" val="1588042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ga96e0d86de_0_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13" name="Google Shape;413;ga96e0d86de_0_0"/>
          <p:cNvSpPr/>
          <p:nvPr/>
        </p:nvSpPr>
        <p:spPr>
          <a:xfrm>
            <a:off x="12020365" y="275204"/>
            <a:ext cx="171600" cy="6161100"/>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ga96e0d86de_0_0"/>
          <p:cNvSpPr txBox="1">
            <a:spLocks noGrp="1"/>
          </p:cNvSpPr>
          <p:nvPr>
            <p:ph type="title"/>
          </p:nvPr>
        </p:nvSpPr>
        <p:spPr>
          <a:xfrm>
            <a:off x="296663"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A7A8AA"/>
              </a:buClr>
              <a:buSzPts val="4400"/>
              <a:buFont typeface="Calibri"/>
              <a:buNone/>
            </a:pPr>
            <a:r>
              <a:rPr lang="es-MX" dirty="0">
                <a:solidFill>
                  <a:srgbClr val="A7A8AA"/>
                </a:solidFill>
              </a:rPr>
              <a:t>PASOS DEL</a:t>
            </a:r>
            <a:br>
              <a:rPr lang="es-MX" dirty="0">
                <a:solidFill>
                  <a:srgbClr val="A7A8AA"/>
                </a:solidFill>
              </a:rPr>
            </a:br>
            <a:r>
              <a:rPr lang="es-MX" dirty="0">
                <a:solidFill>
                  <a:srgbClr val="88354D"/>
                </a:solidFill>
              </a:rPr>
              <a:t>MECANIZADO “ROSCADO INTERIOR”</a:t>
            </a:r>
            <a:endParaRPr dirty="0">
              <a:solidFill>
                <a:srgbClr val="88354D"/>
              </a:solidFill>
            </a:endParaRPr>
          </a:p>
        </p:txBody>
      </p:sp>
      <p:sp>
        <p:nvSpPr>
          <p:cNvPr id="415" name="Google Shape;415;ga96e0d86de_0_0"/>
          <p:cNvSpPr/>
          <p:nvPr/>
        </p:nvSpPr>
        <p:spPr>
          <a:xfrm>
            <a:off x="403193" y="260025"/>
            <a:ext cx="1336800" cy="456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ga96e0d86de_0_0"/>
          <p:cNvSpPr/>
          <p:nvPr/>
        </p:nvSpPr>
        <p:spPr>
          <a:xfrm>
            <a:off x="1777011" y="2112880"/>
            <a:ext cx="2706300" cy="39507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ga96e0d86de_0_0"/>
          <p:cNvSpPr txBox="1">
            <a:spLocks noGrp="1"/>
          </p:cNvSpPr>
          <p:nvPr>
            <p:ph type="body" idx="1"/>
          </p:nvPr>
        </p:nvSpPr>
        <p:spPr>
          <a:xfrm>
            <a:off x="1777010" y="3444188"/>
            <a:ext cx="2640300" cy="1013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s-MX" sz="2000">
                <a:solidFill>
                  <a:srgbClr val="FFFFFF"/>
                </a:solidFill>
              </a:rPr>
              <a:t>Seleccionar el material bruto que cumpla con las dimensiones para el mecanizado.</a:t>
            </a:r>
            <a:endParaRPr sz="2000">
              <a:solidFill>
                <a:srgbClr val="FFFFFF"/>
              </a:solidFill>
            </a:endParaRPr>
          </a:p>
          <a:p>
            <a:pPr marL="114300" lvl="0" indent="0" algn="l" rtl="0">
              <a:lnSpc>
                <a:spcPct val="70000"/>
              </a:lnSpc>
              <a:spcBef>
                <a:spcPts val="600"/>
              </a:spcBef>
              <a:spcAft>
                <a:spcPts val="0"/>
              </a:spcAft>
              <a:buClr>
                <a:schemeClr val="lt1"/>
              </a:buClr>
              <a:buSzPts val="1800"/>
              <a:buNone/>
            </a:pPr>
            <a:endParaRPr sz="2000">
              <a:solidFill>
                <a:schemeClr val="lt1"/>
              </a:solidFill>
            </a:endParaRPr>
          </a:p>
          <a:p>
            <a:pPr marL="0" lvl="0" indent="0" algn="l" rtl="0">
              <a:lnSpc>
                <a:spcPct val="70000"/>
              </a:lnSpc>
              <a:spcBef>
                <a:spcPts val="1000"/>
              </a:spcBef>
              <a:spcAft>
                <a:spcPts val="0"/>
              </a:spcAft>
              <a:buClr>
                <a:schemeClr val="dk1"/>
              </a:buClr>
              <a:buSzPts val="500"/>
              <a:buNone/>
            </a:pPr>
            <a:endParaRPr sz="500">
              <a:solidFill>
                <a:schemeClr val="lt1"/>
              </a:solidFill>
            </a:endParaRPr>
          </a:p>
        </p:txBody>
      </p:sp>
      <p:sp>
        <p:nvSpPr>
          <p:cNvPr id="418" name="Google Shape;418;ga96e0d86de_0_0"/>
          <p:cNvSpPr txBox="1"/>
          <p:nvPr/>
        </p:nvSpPr>
        <p:spPr>
          <a:xfrm>
            <a:off x="1842855" y="2415662"/>
            <a:ext cx="1024500" cy="101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600"/>
              <a:buFont typeface="Arial"/>
              <a:buNone/>
            </a:pPr>
            <a:r>
              <a:rPr lang="es-MX" sz="6600">
                <a:solidFill>
                  <a:schemeClr val="lt1"/>
                </a:solidFill>
                <a:latin typeface="Calibri"/>
                <a:ea typeface="Calibri"/>
                <a:cs typeface="Calibri"/>
                <a:sym typeface="Calibri"/>
              </a:rPr>
              <a:t>1.</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lt1"/>
              </a:solidFill>
              <a:latin typeface="Calibri"/>
              <a:ea typeface="Calibri"/>
              <a:cs typeface="Calibri"/>
              <a:sym typeface="Calibri"/>
            </a:endParaRPr>
          </a:p>
        </p:txBody>
      </p:sp>
      <p:sp>
        <p:nvSpPr>
          <p:cNvPr id="419" name="Google Shape;419;ga96e0d86de_0_0"/>
          <p:cNvSpPr/>
          <p:nvPr/>
        </p:nvSpPr>
        <p:spPr>
          <a:xfrm>
            <a:off x="4549068" y="2112880"/>
            <a:ext cx="2706300" cy="39507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ga96e0d86de_0_0"/>
          <p:cNvSpPr txBox="1"/>
          <p:nvPr/>
        </p:nvSpPr>
        <p:spPr>
          <a:xfrm>
            <a:off x="4581989" y="3367145"/>
            <a:ext cx="2640300" cy="10134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MX" sz="2000">
                <a:solidFill>
                  <a:srgbClr val="FFFFFF"/>
                </a:solidFill>
                <a:latin typeface="Calibri"/>
                <a:ea typeface="Calibri"/>
                <a:cs typeface="Calibri"/>
                <a:sym typeface="Calibri"/>
              </a:rPr>
              <a:t>Seleccionar la herramienta de corte adecuada para realizar el mecanizado, considerando el tipo de rosca que se va a realizar. </a:t>
            </a:r>
            <a:endParaRPr sz="2000">
              <a:solidFill>
                <a:srgbClr val="FFFFFF"/>
              </a:solidFill>
              <a:latin typeface="Calibri"/>
              <a:ea typeface="Calibri"/>
              <a:cs typeface="Calibri"/>
              <a:sym typeface="Calibri"/>
            </a:endParaRPr>
          </a:p>
          <a:p>
            <a:pPr marL="114300" marR="0" lvl="0" indent="0" algn="l" rtl="0">
              <a:lnSpc>
                <a:spcPct val="90000"/>
              </a:lnSpc>
              <a:spcBef>
                <a:spcPts val="600"/>
              </a:spcBef>
              <a:spcAft>
                <a:spcPts val="0"/>
              </a:spcAft>
              <a:buClr>
                <a:schemeClr val="lt1"/>
              </a:buClr>
              <a:buSzPts val="1800"/>
              <a:buFont typeface="Arial"/>
              <a:buNone/>
            </a:pPr>
            <a:endParaRPr sz="2000">
              <a:solidFill>
                <a:schemeClr val="lt1"/>
              </a:solidFill>
              <a:latin typeface="Calibri"/>
              <a:ea typeface="Calibri"/>
              <a:cs typeface="Calibri"/>
              <a:sym typeface="Calibri"/>
            </a:endParaRPr>
          </a:p>
        </p:txBody>
      </p:sp>
      <p:sp>
        <p:nvSpPr>
          <p:cNvPr id="421" name="Google Shape;421;ga96e0d86de_0_0"/>
          <p:cNvSpPr txBox="1"/>
          <p:nvPr/>
        </p:nvSpPr>
        <p:spPr>
          <a:xfrm>
            <a:off x="4614912" y="2415662"/>
            <a:ext cx="1024500" cy="101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600"/>
              <a:buFont typeface="Arial"/>
              <a:buNone/>
            </a:pPr>
            <a:r>
              <a:rPr lang="es-MX" sz="6600">
                <a:solidFill>
                  <a:schemeClr val="lt1"/>
                </a:solidFill>
                <a:latin typeface="Calibri"/>
                <a:ea typeface="Calibri"/>
                <a:cs typeface="Calibri"/>
                <a:sym typeface="Calibri"/>
              </a:rPr>
              <a:t>2.</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lt1"/>
              </a:solidFill>
              <a:latin typeface="Calibri"/>
              <a:ea typeface="Calibri"/>
              <a:cs typeface="Calibri"/>
              <a:sym typeface="Calibri"/>
            </a:endParaRPr>
          </a:p>
        </p:txBody>
      </p:sp>
      <p:sp>
        <p:nvSpPr>
          <p:cNvPr id="422" name="Google Shape;422;ga96e0d86de_0_0"/>
          <p:cNvSpPr/>
          <p:nvPr/>
        </p:nvSpPr>
        <p:spPr>
          <a:xfrm>
            <a:off x="7321118" y="2112880"/>
            <a:ext cx="2706300" cy="39507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ga96e0d86de_0_0"/>
          <p:cNvSpPr txBox="1"/>
          <p:nvPr/>
        </p:nvSpPr>
        <p:spPr>
          <a:xfrm>
            <a:off x="7359580" y="3429000"/>
            <a:ext cx="2640300" cy="10134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MX" sz="2000">
                <a:solidFill>
                  <a:srgbClr val="FFFFFF"/>
                </a:solidFill>
                <a:latin typeface="Calibri"/>
                <a:ea typeface="Calibri"/>
                <a:cs typeface="Calibri"/>
                <a:sym typeface="Calibri"/>
              </a:rPr>
              <a:t>Realizar el cálculo del agujero de la rosca.</a:t>
            </a:r>
            <a:endParaRPr sz="2000">
              <a:solidFill>
                <a:srgbClr val="FFFFFF"/>
              </a:solidFill>
              <a:latin typeface="Calibri"/>
              <a:ea typeface="Calibri"/>
              <a:cs typeface="Calibri"/>
              <a:sym typeface="Calibri"/>
            </a:endParaRPr>
          </a:p>
          <a:p>
            <a:pPr marL="114300" marR="0" lvl="0" indent="0" algn="l" rtl="0">
              <a:lnSpc>
                <a:spcPct val="90000"/>
              </a:lnSpc>
              <a:spcBef>
                <a:spcPts val="600"/>
              </a:spcBef>
              <a:spcAft>
                <a:spcPts val="0"/>
              </a:spcAft>
              <a:buClr>
                <a:schemeClr val="lt1"/>
              </a:buClr>
              <a:buSzPts val="1800"/>
              <a:buFont typeface="Arial"/>
              <a:buNone/>
            </a:pPr>
            <a:endParaRPr sz="2000">
              <a:solidFill>
                <a:schemeClr val="lt1"/>
              </a:solidFill>
              <a:latin typeface="Calibri"/>
              <a:ea typeface="Calibri"/>
              <a:cs typeface="Calibri"/>
              <a:sym typeface="Calibri"/>
            </a:endParaRPr>
          </a:p>
        </p:txBody>
      </p:sp>
      <p:sp>
        <p:nvSpPr>
          <p:cNvPr id="424" name="Google Shape;424;ga96e0d86de_0_0"/>
          <p:cNvSpPr txBox="1"/>
          <p:nvPr/>
        </p:nvSpPr>
        <p:spPr>
          <a:xfrm>
            <a:off x="7386962" y="2415662"/>
            <a:ext cx="1024500" cy="101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600"/>
              <a:buFont typeface="Arial"/>
              <a:buNone/>
            </a:pPr>
            <a:r>
              <a:rPr lang="es-MX" sz="6600">
                <a:solidFill>
                  <a:schemeClr val="lt1"/>
                </a:solidFill>
                <a:latin typeface="Calibri"/>
                <a:ea typeface="Calibri"/>
                <a:cs typeface="Calibri"/>
                <a:sym typeface="Calibri"/>
              </a:rPr>
              <a:t>3.</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ga96e0d86de_0_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30" name="Google Shape;430;ga96e0d86de_0_16"/>
          <p:cNvSpPr/>
          <p:nvPr/>
        </p:nvSpPr>
        <p:spPr>
          <a:xfrm>
            <a:off x="12020365" y="275204"/>
            <a:ext cx="171600" cy="6161100"/>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ga96e0d86de_0_16"/>
          <p:cNvSpPr txBox="1">
            <a:spLocks noGrp="1"/>
          </p:cNvSpPr>
          <p:nvPr>
            <p:ph type="title"/>
          </p:nvPr>
        </p:nvSpPr>
        <p:spPr>
          <a:xfrm>
            <a:off x="296663" y="365125"/>
            <a:ext cx="10515600" cy="1325700"/>
          </a:xfrm>
          <a:prstGeom prst="rect">
            <a:avLst/>
          </a:prstGeom>
          <a:solidFill>
            <a:schemeClr val="bg1"/>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A7A8AA"/>
              </a:buClr>
              <a:buSzPts val="4400"/>
              <a:buFont typeface="Calibri"/>
              <a:buNone/>
            </a:pPr>
            <a:r>
              <a:rPr lang="es-MX" dirty="0">
                <a:solidFill>
                  <a:srgbClr val="A7A8AA"/>
                </a:solidFill>
              </a:rPr>
              <a:t>PASOS DEL</a:t>
            </a:r>
            <a:br>
              <a:rPr lang="es-MX" dirty="0">
                <a:solidFill>
                  <a:srgbClr val="A7A8AA"/>
                </a:solidFill>
              </a:rPr>
            </a:br>
            <a:r>
              <a:rPr lang="es-MX" dirty="0">
                <a:solidFill>
                  <a:srgbClr val="88354D"/>
                </a:solidFill>
              </a:rPr>
              <a:t>MECANIZADO “ROSCADO INTERIOR”</a:t>
            </a:r>
            <a:endParaRPr dirty="0">
              <a:solidFill>
                <a:srgbClr val="88354D"/>
              </a:solidFill>
            </a:endParaRPr>
          </a:p>
        </p:txBody>
      </p:sp>
      <p:sp>
        <p:nvSpPr>
          <p:cNvPr id="432" name="Google Shape;432;ga96e0d86de_0_16"/>
          <p:cNvSpPr/>
          <p:nvPr/>
        </p:nvSpPr>
        <p:spPr>
          <a:xfrm>
            <a:off x="403193" y="260025"/>
            <a:ext cx="1336800" cy="456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ga96e0d86de_0_16"/>
          <p:cNvSpPr/>
          <p:nvPr/>
        </p:nvSpPr>
        <p:spPr>
          <a:xfrm>
            <a:off x="1777011" y="2112880"/>
            <a:ext cx="2706300" cy="39507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ga96e0d86de_0_16"/>
          <p:cNvSpPr txBox="1">
            <a:spLocks noGrp="1"/>
          </p:cNvSpPr>
          <p:nvPr>
            <p:ph type="body" idx="1"/>
          </p:nvPr>
        </p:nvSpPr>
        <p:spPr>
          <a:xfrm>
            <a:off x="1842855" y="3707368"/>
            <a:ext cx="2640300" cy="1013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s-MX" sz="2000">
                <a:solidFill>
                  <a:srgbClr val="FFFFFF"/>
                </a:solidFill>
              </a:rPr>
              <a:t>Realizar el taladrado con el fin de acercarse a la medida final del agujero de la tuerca.</a:t>
            </a:r>
            <a:endParaRPr sz="3600">
              <a:solidFill>
                <a:srgbClr val="FFFFFF"/>
              </a:solidFill>
            </a:endParaRPr>
          </a:p>
          <a:p>
            <a:pPr marL="0" lvl="0" indent="0" algn="l" rtl="0">
              <a:lnSpc>
                <a:spcPct val="70000"/>
              </a:lnSpc>
              <a:spcBef>
                <a:spcPts val="1000"/>
              </a:spcBef>
              <a:spcAft>
                <a:spcPts val="0"/>
              </a:spcAft>
              <a:buClr>
                <a:schemeClr val="dk1"/>
              </a:buClr>
              <a:buSzPts val="500"/>
              <a:buNone/>
            </a:pPr>
            <a:endParaRPr sz="500">
              <a:solidFill>
                <a:schemeClr val="lt1"/>
              </a:solidFill>
            </a:endParaRPr>
          </a:p>
        </p:txBody>
      </p:sp>
      <p:sp>
        <p:nvSpPr>
          <p:cNvPr id="435" name="Google Shape;435;ga96e0d86de_0_16"/>
          <p:cNvSpPr txBox="1"/>
          <p:nvPr/>
        </p:nvSpPr>
        <p:spPr>
          <a:xfrm>
            <a:off x="1842855" y="2415662"/>
            <a:ext cx="1024500" cy="101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600"/>
              <a:buFont typeface="Arial"/>
              <a:buNone/>
            </a:pPr>
            <a:r>
              <a:rPr lang="es-MX" sz="6600">
                <a:solidFill>
                  <a:schemeClr val="lt1"/>
                </a:solidFill>
                <a:latin typeface="Calibri"/>
                <a:ea typeface="Calibri"/>
                <a:cs typeface="Calibri"/>
                <a:sym typeface="Calibri"/>
              </a:rPr>
              <a:t>4.</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lt1"/>
              </a:solidFill>
              <a:latin typeface="Calibri"/>
              <a:ea typeface="Calibri"/>
              <a:cs typeface="Calibri"/>
              <a:sym typeface="Calibri"/>
            </a:endParaRPr>
          </a:p>
        </p:txBody>
      </p:sp>
      <p:sp>
        <p:nvSpPr>
          <p:cNvPr id="436" name="Google Shape;436;ga96e0d86de_0_16"/>
          <p:cNvSpPr/>
          <p:nvPr/>
        </p:nvSpPr>
        <p:spPr>
          <a:xfrm>
            <a:off x="4549068" y="2112880"/>
            <a:ext cx="2706300" cy="39507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ga96e0d86de_0_16"/>
          <p:cNvSpPr txBox="1"/>
          <p:nvPr/>
        </p:nvSpPr>
        <p:spPr>
          <a:xfrm>
            <a:off x="4614912" y="3707368"/>
            <a:ext cx="2640300" cy="10134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MX" sz="2000">
                <a:solidFill>
                  <a:srgbClr val="FFFFFF"/>
                </a:solidFill>
                <a:latin typeface="Calibri"/>
                <a:ea typeface="Calibri"/>
                <a:cs typeface="Calibri"/>
                <a:sym typeface="Calibri"/>
              </a:rPr>
              <a:t>Realizar el torneado interior para llegar a la medida final del agujero de la tuerca. </a:t>
            </a:r>
            <a:endParaRPr sz="2000">
              <a:solidFill>
                <a:srgbClr val="FFFFFF"/>
              </a:solidFill>
              <a:latin typeface="Calibri"/>
              <a:ea typeface="Calibri"/>
              <a:cs typeface="Calibri"/>
              <a:sym typeface="Calibri"/>
            </a:endParaRPr>
          </a:p>
          <a:p>
            <a:pPr marL="101600" marR="0" lvl="0" indent="0" algn="l" rtl="0">
              <a:lnSpc>
                <a:spcPct val="70000"/>
              </a:lnSpc>
              <a:spcBef>
                <a:spcPts val="600"/>
              </a:spcBef>
              <a:spcAft>
                <a:spcPts val="0"/>
              </a:spcAft>
              <a:buClr>
                <a:schemeClr val="lt1"/>
              </a:buClr>
              <a:buSzPts val="2000"/>
              <a:buFont typeface="Arial"/>
              <a:buNone/>
            </a:pPr>
            <a:endParaRPr sz="2000">
              <a:solidFill>
                <a:schemeClr val="lt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500"/>
              <a:buFont typeface="Arial"/>
              <a:buNone/>
            </a:pPr>
            <a:endParaRPr sz="500">
              <a:solidFill>
                <a:schemeClr val="lt1"/>
              </a:solidFill>
              <a:latin typeface="Calibri"/>
              <a:ea typeface="Calibri"/>
              <a:cs typeface="Calibri"/>
              <a:sym typeface="Calibri"/>
            </a:endParaRPr>
          </a:p>
        </p:txBody>
      </p:sp>
      <p:sp>
        <p:nvSpPr>
          <p:cNvPr id="438" name="Google Shape;438;ga96e0d86de_0_16"/>
          <p:cNvSpPr txBox="1"/>
          <p:nvPr/>
        </p:nvSpPr>
        <p:spPr>
          <a:xfrm>
            <a:off x="4614912" y="2415662"/>
            <a:ext cx="1024500" cy="101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600"/>
              <a:buFont typeface="Arial"/>
              <a:buNone/>
            </a:pPr>
            <a:r>
              <a:rPr lang="es-MX" sz="6600">
                <a:solidFill>
                  <a:schemeClr val="lt1"/>
                </a:solidFill>
                <a:latin typeface="Calibri"/>
                <a:ea typeface="Calibri"/>
                <a:cs typeface="Calibri"/>
                <a:sym typeface="Calibri"/>
              </a:rPr>
              <a:t>5.</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lt1"/>
              </a:solidFill>
              <a:latin typeface="Calibri"/>
              <a:ea typeface="Calibri"/>
              <a:cs typeface="Calibri"/>
              <a:sym typeface="Calibri"/>
            </a:endParaRPr>
          </a:p>
        </p:txBody>
      </p:sp>
      <p:sp>
        <p:nvSpPr>
          <p:cNvPr id="439" name="Google Shape;439;ga96e0d86de_0_16"/>
          <p:cNvSpPr/>
          <p:nvPr/>
        </p:nvSpPr>
        <p:spPr>
          <a:xfrm>
            <a:off x="7321118" y="2112880"/>
            <a:ext cx="2706300" cy="39507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ga96e0d86de_0_16"/>
          <p:cNvSpPr txBox="1"/>
          <p:nvPr/>
        </p:nvSpPr>
        <p:spPr>
          <a:xfrm>
            <a:off x="7386962" y="3698487"/>
            <a:ext cx="2640300" cy="15225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MX" sz="2000">
                <a:solidFill>
                  <a:srgbClr val="FFFFFF"/>
                </a:solidFill>
                <a:latin typeface="Calibri"/>
                <a:ea typeface="Calibri"/>
                <a:cs typeface="Calibri"/>
                <a:sym typeface="Calibri"/>
              </a:rPr>
              <a:t>Seleccionar y configurar el torno, de acuerdo al paso que se va a mecanizar. </a:t>
            </a:r>
            <a:endParaRPr sz="2000">
              <a:solidFill>
                <a:srgbClr val="FFFFFF"/>
              </a:solidFill>
              <a:latin typeface="Calibri"/>
              <a:ea typeface="Calibri"/>
              <a:cs typeface="Calibri"/>
              <a:sym typeface="Calibri"/>
            </a:endParaRPr>
          </a:p>
          <a:p>
            <a:pPr marL="0" marR="0" lvl="0" indent="0" algn="l" rtl="0">
              <a:lnSpc>
                <a:spcPct val="70000"/>
              </a:lnSpc>
              <a:spcBef>
                <a:spcPts val="600"/>
              </a:spcBef>
              <a:spcAft>
                <a:spcPts val="0"/>
              </a:spcAft>
              <a:buClr>
                <a:schemeClr val="lt1"/>
              </a:buClr>
              <a:buSzPts val="1979"/>
              <a:buFont typeface="Arial"/>
              <a:buNone/>
            </a:pPr>
            <a:endParaRPr sz="1979">
              <a:solidFill>
                <a:schemeClr val="lt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100"/>
              <a:buFont typeface="Arial"/>
              <a:buNone/>
            </a:pPr>
            <a:endParaRPr sz="1100">
              <a:solidFill>
                <a:schemeClr val="lt1"/>
              </a:solidFill>
              <a:latin typeface="Calibri"/>
              <a:ea typeface="Calibri"/>
              <a:cs typeface="Calibri"/>
              <a:sym typeface="Calibri"/>
            </a:endParaRPr>
          </a:p>
        </p:txBody>
      </p:sp>
      <p:sp>
        <p:nvSpPr>
          <p:cNvPr id="441" name="Google Shape;441;ga96e0d86de_0_16"/>
          <p:cNvSpPr txBox="1"/>
          <p:nvPr/>
        </p:nvSpPr>
        <p:spPr>
          <a:xfrm>
            <a:off x="7386962" y="2415662"/>
            <a:ext cx="1024500" cy="101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600"/>
              <a:buFont typeface="Arial"/>
              <a:buNone/>
            </a:pPr>
            <a:r>
              <a:rPr lang="es-MX" sz="6600">
                <a:solidFill>
                  <a:schemeClr val="lt1"/>
                </a:solidFill>
                <a:latin typeface="Calibri"/>
                <a:ea typeface="Calibri"/>
                <a:cs typeface="Calibri"/>
                <a:sym typeface="Calibri"/>
              </a:rPr>
              <a:t>6.</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ga96e0d86de_0_3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47" name="Google Shape;447;ga96e0d86de_0_32"/>
          <p:cNvSpPr/>
          <p:nvPr/>
        </p:nvSpPr>
        <p:spPr>
          <a:xfrm>
            <a:off x="12020365" y="275204"/>
            <a:ext cx="171600" cy="6161100"/>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ga96e0d86de_0_32"/>
          <p:cNvSpPr txBox="1">
            <a:spLocks noGrp="1"/>
          </p:cNvSpPr>
          <p:nvPr>
            <p:ph type="title"/>
          </p:nvPr>
        </p:nvSpPr>
        <p:spPr>
          <a:xfrm>
            <a:off x="296663"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A7A8AA"/>
              </a:buClr>
              <a:buSzPts val="4400"/>
              <a:buFont typeface="Calibri"/>
              <a:buNone/>
            </a:pPr>
            <a:r>
              <a:rPr lang="es-MX" dirty="0">
                <a:solidFill>
                  <a:srgbClr val="A7A8AA"/>
                </a:solidFill>
              </a:rPr>
              <a:t>PASOS DEL</a:t>
            </a:r>
            <a:br>
              <a:rPr lang="es-MX" dirty="0">
                <a:solidFill>
                  <a:srgbClr val="A7A8AA"/>
                </a:solidFill>
              </a:rPr>
            </a:br>
            <a:r>
              <a:rPr lang="es-MX" dirty="0">
                <a:solidFill>
                  <a:srgbClr val="88354D"/>
                </a:solidFill>
              </a:rPr>
              <a:t>MECANIZADO “ROSCADO INTERIOR”</a:t>
            </a:r>
            <a:endParaRPr dirty="0">
              <a:solidFill>
                <a:srgbClr val="A7A8AA"/>
              </a:solidFill>
              <a:highlight>
                <a:srgbClr val="00FF00"/>
              </a:highlight>
            </a:endParaRPr>
          </a:p>
        </p:txBody>
      </p:sp>
      <p:sp>
        <p:nvSpPr>
          <p:cNvPr id="449" name="Google Shape;449;ga96e0d86de_0_32"/>
          <p:cNvSpPr/>
          <p:nvPr/>
        </p:nvSpPr>
        <p:spPr>
          <a:xfrm>
            <a:off x="403193" y="260025"/>
            <a:ext cx="1336800" cy="456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ga96e0d86de_0_32"/>
          <p:cNvSpPr/>
          <p:nvPr/>
        </p:nvSpPr>
        <p:spPr>
          <a:xfrm>
            <a:off x="296663" y="2055950"/>
            <a:ext cx="2706300" cy="39507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1" name="Google Shape;451;ga96e0d86de_0_32"/>
          <p:cNvSpPr txBox="1">
            <a:spLocks noGrp="1"/>
          </p:cNvSpPr>
          <p:nvPr>
            <p:ph type="body" idx="1"/>
          </p:nvPr>
        </p:nvSpPr>
        <p:spPr>
          <a:xfrm>
            <a:off x="362682" y="3372113"/>
            <a:ext cx="2640300" cy="1013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s-MX" sz="2000">
                <a:solidFill>
                  <a:srgbClr val="FFFFFF"/>
                </a:solidFill>
              </a:rPr>
              <a:t>Realizar un rayado para asegurar que el torno quedó bien configurado. Se puede comprobar con el cuenta hilos.</a:t>
            </a:r>
            <a:endParaRPr sz="2000">
              <a:solidFill>
                <a:srgbClr val="FFFFFF"/>
              </a:solidFill>
            </a:endParaRPr>
          </a:p>
          <a:p>
            <a:pPr marL="101600" lvl="0" indent="0" algn="l" rtl="0">
              <a:lnSpc>
                <a:spcPct val="70000"/>
              </a:lnSpc>
              <a:spcBef>
                <a:spcPts val="600"/>
              </a:spcBef>
              <a:spcAft>
                <a:spcPts val="0"/>
              </a:spcAft>
              <a:buClr>
                <a:schemeClr val="lt1"/>
              </a:buClr>
              <a:buSzPts val="2000"/>
              <a:buNone/>
            </a:pPr>
            <a:endParaRPr sz="2000">
              <a:solidFill>
                <a:schemeClr val="lt1"/>
              </a:solidFill>
            </a:endParaRPr>
          </a:p>
          <a:p>
            <a:pPr marL="0" lvl="0" indent="0" algn="l" rtl="0">
              <a:lnSpc>
                <a:spcPct val="70000"/>
              </a:lnSpc>
              <a:spcBef>
                <a:spcPts val="1000"/>
              </a:spcBef>
              <a:spcAft>
                <a:spcPts val="0"/>
              </a:spcAft>
              <a:buClr>
                <a:schemeClr val="dk1"/>
              </a:buClr>
              <a:buSzPts val="500"/>
              <a:buNone/>
            </a:pPr>
            <a:endParaRPr sz="500">
              <a:solidFill>
                <a:schemeClr val="lt1"/>
              </a:solidFill>
            </a:endParaRPr>
          </a:p>
        </p:txBody>
      </p:sp>
      <p:sp>
        <p:nvSpPr>
          <p:cNvPr id="452" name="Google Shape;452;ga96e0d86de_0_32"/>
          <p:cNvSpPr txBox="1"/>
          <p:nvPr/>
        </p:nvSpPr>
        <p:spPr>
          <a:xfrm>
            <a:off x="362507" y="2358732"/>
            <a:ext cx="1024500" cy="101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600"/>
              <a:buFont typeface="Arial"/>
              <a:buNone/>
            </a:pPr>
            <a:r>
              <a:rPr lang="es-MX" sz="6600">
                <a:solidFill>
                  <a:schemeClr val="lt1"/>
                </a:solidFill>
                <a:latin typeface="Calibri"/>
                <a:ea typeface="Calibri"/>
                <a:cs typeface="Calibri"/>
                <a:sym typeface="Calibri"/>
              </a:rPr>
              <a:t>7.</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lt1"/>
              </a:solidFill>
              <a:latin typeface="Calibri"/>
              <a:ea typeface="Calibri"/>
              <a:cs typeface="Calibri"/>
              <a:sym typeface="Calibri"/>
            </a:endParaRPr>
          </a:p>
        </p:txBody>
      </p:sp>
      <p:sp>
        <p:nvSpPr>
          <p:cNvPr id="453" name="Google Shape;453;ga96e0d86de_0_32"/>
          <p:cNvSpPr/>
          <p:nvPr/>
        </p:nvSpPr>
        <p:spPr>
          <a:xfrm>
            <a:off x="3068720" y="2055950"/>
            <a:ext cx="2706300" cy="39507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ga96e0d86de_0_32"/>
          <p:cNvSpPr txBox="1"/>
          <p:nvPr/>
        </p:nvSpPr>
        <p:spPr>
          <a:xfrm>
            <a:off x="3134639" y="3372113"/>
            <a:ext cx="2640300" cy="10134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MX" sz="1800">
                <a:solidFill>
                  <a:srgbClr val="FFFFFF"/>
                </a:solidFill>
                <a:latin typeface="Calibri"/>
                <a:ea typeface="Calibri"/>
                <a:cs typeface="Calibri"/>
                <a:sym typeface="Calibri"/>
              </a:rPr>
              <a:t>Se debe dar la profundidad de corte con el carro auxiliar, para el caso del torneado de roscas interior la profundidad se debe dar moviendo el carro auxiliar en dirección del operario.  </a:t>
            </a:r>
            <a:endParaRPr sz="1800">
              <a:solidFill>
                <a:srgbClr val="FFFFFF"/>
              </a:solidFill>
              <a:latin typeface="Calibri"/>
              <a:ea typeface="Calibri"/>
              <a:cs typeface="Calibri"/>
              <a:sym typeface="Calibri"/>
            </a:endParaRPr>
          </a:p>
          <a:p>
            <a:pPr marL="101600" marR="0" lvl="0" indent="0" algn="l" rtl="0">
              <a:lnSpc>
                <a:spcPct val="70000"/>
              </a:lnSpc>
              <a:spcBef>
                <a:spcPts val="600"/>
              </a:spcBef>
              <a:spcAft>
                <a:spcPts val="0"/>
              </a:spcAft>
              <a:buClr>
                <a:schemeClr val="lt1"/>
              </a:buClr>
              <a:buSzPts val="2000"/>
              <a:buFont typeface="Arial"/>
              <a:buNone/>
            </a:pPr>
            <a:endParaRPr sz="2000">
              <a:solidFill>
                <a:schemeClr val="lt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500"/>
              <a:buFont typeface="Arial"/>
              <a:buNone/>
            </a:pPr>
            <a:endParaRPr sz="500">
              <a:solidFill>
                <a:schemeClr val="lt1"/>
              </a:solidFill>
              <a:latin typeface="Calibri"/>
              <a:ea typeface="Calibri"/>
              <a:cs typeface="Calibri"/>
              <a:sym typeface="Calibri"/>
            </a:endParaRPr>
          </a:p>
        </p:txBody>
      </p:sp>
      <p:sp>
        <p:nvSpPr>
          <p:cNvPr id="455" name="Google Shape;455;ga96e0d86de_0_32"/>
          <p:cNvSpPr txBox="1"/>
          <p:nvPr/>
        </p:nvSpPr>
        <p:spPr>
          <a:xfrm>
            <a:off x="3134564" y="2358732"/>
            <a:ext cx="1024500" cy="101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600"/>
              <a:buFont typeface="Arial"/>
              <a:buNone/>
            </a:pPr>
            <a:r>
              <a:rPr lang="es-MX" sz="6600">
                <a:solidFill>
                  <a:schemeClr val="lt1"/>
                </a:solidFill>
                <a:latin typeface="Calibri"/>
                <a:ea typeface="Calibri"/>
                <a:cs typeface="Calibri"/>
                <a:sym typeface="Calibri"/>
              </a:rPr>
              <a:t>8.</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lt1"/>
              </a:solidFill>
              <a:latin typeface="Calibri"/>
              <a:ea typeface="Calibri"/>
              <a:cs typeface="Calibri"/>
              <a:sym typeface="Calibri"/>
            </a:endParaRPr>
          </a:p>
        </p:txBody>
      </p:sp>
      <p:sp>
        <p:nvSpPr>
          <p:cNvPr id="456" name="Google Shape;456;ga96e0d86de_0_32"/>
          <p:cNvSpPr/>
          <p:nvPr/>
        </p:nvSpPr>
        <p:spPr>
          <a:xfrm>
            <a:off x="5840770" y="2055950"/>
            <a:ext cx="2706300" cy="39507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 name="Google Shape;457;ga96e0d86de_0_32"/>
          <p:cNvSpPr txBox="1"/>
          <p:nvPr/>
        </p:nvSpPr>
        <p:spPr>
          <a:xfrm>
            <a:off x="5906589" y="3372132"/>
            <a:ext cx="2640300" cy="15225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MX" sz="2000" dirty="0">
                <a:solidFill>
                  <a:srgbClr val="FFFFFF"/>
                </a:solidFill>
                <a:latin typeface="Calibri"/>
                <a:ea typeface="Calibri"/>
                <a:cs typeface="Calibri"/>
                <a:sym typeface="Calibri"/>
              </a:rPr>
              <a:t>Una vez terminada la primera pasada, se debe retirar la herramienta con el carro transversal y poner el torno en reversa.</a:t>
            </a:r>
            <a:endParaRPr sz="2000" dirty="0">
              <a:solidFill>
                <a:srgbClr val="FFFFFF"/>
              </a:solidFill>
              <a:latin typeface="Calibri"/>
              <a:ea typeface="Calibri"/>
              <a:cs typeface="Calibri"/>
              <a:sym typeface="Calibri"/>
            </a:endParaRPr>
          </a:p>
          <a:p>
            <a:pPr marL="0" marR="0" lvl="0" indent="0" algn="l" rtl="0">
              <a:lnSpc>
                <a:spcPct val="70000"/>
              </a:lnSpc>
              <a:spcBef>
                <a:spcPts val="600"/>
              </a:spcBef>
              <a:spcAft>
                <a:spcPts val="0"/>
              </a:spcAft>
              <a:buClr>
                <a:schemeClr val="lt1"/>
              </a:buClr>
              <a:buSzPts val="1979"/>
              <a:buFont typeface="Arial"/>
              <a:buNone/>
            </a:pPr>
            <a:endParaRPr sz="1979" dirty="0">
              <a:solidFill>
                <a:schemeClr val="lt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100"/>
              <a:buFont typeface="Arial"/>
              <a:buNone/>
            </a:pPr>
            <a:endParaRPr sz="1100" dirty="0">
              <a:solidFill>
                <a:schemeClr val="lt1"/>
              </a:solidFill>
              <a:latin typeface="Calibri"/>
              <a:ea typeface="Calibri"/>
              <a:cs typeface="Calibri"/>
              <a:sym typeface="Calibri"/>
            </a:endParaRPr>
          </a:p>
        </p:txBody>
      </p:sp>
      <p:sp>
        <p:nvSpPr>
          <p:cNvPr id="458" name="Google Shape;458;ga96e0d86de_0_32"/>
          <p:cNvSpPr txBox="1"/>
          <p:nvPr/>
        </p:nvSpPr>
        <p:spPr>
          <a:xfrm>
            <a:off x="5906614" y="2358732"/>
            <a:ext cx="1024500" cy="101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600"/>
              <a:buFont typeface="Arial"/>
              <a:buNone/>
            </a:pPr>
            <a:r>
              <a:rPr lang="es-MX" sz="6600">
                <a:solidFill>
                  <a:schemeClr val="lt1"/>
                </a:solidFill>
                <a:latin typeface="Calibri"/>
                <a:ea typeface="Calibri"/>
                <a:cs typeface="Calibri"/>
                <a:sym typeface="Calibri"/>
              </a:rPr>
              <a:t>9.</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lt1"/>
              </a:solidFill>
              <a:latin typeface="Calibri"/>
              <a:ea typeface="Calibri"/>
              <a:cs typeface="Calibri"/>
              <a:sym typeface="Calibri"/>
            </a:endParaRPr>
          </a:p>
        </p:txBody>
      </p:sp>
      <p:sp>
        <p:nvSpPr>
          <p:cNvPr id="15" name="Google Shape;456;ga96e0d86de_0_32">
            <a:extLst>
              <a:ext uri="{FF2B5EF4-FFF2-40B4-BE49-F238E27FC236}">
                <a16:creationId xmlns:a16="http://schemas.microsoft.com/office/drawing/2014/main" id="{0B8F6674-128C-405A-8676-AFA9475644D9}"/>
              </a:ext>
            </a:extLst>
          </p:cNvPr>
          <p:cNvSpPr/>
          <p:nvPr/>
        </p:nvSpPr>
        <p:spPr>
          <a:xfrm>
            <a:off x="8612708" y="2055950"/>
            <a:ext cx="2706300" cy="39507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457;ga96e0d86de_0_32">
            <a:extLst>
              <a:ext uri="{FF2B5EF4-FFF2-40B4-BE49-F238E27FC236}">
                <a16:creationId xmlns:a16="http://schemas.microsoft.com/office/drawing/2014/main" id="{CC0FE2EC-D8AE-4139-A632-4D2E899B4EC5}"/>
              </a:ext>
            </a:extLst>
          </p:cNvPr>
          <p:cNvSpPr txBox="1"/>
          <p:nvPr/>
        </p:nvSpPr>
        <p:spPr>
          <a:xfrm>
            <a:off x="8678527" y="3372132"/>
            <a:ext cx="2640300" cy="15225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MX" sz="2000" b="0" i="0" u="none" strike="noStrike" dirty="0">
                <a:solidFill>
                  <a:schemeClr val="bg1"/>
                </a:solidFill>
                <a:effectLst/>
                <a:latin typeface="Calibri" panose="020F0502020204030204" pitchFamily="34" charset="0"/>
              </a:rPr>
              <a:t>Se debe volver a ubicar el carro transversal</a:t>
            </a:r>
            <a:r>
              <a:rPr lang="es-MX" sz="2000" b="1" i="0" u="none" strike="noStrike" dirty="0">
                <a:solidFill>
                  <a:schemeClr val="bg1"/>
                </a:solidFill>
                <a:effectLst/>
                <a:latin typeface="Calibri" panose="020F0502020204030204" pitchFamily="34" charset="0"/>
              </a:rPr>
              <a:t> </a:t>
            </a:r>
            <a:r>
              <a:rPr lang="es-MX" sz="2000" b="0" i="0" u="none" strike="noStrike" dirty="0">
                <a:solidFill>
                  <a:schemeClr val="bg1"/>
                </a:solidFill>
                <a:effectLst/>
                <a:latin typeface="Calibri" panose="020F0502020204030204" pitchFamily="34" charset="0"/>
              </a:rPr>
              <a:t>a su posición original, y dar más profundidad de corte con el carro auxiliar.</a:t>
            </a:r>
            <a:endParaRPr sz="2000" dirty="0">
              <a:solidFill>
                <a:schemeClr val="bg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100"/>
              <a:buFont typeface="Arial"/>
              <a:buNone/>
            </a:pPr>
            <a:endParaRPr sz="1100" dirty="0">
              <a:solidFill>
                <a:schemeClr val="lt1"/>
              </a:solidFill>
              <a:latin typeface="Calibri"/>
              <a:ea typeface="Calibri"/>
              <a:cs typeface="Calibri"/>
              <a:sym typeface="Calibri"/>
            </a:endParaRPr>
          </a:p>
        </p:txBody>
      </p:sp>
      <p:sp>
        <p:nvSpPr>
          <p:cNvPr id="17" name="Google Shape;458;ga96e0d86de_0_32">
            <a:extLst>
              <a:ext uri="{FF2B5EF4-FFF2-40B4-BE49-F238E27FC236}">
                <a16:creationId xmlns:a16="http://schemas.microsoft.com/office/drawing/2014/main" id="{1204D5FD-6B1E-4D6D-BC9D-52F620AC88A7}"/>
              </a:ext>
            </a:extLst>
          </p:cNvPr>
          <p:cNvSpPr txBox="1"/>
          <p:nvPr/>
        </p:nvSpPr>
        <p:spPr>
          <a:xfrm>
            <a:off x="8678551" y="2358732"/>
            <a:ext cx="1725857" cy="101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600"/>
              <a:buFont typeface="Arial"/>
              <a:buNone/>
            </a:pPr>
            <a:r>
              <a:rPr lang="es-MX" sz="6600" dirty="0">
                <a:solidFill>
                  <a:schemeClr val="lt1"/>
                </a:solidFill>
                <a:latin typeface="Calibri"/>
                <a:ea typeface="Calibri"/>
                <a:cs typeface="Calibri"/>
                <a:sym typeface="Calibri"/>
              </a:rPr>
              <a:t>10.</a:t>
            </a:r>
            <a:endParaRPr dirty="0"/>
          </a:p>
          <a:p>
            <a:pPr marL="0" marR="0" lvl="0" indent="0" algn="l" rtl="0">
              <a:lnSpc>
                <a:spcPct val="90000"/>
              </a:lnSpc>
              <a:spcBef>
                <a:spcPts val="1000"/>
              </a:spcBef>
              <a:spcAft>
                <a:spcPts val="0"/>
              </a:spcAft>
              <a:buClr>
                <a:schemeClr val="dk1"/>
              </a:buClr>
              <a:buSzPts val="2000"/>
              <a:buFont typeface="Arial"/>
              <a:buNone/>
            </a:pPr>
            <a:endParaRPr sz="2000" dirty="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C1806BC-6376-423A-BA3A-56F9E6743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PASOS DEL</a:t>
            </a:r>
            <a:br>
              <a:rPr lang="es-MX" dirty="0">
                <a:solidFill>
                  <a:srgbClr val="A7A8AA"/>
                </a:solidFill>
              </a:rPr>
            </a:br>
            <a:r>
              <a:rPr lang="es-MX" dirty="0">
                <a:solidFill>
                  <a:srgbClr val="88354D"/>
                </a:solidFill>
              </a:rPr>
              <a:t>MECANIZADO</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a:extLst>
              <a:ext uri="{FF2B5EF4-FFF2-40B4-BE49-F238E27FC236}">
                <a16:creationId xmlns:a16="http://schemas.microsoft.com/office/drawing/2014/main" id="{19D6A531-E3EF-4112-A438-ADA7F8F5D982}"/>
              </a:ext>
            </a:extLst>
          </p:cNvPr>
          <p:cNvSpPr>
            <a:spLocks noChangeAspect="1"/>
          </p:cNvSpPr>
          <p:nvPr/>
        </p:nvSpPr>
        <p:spPr>
          <a:xfrm>
            <a:off x="0" y="2192779"/>
            <a:ext cx="4350058" cy="4273666"/>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CuadroTexto 17">
            <a:extLst>
              <a:ext uri="{FF2B5EF4-FFF2-40B4-BE49-F238E27FC236}">
                <a16:creationId xmlns:a16="http://schemas.microsoft.com/office/drawing/2014/main" id="{B7290278-5C18-4C09-9CBD-ADB1054C61CD}"/>
              </a:ext>
            </a:extLst>
          </p:cNvPr>
          <p:cNvSpPr txBox="1"/>
          <p:nvPr/>
        </p:nvSpPr>
        <p:spPr>
          <a:xfrm>
            <a:off x="188652" y="2564655"/>
            <a:ext cx="3957221" cy="3477875"/>
          </a:xfrm>
          <a:prstGeom prst="rect">
            <a:avLst/>
          </a:prstGeom>
          <a:noFill/>
        </p:spPr>
        <p:txBody>
          <a:bodyPr wrap="square">
            <a:spAutoFit/>
          </a:bodyPr>
          <a:lstStyle/>
          <a:p>
            <a:pPr marL="0" lvl="0" indent="0" algn="just" rtl="0">
              <a:spcBef>
                <a:spcPts val="1000"/>
              </a:spcBef>
              <a:spcAft>
                <a:spcPts val="0"/>
              </a:spcAft>
              <a:buNone/>
            </a:pPr>
            <a:r>
              <a:rPr lang="es-MX" sz="2000" dirty="0">
                <a:solidFill>
                  <a:schemeClr val="bg1"/>
                </a:solidFill>
              </a:rPr>
              <a:t>Este método ayuda a aliviar la herramienta de corte y que esta no se vea enfrentada a cargas excesivas. En caso de mecanizar roscas de diámetro muy pequeño y longitudes grandes, se recomienda utilizar la luneta móvil (Figura 13), con el fin de reducir las fuerzas axiales que genera la herramienta de corte e impedir la deformación de la pieza. </a:t>
            </a:r>
          </a:p>
        </p:txBody>
      </p:sp>
      <p:pic>
        <p:nvPicPr>
          <p:cNvPr id="6" name="Google Shape;306;g972f6c15e4_0_245">
            <a:extLst>
              <a:ext uri="{FF2B5EF4-FFF2-40B4-BE49-F238E27FC236}">
                <a16:creationId xmlns:a16="http://schemas.microsoft.com/office/drawing/2014/main" id="{AC9A143B-13D7-4B42-BAF0-75E5E57E04FC}"/>
              </a:ext>
            </a:extLst>
          </p:cNvPr>
          <p:cNvPicPr preferRelativeResize="0"/>
          <p:nvPr/>
        </p:nvPicPr>
        <p:blipFill rotWithShape="1">
          <a:blip r:embed="rId4">
            <a:alphaModFix/>
          </a:blip>
          <a:srcRect/>
          <a:stretch/>
        </p:blipFill>
        <p:spPr>
          <a:xfrm>
            <a:off x="8422287" y="2230251"/>
            <a:ext cx="2641675" cy="1789223"/>
          </a:xfrm>
          <a:prstGeom prst="rect">
            <a:avLst/>
          </a:prstGeom>
          <a:noFill/>
          <a:ln>
            <a:noFill/>
          </a:ln>
        </p:spPr>
      </p:pic>
      <p:sp>
        <p:nvSpPr>
          <p:cNvPr id="7" name="Google Shape;307;g972f6c15e4_0_245">
            <a:extLst>
              <a:ext uri="{FF2B5EF4-FFF2-40B4-BE49-F238E27FC236}">
                <a16:creationId xmlns:a16="http://schemas.microsoft.com/office/drawing/2014/main" id="{E03EEE9E-3BAC-4029-B048-6727B82A932E}"/>
              </a:ext>
            </a:extLst>
          </p:cNvPr>
          <p:cNvSpPr txBox="1"/>
          <p:nvPr/>
        </p:nvSpPr>
        <p:spPr>
          <a:xfrm>
            <a:off x="7833325" y="1749146"/>
            <a:ext cx="38196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14. Carro transversal</a:t>
            </a:r>
            <a:endParaRPr b="1" i="1" dirty="0">
              <a:solidFill>
                <a:srgbClr val="88354D"/>
              </a:solidFill>
              <a:latin typeface="Calibri"/>
              <a:ea typeface="Calibri"/>
              <a:cs typeface="Calibri"/>
              <a:sym typeface="Calibri"/>
            </a:endParaRPr>
          </a:p>
        </p:txBody>
      </p:sp>
      <p:pic>
        <p:nvPicPr>
          <p:cNvPr id="8" name="Google Shape;309;g972f6c15e4_0_245">
            <a:extLst>
              <a:ext uri="{FF2B5EF4-FFF2-40B4-BE49-F238E27FC236}">
                <a16:creationId xmlns:a16="http://schemas.microsoft.com/office/drawing/2014/main" id="{2B734928-6DFC-4B9A-8782-27716EADB4C4}"/>
              </a:ext>
            </a:extLst>
          </p:cNvPr>
          <p:cNvPicPr preferRelativeResize="0"/>
          <p:nvPr/>
        </p:nvPicPr>
        <p:blipFill rotWithShape="1">
          <a:blip r:embed="rId5">
            <a:alphaModFix/>
          </a:blip>
          <a:srcRect/>
          <a:stretch/>
        </p:blipFill>
        <p:spPr>
          <a:xfrm>
            <a:off x="8375098" y="4423668"/>
            <a:ext cx="3064911" cy="1790252"/>
          </a:xfrm>
          <a:prstGeom prst="rect">
            <a:avLst/>
          </a:prstGeom>
          <a:noFill/>
          <a:ln>
            <a:noFill/>
          </a:ln>
        </p:spPr>
      </p:pic>
      <p:sp>
        <p:nvSpPr>
          <p:cNvPr id="9" name="Google Shape;310;g972f6c15e4_0_245">
            <a:extLst>
              <a:ext uri="{FF2B5EF4-FFF2-40B4-BE49-F238E27FC236}">
                <a16:creationId xmlns:a16="http://schemas.microsoft.com/office/drawing/2014/main" id="{30AC05F7-DCC5-4527-AEA7-750A88D59A4C}"/>
              </a:ext>
            </a:extLst>
          </p:cNvPr>
          <p:cNvSpPr txBox="1"/>
          <p:nvPr/>
        </p:nvSpPr>
        <p:spPr>
          <a:xfrm>
            <a:off x="7896009" y="4017435"/>
            <a:ext cx="38196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15. Carro auxiliar</a:t>
            </a:r>
            <a:endParaRPr b="1" i="1" dirty="0">
              <a:solidFill>
                <a:srgbClr val="88354D"/>
              </a:solidFill>
              <a:latin typeface="Calibri"/>
              <a:ea typeface="Calibri"/>
              <a:cs typeface="Calibri"/>
              <a:sym typeface="Calibri"/>
            </a:endParaRPr>
          </a:p>
        </p:txBody>
      </p:sp>
      <p:pic>
        <p:nvPicPr>
          <p:cNvPr id="11" name="Google Shape;312;g972f6c15e4_0_245">
            <a:extLst>
              <a:ext uri="{FF2B5EF4-FFF2-40B4-BE49-F238E27FC236}">
                <a16:creationId xmlns:a16="http://schemas.microsoft.com/office/drawing/2014/main" id="{2C9CB263-F458-44CA-A43A-49B8D446BE0A}"/>
              </a:ext>
            </a:extLst>
          </p:cNvPr>
          <p:cNvPicPr preferRelativeResize="0"/>
          <p:nvPr/>
        </p:nvPicPr>
        <p:blipFill rotWithShape="1">
          <a:blip r:embed="rId6">
            <a:alphaModFix/>
          </a:blip>
          <a:srcRect/>
          <a:stretch/>
        </p:blipFill>
        <p:spPr>
          <a:xfrm>
            <a:off x="5207540" y="2219330"/>
            <a:ext cx="2089903" cy="1972675"/>
          </a:xfrm>
          <a:prstGeom prst="rect">
            <a:avLst/>
          </a:prstGeom>
          <a:noFill/>
          <a:ln>
            <a:noFill/>
          </a:ln>
        </p:spPr>
      </p:pic>
      <p:sp>
        <p:nvSpPr>
          <p:cNvPr id="12" name="Google Shape;313;g972f6c15e4_0_245">
            <a:extLst>
              <a:ext uri="{FF2B5EF4-FFF2-40B4-BE49-F238E27FC236}">
                <a16:creationId xmlns:a16="http://schemas.microsoft.com/office/drawing/2014/main" id="{D9D48BFB-4015-4B2F-8A79-5EA3B0FB9F85}"/>
              </a:ext>
            </a:extLst>
          </p:cNvPr>
          <p:cNvSpPr txBox="1"/>
          <p:nvPr/>
        </p:nvSpPr>
        <p:spPr>
          <a:xfrm>
            <a:off x="4354769" y="1788343"/>
            <a:ext cx="38196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13. Luneta móvil</a:t>
            </a:r>
            <a:endParaRPr b="1" i="1" dirty="0">
              <a:solidFill>
                <a:srgbClr val="88354D"/>
              </a:solidFill>
              <a:latin typeface="Calibri"/>
              <a:ea typeface="Calibri"/>
              <a:cs typeface="Calibri"/>
              <a:sym typeface="Calibri"/>
            </a:endParaRPr>
          </a:p>
        </p:txBody>
      </p:sp>
      <p:sp>
        <p:nvSpPr>
          <p:cNvPr id="13" name="Google Shape;314;g972f6c15e4_0_245">
            <a:extLst>
              <a:ext uri="{FF2B5EF4-FFF2-40B4-BE49-F238E27FC236}">
                <a16:creationId xmlns:a16="http://schemas.microsoft.com/office/drawing/2014/main" id="{886F241E-4DF0-4A87-93BA-7E3C554BA88C}"/>
              </a:ext>
            </a:extLst>
          </p:cNvPr>
          <p:cNvSpPr txBox="1"/>
          <p:nvPr/>
        </p:nvSpPr>
        <p:spPr>
          <a:xfrm>
            <a:off x="4717498" y="4268674"/>
            <a:ext cx="36576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1" i="0" u="none" strike="noStrike" cap="none" dirty="0">
                <a:solidFill>
                  <a:srgbClr val="000000"/>
                </a:solidFill>
                <a:ea typeface="Arial"/>
                <a:cs typeface="Arial"/>
                <a:sym typeface="Arial"/>
              </a:rPr>
              <a:t>Fuente : </a:t>
            </a:r>
            <a:r>
              <a:rPr lang="es-CL" sz="1000" b="0" i="0" u="sng" strike="noStrike" cap="none" dirty="0">
                <a:solidFill>
                  <a:srgbClr val="000000"/>
                </a:solidFill>
                <a:ea typeface="Arial"/>
                <a:cs typeface="Arial"/>
                <a:sym typeface="Arial"/>
                <a:hlinkClick r:id="rId7">
                  <a:extLst>
                    <a:ext uri="{A12FA001-AC4F-418D-AE19-62706E023703}">
                      <ahyp:hlinkClr xmlns:ahyp="http://schemas.microsoft.com/office/drawing/2018/hyperlinkcolor" val="tx"/>
                    </a:ext>
                  </a:extLst>
                </a:hlinkClick>
              </a:rPr>
              <a:t>https://www.dismak.com/Luneta-movil-para-TU-2506-/-TU-2404-/-TU-2406-OPTIMUM</a:t>
            </a:r>
            <a:endParaRPr sz="1000" b="0" i="0" u="none" strike="noStrike" cap="none" dirty="0">
              <a:solidFill>
                <a:srgbClr val="000000"/>
              </a:solidFill>
              <a:ea typeface="Arial"/>
              <a:cs typeface="Arial"/>
              <a:sym typeface="Arial"/>
            </a:endParaRPr>
          </a:p>
        </p:txBody>
      </p:sp>
      <p:sp>
        <p:nvSpPr>
          <p:cNvPr id="22" name="Google Shape;308;g972f6c15e4_0_245">
            <a:extLst>
              <a:ext uri="{FF2B5EF4-FFF2-40B4-BE49-F238E27FC236}">
                <a16:creationId xmlns:a16="http://schemas.microsoft.com/office/drawing/2014/main" id="{F0638C7B-E6DF-4D9F-95BE-5BAEEAB4CF67}"/>
              </a:ext>
            </a:extLst>
          </p:cNvPr>
          <p:cNvSpPr txBox="1"/>
          <p:nvPr/>
        </p:nvSpPr>
        <p:spPr>
          <a:xfrm>
            <a:off x="8364236" y="6212835"/>
            <a:ext cx="3574583"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1" i="0" u="none" strike="noStrike" cap="none" dirty="0">
                <a:solidFill>
                  <a:srgbClr val="000000"/>
                </a:solidFill>
                <a:ea typeface="Arial"/>
                <a:cs typeface="Arial" panose="020B0604020202020204" pitchFamily="34" charset="0"/>
                <a:sym typeface="Arial"/>
              </a:rPr>
              <a:t>Fuente: </a:t>
            </a:r>
            <a:r>
              <a:rPr lang="es-CL" sz="1000" b="0" i="0" u="none" strike="noStrike" cap="none" dirty="0">
                <a:solidFill>
                  <a:srgbClr val="000000"/>
                </a:solidFill>
                <a:ea typeface="Arial"/>
                <a:cs typeface="Arial" panose="020B0604020202020204" pitchFamily="34" charset="0"/>
                <a:sym typeface="Arial"/>
              </a:rPr>
              <a:t>Taller Mecánica Industrial - Escuela Industrial Superior de Valparaíso Óscar Gacitúa Basulto.</a:t>
            </a:r>
            <a:endParaRPr sz="1000" b="0" i="0" u="none" strike="noStrike" cap="none" dirty="0">
              <a:solidFill>
                <a:srgbClr val="000000"/>
              </a:solidFill>
              <a:ea typeface="Arial"/>
              <a:cs typeface="Arial" panose="020B0604020202020204" pitchFamily="34" charset="0"/>
              <a:sym typeface="Arial"/>
            </a:endParaRPr>
          </a:p>
        </p:txBody>
      </p:sp>
    </p:spTree>
    <p:extLst>
      <p:ext uri="{BB962C8B-B14F-4D97-AF65-F5344CB8AC3E}">
        <p14:creationId xmlns:p14="http://schemas.microsoft.com/office/powerpoint/2010/main" val="3558104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C69753D-7A93-4B28-8714-BEADA660C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COMPROBACIÓN DEL</a:t>
            </a:r>
            <a:br>
              <a:rPr lang="es-MX" dirty="0">
                <a:solidFill>
                  <a:srgbClr val="A7A8AA"/>
                </a:solidFill>
              </a:rPr>
            </a:br>
            <a:r>
              <a:rPr lang="es-MX" dirty="0">
                <a:solidFill>
                  <a:srgbClr val="88354D"/>
                </a:solidFill>
              </a:rPr>
              <a:t>MECANIZADO</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a:extLst>
              <a:ext uri="{FF2B5EF4-FFF2-40B4-BE49-F238E27FC236}">
                <a16:creationId xmlns:a16="http://schemas.microsoft.com/office/drawing/2014/main" id="{19D6A531-E3EF-4112-A438-ADA7F8F5D982}"/>
              </a:ext>
            </a:extLst>
          </p:cNvPr>
          <p:cNvSpPr>
            <a:spLocks noChangeAspect="1"/>
          </p:cNvSpPr>
          <p:nvPr/>
        </p:nvSpPr>
        <p:spPr>
          <a:xfrm>
            <a:off x="1" y="2139512"/>
            <a:ext cx="6338656" cy="395056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Marcador de contenido 7">
            <a:extLst>
              <a:ext uri="{FF2B5EF4-FFF2-40B4-BE49-F238E27FC236}">
                <a16:creationId xmlns:a16="http://schemas.microsoft.com/office/drawing/2014/main" id="{5DC1EFD5-4281-4624-84EA-6A91A15C46EF}"/>
              </a:ext>
            </a:extLst>
          </p:cNvPr>
          <p:cNvSpPr>
            <a:spLocks noGrp="1"/>
          </p:cNvSpPr>
          <p:nvPr>
            <p:ph idx="1"/>
          </p:nvPr>
        </p:nvSpPr>
        <p:spPr>
          <a:xfrm>
            <a:off x="403193" y="2562148"/>
            <a:ext cx="5692807" cy="2906497"/>
          </a:xfrm>
        </p:spPr>
        <p:txBody>
          <a:bodyPr>
            <a:noAutofit/>
          </a:bodyPr>
          <a:lstStyle/>
          <a:p>
            <a:pPr marL="228600" lvl="0" indent="-228600" algn="just" rtl="0">
              <a:lnSpc>
                <a:spcPct val="90000"/>
              </a:lnSpc>
              <a:spcBef>
                <a:spcPts val="0"/>
              </a:spcBef>
              <a:spcAft>
                <a:spcPts val="0"/>
              </a:spcAft>
              <a:buClr>
                <a:schemeClr val="bg1"/>
              </a:buClr>
              <a:buSzPts val="2800"/>
              <a:buChar char="•"/>
            </a:pPr>
            <a:r>
              <a:rPr lang="es-MX" sz="2400" dirty="0">
                <a:solidFill>
                  <a:schemeClr val="bg1"/>
                </a:solidFill>
              </a:rPr>
              <a:t>Finalmente, para comprobar el correcto acabado de la rosca, podemos hacer uso de herramientas de medición tales como galgas para roscas o cuenta hilos, así como también de un pie de metro.</a:t>
            </a:r>
          </a:p>
          <a:p>
            <a:pPr marL="228600" lvl="0" indent="-228600" algn="just" rtl="0">
              <a:lnSpc>
                <a:spcPct val="90000"/>
              </a:lnSpc>
              <a:spcBef>
                <a:spcPts val="1000"/>
              </a:spcBef>
              <a:spcAft>
                <a:spcPts val="0"/>
              </a:spcAft>
              <a:buClr>
                <a:schemeClr val="bg1"/>
              </a:buClr>
              <a:buSzPts val="2800"/>
              <a:buChar char="•"/>
            </a:pPr>
            <a:r>
              <a:rPr lang="es-MX" sz="2400" dirty="0">
                <a:solidFill>
                  <a:schemeClr val="bg1"/>
                </a:solidFill>
              </a:rPr>
              <a:t>El acabado del mecanizado se puede comprobar también con la tuerca del tornillo.</a:t>
            </a:r>
          </a:p>
          <a:p>
            <a:pPr marL="0" indent="0">
              <a:buNone/>
            </a:pPr>
            <a:endParaRPr lang="es-CL" sz="2400" dirty="0">
              <a:solidFill>
                <a:schemeClr val="bg1"/>
              </a:solidFill>
            </a:endParaRPr>
          </a:p>
        </p:txBody>
      </p:sp>
      <p:pic>
        <p:nvPicPr>
          <p:cNvPr id="2" name="Google Shape;319;p21" descr="https://www.demaquinasyherramientas.com/wp-content/uploads/2016/10/Medicio%CC%81n-de-paso-de-tornillos-pernos-o-tuercas-1-1.jpg">
            <a:extLst>
              <a:ext uri="{FF2B5EF4-FFF2-40B4-BE49-F238E27FC236}">
                <a16:creationId xmlns:a16="http://schemas.microsoft.com/office/drawing/2014/main" id="{DBF29C9B-D097-43F1-971D-3D5F90FCDF84}"/>
              </a:ext>
            </a:extLst>
          </p:cNvPr>
          <p:cNvPicPr preferRelativeResize="0"/>
          <p:nvPr/>
        </p:nvPicPr>
        <p:blipFill rotWithShape="1">
          <a:blip r:embed="rId3">
            <a:alphaModFix/>
          </a:blip>
          <a:srcRect/>
          <a:stretch/>
        </p:blipFill>
        <p:spPr>
          <a:xfrm>
            <a:off x="7546759" y="3864550"/>
            <a:ext cx="4044160" cy="2527600"/>
          </a:xfrm>
          <a:prstGeom prst="rect">
            <a:avLst/>
          </a:prstGeom>
          <a:noFill/>
          <a:ln>
            <a:noFill/>
          </a:ln>
        </p:spPr>
      </p:pic>
      <p:sp>
        <p:nvSpPr>
          <p:cNvPr id="3" name="Google Shape;322;p21">
            <a:extLst>
              <a:ext uri="{FF2B5EF4-FFF2-40B4-BE49-F238E27FC236}">
                <a16:creationId xmlns:a16="http://schemas.microsoft.com/office/drawing/2014/main" id="{5EC526AD-66B4-4BB0-AC61-49371191F04C}"/>
              </a:ext>
            </a:extLst>
          </p:cNvPr>
          <p:cNvSpPr txBox="1"/>
          <p:nvPr/>
        </p:nvSpPr>
        <p:spPr>
          <a:xfrm>
            <a:off x="7383037" y="6068493"/>
            <a:ext cx="462844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CL" sz="1000" b="1" i="0" u="none" strike="noStrike" cap="none" dirty="0">
                <a:solidFill>
                  <a:schemeClr val="dk1"/>
                </a:solidFill>
                <a:latin typeface="Calibri"/>
                <a:ea typeface="Calibri"/>
                <a:cs typeface="Calibri"/>
                <a:sym typeface="Calibri"/>
              </a:rPr>
              <a:t>Fuente</a:t>
            </a:r>
            <a:r>
              <a:rPr lang="es-CL" sz="1000" b="0" i="0" u="none" strike="noStrike" cap="none" dirty="0">
                <a:solidFill>
                  <a:schemeClr val="dk1"/>
                </a:solidFill>
                <a:latin typeface="Calibri"/>
                <a:ea typeface="Calibri"/>
                <a:cs typeface="Calibri"/>
                <a:sym typeface="Calibri"/>
              </a:rPr>
              <a:t>: </a:t>
            </a:r>
            <a:r>
              <a:rPr lang="es-CL"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https://www.demaquinasyherramientas.com/herramientas-manuales/medicion-identificacion-roscas-pernos-tornillos</a:t>
            </a:r>
            <a:endParaRPr sz="1000" b="0" i="0" u="none" strike="noStrike" cap="none" dirty="0">
              <a:solidFill>
                <a:schemeClr val="dk1"/>
              </a:solidFill>
              <a:latin typeface="Calibri"/>
              <a:ea typeface="Calibri"/>
              <a:cs typeface="Calibri"/>
              <a:sym typeface="Calibri"/>
            </a:endParaRPr>
          </a:p>
        </p:txBody>
      </p:sp>
      <p:pic>
        <p:nvPicPr>
          <p:cNvPr id="4" name="Google Shape;323;p21" descr="https://cdn.manomano.com/galga-para-roscas-metrica-04-6-mm-neoferr-P-1197693-11787803_1.jpg">
            <a:extLst>
              <a:ext uri="{FF2B5EF4-FFF2-40B4-BE49-F238E27FC236}">
                <a16:creationId xmlns:a16="http://schemas.microsoft.com/office/drawing/2014/main" id="{7A6E2228-6656-4803-BF50-9EE08D105027}"/>
              </a:ext>
            </a:extLst>
          </p:cNvPr>
          <p:cNvPicPr preferRelativeResize="0"/>
          <p:nvPr/>
        </p:nvPicPr>
        <p:blipFill rotWithShape="1">
          <a:blip r:embed="rId5">
            <a:alphaModFix/>
          </a:blip>
          <a:srcRect t="12527" b="12851"/>
          <a:stretch/>
        </p:blipFill>
        <p:spPr>
          <a:xfrm>
            <a:off x="7684705" y="1270872"/>
            <a:ext cx="3057276" cy="2281378"/>
          </a:xfrm>
          <a:prstGeom prst="rect">
            <a:avLst/>
          </a:prstGeom>
          <a:noFill/>
          <a:ln>
            <a:noFill/>
          </a:ln>
        </p:spPr>
      </p:pic>
      <p:sp>
        <p:nvSpPr>
          <p:cNvPr id="5" name="Google Shape;324;p21">
            <a:extLst>
              <a:ext uri="{FF2B5EF4-FFF2-40B4-BE49-F238E27FC236}">
                <a16:creationId xmlns:a16="http://schemas.microsoft.com/office/drawing/2014/main" id="{1667164D-D380-41E1-8551-19FB9BDD890F}"/>
              </a:ext>
            </a:extLst>
          </p:cNvPr>
          <p:cNvSpPr txBox="1"/>
          <p:nvPr/>
        </p:nvSpPr>
        <p:spPr>
          <a:xfrm>
            <a:off x="7277481" y="870672"/>
            <a:ext cx="38196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20. Galga para medir roscas</a:t>
            </a:r>
            <a:endParaRPr b="1" i="1" dirty="0">
              <a:solidFill>
                <a:srgbClr val="88354D"/>
              </a:solidFill>
              <a:latin typeface="Calibri"/>
              <a:ea typeface="Calibri"/>
              <a:cs typeface="Calibri"/>
              <a:sym typeface="Calibri"/>
            </a:endParaRPr>
          </a:p>
        </p:txBody>
      </p:sp>
      <p:sp>
        <p:nvSpPr>
          <p:cNvPr id="6" name="Google Shape;325;p21">
            <a:extLst>
              <a:ext uri="{FF2B5EF4-FFF2-40B4-BE49-F238E27FC236}">
                <a16:creationId xmlns:a16="http://schemas.microsoft.com/office/drawing/2014/main" id="{9FA40337-181D-4C89-84B2-2AC99174BFFF}"/>
              </a:ext>
            </a:extLst>
          </p:cNvPr>
          <p:cNvSpPr txBox="1"/>
          <p:nvPr/>
        </p:nvSpPr>
        <p:spPr>
          <a:xfrm>
            <a:off x="7374384" y="3740262"/>
            <a:ext cx="4115617"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21. Medición de paso con galgas</a:t>
            </a:r>
            <a:endParaRPr b="1" i="1" dirty="0">
              <a:solidFill>
                <a:srgbClr val="88354D"/>
              </a:solidFill>
              <a:latin typeface="Calibri"/>
              <a:ea typeface="Calibri"/>
              <a:cs typeface="Calibri"/>
              <a:sym typeface="Calibri"/>
            </a:endParaRPr>
          </a:p>
        </p:txBody>
      </p:sp>
    </p:spTree>
    <p:extLst>
      <p:ext uri="{BB962C8B-B14F-4D97-AF65-F5344CB8AC3E}">
        <p14:creationId xmlns:p14="http://schemas.microsoft.com/office/powerpoint/2010/main" val="98454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667EB80-6EDA-466E-9D97-9D2223AAB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Título 3">
            <a:extLst>
              <a:ext uri="{FF2B5EF4-FFF2-40B4-BE49-F238E27FC236}">
                <a16:creationId xmlns:a16="http://schemas.microsoft.com/office/drawing/2014/main" id="{E375F7AF-9CF4-4D03-8E94-BCD61BFB2FB8}"/>
              </a:ext>
            </a:extLst>
          </p:cNvPr>
          <p:cNvSpPr>
            <a:spLocks noGrp="1"/>
          </p:cNvSpPr>
          <p:nvPr>
            <p:ph type="title"/>
          </p:nvPr>
        </p:nvSpPr>
        <p:spPr>
          <a:xfrm>
            <a:off x="296663" y="365125"/>
            <a:ext cx="10515600" cy="1325563"/>
          </a:xfrm>
        </p:spPr>
        <p:txBody>
          <a:bodyPr>
            <a:normAutofit fontScale="90000"/>
          </a:bodyPr>
          <a:lstStyle/>
          <a:p>
            <a:r>
              <a:rPr lang="es-MX" sz="6600" dirty="0">
                <a:solidFill>
                  <a:srgbClr val="A7A8AA"/>
                </a:solidFill>
              </a:rPr>
              <a:t>TEMA N°1</a:t>
            </a:r>
            <a:br>
              <a:rPr lang="es-MX" dirty="0"/>
            </a:br>
            <a:r>
              <a:rPr lang="es-MX" dirty="0">
                <a:solidFill>
                  <a:srgbClr val="88354D"/>
                </a:solidFill>
              </a:rPr>
              <a:t>TEORÍA FUNDAMENTAL DEL ROSCADO</a:t>
            </a:r>
            <a:endParaRPr lang="es-CL" dirty="0">
              <a:solidFill>
                <a:srgbClr val="88354D"/>
              </a:solidFill>
            </a:endParaRPr>
          </a:p>
        </p:txBody>
      </p:sp>
      <p:sp>
        <p:nvSpPr>
          <p:cNvPr id="12" name="Rectángulo 11">
            <a:extLst>
              <a:ext uri="{FF2B5EF4-FFF2-40B4-BE49-F238E27FC236}">
                <a16:creationId xmlns:a16="http://schemas.microsoft.com/office/drawing/2014/main" id="{53699B2E-8FB3-45EA-84D7-08518B67F005}"/>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Google Shape;99;g93b131c1a8_0_87">
            <a:extLst>
              <a:ext uri="{FF2B5EF4-FFF2-40B4-BE49-F238E27FC236}">
                <a16:creationId xmlns:a16="http://schemas.microsoft.com/office/drawing/2014/main" id="{48E017B8-4BD3-4292-A189-378BB528BF15}"/>
              </a:ext>
            </a:extLst>
          </p:cNvPr>
          <p:cNvSpPr txBox="1"/>
          <p:nvPr/>
        </p:nvSpPr>
        <p:spPr>
          <a:xfrm>
            <a:off x="6507332" y="6483053"/>
            <a:ext cx="5353237" cy="2373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0000"/>
                </a:solidFill>
                <a:ea typeface="Arial"/>
                <a:cs typeface="Arial"/>
                <a:sym typeface="Arial"/>
              </a:rPr>
              <a:t>Fuente: </a:t>
            </a:r>
            <a:r>
              <a:rPr lang="es-MX" sz="1000" b="0" i="0" u="none" strike="noStrike" cap="none" dirty="0">
                <a:solidFill>
                  <a:srgbClr val="000000"/>
                </a:solidFill>
                <a:ea typeface="Arial"/>
                <a:cs typeface="Arial"/>
                <a:sym typeface="Arial"/>
              </a:rPr>
              <a:t>Taller Mecánica Industrial - Escuela Industrial Superior de Valparaíso Óscar Gacitúa Basulto.</a:t>
            </a:r>
          </a:p>
          <a:p>
            <a:pPr marL="0" marR="0" lvl="0" indent="0" algn="l" rtl="0">
              <a:lnSpc>
                <a:spcPct val="100000"/>
              </a:lnSpc>
              <a:spcBef>
                <a:spcPts val="0"/>
              </a:spcBef>
              <a:spcAft>
                <a:spcPts val="0"/>
              </a:spcAft>
              <a:buClr>
                <a:srgbClr val="000000"/>
              </a:buClr>
              <a:buSzPts val="1100"/>
              <a:buFont typeface="Arial"/>
              <a:buNone/>
            </a:pPr>
            <a:endParaRPr sz="900" b="0" i="0" u="none" strike="noStrike" cap="none" dirty="0">
              <a:solidFill>
                <a:srgbClr val="000000"/>
              </a:solidFill>
              <a:latin typeface="Arial"/>
              <a:ea typeface="Arial"/>
              <a:cs typeface="Arial"/>
              <a:sym typeface="Arial"/>
            </a:endParaRPr>
          </a:p>
        </p:txBody>
      </p:sp>
      <p:pic>
        <p:nvPicPr>
          <p:cNvPr id="3" name="Google Shape;102;g972f6c15e4_0_0">
            <a:extLst>
              <a:ext uri="{FF2B5EF4-FFF2-40B4-BE49-F238E27FC236}">
                <a16:creationId xmlns:a16="http://schemas.microsoft.com/office/drawing/2014/main" id="{D9EFAE9B-9BF8-4D21-A684-3D8F6ED4B409}"/>
              </a:ext>
            </a:extLst>
          </p:cNvPr>
          <p:cNvPicPr preferRelativeResize="0"/>
          <p:nvPr/>
        </p:nvPicPr>
        <p:blipFill>
          <a:blip r:embed="rId3">
            <a:alphaModFix/>
          </a:blip>
          <a:stretch>
            <a:fillRect/>
          </a:stretch>
        </p:blipFill>
        <p:spPr>
          <a:xfrm>
            <a:off x="754488" y="3178206"/>
            <a:ext cx="11106082" cy="3258101"/>
          </a:xfrm>
          <a:prstGeom prst="rect">
            <a:avLst/>
          </a:prstGeom>
          <a:noFill/>
          <a:ln>
            <a:noFill/>
          </a:ln>
        </p:spPr>
      </p:pic>
    </p:spTree>
    <p:extLst>
      <p:ext uri="{BB962C8B-B14F-4D97-AF65-F5344CB8AC3E}">
        <p14:creationId xmlns:p14="http://schemas.microsoft.com/office/powerpoint/2010/main" val="419168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3EF3796-5E89-4FAC-9D1A-8F6A17E4B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35"/>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AB8EDEAC-DE34-4551-AEBC-FF7A3B2E4893}"/>
              </a:ext>
            </a:extLst>
          </p:cNvPr>
          <p:cNvSpPr>
            <a:spLocks noGrp="1"/>
          </p:cNvSpPr>
          <p:nvPr>
            <p:ph type="title"/>
          </p:nvPr>
        </p:nvSpPr>
        <p:spPr>
          <a:xfrm>
            <a:off x="296663" y="365125"/>
            <a:ext cx="10515600" cy="1325563"/>
          </a:xfrm>
        </p:spPr>
        <p:txBody>
          <a:bodyPr/>
          <a:lstStyle/>
          <a:p>
            <a:r>
              <a:rPr lang="es-MX" dirty="0">
                <a:solidFill>
                  <a:srgbClr val="A7A8AA"/>
                </a:solidFill>
              </a:rPr>
              <a:t>PARÁMETROS DEL</a:t>
            </a:r>
            <a:br>
              <a:rPr lang="es-MX" dirty="0"/>
            </a:br>
            <a:r>
              <a:rPr lang="es-MX" dirty="0">
                <a:solidFill>
                  <a:srgbClr val="88354D"/>
                </a:solidFill>
              </a:rPr>
              <a:t>ROSCADO</a:t>
            </a:r>
            <a:endParaRPr lang="es-CL" dirty="0">
              <a:solidFill>
                <a:srgbClr val="88354D"/>
              </a:solidFill>
            </a:endParaRPr>
          </a:p>
        </p:txBody>
      </p:sp>
      <p:sp>
        <p:nvSpPr>
          <p:cNvPr id="17" name="Rectángulo 16">
            <a:extLst>
              <a:ext uri="{FF2B5EF4-FFF2-40B4-BE49-F238E27FC236}">
                <a16:creationId xmlns:a16="http://schemas.microsoft.com/office/drawing/2014/main" id="{2A714EAE-7E99-4E0C-822F-995C2159B4D3}"/>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Rectángulo 21">
            <a:extLst>
              <a:ext uri="{FF2B5EF4-FFF2-40B4-BE49-F238E27FC236}">
                <a16:creationId xmlns:a16="http://schemas.microsoft.com/office/drawing/2014/main" id="{E50AE1F9-A0A9-4C3A-9AC6-7A0CB5585B5F}"/>
              </a:ext>
            </a:extLst>
          </p:cNvPr>
          <p:cNvSpPr>
            <a:spLocks noChangeAspect="1"/>
          </p:cNvSpPr>
          <p:nvPr/>
        </p:nvSpPr>
        <p:spPr>
          <a:xfrm>
            <a:off x="8879" y="1690689"/>
            <a:ext cx="6932248" cy="2091603"/>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Marcador de contenido 4">
            <a:extLst>
              <a:ext uri="{FF2B5EF4-FFF2-40B4-BE49-F238E27FC236}">
                <a16:creationId xmlns:a16="http://schemas.microsoft.com/office/drawing/2014/main" id="{361AC8D0-5D88-4E2A-9F7B-8761B20C3598}"/>
              </a:ext>
            </a:extLst>
          </p:cNvPr>
          <p:cNvSpPr>
            <a:spLocks noGrp="1"/>
          </p:cNvSpPr>
          <p:nvPr>
            <p:ph sz="half" idx="1"/>
          </p:nvPr>
        </p:nvSpPr>
        <p:spPr>
          <a:xfrm>
            <a:off x="470887" y="2057662"/>
            <a:ext cx="6151586" cy="1724630"/>
          </a:xfrm>
        </p:spPr>
        <p:txBody>
          <a:bodyPr>
            <a:normAutofit lnSpcReduction="10000"/>
          </a:bodyPr>
          <a:lstStyle/>
          <a:p>
            <a:pPr marL="228600" lvl="0" indent="-228600" algn="just" rtl="0">
              <a:lnSpc>
                <a:spcPct val="90000"/>
              </a:lnSpc>
              <a:spcBef>
                <a:spcPts val="0"/>
              </a:spcBef>
              <a:spcAft>
                <a:spcPts val="0"/>
              </a:spcAft>
              <a:buClr>
                <a:schemeClr val="bg1"/>
              </a:buClr>
              <a:buSzPts val="2800"/>
              <a:buChar char="•"/>
            </a:pPr>
            <a:r>
              <a:rPr lang="es-MX" dirty="0">
                <a:solidFill>
                  <a:schemeClr val="bg1"/>
                </a:solidFill>
              </a:rPr>
              <a:t>La acción o mecanizado necesario para crear hilos se denomina roscado.</a:t>
            </a:r>
          </a:p>
          <a:p>
            <a:pPr marL="228600" lvl="0" indent="-228600" algn="just" rtl="0">
              <a:lnSpc>
                <a:spcPct val="90000"/>
              </a:lnSpc>
              <a:spcBef>
                <a:spcPts val="1000"/>
              </a:spcBef>
              <a:spcAft>
                <a:spcPts val="0"/>
              </a:spcAft>
              <a:buClr>
                <a:schemeClr val="bg1"/>
              </a:buClr>
              <a:buSzPts val="2800"/>
              <a:buChar char="•"/>
            </a:pPr>
            <a:r>
              <a:rPr lang="es-MX" dirty="0">
                <a:solidFill>
                  <a:schemeClr val="bg1"/>
                </a:solidFill>
              </a:rPr>
              <a:t>https://www.youtube.com/watch?v=0PUJ8xPc6wk</a:t>
            </a:r>
          </a:p>
          <a:p>
            <a:pPr marL="0" indent="0" algn="just">
              <a:buNone/>
            </a:pPr>
            <a:endParaRPr lang="es-CL" dirty="0">
              <a:solidFill>
                <a:schemeClr val="bg1"/>
              </a:solidFill>
            </a:endParaRPr>
          </a:p>
        </p:txBody>
      </p:sp>
      <p:sp>
        <p:nvSpPr>
          <p:cNvPr id="14" name="CuadroTexto 13">
            <a:extLst>
              <a:ext uri="{FF2B5EF4-FFF2-40B4-BE49-F238E27FC236}">
                <a16:creationId xmlns:a16="http://schemas.microsoft.com/office/drawing/2014/main" id="{04A4E467-A679-4076-82F3-6B9C73289572}"/>
              </a:ext>
            </a:extLst>
          </p:cNvPr>
          <p:cNvSpPr txBox="1"/>
          <p:nvPr/>
        </p:nvSpPr>
        <p:spPr>
          <a:xfrm>
            <a:off x="8250162" y="5130511"/>
            <a:ext cx="3473539" cy="246221"/>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000"/>
              <a:buFont typeface="Arial"/>
              <a:buNone/>
            </a:pPr>
            <a:r>
              <a:rPr lang="es-CL" sz="1000" b="1" i="0" u="none" strike="noStrike" dirty="0">
                <a:solidFill>
                  <a:srgbClr val="000000"/>
                </a:solidFill>
                <a:effectLst/>
                <a:latin typeface="Calibri" panose="020F0502020204030204" pitchFamily="34" charset="0"/>
              </a:rPr>
              <a:t>Fuente</a:t>
            </a:r>
            <a:r>
              <a:rPr lang="es-CL" sz="1000" b="0" i="0" u="none" strike="noStrike" dirty="0">
                <a:solidFill>
                  <a:srgbClr val="000000"/>
                </a:solidFill>
                <a:effectLst/>
                <a:latin typeface="Calibri" panose="020F0502020204030204" pitchFamily="34" charset="0"/>
              </a:rPr>
              <a:t>: Elaboración propia.</a:t>
            </a:r>
            <a:endParaRPr lang="es-MX" sz="1000" b="0" i="0" u="none" strike="noStrike" cap="none" dirty="0">
              <a:solidFill>
                <a:schemeClr val="dk1"/>
              </a:solidFill>
              <a:latin typeface="Calibri"/>
              <a:ea typeface="Calibri"/>
              <a:cs typeface="Calibri"/>
              <a:sym typeface="Calibri"/>
            </a:endParaRPr>
          </a:p>
        </p:txBody>
      </p:sp>
      <p:sp>
        <p:nvSpPr>
          <p:cNvPr id="6" name="Google Shape;113;p4">
            <a:extLst>
              <a:ext uri="{FF2B5EF4-FFF2-40B4-BE49-F238E27FC236}">
                <a16:creationId xmlns:a16="http://schemas.microsoft.com/office/drawing/2014/main" id="{A6121EFB-0E1B-4C16-9DD3-BED71FBAFCB0}"/>
              </a:ext>
            </a:extLst>
          </p:cNvPr>
          <p:cNvSpPr txBox="1"/>
          <p:nvPr/>
        </p:nvSpPr>
        <p:spPr>
          <a:xfrm>
            <a:off x="7694526" y="1090389"/>
            <a:ext cx="409928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b="1" i="1" dirty="0">
                <a:solidFill>
                  <a:srgbClr val="88354D"/>
                </a:solidFill>
                <a:latin typeface="Calibri"/>
                <a:ea typeface="Calibri"/>
                <a:cs typeface="Calibri"/>
                <a:sym typeface="Calibri"/>
              </a:rPr>
              <a:t>Figura 1. Parámetros del roscado parte 1</a:t>
            </a:r>
          </a:p>
        </p:txBody>
      </p:sp>
      <p:graphicFrame>
        <p:nvGraphicFramePr>
          <p:cNvPr id="8" name="Tabla 7">
            <a:extLst>
              <a:ext uri="{FF2B5EF4-FFF2-40B4-BE49-F238E27FC236}">
                <a16:creationId xmlns:a16="http://schemas.microsoft.com/office/drawing/2014/main" id="{566B83E6-48E4-4B58-ACBE-B77D09A36CE8}"/>
              </a:ext>
            </a:extLst>
          </p:cNvPr>
          <p:cNvGraphicFramePr>
            <a:graphicFrameLocks noGrp="1"/>
          </p:cNvGraphicFramePr>
          <p:nvPr>
            <p:extLst>
              <p:ext uri="{D42A27DB-BD31-4B8C-83A1-F6EECF244321}">
                <p14:modId xmlns:p14="http://schemas.microsoft.com/office/powerpoint/2010/main" val="779601004"/>
              </p:ext>
            </p:extLst>
          </p:nvPr>
        </p:nvGraphicFramePr>
        <p:xfrm>
          <a:off x="429405" y="4279012"/>
          <a:ext cx="5191125" cy="2023110"/>
        </p:xfrm>
        <a:graphic>
          <a:graphicData uri="http://schemas.openxmlformats.org/drawingml/2006/table">
            <a:tbl>
              <a:tblPr/>
              <a:tblGrid>
                <a:gridCol w="723900">
                  <a:extLst>
                    <a:ext uri="{9D8B030D-6E8A-4147-A177-3AD203B41FA5}">
                      <a16:colId xmlns:a16="http://schemas.microsoft.com/office/drawing/2014/main" val="2447108660"/>
                    </a:ext>
                  </a:extLst>
                </a:gridCol>
                <a:gridCol w="1895475">
                  <a:extLst>
                    <a:ext uri="{9D8B030D-6E8A-4147-A177-3AD203B41FA5}">
                      <a16:colId xmlns:a16="http://schemas.microsoft.com/office/drawing/2014/main" val="3052294360"/>
                    </a:ext>
                  </a:extLst>
                </a:gridCol>
                <a:gridCol w="2571750">
                  <a:extLst>
                    <a:ext uri="{9D8B030D-6E8A-4147-A177-3AD203B41FA5}">
                      <a16:colId xmlns:a16="http://schemas.microsoft.com/office/drawing/2014/main" val="2615575658"/>
                    </a:ext>
                  </a:extLst>
                </a:gridCol>
              </a:tblGrid>
              <a:tr h="381000">
                <a:tc>
                  <a:txBody>
                    <a:bodyPr/>
                    <a:lstStyle/>
                    <a:p>
                      <a:pPr algn="ctr" rtl="0" fontAlgn="t">
                        <a:spcBef>
                          <a:spcPts val="0"/>
                        </a:spcBef>
                        <a:spcAft>
                          <a:spcPts val="0"/>
                        </a:spcAft>
                      </a:pPr>
                      <a:r>
                        <a:rPr lang="es-CL" sz="1200" b="1" i="0" u="none" strike="noStrike" dirty="0">
                          <a:solidFill>
                            <a:schemeClr val="bg1"/>
                          </a:solidFill>
                          <a:effectLst/>
                          <a:latin typeface="Calibri" panose="020F0502020204030204" pitchFamily="34" charset="0"/>
                        </a:rPr>
                        <a:t>Símbolo </a:t>
                      </a:r>
                      <a:endParaRPr lang="es-CL" dirty="0">
                        <a:solidFill>
                          <a:schemeClr val="bg1"/>
                        </a:solidFill>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88354D"/>
                    </a:solidFill>
                  </a:tcPr>
                </a:tc>
                <a:tc>
                  <a:txBody>
                    <a:bodyPr/>
                    <a:lstStyle/>
                    <a:p>
                      <a:pPr algn="ctr" rtl="0" fontAlgn="t">
                        <a:spcBef>
                          <a:spcPts val="0"/>
                        </a:spcBef>
                        <a:spcAft>
                          <a:spcPts val="0"/>
                        </a:spcAft>
                      </a:pPr>
                      <a:r>
                        <a:rPr lang="es-CL" sz="1200" b="1" i="0" u="none" strike="noStrike" dirty="0">
                          <a:solidFill>
                            <a:schemeClr val="bg1"/>
                          </a:solidFill>
                          <a:effectLst/>
                          <a:latin typeface="Calibri" panose="020F0502020204030204" pitchFamily="34" charset="0"/>
                        </a:rPr>
                        <a:t>Parámetro</a:t>
                      </a:r>
                      <a:endParaRPr lang="es-CL" dirty="0">
                        <a:solidFill>
                          <a:schemeClr val="bg1"/>
                        </a:solidFill>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88354D"/>
                    </a:solidFill>
                  </a:tcPr>
                </a:tc>
                <a:tc>
                  <a:txBody>
                    <a:bodyPr/>
                    <a:lstStyle/>
                    <a:p>
                      <a:pPr algn="ctr" rtl="0" fontAlgn="t">
                        <a:spcBef>
                          <a:spcPts val="0"/>
                        </a:spcBef>
                        <a:spcAft>
                          <a:spcPts val="0"/>
                        </a:spcAft>
                      </a:pPr>
                      <a:r>
                        <a:rPr lang="es-CL" sz="1200" b="1" i="0" u="none" strike="noStrike" dirty="0">
                          <a:solidFill>
                            <a:schemeClr val="bg1"/>
                          </a:solidFill>
                          <a:effectLst/>
                          <a:latin typeface="Calibri" panose="020F0502020204030204" pitchFamily="34" charset="0"/>
                        </a:rPr>
                        <a:t>Unidad de medida</a:t>
                      </a:r>
                      <a:endParaRPr lang="es-CL" dirty="0">
                        <a:solidFill>
                          <a:schemeClr val="bg1"/>
                        </a:solidFill>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88354D"/>
                    </a:solidFill>
                  </a:tcPr>
                </a:tc>
                <a:extLst>
                  <a:ext uri="{0D108BD9-81ED-4DB2-BD59-A6C34878D82A}">
                    <a16:rowId xmlns:a16="http://schemas.microsoft.com/office/drawing/2014/main" val="3402342364"/>
                  </a:ext>
                </a:extLst>
              </a:tr>
              <a:tr h="381000">
                <a:tc>
                  <a:txBody>
                    <a:bodyPr/>
                    <a:lstStyle/>
                    <a:p>
                      <a:pPr algn="ctr" rtl="0" fontAlgn="t">
                        <a:spcBef>
                          <a:spcPts val="0"/>
                        </a:spcBef>
                        <a:spcAft>
                          <a:spcPts val="0"/>
                        </a:spcAft>
                      </a:pPr>
                      <a:r>
                        <a:rPr lang="es-CL" sz="1400" b="0" i="0" u="none" strike="noStrike">
                          <a:solidFill>
                            <a:srgbClr val="000000"/>
                          </a:solidFill>
                          <a:effectLst/>
                          <a:latin typeface="Arial" panose="020B0604020202020204" pitchFamily="34" charset="0"/>
                        </a:rPr>
                        <a:t>Vc</a:t>
                      </a:r>
                      <a:endParaRPr lang="es-CL">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CL" sz="1200" b="0" i="0" u="none" strike="noStrike">
                          <a:solidFill>
                            <a:srgbClr val="000000"/>
                          </a:solidFill>
                          <a:effectLst/>
                          <a:latin typeface="Calibri" panose="020F0502020204030204" pitchFamily="34" charset="0"/>
                        </a:rPr>
                        <a:t>Velocidad de corte</a:t>
                      </a:r>
                      <a:endParaRPr lang="es-CL">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CL" sz="1400" b="0" i="0" u="none" strike="noStrike">
                          <a:solidFill>
                            <a:srgbClr val="000000"/>
                          </a:solidFill>
                          <a:effectLst/>
                          <a:latin typeface="Arial" panose="020B0604020202020204" pitchFamily="34" charset="0"/>
                        </a:rPr>
                        <a:t>m/min</a:t>
                      </a:r>
                      <a:endParaRPr lang="es-CL">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819382"/>
                  </a:ext>
                </a:extLst>
              </a:tr>
              <a:tr h="381000">
                <a:tc>
                  <a:txBody>
                    <a:bodyPr/>
                    <a:lstStyle/>
                    <a:p>
                      <a:pPr algn="ctr" rtl="0" fontAlgn="t">
                        <a:spcBef>
                          <a:spcPts val="0"/>
                        </a:spcBef>
                        <a:spcAft>
                          <a:spcPts val="0"/>
                        </a:spcAft>
                      </a:pPr>
                      <a:r>
                        <a:rPr lang="es-CL" sz="1400" b="0" i="0" u="none" strike="noStrike" dirty="0">
                          <a:solidFill>
                            <a:srgbClr val="000000"/>
                          </a:solidFill>
                          <a:effectLst/>
                          <a:latin typeface="Arial" panose="020B0604020202020204" pitchFamily="34" charset="0"/>
                        </a:rPr>
                        <a:t>RPM</a:t>
                      </a:r>
                      <a:endParaRPr lang="es-CL" dirty="0">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CL" sz="1200" b="0" i="0" u="none" strike="noStrike">
                          <a:solidFill>
                            <a:srgbClr val="000000"/>
                          </a:solidFill>
                          <a:effectLst/>
                          <a:latin typeface="Calibri" panose="020F0502020204030204" pitchFamily="34" charset="0"/>
                        </a:rPr>
                        <a:t>Velocidad de giro </a:t>
                      </a:r>
                      <a:endParaRPr lang="es-CL">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CL" sz="1400" b="0" i="0" u="none" strike="noStrike">
                          <a:solidFill>
                            <a:srgbClr val="000000"/>
                          </a:solidFill>
                          <a:effectLst/>
                          <a:latin typeface="Arial" panose="020B0604020202020204" pitchFamily="34" charset="0"/>
                        </a:rPr>
                        <a:t>rpm</a:t>
                      </a:r>
                      <a:endParaRPr lang="es-CL">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794923"/>
                  </a:ext>
                </a:extLst>
              </a:tr>
              <a:tr h="381000">
                <a:tc>
                  <a:txBody>
                    <a:bodyPr/>
                    <a:lstStyle/>
                    <a:p>
                      <a:pPr algn="ctr" rtl="0" fontAlgn="t">
                        <a:spcBef>
                          <a:spcPts val="0"/>
                        </a:spcBef>
                        <a:spcAft>
                          <a:spcPts val="0"/>
                        </a:spcAft>
                      </a:pPr>
                      <a:r>
                        <a:rPr lang="es-CL" sz="1400" b="0" i="0" u="none" strike="noStrike">
                          <a:solidFill>
                            <a:srgbClr val="000000"/>
                          </a:solidFill>
                          <a:effectLst/>
                          <a:latin typeface="Arial" panose="020B0604020202020204" pitchFamily="34" charset="0"/>
                        </a:rPr>
                        <a:t>a</a:t>
                      </a:r>
                      <a:r>
                        <a:rPr lang="es-CL" sz="1400" b="0" i="0" u="none" strike="noStrike" baseline="-25000">
                          <a:solidFill>
                            <a:srgbClr val="000000"/>
                          </a:solidFill>
                          <a:effectLst/>
                          <a:latin typeface="Arial" panose="020B0604020202020204" pitchFamily="34" charset="0"/>
                        </a:rPr>
                        <a:t>p</a:t>
                      </a:r>
                      <a:endParaRPr lang="es-CL">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MX" sz="1200" b="0" i="0" u="none" strike="noStrike">
                          <a:solidFill>
                            <a:srgbClr val="000000"/>
                          </a:solidFill>
                          <a:effectLst/>
                          <a:latin typeface="Calibri" panose="020F0502020204030204" pitchFamily="34" charset="0"/>
                        </a:rPr>
                        <a:t>Profundidad total de la rosca</a:t>
                      </a:r>
                      <a:endParaRPr lang="es-MX">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CL" sz="1400" b="0" i="0" u="none" strike="noStrike">
                          <a:solidFill>
                            <a:srgbClr val="000000"/>
                          </a:solidFill>
                          <a:effectLst/>
                          <a:latin typeface="Arial" panose="020B0604020202020204" pitchFamily="34" charset="0"/>
                        </a:rPr>
                        <a:t>mm</a:t>
                      </a:r>
                      <a:endParaRPr lang="es-CL">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616813"/>
                  </a:ext>
                </a:extLst>
              </a:tr>
              <a:tr h="381000">
                <a:tc>
                  <a:txBody>
                    <a:bodyPr/>
                    <a:lstStyle/>
                    <a:p>
                      <a:pPr algn="ctr" rtl="0" fontAlgn="t">
                        <a:spcBef>
                          <a:spcPts val="0"/>
                        </a:spcBef>
                        <a:spcAft>
                          <a:spcPts val="0"/>
                        </a:spcAft>
                      </a:pPr>
                      <a:r>
                        <a:rPr lang="es-CL" sz="1400" b="0" i="0" u="none" strike="noStrike">
                          <a:solidFill>
                            <a:srgbClr val="000000"/>
                          </a:solidFill>
                          <a:effectLst/>
                          <a:latin typeface="Arial" panose="020B0604020202020204" pitchFamily="34" charset="0"/>
                        </a:rPr>
                        <a:t>n</a:t>
                      </a:r>
                      <a:r>
                        <a:rPr lang="es-CL" sz="1400" b="0" i="0" u="none" strike="noStrike" baseline="-25000">
                          <a:solidFill>
                            <a:srgbClr val="000000"/>
                          </a:solidFill>
                          <a:effectLst/>
                          <a:latin typeface="Arial" panose="020B0604020202020204" pitchFamily="34" charset="0"/>
                        </a:rPr>
                        <a:t>ap</a:t>
                      </a:r>
                      <a:endParaRPr lang="es-CL">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CL" sz="1200" b="0" i="0" u="none" strike="noStrike">
                          <a:solidFill>
                            <a:srgbClr val="000000"/>
                          </a:solidFill>
                          <a:effectLst/>
                          <a:latin typeface="Calibri" panose="020F0502020204030204" pitchFamily="34" charset="0"/>
                        </a:rPr>
                        <a:t>Avance radial</a:t>
                      </a:r>
                      <a:endParaRPr lang="es-CL">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s-CL" sz="1400" b="0" i="0" u="none" strike="noStrike" dirty="0">
                          <a:solidFill>
                            <a:srgbClr val="000000"/>
                          </a:solidFill>
                          <a:effectLst/>
                          <a:latin typeface="Arial" panose="020B0604020202020204" pitchFamily="34" charset="0"/>
                        </a:rPr>
                        <a:t>mm/</a:t>
                      </a:r>
                      <a:r>
                        <a:rPr lang="es-CL" sz="1400" b="0" i="0" u="none" strike="noStrike" dirty="0" err="1">
                          <a:solidFill>
                            <a:srgbClr val="000000"/>
                          </a:solidFill>
                          <a:effectLst/>
                          <a:latin typeface="Arial" panose="020B0604020202020204" pitchFamily="34" charset="0"/>
                        </a:rPr>
                        <a:t>rev</a:t>
                      </a:r>
                      <a:endParaRPr lang="es-CL" dirty="0">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3223940"/>
                  </a:ext>
                </a:extLst>
              </a:tr>
            </a:tbl>
          </a:graphicData>
        </a:graphic>
      </p:graphicFrame>
      <p:sp>
        <p:nvSpPr>
          <p:cNvPr id="9" name="Rectangle 2">
            <a:extLst>
              <a:ext uri="{FF2B5EF4-FFF2-40B4-BE49-F238E27FC236}">
                <a16:creationId xmlns:a16="http://schemas.microsoft.com/office/drawing/2014/main" id="{DDD739FB-F24E-42C1-8D11-AE8B6EAA6EEA}"/>
              </a:ext>
            </a:extLst>
          </p:cNvPr>
          <p:cNvSpPr>
            <a:spLocks noChangeArrowheads="1"/>
          </p:cNvSpPr>
          <p:nvPr/>
        </p:nvSpPr>
        <p:spPr bwMode="auto">
          <a:xfrm>
            <a:off x="296664" y="46612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028" name="Picture 4">
            <a:extLst>
              <a:ext uri="{FF2B5EF4-FFF2-40B4-BE49-F238E27FC236}">
                <a16:creationId xmlns:a16="http://schemas.microsoft.com/office/drawing/2014/main" id="{D6F059F1-6AD1-41B4-A5BC-4D9CEEA3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137" y="1622781"/>
            <a:ext cx="5101227" cy="3495675"/>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C2B794E4-B0F1-4813-9C4A-076112754987}"/>
              </a:ext>
            </a:extLst>
          </p:cNvPr>
          <p:cNvSpPr txBox="1"/>
          <p:nvPr/>
        </p:nvSpPr>
        <p:spPr>
          <a:xfrm>
            <a:off x="-1" y="3897033"/>
            <a:ext cx="6289962" cy="369332"/>
          </a:xfrm>
          <a:prstGeom prst="rect">
            <a:avLst/>
          </a:prstGeom>
          <a:noFill/>
        </p:spPr>
        <p:txBody>
          <a:bodyPr wrap="square">
            <a:spAutoFit/>
          </a:bodyPr>
          <a:lstStyle/>
          <a:p>
            <a:pPr algn="ctr" rtl="0">
              <a:spcBef>
                <a:spcPts val="0"/>
              </a:spcBef>
              <a:spcAft>
                <a:spcPts val="0"/>
              </a:spcAft>
            </a:pPr>
            <a:r>
              <a:rPr lang="es-MX" sz="1800" b="1" u="none" strike="noStrike" dirty="0">
                <a:solidFill>
                  <a:srgbClr val="88354D"/>
                </a:solidFill>
                <a:effectLst/>
                <a:latin typeface="Calibri" panose="020F0502020204030204" pitchFamily="34" charset="0"/>
              </a:rPr>
              <a:t>Tabla 1 - Simbología de parámetros  de operación del roscado</a:t>
            </a:r>
            <a:endParaRPr lang="es-MX" b="1" dirty="0">
              <a:solidFill>
                <a:srgbClr val="88354D"/>
              </a:solidFill>
              <a:effectLst/>
            </a:endParaRPr>
          </a:p>
        </p:txBody>
      </p:sp>
      <p:sp>
        <p:nvSpPr>
          <p:cNvPr id="20" name="CuadroTexto 19">
            <a:extLst>
              <a:ext uri="{FF2B5EF4-FFF2-40B4-BE49-F238E27FC236}">
                <a16:creationId xmlns:a16="http://schemas.microsoft.com/office/drawing/2014/main" id="{E4B3B1CD-3BD1-4329-AD38-640546B6BAA3}"/>
              </a:ext>
            </a:extLst>
          </p:cNvPr>
          <p:cNvSpPr txBox="1"/>
          <p:nvPr/>
        </p:nvSpPr>
        <p:spPr>
          <a:xfrm>
            <a:off x="-200890" y="6381656"/>
            <a:ext cx="6241472" cy="800219"/>
          </a:xfrm>
          <a:prstGeom prst="rect">
            <a:avLst/>
          </a:prstGeom>
          <a:noFill/>
        </p:spPr>
        <p:txBody>
          <a:bodyPr wrap="square">
            <a:spAutoFit/>
          </a:bodyPr>
          <a:lstStyle/>
          <a:p>
            <a:pPr algn="ctr" rtl="0">
              <a:spcBef>
                <a:spcPts val="0"/>
              </a:spcBef>
              <a:spcAft>
                <a:spcPts val="0"/>
              </a:spcAft>
            </a:pPr>
            <a:r>
              <a:rPr lang="es-MX" sz="1000" b="1" i="0" u="none" strike="noStrike" dirty="0">
                <a:solidFill>
                  <a:srgbClr val="000000"/>
                </a:solidFill>
                <a:effectLst/>
                <a:latin typeface="Calibri" panose="020F0502020204030204" pitchFamily="34" charset="0"/>
              </a:rPr>
              <a:t>Fuente</a:t>
            </a:r>
            <a:r>
              <a:rPr lang="es-MX" sz="1000" b="0" i="0" u="none" strike="noStrike" dirty="0">
                <a:solidFill>
                  <a:srgbClr val="000000"/>
                </a:solidFill>
                <a:effectLst/>
                <a:latin typeface="Calibri" panose="020F0502020204030204" pitchFamily="34" charset="0"/>
              </a:rPr>
              <a:t>: Elaboración propia en base a Casillas, A. L., (1998), Máquinas. Cálculos de Taller, España, Casillas.</a:t>
            </a:r>
            <a:endParaRPr lang="es-MX" sz="1000" b="0" dirty="0">
              <a:effectLst/>
            </a:endParaRPr>
          </a:p>
          <a:p>
            <a:br>
              <a:rPr lang="es-MX" dirty="0"/>
            </a:br>
            <a:endParaRPr lang="es-CL" dirty="0"/>
          </a:p>
        </p:txBody>
      </p:sp>
    </p:spTree>
    <p:extLst>
      <p:ext uri="{BB962C8B-B14F-4D97-AF65-F5344CB8AC3E}">
        <p14:creationId xmlns:p14="http://schemas.microsoft.com/office/powerpoint/2010/main" val="264202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B40CB06-4D64-4456-9B13-C39BAABF1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PARÁMETROS DEL</a:t>
            </a:r>
            <a:br>
              <a:rPr lang="es-MX" dirty="0">
                <a:solidFill>
                  <a:srgbClr val="A7A8AA"/>
                </a:solidFill>
              </a:rPr>
            </a:br>
            <a:r>
              <a:rPr lang="es-MX" dirty="0">
                <a:solidFill>
                  <a:srgbClr val="88354D"/>
                </a:solidFill>
              </a:rPr>
              <a:t>ROSCADO</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32" name="Google Shape;120;p5">
            <a:extLst>
              <a:ext uri="{FF2B5EF4-FFF2-40B4-BE49-F238E27FC236}">
                <a16:creationId xmlns:a16="http://schemas.microsoft.com/office/drawing/2014/main" id="{D7024E7D-FAF4-4B5B-9880-FC54B99D7B52}"/>
              </a:ext>
            </a:extLst>
          </p:cNvPr>
          <p:cNvGraphicFramePr/>
          <p:nvPr>
            <p:extLst>
              <p:ext uri="{D42A27DB-BD31-4B8C-83A1-F6EECF244321}">
                <p14:modId xmlns:p14="http://schemas.microsoft.com/office/powerpoint/2010/main" val="3705620909"/>
              </p:ext>
            </p:extLst>
          </p:nvPr>
        </p:nvGraphicFramePr>
        <p:xfrm>
          <a:off x="570802" y="1920084"/>
          <a:ext cx="6095999" cy="4389180"/>
        </p:xfrm>
        <a:graphic>
          <a:graphicData uri="http://schemas.openxmlformats.org/drawingml/2006/table">
            <a:tbl>
              <a:tblPr firstRow="1" bandRow="1">
                <a:noFill/>
              </a:tblPr>
              <a:tblGrid>
                <a:gridCol w="1455110">
                  <a:extLst>
                    <a:ext uri="{9D8B030D-6E8A-4147-A177-3AD203B41FA5}">
                      <a16:colId xmlns:a16="http://schemas.microsoft.com/office/drawing/2014/main" val="20000"/>
                    </a:ext>
                  </a:extLst>
                </a:gridCol>
                <a:gridCol w="1835993">
                  <a:extLst>
                    <a:ext uri="{9D8B030D-6E8A-4147-A177-3AD203B41FA5}">
                      <a16:colId xmlns:a16="http://schemas.microsoft.com/office/drawing/2014/main" val="20001"/>
                    </a:ext>
                  </a:extLst>
                </a:gridCol>
                <a:gridCol w="1182673">
                  <a:extLst>
                    <a:ext uri="{9D8B030D-6E8A-4147-A177-3AD203B41FA5}">
                      <a16:colId xmlns:a16="http://schemas.microsoft.com/office/drawing/2014/main" val="20002"/>
                    </a:ext>
                  </a:extLst>
                </a:gridCol>
                <a:gridCol w="1622223">
                  <a:extLst>
                    <a:ext uri="{9D8B030D-6E8A-4147-A177-3AD203B41FA5}">
                      <a16:colId xmlns:a16="http://schemas.microsoft.com/office/drawing/2014/main" val="20003"/>
                    </a:ext>
                  </a:extLst>
                </a:gridCol>
              </a:tblGrid>
              <a:tr h="914400">
                <a:tc>
                  <a:txBody>
                    <a:bodyPr/>
                    <a:lstStyle/>
                    <a:p>
                      <a:pPr marL="0" marR="0" lvl="0" indent="0" algn="ctr" rtl="0">
                        <a:lnSpc>
                          <a:spcPct val="100000"/>
                        </a:lnSpc>
                        <a:spcBef>
                          <a:spcPts val="0"/>
                        </a:spcBef>
                        <a:spcAft>
                          <a:spcPts val="0"/>
                        </a:spcAft>
                        <a:buNone/>
                      </a:pPr>
                      <a:r>
                        <a:rPr lang="es-CL" sz="1800" b="1" dirty="0">
                          <a:solidFill>
                            <a:schemeClr val="bg1"/>
                          </a:solidFill>
                        </a:rPr>
                        <a:t>SÍMBOLO</a:t>
                      </a:r>
                      <a:endParaRPr sz="1800" b="1" u="none" strike="noStrike" cap="none" dirty="0">
                        <a:solidFill>
                          <a:schemeClr val="bg1"/>
                        </a:solidFill>
                        <a:latin typeface="Calibri"/>
                        <a:ea typeface="Calibri"/>
                        <a:cs typeface="Calibri"/>
                        <a:sym typeface="Calibri"/>
                      </a:endParaRPr>
                    </a:p>
                  </a:txBody>
                  <a:tcPr marL="91450" marR="91450" marT="45725" marB="45725" anchor="ctr">
                    <a:lnL w="12700" cmpd="sng">
                      <a:noFill/>
                      <a:prstDash val="solid"/>
                    </a:lnL>
                    <a:lnR w="190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88354D"/>
                    </a:solidFill>
                  </a:tcPr>
                </a:tc>
                <a:tc>
                  <a:txBody>
                    <a:bodyPr/>
                    <a:lstStyle/>
                    <a:p>
                      <a:pPr marL="0" lvl="0" indent="0" algn="ctr" rtl="0">
                        <a:spcBef>
                          <a:spcPts val="0"/>
                        </a:spcBef>
                        <a:spcAft>
                          <a:spcPts val="0"/>
                        </a:spcAft>
                        <a:buClr>
                          <a:schemeClr val="dk1"/>
                        </a:buClr>
                        <a:buFont typeface="Arial"/>
                        <a:buNone/>
                      </a:pPr>
                      <a:r>
                        <a:rPr lang="es-CL" sz="1800" b="1" dirty="0">
                          <a:solidFill>
                            <a:schemeClr val="bg1"/>
                          </a:solidFill>
                        </a:rPr>
                        <a:t>PARÁMETRO</a:t>
                      </a:r>
                      <a:endParaRPr sz="1800" b="1" u="none" strike="noStrike" cap="none" dirty="0">
                        <a:solidFill>
                          <a:schemeClr val="bg1"/>
                        </a:solidFill>
                        <a:latin typeface="Calibri"/>
                        <a:ea typeface="Calibri"/>
                        <a:cs typeface="Calibri"/>
                        <a:sym typeface="Calibri"/>
                      </a:endParaRPr>
                    </a:p>
                  </a:txBody>
                  <a:tcPr marL="91450" marR="91450" marT="45725" marB="457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88354D"/>
                    </a:solidFill>
                  </a:tcPr>
                </a:tc>
                <a:tc>
                  <a:txBody>
                    <a:bodyPr/>
                    <a:lstStyle/>
                    <a:p>
                      <a:pPr marL="0" marR="0" lvl="0" indent="0" algn="ctr" rtl="0">
                        <a:lnSpc>
                          <a:spcPct val="100000"/>
                        </a:lnSpc>
                        <a:spcBef>
                          <a:spcPts val="0"/>
                        </a:spcBef>
                        <a:spcAft>
                          <a:spcPts val="0"/>
                        </a:spcAft>
                        <a:buNone/>
                      </a:pPr>
                      <a:r>
                        <a:rPr lang="es-CL" sz="1800" b="1" u="none" strike="noStrike" cap="none" dirty="0">
                          <a:solidFill>
                            <a:schemeClr val="bg1"/>
                          </a:solidFill>
                          <a:latin typeface="Calibri"/>
                          <a:ea typeface="Calibri"/>
                          <a:cs typeface="Calibri"/>
                          <a:sym typeface="Calibri"/>
                        </a:rPr>
                        <a:t>UNIDAD DE MEDIDA MÉTRICA</a:t>
                      </a:r>
                      <a:endParaRPr sz="1800" b="1" u="none" strike="noStrike" cap="none" dirty="0">
                        <a:solidFill>
                          <a:schemeClr val="bg1"/>
                        </a:solidFill>
                        <a:latin typeface="Calibri"/>
                        <a:ea typeface="Calibri"/>
                        <a:cs typeface="Calibri"/>
                        <a:sym typeface="Calibri"/>
                      </a:endParaRPr>
                    </a:p>
                  </a:txBody>
                  <a:tcPr marL="91450" marR="91450" marT="45725" marB="457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88354D"/>
                    </a:solidFill>
                  </a:tcPr>
                </a:tc>
                <a:tc>
                  <a:txBody>
                    <a:bodyPr/>
                    <a:lstStyle/>
                    <a:p>
                      <a:pPr marL="0" marR="0" lvl="0" indent="0" algn="ctr" rtl="0">
                        <a:lnSpc>
                          <a:spcPct val="100000"/>
                        </a:lnSpc>
                        <a:spcBef>
                          <a:spcPts val="0"/>
                        </a:spcBef>
                        <a:spcAft>
                          <a:spcPts val="0"/>
                        </a:spcAft>
                        <a:buNone/>
                      </a:pPr>
                      <a:r>
                        <a:rPr lang="es-CL" sz="1800" b="1" u="none" strike="noStrike" cap="none" dirty="0">
                          <a:solidFill>
                            <a:schemeClr val="bg1"/>
                          </a:solidFill>
                          <a:latin typeface="Calibri"/>
                          <a:ea typeface="Calibri"/>
                          <a:cs typeface="Calibri"/>
                          <a:sym typeface="Calibri"/>
                        </a:rPr>
                        <a:t>UNIDAD DE MEDIDA WITHWORTH</a:t>
                      </a:r>
                      <a:endParaRPr sz="1800" b="1" u="none" strike="noStrike" cap="none" dirty="0">
                        <a:solidFill>
                          <a:schemeClr val="bg1"/>
                        </a:solidFill>
                        <a:latin typeface="Calibri"/>
                        <a:ea typeface="Calibri"/>
                        <a:cs typeface="Calibri"/>
                        <a:sym typeface="Calibri"/>
                      </a:endParaRPr>
                    </a:p>
                  </a:txBody>
                  <a:tcPr marL="91450" marR="91450" marT="45725" marB="45725" anchor="ctr">
                    <a:lnL w="190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88354D"/>
                    </a:solidFill>
                  </a:tcPr>
                </a:tc>
                <a:extLst>
                  <a:ext uri="{0D108BD9-81ED-4DB2-BD59-A6C34878D82A}">
                    <a16:rowId xmlns:a16="http://schemas.microsoft.com/office/drawing/2014/main" val="10000"/>
                  </a:ext>
                </a:extLst>
              </a:tr>
              <a:tr h="304800">
                <a:tc>
                  <a:txBody>
                    <a:bodyPr/>
                    <a:lstStyle/>
                    <a:p>
                      <a:pPr marL="0" marR="0" lvl="0" indent="0" algn="l" rtl="0">
                        <a:lnSpc>
                          <a:spcPct val="100000"/>
                        </a:lnSpc>
                        <a:spcBef>
                          <a:spcPts val="0"/>
                        </a:spcBef>
                        <a:spcAft>
                          <a:spcPts val="0"/>
                        </a:spcAft>
                        <a:buNone/>
                      </a:pPr>
                      <a:r>
                        <a:rPr lang="es-CL"/>
                        <a:t>P</a:t>
                      </a:r>
                      <a:endParaRPr sz="1400" u="none" strike="noStrike" cap="none"/>
                    </a:p>
                  </a:txBody>
                  <a:tcPr marL="91450" marR="91450" marT="45725" marB="45725" anchor="ctr">
                    <a:lnL w="12700" cmpd="sng">
                      <a:noFill/>
                      <a:prstDash val="solid"/>
                    </a:lnL>
                    <a:lnR w="19050" cap="flat" cmpd="sng" algn="ctr">
                      <a:solidFill>
                        <a:schemeClr val="bg1">
                          <a:lumMod val="65000"/>
                        </a:schemeClr>
                      </a:solidFill>
                      <a:prstDash val="solid"/>
                      <a:round/>
                      <a:headEnd type="none" w="med" len="med"/>
                      <a:tailEnd type="none" w="med" len="med"/>
                    </a:lnR>
                    <a:lnT w="12700" cmpd="sng">
                      <a:noFill/>
                      <a:prstDash val="soli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r>
                        <a:rPr lang="es-CL" sz="1800" kern="1200" dirty="0">
                          <a:solidFill>
                            <a:schemeClr val="tx1"/>
                          </a:solidFill>
                          <a:latin typeface="+mn-lt"/>
                          <a:ea typeface="+mn-ea"/>
                          <a:cs typeface="+mn-cs"/>
                        </a:rPr>
                        <a:t>Paso</a:t>
                      </a:r>
                      <a:endParaRPr sz="1800" kern="1200" dirty="0">
                        <a:solidFill>
                          <a:schemeClr val="tx1"/>
                        </a:solidFill>
                        <a:latin typeface="+mn-lt"/>
                        <a:ea typeface="+mn-ea"/>
                        <a:cs typeface="+mn-cs"/>
                      </a:endParaRPr>
                    </a:p>
                  </a:txBody>
                  <a:tcPr marL="91450" marR="91450" marT="45725" marB="45725"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mpd="sng">
                      <a:noFill/>
                      <a:prstDash val="soli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s-CL" sz="1800" u="none" strike="noStrike" cap="none" dirty="0">
                          <a:latin typeface="Calibri"/>
                          <a:ea typeface="Calibri"/>
                          <a:cs typeface="Calibri"/>
                          <a:sym typeface="Calibri"/>
                        </a:rPr>
                        <a:t>mm</a:t>
                      </a:r>
                      <a:endParaRPr sz="1800" u="none" strike="noStrike" cap="none" dirty="0">
                        <a:latin typeface="Calibri"/>
                        <a:ea typeface="Calibri"/>
                        <a:cs typeface="Calibri"/>
                        <a:sym typeface="Calibri"/>
                      </a:endParaRPr>
                    </a:p>
                  </a:txBody>
                  <a:tcPr marL="91450" marR="91450" marT="45725" marB="45725"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mpd="sng">
                      <a:noFill/>
                      <a:prstDash val="soli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spcBef>
                          <a:spcPts val="0"/>
                        </a:spcBef>
                        <a:spcAft>
                          <a:spcPts val="0"/>
                        </a:spcAft>
                      </a:pPr>
                      <a:r>
                        <a:rPr lang="es-CL" sz="1400" b="0" i="0" u="none" strike="noStrike">
                          <a:solidFill>
                            <a:srgbClr val="000000"/>
                          </a:solidFill>
                          <a:effectLst/>
                          <a:latin typeface="Arial" panose="020B0604020202020204" pitchFamily="34" charset="0"/>
                        </a:rPr>
                        <a:t>”</a:t>
                      </a:r>
                      <a:endParaRPr lang="es-CL">
                        <a:effectLst/>
                      </a:endParaRPr>
                    </a:p>
                  </a:txBody>
                  <a:tcPr marL="66675" marR="66675" marT="66675" marB="66675">
                    <a:lnL w="19050" cap="flat" cmpd="sng" algn="ctr">
                      <a:solidFill>
                        <a:schemeClr val="bg1">
                          <a:lumMod val="65000"/>
                        </a:schemeClr>
                      </a:solidFill>
                      <a:prstDash val="solid"/>
                      <a:round/>
                      <a:headEnd type="none" w="med" len="med"/>
                      <a:tailEnd type="none" w="med" len="med"/>
                    </a:lnL>
                    <a:lnR w="12700" cmpd="sng">
                      <a:noFill/>
                      <a:prstDash val="solid"/>
                    </a:lnR>
                    <a:lnT w="12700" cmpd="sng">
                      <a:noFill/>
                      <a:prstDash val="soli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4800">
                <a:tc>
                  <a:txBody>
                    <a:bodyPr/>
                    <a:lstStyle/>
                    <a:p>
                      <a:pPr marL="0" marR="0" lvl="0" indent="0" algn="l" rtl="0">
                        <a:lnSpc>
                          <a:spcPct val="100000"/>
                        </a:lnSpc>
                        <a:spcBef>
                          <a:spcPts val="0"/>
                        </a:spcBef>
                        <a:spcAft>
                          <a:spcPts val="0"/>
                        </a:spcAft>
                        <a:buNone/>
                      </a:pPr>
                      <a:r>
                        <a:rPr lang="es-CL" sz="1200" b="1">
                          <a:solidFill>
                            <a:srgbClr val="222222"/>
                          </a:solidFill>
                          <a:highlight>
                            <a:srgbClr val="FFFFFF"/>
                          </a:highlight>
                          <a:latin typeface="Arial"/>
                          <a:ea typeface="Arial"/>
                          <a:cs typeface="Arial"/>
                          <a:sym typeface="Arial"/>
                        </a:rPr>
                        <a:t>β</a:t>
                      </a:r>
                      <a:endParaRPr sz="1400" u="none" strike="noStrike" cap="none"/>
                    </a:p>
                  </a:txBody>
                  <a:tcPr marL="91450" marR="91450" marT="45725" marB="45725" anchor="ctr">
                    <a:lnL w="12700" cmpd="sng">
                      <a:noFill/>
                      <a:prstDash val="soli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r>
                        <a:rPr lang="es-CL" sz="1800" kern="1200" dirty="0">
                          <a:solidFill>
                            <a:schemeClr val="tx1"/>
                          </a:solidFill>
                          <a:latin typeface="+mn-lt"/>
                          <a:ea typeface="+mn-ea"/>
                          <a:cs typeface="+mn-cs"/>
                          <a:sym typeface="Arial"/>
                        </a:rPr>
                        <a:t>Ángulo de la rosca</a:t>
                      </a:r>
                      <a:endParaRPr sz="1800" kern="1200" dirty="0">
                        <a:solidFill>
                          <a:schemeClr val="tx1"/>
                        </a:solidFill>
                        <a:latin typeface="+mn-lt"/>
                        <a:ea typeface="+mn-ea"/>
                        <a:cs typeface="+mn-cs"/>
                        <a:sym typeface="Arial"/>
                      </a:endParaRPr>
                    </a:p>
                  </a:txBody>
                  <a:tcPr marL="91450" marR="91450" marT="45725" marB="45725"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s-CL" sz="1800" u="none" strike="noStrike" cap="none">
                          <a:latin typeface="Calibri"/>
                          <a:ea typeface="Calibri"/>
                          <a:cs typeface="Calibri"/>
                          <a:sym typeface="Calibri"/>
                        </a:rPr>
                        <a:t>°</a:t>
                      </a:r>
                      <a:endParaRPr sz="1800" u="none" strike="noStrike" cap="none">
                        <a:latin typeface="Calibri"/>
                        <a:ea typeface="Calibri"/>
                        <a:cs typeface="Calibri"/>
                        <a:sym typeface="Calibri"/>
                      </a:endParaRPr>
                    </a:p>
                  </a:txBody>
                  <a:tcPr marL="91450" marR="91450" marT="45725" marB="45725"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spcBef>
                          <a:spcPts val="0"/>
                        </a:spcBef>
                        <a:spcAft>
                          <a:spcPts val="0"/>
                        </a:spcAft>
                      </a:pPr>
                      <a:r>
                        <a:rPr lang="es-CL" sz="1800" b="0" i="0" u="none" strike="noStrike">
                          <a:solidFill>
                            <a:srgbClr val="000000"/>
                          </a:solidFill>
                          <a:effectLst/>
                          <a:latin typeface="Calibri" panose="020F0502020204030204" pitchFamily="34" charset="0"/>
                        </a:rPr>
                        <a:t>°</a:t>
                      </a:r>
                      <a:endParaRPr lang="es-CL">
                        <a:effectLst/>
                      </a:endParaRPr>
                    </a:p>
                  </a:txBody>
                  <a:tcPr marL="66675" marR="66675" marT="66675" marB="66675">
                    <a:lnL w="19050" cap="flat" cmpd="sng" algn="ctr">
                      <a:solidFill>
                        <a:schemeClr val="bg1">
                          <a:lumMod val="65000"/>
                        </a:schemeClr>
                      </a:solidFill>
                      <a:prstDash val="solid"/>
                      <a:round/>
                      <a:headEnd type="none" w="med" len="med"/>
                      <a:tailEnd type="none" w="med" len="med"/>
                    </a:lnL>
                    <a:lnR w="12700" cmpd="sng">
                      <a:noFill/>
                      <a:prstDash val="soli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18150">
                <a:tc>
                  <a:txBody>
                    <a:bodyPr/>
                    <a:lstStyle/>
                    <a:p>
                      <a:pPr marL="0" marR="0" lvl="0" indent="0" algn="l" rtl="0">
                        <a:lnSpc>
                          <a:spcPct val="100000"/>
                        </a:lnSpc>
                        <a:spcBef>
                          <a:spcPts val="0"/>
                        </a:spcBef>
                        <a:spcAft>
                          <a:spcPts val="0"/>
                        </a:spcAft>
                        <a:buNone/>
                      </a:pPr>
                      <a:r>
                        <a:rPr lang="es-CL"/>
                        <a:t>DT</a:t>
                      </a:r>
                      <a:endParaRPr sz="1400" u="none" strike="noStrike" cap="none"/>
                    </a:p>
                  </a:txBody>
                  <a:tcPr marL="91450" marR="91450" marT="45725" marB="45725" anchor="ctr">
                    <a:lnL w="12700" cmpd="sng">
                      <a:noFill/>
                      <a:prstDash val="soli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r>
                        <a:rPr lang="es-CL" sz="1800" kern="1200" dirty="0">
                          <a:solidFill>
                            <a:schemeClr val="tx1"/>
                          </a:solidFill>
                          <a:latin typeface="+mn-lt"/>
                          <a:ea typeface="+mn-ea"/>
                          <a:cs typeface="+mn-cs"/>
                        </a:rPr>
                        <a:t>Diámetro del fondo de la tuerca</a:t>
                      </a:r>
                      <a:endParaRPr sz="1800" kern="1200" dirty="0">
                        <a:solidFill>
                          <a:schemeClr val="tx1"/>
                        </a:solidFill>
                        <a:latin typeface="+mn-lt"/>
                        <a:ea typeface="+mn-ea"/>
                        <a:cs typeface="+mn-cs"/>
                      </a:endParaRPr>
                    </a:p>
                  </a:txBody>
                  <a:tcPr marL="91450" marR="91450" marT="45725" marB="45725"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s-CL" sz="1800" u="none" strike="noStrike" cap="none">
                          <a:latin typeface="Calibri"/>
                          <a:ea typeface="Calibri"/>
                          <a:cs typeface="Calibri"/>
                          <a:sym typeface="Calibri"/>
                        </a:rPr>
                        <a:t>mm</a:t>
                      </a:r>
                      <a:endParaRPr sz="1800" u="none" strike="noStrike" cap="none">
                        <a:latin typeface="Calibri"/>
                        <a:ea typeface="Calibri"/>
                        <a:cs typeface="Calibri"/>
                        <a:sym typeface="Calibri"/>
                      </a:endParaRPr>
                    </a:p>
                  </a:txBody>
                  <a:tcPr marL="91450" marR="91450" marT="45725" marB="45725"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spcBef>
                          <a:spcPts val="0"/>
                        </a:spcBef>
                        <a:spcAft>
                          <a:spcPts val="0"/>
                        </a:spcAft>
                      </a:pPr>
                      <a:r>
                        <a:rPr lang="es-CL" sz="1400" b="0" i="0" u="none" strike="noStrike">
                          <a:solidFill>
                            <a:srgbClr val="000000"/>
                          </a:solidFill>
                          <a:effectLst/>
                          <a:latin typeface="Arial" panose="020B0604020202020204" pitchFamily="34" charset="0"/>
                        </a:rPr>
                        <a:t>”</a:t>
                      </a:r>
                      <a:endParaRPr lang="es-CL">
                        <a:effectLst/>
                      </a:endParaRPr>
                    </a:p>
                  </a:txBody>
                  <a:tcPr marL="66675" marR="66675" marT="66675" marB="66675">
                    <a:lnL w="19050" cap="flat" cmpd="sng" algn="ctr">
                      <a:solidFill>
                        <a:schemeClr val="bg1">
                          <a:lumMod val="65000"/>
                        </a:schemeClr>
                      </a:solidFill>
                      <a:prstDash val="solid"/>
                      <a:round/>
                      <a:headEnd type="none" w="med" len="med"/>
                      <a:tailEnd type="none" w="med" len="med"/>
                    </a:lnL>
                    <a:lnR w="12700" cmpd="sng">
                      <a:noFill/>
                      <a:prstDash val="soli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8150">
                <a:tc>
                  <a:txBody>
                    <a:bodyPr/>
                    <a:lstStyle/>
                    <a:p>
                      <a:pPr marL="0" marR="0" lvl="0" indent="0" algn="l" rtl="0">
                        <a:lnSpc>
                          <a:spcPct val="100000"/>
                        </a:lnSpc>
                        <a:spcBef>
                          <a:spcPts val="0"/>
                        </a:spcBef>
                        <a:spcAft>
                          <a:spcPts val="0"/>
                        </a:spcAft>
                        <a:buNone/>
                      </a:pPr>
                      <a:r>
                        <a:rPr lang="es-CL"/>
                        <a:t>DM</a:t>
                      </a:r>
                      <a:endParaRPr sz="1400" u="none" strike="noStrike" cap="none" baseline="-25000"/>
                    </a:p>
                  </a:txBody>
                  <a:tcPr marL="91450" marR="91450" marT="45725" marB="45725" anchor="ctr">
                    <a:lnL w="12700" cmpd="sng">
                      <a:noFill/>
                      <a:prstDash val="soli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s-CL" dirty="0"/>
                        <a:t>Diámetro de flancos</a:t>
                      </a:r>
                      <a:endParaRPr dirty="0"/>
                    </a:p>
                  </a:txBody>
                  <a:tcPr marL="91450" marR="91450" marT="45725" marB="45725"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s-CL" sz="1800" u="none" strike="noStrike" cap="none">
                          <a:latin typeface="Calibri"/>
                          <a:ea typeface="Calibri"/>
                          <a:cs typeface="Calibri"/>
                          <a:sym typeface="Calibri"/>
                        </a:rPr>
                        <a:t>mm</a:t>
                      </a:r>
                      <a:endParaRPr sz="1800" u="none" strike="noStrike" cap="none">
                        <a:latin typeface="Calibri"/>
                        <a:ea typeface="Calibri"/>
                        <a:cs typeface="Calibri"/>
                        <a:sym typeface="Calibri"/>
                      </a:endParaRPr>
                    </a:p>
                  </a:txBody>
                  <a:tcPr marL="91450" marR="91450" marT="45725" marB="45725"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spcBef>
                          <a:spcPts val="0"/>
                        </a:spcBef>
                        <a:spcAft>
                          <a:spcPts val="0"/>
                        </a:spcAft>
                      </a:pPr>
                      <a:r>
                        <a:rPr lang="es-CL" sz="1400" b="0" i="0" u="none" strike="noStrike">
                          <a:solidFill>
                            <a:srgbClr val="000000"/>
                          </a:solidFill>
                          <a:effectLst/>
                          <a:latin typeface="Arial" panose="020B0604020202020204" pitchFamily="34" charset="0"/>
                        </a:rPr>
                        <a:t>”</a:t>
                      </a:r>
                      <a:endParaRPr lang="es-CL">
                        <a:effectLst/>
                      </a:endParaRPr>
                    </a:p>
                  </a:txBody>
                  <a:tcPr marL="66675" marR="66675" marT="66675" marB="66675">
                    <a:lnL w="19050" cap="flat" cmpd="sng" algn="ctr">
                      <a:solidFill>
                        <a:schemeClr val="bg1">
                          <a:lumMod val="65000"/>
                        </a:schemeClr>
                      </a:solidFill>
                      <a:prstDash val="solid"/>
                      <a:round/>
                      <a:headEnd type="none" w="med" len="med"/>
                      <a:tailEnd type="none" w="med" len="med"/>
                    </a:lnL>
                    <a:lnR w="12700" cmpd="sng">
                      <a:noFill/>
                      <a:prstDash val="soli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8150">
                <a:tc>
                  <a:txBody>
                    <a:bodyPr/>
                    <a:lstStyle/>
                    <a:p>
                      <a:pPr marL="0" marR="0" lvl="0" indent="0" algn="l" rtl="0">
                        <a:lnSpc>
                          <a:spcPct val="100000"/>
                        </a:lnSpc>
                        <a:spcBef>
                          <a:spcPts val="0"/>
                        </a:spcBef>
                        <a:spcAft>
                          <a:spcPts val="0"/>
                        </a:spcAft>
                        <a:buNone/>
                      </a:pPr>
                      <a:r>
                        <a:rPr lang="es-CL"/>
                        <a:t>DF</a:t>
                      </a:r>
                      <a:endParaRPr sz="1400" u="none" strike="noStrike" cap="none" baseline="-25000"/>
                    </a:p>
                  </a:txBody>
                  <a:tcPr marL="91450" marR="91450" marT="45725" marB="45725" anchor="ctr">
                    <a:lnL w="12700" cmpd="sng">
                      <a:noFill/>
                      <a:prstDash val="soli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SzPts val="1100"/>
                        <a:buFont typeface="Arial"/>
                        <a:buNone/>
                      </a:pPr>
                      <a:r>
                        <a:rPr lang="es-CL"/>
                        <a:t>Diámetro del fondo del tornillo</a:t>
                      </a:r>
                      <a:endParaRPr/>
                    </a:p>
                  </a:txBody>
                  <a:tcPr marL="91450" marR="91450" marT="45725" marB="45725"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s-CL" sz="1800" u="none" strike="noStrike" cap="none" dirty="0">
                          <a:latin typeface="Calibri"/>
                          <a:ea typeface="Calibri"/>
                          <a:cs typeface="Calibri"/>
                          <a:sym typeface="Calibri"/>
                        </a:rPr>
                        <a:t>mm</a:t>
                      </a:r>
                      <a:endParaRPr sz="1800" u="none" strike="noStrike" cap="none" dirty="0">
                        <a:latin typeface="Calibri"/>
                        <a:ea typeface="Calibri"/>
                        <a:cs typeface="Calibri"/>
                        <a:sym typeface="Calibri"/>
                      </a:endParaRPr>
                    </a:p>
                  </a:txBody>
                  <a:tcPr marL="91450" marR="91450" marT="45725" marB="45725"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spcBef>
                          <a:spcPts val="0"/>
                        </a:spcBef>
                        <a:spcAft>
                          <a:spcPts val="0"/>
                        </a:spcAft>
                      </a:pPr>
                      <a:r>
                        <a:rPr lang="es-CL" sz="1400" b="0" i="0" u="none" strike="noStrike" dirty="0">
                          <a:solidFill>
                            <a:srgbClr val="000000"/>
                          </a:solidFill>
                          <a:effectLst/>
                          <a:latin typeface="Arial" panose="020B0604020202020204" pitchFamily="34" charset="0"/>
                        </a:rPr>
                        <a:t>”</a:t>
                      </a:r>
                      <a:endParaRPr lang="es-CL" dirty="0">
                        <a:effectLst/>
                      </a:endParaRPr>
                    </a:p>
                  </a:txBody>
                  <a:tcPr marL="66675" marR="66675" marT="66675" marB="66675">
                    <a:lnL w="19050" cap="flat" cmpd="sng" algn="ctr">
                      <a:solidFill>
                        <a:schemeClr val="bg1">
                          <a:lumMod val="65000"/>
                        </a:schemeClr>
                      </a:solidFill>
                      <a:prstDash val="solid"/>
                      <a:round/>
                      <a:headEnd type="none" w="med" len="med"/>
                      <a:tailEnd type="none" w="med" len="med"/>
                    </a:lnL>
                    <a:lnR w="12700" cmpd="sng">
                      <a:noFill/>
                      <a:prstDash val="soli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34" name="Google Shape;121;p5">
            <a:extLst>
              <a:ext uri="{FF2B5EF4-FFF2-40B4-BE49-F238E27FC236}">
                <a16:creationId xmlns:a16="http://schemas.microsoft.com/office/drawing/2014/main" id="{A661E49A-21E7-4A3F-ADAA-47F12ED0C556}"/>
              </a:ext>
            </a:extLst>
          </p:cNvPr>
          <p:cNvPicPr preferRelativeResize="0"/>
          <p:nvPr/>
        </p:nvPicPr>
        <p:blipFill>
          <a:blip r:embed="rId3">
            <a:alphaModFix/>
          </a:blip>
          <a:stretch>
            <a:fillRect/>
          </a:stretch>
        </p:blipFill>
        <p:spPr>
          <a:xfrm>
            <a:off x="8451719" y="531321"/>
            <a:ext cx="2314649" cy="1803750"/>
          </a:xfrm>
          <a:prstGeom prst="rect">
            <a:avLst/>
          </a:prstGeom>
          <a:noFill/>
          <a:ln>
            <a:noFill/>
          </a:ln>
        </p:spPr>
      </p:pic>
      <p:sp>
        <p:nvSpPr>
          <p:cNvPr id="36" name="Google Shape;124;p5">
            <a:extLst>
              <a:ext uri="{FF2B5EF4-FFF2-40B4-BE49-F238E27FC236}">
                <a16:creationId xmlns:a16="http://schemas.microsoft.com/office/drawing/2014/main" id="{C1183E63-3CF7-4D4F-8E32-A6A6BB14DD93}"/>
              </a:ext>
            </a:extLst>
          </p:cNvPr>
          <p:cNvSpPr txBox="1"/>
          <p:nvPr/>
        </p:nvSpPr>
        <p:spPr>
          <a:xfrm>
            <a:off x="7368875" y="127826"/>
            <a:ext cx="4105839"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2. Parámetros del roscado parte 2</a:t>
            </a:r>
            <a:endParaRPr b="1" i="1" dirty="0">
              <a:solidFill>
                <a:srgbClr val="88354D"/>
              </a:solidFill>
              <a:latin typeface="Calibri"/>
              <a:ea typeface="Calibri"/>
              <a:cs typeface="Calibri"/>
              <a:sym typeface="Calibri"/>
            </a:endParaRPr>
          </a:p>
        </p:txBody>
      </p:sp>
      <p:pic>
        <p:nvPicPr>
          <p:cNvPr id="38" name="Google Shape;123;p5">
            <a:extLst>
              <a:ext uri="{FF2B5EF4-FFF2-40B4-BE49-F238E27FC236}">
                <a16:creationId xmlns:a16="http://schemas.microsoft.com/office/drawing/2014/main" id="{C2BDE384-AD90-423B-BA65-1AA08EFC3D63}"/>
              </a:ext>
            </a:extLst>
          </p:cNvPr>
          <p:cNvPicPr preferRelativeResize="0"/>
          <p:nvPr/>
        </p:nvPicPr>
        <p:blipFill>
          <a:blip r:embed="rId4">
            <a:alphaModFix/>
          </a:blip>
          <a:stretch>
            <a:fillRect/>
          </a:stretch>
        </p:blipFill>
        <p:spPr>
          <a:xfrm>
            <a:off x="7644532" y="2682982"/>
            <a:ext cx="3929021" cy="1803750"/>
          </a:xfrm>
          <a:prstGeom prst="rect">
            <a:avLst/>
          </a:prstGeom>
          <a:noFill/>
          <a:ln>
            <a:noFill/>
          </a:ln>
        </p:spPr>
      </p:pic>
      <p:sp>
        <p:nvSpPr>
          <p:cNvPr id="40" name="Google Shape;125;p5">
            <a:extLst>
              <a:ext uri="{FF2B5EF4-FFF2-40B4-BE49-F238E27FC236}">
                <a16:creationId xmlns:a16="http://schemas.microsoft.com/office/drawing/2014/main" id="{41F51A07-9B6D-4C70-9816-346063C3AD6E}"/>
              </a:ext>
            </a:extLst>
          </p:cNvPr>
          <p:cNvSpPr txBox="1"/>
          <p:nvPr/>
        </p:nvSpPr>
        <p:spPr>
          <a:xfrm>
            <a:off x="7555857" y="2307279"/>
            <a:ext cx="4065341"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3. Parámetros del roscado parte 3</a:t>
            </a:r>
            <a:endParaRPr b="1" i="1" dirty="0">
              <a:solidFill>
                <a:srgbClr val="88354D"/>
              </a:solidFill>
              <a:latin typeface="Calibri"/>
              <a:ea typeface="Calibri"/>
              <a:cs typeface="Calibri"/>
              <a:sym typeface="Calibri"/>
            </a:endParaRPr>
          </a:p>
        </p:txBody>
      </p:sp>
      <p:pic>
        <p:nvPicPr>
          <p:cNvPr id="42" name="Google Shape;122;p5">
            <a:extLst>
              <a:ext uri="{FF2B5EF4-FFF2-40B4-BE49-F238E27FC236}">
                <a16:creationId xmlns:a16="http://schemas.microsoft.com/office/drawing/2014/main" id="{59461D4E-2B27-43E0-96B4-F555C05919CA}"/>
              </a:ext>
            </a:extLst>
          </p:cNvPr>
          <p:cNvPicPr preferRelativeResize="0"/>
          <p:nvPr/>
        </p:nvPicPr>
        <p:blipFill>
          <a:blip r:embed="rId5">
            <a:alphaModFix/>
          </a:blip>
          <a:stretch>
            <a:fillRect/>
          </a:stretch>
        </p:blipFill>
        <p:spPr>
          <a:xfrm>
            <a:off x="7545693" y="5035079"/>
            <a:ext cx="4126703" cy="1174382"/>
          </a:xfrm>
          <a:prstGeom prst="rect">
            <a:avLst/>
          </a:prstGeom>
          <a:noFill/>
          <a:ln>
            <a:noFill/>
          </a:ln>
        </p:spPr>
      </p:pic>
      <p:sp>
        <p:nvSpPr>
          <p:cNvPr id="44" name="Google Shape;126;p5">
            <a:extLst>
              <a:ext uri="{FF2B5EF4-FFF2-40B4-BE49-F238E27FC236}">
                <a16:creationId xmlns:a16="http://schemas.microsoft.com/office/drawing/2014/main" id="{3F9A9868-BAF5-497D-8011-7E105124E52C}"/>
              </a:ext>
            </a:extLst>
          </p:cNvPr>
          <p:cNvSpPr txBox="1"/>
          <p:nvPr/>
        </p:nvSpPr>
        <p:spPr>
          <a:xfrm>
            <a:off x="7309438" y="4486732"/>
            <a:ext cx="4610613"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4. Parámetros del roscado parte 4</a:t>
            </a:r>
            <a:endParaRPr b="1" i="1" dirty="0">
              <a:solidFill>
                <a:srgbClr val="88354D"/>
              </a:solidFill>
              <a:latin typeface="Calibri"/>
              <a:ea typeface="Calibri"/>
              <a:cs typeface="Calibri"/>
              <a:sym typeface="Calibri"/>
            </a:endParaRPr>
          </a:p>
        </p:txBody>
      </p:sp>
      <p:cxnSp>
        <p:nvCxnSpPr>
          <p:cNvPr id="48" name="Conector recto 47">
            <a:extLst>
              <a:ext uri="{FF2B5EF4-FFF2-40B4-BE49-F238E27FC236}">
                <a16:creationId xmlns:a16="http://schemas.microsoft.com/office/drawing/2014/main" id="{FF867165-1DA9-4EA5-8877-A8B744F050D4}"/>
              </a:ext>
            </a:extLst>
          </p:cNvPr>
          <p:cNvCxnSpPr/>
          <p:nvPr/>
        </p:nvCxnSpPr>
        <p:spPr>
          <a:xfrm>
            <a:off x="7146525" y="811658"/>
            <a:ext cx="0" cy="5468824"/>
          </a:xfrm>
          <a:prstGeom prst="line">
            <a:avLst/>
          </a:prstGeom>
          <a:ln w="19050">
            <a:solidFill>
              <a:srgbClr val="A7A8AA"/>
            </a:solidFill>
            <a:prstDash val="sysDash"/>
          </a:ln>
        </p:spPr>
        <p:style>
          <a:lnRef idx="1">
            <a:schemeClr val="accent1"/>
          </a:lnRef>
          <a:fillRef idx="0">
            <a:schemeClr val="accent1"/>
          </a:fillRef>
          <a:effectRef idx="0">
            <a:schemeClr val="accent1"/>
          </a:effectRef>
          <a:fontRef idx="minor">
            <a:schemeClr val="tx1"/>
          </a:fontRef>
        </p:style>
      </p:cxnSp>
      <p:sp>
        <p:nvSpPr>
          <p:cNvPr id="50" name="Google Shape;119;p5">
            <a:extLst>
              <a:ext uri="{FF2B5EF4-FFF2-40B4-BE49-F238E27FC236}">
                <a16:creationId xmlns:a16="http://schemas.microsoft.com/office/drawing/2014/main" id="{C2586DCB-77B1-40A6-9EE6-10A8F053CABF}"/>
              </a:ext>
            </a:extLst>
          </p:cNvPr>
          <p:cNvSpPr txBox="1"/>
          <p:nvPr/>
        </p:nvSpPr>
        <p:spPr>
          <a:xfrm>
            <a:off x="7801040" y="6338292"/>
            <a:ext cx="394650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L" sz="1000" b="1" i="0" u="none" strike="noStrike" cap="none" dirty="0">
                <a:solidFill>
                  <a:schemeClr val="dk1"/>
                </a:solidFill>
                <a:latin typeface="Calibri"/>
                <a:ea typeface="Calibri"/>
                <a:cs typeface="Calibri"/>
                <a:sym typeface="Calibri"/>
              </a:rPr>
              <a:t>Fuente:</a:t>
            </a:r>
            <a:r>
              <a:rPr lang="es-CL" sz="1000" b="0" i="0" u="none" strike="noStrike" cap="none" dirty="0">
                <a:solidFill>
                  <a:schemeClr val="dk1"/>
                </a:solidFill>
                <a:latin typeface="Calibri"/>
                <a:ea typeface="Calibri"/>
                <a:cs typeface="Calibri"/>
                <a:sym typeface="Calibri"/>
              </a:rPr>
              <a:t>  </a:t>
            </a:r>
            <a:r>
              <a:rPr lang="es-CL" sz="1000" dirty="0">
                <a:solidFill>
                  <a:schemeClr val="dk1"/>
                </a:solidFill>
                <a:latin typeface="Calibri"/>
                <a:ea typeface="Calibri"/>
                <a:cs typeface="Calibri"/>
                <a:sym typeface="Calibri"/>
              </a:rPr>
              <a:t>Elaboración propia en base a Casillas, A. L., (1998), Maquinas. </a:t>
            </a:r>
            <a:r>
              <a:rPr lang="es-CL" sz="1000" dirty="0" err="1">
                <a:solidFill>
                  <a:schemeClr val="dk1"/>
                </a:solidFill>
                <a:latin typeface="Calibri"/>
                <a:ea typeface="Calibri"/>
                <a:cs typeface="Calibri"/>
                <a:sym typeface="Calibri"/>
              </a:rPr>
              <a:t>Calculos</a:t>
            </a:r>
            <a:r>
              <a:rPr lang="es-CL" sz="1000" dirty="0">
                <a:solidFill>
                  <a:schemeClr val="dk1"/>
                </a:solidFill>
                <a:latin typeface="Calibri"/>
                <a:ea typeface="Calibri"/>
                <a:cs typeface="Calibri"/>
                <a:sym typeface="Calibri"/>
              </a:rPr>
              <a:t> de Taller, España, Casillas</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463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B40CB06-4D64-4456-9B13-C39BAABF1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TIPOS DE ROSCAS Y SU</a:t>
            </a:r>
            <a:br>
              <a:rPr lang="es-MX" dirty="0">
                <a:solidFill>
                  <a:srgbClr val="A7A8AA"/>
                </a:solidFill>
              </a:rPr>
            </a:br>
            <a:r>
              <a:rPr lang="es-MX" dirty="0">
                <a:solidFill>
                  <a:srgbClr val="88354D"/>
                </a:solidFill>
              </a:rPr>
              <a:t>HERRAMIENTA DE CORTE</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Google Shape;133;p6">
            <a:extLst>
              <a:ext uri="{FF2B5EF4-FFF2-40B4-BE49-F238E27FC236}">
                <a16:creationId xmlns:a16="http://schemas.microsoft.com/office/drawing/2014/main" id="{72F41C2E-1AD3-46AC-9015-92C6B8516401}"/>
              </a:ext>
            </a:extLst>
          </p:cNvPr>
          <p:cNvPicPr preferRelativeResize="0"/>
          <p:nvPr/>
        </p:nvPicPr>
        <p:blipFill rotWithShape="1">
          <a:blip r:embed="rId3">
            <a:alphaModFix/>
          </a:blip>
          <a:srcRect/>
          <a:stretch/>
        </p:blipFill>
        <p:spPr>
          <a:xfrm>
            <a:off x="7981734" y="2257666"/>
            <a:ext cx="2054919" cy="3960000"/>
          </a:xfrm>
          <a:prstGeom prst="rect">
            <a:avLst/>
          </a:prstGeom>
          <a:noFill/>
          <a:ln>
            <a:noFill/>
          </a:ln>
        </p:spPr>
      </p:pic>
      <p:pic>
        <p:nvPicPr>
          <p:cNvPr id="3" name="Google Shape;134;p6">
            <a:extLst>
              <a:ext uri="{FF2B5EF4-FFF2-40B4-BE49-F238E27FC236}">
                <a16:creationId xmlns:a16="http://schemas.microsoft.com/office/drawing/2014/main" id="{97EBEFBE-0152-4D9A-B881-C2DC9D64D579}"/>
              </a:ext>
            </a:extLst>
          </p:cNvPr>
          <p:cNvPicPr preferRelativeResize="0"/>
          <p:nvPr/>
        </p:nvPicPr>
        <p:blipFill>
          <a:blip r:embed="rId4">
            <a:alphaModFix/>
          </a:blip>
          <a:stretch>
            <a:fillRect/>
          </a:stretch>
        </p:blipFill>
        <p:spPr>
          <a:xfrm>
            <a:off x="1479159" y="2400898"/>
            <a:ext cx="4285174" cy="3790107"/>
          </a:xfrm>
          <a:prstGeom prst="rect">
            <a:avLst/>
          </a:prstGeom>
          <a:noFill/>
          <a:ln>
            <a:noFill/>
          </a:ln>
        </p:spPr>
      </p:pic>
      <p:sp>
        <p:nvSpPr>
          <p:cNvPr id="5" name="Google Shape;135;p6">
            <a:extLst>
              <a:ext uri="{FF2B5EF4-FFF2-40B4-BE49-F238E27FC236}">
                <a16:creationId xmlns:a16="http://schemas.microsoft.com/office/drawing/2014/main" id="{ED3F7C14-7C81-4557-BA91-A76C9AAB8F8A}"/>
              </a:ext>
            </a:extLst>
          </p:cNvPr>
          <p:cNvSpPr txBox="1"/>
          <p:nvPr/>
        </p:nvSpPr>
        <p:spPr>
          <a:xfrm>
            <a:off x="1963035" y="1974149"/>
            <a:ext cx="33174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5. Rosca Métrica</a:t>
            </a:r>
            <a:endParaRPr b="1" i="1" dirty="0">
              <a:solidFill>
                <a:srgbClr val="88354D"/>
              </a:solidFill>
              <a:latin typeface="Calibri"/>
              <a:ea typeface="Calibri"/>
              <a:cs typeface="Calibri"/>
              <a:sym typeface="Calibri"/>
            </a:endParaRPr>
          </a:p>
          <a:p>
            <a:pPr marL="0" lvl="0" indent="0" algn="ctr" rtl="0">
              <a:spcBef>
                <a:spcPts val="0"/>
              </a:spcBef>
              <a:spcAft>
                <a:spcPts val="0"/>
              </a:spcAft>
              <a:buNone/>
            </a:pPr>
            <a:endParaRPr b="1" dirty="0">
              <a:solidFill>
                <a:srgbClr val="88354D"/>
              </a:solidFill>
              <a:latin typeface="Calibri"/>
              <a:ea typeface="Calibri"/>
              <a:cs typeface="Calibri"/>
              <a:sym typeface="Calibri"/>
            </a:endParaRPr>
          </a:p>
        </p:txBody>
      </p:sp>
      <p:sp>
        <p:nvSpPr>
          <p:cNvPr id="6" name="Google Shape;136;p6">
            <a:extLst>
              <a:ext uri="{FF2B5EF4-FFF2-40B4-BE49-F238E27FC236}">
                <a16:creationId xmlns:a16="http://schemas.microsoft.com/office/drawing/2014/main" id="{84E62F9F-98A8-466C-9CAA-B8810473D7DE}"/>
              </a:ext>
            </a:extLst>
          </p:cNvPr>
          <p:cNvSpPr txBox="1"/>
          <p:nvPr/>
        </p:nvSpPr>
        <p:spPr>
          <a:xfrm>
            <a:off x="6560599" y="1974149"/>
            <a:ext cx="4653326"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6. Herramienta para roscado métrico</a:t>
            </a:r>
            <a:endParaRPr b="1" i="1" dirty="0">
              <a:solidFill>
                <a:srgbClr val="88354D"/>
              </a:solidFill>
              <a:latin typeface="Calibri"/>
              <a:ea typeface="Calibri"/>
              <a:cs typeface="Calibri"/>
              <a:sym typeface="Calibri"/>
            </a:endParaRPr>
          </a:p>
        </p:txBody>
      </p:sp>
      <p:sp>
        <p:nvSpPr>
          <p:cNvPr id="7" name="Google Shape;137;p6">
            <a:extLst>
              <a:ext uri="{FF2B5EF4-FFF2-40B4-BE49-F238E27FC236}">
                <a16:creationId xmlns:a16="http://schemas.microsoft.com/office/drawing/2014/main" id="{3A265C9E-A8B6-4D76-BEA4-AC70109E3D30}"/>
              </a:ext>
            </a:extLst>
          </p:cNvPr>
          <p:cNvSpPr txBox="1"/>
          <p:nvPr/>
        </p:nvSpPr>
        <p:spPr>
          <a:xfrm>
            <a:off x="3110696" y="6315903"/>
            <a:ext cx="623749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1" i="0" u="none" strike="noStrike" cap="none" dirty="0">
                <a:solidFill>
                  <a:schemeClr val="dk1"/>
                </a:solidFill>
                <a:latin typeface="Calibri"/>
                <a:ea typeface="Calibri"/>
                <a:cs typeface="Calibri"/>
                <a:sym typeface="Calibri"/>
              </a:rPr>
              <a:t>Fuente: </a:t>
            </a:r>
            <a:r>
              <a:rPr lang="es-CL" sz="1000" dirty="0">
                <a:solidFill>
                  <a:schemeClr val="dk1"/>
                </a:solidFill>
                <a:latin typeface="Calibri"/>
                <a:ea typeface="Calibri"/>
                <a:cs typeface="Calibri"/>
                <a:sym typeface="Calibri"/>
              </a:rPr>
              <a:t>Elaboración propia en base a Casillas, A. L., (1998), Maquinas. </a:t>
            </a:r>
            <a:r>
              <a:rPr lang="es-CL" sz="1000" dirty="0" err="1">
                <a:solidFill>
                  <a:schemeClr val="dk1"/>
                </a:solidFill>
                <a:latin typeface="Calibri"/>
                <a:ea typeface="Calibri"/>
                <a:cs typeface="Calibri"/>
                <a:sym typeface="Calibri"/>
              </a:rPr>
              <a:t>Calculos</a:t>
            </a:r>
            <a:r>
              <a:rPr lang="es-CL" sz="1000" dirty="0">
                <a:solidFill>
                  <a:schemeClr val="dk1"/>
                </a:solidFill>
                <a:latin typeface="Calibri"/>
                <a:ea typeface="Calibri"/>
                <a:cs typeface="Calibri"/>
                <a:sym typeface="Calibri"/>
              </a:rPr>
              <a:t> de Taller, España, Casillas.</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466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B40CB06-4D64-4456-9B13-C39BAABF1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TIPOS DE ROSCAS Y SU</a:t>
            </a:r>
            <a:br>
              <a:rPr lang="es-MX" dirty="0">
                <a:solidFill>
                  <a:srgbClr val="A7A8AA"/>
                </a:solidFill>
              </a:rPr>
            </a:br>
            <a:r>
              <a:rPr lang="es-MX" dirty="0">
                <a:solidFill>
                  <a:srgbClr val="88354D"/>
                </a:solidFill>
              </a:rPr>
              <a:t>HERRAMIENTA DE CORTE</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Google Shape;137;p6">
            <a:extLst>
              <a:ext uri="{FF2B5EF4-FFF2-40B4-BE49-F238E27FC236}">
                <a16:creationId xmlns:a16="http://schemas.microsoft.com/office/drawing/2014/main" id="{3A265C9E-A8B6-4D76-BEA4-AC70109E3D30}"/>
              </a:ext>
            </a:extLst>
          </p:cNvPr>
          <p:cNvSpPr txBox="1"/>
          <p:nvPr/>
        </p:nvSpPr>
        <p:spPr>
          <a:xfrm>
            <a:off x="3110696" y="6315903"/>
            <a:ext cx="623749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1" i="0" u="none" strike="noStrike" cap="none" dirty="0">
                <a:solidFill>
                  <a:schemeClr val="dk1"/>
                </a:solidFill>
                <a:latin typeface="Calibri"/>
                <a:ea typeface="Calibri"/>
                <a:cs typeface="Calibri"/>
                <a:sym typeface="Calibri"/>
              </a:rPr>
              <a:t>Fuente</a:t>
            </a:r>
            <a:r>
              <a:rPr lang="es-CL" sz="1000" b="0" i="0" u="none" strike="noStrike" cap="none" dirty="0">
                <a:solidFill>
                  <a:schemeClr val="dk1"/>
                </a:solidFill>
                <a:latin typeface="Calibri"/>
                <a:ea typeface="Calibri"/>
                <a:cs typeface="Calibri"/>
                <a:sym typeface="Calibri"/>
              </a:rPr>
              <a:t>: </a:t>
            </a:r>
            <a:r>
              <a:rPr lang="es-CL" sz="1000" dirty="0">
                <a:solidFill>
                  <a:schemeClr val="dk1"/>
                </a:solidFill>
                <a:latin typeface="Calibri"/>
                <a:ea typeface="Calibri"/>
                <a:cs typeface="Calibri"/>
                <a:sym typeface="Calibri"/>
              </a:rPr>
              <a:t>Elaboración propia en base a Casillas, A. L., (1998), Maquinas. </a:t>
            </a:r>
            <a:r>
              <a:rPr lang="es-CL" sz="1000" dirty="0" err="1">
                <a:solidFill>
                  <a:schemeClr val="dk1"/>
                </a:solidFill>
                <a:latin typeface="Calibri"/>
                <a:ea typeface="Calibri"/>
                <a:cs typeface="Calibri"/>
                <a:sym typeface="Calibri"/>
              </a:rPr>
              <a:t>Calculos</a:t>
            </a:r>
            <a:r>
              <a:rPr lang="es-CL" sz="1000" dirty="0">
                <a:solidFill>
                  <a:schemeClr val="dk1"/>
                </a:solidFill>
                <a:latin typeface="Calibri"/>
                <a:ea typeface="Calibri"/>
                <a:cs typeface="Calibri"/>
                <a:sym typeface="Calibri"/>
              </a:rPr>
              <a:t> de Taller, España, Casillas.</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dirty="0">
              <a:solidFill>
                <a:schemeClr val="dk1"/>
              </a:solidFill>
              <a:latin typeface="Calibri"/>
              <a:ea typeface="Calibri"/>
              <a:cs typeface="Calibri"/>
              <a:sym typeface="Calibri"/>
            </a:endParaRPr>
          </a:p>
        </p:txBody>
      </p:sp>
      <p:pic>
        <p:nvPicPr>
          <p:cNvPr id="8" name="Google Shape;144;p7">
            <a:extLst>
              <a:ext uri="{FF2B5EF4-FFF2-40B4-BE49-F238E27FC236}">
                <a16:creationId xmlns:a16="http://schemas.microsoft.com/office/drawing/2014/main" id="{BDB0F72E-1B7C-47A5-9CB1-D82C601E039F}"/>
              </a:ext>
            </a:extLst>
          </p:cNvPr>
          <p:cNvPicPr preferRelativeResize="0"/>
          <p:nvPr/>
        </p:nvPicPr>
        <p:blipFill rotWithShape="1">
          <a:blip r:embed="rId3">
            <a:alphaModFix/>
          </a:blip>
          <a:srcRect/>
          <a:stretch/>
        </p:blipFill>
        <p:spPr>
          <a:xfrm>
            <a:off x="8192394" y="2193983"/>
            <a:ext cx="2049756" cy="3960000"/>
          </a:xfrm>
          <a:prstGeom prst="rect">
            <a:avLst/>
          </a:prstGeom>
          <a:noFill/>
          <a:ln>
            <a:noFill/>
          </a:ln>
        </p:spPr>
      </p:pic>
      <p:pic>
        <p:nvPicPr>
          <p:cNvPr id="9" name="Google Shape;145;p7">
            <a:extLst>
              <a:ext uri="{FF2B5EF4-FFF2-40B4-BE49-F238E27FC236}">
                <a16:creationId xmlns:a16="http://schemas.microsoft.com/office/drawing/2014/main" id="{720D774E-44DD-430B-8781-16BEA09B30EF}"/>
              </a:ext>
            </a:extLst>
          </p:cNvPr>
          <p:cNvPicPr preferRelativeResize="0"/>
          <p:nvPr/>
        </p:nvPicPr>
        <p:blipFill>
          <a:blip r:embed="rId4">
            <a:alphaModFix/>
          </a:blip>
          <a:stretch>
            <a:fillRect/>
          </a:stretch>
        </p:blipFill>
        <p:spPr>
          <a:xfrm>
            <a:off x="1656776" y="2394632"/>
            <a:ext cx="4106035" cy="3587874"/>
          </a:xfrm>
          <a:prstGeom prst="rect">
            <a:avLst/>
          </a:prstGeom>
          <a:noFill/>
          <a:ln>
            <a:noFill/>
          </a:ln>
        </p:spPr>
      </p:pic>
      <p:sp>
        <p:nvSpPr>
          <p:cNvPr id="12" name="Google Shape;146;p7">
            <a:extLst>
              <a:ext uri="{FF2B5EF4-FFF2-40B4-BE49-F238E27FC236}">
                <a16:creationId xmlns:a16="http://schemas.microsoft.com/office/drawing/2014/main" id="{50C88415-6A06-4873-825F-0BEFAEBC47AF}"/>
              </a:ext>
            </a:extLst>
          </p:cNvPr>
          <p:cNvSpPr txBox="1"/>
          <p:nvPr/>
        </p:nvSpPr>
        <p:spPr>
          <a:xfrm>
            <a:off x="1802498" y="1889315"/>
            <a:ext cx="3532979"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7. Rosca </a:t>
            </a:r>
            <a:r>
              <a:rPr lang="es-CL" b="1" i="1" dirty="0" err="1">
                <a:solidFill>
                  <a:srgbClr val="88354D"/>
                </a:solidFill>
                <a:latin typeface="Calibri"/>
                <a:ea typeface="Calibri"/>
                <a:cs typeface="Calibri"/>
                <a:sym typeface="Calibri"/>
              </a:rPr>
              <a:t>WhitWorth</a:t>
            </a:r>
            <a:r>
              <a:rPr lang="es-CL" b="1" i="1" dirty="0">
                <a:solidFill>
                  <a:srgbClr val="88354D"/>
                </a:solidFill>
                <a:latin typeface="Calibri"/>
                <a:ea typeface="Calibri"/>
                <a:cs typeface="Calibri"/>
                <a:sym typeface="Calibri"/>
              </a:rPr>
              <a:t> o BSP</a:t>
            </a:r>
            <a:endParaRPr b="1" i="1" dirty="0">
              <a:solidFill>
                <a:srgbClr val="88354D"/>
              </a:solidFill>
              <a:latin typeface="Calibri"/>
              <a:ea typeface="Calibri"/>
              <a:cs typeface="Calibri"/>
              <a:sym typeface="Calibri"/>
            </a:endParaRPr>
          </a:p>
          <a:p>
            <a:pPr marL="0" lvl="0" indent="0" algn="ctr" rtl="0">
              <a:spcBef>
                <a:spcPts val="0"/>
              </a:spcBef>
              <a:spcAft>
                <a:spcPts val="0"/>
              </a:spcAft>
              <a:buNone/>
            </a:pPr>
            <a:endParaRPr b="1" dirty="0">
              <a:solidFill>
                <a:srgbClr val="88354D"/>
              </a:solidFill>
              <a:latin typeface="Calibri"/>
              <a:ea typeface="Calibri"/>
              <a:cs typeface="Calibri"/>
              <a:sym typeface="Calibri"/>
            </a:endParaRPr>
          </a:p>
        </p:txBody>
      </p:sp>
      <p:sp>
        <p:nvSpPr>
          <p:cNvPr id="14" name="Google Shape;147;p7">
            <a:extLst>
              <a:ext uri="{FF2B5EF4-FFF2-40B4-BE49-F238E27FC236}">
                <a16:creationId xmlns:a16="http://schemas.microsoft.com/office/drawing/2014/main" id="{128C3534-A709-497A-B7E3-09CBAEC7ABF2}"/>
              </a:ext>
            </a:extLst>
          </p:cNvPr>
          <p:cNvSpPr txBox="1"/>
          <p:nvPr/>
        </p:nvSpPr>
        <p:spPr>
          <a:xfrm>
            <a:off x="6229441" y="1889315"/>
            <a:ext cx="5480517"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8 – Herramienta para roscado </a:t>
            </a:r>
            <a:r>
              <a:rPr lang="es-CL" b="1" i="1" dirty="0" err="1">
                <a:solidFill>
                  <a:srgbClr val="88354D"/>
                </a:solidFill>
                <a:latin typeface="Calibri"/>
                <a:ea typeface="Calibri"/>
                <a:cs typeface="Calibri"/>
                <a:sym typeface="Calibri"/>
              </a:rPr>
              <a:t>whitwhorth</a:t>
            </a:r>
            <a:r>
              <a:rPr lang="es-CL" b="1" i="1" dirty="0">
                <a:solidFill>
                  <a:srgbClr val="88354D"/>
                </a:solidFill>
                <a:latin typeface="Calibri"/>
                <a:ea typeface="Calibri"/>
                <a:cs typeface="Calibri"/>
                <a:sym typeface="Calibri"/>
              </a:rPr>
              <a:t> o BSP</a:t>
            </a:r>
            <a:endParaRPr b="1" i="1" dirty="0">
              <a:solidFill>
                <a:srgbClr val="88354D"/>
              </a:solidFill>
              <a:latin typeface="Calibri"/>
              <a:ea typeface="Calibri"/>
              <a:cs typeface="Calibri"/>
              <a:sym typeface="Calibri"/>
            </a:endParaRPr>
          </a:p>
          <a:p>
            <a:pPr marL="0" lvl="0" indent="0" algn="ctr" rtl="0">
              <a:spcBef>
                <a:spcPts val="0"/>
              </a:spcBef>
              <a:spcAft>
                <a:spcPts val="0"/>
              </a:spcAft>
              <a:buNone/>
            </a:pPr>
            <a:endParaRPr b="1" dirty="0">
              <a:solidFill>
                <a:srgbClr val="88354D"/>
              </a:solidFill>
              <a:latin typeface="Calibri"/>
              <a:ea typeface="Calibri"/>
              <a:cs typeface="Calibri"/>
              <a:sym typeface="Calibri"/>
            </a:endParaRPr>
          </a:p>
        </p:txBody>
      </p:sp>
    </p:spTree>
    <p:extLst>
      <p:ext uri="{BB962C8B-B14F-4D97-AF65-F5344CB8AC3E}">
        <p14:creationId xmlns:p14="http://schemas.microsoft.com/office/powerpoint/2010/main" val="120954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B40CB06-4D64-4456-9B13-C39BAABF1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TIPOS DE ROSCAS Y SU</a:t>
            </a:r>
            <a:br>
              <a:rPr lang="es-MX" dirty="0">
                <a:solidFill>
                  <a:srgbClr val="A7A8AA"/>
                </a:solidFill>
              </a:rPr>
            </a:br>
            <a:r>
              <a:rPr lang="es-MX" dirty="0">
                <a:solidFill>
                  <a:srgbClr val="88354D"/>
                </a:solidFill>
              </a:rPr>
              <a:t>HERRAMIENTA DE CORTE</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Google Shape;137;p6">
            <a:extLst>
              <a:ext uri="{FF2B5EF4-FFF2-40B4-BE49-F238E27FC236}">
                <a16:creationId xmlns:a16="http://schemas.microsoft.com/office/drawing/2014/main" id="{3A265C9E-A8B6-4D76-BEA4-AC70109E3D30}"/>
              </a:ext>
            </a:extLst>
          </p:cNvPr>
          <p:cNvSpPr txBox="1"/>
          <p:nvPr/>
        </p:nvSpPr>
        <p:spPr>
          <a:xfrm>
            <a:off x="3110696" y="6315903"/>
            <a:ext cx="6430346"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1" i="0" u="none" strike="noStrike" cap="none" dirty="0">
                <a:solidFill>
                  <a:schemeClr val="dk1"/>
                </a:solidFill>
                <a:latin typeface="Calibri"/>
                <a:ea typeface="Calibri"/>
                <a:cs typeface="Calibri"/>
                <a:sym typeface="Calibri"/>
              </a:rPr>
              <a:t>Fuente: </a:t>
            </a:r>
            <a:r>
              <a:rPr lang="es-CL" sz="1000" dirty="0">
                <a:solidFill>
                  <a:schemeClr val="dk1"/>
                </a:solidFill>
                <a:latin typeface="Calibri"/>
                <a:ea typeface="Calibri"/>
                <a:cs typeface="Calibri"/>
                <a:sym typeface="Calibri"/>
              </a:rPr>
              <a:t>Elaboración propia en base a Casillas, A. L., (1998), Maquinas. </a:t>
            </a:r>
            <a:r>
              <a:rPr lang="es-CL" sz="1000" dirty="0" err="1">
                <a:solidFill>
                  <a:schemeClr val="dk1"/>
                </a:solidFill>
                <a:latin typeface="Calibri"/>
                <a:ea typeface="Calibri"/>
                <a:cs typeface="Calibri"/>
                <a:sym typeface="Calibri"/>
              </a:rPr>
              <a:t>Calculos</a:t>
            </a:r>
            <a:r>
              <a:rPr lang="es-CL" sz="1000" dirty="0">
                <a:solidFill>
                  <a:schemeClr val="dk1"/>
                </a:solidFill>
                <a:latin typeface="Calibri"/>
                <a:ea typeface="Calibri"/>
                <a:cs typeface="Calibri"/>
                <a:sym typeface="Calibri"/>
              </a:rPr>
              <a:t> de Taller, España, Casillas.</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dirty="0">
              <a:solidFill>
                <a:schemeClr val="dk1"/>
              </a:solidFill>
              <a:latin typeface="Calibri"/>
              <a:ea typeface="Calibri"/>
              <a:cs typeface="Calibri"/>
              <a:sym typeface="Calibri"/>
            </a:endParaRPr>
          </a:p>
        </p:txBody>
      </p:sp>
      <p:pic>
        <p:nvPicPr>
          <p:cNvPr id="11" name="Google Shape;155;p8">
            <a:extLst>
              <a:ext uri="{FF2B5EF4-FFF2-40B4-BE49-F238E27FC236}">
                <a16:creationId xmlns:a16="http://schemas.microsoft.com/office/drawing/2014/main" id="{89D7B8F4-31B4-4C9D-A582-C5D36A8553E4}"/>
              </a:ext>
            </a:extLst>
          </p:cNvPr>
          <p:cNvPicPr preferRelativeResize="0">
            <a:picLocks/>
          </p:cNvPicPr>
          <p:nvPr/>
        </p:nvPicPr>
        <p:blipFill rotWithShape="1">
          <a:blip r:embed="rId3">
            <a:alphaModFix/>
          </a:blip>
          <a:srcRect/>
          <a:stretch/>
        </p:blipFill>
        <p:spPr>
          <a:xfrm>
            <a:off x="7735034" y="2262295"/>
            <a:ext cx="2061900" cy="3960000"/>
          </a:xfrm>
          <a:prstGeom prst="rect">
            <a:avLst/>
          </a:prstGeom>
          <a:noFill/>
          <a:ln>
            <a:noFill/>
          </a:ln>
        </p:spPr>
      </p:pic>
      <p:pic>
        <p:nvPicPr>
          <p:cNvPr id="13" name="Google Shape;156;p8">
            <a:extLst>
              <a:ext uri="{FF2B5EF4-FFF2-40B4-BE49-F238E27FC236}">
                <a16:creationId xmlns:a16="http://schemas.microsoft.com/office/drawing/2014/main" id="{92F53D64-1DE6-4631-805D-B9644CF7D3D4}"/>
              </a:ext>
            </a:extLst>
          </p:cNvPr>
          <p:cNvPicPr preferRelativeResize="0"/>
          <p:nvPr/>
        </p:nvPicPr>
        <p:blipFill>
          <a:blip r:embed="rId4">
            <a:alphaModFix/>
          </a:blip>
          <a:stretch>
            <a:fillRect/>
          </a:stretch>
        </p:blipFill>
        <p:spPr>
          <a:xfrm>
            <a:off x="1344660" y="2309999"/>
            <a:ext cx="3971450" cy="3611862"/>
          </a:xfrm>
          <a:prstGeom prst="rect">
            <a:avLst/>
          </a:prstGeom>
          <a:noFill/>
          <a:ln>
            <a:noFill/>
          </a:ln>
        </p:spPr>
      </p:pic>
      <p:sp>
        <p:nvSpPr>
          <p:cNvPr id="15" name="Google Shape;157;p8">
            <a:extLst>
              <a:ext uri="{FF2B5EF4-FFF2-40B4-BE49-F238E27FC236}">
                <a16:creationId xmlns:a16="http://schemas.microsoft.com/office/drawing/2014/main" id="{EAC7EC12-9ED4-49A2-883F-50F3F6DEBCCF}"/>
              </a:ext>
            </a:extLst>
          </p:cNvPr>
          <p:cNvSpPr txBox="1"/>
          <p:nvPr/>
        </p:nvSpPr>
        <p:spPr>
          <a:xfrm>
            <a:off x="1645051" y="1784295"/>
            <a:ext cx="33174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9. Rosca trapecial</a:t>
            </a:r>
            <a:endParaRPr b="1" i="1" dirty="0">
              <a:solidFill>
                <a:srgbClr val="88354D"/>
              </a:solidFill>
              <a:latin typeface="Calibri"/>
              <a:ea typeface="Calibri"/>
              <a:cs typeface="Calibri"/>
              <a:sym typeface="Calibri"/>
            </a:endParaRPr>
          </a:p>
          <a:p>
            <a:pPr marL="0" lvl="0" indent="0" algn="ctr" rtl="0">
              <a:spcBef>
                <a:spcPts val="0"/>
              </a:spcBef>
              <a:spcAft>
                <a:spcPts val="0"/>
              </a:spcAft>
              <a:buNone/>
            </a:pPr>
            <a:endParaRPr b="1" dirty="0">
              <a:solidFill>
                <a:srgbClr val="88354D"/>
              </a:solidFill>
              <a:latin typeface="Calibri"/>
              <a:ea typeface="Calibri"/>
              <a:cs typeface="Calibri"/>
              <a:sym typeface="Calibri"/>
            </a:endParaRPr>
          </a:p>
        </p:txBody>
      </p:sp>
      <p:sp>
        <p:nvSpPr>
          <p:cNvPr id="18" name="Google Shape;158;p8">
            <a:extLst>
              <a:ext uri="{FF2B5EF4-FFF2-40B4-BE49-F238E27FC236}">
                <a16:creationId xmlns:a16="http://schemas.microsoft.com/office/drawing/2014/main" id="{A96D9781-E5A0-425E-A833-86B399896E4F}"/>
              </a:ext>
            </a:extLst>
          </p:cNvPr>
          <p:cNvSpPr txBox="1"/>
          <p:nvPr/>
        </p:nvSpPr>
        <p:spPr>
          <a:xfrm>
            <a:off x="6096000" y="1784295"/>
            <a:ext cx="4851647"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10. Herramienta para roscado trapecial</a:t>
            </a:r>
            <a:endParaRPr b="1" i="1" dirty="0">
              <a:solidFill>
                <a:srgbClr val="88354D"/>
              </a:solidFill>
              <a:latin typeface="Calibri"/>
              <a:ea typeface="Calibri"/>
              <a:cs typeface="Calibri"/>
              <a:sym typeface="Calibri"/>
            </a:endParaRPr>
          </a:p>
          <a:p>
            <a:pPr marL="0" lvl="0" indent="0" algn="ctr" rtl="0">
              <a:spcBef>
                <a:spcPts val="0"/>
              </a:spcBef>
              <a:spcAft>
                <a:spcPts val="0"/>
              </a:spcAft>
              <a:buNone/>
            </a:pPr>
            <a:endParaRPr b="1" dirty="0">
              <a:solidFill>
                <a:srgbClr val="88354D"/>
              </a:solidFill>
              <a:latin typeface="Calibri"/>
              <a:ea typeface="Calibri"/>
              <a:cs typeface="Calibri"/>
              <a:sym typeface="Calibri"/>
            </a:endParaRPr>
          </a:p>
        </p:txBody>
      </p:sp>
    </p:spTree>
    <p:extLst>
      <p:ext uri="{BB962C8B-B14F-4D97-AF65-F5344CB8AC3E}">
        <p14:creationId xmlns:p14="http://schemas.microsoft.com/office/powerpoint/2010/main" val="1882078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B40CB06-4D64-4456-9B13-C39BAABF1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10" name="Rectángulo 9">
            <a:extLst>
              <a:ext uri="{FF2B5EF4-FFF2-40B4-BE49-F238E27FC236}">
                <a16:creationId xmlns:a16="http://schemas.microsoft.com/office/drawing/2014/main" id="{B263A589-862B-46FE-947A-C1E49DB6D165}"/>
              </a:ext>
            </a:extLst>
          </p:cNvPr>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3">
            <a:extLst>
              <a:ext uri="{FF2B5EF4-FFF2-40B4-BE49-F238E27FC236}">
                <a16:creationId xmlns:a16="http://schemas.microsoft.com/office/drawing/2014/main" id="{27409035-8202-4EB9-9D30-FE6DD6CE5419}"/>
              </a:ext>
            </a:extLst>
          </p:cNvPr>
          <p:cNvSpPr>
            <a:spLocks noGrp="1"/>
          </p:cNvSpPr>
          <p:nvPr>
            <p:ph type="title"/>
          </p:nvPr>
        </p:nvSpPr>
        <p:spPr>
          <a:xfrm>
            <a:off x="296663" y="365125"/>
            <a:ext cx="10515600" cy="1325563"/>
          </a:xfrm>
        </p:spPr>
        <p:txBody>
          <a:bodyPr/>
          <a:lstStyle/>
          <a:p>
            <a:r>
              <a:rPr lang="es-MX" dirty="0">
                <a:solidFill>
                  <a:srgbClr val="A7A8AA"/>
                </a:solidFill>
              </a:rPr>
              <a:t>TIPOS DE ROSCAS Y SU</a:t>
            </a:r>
            <a:br>
              <a:rPr lang="es-MX" dirty="0">
                <a:solidFill>
                  <a:srgbClr val="A7A8AA"/>
                </a:solidFill>
              </a:rPr>
            </a:br>
            <a:r>
              <a:rPr lang="es-MX" dirty="0">
                <a:solidFill>
                  <a:srgbClr val="88354D"/>
                </a:solidFill>
              </a:rPr>
              <a:t>HERRAMIENTA DE CORTE</a:t>
            </a:r>
            <a:endParaRPr lang="es-CL" dirty="0">
              <a:solidFill>
                <a:srgbClr val="88354D"/>
              </a:solidFill>
            </a:endParaRPr>
          </a:p>
        </p:txBody>
      </p:sp>
      <p:sp>
        <p:nvSpPr>
          <p:cNvPr id="17" name="Rectángulo 16">
            <a:extLst>
              <a:ext uri="{FF2B5EF4-FFF2-40B4-BE49-F238E27FC236}">
                <a16:creationId xmlns:a16="http://schemas.microsoft.com/office/drawing/2014/main" id="{77C7AA7B-38FD-4984-ABD9-83C49EFE6F4B}"/>
              </a:ext>
            </a:extLst>
          </p:cNvPr>
          <p:cNvSpPr/>
          <p:nvPr/>
        </p:nvSpPr>
        <p:spPr>
          <a:xfrm>
            <a:off x="403193" y="260025"/>
            <a:ext cx="1336831" cy="45719"/>
          </a:xfrm>
          <a:prstGeom prst="rect">
            <a:avLst/>
          </a:prstGeom>
          <a:solidFill>
            <a:srgbClr val="883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Google Shape;137;p6">
            <a:extLst>
              <a:ext uri="{FF2B5EF4-FFF2-40B4-BE49-F238E27FC236}">
                <a16:creationId xmlns:a16="http://schemas.microsoft.com/office/drawing/2014/main" id="{3A265C9E-A8B6-4D76-BEA4-AC70109E3D30}"/>
              </a:ext>
            </a:extLst>
          </p:cNvPr>
          <p:cNvSpPr txBox="1"/>
          <p:nvPr/>
        </p:nvSpPr>
        <p:spPr>
          <a:xfrm>
            <a:off x="2971800" y="6315903"/>
            <a:ext cx="6376386"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1" i="0" u="none" strike="noStrike" cap="none" dirty="0">
                <a:solidFill>
                  <a:schemeClr val="dk1"/>
                </a:solidFill>
                <a:latin typeface="Calibri"/>
                <a:ea typeface="Calibri"/>
                <a:cs typeface="Calibri"/>
                <a:sym typeface="Calibri"/>
              </a:rPr>
              <a:t>Fuente: </a:t>
            </a:r>
            <a:r>
              <a:rPr lang="es-CL" sz="1000" dirty="0">
                <a:solidFill>
                  <a:schemeClr val="dk1"/>
                </a:solidFill>
                <a:latin typeface="Calibri"/>
                <a:ea typeface="Calibri"/>
                <a:cs typeface="Calibri"/>
                <a:sym typeface="Calibri"/>
              </a:rPr>
              <a:t>Elaboración propia en base a Casillas, A. L., (1998), Maquinas. </a:t>
            </a:r>
            <a:r>
              <a:rPr lang="es-CL" sz="1000" dirty="0" err="1">
                <a:solidFill>
                  <a:schemeClr val="dk1"/>
                </a:solidFill>
                <a:latin typeface="Calibri"/>
                <a:ea typeface="Calibri"/>
                <a:cs typeface="Calibri"/>
                <a:sym typeface="Calibri"/>
              </a:rPr>
              <a:t>Calculos</a:t>
            </a:r>
            <a:r>
              <a:rPr lang="es-CL" sz="1000" dirty="0">
                <a:solidFill>
                  <a:schemeClr val="dk1"/>
                </a:solidFill>
                <a:latin typeface="Calibri"/>
                <a:ea typeface="Calibri"/>
                <a:cs typeface="Calibri"/>
                <a:sym typeface="Calibri"/>
              </a:rPr>
              <a:t> de Taller, España, Casillas.</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dirty="0">
              <a:solidFill>
                <a:schemeClr val="dk1"/>
              </a:solidFill>
              <a:latin typeface="Calibri"/>
              <a:ea typeface="Calibri"/>
              <a:cs typeface="Calibri"/>
              <a:sym typeface="Calibri"/>
            </a:endParaRPr>
          </a:p>
        </p:txBody>
      </p:sp>
      <p:sp>
        <p:nvSpPr>
          <p:cNvPr id="15" name="Google Shape;157;p8">
            <a:extLst>
              <a:ext uri="{FF2B5EF4-FFF2-40B4-BE49-F238E27FC236}">
                <a16:creationId xmlns:a16="http://schemas.microsoft.com/office/drawing/2014/main" id="{EAC7EC12-9ED4-49A2-883F-50F3F6DEBCCF}"/>
              </a:ext>
            </a:extLst>
          </p:cNvPr>
          <p:cNvSpPr txBox="1"/>
          <p:nvPr/>
        </p:nvSpPr>
        <p:spPr>
          <a:xfrm>
            <a:off x="1645051" y="1784295"/>
            <a:ext cx="33174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11. Rosca ACME</a:t>
            </a:r>
            <a:endParaRPr b="1" i="1" dirty="0">
              <a:solidFill>
                <a:srgbClr val="88354D"/>
              </a:solidFill>
              <a:latin typeface="Calibri"/>
              <a:ea typeface="Calibri"/>
              <a:cs typeface="Calibri"/>
              <a:sym typeface="Calibri"/>
            </a:endParaRPr>
          </a:p>
          <a:p>
            <a:pPr marL="0" lvl="0" indent="0" algn="ctr" rtl="0">
              <a:spcBef>
                <a:spcPts val="0"/>
              </a:spcBef>
              <a:spcAft>
                <a:spcPts val="0"/>
              </a:spcAft>
              <a:buNone/>
            </a:pPr>
            <a:endParaRPr b="1" dirty="0">
              <a:solidFill>
                <a:srgbClr val="88354D"/>
              </a:solidFill>
              <a:latin typeface="Calibri"/>
              <a:ea typeface="Calibri"/>
              <a:cs typeface="Calibri"/>
              <a:sym typeface="Calibri"/>
            </a:endParaRPr>
          </a:p>
        </p:txBody>
      </p:sp>
      <p:sp>
        <p:nvSpPr>
          <p:cNvPr id="18" name="Google Shape;158;p8">
            <a:extLst>
              <a:ext uri="{FF2B5EF4-FFF2-40B4-BE49-F238E27FC236}">
                <a16:creationId xmlns:a16="http://schemas.microsoft.com/office/drawing/2014/main" id="{A96D9781-E5A0-425E-A833-86B399896E4F}"/>
              </a:ext>
            </a:extLst>
          </p:cNvPr>
          <p:cNvSpPr txBox="1"/>
          <p:nvPr/>
        </p:nvSpPr>
        <p:spPr>
          <a:xfrm>
            <a:off x="6096000" y="1784295"/>
            <a:ext cx="4851647"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i="1" dirty="0">
                <a:solidFill>
                  <a:srgbClr val="88354D"/>
                </a:solidFill>
                <a:latin typeface="Calibri"/>
                <a:ea typeface="Calibri"/>
                <a:cs typeface="Calibri"/>
                <a:sym typeface="Calibri"/>
              </a:rPr>
              <a:t>Figura 12. Herramienta para roscado ACME</a:t>
            </a:r>
            <a:endParaRPr b="1" i="1" dirty="0">
              <a:solidFill>
                <a:srgbClr val="88354D"/>
              </a:solidFill>
              <a:latin typeface="Calibri"/>
              <a:ea typeface="Calibri"/>
              <a:cs typeface="Calibri"/>
              <a:sym typeface="Calibri"/>
            </a:endParaRPr>
          </a:p>
          <a:p>
            <a:pPr marL="0" lvl="0" indent="0" algn="ctr" rtl="0">
              <a:spcBef>
                <a:spcPts val="0"/>
              </a:spcBef>
              <a:spcAft>
                <a:spcPts val="0"/>
              </a:spcAft>
              <a:buNone/>
            </a:pPr>
            <a:endParaRPr b="1" dirty="0">
              <a:solidFill>
                <a:srgbClr val="88354D"/>
              </a:solidFill>
              <a:latin typeface="Calibri"/>
              <a:ea typeface="Calibri"/>
              <a:cs typeface="Calibri"/>
              <a:sym typeface="Calibri"/>
            </a:endParaRPr>
          </a:p>
        </p:txBody>
      </p:sp>
      <p:pic>
        <p:nvPicPr>
          <p:cNvPr id="2" name="Google Shape;166;p9">
            <a:extLst>
              <a:ext uri="{FF2B5EF4-FFF2-40B4-BE49-F238E27FC236}">
                <a16:creationId xmlns:a16="http://schemas.microsoft.com/office/drawing/2014/main" id="{2F30B860-C0DC-4522-ACBB-186AA388EA61}"/>
              </a:ext>
            </a:extLst>
          </p:cNvPr>
          <p:cNvPicPr preferRelativeResize="0"/>
          <p:nvPr/>
        </p:nvPicPr>
        <p:blipFill rotWithShape="1">
          <a:blip r:embed="rId3">
            <a:alphaModFix/>
          </a:blip>
          <a:srcRect/>
          <a:stretch/>
        </p:blipFill>
        <p:spPr>
          <a:xfrm>
            <a:off x="7736823" y="2278102"/>
            <a:ext cx="2069785" cy="3960000"/>
          </a:xfrm>
          <a:prstGeom prst="rect">
            <a:avLst/>
          </a:prstGeom>
          <a:noFill/>
          <a:ln>
            <a:noFill/>
          </a:ln>
        </p:spPr>
      </p:pic>
      <p:pic>
        <p:nvPicPr>
          <p:cNvPr id="3" name="Google Shape;167;p9">
            <a:extLst>
              <a:ext uri="{FF2B5EF4-FFF2-40B4-BE49-F238E27FC236}">
                <a16:creationId xmlns:a16="http://schemas.microsoft.com/office/drawing/2014/main" id="{0FE622D5-AF4A-4626-874F-7B3D446E48E5}"/>
              </a:ext>
            </a:extLst>
          </p:cNvPr>
          <p:cNvPicPr preferRelativeResize="0"/>
          <p:nvPr/>
        </p:nvPicPr>
        <p:blipFill>
          <a:blip r:embed="rId4">
            <a:alphaModFix/>
          </a:blip>
          <a:stretch>
            <a:fillRect/>
          </a:stretch>
        </p:blipFill>
        <p:spPr>
          <a:xfrm>
            <a:off x="1645051" y="2361786"/>
            <a:ext cx="3878016" cy="3531905"/>
          </a:xfrm>
          <a:prstGeom prst="rect">
            <a:avLst/>
          </a:prstGeom>
          <a:noFill/>
          <a:ln>
            <a:noFill/>
          </a:ln>
        </p:spPr>
      </p:pic>
    </p:spTree>
    <p:extLst>
      <p:ext uri="{BB962C8B-B14F-4D97-AF65-F5344CB8AC3E}">
        <p14:creationId xmlns:p14="http://schemas.microsoft.com/office/powerpoint/2010/main" val="13980675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2066</Words>
  <Application>Microsoft Office PowerPoint</Application>
  <PresentationFormat>Panorámica</PresentationFormat>
  <Paragraphs>212</Paragraphs>
  <Slides>28</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Calibri Light</vt:lpstr>
      <vt:lpstr>Cambria Math</vt:lpstr>
      <vt:lpstr>Tema de Office</vt:lpstr>
      <vt:lpstr>Torneado  de roscas</vt:lpstr>
      <vt:lpstr>TEMAS</vt:lpstr>
      <vt:lpstr>TEMA N°1 TEORÍA FUNDAMENTAL DEL ROSCADO</vt:lpstr>
      <vt:lpstr>PARÁMETROS DEL ROSCADO</vt:lpstr>
      <vt:lpstr>PARÁMETROS DEL ROSCADO</vt:lpstr>
      <vt:lpstr>TIPOS DE ROSCAS Y SU HERRAMIENTA DE CORTE</vt:lpstr>
      <vt:lpstr>TIPOS DE ROSCAS Y SU HERRAMIENTA DE CORTE</vt:lpstr>
      <vt:lpstr>TIPOS DE ROSCAS Y SU HERRAMIENTA DE CORTE</vt:lpstr>
      <vt:lpstr>TIPOS DE ROSCAS Y SU HERRAMIENTA DE CORTE</vt:lpstr>
      <vt:lpstr>TEMA N°2 PARTES Y ACCESORIOS NECESARIOS  PARA EL TORNEADO DE ROSCAS</vt:lpstr>
      <vt:lpstr>PARTES Y ACCESORIOS NECESARIOS PARA EL TORNEADO DE ROSCAS</vt:lpstr>
      <vt:lpstr>PARTES Y ACCESORIOS NECESARIOS PARA EL TORNEADO CÓNICO</vt:lpstr>
      <vt:lpstr>PARTES Y ACCESORIOS NECESARIOS PARA EL TORNEADO CÓNICO</vt:lpstr>
      <vt:lpstr>TEMA N°3 ROSCADO INTERIOR “CÁLCULO DEL AGUJERO DE LA TUERCA O ROSCA HEMBRA”</vt:lpstr>
      <vt:lpstr>ROSCADO INTERIOR  “CÁLCULO DEL AGUJERO DE LA TUERCA O ROSCA HEMBRA”  </vt:lpstr>
      <vt:lpstr>ROSCADO INTERIOR  “CÁLCULO DEL AGUJERO DE LA TUERCA O ROSCA HEMBRA”  </vt:lpstr>
      <vt:lpstr>ROSCADO INTERIOR  “CÁLCULO DEL AGUJERO DE LA TUERCA O ROSCA HEMBRA”  </vt:lpstr>
      <vt:lpstr>TEMA N°4 PREPARACIÓN DE TORNO PARA EL  MECANIZADO DE ROSCAS </vt:lpstr>
      <vt:lpstr>PREPARACIÓN DEL TORNO PARA EL MECANIZADO DE ROSCAS</vt:lpstr>
      <vt:lpstr>PREPARACIÓN DEL TORNO PARA EL MECANIZADO DE ROSCAS</vt:lpstr>
      <vt:lpstr>TEMA N°5 EJECUCIÓN DEL MECANIZADO DE ROSCAS</vt:lpstr>
      <vt:lpstr>PASOS DEL MECANIZADO “ROSCADO EXTERIOR”</vt:lpstr>
      <vt:lpstr>PASOS DEL MECANIZADO “ROSCADO EXTERIOR”</vt:lpstr>
      <vt:lpstr>PASOS DEL MECANIZADO “ROSCADO INTERIOR”</vt:lpstr>
      <vt:lpstr>PASOS DEL MECANIZADO “ROSCADO INTERIOR”</vt:lpstr>
      <vt:lpstr>PASOS DEL MECANIZADO “ROSCADO INTERIOR”</vt:lpstr>
      <vt:lpstr>PASOS DEL MECANIZADO</vt:lpstr>
      <vt:lpstr>COMPROBACIÓN DEL MECANIZADO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d.silvahidd@gmail.com</dc:creator>
  <cp:lastModifiedBy>Karina Uribe Mansilla</cp:lastModifiedBy>
  <cp:revision>69</cp:revision>
  <dcterms:created xsi:type="dcterms:W3CDTF">2020-08-12T18:32:33Z</dcterms:created>
  <dcterms:modified xsi:type="dcterms:W3CDTF">2021-02-19T04:34:56Z</dcterms:modified>
</cp:coreProperties>
</file>