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y="6858000" cx="12192000"/>
  <p:notesSz cx="6858000" cy="9144000"/>
  <p:embeddedFontLst>
    <p:embeddedFont>
      <p:font typeface="Lato Light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4" roundtripDataSignature="AMtx7mhsvWIUQI0cuBkFfzRewr0IeWEI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LatoLight-bold.fntdata"/><Relationship Id="rId50" Type="http://schemas.openxmlformats.org/officeDocument/2006/relationships/font" Target="fonts/LatoLight-regular.fntdata"/><Relationship Id="rId53" Type="http://schemas.openxmlformats.org/officeDocument/2006/relationships/font" Target="fonts/LatoLight-boldItalic.fntdata"/><Relationship Id="rId52" Type="http://schemas.openxmlformats.org/officeDocument/2006/relationships/font" Target="fonts/LatoLight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54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0" name="Google Shape;42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1" name="Google Shape;44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4" name="Google Shape;45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6" name="Google Shape;47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1" name="Google Shape;49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3" name="Google Shape;513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8" name="Google Shape;52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3" name="Google Shape;543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0" name="Google Shape;560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4" name="Google Shape;574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0" name="Google Shape;590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7" name="Google Shape;617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5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5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2" name="Google Shape;82;p5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6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/>
          <p:nvPr>
            <p:ph type="ctrTitle"/>
          </p:nvPr>
        </p:nvSpPr>
        <p:spPr>
          <a:xfrm>
            <a:off x="3848133" y="2517533"/>
            <a:ext cx="44956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" name="Google Shape;23;p48"/>
          <p:cNvSpPr txBox="1"/>
          <p:nvPr>
            <p:ph idx="1" type="subTitle"/>
          </p:nvPr>
        </p:nvSpPr>
        <p:spPr>
          <a:xfrm>
            <a:off x="3848133" y="3888336"/>
            <a:ext cx="44956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>
              <a:lnSpc>
                <a:spcPct val="90000"/>
              </a:lnSpc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9"/>
          <p:cNvSpPr txBox="1"/>
          <p:nvPr>
            <p:ph idx="1" type="body"/>
          </p:nvPr>
        </p:nvSpPr>
        <p:spPr>
          <a:xfrm>
            <a:off x="1656367" y="2272800"/>
            <a:ext cx="88796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4000"/>
            </a:lvl1pPr>
            <a:lvl2pPr indent="-419100" lvl="1" marL="91440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4000"/>
            </a:lvl2pPr>
            <a:lvl3pPr indent="-419100" lvl="2" marL="137160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4000"/>
            </a:lvl3pPr>
            <a:lvl4pPr indent="-419100" lvl="3" marL="182880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4000"/>
            </a:lvl4pPr>
            <a:lvl5pPr indent="-419100" lvl="4" marL="228600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4000"/>
            </a:lvl5pPr>
            <a:lvl6pPr indent="-419100" lvl="5" marL="274320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4000"/>
            </a:lvl6pPr>
            <a:lvl7pPr indent="-419100" lvl="6" marL="320040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4000"/>
            </a:lvl7pPr>
            <a:lvl8pPr indent="-419100" lvl="7" marL="365760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4000"/>
            </a:lvl8pPr>
            <a:lvl9pPr indent="-419100" lvl="8" marL="4114800" algn="ctr">
              <a:lnSpc>
                <a:spcPct val="9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3000"/>
              <a:buChar char="◦"/>
              <a:defRPr i="1" sz="4000"/>
            </a:lvl9pPr>
          </a:lstStyle>
          <a:p/>
        </p:txBody>
      </p:sp>
      <p:sp>
        <p:nvSpPr>
          <p:cNvPr id="26" name="Google Shape;26;p49"/>
          <p:cNvSpPr txBox="1"/>
          <p:nvPr>
            <p:ph idx="12" type="sldNum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/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9" name="Google Shape;29;p50"/>
          <p:cNvSpPr txBox="1"/>
          <p:nvPr>
            <p:ph idx="1" type="body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/>
            </a:lvl1pPr>
            <a:lvl2pPr indent="-355600" lvl="1" marL="9144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  <a:defRPr/>
            </a:lvl2pPr>
            <a:lvl3pPr indent="-355600" lvl="2" marL="1371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  <a:defRPr/>
            </a:lvl3pPr>
            <a:lvl4pPr indent="-355600" lvl="3" marL="18288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  <a:defRPr/>
            </a:lvl4pPr>
            <a:lvl5pPr indent="-355600" lvl="4" marL="22860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  <a:defRPr/>
            </a:lvl5pPr>
            <a:lvl6pPr indent="-355600" lvl="5" marL="2743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  <a:defRPr/>
            </a:lvl6pPr>
            <a:lvl7pPr indent="-355600" lvl="6" marL="32004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  <a:defRPr/>
            </a:lvl7pPr>
            <a:lvl8pPr indent="-355600" lvl="7" marL="3657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  <a:defRPr/>
            </a:lvl8pPr>
            <a:lvl9pPr indent="-355600" lvl="8" marL="4114800" algn="l">
              <a:lnSpc>
                <a:spcPct val="9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000"/>
              <a:buChar char="◦"/>
              <a:defRPr/>
            </a:lvl9pPr>
          </a:lstStyle>
          <a:p/>
        </p:txBody>
      </p:sp>
      <p:sp>
        <p:nvSpPr>
          <p:cNvPr id="30" name="Google Shape;30;p50"/>
          <p:cNvSpPr txBox="1"/>
          <p:nvPr>
            <p:ph idx="12" type="sldNum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/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3" name="Google Shape;33;p51"/>
          <p:cNvSpPr txBox="1"/>
          <p:nvPr>
            <p:ph idx="1" type="body"/>
          </p:nvPr>
        </p:nvSpPr>
        <p:spPr>
          <a:xfrm>
            <a:off x="3774567" y="1600200"/>
            <a:ext cx="3355200" cy="41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2400"/>
            </a:lvl3pPr>
            <a:lvl4pPr indent="-342900" lvl="3" marL="18288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2400"/>
            </a:lvl4pPr>
            <a:lvl5pPr indent="-342900" lvl="4" marL="22860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2400"/>
            </a:lvl6pPr>
            <a:lvl7pPr indent="-342900" lvl="6" marL="32004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2400"/>
            </a:lvl7pPr>
            <a:lvl8pPr indent="-342900" lvl="7" marL="3657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2400"/>
            </a:lvl8pPr>
            <a:lvl9pPr indent="-342900" lvl="8" marL="4114800" algn="l">
              <a:lnSpc>
                <a:spcPct val="9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◦"/>
              <a:defRPr sz="2400"/>
            </a:lvl9pPr>
          </a:lstStyle>
          <a:p/>
        </p:txBody>
      </p:sp>
      <p:sp>
        <p:nvSpPr>
          <p:cNvPr id="34" name="Google Shape;34;p51"/>
          <p:cNvSpPr txBox="1"/>
          <p:nvPr>
            <p:ph idx="2" type="body"/>
          </p:nvPr>
        </p:nvSpPr>
        <p:spPr>
          <a:xfrm>
            <a:off x="7534725" y="1600200"/>
            <a:ext cx="3562000" cy="41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2400"/>
            </a:lvl3pPr>
            <a:lvl4pPr indent="-342900" lvl="3" marL="18288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2400"/>
            </a:lvl4pPr>
            <a:lvl5pPr indent="-342900" lvl="4" marL="22860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2400"/>
            </a:lvl6pPr>
            <a:lvl7pPr indent="-342900" lvl="6" marL="32004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2400"/>
            </a:lvl7pPr>
            <a:lvl8pPr indent="-342900" lvl="7" marL="3657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2400"/>
            </a:lvl8pPr>
            <a:lvl9pPr indent="-342900" lvl="8" marL="4114800" algn="l">
              <a:lnSpc>
                <a:spcPct val="9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◦"/>
              <a:defRPr sz="2400"/>
            </a:lvl9pPr>
          </a:lstStyle>
          <a:p/>
        </p:txBody>
      </p:sp>
      <p:sp>
        <p:nvSpPr>
          <p:cNvPr id="35" name="Google Shape;35;p51"/>
          <p:cNvSpPr txBox="1"/>
          <p:nvPr>
            <p:ph idx="12" type="sldNum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 + 3 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/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8" name="Google Shape;38;p52"/>
          <p:cNvSpPr txBox="1"/>
          <p:nvPr>
            <p:ph idx="1" type="body"/>
          </p:nvPr>
        </p:nvSpPr>
        <p:spPr>
          <a:xfrm>
            <a:off x="3577333" y="1905000"/>
            <a:ext cx="2478400" cy="36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733"/>
            </a:lvl1pPr>
            <a:lvl2pPr indent="-311150" lvl="1" marL="9144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2pPr>
            <a:lvl3pPr indent="-311150" lvl="2" marL="1371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3pPr>
            <a:lvl4pPr indent="-311150" lvl="3" marL="18288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4pPr>
            <a:lvl5pPr indent="-311150" lvl="4" marL="22860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5pPr>
            <a:lvl6pPr indent="-311150" lvl="5" marL="2743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6pPr>
            <a:lvl7pPr indent="-311150" lvl="6" marL="32004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7pPr>
            <a:lvl8pPr indent="-311150" lvl="7" marL="3657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8pPr>
            <a:lvl9pPr indent="-311150" lvl="8" marL="4114800" algn="l">
              <a:lnSpc>
                <a:spcPct val="9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300"/>
              <a:buChar char="◦"/>
              <a:defRPr sz="1733"/>
            </a:lvl9pPr>
          </a:lstStyle>
          <a:p/>
        </p:txBody>
      </p:sp>
      <p:sp>
        <p:nvSpPr>
          <p:cNvPr id="39" name="Google Shape;39;p52"/>
          <p:cNvSpPr txBox="1"/>
          <p:nvPr>
            <p:ph idx="2" type="body"/>
          </p:nvPr>
        </p:nvSpPr>
        <p:spPr>
          <a:xfrm>
            <a:off x="6182819" y="1905000"/>
            <a:ext cx="2478400" cy="36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733"/>
            </a:lvl1pPr>
            <a:lvl2pPr indent="-311150" lvl="1" marL="9144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2pPr>
            <a:lvl3pPr indent="-311150" lvl="2" marL="1371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3pPr>
            <a:lvl4pPr indent="-311150" lvl="3" marL="18288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4pPr>
            <a:lvl5pPr indent="-311150" lvl="4" marL="22860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5pPr>
            <a:lvl6pPr indent="-311150" lvl="5" marL="2743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6pPr>
            <a:lvl7pPr indent="-311150" lvl="6" marL="32004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7pPr>
            <a:lvl8pPr indent="-311150" lvl="7" marL="3657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8pPr>
            <a:lvl9pPr indent="-311150" lvl="8" marL="4114800" algn="l">
              <a:lnSpc>
                <a:spcPct val="9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300"/>
              <a:buChar char="◦"/>
              <a:defRPr sz="1733"/>
            </a:lvl9pPr>
          </a:lstStyle>
          <a:p/>
        </p:txBody>
      </p:sp>
      <p:sp>
        <p:nvSpPr>
          <p:cNvPr id="40" name="Google Shape;40;p52"/>
          <p:cNvSpPr txBox="1"/>
          <p:nvPr>
            <p:ph idx="3" type="body"/>
          </p:nvPr>
        </p:nvSpPr>
        <p:spPr>
          <a:xfrm>
            <a:off x="8788304" y="1905000"/>
            <a:ext cx="2478400" cy="36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733"/>
            </a:lvl1pPr>
            <a:lvl2pPr indent="-311150" lvl="1" marL="9144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2pPr>
            <a:lvl3pPr indent="-311150" lvl="2" marL="1371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3pPr>
            <a:lvl4pPr indent="-311150" lvl="3" marL="18288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4pPr>
            <a:lvl5pPr indent="-311150" lvl="4" marL="22860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5pPr>
            <a:lvl6pPr indent="-311150" lvl="5" marL="2743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6pPr>
            <a:lvl7pPr indent="-311150" lvl="6" marL="32004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7pPr>
            <a:lvl8pPr indent="-311150" lvl="7" marL="3657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Char char="◦"/>
              <a:defRPr sz="1733"/>
            </a:lvl8pPr>
            <a:lvl9pPr indent="-311150" lvl="8" marL="4114800" algn="l">
              <a:lnSpc>
                <a:spcPct val="9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300"/>
              <a:buChar char="◦"/>
              <a:defRPr sz="1733"/>
            </a:lvl9pPr>
          </a:lstStyle>
          <a:p/>
        </p:txBody>
      </p:sp>
      <p:sp>
        <p:nvSpPr>
          <p:cNvPr id="41" name="Google Shape;41;p52"/>
          <p:cNvSpPr txBox="1"/>
          <p:nvPr>
            <p:ph idx="12" type="sldNum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jpg"/><Relationship Id="rId4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jpg"/><Relationship Id="rId4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/>
          <p:nvPr/>
        </p:nvSpPr>
        <p:spPr>
          <a:xfrm>
            <a:off x="0" y="328469"/>
            <a:ext cx="6096000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 txBox="1"/>
          <p:nvPr>
            <p:ph type="ctrTitle"/>
          </p:nvPr>
        </p:nvSpPr>
        <p:spPr>
          <a:xfrm>
            <a:off x="2002221" y="2217419"/>
            <a:ext cx="3963573" cy="188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s-MX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Estructuras de hormigón</a:t>
            </a:r>
            <a:endParaRPr b="1"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 txBox="1"/>
          <p:nvPr>
            <p:ph idx="1" type="subTitle"/>
          </p:nvPr>
        </p:nvSpPr>
        <p:spPr>
          <a:xfrm>
            <a:off x="1524000" y="5217775"/>
            <a:ext cx="4441794" cy="570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MX" sz="2000">
                <a:solidFill>
                  <a:schemeClr val="lt1"/>
                </a:solidFill>
              </a:rPr>
              <a:t>Entrega de saberes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524000" y="976079"/>
            <a:ext cx="44417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Construcción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Mención Edificación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Estructuras de hormigón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5973" y="330072"/>
            <a:ext cx="5473700" cy="61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CEMENTO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PUZOLÁNICO</a:t>
            </a:r>
            <a:endParaRPr b="0" i="0" sz="4400" u="none" cap="none" strike="noStrike">
              <a:solidFill>
                <a:srgbClr val="A7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neufert-cdn.archdaily.net/uploads/photo/image/67745/large_BIOBIO_PUZOLANICOok.jpg" id="206" name="Google Shape;206;p10"/>
          <p:cNvPicPr preferRelativeResize="0"/>
          <p:nvPr/>
        </p:nvPicPr>
        <p:blipFill rotWithShape="1">
          <a:blip r:embed="rId4">
            <a:alphaModFix/>
          </a:blip>
          <a:srcRect b="6741" l="10354" r="14646" t="7907"/>
          <a:stretch/>
        </p:blipFill>
        <p:spPr>
          <a:xfrm>
            <a:off x="5961127" y="2623953"/>
            <a:ext cx="4855899" cy="247135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301426" y="1916718"/>
            <a:ext cx="4749968" cy="416448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200" lvl="0" marL="4572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obtiene de la molienda de </a:t>
            </a:r>
            <a:r>
              <a:rPr b="1" i="0" lang="es-MX" sz="2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CLINQUER, yeso </a:t>
            </a: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1" i="0" lang="es-MX" sz="2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 puzolana </a:t>
            </a: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(hasta un 50% max. En peso).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mezclar puzolana con menos cantidad de cal, ésta le origina mayor resistencia en el agua.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cemento desarrolla menor calor de reacción en el fraguado, por ende, es adecuado para climas calurosos.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144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576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144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576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144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40" lvl="0" marL="38099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1" i="0" sz="17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1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CEMENTO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SIDERÚRGICO</a:t>
            </a:r>
            <a:endParaRPr b="0" i="0" sz="4400" u="none" cap="none" strike="noStrike">
              <a:solidFill>
                <a:srgbClr val="A7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5241" y="2284141"/>
            <a:ext cx="6786443" cy="278438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301426" y="1916718"/>
            <a:ext cx="4430372" cy="416448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200" lvl="0" marL="4572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sustituye la puzolana por escorias de fundiciones o residuos obtenidos en altos hornos.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Posee buena resistencia al agua y menos calor durante el fraguado.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Resistencia a la corrosión atmosférica.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144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576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144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576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144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40" lvl="0" marL="38099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1" i="0" sz="17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-1" y="310729"/>
            <a:ext cx="9001957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838201" y="1870016"/>
            <a:ext cx="706292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20"/>
              <a:buFont typeface="Arial"/>
              <a:buNone/>
            </a:pPr>
            <a:r>
              <a:rPr b="0" i="0" lang="es-MX" sz="96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50"/>
              <a:buFont typeface="Arial"/>
              <a:buNone/>
            </a:pPr>
            <a:r>
              <a:rPr b="0" i="0" lang="es-MX" sz="55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Font typeface="Arial"/>
              <a:buNone/>
            </a:pPr>
            <a:r>
              <a:rPr b="0" i="0" lang="es-MX" sz="333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Propiedades generales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3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PROPIEDADES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GENERALES</a:t>
            </a:r>
            <a:endParaRPr b="0" i="0" sz="4400" u="none" cap="none" strike="noStrike">
              <a:solidFill>
                <a:srgbClr val="A7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 txBox="1"/>
          <p:nvPr/>
        </p:nvSpPr>
        <p:spPr>
          <a:xfrm>
            <a:off x="415549" y="2673461"/>
            <a:ext cx="530492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El hormigón presenta dos estados fundamentales conocidos en la construcción.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p13"/>
          <p:cNvCxnSpPr/>
          <p:nvPr/>
        </p:nvCxnSpPr>
        <p:spPr>
          <a:xfrm rot="10800000">
            <a:off x="3678114" y="3970489"/>
            <a:ext cx="2142678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3"/>
          <p:cNvCxnSpPr/>
          <p:nvPr/>
        </p:nvCxnSpPr>
        <p:spPr>
          <a:xfrm rot="10800000">
            <a:off x="348400" y="2597415"/>
            <a:ext cx="1283069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3"/>
          <p:cNvCxnSpPr/>
          <p:nvPr/>
        </p:nvCxnSpPr>
        <p:spPr>
          <a:xfrm>
            <a:off x="348400" y="2597415"/>
            <a:ext cx="0" cy="859654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3"/>
          <p:cNvCxnSpPr/>
          <p:nvPr/>
        </p:nvCxnSpPr>
        <p:spPr>
          <a:xfrm>
            <a:off x="5820791" y="3112321"/>
            <a:ext cx="0" cy="859654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40" name="Google Shape;240;p13"/>
          <p:cNvSpPr/>
          <p:nvPr/>
        </p:nvSpPr>
        <p:spPr>
          <a:xfrm>
            <a:off x="5993328" y="2202568"/>
            <a:ext cx="2722174" cy="3042645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8930675" y="2202568"/>
            <a:ext cx="2646707" cy="3042645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3"/>
          <p:cNvSpPr txBox="1"/>
          <p:nvPr/>
        </p:nvSpPr>
        <p:spPr>
          <a:xfrm>
            <a:off x="6168221" y="2288741"/>
            <a:ext cx="6286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3"/>
          <p:cNvSpPr txBox="1"/>
          <p:nvPr/>
        </p:nvSpPr>
        <p:spPr>
          <a:xfrm>
            <a:off x="9130104" y="2288740"/>
            <a:ext cx="6286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3"/>
          <p:cNvSpPr txBox="1"/>
          <p:nvPr/>
        </p:nvSpPr>
        <p:spPr>
          <a:xfrm>
            <a:off x="5997775" y="3122367"/>
            <a:ext cx="194125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54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s-MX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estado fresco o plástico.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3"/>
          <p:cNvSpPr txBox="1"/>
          <p:nvPr/>
        </p:nvSpPr>
        <p:spPr>
          <a:xfrm>
            <a:off x="8966173" y="3178086"/>
            <a:ext cx="2415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54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s-MX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estado endurecido.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PROPIEDADES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HORMIGÓN FRESCO</a:t>
            </a:r>
            <a:endParaRPr b="0" i="0" sz="4400" u="none" cap="none" strike="noStrike">
              <a:solidFill>
                <a:srgbClr val="A7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4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4"/>
          <p:cNvSpPr/>
          <p:nvPr/>
        </p:nvSpPr>
        <p:spPr>
          <a:xfrm>
            <a:off x="0" y="2202568"/>
            <a:ext cx="8176334" cy="3042645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4"/>
          <p:cNvSpPr txBox="1"/>
          <p:nvPr>
            <p:ph idx="1" type="body"/>
          </p:nvPr>
        </p:nvSpPr>
        <p:spPr>
          <a:xfrm>
            <a:off x="407955" y="2479369"/>
            <a:ext cx="7297861" cy="245661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4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MX" sz="3600">
                <a:solidFill>
                  <a:schemeClr val="lt1"/>
                </a:solidFill>
              </a:rPr>
              <a:t>El Hormigón fresco posee diferentes características como su consistencia, docilidad, homogeneidad y masa específica.</a:t>
            </a:r>
            <a:endParaRPr/>
          </a:p>
          <a:p>
            <a:pPr indent="-347121" lvl="0" marL="609585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PROPIEDADES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HORMIGÓN FRESCO</a:t>
            </a:r>
            <a:endParaRPr b="0" i="0" sz="4400" u="none" cap="none" strike="noStrike">
              <a:solidFill>
                <a:srgbClr val="A7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0" y="2009407"/>
            <a:ext cx="2885244" cy="435640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2975499" y="2009407"/>
            <a:ext cx="2885244" cy="4356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5941057" y="2009407"/>
            <a:ext cx="2885244" cy="4356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8916556" y="2009407"/>
            <a:ext cx="2885244" cy="435640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5"/>
          <p:cNvSpPr txBox="1"/>
          <p:nvPr>
            <p:ph idx="1" type="body"/>
          </p:nvPr>
        </p:nvSpPr>
        <p:spPr>
          <a:xfrm>
            <a:off x="106107" y="2035075"/>
            <a:ext cx="2646064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546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080"/>
              <a:buNone/>
            </a:pPr>
            <a:r>
              <a:rPr b="1" lang="es-MX" sz="2600">
                <a:solidFill>
                  <a:schemeClr val="lt1"/>
                </a:solidFill>
              </a:rPr>
              <a:t>CONSISTENCIA</a:t>
            </a:r>
            <a:endParaRPr/>
          </a:p>
          <a:p>
            <a:pPr indent="0" lvl="0" marL="135464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240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-474120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s-MX" sz="2000">
                <a:solidFill>
                  <a:schemeClr val="lt1"/>
                </a:solidFill>
              </a:rPr>
              <a:t>Capacidad del hormigón fresco de deformarse.</a:t>
            </a:r>
            <a:endParaRPr/>
          </a:p>
          <a:p>
            <a:pPr indent="-474120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s-MX" sz="2000">
                <a:solidFill>
                  <a:schemeClr val="lt1"/>
                </a:solidFill>
              </a:rPr>
              <a:t>Se mide mediante el descenso en centímetros con el ensayo del cono de Abrahams</a:t>
            </a:r>
            <a:endParaRPr sz="2000">
              <a:solidFill>
                <a:schemeClr val="lt1"/>
              </a:solidFill>
            </a:endParaRPr>
          </a:p>
          <a:p>
            <a:pPr indent="-347121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69" name="Google Shape;269;p15"/>
          <p:cNvSpPr txBox="1"/>
          <p:nvPr/>
        </p:nvSpPr>
        <p:spPr>
          <a:xfrm>
            <a:off x="2975500" y="2009407"/>
            <a:ext cx="2742230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rPr b="1" i="0" lang="es-MX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la trabajabilidad del hormigón fresco.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la capacidad de ser puesto en su lugar de destino con los medios de compactación de que se dispone.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"/>
          <p:cNvSpPr txBox="1"/>
          <p:nvPr/>
        </p:nvSpPr>
        <p:spPr>
          <a:xfrm>
            <a:off x="5950998" y="2012509"/>
            <a:ext cx="2801843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5464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s-MX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HOMOGENEIDAD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546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4120" lvl="0" marL="60958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la cualidad de distribución de los componentes en toda la masa de hormigón.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4120" lvl="0" marL="60958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contrario a esto es la segregación o decantación del hormigón.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121" lvl="0" marL="60958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8926498" y="1981807"/>
            <a:ext cx="2783150" cy="428537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rPr b="1" i="0" lang="es-MX" sz="24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MASA ESPECÍFICA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la relación entre la masa de hormigón fresco y el volumen que ocupa.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Puede medirse con el hormigón compactado o sin compactar.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6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PROPIEDADES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HORMIGÓN ENDURECIDO</a:t>
            </a:r>
            <a:endParaRPr b="0" i="0" sz="4400" u="none" cap="none" strike="noStrike">
              <a:solidFill>
                <a:srgbClr val="A7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6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6"/>
          <p:cNvSpPr/>
          <p:nvPr/>
        </p:nvSpPr>
        <p:spPr>
          <a:xfrm>
            <a:off x="0" y="2202568"/>
            <a:ext cx="5752730" cy="3042645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 txBox="1"/>
          <p:nvPr>
            <p:ph idx="1" type="body"/>
          </p:nvPr>
        </p:nvSpPr>
        <p:spPr>
          <a:xfrm>
            <a:off x="296022" y="2663570"/>
            <a:ext cx="5154867" cy="170424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4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MX" sz="3600">
                <a:solidFill>
                  <a:schemeClr val="lt1"/>
                </a:solidFill>
              </a:rPr>
              <a:t>El Hormigón endurecido se obtiene a partir del final del fraguado.</a:t>
            </a:r>
            <a:endParaRPr/>
          </a:p>
          <a:p>
            <a:pPr indent="0" lvl="0" marL="135464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6248725" y="2977083"/>
            <a:ext cx="491050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54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3200"/>
              <a:buFont typeface="Calibri"/>
              <a:buNone/>
            </a:pPr>
            <a:r>
              <a:rPr b="1" i="0" lang="es-MX" sz="32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Las propiedades del hormigón endurecido son las siguientes: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16"/>
          <p:cNvCxnSpPr/>
          <p:nvPr/>
        </p:nvCxnSpPr>
        <p:spPr>
          <a:xfrm rot="10800000">
            <a:off x="8889385" y="4533651"/>
            <a:ext cx="2142600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84" name="Google Shape;284;p16"/>
          <p:cNvCxnSpPr/>
          <p:nvPr/>
        </p:nvCxnSpPr>
        <p:spPr>
          <a:xfrm rot="10800000">
            <a:off x="6252050" y="2899259"/>
            <a:ext cx="1283069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16"/>
          <p:cNvCxnSpPr/>
          <p:nvPr/>
        </p:nvCxnSpPr>
        <p:spPr>
          <a:xfrm>
            <a:off x="6252050" y="2899259"/>
            <a:ext cx="0" cy="859654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16"/>
          <p:cNvCxnSpPr/>
          <p:nvPr/>
        </p:nvCxnSpPr>
        <p:spPr>
          <a:xfrm>
            <a:off x="11031984" y="3674008"/>
            <a:ext cx="0" cy="85980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7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PROPIEDADES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HORMIGÓN ENDURECIDO</a:t>
            </a:r>
            <a:endParaRPr b="0" i="0" sz="4400" u="none" cap="none" strike="noStrike">
              <a:solidFill>
                <a:srgbClr val="A7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7"/>
          <p:cNvSpPr txBox="1"/>
          <p:nvPr/>
        </p:nvSpPr>
        <p:spPr>
          <a:xfrm>
            <a:off x="7397579" y="1377867"/>
            <a:ext cx="3888259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7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7"/>
          <p:cNvSpPr/>
          <p:nvPr/>
        </p:nvSpPr>
        <p:spPr>
          <a:xfrm>
            <a:off x="-1" y="2009407"/>
            <a:ext cx="3956799" cy="435640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7"/>
          <p:cNvSpPr/>
          <p:nvPr/>
        </p:nvSpPr>
        <p:spPr>
          <a:xfrm>
            <a:off x="4174624" y="2009407"/>
            <a:ext cx="3753136" cy="4356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7"/>
          <p:cNvSpPr/>
          <p:nvPr/>
        </p:nvSpPr>
        <p:spPr>
          <a:xfrm>
            <a:off x="8145584" y="2009407"/>
            <a:ext cx="3661718" cy="435640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7"/>
          <p:cNvSpPr txBox="1"/>
          <p:nvPr>
            <p:ph idx="1" type="body"/>
          </p:nvPr>
        </p:nvSpPr>
        <p:spPr>
          <a:xfrm>
            <a:off x="38658" y="1981798"/>
            <a:ext cx="3882628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546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s-MX" sz="2600">
                <a:solidFill>
                  <a:schemeClr val="lt1"/>
                </a:solidFill>
              </a:rPr>
              <a:t>DENSIDAD</a:t>
            </a:r>
            <a:endParaRPr/>
          </a:p>
          <a:p>
            <a:pPr indent="-474120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000">
                <a:solidFill>
                  <a:schemeClr val="lt1"/>
                </a:solidFill>
              </a:rPr>
              <a:t>Es la relación entre la masa de hormigón y el volumen que ocupa.</a:t>
            </a:r>
            <a:endParaRPr/>
          </a:p>
          <a:p>
            <a:pPr indent="-474120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000">
                <a:solidFill>
                  <a:schemeClr val="lt1"/>
                </a:solidFill>
              </a:rPr>
              <a:t>Para un hormigón bien compactado y áridos normales, oscila entre 2300 a 2500 Kg/m</a:t>
            </a:r>
            <a:r>
              <a:rPr baseline="30000" lang="es-MX" sz="2000">
                <a:solidFill>
                  <a:schemeClr val="lt1"/>
                </a:solidFill>
              </a:rPr>
              <a:t>3</a:t>
            </a:r>
            <a:endParaRPr/>
          </a:p>
          <a:p>
            <a:pPr indent="-474120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000">
                <a:solidFill>
                  <a:schemeClr val="lt1"/>
                </a:solidFill>
              </a:rPr>
              <a:t>Para áridos ligeros, oscila entre 1000 a 1300 Kg/m</a:t>
            </a:r>
            <a:r>
              <a:rPr baseline="30000" lang="es-MX" sz="2000">
                <a:solidFill>
                  <a:schemeClr val="lt1"/>
                </a:solidFill>
              </a:rPr>
              <a:t>3</a:t>
            </a:r>
            <a:endParaRPr sz="2000">
              <a:solidFill>
                <a:schemeClr val="lt1"/>
              </a:solidFill>
            </a:endParaRPr>
          </a:p>
          <a:p>
            <a:pPr indent="-474120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000">
                <a:solidFill>
                  <a:schemeClr val="lt1"/>
                </a:solidFill>
              </a:rPr>
              <a:t>Para hormigón pesado la densidad oscila entre 3000 a 3500 Kg/m</a:t>
            </a:r>
            <a:r>
              <a:rPr baseline="30000" lang="es-MX" sz="2000">
                <a:solidFill>
                  <a:schemeClr val="lt1"/>
                </a:solidFill>
              </a:rPr>
              <a:t>3</a:t>
            </a:r>
            <a:endParaRPr sz="2000">
              <a:solidFill>
                <a:schemeClr val="lt1"/>
              </a:solidFill>
            </a:endParaRPr>
          </a:p>
          <a:p>
            <a:pPr indent="-347121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00" name="Google Shape;300;p17"/>
          <p:cNvSpPr txBox="1"/>
          <p:nvPr/>
        </p:nvSpPr>
        <p:spPr>
          <a:xfrm>
            <a:off x="4234648" y="2001880"/>
            <a:ext cx="3544155" cy="38396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5464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s-MX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COMPACIDAD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5464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4120" lvl="0" marL="60958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la cualidad de obtener la máxima densidad que los materiales empleados permiten.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4120" lvl="0" marL="60958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hormigón de alta compacidad es una buena protección contra el acceso de sustancias perjudiciales.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121" lvl="0" marL="60958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7"/>
          <p:cNvSpPr txBox="1"/>
          <p:nvPr/>
        </p:nvSpPr>
        <p:spPr>
          <a:xfrm>
            <a:off x="8140822" y="1954259"/>
            <a:ext cx="3612534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rPr b="1" i="0" lang="es-MX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RESISTENCIA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16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principal es la resistencia a la compresión.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mide en Mpa (Megapascales).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llega desde 50 Mpa en hormigones normales y 100 Mpa en hormigones de alta resistencia.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8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PROPIEDADES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HORMIGÓN ENDURECIDO</a:t>
            </a:r>
            <a:endParaRPr b="0" i="0" sz="4400" u="none" cap="none" strike="noStrike">
              <a:solidFill>
                <a:srgbClr val="A7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7471451" y="1982772"/>
            <a:ext cx="3888259" cy="370206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0" y="1982774"/>
            <a:ext cx="3753136" cy="435640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8"/>
          <p:cNvSpPr txBox="1"/>
          <p:nvPr>
            <p:ph idx="1" type="body"/>
          </p:nvPr>
        </p:nvSpPr>
        <p:spPr>
          <a:xfrm>
            <a:off x="4763" y="1911151"/>
            <a:ext cx="3677551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546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s-MX" sz="2600">
                <a:solidFill>
                  <a:schemeClr val="lt1"/>
                </a:solidFill>
              </a:rPr>
              <a:t>PERMEABILIDAD</a:t>
            </a:r>
            <a:endParaRPr/>
          </a:p>
          <a:p>
            <a:pPr indent="-461420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MX" sz="1800">
                <a:solidFill>
                  <a:schemeClr val="lt1"/>
                </a:solidFill>
              </a:rPr>
              <a:t>Grado en que el hormigón es accesible a los líquidos o a los gases.</a:t>
            </a:r>
            <a:endParaRPr sz="1800"/>
          </a:p>
          <a:p>
            <a:pPr indent="-461420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MX" sz="1800">
                <a:solidFill>
                  <a:schemeClr val="lt1"/>
                </a:solidFill>
              </a:rPr>
              <a:t>El factor que más influye en esta propiedad es la relación entre agua y cemento.</a:t>
            </a:r>
            <a:endParaRPr sz="1800"/>
          </a:p>
          <a:p>
            <a:pPr indent="-461420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MX" sz="1800">
                <a:solidFill>
                  <a:schemeClr val="lt1"/>
                </a:solidFill>
              </a:rPr>
              <a:t>Entre mayor la relación, mayor la permeabilidad.</a:t>
            </a:r>
            <a:endParaRPr sz="1800"/>
          </a:p>
          <a:p>
            <a:pPr indent="-461420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MX" sz="1800">
                <a:solidFill>
                  <a:schemeClr val="lt1"/>
                </a:solidFill>
              </a:rPr>
              <a:t>Entre más permeable el hormigón, está más expuesto a agentes agresores.</a:t>
            </a:r>
            <a:endParaRPr sz="1800"/>
          </a:p>
        </p:txBody>
      </p:sp>
      <p:sp>
        <p:nvSpPr>
          <p:cNvPr id="313" name="Google Shape;313;p18"/>
          <p:cNvSpPr/>
          <p:nvPr/>
        </p:nvSpPr>
        <p:spPr>
          <a:xfrm>
            <a:off x="3872144" y="1982774"/>
            <a:ext cx="4002348" cy="4356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8"/>
          <p:cNvSpPr txBox="1"/>
          <p:nvPr/>
        </p:nvSpPr>
        <p:spPr>
          <a:xfrm>
            <a:off x="3808514" y="1907775"/>
            <a:ext cx="4002348" cy="4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5464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s-MX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DUREZA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4120" lvl="0" marL="60958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Propiedad superficial en que el hormigón se modifica con el paso del tiempo debido a la carbonatación.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4120" lvl="0" marL="60958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carbonatación es un proceso lento que ocurre en el hormigón, donde la cal apagada (hidróxido cálcico) del cemento reacciona con el dióxido de carbono del aire formando carbonato cálcico.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4120" lvl="0" marL="60958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Esto provoca corrosión de la armadura y daño en la construcción.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7989903" y="1987307"/>
            <a:ext cx="3514712" cy="435640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 txBox="1"/>
          <p:nvPr/>
        </p:nvSpPr>
        <p:spPr>
          <a:xfrm>
            <a:off x="7989903" y="1925530"/>
            <a:ext cx="3485218" cy="36040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5464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s-MX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RETRACCIÓN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5464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1420" lvl="0" marL="60958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s-MX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Fenómeno de acortamiento del hormigón debido a la progresiva evaporación del agua absorbida.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1420" lvl="0" marL="60958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s-MX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forman meniscos en la periferia de la pasta de cemento y el agua capilar.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9"/>
          <p:cNvSpPr/>
          <p:nvPr/>
        </p:nvSpPr>
        <p:spPr>
          <a:xfrm>
            <a:off x="-1" y="319605"/>
            <a:ext cx="9001957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9"/>
          <p:cNvSpPr txBox="1"/>
          <p:nvPr/>
        </p:nvSpPr>
        <p:spPr>
          <a:xfrm>
            <a:off x="838201" y="1870016"/>
            <a:ext cx="706292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20"/>
              <a:buFont typeface="Arial"/>
              <a:buNone/>
            </a:pPr>
            <a:r>
              <a:rPr b="0" i="0" lang="es-MX" sz="96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50"/>
              <a:buFont typeface="Arial"/>
              <a:buNone/>
            </a:pPr>
            <a:r>
              <a:rPr b="0" i="0" lang="es-MX" sz="55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Font typeface="Arial"/>
              <a:buNone/>
            </a:pPr>
            <a:r>
              <a:rPr b="0" i="0" lang="es-MX" sz="333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Elaboración de hormigón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-1" y="319605"/>
            <a:ext cx="9001957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838201" y="1870016"/>
            <a:ext cx="706292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1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1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840"/>
              <a:buFont typeface="Arial"/>
              <a:buNone/>
            </a:pPr>
            <a:r>
              <a:rPr b="0" i="0" lang="es-MX" sz="884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Arial"/>
              <a:buNone/>
            </a:pPr>
            <a:r>
              <a:rPr b="0" i="0" lang="es-MX" sz="5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60"/>
              <a:buFont typeface="Arial"/>
              <a:buNone/>
            </a:pPr>
            <a:r>
              <a:rPr b="0" i="0" lang="es-MX" sz="306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Aprendizajes esperados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0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0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A LA PALA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0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0"/>
          <p:cNvSpPr txBox="1"/>
          <p:nvPr/>
        </p:nvSpPr>
        <p:spPr>
          <a:xfrm>
            <a:off x="7471451" y="1328440"/>
            <a:ext cx="3888259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33" name="Google Shape;33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6137" y="1295643"/>
            <a:ext cx="9326282" cy="4784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1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1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HORMIGONERA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1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1"/>
          <p:cNvSpPr txBox="1"/>
          <p:nvPr/>
        </p:nvSpPr>
        <p:spPr>
          <a:xfrm>
            <a:off x="7471451" y="1328440"/>
            <a:ext cx="3888259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43" name="Google Shape;34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5647" y="1556507"/>
            <a:ext cx="9324927" cy="471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2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2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EN TRÁNSITO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2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2"/>
          <p:cNvSpPr txBox="1"/>
          <p:nvPr/>
        </p:nvSpPr>
        <p:spPr>
          <a:xfrm>
            <a:off x="7471451" y="1328440"/>
            <a:ext cx="3888259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53" name="Google Shape;35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1562" y="1456649"/>
            <a:ext cx="9533474" cy="4814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3"/>
          <p:cNvSpPr/>
          <p:nvPr/>
        </p:nvSpPr>
        <p:spPr>
          <a:xfrm>
            <a:off x="-1" y="319605"/>
            <a:ext cx="9001957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3"/>
          <p:cNvSpPr txBox="1"/>
          <p:nvPr/>
        </p:nvSpPr>
        <p:spPr>
          <a:xfrm>
            <a:off x="838201" y="1870016"/>
            <a:ext cx="706292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20"/>
              <a:buFont typeface="Arial"/>
              <a:buNone/>
            </a:pPr>
            <a:r>
              <a:rPr b="0" i="0" lang="es-MX" sz="96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50"/>
              <a:buFont typeface="Arial"/>
              <a:buNone/>
            </a:pPr>
            <a:r>
              <a:rPr b="0" i="0" lang="es-MX" sz="55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Font typeface="Arial"/>
              <a:buNone/>
            </a:pPr>
            <a:r>
              <a:rPr b="0" i="0" lang="es-MX" sz="333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Colocación del hormigón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4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4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COLOCACIÓN DEL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4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4"/>
          <p:cNvSpPr txBox="1"/>
          <p:nvPr/>
        </p:nvSpPr>
        <p:spPr>
          <a:xfrm>
            <a:off x="7471451" y="1328440"/>
            <a:ext cx="3888259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70" name="Google Shape;37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0058" y="864389"/>
            <a:ext cx="7346996" cy="5533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5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5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CIMIENTOS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5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5"/>
          <p:cNvSpPr txBox="1"/>
          <p:nvPr/>
        </p:nvSpPr>
        <p:spPr>
          <a:xfrm>
            <a:off x="7471451" y="1328440"/>
            <a:ext cx="3888259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80" name="Google Shape;38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6691" y="823056"/>
            <a:ext cx="7404501" cy="5577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6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6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SOBRECIMIENTOS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6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6"/>
          <p:cNvSpPr txBox="1"/>
          <p:nvPr/>
        </p:nvSpPr>
        <p:spPr>
          <a:xfrm>
            <a:off x="7471451" y="1328440"/>
            <a:ext cx="3888259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90" name="Google Shape;39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6203" y="1246166"/>
            <a:ext cx="8799594" cy="5154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7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7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ELEMENTOS VERTICALES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MUROS, PILARES Y COLUMNAS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7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7"/>
          <p:cNvSpPr txBox="1"/>
          <p:nvPr/>
        </p:nvSpPr>
        <p:spPr>
          <a:xfrm>
            <a:off x="7471451" y="1328440"/>
            <a:ext cx="3888259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00" name="Google Shape;40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9739" y="1338697"/>
            <a:ext cx="6918974" cy="5154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8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8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LOSAS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8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8"/>
          <p:cNvSpPr txBox="1"/>
          <p:nvPr/>
        </p:nvSpPr>
        <p:spPr>
          <a:xfrm>
            <a:off x="7471451" y="1328440"/>
            <a:ext cx="3888259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10" name="Google Shape;41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4787" y="1246166"/>
            <a:ext cx="8799594" cy="5154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9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9"/>
          <p:cNvSpPr/>
          <p:nvPr/>
        </p:nvSpPr>
        <p:spPr>
          <a:xfrm>
            <a:off x="-1" y="310729"/>
            <a:ext cx="9001957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9"/>
          <p:cNvSpPr txBox="1"/>
          <p:nvPr/>
        </p:nvSpPr>
        <p:spPr>
          <a:xfrm>
            <a:off x="838201" y="1870016"/>
            <a:ext cx="706292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20"/>
              <a:buFont typeface="Arial"/>
              <a:buNone/>
            </a:pPr>
            <a:r>
              <a:rPr b="0" i="0" lang="es-MX" sz="96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50"/>
              <a:buFont typeface="Arial"/>
              <a:buNone/>
            </a:pPr>
            <a:r>
              <a:rPr b="0" i="0" lang="es-MX" sz="55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Font typeface="Arial"/>
              <a:buNone/>
            </a:pPr>
            <a:r>
              <a:rPr b="0" i="0" lang="es-MX" sz="333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Compactación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OBJETIVO DE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APRENDIZAJE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>
            <p:ph idx="12" type="sldNum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784390" y="2218890"/>
            <a:ext cx="10200443" cy="4181454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>
            <p:ph idx="1" type="body"/>
          </p:nvPr>
        </p:nvSpPr>
        <p:spPr>
          <a:xfrm>
            <a:off x="2876473" y="2601594"/>
            <a:ext cx="7940553" cy="359254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50799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i="0" lang="es-MX" sz="3200">
                <a:solidFill>
                  <a:schemeClr val="lt1"/>
                </a:solidFill>
              </a:rPr>
              <a:t>Ejecutar obras de hormigón para fundaciones, sobrecimientos, pilares, vigas, cadenas, losas, muros, con hormigón preparado en obra y premezclado, de acuerdo a especificaciones técnicas y los planos de estructura, utilizando maquinaria, herramientas e instrumentos de medida adecuados.</a:t>
            </a:r>
            <a:endParaRPr i="0" sz="3200">
              <a:solidFill>
                <a:schemeClr val="lt1"/>
              </a:solidFill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1076371" y="3671342"/>
            <a:ext cx="191777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s-MX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OA2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0"/>
          <p:cNvSpPr txBox="1"/>
          <p:nvPr/>
        </p:nvSpPr>
        <p:spPr>
          <a:xfrm>
            <a:off x="292595" y="3118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COMPACTACIÓN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0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0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0"/>
          <p:cNvSpPr/>
          <p:nvPr/>
        </p:nvSpPr>
        <p:spPr>
          <a:xfrm>
            <a:off x="2938509" y="1346195"/>
            <a:ext cx="6942338" cy="76669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0"/>
          <p:cNvSpPr txBox="1"/>
          <p:nvPr/>
        </p:nvSpPr>
        <p:spPr>
          <a:xfrm>
            <a:off x="3260038" y="1397175"/>
            <a:ext cx="66624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MX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 objetivo es trasladar el hormigón hacia todos los rincones del moldaje, eliminar burbujas de aire y mejorar el contacto de áridos entre sí.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0"/>
          <p:cNvSpPr/>
          <p:nvPr/>
        </p:nvSpPr>
        <p:spPr>
          <a:xfrm>
            <a:off x="2938509" y="2268928"/>
            <a:ext cx="6942338" cy="76669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0"/>
          <p:cNvSpPr txBox="1"/>
          <p:nvPr/>
        </p:nvSpPr>
        <p:spPr>
          <a:xfrm>
            <a:off x="3218520" y="2370942"/>
            <a:ext cx="666232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MX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Considerar que el hormigón debe cubrir zonas de armaduras que </a:t>
            </a:r>
            <a:r>
              <a:rPr b="0" i="0" lang="es-MX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impidan correcta distribución.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0"/>
          <p:cNvSpPr/>
          <p:nvPr/>
        </p:nvSpPr>
        <p:spPr>
          <a:xfrm>
            <a:off x="2938509" y="3156100"/>
            <a:ext cx="6942338" cy="652811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0"/>
          <p:cNvSpPr txBox="1"/>
          <p:nvPr/>
        </p:nvSpPr>
        <p:spPr>
          <a:xfrm>
            <a:off x="3297117" y="3290699"/>
            <a:ext cx="5260957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MX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puede realizar mediante pisonado y vibrado.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0"/>
          <p:cNvSpPr/>
          <p:nvPr/>
        </p:nvSpPr>
        <p:spPr>
          <a:xfrm>
            <a:off x="2938509" y="3859550"/>
            <a:ext cx="6942338" cy="717567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0"/>
          <p:cNvSpPr txBox="1"/>
          <p:nvPr/>
        </p:nvSpPr>
        <p:spPr>
          <a:xfrm>
            <a:off x="3218520" y="3934930"/>
            <a:ext cx="653803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MX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vibración es la acción de someter al hormigón a movimientos vibratorios mecánicos de alta frecuencia.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0"/>
          <p:cNvSpPr/>
          <p:nvPr/>
        </p:nvSpPr>
        <p:spPr>
          <a:xfrm>
            <a:off x="2943312" y="4646239"/>
            <a:ext cx="6942338" cy="807942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0"/>
          <p:cNvSpPr txBox="1"/>
          <p:nvPr/>
        </p:nvSpPr>
        <p:spPr>
          <a:xfrm>
            <a:off x="3223323" y="4839895"/>
            <a:ext cx="6408949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MX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Este proceso aumenta la resistencia, impermeabilidad y adherencia.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0"/>
          <p:cNvSpPr/>
          <p:nvPr/>
        </p:nvSpPr>
        <p:spPr>
          <a:xfrm>
            <a:off x="2964533" y="5555214"/>
            <a:ext cx="6942338" cy="76669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0"/>
          <p:cNvSpPr txBox="1"/>
          <p:nvPr/>
        </p:nvSpPr>
        <p:spPr>
          <a:xfrm>
            <a:off x="3288934" y="5754881"/>
            <a:ext cx="5982923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MX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vibración puede ser realizada de manera interna o externa</a:t>
            </a:r>
            <a:r>
              <a:rPr lang="es-MX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0407" y="1397169"/>
            <a:ext cx="2389637" cy="487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1"/>
          <p:cNvSpPr/>
          <p:nvPr/>
        </p:nvSpPr>
        <p:spPr>
          <a:xfrm>
            <a:off x="1882066" y="2096144"/>
            <a:ext cx="3753136" cy="435640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1"/>
          <p:cNvSpPr/>
          <p:nvPr/>
        </p:nvSpPr>
        <p:spPr>
          <a:xfrm>
            <a:off x="5754210" y="2096144"/>
            <a:ext cx="4002348" cy="435640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1"/>
          <p:cNvSpPr txBox="1"/>
          <p:nvPr/>
        </p:nvSpPr>
        <p:spPr>
          <a:xfrm>
            <a:off x="7471451" y="1328440"/>
            <a:ext cx="3888259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7" name="Google Shape;447;p31"/>
          <p:cNvSpPr txBox="1"/>
          <p:nvPr/>
        </p:nvSpPr>
        <p:spPr>
          <a:xfrm>
            <a:off x="29259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COMPACTACIÓN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VIBRACIÓN EXTERNA</a:t>
            </a:r>
            <a:endParaRPr b="0" i="0" sz="44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1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1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1"/>
          <p:cNvSpPr txBox="1"/>
          <p:nvPr/>
        </p:nvSpPr>
        <p:spPr>
          <a:xfrm>
            <a:off x="2425037" y="3202770"/>
            <a:ext cx="27684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MX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ejecuta vibrando el moldaje.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1"/>
          <p:cNvSpPr txBox="1"/>
          <p:nvPr/>
        </p:nvSpPr>
        <p:spPr>
          <a:xfrm>
            <a:off x="6120746" y="3296692"/>
            <a:ext cx="346713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MX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utiliza para moldear piezas prefabricadas.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2"/>
          <p:cNvSpPr txBox="1"/>
          <p:nvPr/>
        </p:nvSpPr>
        <p:spPr>
          <a:xfrm>
            <a:off x="29259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COMPACTACIÓN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VIBRACIÓN SUPERFICIAL</a:t>
            </a:r>
            <a:endParaRPr b="0" i="0" sz="44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2"/>
          <p:cNvSpPr txBox="1"/>
          <p:nvPr/>
        </p:nvSpPr>
        <p:spPr>
          <a:xfrm>
            <a:off x="7471451" y="1328440"/>
            <a:ext cx="3888259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9" name="Google Shape;459;p32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2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2"/>
          <p:cNvSpPr/>
          <p:nvPr/>
        </p:nvSpPr>
        <p:spPr>
          <a:xfrm>
            <a:off x="2558189" y="1672446"/>
            <a:ext cx="6942338" cy="76669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2"/>
          <p:cNvSpPr/>
          <p:nvPr/>
        </p:nvSpPr>
        <p:spPr>
          <a:xfrm>
            <a:off x="2558189" y="2595179"/>
            <a:ext cx="6942338" cy="76669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2"/>
          <p:cNvSpPr/>
          <p:nvPr/>
        </p:nvSpPr>
        <p:spPr>
          <a:xfrm>
            <a:off x="2558189" y="3482351"/>
            <a:ext cx="6942338" cy="652811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2"/>
          <p:cNvSpPr/>
          <p:nvPr/>
        </p:nvSpPr>
        <p:spPr>
          <a:xfrm>
            <a:off x="2558189" y="4185801"/>
            <a:ext cx="6942338" cy="717567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2"/>
          <p:cNvSpPr/>
          <p:nvPr/>
        </p:nvSpPr>
        <p:spPr>
          <a:xfrm>
            <a:off x="2562992" y="4972490"/>
            <a:ext cx="6942338" cy="807942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2"/>
          <p:cNvSpPr/>
          <p:nvPr/>
        </p:nvSpPr>
        <p:spPr>
          <a:xfrm>
            <a:off x="2584213" y="5881465"/>
            <a:ext cx="6942338" cy="76669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6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087" y="1723420"/>
            <a:ext cx="2389637" cy="4873762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2"/>
          <p:cNvSpPr txBox="1"/>
          <p:nvPr/>
        </p:nvSpPr>
        <p:spPr>
          <a:xfrm>
            <a:off x="3028254" y="1871256"/>
            <a:ext cx="60989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directo sobre la superficie del hormigón.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2"/>
          <p:cNvSpPr txBox="1"/>
          <p:nvPr/>
        </p:nvSpPr>
        <p:spPr>
          <a:xfrm>
            <a:off x="2979879" y="2784689"/>
            <a:ext cx="60989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Posee un alto efecto compactante.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2"/>
          <p:cNvSpPr txBox="1"/>
          <p:nvPr/>
        </p:nvSpPr>
        <p:spPr>
          <a:xfrm>
            <a:off x="3028254" y="3613182"/>
            <a:ext cx="60989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realiza en placas, losas, pavimentos y pisos.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2"/>
          <p:cNvSpPr txBox="1"/>
          <p:nvPr/>
        </p:nvSpPr>
        <p:spPr>
          <a:xfrm>
            <a:off x="3028254" y="4328927"/>
            <a:ext cx="60989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ejerce en la masa de hormigón.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2"/>
          <p:cNvSpPr txBox="1"/>
          <p:nvPr/>
        </p:nvSpPr>
        <p:spPr>
          <a:xfrm>
            <a:off x="3028254" y="5175649"/>
            <a:ext cx="60989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utilizan vibradores de inmersión o de aguja.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2"/>
          <p:cNvSpPr txBox="1"/>
          <p:nvPr/>
        </p:nvSpPr>
        <p:spPr>
          <a:xfrm>
            <a:off x="2879723" y="5904355"/>
            <a:ext cx="655723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MX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proceso de vibrado , el tamaño y tipo de vibrador depende de factores tales como: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3"/>
          <p:cNvSpPr txBox="1"/>
          <p:nvPr/>
        </p:nvSpPr>
        <p:spPr>
          <a:xfrm>
            <a:off x="292595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COMPACTACIÓN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VIBRACIÓN SUPERFICIAL</a:t>
            </a:r>
            <a:endParaRPr b="0" i="0" sz="44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3"/>
          <p:cNvSpPr txBox="1"/>
          <p:nvPr/>
        </p:nvSpPr>
        <p:spPr>
          <a:xfrm>
            <a:off x="7471451" y="1328440"/>
            <a:ext cx="3888259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1" name="Google Shape;481;p33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3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3"/>
          <p:cNvSpPr txBox="1"/>
          <p:nvPr/>
        </p:nvSpPr>
        <p:spPr>
          <a:xfrm>
            <a:off x="541121" y="2312920"/>
            <a:ext cx="24134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Su energía de vibración.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3"/>
          <p:cNvSpPr txBox="1"/>
          <p:nvPr/>
        </p:nvSpPr>
        <p:spPr>
          <a:xfrm>
            <a:off x="6641756" y="5832498"/>
            <a:ext cx="29550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Asentamiento y dosificación del hormigón.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3"/>
          <p:cNvSpPr txBox="1"/>
          <p:nvPr/>
        </p:nvSpPr>
        <p:spPr>
          <a:xfrm>
            <a:off x="2524218" y="5850254"/>
            <a:ext cx="27122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La frecuencia de vibración.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3"/>
          <p:cNvSpPr txBox="1"/>
          <p:nvPr/>
        </p:nvSpPr>
        <p:spPr>
          <a:xfrm>
            <a:off x="4592953" y="2068523"/>
            <a:ext cx="27666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Rendimiento y generación del movimiento.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3"/>
          <p:cNvSpPr txBox="1"/>
          <p:nvPr/>
        </p:nvSpPr>
        <p:spPr>
          <a:xfrm>
            <a:off x="8584760" y="2052937"/>
            <a:ext cx="3249178" cy="6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La influencia de la armadura en el hormigón (evitar contacto).</a:t>
            </a:r>
            <a:endParaRPr b="0" i="0" sz="32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Google Shape;48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275" y="2732737"/>
            <a:ext cx="11461489" cy="309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34"/>
          <p:cNvSpPr txBox="1"/>
          <p:nvPr/>
        </p:nvSpPr>
        <p:spPr>
          <a:xfrm>
            <a:off x="29259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COMPACTACIÓN – VIBRACIÓN SUPERFICIAL 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PROCEDIMIENTO</a:t>
            </a:r>
            <a:endParaRPr b="0" i="0" sz="4400" u="none" cap="none" strike="noStrike">
              <a:solidFill>
                <a:srgbClr val="A7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4"/>
          <p:cNvSpPr txBox="1"/>
          <p:nvPr/>
        </p:nvSpPr>
        <p:spPr>
          <a:xfrm>
            <a:off x="7471451" y="1328440"/>
            <a:ext cx="3888259" cy="4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6" name="Google Shape;496;p34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4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4"/>
          <p:cNvSpPr/>
          <p:nvPr/>
        </p:nvSpPr>
        <p:spPr>
          <a:xfrm>
            <a:off x="8831" y="2136475"/>
            <a:ext cx="3753136" cy="435640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4"/>
          <p:cNvSpPr/>
          <p:nvPr/>
        </p:nvSpPr>
        <p:spPr>
          <a:xfrm>
            <a:off x="3880975" y="2136475"/>
            <a:ext cx="4002348" cy="4356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4"/>
          <p:cNvSpPr/>
          <p:nvPr/>
        </p:nvSpPr>
        <p:spPr>
          <a:xfrm>
            <a:off x="8016531" y="2136475"/>
            <a:ext cx="3777207" cy="435640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4"/>
          <p:cNvSpPr txBox="1"/>
          <p:nvPr/>
        </p:nvSpPr>
        <p:spPr>
          <a:xfrm>
            <a:off x="198618" y="2631664"/>
            <a:ext cx="3373561" cy="3508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s-MX" sz="3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Introducir y retirar verticalmente en la masa de hormigón fresco.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4"/>
          <p:cNvSpPr txBox="1"/>
          <p:nvPr/>
        </p:nvSpPr>
        <p:spPr>
          <a:xfrm>
            <a:off x="4042598" y="2520017"/>
            <a:ext cx="3739411" cy="3508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s-MX" sz="3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utiliza una velocidad uniforme para lograr homogeneidad en la mezcla.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4"/>
          <p:cNvSpPr txBox="1"/>
          <p:nvPr/>
        </p:nvSpPr>
        <p:spPr>
          <a:xfrm>
            <a:off x="8113283" y="2447201"/>
            <a:ext cx="3480949" cy="3508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s-MX" sz="3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Inclinadamente no debe pasar los 45°, dado que impide la compactación de algunas zonas.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5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5"/>
          <p:cNvSpPr/>
          <p:nvPr/>
        </p:nvSpPr>
        <p:spPr>
          <a:xfrm>
            <a:off x="-1" y="310729"/>
            <a:ext cx="9001957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5"/>
          <p:cNvSpPr txBox="1"/>
          <p:nvPr/>
        </p:nvSpPr>
        <p:spPr>
          <a:xfrm>
            <a:off x="838201" y="1870016"/>
            <a:ext cx="706292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20"/>
              <a:buFont typeface="Arial"/>
              <a:buNone/>
            </a:pPr>
            <a:r>
              <a:rPr b="0" i="0" lang="es-MX" sz="96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50"/>
              <a:buFont typeface="Arial"/>
              <a:buNone/>
            </a:pPr>
            <a:r>
              <a:rPr b="0" i="0" lang="es-MX" sz="55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Font typeface="Arial"/>
              <a:buNone/>
            </a:pPr>
            <a:r>
              <a:rPr b="0" i="0" lang="es-MX" sz="333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Curado del hormigón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6"/>
          <p:cNvSpPr txBox="1"/>
          <p:nvPr/>
        </p:nvSpPr>
        <p:spPr>
          <a:xfrm>
            <a:off x="29259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CURADO DEL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endParaRPr b="0" i="0" sz="4400" u="none" cap="none" strike="noStrike">
              <a:solidFill>
                <a:srgbClr val="A7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6"/>
          <p:cNvSpPr txBox="1"/>
          <p:nvPr>
            <p:ph idx="1" type="body"/>
          </p:nvPr>
        </p:nvSpPr>
        <p:spPr>
          <a:xfrm>
            <a:off x="283667" y="2990509"/>
            <a:ext cx="5056496" cy="22118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5464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000"/>
              <a:buNone/>
            </a:pPr>
            <a:r>
              <a:rPr b="1" lang="es-MX">
                <a:solidFill>
                  <a:srgbClr val="00953A"/>
                </a:solidFill>
              </a:rPr>
              <a:t>Proceso de humedecimiento que se aplica al Hormigón para desarrollar toda su resistencia, durabilidad e impermeabilidad.</a:t>
            </a:r>
            <a:endParaRPr/>
          </a:p>
        </p:txBody>
      </p:sp>
      <p:sp>
        <p:nvSpPr>
          <p:cNvPr id="518" name="Google Shape;518;p36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6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6"/>
          <p:cNvSpPr/>
          <p:nvPr/>
        </p:nvSpPr>
        <p:spPr>
          <a:xfrm>
            <a:off x="5538554" y="1917577"/>
            <a:ext cx="6255184" cy="4504274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6"/>
          <p:cNvSpPr txBox="1"/>
          <p:nvPr/>
        </p:nvSpPr>
        <p:spPr>
          <a:xfrm>
            <a:off x="5655075" y="2028082"/>
            <a:ext cx="5823751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Este procedimiento se realiza al momento del fragüe del hormigón.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Este procedimiento se realiza para no perder agua  interna de la masa de hormigón, producto de su temperatura interna, la cual provoca evaporación de la misma agua de amasado.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2" name="Google Shape;522;p36"/>
          <p:cNvCxnSpPr/>
          <p:nvPr/>
        </p:nvCxnSpPr>
        <p:spPr>
          <a:xfrm rot="10800000">
            <a:off x="4287915" y="4813864"/>
            <a:ext cx="1033141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36"/>
          <p:cNvCxnSpPr/>
          <p:nvPr/>
        </p:nvCxnSpPr>
        <p:spPr>
          <a:xfrm rot="10800000">
            <a:off x="407956" y="3130075"/>
            <a:ext cx="1283069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36"/>
          <p:cNvCxnSpPr/>
          <p:nvPr/>
        </p:nvCxnSpPr>
        <p:spPr>
          <a:xfrm>
            <a:off x="407956" y="3130075"/>
            <a:ext cx="0" cy="859654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36"/>
          <p:cNvCxnSpPr/>
          <p:nvPr/>
        </p:nvCxnSpPr>
        <p:spPr>
          <a:xfrm>
            <a:off x="5321055" y="3955696"/>
            <a:ext cx="0" cy="859654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7"/>
          <p:cNvSpPr txBox="1"/>
          <p:nvPr/>
        </p:nvSpPr>
        <p:spPr>
          <a:xfrm>
            <a:off x="29259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CURADO DEL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endParaRPr b="0" i="0" sz="4400" u="none" cap="none" strike="noStrike">
              <a:solidFill>
                <a:srgbClr val="A7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7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7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7"/>
          <p:cNvSpPr/>
          <p:nvPr/>
        </p:nvSpPr>
        <p:spPr>
          <a:xfrm>
            <a:off x="8830" y="2130640"/>
            <a:ext cx="6773709" cy="42697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7"/>
          <p:cNvSpPr txBox="1"/>
          <p:nvPr>
            <p:ph idx="1" type="body"/>
          </p:nvPr>
        </p:nvSpPr>
        <p:spPr>
          <a:xfrm>
            <a:off x="7116358" y="2630840"/>
            <a:ext cx="4406858" cy="2491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5464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000"/>
              <a:buNone/>
            </a:pPr>
            <a:r>
              <a:rPr b="1" lang="es-MX" sz="2700">
                <a:solidFill>
                  <a:srgbClr val="00953A"/>
                </a:solidFill>
              </a:rPr>
              <a:t>El curado se puede realizar mediante regado con agua (rocío frecuente), utilización de papel absorbente u otro material impregnado de agua, polietilenos, entre otros.</a:t>
            </a:r>
            <a:endParaRPr/>
          </a:p>
        </p:txBody>
      </p:sp>
      <p:sp>
        <p:nvSpPr>
          <p:cNvPr id="536" name="Google Shape;536;p37"/>
          <p:cNvSpPr txBox="1"/>
          <p:nvPr/>
        </p:nvSpPr>
        <p:spPr>
          <a:xfrm>
            <a:off x="49624" y="2378492"/>
            <a:ext cx="6473654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s-MX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mal curado del hormigón, puede afectar en su estructura interna, provocando fraguado rápido y seco  de manera irreversible.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s-MX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Además puede provocar fisuras en la estructura de hormigón.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7" name="Google Shape;537;p37"/>
          <p:cNvCxnSpPr/>
          <p:nvPr/>
        </p:nvCxnSpPr>
        <p:spPr>
          <a:xfrm rot="10800000">
            <a:off x="9925235" y="5337648"/>
            <a:ext cx="1716723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37"/>
          <p:cNvCxnSpPr/>
          <p:nvPr/>
        </p:nvCxnSpPr>
        <p:spPr>
          <a:xfrm rot="10800000">
            <a:off x="7116358" y="2630840"/>
            <a:ext cx="1283069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39" name="Google Shape;539;p37"/>
          <p:cNvCxnSpPr/>
          <p:nvPr/>
        </p:nvCxnSpPr>
        <p:spPr>
          <a:xfrm>
            <a:off x="7116358" y="2630840"/>
            <a:ext cx="0" cy="859654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40" name="Google Shape;540;p37"/>
          <p:cNvCxnSpPr/>
          <p:nvPr/>
        </p:nvCxnSpPr>
        <p:spPr>
          <a:xfrm>
            <a:off x="11641956" y="4479480"/>
            <a:ext cx="0" cy="859654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8"/>
          <p:cNvSpPr/>
          <p:nvPr/>
        </p:nvSpPr>
        <p:spPr>
          <a:xfrm>
            <a:off x="8830" y="2104007"/>
            <a:ext cx="8797819" cy="42697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8"/>
          <p:cNvSpPr txBox="1"/>
          <p:nvPr/>
        </p:nvSpPr>
        <p:spPr>
          <a:xfrm>
            <a:off x="292595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CURADO DEL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endParaRPr b="0" i="0" sz="4400" u="none" cap="none" strike="noStrike">
              <a:solidFill>
                <a:srgbClr val="A7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8"/>
          <p:cNvSpPr txBox="1"/>
          <p:nvPr>
            <p:ph idx="1" type="body"/>
          </p:nvPr>
        </p:nvSpPr>
        <p:spPr>
          <a:xfrm>
            <a:off x="8831" y="2695998"/>
            <a:ext cx="8602510" cy="31543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74120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3200">
                <a:solidFill>
                  <a:schemeClr val="lt1"/>
                </a:solidFill>
              </a:rPr>
              <a:t>Se debe mantener el hormigón húmedo por 7 días a lo menos cuando se utiliza cemento portland.</a:t>
            </a:r>
            <a:endParaRPr/>
          </a:p>
          <a:p>
            <a:pPr indent="-347121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  <a:p>
            <a:pPr indent="-474120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3200">
                <a:solidFill>
                  <a:schemeClr val="lt1"/>
                </a:solidFill>
              </a:rPr>
              <a:t>Mantener húmedo por 3 días a lo menos cuando se utiliza cemento de alta resistencia.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549" name="Google Shape;549;p38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8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9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9"/>
          <p:cNvSpPr/>
          <p:nvPr/>
        </p:nvSpPr>
        <p:spPr>
          <a:xfrm>
            <a:off x="-1" y="319605"/>
            <a:ext cx="9001957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9"/>
          <p:cNvSpPr txBox="1"/>
          <p:nvPr/>
        </p:nvSpPr>
        <p:spPr>
          <a:xfrm>
            <a:off x="838201" y="1870016"/>
            <a:ext cx="706292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20"/>
              <a:buFont typeface="Arial"/>
              <a:buNone/>
            </a:pPr>
            <a:r>
              <a:rPr b="0" i="0" lang="es-MX" sz="96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50"/>
              <a:buFont typeface="Arial"/>
              <a:buNone/>
            </a:pPr>
            <a:r>
              <a:rPr b="0" i="0" lang="es-MX" sz="55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Font typeface="Arial"/>
              <a:buNone/>
            </a:pPr>
            <a:r>
              <a:rPr b="0" i="0" lang="es-MX" sz="333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Juntas de dilatación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APRENDIZAJES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ESPERADOS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/>
          <p:nvPr>
            <p:ph idx="12" type="sldNum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9525" y="2090591"/>
            <a:ext cx="6338006" cy="4181454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6469474" y="2090591"/>
            <a:ext cx="5437147" cy="4181454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>
            <p:ph idx="1" type="body"/>
          </p:nvPr>
        </p:nvSpPr>
        <p:spPr>
          <a:xfrm>
            <a:off x="6603993" y="3020170"/>
            <a:ext cx="5121970" cy="26049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50799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i="0" lang="es-MX" sz="2300">
                <a:solidFill>
                  <a:schemeClr val="lt1"/>
                </a:solidFill>
              </a:rPr>
              <a:t>Aplica procedimiento para prevenir y controlar el almacenamiento, transporte, manejo y reutilización de residuos en proceso constructivo, de acuerdo a protocolo vigente.</a:t>
            </a:r>
            <a:endParaRPr i="0" sz="2300">
              <a:solidFill>
                <a:schemeClr val="lt1"/>
              </a:solidFill>
            </a:endParaRPr>
          </a:p>
          <a:p>
            <a:pPr indent="-368284" lvl="0" marL="609585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i="0" sz="2300">
              <a:solidFill>
                <a:schemeClr val="lt1"/>
              </a:solidFill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132813" y="3206604"/>
            <a:ext cx="6152572" cy="2569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7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</a:pPr>
            <a:r>
              <a:rPr b="0" i="0" lang="es-MX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Coloca el hormigón en elementos estructurales, como fundaciones, sobrecimientos, pilares, vigas, cadenas, losas, muros, de acuerdo a especificaciones técnicas y recomendaciones de organismos especializados, considerando sistemas de compactación, curado en obra y medidas de seguridad.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285378" y="2170660"/>
            <a:ext cx="18008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AE3</a:t>
            </a:r>
            <a:r>
              <a:rPr b="0" i="0" lang="es-MX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6762437" y="2201972"/>
            <a:ext cx="157578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AE5</a:t>
            </a:r>
            <a:r>
              <a:rPr b="0" i="0" lang="es-MX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40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40"/>
          <p:cNvSpPr txBox="1"/>
          <p:nvPr/>
        </p:nvSpPr>
        <p:spPr>
          <a:xfrm>
            <a:off x="301426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JUNTAS DE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DILATACIÓN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40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40"/>
          <p:cNvSpPr/>
          <p:nvPr/>
        </p:nvSpPr>
        <p:spPr>
          <a:xfrm>
            <a:off x="8831" y="2136475"/>
            <a:ext cx="3753136" cy="435640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40"/>
          <p:cNvSpPr/>
          <p:nvPr/>
        </p:nvSpPr>
        <p:spPr>
          <a:xfrm>
            <a:off x="3880975" y="2136475"/>
            <a:ext cx="4002348" cy="4356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40"/>
          <p:cNvSpPr/>
          <p:nvPr/>
        </p:nvSpPr>
        <p:spPr>
          <a:xfrm>
            <a:off x="8016531" y="2136475"/>
            <a:ext cx="3777207" cy="435640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40"/>
          <p:cNvSpPr txBox="1"/>
          <p:nvPr/>
        </p:nvSpPr>
        <p:spPr>
          <a:xfrm>
            <a:off x="301426" y="3116490"/>
            <a:ext cx="265799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Llamada también juntas de separación de contracción.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40"/>
          <p:cNvSpPr txBox="1"/>
          <p:nvPr/>
        </p:nvSpPr>
        <p:spPr>
          <a:xfrm>
            <a:off x="4169480" y="2902493"/>
            <a:ext cx="3552297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la libertad de movimiento que posee una pieza estructural para permitir la dilatación del elemento.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40"/>
          <p:cNvSpPr txBox="1"/>
          <p:nvPr/>
        </p:nvSpPr>
        <p:spPr>
          <a:xfrm>
            <a:off x="7953167" y="2421849"/>
            <a:ext cx="373691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necesario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ubicarlas en zonas donde existen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grande esfuerzos,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esta manera se evitan fisuras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roturas 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dichas zonas.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41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41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JUNTAS DE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DILATACIÓN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41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41"/>
          <p:cNvSpPr txBox="1"/>
          <p:nvPr>
            <p:ph idx="1" type="body"/>
          </p:nvPr>
        </p:nvSpPr>
        <p:spPr>
          <a:xfrm>
            <a:off x="579223" y="2518983"/>
            <a:ext cx="9960005" cy="35107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5464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000"/>
              <a:buNone/>
            </a:pPr>
            <a:r>
              <a:rPr lang="es-MX">
                <a:solidFill>
                  <a:srgbClr val="00953A"/>
                </a:solidFill>
              </a:rPr>
              <a:t>Para realizar la junta de dilatación se realizan los siguientes pasos:</a:t>
            </a:r>
            <a:endParaRPr/>
          </a:p>
          <a:p>
            <a:pPr indent="0" lvl="0" marL="135463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133"/>
          </a:p>
          <a:p>
            <a:pPr indent="-457200" lvl="0" marL="592663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133"/>
              <a:buFont typeface="Calibri"/>
              <a:buAutoNum type="arabicPeriod"/>
            </a:pPr>
            <a:r>
              <a:rPr lang="es-MX" sz="2133"/>
              <a:t>Se prepara el soporte, debe estar seco y libre de polvos.</a:t>
            </a:r>
            <a:endParaRPr/>
          </a:p>
          <a:p>
            <a:pPr indent="-457200" lvl="0" marL="592663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133"/>
              <a:buFont typeface="Calibri"/>
              <a:buAutoNum type="arabicPeriod"/>
            </a:pPr>
            <a:r>
              <a:rPr lang="es-MX" sz="2133"/>
              <a:t>Se aconseja decapar el hormigón con un cepillo metálico.</a:t>
            </a:r>
            <a:endParaRPr/>
          </a:p>
          <a:p>
            <a:pPr indent="-457200" lvl="0" marL="592663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133"/>
              <a:buFont typeface="Calibri"/>
              <a:buAutoNum type="arabicPeriod"/>
            </a:pPr>
            <a:r>
              <a:rPr lang="es-MX" sz="2133"/>
              <a:t>Se enmascaran las juntas, esto se realiza con una cinta de papel en los bordes para obtener un acabado minucioso y retirar después.</a:t>
            </a:r>
            <a:endParaRPr/>
          </a:p>
          <a:p>
            <a:pPr indent="-457200" lvl="0" marL="592663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133"/>
              <a:buFont typeface="Calibri"/>
              <a:buAutoNum type="arabicPeriod"/>
            </a:pPr>
            <a:r>
              <a:rPr lang="es-MX" sz="2133"/>
              <a:t>Se rellenan las juntas mediante un cartucho sellador en pistola.</a:t>
            </a:r>
            <a:endParaRPr/>
          </a:p>
          <a:p>
            <a:pPr indent="-457200" lvl="0" marL="592663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133"/>
              <a:buFont typeface="Calibri"/>
              <a:buAutoNum type="arabicPeriod"/>
            </a:pPr>
            <a:r>
              <a:rPr lang="es-MX" sz="2133"/>
              <a:t>Rellenar junta totalmente, asegurando que el material quede en contacto en ambos lados de la junta.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2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42"/>
          <p:cNvSpPr/>
          <p:nvPr/>
        </p:nvSpPr>
        <p:spPr>
          <a:xfrm>
            <a:off x="-1" y="319605"/>
            <a:ext cx="9001957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42"/>
          <p:cNvSpPr txBox="1"/>
          <p:nvPr/>
        </p:nvSpPr>
        <p:spPr>
          <a:xfrm>
            <a:off x="838201" y="1870016"/>
            <a:ext cx="706292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20"/>
              <a:buFont typeface="Arial"/>
              <a:buNone/>
            </a:pPr>
            <a:r>
              <a:rPr b="0" i="0" lang="es-MX" sz="96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50"/>
              <a:buFont typeface="Arial"/>
              <a:buNone/>
            </a:pPr>
            <a:r>
              <a:rPr b="0" i="0" lang="es-MX" sz="55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Font typeface="Arial"/>
              <a:buNone/>
            </a:pPr>
            <a:r>
              <a:rPr b="0" i="0" lang="es-MX" sz="333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 en terreno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43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43"/>
          <p:cNvSpPr txBox="1"/>
          <p:nvPr/>
        </p:nvSpPr>
        <p:spPr>
          <a:xfrm>
            <a:off x="301426" y="3194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CONTROL EN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TERRENO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43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43"/>
          <p:cNvSpPr/>
          <p:nvPr/>
        </p:nvSpPr>
        <p:spPr>
          <a:xfrm>
            <a:off x="337355" y="2337040"/>
            <a:ext cx="2722174" cy="3042645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43"/>
          <p:cNvSpPr/>
          <p:nvPr/>
        </p:nvSpPr>
        <p:spPr>
          <a:xfrm>
            <a:off x="3274702" y="2337040"/>
            <a:ext cx="2646707" cy="3042645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43"/>
          <p:cNvSpPr txBox="1"/>
          <p:nvPr/>
        </p:nvSpPr>
        <p:spPr>
          <a:xfrm>
            <a:off x="512248" y="2423213"/>
            <a:ext cx="6286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43"/>
          <p:cNvSpPr txBox="1"/>
          <p:nvPr/>
        </p:nvSpPr>
        <p:spPr>
          <a:xfrm>
            <a:off x="3474131" y="2423212"/>
            <a:ext cx="6286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43"/>
          <p:cNvSpPr/>
          <p:nvPr/>
        </p:nvSpPr>
        <p:spPr>
          <a:xfrm>
            <a:off x="6136582" y="2337040"/>
            <a:ext cx="2722174" cy="3042645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43"/>
          <p:cNvSpPr/>
          <p:nvPr/>
        </p:nvSpPr>
        <p:spPr>
          <a:xfrm>
            <a:off x="9073929" y="2337040"/>
            <a:ext cx="2646707" cy="3042645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43"/>
          <p:cNvSpPr txBox="1"/>
          <p:nvPr/>
        </p:nvSpPr>
        <p:spPr>
          <a:xfrm>
            <a:off x="6311475" y="2423213"/>
            <a:ext cx="6286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3"/>
          <p:cNvSpPr txBox="1"/>
          <p:nvPr/>
        </p:nvSpPr>
        <p:spPr>
          <a:xfrm>
            <a:off x="9273358" y="2423212"/>
            <a:ext cx="6286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3"/>
          <p:cNvSpPr txBox="1"/>
          <p:nvPr/>
        </p:nvSpPr>
        <p:spPr>
          <a:xfrm>
            <a:off x="512248" y="3251393"/>
            <a:ext cx="245796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MX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Consiste en tomar muestras en moldes metálicos de 20 cm de aristas.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3"/>
          <p:cNvSpPr txBox="1"/>
          <p:nvPr/>
        </p:nvSpPr>
        <p:spPr>
          <a:xfrm>
            <a:off x="3362601" y="3474682"/>
            <a:ext cx="23796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MX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debe tomar recién elaborado.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43"/>
          <p:cNvSpPr txBox="1"/>
          <p:nvPr/>
        </p:nvSpPr>
        <p:spPr>
          <a:xfrm>
            <a:off x="6194037" y="3243588"/>
            <a:ext cx="2664719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MX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Las muestras se deben tomar en tres o más intervalos regulares al momento de su descarga.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43"/>
          <p:cNvSpPr txBox="1"/>
          <p:nvPr/>
        </p:nvSpPr>
        <p:spPr>
          <a:xfrm>
            <a:off x="9251232" y="3553333"/>
            <a:ext cx="245587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MX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deben ensayar en laboratorios oficiales.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4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44"/>
          <p:cNvSpPr/>
          <p:nvPr/>
        </p:nvSpPr>
        <p:spPr>
          <a:xfrm>
            <a:off x="-1" y="319605"/>
            <a:ext cx="9001957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44"/>
          <p:cNvSpPr txBox="1"/>
          <p:nvPr/>
        </p:nvSpPr>
        <p:spPr>
          <a:xfrm>
            <a:off x="838201" y="1870016"/>
            <a:ext cx="706292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20"/>
              <a:buFont typeface="Arial"/>
              <a:buNone/>
            </a:pPr>
            <a:r>
              <a:rPr b="0" i="0" lang="es-MX" sz="96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50"/>
              <a:buFont typeface="Arial"/>
              <a:buNone/>
            </a:pPr>
            <a:r>
              <a:rPr b="0" i="0" lang="es-MX" sz="55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Font typeface="Arial"/>
              <a:buNone/>
            </a:pPr>
            <a:r>
              <a:rPr b="0" i="0" lang="es-MX" sz="333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Reparación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45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45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REPARACIÓN DEL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45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45"/>
          <p:cNvSpPr txBox="1"/>
          <p:nvPr>
            <p:ph idx="1" type="body"/>
          </p:nvPr>
        </p:nvSpPr>
        <p:spPr>
          <a:xfrm>
            <a:off x="403193" y="2495484"/>
            <a:ext cx="7604465" cy="39048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5464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000"/>
              <a:buNone/>
            </a:pPr>
            <a:r>
              <a:rPr lang="es-MX" sz="3200">
                <a:solidFill>
                  <a:srgbClr val="00953A"/>
                </a:solidFill>
              </a:rPr>
              <a:t>La eficacia de la reparación dependerá de: </a:t>
            </a:r>
            <a:endParaRPr/>
          </a:p>
          <a:p>
            <a:pPr indent="0" lvl="0" marL="135464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3200"/>
          </a:p>
          <a:p>
            <a:pPr indent="-474119" lvl="1" marL="121917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953A"/>
              </a:buClr>
              <a:buSzPts val="2400"/>
              <a:buFont typeface="Arial"/>
              <a:buChar char="•"/>
            </a:pPr>
            <a:r>
              <a:rPr lang="es-MX"/>
              <a:t>El tipo de defecto, procedimiento usado.</a:t>
            </a:r>
            <a:endParaRPr/>
          </a:p>
          <a:p>
            <a:pPr indent="-474119" lvl="1" marL="121917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953A"/>
              </a:buClr>
              <a:buSzPts val="2400"/>
              <a:buFont typeface="Arial"/>
              <a:buChar char="•"/>
            </a:pPr>
            <a:r>
              <a:rPr lang="es-MX"/>
              <a:t>Correcta aplicación.</a:t>
            </a:r>
            <a:endParaRPr/>
          </a:p>
          <a:p>
            <a:pPr indent="0" lvl="1" marL="745049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/>
              <a:t> </a:t>
            </a:r>
            <a:endParaRPr/>
          </a:p>
          <a:p>
            <a:pPr indent="0" lvl="0" marL="135464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000"/>
              <a:buNone/>
            </a:pPr>
            <a:r>
              <a:rPr lang="es-MX" sz="3200">
                <a:solidFill>
                  <a:srgbClr val="00953A"/>
                </a:solidFill>
              </a:rPr>
              <a:t>Algunos defectos son moldajes mal diseñados y errores en cotas de nivelación. </a:t>
            </a:r>
            <a:endParaRPr/>
          </a:p>
        </p:txBody>
      </p:sp>
      <p:sp>
        <p:nvSpPr>
          <p:cNvPr id="624" name="Google Shape;624;p45"/>
          <p:cNvSpPr txBox="1"/>
          <p:nvPr/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A7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45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-1" y="319605"/>
            <a:ext cx="9001957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838201" y="1870016"/>
            <a:ext cx="706292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20"/>
              <a:buFont typeface="Arial"/>
              <a:buNone/>
            </a:pPr>
            <a:r>
              <a:rPr b="0" i="0" lang="es-MX" sz="96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50"/>
              <a:buFont typeface="Arial"/>
              <a:buNone/>
            </a:pPr>
            <a:r>
              <a:rPr b="0" i="0" lang="es-MX" sz="55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Font typeface="Arial"/>
              <a:buNone/>
            </a:pPr>
            <a:r>
              <a:rPr b="0" i="0" lang="es-MX" sz="333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DEFINICIÓN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>
            <p:ph idx="1" type="body"/>
          </p:nvPr>
        </p:nvSpPr>
        <p:spPr>
          <a:xfrm>
            <a:off x="5244115" y="2693598"/>
            <a:ext cx="6357472" cy="20092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4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000"/>
              <a:buNone/>
            </a:pPr>
            <a:r>
              <a:rPr b="1" lang="es-MX" sz="2400">
                <a:solidFill>
                  <a:srgbClr val="00953A"/>
                </a:solidFill>
              </a:rPr>
              <a:t>El conglomerante es un material capaz de desarrollar las propiedades adhesivas y cohesivas que hacen posible ligar fragmentos de materiales pétreos y producir una masa compacta, continua y resistente.</a:t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1" y="1690688"/>
            <a:ext cx="4820574" cy="4181454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40037" y="2544086"/>
            <a:ext cx="466512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54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es-MX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Conglomerante artificial (cemento)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54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es-MX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 mezcla de materiales pétreos inertes.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6"/>
          <p:cNvCxnSpPr/>
          <p:nvPr/>
        </p:nvCxnSpPr>
        <p:spPr>
          <a:xfrm rot="10800000">
            <a:off x="9499108" y="4557901"/>
            <a:ext cx="2142678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68" name="Google Shape;168;p6"/>
          <p:cNvCxnSpPr/>
          <p:nvPr/>
        </p:nvCxnSpPr>
        <p:spPr>
          <a:xfrm rot="10800000">
            <a:off x="5284386" y="2766091"/>
            <a:ext cx="1283069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6"/>
          <p:cNvCxnSpPr/>
          <p:nvPr/>
        </p:nvCxnSpPr>
        <p:spPr>
          <a:xfrm>
            <a:off x="5284386" y="2766091"/>
            <a:ext cx="0" cy="859654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6"/>
          <p:cNvCxnSpPr/>
          <p:nvPr/>
        </p:nvCxnSpPr>
        <p:spPr>
          <a:xfrm>
            <a:off x="11641785" y="3698247"/>
            <a:ext cx="0" cy="859654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-1" y="310729"/>
            <a:ext cx="9001957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838201" y="1870016"/>
            <a:ext cx="706292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550"/>
              <a:buFont typeface="Arial"/>
              <a:buNone/>
            </a:pPr>
            <a:r>
              <a:t/>
            </a:r>
            <a:endParaRPr b="0" i="0" sz="5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20"/>
              <a:buFont typeface="Arial"/>
              <a:buNone/>
            </a:pPr>
            <a:r>
              <a:rPr b="0" i="0" lang="es-MX" sz="96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50"/>
              <a:buFont typeface="Arial"/>
              <a:buNone/>
            </a:pPr>
            <a:r>
              <a:rPr b="0" i="0" lang="es-MX" sz="55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HORMIGÓN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Font typeface="Arial"/>
              <a:buNone/>
            </a:pPr>
            <a:r>
              <a:rPr b="0" i="0" lang="es-MX" sz="333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Materias primas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AGLOMERANTE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 txBox="1"/>
          <p:nvPr>
            <p:ph idx="1" type="body"/>
          </p:nvPr>
        </p:nvSpPr>
        <p:spPr>
          <a:xfrm>
            <a:off x="419367" y="1987331"/>
            <a:ext cx="4028346" cy="186557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52396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1800"/>
              <a:buNone/>
            </a:pPr>
            <a:r>
              <a:rPr b="1" lang="es-MX" sz="2667">
                <a:solidFill>
                  <a:srgbClr val="00953A"/>
                </a:solidFill>
              </a:rPr>
              <a:t>1. </a:t>
            </a:r>
            <a:r>
              <a:rPr lang="es-MX" sz="2667"/>
              <a:t>El más utilizado es el cemento y su materia principal el </a:t>
            </a:r>
            <a:r>
              <a:rPr b="1" lang="es-MX" sz="2667">
                <a:solidFill>
                  <a:srgbClr val="00953A"/>
                </a:solidFill>
              </a:rPr>
              <a:t>CLINQUER</a:t>
            </a:r>
            <a:r>
              <a:rPr lang="es-MX" sz="2667"/>
              <a:t>.</a:t>
            </a:r>
            <a:endParaRPr/>
          </a:p>
        </p:txBody>
      </p:sp>
      <p:sp>
        <p:nvSpPr>
          <p:cNvPr id="187" name="Google Shape;187;p8"/>
          <p:cNvSpPr txBox="1"/>
          <p:nvPr>
            <p:ph idx="2" type="body"/>
          </p:nvPr>
        </p:nvSpPr>
        <p:spPr>
          <a:xfrm>
            <a:off x="407955" y="3672821"/>
            <a:ext cx="4039757" cy="186557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52396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1800"/>
              <a:buNone/>
            </a:pPr>
            <a:r>
              <a:rPr b="1" lang="es-MX" sz="2667">
                <a:solidFill>
                  <a:srgbClr val="00953A"/>
                </a:solidFill>
              </a:rPr>
              <a:t>2. </a:t>
            </a:r>
            <a:r>
              <a:rPr lang="es-MX" sz="2667"/>
              <a:t>Es un producto que se obtiene de la mezcla de cal, sílice, alúmina y fierro como óxido.</a:t>
            </a:r>
            <a:endParaRPr/>
          </a:p>
        </p:txBody>
      </p:sp>
      <p:sp>
        <p:nvSpPr>
          <p:cNvPr id="188" name="Google Shape;188;p8"/>
          <p:cNvSpPr/>
          <p:nvPr/>
        </p:nvSpPr>
        <p:spPr>
          <a:xfrm>
            <a:off x="5388746" y="2612426"/>
            <a:ext cx="5184560" cy="172636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5557084" y="2612426"/>
            <a:ext cx="4758769" cy="156895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Todos estos materiales son fusionados en un horno para formar el </a:t>
            </a:r>
            <a:r>
              <a:rPr b="1" i="0" lang="es-MX" sz="28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CLINQUER.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30142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2000"/>
              <a:buFont typeface="Calibri"/>
              <a:buNone/>
            </a:pPr>
            <a:r>
              <a:rPr b="0" i="0" lang="es-MX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CEMENTO</a:t>
            </a:r>
            <a:br>
              <a:rPr b="0" i="0" lang="es-MX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MX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PORTLAND</a:t>
            </a:r>
            <a:endParaRPr b="0" i="0" sz="4400" u="none" cap="none" strike="noStrike">
              <a:solidFill>
                <a:srgbClr val="A7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arqhys.com/construccion/fotos/construccion/Cemento-portland.jpg" id="196" name="Google Shape;19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7127" y="2232697"/>
            <a:ext cx="6916904" cy="286365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 txBox="1"/>
          <p:nvPr>
            <p:ph idx="1" type="body"/>
          </p:nvPr>
        </p:nvSpPr>
        <p:spPr>
          <a:xfrm>
            <a:off x="301426" y="1916718"/>
            <a:ext cx="3854534" cy="416448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400"/>
              <a:buFont typeface="Calibri"/>
              <a:buAutoNum type="arabicPeriod"/>
            </a:pPr>
            <a:r>
              <a:rPr lang="es-MX" sz="2400"/>
              <a:t>Se obtiene de la molienda de </a:t>
            </a:r>
            <a:r>
              <a:rPr b="1" lang="es-MX" sz="2400">
                <a:solidFill>
                  <a:srgbClr val="00953A"/>
                </a:solidFill>
              </a:rPr>
              <a:t>CLINQUER</a:t>
            </a:r>
            <a:r>
              <a:rPr lang="es-MX" sz="2400"/>
              <a:t> y yeso.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400"/>
              <a:buFont typeface="Calibri"/>
              <a:buAutoNum type="arabicPeriod"/>
            </a:pPr>
            <a:r>
              <a:rPr lang="es-MX" sz="2400"/>
              <a:t>Se acepta solo hasta un 3% de materiales extraños.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2400"/>
              <a:buFont typeface="Calibri"/>
              <a:buAutoNum type="arabicPeriod"/>
            </a:pPr>
            <a:r>
              <a:rPr lang="es-MX" sz="2400"/>
              <a:t>El yeso es quien le da la regulación de fraguado.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1440"/>
              <a:buNone/>
            </a:pPr>
            <a:r>
              <a:t/>
            </a:r>
            <a:endParaRPr sz="2400"/>
          </a:p>
          <a:p>
            <a:pPr indent="-36576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1440"/>
              <a:buNone/>
            </a:pPr>
            <a:r>
              <a:t/>
            </a:r>
            <a:endParaRPr sz="2400"/>
          </a:p>
          <a:p>
            <a:pPr indent="-36576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53A"/>
              </a:buClr>
              <a:buSzPts val="1440"/>
              <a:buNone/>
            </a:pPr>
            <a:r>
              <a:t/>
            </a:r>
            <a:endParaRPr sz="2400"/>
          </a:p>
          <a:p>
            <a:pPr indent="-298440" lvl="0" marL="38099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b="1"/>
          </a:p>
        </p:txBody>
      </p:sp>
      <p:sp>
        <p:nvSpPr>
          <p:cNvPr id="198" name="Google Shape;198;p9"/>
          <p:cNvSpPr/>
          <p:nvPr/>
        </p:nvSpPr>
        <p:spPr>
          <a:xfrm>
            <a:off x="12025128" y="239241"/>
            <a:ext cx="171634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407956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2020-08-12T18:32:33Z</dcterms:created>
  <dc:creator>d.silvahidd@gmail.com</dc:creator>
</cp:coreProperties>
</file>