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92cprisFrYTdW/1G+NaqpSTblb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BF2A9A-7DF1-4FF7-A170-58DED8F50E26}">
  <a:tblStyle styleId="{17BF2A9A-7DF1-4FF7-A170-58DED8F50E26}"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83" name="Google Shape;18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94" name="Google Shape;19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05" name="Google Shape;20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6" name="Google Shape;21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7" name="Google Shape;22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38" name="Google Shape;23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49" name="Google Shape;24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60" name="Google Shape;26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73" name="Google Shape;27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84" name="Google Shape;284;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2" name="Google Shape;9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95" name="Google Shape;29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06" name="Google Shape;30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17" name="Google Shape;31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28" name="Google Shape;32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39" name="Google Shape;33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50" name="Google Shape;35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61" name="Google Shape;36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72" name="Google Shape;37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83" name="Google Shape;38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94" name="Google Shape;39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5" name="Google Shape;10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05" name="Google Shape;40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16" name="Google Shape;416;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27" name="Google Shape;42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38" name="Google Shape;43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49" name="Google Shape;44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60" name="Google Shape;460;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71" name="Google Shape;47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81" name="Google Shape;48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29" name="Google Shape;1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40" name="Google Shape;14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51" name="Google Shape;15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2" name="Google Shape;16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73" name="Google Shape;1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7"/>
        <p:cNvGrpSpPr/>
        <p:nvPr/>
      </p:nvGrpSpPr>
      <p:grpSpPr>
        <a:xfrm>
          <a:off x="0" y="0"/>
          <a:ext cx="0" cy="0"/>
          <a:chOff x="0" y="0"/>
          <a:chExt cx="0" cy="0"/>
        </a:xfrm>
      </p:grpSpPr>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5" name="Google Shape;2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6" name="Google Shape;2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59" name="Google Shape;5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0" name="Google Shape;6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es.slideshare.net/AlaNexX/planos-de-arq"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ar.pinterest.com/pin/60094976255942431/" TargetMode="Externa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es.scribd.com/document/364518859/casa-campestre-plano-3-pdf" TargetMode="Externa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www7.uc.cl/sw_educ/construccion/urbanizacion/html/concepto.html" TargetMode="Externa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https://es.slideshare.net/nustagonzalez/ubicacin-emplazamiento-implantacin" TargetMode="Externa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hyperlink" Target="https://www.pinterest.cl/pin/667729082230476059/" TargetMode="Externa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es.slideshare.net/Mariestenia/planta-aguas-servidas-38057316" TargetMode="Externa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hyperlink" Target="https://ikastaroak.birt.eus/edu/argitalpen/backupa/20200331/1920k/es/DFM/RGFM/RGFM04/es_DFM_RGFM04_Contenidos/website_11_aspecto_del_programa_autocad.htm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s://verplanos.com/plano-casa-autocad-medidas/" TargetMode="Externa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hyperlink" Target="https://www.modelical.com/es/gdocs/revit-arc-mejores-practicas/" TargetMode="Externa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es.wikipedia.org/wiki/DIN_476#F%C3%B3rmul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dibujotecnico.com/lineas-normalizadas"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328469"/>
            <a:ext cx="6096000" cy="6161103"/>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85" name="Google Shape;85;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86" name="Google Shape;86;p1"/>
          <p:cNvSpPr txBox="1"/>
          <p:nvPr/>
        </p:nvSpPr>
        <p:spPr>
          <a:xfrm>
            <a:off x="1380931" y="976079"/>
            <a:ext cx="4584863" cy="83095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CL" sz="1600" b="0" i="0" u="none" strike="noStrike" cap="none" dirty="0">
                <a:solidFill>
                  <a:schemeClr val="lt1"/>
                </a:solidFill>
                <a:latin typeface="Calibri"/>
                <a:ea typeface="Calibri"/>
                <a:cs typeface="Calibri"/>
                <a:sym typeface="Calibri"/>
              </a:rPr>
              <a:t>Especialidad Construcción</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s-CL" sz="1600" b="0" i="0" u="none" strike="noStrike" cap="none" dirty="0">
                <a:solidFill>
                  <a:schemeClr val="lt1"/>
                </a:solidFill>
                <a:latin typeface="Calibri"/>
                <a:ea typeface="Calibri"/>
                <a:cs typeface="Calibri"/>
                <a:sym typeface="Calibri"/>
              </a:rPr>
              <a:t>Plan Común</a:t>
            </a:r>
            <a:endParaRPr sz="1400" b="0" i="0" u="none" strike="noStrike" cap="none" dirty="0">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000000"/>
              </a:buClr>
              <a:buSzPts val="1600"/>
              <a:buFont typeface="Arial"/>
              <a:buNone/>
            </a:pPr>
            <a:r>
              <a:rPr lang="es-CL" sz="1600" b="0" i="0" u="none" strike="noStrike" cap="none" dirty="0">
                <a:solidFill>
                  <a:schemeClr val="lt1"/>
                </a:solidFill>
                <a:latin typeface="Calibri"/>
                <a:ea typeface="Calibri"/>
                <a:cs typeface="Calibri"/>
                <a:sym typeface="Calibri"/>
              </a:rPr>
              <a:t>Módulo Interpretación de Planos de Construcción</a:t>
            </a:r>
            <a:endParaRPr sz="1600" b="0" i="0" u="none" strike="noStrike" cap="none" dirty="0">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6175304" y="328469"/>
            <a:ext cx="5473700" cy="6159500"/>
          </a:xfrm>
          <a:prstGeom prst="rect">
            <a:avLst/>
          </a:prstGeom>
          <a:noFill/>
          <a:ln>
            <a:noFill/>
          </a:ln>
        </p:spPr>
      </p:pic>
      <p:sp>
        <p:nvSpPr>
          <p:cNvPr id="88" name="Google Shape;88;p1"/>
          <p:cNvSpPr txBox="1">
            <a:spLocks noGrp="1"/>
          </p:cNvSpPr>
          <p:nvPr>
            <p:ph type="ctrTitle"/>
          </p:nvPr>
        </p:nvSpPr>
        <p:spPr>
          <a:xfrm>
            <a:off x="759069" y="2532184"/>
            <a:ext cx="5043854" cy="1662491"/>
          </a:xfrm>
          <a:prstGeom prst="rect">
            <a:avLst/>
          </a:prstGeom>
          <a:noFill/>
          <a:ln>
            <a:noFill/>
          </a:ln>
        </p:spPr>
        <p:txBody>
          <a:bodyPr spcFirstLastPara="1" wrap="square" lIns="91425" tIns="45700" rIns="91425" bIns="45700" anchor="b" anchorCtr="0">
            <a:normAutofit fontScale="90000"/>
          </a:bodyPr>
          <a:lstStyle/>
          <a:p>
            <a:pPr marL="0" lvl="0" indent="0" algn="r" rtl="0">
              <a:lnSpc>
                <a:spcPct val="90000"/>
              </a:lnSpc>
              <a:spcBef>
                <a:spcPts val="0"/>
              </a:spcBef>
              <a:spcAft>
                <a:spcPts val="0"/>
              </a:spcAft>
              <a:buClr>
                <a:schemeClr val="lt1"/>
              </a:buClr>
              <a:buSzPts val="4400"/>
              <a:buFont typeface="Calibri"/>
              <a:buNone/>
            </a:pPr>
            <a:r>
              <a:rPr lang="es-CL" sz="4600" b="1" dirty="0">
                <a:solidFill>
                  <a:schemeClr val="lt1"/>
                </a:solidFill>
              </a:rPr>
              <a:t>Interpretación de Planos de  Construcción</a:t>
            </a:r>
            <a:endParaRPr sz="4600" b="1" dirty="0">
              <a:solidFill>
                <a:schemeClr val="lt1"/>
              </a:solidFill>
            </a:endParaRPr>
          </a:p>
        </p:txBody>
      </p:sp>
      <p:sp>
        <p:nvSpPr>
          <p:cNvPr id="89" name="Google Shape;89;p1"/>
          <p:cNvSpPr txBox="1">
            <a:spLocks noGrp="1"/>
          </p:cNvSpPr>
          <p:nvPr>
            <p:ph type="subTitle" idx="1"/>
          </p:nvPr>
        </p:nvSpPr>
        <p:spPr>
          <a:xfrm>
            <a:off x="2771469" y="5138119"/>
            <a:ext cx="3091684" cy="40800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lt1"/>
              </a:buClr>
              <a:buSzPts val="2000"/>
              <a:buNone/>
            </a:pPr>
            <a:r>
              <a:rPr lang="es-CL" sz="2000" dirty="0">
                <a:solidFill>
                  <a:schemeClr val="lt1"/>
                </a:solidFill>
              </a:rPr>
              <a:t>Entrega de saberes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3"/>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86" name="Google Shape;186;p2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87" name="Google Shape;187;p23"/>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ESCALA DE LOS</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188" name="Google Shape;188;p23"/>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89" name="Google Shape;189;p23"/>
          <p:cNvSpPr/>
          <p:nvPr/>
        </p:nvSpPr>
        <p:spPr>
          <a:xfrm>
            <a:off x="0" y="1796504"/>
            <a:ext cx="7875037" cy="731202"/>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alibri"/>
              <a:ea typeface="Calibri"/>
              <a:cs typeface="Calibri"/>
              <a:sym typeface="Calibri"/>
            </a:endParaRPr>
          </a:p>
        </p:txBody>
      </p:sp>
      <p:sp>
        <p:nvSpPr>
          <p:cNvPr id="190" name="Google Shape;190;p23"/>
          <p:cNvSpPr txBox="1"/>
          <p:nvPr/>
        </p:nvSpPr>
        <p:spPr>
          <a:xfrm>
            <a:off x="403193" y="1806032"/>
            <a:ext cx="725789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000" b="1" i="0" u="none" strike="noStrike" cap="none" dirty="0">
                <a:solidFill>
                  <a:schemeClr val="lt1"/>
                </a:solidFill>
                <a:latin typeface="Calibri"/>
                <a:ea typeface="Calibri"/>
                <a:cs typeface="Calibri"/>
                <a:sym typeface="Calibri"/>
              </a:rPr>
              <a:t>Las escalas más utilizadas en los planos de edificación o de dibujo arquitectónico son: </a:t>
            </a:r>
            <a:endParaRPr sz="2000" b="0" i="0" u="none" strike="noStrike" cap="none" dirty="0">
              <a:solidFill>
                <a:srgbClr val="000000"/>
              </a:solidFill>
              <a:latin typeface="Calibri"/>
              <a:ea typeface="Calibri"/>
              <a:cs typeface="Calibri"/>
              <a:sym typeface="Calibri"/>
            </a:endParaRPr>
          </a:p>
        </p:txBody>
      </p:sp>
      <p:sp>
        <p:nvSpPr>
          <p:cNvPr id="191" name="Google Shape;191;p23"/>
          <p:cNvSpPr txBox="1"/>
          <p:nvPr/>
        </p:nvSpPr>
        <p:spPr>
          <a:xfrm>
            <a:off x="296663" y="2899722"/>
            <a:ext cx="7257891" cy="342144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400" b="1" i="0" u="none" strike="noStrike" cap="none" dirty="0">
                <a:solidFill>
                  <a:srgbClr val="00953A"/>
                </a:solidFill>
                <a:latin typeface="Calibri"/>
                <a:ea typeface="Calibri"/>
                <a:cs typeface="Calibri"/>
                <a:sym typeface="Calibri"/>
              </a:rPr>
              <a:t>Escala 1:100</a:t>
            </a:r>
            <a:endParaRPr dirty="0"/>
          </a:p>
          <a:p>
            <a:pPr marL="342900" marR="0" lvl="0" indent="0" algn="just" rtl="0">
              <a:lnSpc>
                <a:spcPct val="100000"/>
              </a:lnSpc>
              <a:spcBef>
                <a:spcPts val="0"/>
              </a:spcBef>
              <a:spcAft>
                <a:spcPts val="0"/>
              </a:spcAft>
              <a:buClr>
                <a:srgbClr val="000000"/>
              </a:buClr>
              <a:buSzPts val="2000"/>
              <a:buFont typeface="Arial"/>
              <a:buNone/>
            </a:pPr>
            <a:r>
              <a:rPr lang="es-CL" sz="2000" b="0" i="0" u="none" strike="noStrike" cap="none" dirty="0">
                <a:solidFill>
                  <a:srgbClr val="000000"/>
                </a:solidFill>
                <a:latin typeface="Calibri"/>
                <a:ea typeface="Calibri"/>
                <a:cs typeface="Calibri"/>
                <a:sym typeface="Calibri"/>
              </a:rPr>
              <a:t>Utilizada generalmente en los planos de planta, así como en los diferentes planos de instalaciones domiciliarias </a:t>
            </a:r>
            <a:r>
              <a:rPr lang="es-CL" sz="2000" b="1" i="0" u="none" strike="noStrike" cap="none" dirty="0">
                <a:solidFill>
                  <a:srgbClr val="00953A"/>
                </a:solidFill>
                <a:latin typeface="Calibri"/>
                <a:ea typeface="Calibri"/>
                <a:cs typeface="Calibri"/>
                <a:sym typeface="Calibri"/>
              </a:rPr>
              <a:t>(1 metro en la realidad es igual a 1 centímetro en el plano).</a:t>
            </a:r>
            <a:endParaRPr dirty="0"/>
          </a:p>
          <a:p>
            <a:pPr marL="342900" marR="0" lvl="0" indent="0" algn="just"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520"/>
              </a:spcBef>
              <a:spcAft>
                <a:spcPts val="0"/>
              </a:spcAft>
              <a:buNone/>
            </a:pPr>
            <a:r>
              <a:rPr lang="es-CL" sz="2400" b="1" i="0" u="none" strike="noStrike" cap="none" dirty="0">
                <a:solidFill>
                  <a:srgbClr val="00953A"/>
                </a:solidFill>
                <a:latin typeface="Calibri"/>
                <a:ea typeface="Calibri"/>
                <a:cs typeface="Calibri"/>
                <a:sym typeface="Calibri"/>
              </a:rPr>
              <a:t>Escala 1:50</a:t>
            </a:r>
            <a:endParaRPr dirty="0"/>
          </a:p>
          <a:p>
            <a:pPr marL="342900" marR="0" lvl="0" indent="0" algn="just" rtl="0">
              <a:lnSpc>
                <a:spcPct val="100000"/>
              </a:lnSpc>
              <a:spcBef>
                <a:spcPts val="520"/>
              </a:spcBef>
              <a:spcAft>
                <a:spcPts val="0"/>
              </a:spcAft>
              <a:buClr>
                <a:srgbClr val="000000"/>
              </a:buClr>
              <a:buSzPts val="2000"/>
              <a:buFont typeface="Arial"/>
              <a:buNone/>
            </a:pPr>
            <a:r>
              <a:rPr lang="es-CL" sz="2000" b="0" i="0" u="none" strike="noStrike" cap="none" dirty="0">
                <a:solidFill>
                  <a:srgbClr val="000000"/>
                </a:solidFill>
                <a:latin typeface="Calibri"/>
                <a:ea typeface="Calibri"/>
                <a:cs typeface="Calibri"/>
                <a:sym typeface="Calibri"/>
              </a:rPr>
              <a:t>Para dibujos en planta, planos de arquitectura, de fundaciones, de estructuras etc. Es muy útil para plantear las primeras distribuciones de un espacio </a:t>
            </a:r>
            <a:r>
              <a:rPr lang="es-CL" sz="2000" b="1" i="0" u="none" strike="noStrike" cap="none" dirty="0">
                <a:solidFill>
                  <a:srgbClr val="00953A"/>
                </a:solidFill>
                <a:latin typeface="Calibri"/>
                <a:ea typeface="Calibri"/>
                <a:cs typeface="Calibri"/>
                <a:sym typeface="Calibri"/>
              </a:rPr>
              <a:t>(1 metro en la realidad es igual a 2 centímetros en el plano).</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4"/>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97" name="Google Shape;197;p2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98" name="Google Shape;198;p24"/>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ESCALA DE LOS</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199" name="Google Shape;199;p24"/>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00" name="Google Shape;200;p24"/>
          <p:cNvSpPr/>
          <p:nvPr/>
        </p:nvSpPr>
        <p:spPr>
          <a:xfrm>
            <a:off x="0" y="1796504"/>
            <a:ext cx="7875037" cy="731202"/>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alibri"/>
              <a:ea typeface="Calibri"/>
              <a:cs typeface="Calibri"/>
              <a:sym typeface="Calibri"/>
            </a:endParaRPr>
          </a:p>
        </p:txBody>
      </p:sp>
      <p:sp>
        <p:nvSpPr>
          <p:cNvPr id="201" name="Google Shape;201;p24"/>
          <p:cNvSpPr txBox="1"/>
          <p:nvPr/>
        </p:nvSpPr>
        <p:spPr>
          <a:xfrm>
            <a:off x="403193" y="1806032"/>
            <a:ext cx="725789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000" b="1" i="0" u="none" strike="noStrike" cap="none" dirty="0">
                <a:solidFill>
                  <a:schemeClr val="lt1"/>
                </a:solidFill>
                <a:latin typeface="Calibri"/>
                <a:ea typeface="Calibri"/>
                <a:cs typeface="Calibri"/>
                <a:sym typeface="Calibri"/>
              </a:rPr>
              <a:t>Las escalas más utilizadas en los planos de edificación o de dibujo arquitectónico son: </a:t>
            </a:r>
            <a:endParaRPr sz="2000" b="0" i="0" u="none" strike="noStrike" cap="none" dirty="0">
              <a:solidFill>
                <a:srgbClr val="000000"/>
              </a:solidFill>
              <a:latin typeface="Calibri"/>
              <a:ea typeface="Calibri"/>
              <a:cs typeface="Calibri"/>
              <a:sym typeface="Calibri"/>
            </a:endParaRPr>
          </a:p>
        </p:txBody>
      </p:sp>
      <p:sp>
        <p:nvSpPr>
          <p:cNvPr id="202" name="Google Shape;202;p24"/>
          <p:cNvSpPr txBox="1"/>
          <p:nvPr/>
        </p:nvSpPr>
        <p:spPr>
          <a:xfrm>
            <a:off x="296663" y="2834405"/>
            <a:ext cx="7681010" cy="385746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400" b="1" i="0" u="none" strike="noStrike" cap="none" dirty="0">
                <a:solidFill>
                  <a:srgbClr val="00953A"/>
                </a:solidFill>
                <a:latin typeface="Calibri"/>
                <a:ea typeface="Calibri"/>
                <a:cs typeface="Calibri"/>
                <a:sym typeface="Calibri"/>
              </a:rPr>
              <a:t>Escala 1:20</a:t>
            </a:r>
            <a:endParaRPr dirty="0"/>
          </a:p>
          <a:p>
            <a:pPr marL="342900" marR="0" lvl="0" indent="0" algn="just" rtl="0">
              <a:lnSpc>
                <a:spcPct val="100000"/>
              </a:lnSpc>
              <a:spcBef>
                <a:spcPts val="520"/>
              </a:spcBef>
              <a:spcAft>
                <a:spcPts val="0"/>
              </a:spcAft>
              <a:buClr>
                <a:srgbClr val="000000"/>
              </a:buClr>
              <a:buSzPts val="2000"/>
              <a:buFont typeface="Arial"/>
              <a:buNone/>
            </a:pPr>
            <a:r>
              <a:rPr lang="es-CL" sz="2000" b="0" i="0" u="none" strike="noStrike" cap="none" dirty="0">
                <a:solidFill>
                  <a:srgbClr val="000000"/>
                </a:solidFill>
                <a:latin typeface="Calibri"/>
                <a:ea typeface="Calibri"/>
                <a:cs typeface="Calibri"/>
                <a:sym typeface="Calibri"/>
              </a:rPr>
              <a:t>Muy indicada para expresar zonas detalladas, ya sea en alzado, planta o sección </a:t>
            </a:r>
            <a:r>
              <a:rPr lang="es-CL" sz="2000" b="1" i="0" u="none" strike="noStrike" cap="none" dirty="0">
                <a:solidFill>
                  <a:srgbClr val="00953A"/>
                </a:solidFill>
                <a:latin typeface="Calibri"/>
                <a:ea typeface="Calibri"/>
                <a:cs typeface="Calibri"/>
                <a:sym typeface="Calibri"/>
              </a:rPr>
              <a:t>(1 metro en la realidad es igual a 5 centímetros en el plano).</a:t>
            </a:r>
            <a:endParaRPr dirty="0"/>
          </a:p>
          <a:p>
            <a:pPr marL="342900" marR="0" lvl="0" indent="0" algn="just" rtl="0">
              <a:lnSpc>
                <a:spcPct val="100000"/>
              </a:lnSpc>
              <a:spcBef>
                <a:spcPts val="52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520"/>
              </a:spcBef>
              <a:spcAft>
                <a:spcPts val="0"/>
              </a:spcAft>
              <a:buNone/>
            </a:pPr>
            <a:r>
              <a:rPr lang="es-CL" sz="2400" b="1" i="0" u="none" strike="noStrike" cap="none" dirty="0">
                <a:solidFill>
                  <a:srgbClr val="00953A"/>
                </a:solidFill>
                <a:latin typeface="Calibri"/>
                <a:ea typeface="Calibri"/>
                <a:cs typeface="Calibri"/>
                <a:sym typeface="Calibri"/>
              </a:rPr>
              <a:t>Escala 1:10 y 1:5</a:t>
            </a:r>
            <a:endParaRPr dirty="0"/>
          </a:p>
          <a:p>
            <a:pPr marL="342900" marR="0" lvl="0" indent="0" algn="just" rtl="0">
              <a:lnSpc>
                <a:spcPct val="100000"/>
              </a:lnSpc>
              <a:spcBef>
                <a:spcPts val="520"/>
              </a:spcBef>
              <a:spcAft>
                <a:spcPts val="0"/>
              </a:spcAft>
              <a:buClr>
                <a:srgbClr val="000000"/>
              </a:buClr>
              <a:buSzPts val="2000"/>
              <a:buFont typeface="Arial"/>
              <a:buNone/>
            </a:pPr>
            <a:r>
              <a:rPr lang="es-CL" sz="2000" b="0" i="0" u="none" strike="noStrike" cap="none" dirty="0">
                <a:solidFill>
                  <a:srgbClr val="000000"/>
                </a:solidFill>
                <a:latin typeface="Calibri"/>
                <a:ea typeface="Calibri"/>
                <a:cs typeface="Calibri"/>
                <a:sym typeface="Calibri"/>
              </a:rPr>
              <a:t>Empleadas en los planos de detalles. Sirven para expresar los detalles constructivos como los puntos de unión de un material con otro, las secciones de escaleras etc. </a:t>
            </a:r>
            <a:r>
              <a:rPr lang="es-CL" sz="2000" b="1" i="0" u="none" strike="noStrike" cap="none" dirty="0">
                <a:solidFill>
                  <a:srgbClr val="00953A"/>
                </a:solidFill>
                <a:latin typeface="Calibri"/>
                <a:ea typeface="Calibri"/>
                <a:cs typeface="Calibri"/>
                <a:sym typeface="Calibri"/>
              </a:rPr>
              <a:t>(1 metro en la realidad es equivalente a 10 centímetros para escalas 1:10; y 1 metro en la realidad es igual a 20 centímetros en el plano para escalas 1:5).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5"/>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08" name="Google Shape;208;p2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09" name="Google Shape;209;p25"/>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ACOTACIÓN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210" name="Google Shape;210;p25"/>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11" name="Google Shape;211;p25"/>
          <p:cNvSpPr/>
          <p:nvPr/>
        </p:nvSpPr>
        <p:spPr>
          <a:xfrm>
            <a:off x="0" y="2254853"/>
            <a:ext cx="6438122" cy="4181454"/>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12" name="Google Shape;212;p25"/>
          <p:cNvSpPr txBox="1">
            <a:spLocks noGrp="1"/>
          </p:cNvSpPr>
          <p:nvPr>
            <p:ph type="body" idx="1"/>
          </p:nvPr>
        </p:nvSpPr>
        <p:spPr>
          <a:xfrm>
            <a:off x="174564" y="2769229"/>
            <a:ext cx="6095610" cy="3036863"/>
          </a:xfrm>
          <a:prstGeom prst="rect">
            <a:avLst/>
          </a:prstGeom>
          <a:noFill/>
          <a:ln>
            <a:noFill/>
          </a:ln>
        </p:spPr>
        <p:txBody>
          <a:bodyPr spcFirstLastPara="1" wrap="square" lIns="121900" tIns="121900" rIns="121900" bIns="121900" anchor="t" anchorCtr="0">
            <a:noAutofit/>
          </a:bodyPr>
          <a:lstStyle/>
          <a:p>
            <a:pPr marL="0" lvl="0" indent="0" algn="just" rtl="0">
              <a:lnSpc>
                <a:spcPct val="90000"/>
              </a:lnSpc>
              <a:spcBef>
                <a:spcPts val="0"/>
              </a:spcBef>
              <a:spcAft>
                <a:spcPts val="0"/>
              </a:spcAft>
              <a:buClr>
                <a:schemeClr val="dk1"/>
              </a:buClr>
              <a:buSzPts val="2400"/>
              <a:buNone/>
            </a:pPr>
            <a:r>
              <a:rPr lang="es-CL" sz="2400" dirty="0">
                <a:solidFill>
                  <a:schemeClr val="lt1"/>
                </a:solidFill>
              </a:rPr>
              <a:t>Acotar es el proceso de anotar mediante líneas, cifras y signos, las medidas de un objeto sobre un dibujo previo del mismo, siguiendo una serie de reglas y convencionalismos establecidos en normas. La acotación es el trabajo más complejo del dibujo técnico, ya que para una correcta acotación del dibujo, es necesario conocer tanto las normas de acotación como la función adjudicada a cada dibujo. </a:t>
            </a:r>
            <a:endParaRPr dirty="0"/>
          </a:p>
          <a:p>
            <a:pPr marL="609585" lvl="0" indent="-368284" algn="just" rtl="0">
              <a:lnSpc>
                <a:spcPct val="90000"/>
              </a:lnSpc>
              <a:spcBef>
                <a:spcPts val="800"/>
              </a:spcBef>
              <a:spcAft>
                <a:spcPts val="0"/>
              </a:spcAft>
              <a:buSzPts val="3000"/>
              <a:buNone/>
            </a:pPr>
            <a:endParaRPr sz="2400" i="0" dirty="0">
              <a:solidFill>
                <a:schemeClr val="lt1"/>
              </a:solidFill>
            </a:endParaRPr>
          </a:p>
        </p:txBody>
      </p:sp>
      <p:sp>
        <p:nvSpPr>
          <p:cNvPr id="213" name="Google Shape;213;p25"/>
          <p:cNvSpPr txBox="1"/>
          <p:nvPr/>
        </p:nvSpPr>
        <p:spPr>
          <a:xfrm>
            <a:off x="6607924" y="2471220"/>
            <a:ext cx="5104152" cy="3748719"/>
          </a:xfrm>
          <a:prstGeom prst="rect">
            <a:avLst/>
          </a:prstGeom>
          <a:noFill/>
          <a:ln>
            <a:noFill/>
          </a:ln>
        </p:spPr>
        <p:txBody>
          <a:bodyPr spcFirstLastPara="1" wrap="square" lIns="91425" tIns="45700" rIns="91425" bIns="45700" anchor="t" anchorCtr="0">
            <a:spAutoFit/>
          </a:bodyPr>
          <a:lstStyle/>
          <a:p>
            <a:pPr marL="457200" marR="0" lvl="0" indent="-381000" algn="l" rtl="0">
              <a:lnSpc>
                <a:spcPct val="90000"/>
              </a:lnSpc>
              <a:spcBef>
                <a:spcPts val="0"/>
              </a:spcBef>
              <a:spcAft>
                <a:spcPts val="0"/>
              </a:spcAft>
              <a:buClr>
                <a:srgbClr val="00953A"/>
              </a:buClr>
              <a:buSzPts val="2400"/>
              <a:buFont typeface="Arial"/>
              <a:buChar char="•"/>
            </a:pPr>
            <a:r>
              <a:rPr lang="es-CL" sz="2200" b="0" i="0" u="none" strike="noStrike" cap="none" dirty="0">
                <a:solidFill>
                  <a:srgbClr val="000000"/>
                </a:solidFill>
                <a:latin typeface="Calibri"/>
                <a:ea typeface="Calibri"/>
                <a:cs typeface="Calibri"/>
                <a:sym typeface="Calibri"/>
              </a:rPr>
              <a:t>Es necesario acotar los planos aunque estos hayan sido realizados a escala.</a:t>
            </a:r>
            <a:endParaRPr dirty="0"/>
          </a:p>
          <a:p>
            <a:pPr marL="76200" marR="0" lvl="0" indent="0" algn="l" rtl="0">
              <a:lnSpc>
                <a:spcPct val="90000"/>
              </a:lnSpc>
              <a:spcBef>
                <a:spcPts val="0"/>
              </a:spcBef>
              <a:spcAft>
                <a:spcPts val="0"/>
              </a:spcAft>
              <a:buNone/>
            </a:pPr>
            <a:r>
              <a:rPr lang="es-CL" sz="2200" b="0" i="0" u="none" strike="noStrike" cap="none" dirty="0">
                <a:solidFill>
                  <a:srgbClr val="000000"/>
                </a:solidFill>
                <a:latin typeface="Calibri"/>
                <a:ea typeface="Calibri"/>
                <a:cs typeface="Calibri"/>
                <a:sym typeface="Calibri"/>
              </a:rPr>
              <a:t> </a:t>
            </a:r>
            <a:endParaRPr dirty="0"/>
          </a:p>
          <a:p>
            <a:pPr marL="457200" marR="0" lvl="0" indent="-381000" algn="l" rtl="0">
              <a:lnSpc>
                <a:spcPct val="90000"/>
              </a:lnSpc>
              <a:spcBef>
                <a:spcPts val="0"/>
              </a:spcBef>
              <a:spcAft>
                <a:spcPts val="0"/>
              </a:spcAft>
              <a:buClr>
                <a:srgbClr val="00953A"/>
              </a:buClr>
              <a:buSzPts val="2400"/>
              <a:buFont typeface="Arial"/>
              <a:buChar char="•"/>
            </a:pPr>
            <a:r>
              <a:rPr lang="es-CL" sz="2200" b="0" i="0" u="none" strike="noStrike" cap="none" dirty="0">
                <a:solidFill>
                  <a:srgbClr val="000000"/>
                </a:solidFill>
                <a:latin typeface="Calibri"/>
                <a:ea typeface="Calibri"/>
                <a:cs typeface="Calibri"/>
                <a:sym typeface="Calibri"/>
              </a:rPr>
              <a:t>Las cotas no se aplican exclusivamente en los planos, también se utilizan en dibujos realizados a mano alzada </a:t>
            </a:r>
            <a:r>
              <a:rPr lang="es-CL" sz="2200" b="1" i="0" u="none" strike="noStrike" cap="none" dirty="0">
                <a:solidFill>
                  <a:srgbClr val="00953A"/>
                </a:solidFill>
                <a:latin typeface="Calibri"/>
                <a:ea typeface="Calibri"/>
                <a:cs typeface="Calibri"/>
                <a:sym typeface="Calibri"/>
              </a:rPr>
              <a:t>(croquis). </a:t>
            </a:r>
            <a:endParaRPr dirty="0"/>
          </a:p>
          <a:p>
            <a:pPr marL="76200" marR="0" lvl="0" indent="0" algn="l" rtl="0">
              <a:lnSpc>
                <a:spcPct val="90000"/>
              </a:lnSpc>
              <a:spcBef>
                <a:spcPts val="0"/>
              </a:spcBef>
              <a:spcAft>
                <a:spcPts val="0"/>
              </a:spcAft>
              <a:buNone/>
            </a:pPr>
            <a:endParaRPr sz="2200" b="1" i="0" u="none" strike="noStrike" cap="none" dirty="0">
              <a:solidFill>
                <a:srgbClr val="00953A"/>
              </a:solidFill>
              <a:latin typeface="Calibri"/>
              <a:ea typeface="Calibri"/>
              <a:cs typeface="Calibri"/>
              <a:sym typeface="Calibri"/>
            </a:endParaRPr>
          </a:p>
          <a:p>
            <a:pPr marL="457200" marR="0" lvl="0" indent="-381000" algn="l" rtl="0">
              <a:lnSpc>
                <a:spcPct val="90000"/>
              </a:lnSpc>
              <a:spcBef>
                <a:spcPts val="0"/>
              </a:spcBef>
              <a:spcAft>
                <a:spcPts val="0"/>
              </a:spcAft>
              <a:buClr>
                <a:srgbClr val="00953A"/>
              </a:buClr>
              <a:buSzPts val="2400"/>
              <a:buFont typeface="Arial"/>
              <a:buChar char="•"/>
            </a:pPr>
            <a:r>
              <a:rPr lang="es-CL" sz="2200" b="0" i="0" u="none" strike="noStrike" cap="none" dirty="0">
                <a:solidFill>
                  <a:srgbClr val="000000"/>
                </a:solidFill>
                <a:latin typeface="Calibri"/>
                <a:ea typeface="Calibri"/>
                <a:cs typeface="Calibri"/>
                <a:sym typeface="Calibri"/>
              </a:rPr>
              <a:t>Las líneas de cotas</a:t>
            </a:r>
            <a:r>
              <a:rPr lang="es-CL" sz="2200" b="1" i="0" u="none" strike="noStrike" cap="none" dirty="0">
                <a:solidFill>
                  <a:srgbClr val="000000"/>
                </a:solidFill>
                <a:latin typeface="Calibri"/>
                <a:ea typeface="Calibri"/>
                <a:cs typeface="Calibri"/>
                <a:sym typeface="Calibri"/>
              </a:rPr>
              <a:t> </a:t>
            </a:r>
            <a:r>
              <a:rPr lang="es-CL" sz="2200" b="0" i="0" u="none" strike="noStrike" cap="none" dirty="0">
                <a:solidFill>
                  <a:srgbClr val="000000"/>
                </a:solidFill>
                <a:latin typeface="Calibri"/>
                <a:ea typeface="Calibri"/>
                <a:cs typeface="Calibri"/>
                <a:sym typeface="Calibri"/>
              </a:rPr>
              <a:t>se representan generalmente con flechas, líneas normales o trazos inclinados siempre permitiendo una fácil lectura.</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26"/>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19" name="Google Shape;219;p2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20" name="Google Shape;220;p26"/>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ACOTACIÓN DE </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221" name="Google Shape;221;p26"/>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222" name="Google Shape;222;p26"/>
          <p:cNvPicPr preferRelativeResize="0"/>
          <p:nvPr/>
        </p:nvPicPr>
        <p:blipFill rotWithShape="1">
          <a:blip r:embed="rId4">
            <a:alphaModFix/>
          </a:blip>
          <a:srcRect/>
          <a:stretch/>
        </p:blipFill>
        <p:spPr>
          <a:xfrm>
            <a:off x="3113072" y="2211683"/>
            <a:ext cx="8407975" cy="3664925"/>
          </a:xfrm>
          <a:prstGeom prst="rect">
            <a:avLst/>
          </a:prstGeom>
          <a:noFill/>
          <a:ln w="25400" cap="flat" cmpd="sng">
            <a:solidFill>
              <a:srgbClr val="000000"/>
            </a:solidFill>
            <a:prstDash val="solid"/>
            <a:miter lim="8000"/>
            <a:headEnd type="none" w="sm" len="sm"/>
            <a:tailEnd type="none" w="sm" len="sm"/>
          </a:ln>
        </p:spPr>
      </p:pic>
      <p:sp>
        <p:nvSpPr>
          <p:cNvPr id="223" name="Google Shape;223;p26"/>
          <p:cNvSpPr txBox="1"/>
          <p:nvPr/>
        </p:nvSpPr>
        <p:spPr>
          <a:xfrm>
            <a:off x="4846559" y="1717322"/>
            <a:ext cx="4941000" cy="46280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2. Acotado</a:t>
            </a:r>
            <a:endParaRPr sz="1800" b="1" i="0" u="none" strike="noStrike" cap="none" dirty="0">
              <a:solidFill>
                <a:srgbClr val="00953A"/>
              </a:solidFill>
              <a:latin typeface="Calibri"/>
              <a:ea typeface="Calibri"/>
              <a:cs typeface="Calibri"/>
              <a:sym typeface="Calibri"/>
            </a:endParaRPr>
          </a:p>
        </p:txBody>
      </p:sp>
      <p:sp>
        <p:nvSpPr>
          <p:cNvPr id="224" name="Google Shape;224;p26"/>
          <p:cNvSpPr txBox="1"/>
          <p:nvPr/>
        </p:nvSpPr>
        <p:spPr>
          <a:xfrm>
            <a:off x="5720672" y="6114107"/>
            <a:ext cx="5255100" cy="463975"/>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000"/>
              </a:spcAft>
              <a:buClr>
                <a:schemeClr val="dk1"/>
              </a:buClr>
              <a:buSzPts val="1100"/>
              <a:buFont typeface="Arial"/>
              <a:buNone/>
            </a:pPr>
            <a:r>
              <a:rPr lang="es-CL" sz="1200" b="0" i="0" u="none" strike="noStrike" cap="none" dirty="0">
                <a:solidFill>
                  <a:schemeClr val="dk1"/>
                </a:solidFill>
                <a:latin typeface="Calibri"/>
                <a:ea typeface="Calibri"/>
                <a:cs typeface="Calibri"/>
                <a:sym typeface="Calibri"/>
              </a:rPr>
              <a:t> INACAP, Taller de Construcción, Interpretación de Planos</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7"/>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30" name="Google Shape;230;p2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31" name="Google Shape;231;p27"/>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232" name="Google Shape;232;p27"/>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33" name="Google Shape;233;p27"/>
          <p:cNvSpPr/>
          <p:nvPr/>
        </p:nvSpPr>
        <p:spPr>
          <a:xfrm>
            <a:off x="0" y="1796504"/>
            <a:ext cx="8350897" cy="625153"/>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alibri"/>
              <a:ea typeface="Calibri"/>
              <a:cs typeface="Calibri"/>
              <a:sym typeface="Calibri"/>
            </a:endParaRPr>
          </a:p>
        </p:txBody>
      </p:sp>
      <p:sp>
        <p:nvSpPr>
          <p:cNvPr id="234" name="Google Shape;234;p27"/>
          <p:cNvSpPr txBox="1"/>
          <p:nvPr/>
        </p:nvSpPr>
        <p:spPr>
          <a:xfrm>
            <a:off x="403193" y="1917867"/>
            <a:ext cx="5437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000" b="1" i="0" u="none" strike="noStrike" cap="none" dirty="0">
                <a:solidFill>
                  <a:schemeClr val="lt1"/>
                </a:solidFill>
                <a:latin typeface="Calibri"/>
                <a:ea typeface="Calibri"/>
                <a:cs typeface="Calibri"/>
                <a:sym typeface="Calibri"/>
              </a:rPr>
              <a:t>PLANOS DE ARQUITECTURA</a:t>
            </a:r>
            <a:endParaRPr sz="2000" b="0" i="0" u="none" strike="noStrike" cap="none" dirty="0">
              <a:solidFill>
                <a:srgbClr val="000000"/>
              </a:solidFill>
              <a:latin typeface="Calibri"/>
              <a:ea typeface="Calibri"/>
              <a:cs typeface="Calibri"/>
              <a:sym typeface="Calibri"/>
            </a:endParaRPr>
          </a:p>
        </p:txBody>
      </p:sp>
      <p:sp>
        <p:nvSpPr>
          <p:cNvPr id="235" name="Google Shape;235;p27"/>
          <p:cNvSpPr txBox="1"/>
          <p:nvPr/>
        </p:nvSpPr>
        <p:spPr>
          <a:xfrm>
            <a:off x="296662" y="2616357"/>
            <a:ext cx="8054235" cy="34778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000" b="0" i="0" u="none" strike="noStrike" cap="none" dirty="0">
                <a:solidFill>
                  <a:schemeClr val="dk1"/>
                </a:solidFill>
                <a:latin typeface="Calibri"/>
                <a:ea typeface="Calibri"/>
                <a:cs typeface="Calibri"/>
                <a:sym typeface="Calibri"/>
              </a:rPr>
              <a:t>Vista en planta donde se especifica la estructura de edificación con sus dimensiones y  particularmente donde se demuestran los implementos de esta </a:t>
            </a:r>
            <a:r>
              <a:rPr lang="es-CL" sz="2000" b="1" i="0" u="none" strike="noStrike" cap="none" dirty="0">
                <a:solidFill>
                  <a:srgbClr val="00953A"/>
                </a:solidFill>
                <a:latin typeface="Calibri"/>
                <a:ea typeface="Calibri"/>
                <a:cs typeface="Calibri"/>
                <a:sym typeface="Calibri"/>
              </a:rPr>
              <a:t>(ventanas, puertas, alturas, bajos etc.)</a:t>
            </a:r>
            <a:r>
              <a:rPr lang="es-CL" sz="2000" b="0" i="0" u="none" strike="noStrike" cap="none" dirty="0">
                <a:solidFill>
                  <a:schemeClr val="dk1"/>
                </a:solidFill>
                <a:latin typeface="Calibri"/>
                <a:ea typeface="Calibri"/>
                <a:cs typeface="Calibri"/>
                <a:sym typeface="Calibri"/>
              </a:rPr>
              <a:t>. También señalan con formas, objetos o con escritos, cada espacio, cuarto </a:t>
            </a:r>
            <a:r>
              <a:rPr lang="es-CL" sz="2000" dirty="0">
                <a:solidFill>
                  <a:schemeClr val="dk1"/>
                </a:solidFill>
                <a:latin typeface="Calibri"/>
                <a:ea typeface="Calibri"/>
                <a:cs typeface="Calibri"/>
                <a:sym typeface="Calibri"/>
              </a:rPr>
              <a:t>o</a:t>
            </a:r>
            <a:r>
              <a:rPr lang="es-CL" sz="2000" b="0" i="0" u="none" strike="noStrike" cap="none" dirty="0">
                <a:solidFill>
                  <a:schemeClr val="dk1"/>
                </a:solidFill>
                <a:latin typeface="Calibri"/>
                <a:ea typeface="Calibri"/>
                <a:cs typeface="Calibri"/>
                <a:sym typeface="Calibri"/>
              </a:rPr>
              <a:t> habitación </a:t>
            </a:r>
            <a:r>
              <a:rPr lang="es-CL" sz="2000" b="1" i="0" u="none" strike="noStrike" cap="none" dirty="0">
                <a:solidFill>
                  <a:srgbClr val="00953A"/>
                </a:solidFill>
                <a:latin typeface="Calibri"/>
                <a:ea typeface="Calibri"/>
                <a:cs typeface="Calibri"/>
                <a:sym typeface="Calibri"/>
              </a:rPr>
              <a:t>(dormitorios, cocina, baño, living-comedor, bodegas etc.)</a:t>
            </a:r>
            <a:r>
              <a:rPr lang="es-CL" sz="2000" b="0" i="0" u="none" strike="noStrike" cap="none" dirty="0">
                <a:solidFill>
                  <a:schemeClr val="dk1"/>
                </a:solidFill>
                <a:latin typeface="Calibri"/>
                <a:ea typeface="Calibri"/>
                <a:cs typeface="Calibri"/>
                <a:sym typeface="Calibri"/>
              </a:rPr>
              <a:t>. </a:t>
            </a:r>
            <a:endParaRPr dirty="0"/>
          </a:p>
          <a:p>
            <a:pPr marL="0" marR="0" lvl="0" indent="0" algn="just" rtl="0">
              <a:lnSpc>
                <a:spcPct val="100000"/>
              </a:lnSpc>
              <a:spcBef>
                <a:spcPts val="0"/>
              </a:spcBef>
              <a:spcAft>
                <a:spcPts val="0"/>
              </a:spcAft>
              <a:buNone/>
            </a:pPr>
            <a:endParaRPr sz="2000" b="0"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s-CL" sz="2000" b="0" i="0" u="none" strike="noStrike" cap="none" dirty="0">
                <a:solidFill>
                  <a:schemeClr val="dk1"/>
                </a:solidFill>
                <a:latin typeface="Calibri"/>
                <a:ea typeface="Calibri"/>
                <a:cs typeface="Calibri"/>
                <a:sym typeface="Calibri"/>
              </a:rPr>
              <a:t>La escala más usada en este tipo de plantas es 1:50. La Planta de Arquitectura o el dibujo del contorno de esta, deberá ser de un espesor notable y legible, en donde se notará la diferencia entre las líneas de cotas y simbologías o líneas de demarcación </a:t>
            </a:r>
            <a:r>
              <a:rPr lang="es-CL" sz="2000" b="1" i="0" u="none" strike="noStrike" cap="none" dirty="0">
                <a:solidFill>
                  <a:srgbClr val="00953A"/>
                </a:solidFill>
                <a:latin typeface="Calibri"/>
                <a:ea typeface="Calibri"/>
                <a:cs typeface="Calibri"/>
                <a:sym typeface="Calibri"/>
              </a:rPr>
              <a:t>(Cortes Transversales y/o Longitudinales)</a:t>
            </a:r>
            <a:r>
              <a:rPr lang="es-CL" sz="2000" b="0" i="0" u="none" strike="noStrike" cap="none" dirty="0">
                <a:solidFill>
                  <a:schemeClr val="dk1"/>
                </a:solidFill>
                <a:latin typeface="Calibri"/>
                <a:ea typeface="Calibri"/>
                <a:cs typeface="Calibri"/>
                <a:sym typeface="Calibri"/>
              </a:rPr>
              <a:t>.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28"/>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41" name="Google Shape;241;p2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42" name="Google Shape;242;p28"/>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243" name="Google Shape;243;p28"/>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244" name="Google Shape;244;p28"/>
          <p:cNvPicPr preferRelativeResize="0"/>
          <p:nvPr/>
        </p:nvPicPr>
        <p:blipFill rotWithShape="1">
          <a:blip r:embed="rId4">
            <a:alphaModFix/>
          </a:blip>
          <a:srcRect/>
          <a:stretch/>
        </p:blipFill>
        <p:spPr>
          <a:xfrm>
            <a:off x="4226326" y="1073887"/>
            <a:ext cx="7571199" cy="5053100"/>
          </a:xfrm>
          <a:prstGeom prst="rect">
            <a:avLst/>
          </a:prstGeom>
          <a:noFill/>
          <a:ln w="25400" cap="flat" cmpd="sng">
            <a:solidFill>
              <a:srgbClr val="000000"/>
            </a:solidFill>
            <a:prstDash val="solid"/>
            <a:miter lim="8000"/>
            <a:headEnd type="none" w="sm" len="sm"/>
            <a:tailEnd type="none" w="sm" len="sm"/>
          </a:ln>
        </p:spPr>
      </p:pic>
      <p:sp>
        <p:nvSpPr>
          <p:cNvPr id="245" name="Google Shape;245;p28"/>
          <p:cNvSpPr txBox="1"/>
          <p:nvPr/>
        </p:nvSpPr>
        <p:spPr>
          <a:xfrm>
            <a:off x="5449201" y="531844"/>
            <a:ext cx="4660200" cy="419967"/>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3. Planta de Arquitectura</a:t>
            </a:r>
            <a:endParaRPr sz="1800" b="1" i="0" u="none" strike="noStrike" cap="none" dirty="0">
              <a:solidFill>
                <a:srgbClr val="00953A"/>
              </a:solidFill>
              <a:latin typeface="Calibri"/>
              <a:ea typeface="Calibri"/>
              <a:cs typeface="Calibri"/>
              <a:sym typeface="Calibri"/>
            </a:endParaRPr>
          </a:p>
        </p:txBody>
      </p:sp>
      <p:sp>
        <p:nvSpPr>
          <p:cNvPr id="246" name="Google Shape;246;p28"/>
          <p:cNvSpPr txBox="1"/>
          <p:nvPr/>
        </p:nvSpPr>
        <p:spPr>
          <a:xfrm>
            <a:off x="6095999" y="6203293"/>
            <a:ext cx="5255100" cy="384119"/>
          </a:xfrm>
          <a:prstGeom prst="rect">
            <a:avLst/>
          </a:prstGeom>
          <a:noFill/>
          <a:ln>
            <a:noFill/>
          </a:ln>
        </p:spPr>
        <p:txBody>
          <a:bodyPr spcFirstLastPara="1" wrap="square" lIns="91425" tIns="91425" rIns="91425" bIns="91425" anchor="t" anchorCtr="0">
            <a:noAutofit/>
          </a:bodyPr>
          <a:lstStyle/>
          <a:p>
            <a:pPr marL="269999" marR="0" lvl="0" indent="0" algn="r" rtl="0">
              <a:lnSpc>
                <a:spcPct val="115000"/>
              </a:lnSpc>
              <a:spcBef>
                <a:spcPts val="0"/>
              </a:spcBef>
              <a:spcAft>
                <a:spcPts val="1000"/>
              </a:spcAft>
              <a:buClr>
                <a:schemeClr val="dk1"/>
              </a:buClr>
              <a:buSzPts val="1100"/>
              <a:buFont typeface="Arial"/>
              <a:buNone/>
            </a:pPr>
            <a:r>
              <a:rPr lang="es-CL" sz="1200" b="0" i="0" u="none" strike="noStrike" cap="none" dirty="0">
                <a:solidFill>
                  <a:schemeClr val="dk1"/>
                </a:solidFill>
                <a:latin typeface="Calibri"/>
                <a:ea typeface="Calibri"/>
                <a:cs typeface="Calibri"/>
                <a:sym typeface="Calibri"/>
              </a:rPr>
              <a:t>INACAP, Taller de obras, plano de obra gruesa.</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29"/>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52" name="Google Shape;252;p2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53" name="Google Shape;253;p29"/>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254" name="Google Shape;254;p29"/>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55" name="Google Shape;255;p29"/>
          <p:cNvSpPr/>
          <p:nvPr/>
        </p:nvSpPr>
        <p:spPr>
          <a:xfrm>
            <a:off x="0" y="1796504"/>
            <a:ext cx="8350897" cy="625153"/>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alibri"/>
              <a:ea typeface="Calibri"/>
              <a:cs typeface="Calibri"/>
              <a:sym typeface="Calibri"/>
            </a:endParaRPr>
          </a:p>
        </p:txBody>
      </p:sp>
      <p:sp>
        <p:nvSpPr>
          <p:cNvPr id="256" name="Google Shape;256;p29"/>
          <p:cNvSpPr txBox="1"/>
          <p:nvPr/>
        </p:nvSpPr>
        <p:spPr>
          <a:xfrm>
            <a:off x="403193" y="1917867"/>
            <a:ext cx="5437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000" b="1" i="0" u="none" strike="noStrike" cap="none" dirty="0">
                <a:solidFill>
                  <a:schemeClr val="lt1"/>
                </a:solidFill>
                <a:latin typeface="Calibri"/>
                <a:ea typeface="Calibri"/>
                <a:cs typeface="Calibri"/>
                <a:sym typeface="Calibri"/>
              </a:rPr>
              <a:t>PLANOS DE VISTAS</a:t>
            </a:r>
            <a:endParaRPr sz="2000" b="0" i="0" u="none" strike="noStrike" cap="none" dirty="0">
              <a:solidFill>
                <a:srgbClr val="000000"/>
              </a:solidFill>
              <a:latin typeface="Calibri"/>
              <a:ea typeface="Calibri"/>
              <a:cs typeface="Calibri"/>
              <a:sym typeface="Calibri"/>
            </a:endParaRPr>
          </a:p>
        </p:txBody>
      </p:sp>
      <p:sp>
        <p:nvSpPr>
          <p:cNvPr id="257" name="Google Shape;257;p29"/>
          <p:cNvSpPr txBox="1"/>
          <p:nvPr/>
        </p:nvSpPr>
        <p:spPr>
          <a:xfrm>
            <a:off x="296662" y="2543020"/>
            <a:ext cx="8054235" cy="3785652"/>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953A"/>
              </a:buClr>
              <a:buSzPts val="2400"/>
              <a:buFont typeface="Arial"/>
              <a:buChar char="•"/>
            </a:pPr>
            <a:r>
              <a:rPr lang="es-CL" sz="2000" b="0" i="0" u="none" strike="noStrike" cap="none" dirty="0">
                <a:solidFill>
                  <a:srgbClr val="000000"/>
                </a:solidFill>
                <a:latin typeface="Calibri"/>
                <a:ea typeface="Calibri"/>
                <a:cs typeface="Calibri"/>
                <a:sym typeface="Calibri"/>
              </a:rPr>
              <a:t>Todas las vistas representan la forma y volumen de una estructura, señalan los vanos de puertas y ventanas </a:t>
            </a:r>
            <a:r>
              <a:rPr lang="es-CL" sz="2000" b="1" i="0" u="none" strike="noStrike" cap="none" dirty="0">
                <a:solidFill>
                  <a:srgbClr val="00953A"/>
                </a:solidFill>
                <a:latin typeface="Calibri"/>
                <a:ea typeface="Calibri"/>
                <a:cs typeface="Calibri"/>
                <a:sym typeface="Calibri"/>
              </a:rPr>
              <a:t>(tipo, tamaño y situación), </a:t>
            </a:r>
            <a:r>
              <a:rPr lang="es-CL" sz="2000" b="0" i="0" u="none" strike="noStrike" cap="none" dirty="0">
                <a:solidFill>
                  <a:srgbClr val="000000"/>
                </a:solidFill>
                <a:latin typeface="Calibri"/>
                <a:ea typeface="Calibri"/>
                <a:cs typeface="Calibri"/>
                <a:sym typeface="Calibri"/>
              </a:rPr>
              <a:t>los materiales, las texturas y contexto. La mayor diferencia entre los alzados de edificaciones empleados en los planos de obra y los utilizados para el diseño y la presentación, son las sombras propias arrojadas para estudiar los efectos de la luz sobre la forma y  el volumen de la estructura. </a:t>
            </a:r>
            <a:endParaRPr dirty="0"/>
          </a:p>
          <a:p>
            <a:pPr marL="342900" marR="0" lvl="0" indent="-342900" algn="just" rtl="0">
              <a:lnSpc>
                <a:spcPct val="100000"/>
              </a:lnSpc>
              <a:spcBef>
                <a:spcPts val="0"/>
              </a:spcBef>
              <a:spcAft>
                <a:spcPts val="0"/>
              </a:spcAft>
              <a:buClr>
                <a:srgbClr val="00953A"/>
              </a:buClr>
              <a:buSzPts val="2400"/>
              <a:buFont typeface="Arial"/>
              <a:buChar char="•"/>
            </a:pPr>
            <a:r>
              <a:rPr lang="es-CL" sz="2000" b="0" i="0" u="none" strike="noStrike" cap="none" dirty="0">
                <a:solidFill>
                  <a:srgbClr val="000000"/>
                </a:solidFill>
                <a:latin typeface="Calibri"/>
                <a:ea typeface="Calibri"/>
                <a:cs typeface="Calibri"/>
                <a:sym typeface="Calibri"/>
              </a:rPr>
              <a:t>Generalmente las vistas demuestran la contextura y los materiales a usar en la edificación, las alturas generalmente se especifican en un corte esquemático. Estas vistas van a Escala 1:50 y se busca principalmente mostrar las fachadas principales y laterales de la edificación.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30"/>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63" name="Google Shape;263;p3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64" name="Google Shape;264;p30"/>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265" name="Google Shape;265;p30"/>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266" name="Google Shape;266;p30"/>
          <p:cNvPicPr preferRelativeResize="0"/>
          <p:nvPr/>
        </p:nvPicPr>
        <p:blipFill rotWithShape="1">
          <a:blip r:embed="rId4">
            <a:alphaModFix/>
          </a:blip>
          <a:srcRect/>
          <a:stretch/>
        </p:blipFill>
        <p:spPr>
          <a:xfrm>
            <a:off x="1828800" y="2720544"/>
            <a:ext cx="3020179" cy="2355271"/>
          </a:xfrm>
          <a:prstGeom prst="rect">
            <a:avLst/>
          </a:prstGeom>
          <a:noFill/>
          <a:ln w="25400" cap="flat" cmpd="sng">
            <a:solidFill>
              <a:srgbClr val="000000"/>
            </a:solidFill>
            <a:prstDash val="solid"/>
            <a:miter lim="8000"/>
            <a:headEnd type="none" w="sm" len="sm"/>
            <a:tailEnd type="none" w="sm" len="sm"/>
          </a:ln>
        </p:spPr>
      </p:pic>
      <p:pic>
        <p:nvPicPr>
          <p:cNvPr id="267" name="Google Shape;267;p30"/>
          <p:cNvPicPr preferRelativeResize="0"/>
          <p:nvPr/>
        </p:nvPicPr>
        <p:blipFill rotWithShape="1">
          <a:blip r:embed="rId5">
            <a:alphaModFix/>
          </a:blip>
          <a:srcRect/>
          <a:stretch/>
        </p:blipFill>
        <p:spPr>
          <a:xfrm>
            <a:off x="5036398" y="2720545"/>
            <a:ext cx="2714073" cy="2351922"/>
          </a:xfrm>
          <a:prstGeom prst="rect">
            <a:avLst/>
          </a:prstGeom>
          <a:noFill/>
          <a:ln w="25400" cap="flat" cmpd="sng">
            <a:solidFill>
              <a:srgbClr val="000000"/>
            </a:solidFill>
            <a:prstDash val="solid"/>
            <a:miter lim="8000"/>
            <a:headEnd type="none" w="sm" len="sm"/>
            <a:tailEnd type="none" w="sm" len="sm"/>
          </a:ln>
        </p:spPr>
      </p:pic>
      <p:pic>
        <p:nvPicPr>
          <p:cNvPr id="268" name="Google Shape;268;p30"/>
          <p:cNvPicPr preferRelativeResize="0"/>
          <p:nvPr/>
        </p:nvPicPr>
        <p:blipFill rotWithShape="1">
          <a:blip r:embed="rId6">
            <a:alphaModFix/>
          </a:blip>
          <a:srcRect/>
          <a:stretch/>
        </p:blipFill>
        <p:spPr>
          <a:xfrm>
            <a:off x="7957076" y="2720546"/>
            <a:ext cx="3354949" cy="2351923"/>
          </a:xfrm>
          <a:prstGeom prst="rect">
            <a:avLst/>
          </a:prstGeom>
          <a:noFill/>
          <a:ln w="25400" cap="flat" cmpd="sng">
            <a:solidFill>
              <a:srgbClr val="000000"/>
            </a:solidFill>
            <a:prstDash val="solid"/>
            <a:miter lim="8000"/>
            <a:headEnd type="none" w="sm" len="sm"/>
            <a:tailEnd type="none" w="sm" len="sm"/>
          </a:ln>
        </p:spPr>
      </p:pic>
      <p:sp>
        <p:nvSpPr>
          <p:cNvPr id="269" name="Google Shape;269;p30"/>
          <p:cNvSpPr txBox="1"/>
          <p:nvPr/>
        </p:nvSpPr>
        <p:spPr>
          <a:xfrm>
            <a:off x="3947080" y="2091308"/>
            <a:ext cx="4726200" cy="4791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000"/>
              </a:spcAft>
              <a:buClr>
                <a:schemeClr val="dk1"/>
              </a:buClr>
              <a:buSzPts val="1100"/>
              <a:buFont typeface="Arial"/>
              <a:buNone/>
            </a:pPr>
            <a:r>
              <a:rPr lang="es-CL" sz="1800" b="1" i="0" u="none" strike="noStrike" cap="none" dirty="0">
                <a:solidFill>
                  <a:srgbClr val="00953A"/>
                </a:solidFill>
                <a:latin typeface="Calibri"/>
                <a:ea typeface="Calibri"/>
                <a:cs typeface="Calibri"/>
                <a:sym typeface="Calibri"/>
              </a:rPr>
              <a:t>Figura 4. Plano de vistas </a:t>
            </a:r>
            <a:endParaRPr sz="1800" b="1" i="0" u="none" strike="noStrike" cap="none" dirty="0">
              <a:solidFill>
                <a:srgbClr val="00953A"/>
              </a:solidFill>
              <a:latin typeface="Calibri"/>
              <a:ea typeface="Calibri"/>
              <a:cs typeface="Calibri"/>
              <a:sym typeface="Calibri"/>
            </a:endParaRPr>
          </a:p>
        </p:txBody>
      </p:sp>
      <p:sp>
        <p:nvSpPr>
          <p:cNvPr id="270" name="Google Shape;270;p30"/>
          <p:cNvSpPr txBox="1"/>
          <p:nvPr/>
        </p:nvSpPr>
        <p:spPr>
          <a:xfrm>
            <a:off x="7350000" y="5072470"/>
            <a:ext cx="4842000" cy="594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000"/>
              </a:spcAft>
              <a:buClr>
                <a:schemeClr val="dk1"/>
              </a:buClr>
              <a:buSzPts val="1100"/>
              <a:buFont typeface="Arial"/>
              <a:buNone/>
            </a:pPr>
            <a:r>
              <a:rPr lang="es-CL" sz="1200" b="0" i="0" u="sng" strike="noStrike" cap="none" dirty="0">
                <a:solidFill>
                  <a:srgbClr val="1155CC"/>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https://es.slideshare.net/AlaNexX/planos-de-arq</a:t>
            </a:r>
            <a:r>
              <a:rPr lang="es-CL" sz="1200" b="0" i="0" u="none" strike="noStrike" cap="none" dirty="0">
                <a:solidFill>
                  <a:schemeClr val="dk1"/>
                </a:solidFill>
                <a:latin typeface="Calibri"/>
                <a:ea typeface="Calibri"/>
                <a:cs typeface="Calibri"/>
                <a:sym typeface="Calibri"/>
              </a:rPr>
              <a:t> </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31"/>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76" name="Google Shape;276;p3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77" name="Google Shape;277;p31"/>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278" name="Google Shape;278;p31"/>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79" name="Google Shape;279;p31"/>
          <p:cNvSpPr/>
          <p:nvPr/>
        </p:nvSpPr>
        <p:spPr>
          <a:xfrm>
            <a:off x="0" y="1796504"/>
            <a:ext cx="8350897" cy="625153"/>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alibri"/>
              <a:ea typeface="Calibri"/>
              <a:cs typeface="Calibri"/>
              <a:sym typeface="Calibri"/>
            </a:endParaRPr>
          </a:p>
        </p:txBody>
      </p:sp>
      <p:sp>
        <p:nvSpPr>
          <p:cNvPr id="280" name="Google Shape;280;p31"/>
          <p:cNvSpPr txBox="1"/>
          <p:nvPr/>
        </p:nvSpPr>
        <p:spPr>
          <a:xfrm>
            <a:off x="403193" y="1917867"/>
            <a:ext cx="5437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000" b="1" i="0" u="none" strike="noStrike" cap="none" dirty="0">
                <a:solidFill>
                  <a:schemeClr val="lt1"/>
                </a:solidFill>
                <a:latin typeface="Calibri"/>
                <a:ea typeface="Calibri"/>
                <a:cs typeface="Calibri"/>
                <a:sym typeface="Calibri"/>
              </a:rPr>
              <a:t>PLANOS DE ESTRUCTURAS</a:t>
            </a:r>
            <a:endParaRPr sz="2000" b="0" i="0" u="none" strike="noStrike" cap="none" dirty="0">
              <a:solidFill>
                <a:srgbClr val="000000"/>
              </a:solidFill>
              <a:latin typeface="Calibri"/>
              <a:ea typeface="Calibri"/>
              <a:cs typeface="Calibri"/>
              <a:sym typeface="Calibri"/>
            </a:endParaRPr>
          </a:p>
        </p:txBody>
      </p:sp>
      <p:sp>
        <p:nvSpPr>
          <p:cNvPr id="281" name="Google Shape;281;p31"/>
          <p:cNvSpPr txBox="1"/>
          <p:nvPr/>
        </p:nvSpPr>
        <p:spPr>
          <a:xfrm>
            <a:off x="296662" y="2543020"/>
            <a:ext cx="8054235" cy="34778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000" b="0" i="0" u="none" strike="noStrike" cap="none" dirty="0">
                <a:solidFill>
                  <a:srgbClr val="000000"/>
                </a:solidFill>
                <a:latin typeface="Calibri"/>
                <a:ea typeface="Calibri"/>
                <a:cs typeface="Calibri"/>
                <a:sym typeface="Calibri"/>
              </a:rPr>
              <a:t>Plano que demuestra en planta, las enfierraduras, cadenas, dinteles, soldaduras y uniones de la estructura o edificación en donde se denominan los vanos de puertas y ventanas </a:t>
            </a:r>
            <a:r>
              <a:rPr lang="es-CL" sz="2000" b="1" i="0" u="none" strike="noStrike" cap="none" dirty="0">
                <a:solidFill>
                  <a:srgbClr val="00953A"/>
                </a:solidFill>
                <a:latin typeface="Calibri"/>
                <a:ea typeface="Calibri"/>
                <a:cs typeface="Calibri"/>
                <a:sym typeface="Calibri"/>
              </a:rPr>
              <a:t>(dinteles) </a:t>
            </a:r>
            <a:r>
              <a:rPr lang="es-CL" sz="2000" b="0" i="0" u="none" strike="noStrike" cap="none" dirty="0">
                <a:solidFill>
                  <a:srgbClr val="000000"/>
                </a:solidFill>
                <a:latin typeface="Calibri"/>
                <a:ea typeface="Calibri"/>
                <a:cs typeface="Calibri"/>
                <a:sym typeface="Calibri"/>
              </a:rPr>
              <a:t>conjuntamente con las estructuras en detalle de vigas y pilares, dibujados en una escala visible. Los detalles de pilares, vigas o estructuras importantes, van con dimensiones especificadas en las cotas </a:t>
            </a:r>
            <a:r>
              <a:rPr lang="es-CL" sz="2000" b="1" i="0" u="none" strike="noStrike" cap="none" dirty="0">
                <a:solidFill>
                  <a:srgbClr val="00953A"/>
                </a:solidFill>
                <a:latin typeface="Calibri"/>
                <a:ea typeface="Calibri"/>
                <a:cs typeface="Calibri"/>
                <a:sym typeface="Calibri"/>
              </a:rPr>
              <a:t>(metros y milímetros), </a:t>
            </a:r>
            <a:r>
              <a:rPr lang="es-CL" sz="2000" b="0" i="0" u="none" strike="noStrike" cap="none" dirty="0">
                <a:solidFill>
                  <a:srgbClr val="000000"/>
                </a:solidFill>
                <a:latin typeface="Calibri"/>
                <a:ea typeface="Calibri"/>
                <a:cs typeface="Calibri"/>
                <a:sym typeface="Calibri"/>
              </a:rPr>
              <a:t>además de describir el espesor, diámetro y material que será utilizado en su armazón. </a:t>
            </a:r>
            <a:endParaRPr dirty="0"/>
          </a:p>
          <a:p>
            <a:pPr marL="0" marR="0" lvl="0" indent="0" algn="just" rtl="0">
              <a:lnSpc>
                <a:spcPct val="100000"/>
              </a:lnSpc>
              <a:spcBef>
                <a:spcPts val="0"/>
              </a:spcBef>
              <a:spcAft>
                <a:spcPts val="0"/>
              </a:spcAft>
              <a:buNone/>
            </a:pPr>
            <a:r>
              <a:rPr lang="es-CL" sz="2000" b="0" i="0" u="none" strike="noStrike" cap="none" dirty="0">
                <a:solidFill>
                  <a:srgbClr val="000000"/>
                </a:solidFill>
                <a:latin typeface="Calibri"/>
                <a:ea typeface="Calibri"/>
                <a:cs typeface="Calibri"/>
                <a:sym typeface="Calibri"/>
              </a:rPr>
              <a:t>Dentro del plano se deben especificar los diámetros de enfierraduras longitudinales y transversales de muros, losas u elementos importantes y que van anclados a estos, además de señalar los amarres correspondientes en cada pilar y el material a utilizar.</a:t>
            </a:r>
            <a:endParaRPr sz="20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32"/>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87" name="Google Shape;287;p3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88" name="Google Shape;288;p32"/>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289" name="Google Shape;289;p32"/>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290" name="Google Shape;290;p32"/>
          <p:cNvSpPr txBox="1"/>
          <p:nvPr/>
        </p:nvSpPr>
        <p:spPr>
          <a:xfrm>
            <a:off x="5940374" y="377845"/>
            <a:ext cx="4196075" cy="360212"/>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000"/>
              </a:spcAft>
              <a:buClr>
                <a:schemeClr val="dk1"/>
              </a:buClr>
              <a:buSzPts val="1100"/>
              <a:buFont typeface="Arial"/>
              <a:buNone/>
            </a:pPr>
            <a:r>
              <a:rPr lang="es-CL" sz="1800" b="1" i="0" u="none" strike="noStrike" cap="none" dirty="0">
                <a:solidFill>
                  <a:srgbClr val="00953A"/>
                </a:solidFill>
                <a:latin typeface="Calibri"/>
                <a:ea typeface="Calibri"/>
                <a:cs typeface="Calibri"/>
                <a:sym typeface="Calibri"/>
              </a:rPr>
              <a:t>Figura 5. Plano estructura.</a:t>
            </a:r>
            <a:endParaRPr sz="1800" b="1" i="0" u="none" strike="noStrike" cap="none" dirty="0">
              <a:solidFill>
                <a:srgbClr val="00953A"/>
              </a:solidFill>
              <a:latin typeface="Calibri"/>
              <a:ea typeface="Calibri"/>
              <a:cs typeface="Calibri"/>
              <a:sym typeface="Calibri"/>
            </a:endParaRPr>
          </a:p>
        </p:txBody>
      </p:sp>
      <p:sp>
        <p:nvSpPr>
          <p:cNvPr id="291" name="Google Shape;291;p32"/>
          <p:cNvSpPr txBox="1"/>
          <p:nvPr/>
        </p:nvSpPr>
        <p:spPr>
          <a:xfrm>
            <a:off x="7653285" y="6374470"/>
            <a:ext cx="3979531" cy="380173"/>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000"/>
              </a:spcAft>
              <a:buClr>
                <a:schemeClr val="dk1"/>
              </a:buClr>
              <a:buSzPts val="1100"/>
              <a:buFont typeface="Arial"/>
              <a:buNone/>
            </a:pPr>
            <a:r>
              <a:rPr lang="es-CL" sz="1200" b="0" i="0" u="none" strike="noStrike" cap="none" dirty="0">
                <a:solidFill>
                  <a:schemeClr val="dk1"/>
                </a:solidFill>
                <a:latin typeface="Calibri"/>
                <a:ea typeface="Calibri"/>
                <a:cs typeface="Calibri"/>
                <a:sym typeface="Calibri"/>
              </a:rPr>
              <a:t>Inacap, taller de  construcción, interpretación de planos.</a:t>
            </a:r>
            <a:endParaRPr sz="1200" b="0" i="0" u="none" strike="noStrike" cap="none" dirty="0">
              <a:solidFill>
                <a:srgbClr val="000000"/>
              </a:solidFill>
              <a:latin typeface="Calibri"/>
              <a:ea typeface="Calibri"/>
              <a:cs typeface="Calibri"/>
              <a:sym typeface="Calibri"/>
            </a:endParaRPr>
          </a:p>
        </p:txBody>
      </p:sp>
      <p:pic>
        <p:nvPicPr>
          <p:cNvPr id="292" name="Google Shape;292;p32"/>
          <p:cNvPicPr preferRelativeResize="0"/>
          <p:nvPr/>
        </p:nvPicPr>
        <p:blipFill rotWithShape="1">
          <a:blip r:embed="rId4">
            <a:alphaModFix/>
          </a:blip>
          <a:srcRect/>
          <a:stretch/>
        </p:blipFill>
        <p:spPr>
          <a:xfrm>
            <a:off x="4028811" y="837104"/>
            <a:ext cx="7601624" cy="5547300"/>
          </a:xfrm>
          <a:prstGeom prst="rect">
            <a:avLst/>
          </a:prstGeom>
          <a:noFill/>
          <a:ln w="25400" cap="flat" cmpd="sng">
            <a:solidFill>
              <a:srgbClr val="000000"/>
            </a:solidFill>
            <a:prstDash val="solid"/>
            <a:miter lim="8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95" name="Google Shape;95;p2"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p:nvPr/>
        </p:nvSpPr>
        <p:spPr>
          <a:xfrm>
            <a:off x="1531939" y="-182563"/>
            <a:ext cx="4332287" cy="43322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96" name="Google Shape;96;p2"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p:nvPr/>
        </p:nvSpPr>
        <p:spPr>
          <a:xfrm>
            <a:off x="1700213" y="-1825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97" name="Google Shape;97;p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98" name="Google Shape;98;p2"/>
          <p:cNvSpPr txBox="1"/>
          <p:nvPr/>
        </p:nvSpPr>
        <p:spPr>
          <a:xfrm>
            <a:off x="301426" y="36512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953A"/>
              </a:buClr>
              <a:buSzPts val="2000"/>
              <a:buFont typeface="Calibri"/>
              <a:buNone/>
            </a:pPr>
            <a:r>
              <a:rPr lang="es-CL" sz="4400" b="0" i="0" u="none" strike="noStrike" cap="none" dirty="0">
                <a:solidFill>
                  <a:srgbClr val="A5A5A5"/>
                </a:solidFill>
                <a:latin typeface="Calibri"/>
                <a:ea typeface="Calibri"/>
                <a:cs typeface="Calibri"/>
                <a:sym typeface="Calibri"/>
              </a:rPr>
              <a:t>CONTEXTUALIZACIÓN</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99" name="Google Shape;99;p2"/>
          <p:cNvSpPr/>
          <p:nvPr/>
        </p:nvSpPr>
        <p:spPr>
          <a:xfrm>
            <a:off x="407956" y="233392"/>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953A"/>
              </a:solidFill>
              <a:latin typeface="Calibri"/>
              <a:ea typeface="Calibri"/>
              <a:cs typeface="Calibri"/>
              <a:sym typeface="Calibri"/>
            </a:endParaRPr>
          </a:p>
        </p:txBody>
      </p:sp>
      <p:sp>
        <p:nvSpPr>
          <p:cNvPr id="100" name="Google Shape;100;p2"/>
          <p:cNvSpPr/>
          <p:nvPr/>
        </p:nvSpPr>
        <p:spPr>
          <a:xfrm>
            <a:off x="0" y="2131375"/>
            <a:ext cx="5383763" cy="4304932"/>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1" name="Google Shape;101;p2"/>
          <p:cNvSpPr txBox="1"/>
          <p:nvPr/>
        </p:nvSpPr>
        <p:spPr>
          <a:xfrm>
            <a:off x="167627" y="2196612"/>
            <a:ext cx="5048508" cy="4128533"/>
          </a:xfrm>
          <a:prstGeom prst="rect">
            <a:avLst/>
          </a:prstGeom>
          <a:noFill/>
          <a:ln>
            <a:noFill/>
          </a:ln>
        </p:spPr>
        <p:txBody>
          <a:bodyPr spcFirstLastPara="1" wrap="square" lIns="121900" tIns="121900" rIns="121900" bIns="121900" anchor="t" anchorCtr="0">
            <a:noAutofit/>
          </a:bodyPr>
          <a:lstStyle/>
          <a:p>
            <a:pPr marL="0" marR="0" lvl="0" indent="0" algn="just" rtl="0">
              <a:lnSpc>
                <a:spcPct val="100000"/>
              </a:lnSpc>
              <a:spcBef>
                <a:spcPts val="0"/>
              </a:spcBef>
              <a:spcAft>
                <a:spcPts val="0"/>
              </a:spcAft>
              <a:buClr>
                <a:schemeClr val="dk1"/>
              </a:buClr>
              <a:buSzPts val="2400"/>
              <a:buFont typeface="Arial"/>
              <a:buNone/>
            </a:pPr>
            <a:r>
              <a:rPr lang="es-CL" sz="2400" b="0" i="0" u="none" strike="noStrike" cap="none" dirty="0">
                <a:solidFill>
                  <a:schemeClr val="lt1"/>
                </a:solidFill>
                <a:latin typeface="Calibri"/>
                <a:ea typeface="Calibri"/>
                <a:cs typeface="Calibri"/>
                <a:sym typeface="Calibri"/>
              </a:rPr>
              <a:t>Desde sus orígenes las sociedades y culturas han tratado de comunicarse mediante grafismos o dibujos. Las primeras representaciones que se conocen son las pinturas rupestres, en las cuales no solo se intentaba representar la realidad (animales, astros, ser humano, etc.), sino también sensaciones, como la alegría de las danzas, o la tensión de las cacerías.</a:t>
            </a:r>
            <a:endParaRPr dirty="0"/>
          </a:p>
        </p:txBody>
      </p:sp>
      <p:sp>
        <p:nvSpPr>
          <p:cNvPr id="102" name="Google Shape;102;p2"/>
          <p:cNvSpPr txBox="1"/>
          <p:nvPr/>
        </p:nvSpPr>
        <p:spPr>
          <a:xfrm>
            <a:off x="5653287" y="2971290"/>
            <a:ext cx="6097554" cy="2803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600"/>
              <a:buFont typeface="Arial"/>
              <a:buNone/>
            </a:pPr>
            <a:r>
              <a:rPr lang="es-CL" sz="2800" b="1" i="0" u="none" strike="noStrike" cap="none" dirty="0">
                <a:solidFill>
                  <a:srgbClr val="00953A"/>
                </a:solidFill>
                <a:latin typeface="Calibri"/>
                <a:ea typeface="Calibri"/>
                <a:cs typeface="Calibri"/>
                <a:sym typeface="Calibri"/>
              </a:rPr>
              <a:t>¿QUÉ ES UN DIBUJO?</a:t>
            </a:r>
            <a:endParaRPr sz="2800" b="0" i="0" u="none" strike="noStrike" cap="none" dirty="0">
              <a:solidFill>
                <a:srgbClr val="00953A"/>
              </a:solidFill>
              <a:latin typeface="Calibri"/>
              <a:ea typeface="Calibri"/>
              <a:cs typeface="Calibri"/>
              <a:sym typeface="Calibri"/>
            </a:endParaRPr>
          </a:p>
          <a:p>
            <a:pPr marL="0" marR="0" lvl="0" indent="0" algn="just" rtl="0">
              <a:lnSpc>
                <a:spcPct val="100000"/>
              </a:lnSpc>
              <a:spcBef>
                <a:spcPts val="480"/>
              </a:spcBef>
              <a:spcAft>
                <a:spcPts val="0"/>
              </a:spcAft>
              <a:buClr>
                <a:schemeClr val="dk1"/>
              </a:buClr>
              <a:buSzPts val="2400"/>
              <a:buFont typeface="Arial"/>
              <a:buNone/>
            </a:pPr>
            <a:r>
              <a:rPr lang="es-CL" sz="2400" b="0" i="0" u="none" strike="noStrike" cap="none" dirty="0">
                <a:solidFill>
                  <a:srgbClr val="000000"/>
                </a:solidFill>
                <a:latin typeface="Calibri"/>
                <a:ea typeface="Calibri"/>
                <a:cs typeface="Calibri"/>
                <a:sym typeface="Calibri"/>
              </a:rPr>
              <a:t>El dibujo es una forma de expresión gráfica y es una de las modalidades de las artes visuales. Se considera al dibujo como el lenguaje gráfico universal, utilizado por la humanidad para transmitir sus ideas, proyectos y en un sentido más amplio, su cultura.</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3"/>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298" name="Google Shape;298;p3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99" name="Google Shape;299;p33"/>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300" name="Google Shape;300;p33"/>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01" name="Google Shape;301;p33"/>
          <p:cNvSpPr/>
          <p:nvPr/>
        </p:nvSpPr>
        <p:spPr>
          <a:xfrm>
            <a:off x="0" y="1796504"/>
            <a:ext cx="8350897" cy="625153"/>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alibri"/>
              <a:ea typeface="Calibri"/>
              <a:cs typeface="Calibri"/>
              <a:sym typeface="Calibri"/>
            </a:endParaRPr>
          </a:p>
        </p:txBody>
      </p:sp>
      <p:sp>
        <p:nvSpPr>
          <p:cNvPr id="302" name="Google Shape;302;p33"/>
          <p:cNvSpPr txBox="1"/>
          <p:nvPr/>
        </p:nvSpPr>
        <p:spPr>
          <a:xfrm>
            <a:off x="403193" y="1917867"/>
            <a:ext cx="5437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000" b="1" i="0" u="none" strike="noStrike" cap="none" dirty="0">
                <a:solidFill>
                  <a:schemeClr val="lt1"/>
                </a:solidFill>
                <a:latin typeface="Calibri"/>
                <a:ea typeface="Calibri"/>
                <a:cs typeface="Calibri"/>
                <a:sym typeface="Calibri"/>
              </a:rPr>
              <a:t>PLANOS DE FUNDACIONES</a:t>
            </a:r>
            <a:endParaRPr sz="2000" b="0" i="0" u="none" strike="noStrike" cap="none" dirty="0">
              <a:solidFill>
                <a:srgbClr val="000000"/>
              </a:solidFill>
              <a:latin typeface="Calibri"/>
              <a:ea typeface="Calibri"/>
              <a:cs typeface="Calibri"/>
              <a:sym typeface="Calibri"/>
            </a:endParaRPr>
          </a:p>
        </p:txBody>
      </p:sp>
      <p:sp>
        <p:nvSpPr>
          <p:cNvPr id="303" name="Google Shape;303;p33"/>
          <p:cNvSpPr txBox="1"/>
          <p:nvPr/>
        </p:nvSpPr>
        <p:spPr>
          <a:xfrm>
            <a:off x="296662" y="2543020"/>
            <a:ext cx="8054235" cy="34778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000" b="0" i="0" u="none" strike="noStrike" cap="none" dirty="0">
                <a:solidFill>
                  <a:srgbClr val="000000"/>
                </a:solidFill>
                <a:latin typeface="Calibri"/>
                <a:ea typeface="Calibri"/>
                <a:cs typeface="Calibri"/>
                <a:sym typeface="Calibri"/>
              </a:rPr>
              <a:t>Su finalidad es entregar toda aquella información para la ejecución de la estructura soportante de la edificación, que corresponde a los cimientos. Este tipo de plano es un complemento del plano de planta y se elabora a base de este. Lo constituye una planta de cimientos con las indicaciones de cotas a ejes de muro, además de señalar la distribución de los elementos, ubicaciones, forma y escuadría. Por lo general los planos de cimientos de uso común, se representan en escala 1:50. </a:t>
            </a:r>
            <a:endParaRPr dirty="0"/>
          </a:p>
          <a:p>
            <a:pPr marL="0" marR="0" lvl="0" indent="0" algn="just" rtl="0">
              <a:lnSpc>
                <a:spcPct val="100000"/>
              </a:lnSpc>
              <a:spcBef>
                <a:spcPts val="0"/>
              </a:spcBef>
              <a:spcAft>
                <a:spcPts val="0"/>
              </a:spcAft>
              <a:buNone/>
            </a:pPr>
            <a:r>
              <a:rPr lang="es-CL" sz="2000" b="0" i="0" u="none" strike="noStrike" cap="none" dirty="0">
                <a:solidFill>
                  <a:srgbClr val="000000"/>
                </a:solidFill>
                <a:latin typeface="Calibri"/>
                <a:ea typeface="Calibri"/>
                <a:cs typeface="Calibri"/>
                <a:sym typeface="Calibri"/>
              </a:rPr>
              <a:t>Dentro del detalle de fundación </a:t>
            </a:r>
            <a:r>
              <a:rPr lang="es-CL" sz="2000" b="1" i="0" u="none" strike="noStrike" cap="none" dirty="0">
                <a:solidFill>
                  <a:srgbClr val="00953A"/>
                </a:solidFill>
                <a:latin typeface="Calibri"/>
                <a:ea typeface="Calibri"/>
                <a:cs typeface="Calibri"/>
                <a:sym typeface="Calibri"/>
              </a:rPr>
              <a:t>(cimiento), </a:t>
            </a:r>
            <a:r>
              <a:rPr lang="es-CL" sz="2000" b="0" i="0" u="none" strike="noStrike" cap="none" dirty="0">
                <a:solidFill>
                  <a:srgbClr val="000000"/>
                </a:solidFill>
                <a:latin typeface="Calibri"/>
                <a:ea typeface="Calibri"/>
                <a:cs typeface="Calibri"/>
                <a:sym typeface="Calibri"/>
              </a:rPr>
              <a:t>se deben especificar los materiales a utilizar, junto con las dimensiones más específicas de muros, cimientos, sobrecimientos, emplantillado y radieres. Estos detalles se representan a una escala visible (1:20).</a:t>
            </a:r>
            <a:endParaRPr sz="4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Google Shape;308;p34"/>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309" name="Google Shape;309;p3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10" name="Google Shape;310;p34"/>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311" name="Google Shape;311;p34"/>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312" name="Google Shape;312;p34"/>
          <p:cNvPicPr preferRelativeResize="0"/>
          <p:nvPr/>
        </p:nvPicPr>
        <p:blipFill rotWithShape="1">
          <a:blip r:embed="rId4">
            <a:alphaModFix/>
          </a:blip>
          <a:srcRect/>
          <a:stretch/>
        </p:blipFill>
        <p:spPr>
          <a:xfrm>
            <a:off x="5956782" y="1088574"/>
            <a:ext cx="5306325" cy="5064200"/>
          </a:xfrm>
          <a:prstGeom prst="rect">
            <a:avLst/>
          </a:prstGeom>
          <a:noFill/>
          <a:ln>
            <a:noFill/>
          </a:ln>
        </p:spPr>
      </p:pic>
      <p:sp>
        <p:nvSpPr>
          <p:cNvPr id="313" name="Google Shape;313;p34"/>
          <p:cNvSpPr txBox="1"/>
          <p:nvPr/>
        </p:nvSpPr>
        <p:spPr>
          <a:xfrm>
            <a:off x="6588957" y="456399"/>
            <a:ext cx="4001288" cy="498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6. Plano Fundaciones</a:t>
            </a:r>
            <a:endParaRPr sz="1800" b="1" i="0" u="none" strike="noStrike" cap="none" dirty="0">
              <a:solidFill>
                <a:srgbClr val="00953A"/>
              </a:solidFill>
              <a:latin typeface="Calibri"/>
              <a:ea typeface="Calibri"/>
              <a:cs typeface="Calibri"/>
              <a:sym typeface="Calibri"/>
            </a:endParaRPr>
          </a:p>
        </p:txBody>
      </p:sp>
      <p:sp>
        <p:nvSpPr>
          <p:cNvPr id="314" name="Google Shape;314;p34"/>
          <p:cNvSpPr txBox="1"/>
          <p:nvPr/>
        </p:nvSpPr>
        <p:spPr>
          <a:xfrm>
            <a:off x="7225963" y="6211537"/>
            <a:ext cx="4037144" cy="380128"/>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s-CL" sz="1200" b="0" i="0" u="sng" strike="noStrike" cap="none" dirty="0">
                <a:solidFill>
                  <a:schemeClr val="hlink"/>
                </a:solidFill>
                <a:latin typeface="Calibri"/>
                <a:ea typeface="Calibri"/>
                <a:cs typeface="Calibri"/>
                <a:sym typeface="Calibri"/>
                <a:hlinkClick r:id="rId5"/>
              </a:rPr>
              <a:t>https://ar.pinterest.com/pin/60094976255942431/</a:t>
            </a:r>
            <a:endParaRPr sz="1200" b="0" i="0" u="none" strike="noStrike" cap="none" dirty="0">
              <a:solidFill>
                <a:srgbClr val="000000"/>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35"/>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320" name="Google Shape;320;p3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21" name="Google Shape;321;p35"/>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322" name="Google Shape;322;p35"/>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23" name="Google Shape;323;p35"/>
          <p:cNvSpPr/>
          <p:nvPr/>
        </p:nvSpPr>
        <p:spPr>
          <a:xfrm>
            <a:off x="0" y="1796504"/>
            <a:ext cx="8350897" cy="625153"/>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alibri"/>
              <a:ea typeface="Calibri"/>
              <a:cs typeface="Calibri"/>
              <a:sym typeface="Calibri"/>
            </a:endParaRPr>
          </a:p>
        </p:txBody>
      </p:sp>
      <p:sp>
        <p:nvSpPr>
          <p:cNvPr id="324" name="Google Shape;324;p35"/>
          <p:cNvSpPr txBox="1"/>
          <p:nvPr/>
        </p:nvSpPr>
        <p:spPr>
          <a:xfrm>
            <a:off x="403193" y="1917867"/>
            <a:ext cx="5437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000" b="1" i="0" u="none" strike="noStrike" cap="none" dirty="0">
                <a:solidFill>
                  <a:schemeClr val="lt1"/>
                </a:solidFill>
                <a:latin typeface="Calibri"/>
                <a:ea typeface="Calibri"/>
                <a:cs typeface="Calibri"/>
                <a:sym typeface="Calibri"/>
              </a:rPr>
              <a:t>PLANOS DE CORTE</a:t>
            </a:r>
            <a:endParaRPr sz="2000" b="0" i="0" u="none" strike="noStrike" cap="none" dirty="0">
              <a:solidFill>
                <a:srgbClr val="000000"/>
              </a:solidFill>
              <a:latin typeface="Calibri"/>
              <a:ea typeface="Calibri"/>
              <a:cs typeface="Calibri"/>
              <a:sym typeface="Calibri"/>
            </a:endParaRPr>
          </a:p>
        </p:txBody>
      </p:sp>
      <p:sp>
        <p:nvSpPr>
          <p:cNvPr id="325" name="Google Shape;325;p35"/>
          <p:cNvSpPr txBox="1"/>
          <p:nvPr/>
        </p:nvSpPr>
        <p:spPr>
          <a:xfrm>
            <a:off x="296662" y="2757624"/>
            <a:ext cx="8054235" cy="286232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000" b="0" i="0" u="none" strike="noStrike" cap="none" dirty="0">
                <a:solidFill>
                  <a:srgbClr val="000000"/>
                </a:solidFill>
                <a:latin typeface="Calibri"/>
                <a:ea typeface="Calibri"/>
                <a:cs typeface="Calibri"/>
                <a:sym typeface="Calibri"/>
              </a:rPr>
              <a:t>Contienen toda aquella información relacionada con las alturas de la edificación. Su finalidad es entregar una acabada visualización de la diferencia de niveles, indicándose de preferencia números de pisos, alturas de piso tanto a cielo terminado como en obra gruesa. </a:t>
            </a:r>
            <a:endParaRPr dirty="0"/>
          </a:p>
          <a:p>
            <a:pPr marL="0" marR="0" lvl="0" indent="0" algn="just"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s-CL" sz="2000" b="0" i="0" u="none" strike="noStrike" cap="none" dirty="0">
                <a:solidFill>
                  <a:srgbClr val="000000"/>
                </a:solidFill>
                <a:latin typeface="Calibri"/>
                <a:ea typeface="Calibri"/>
                <a:cs typeface="Calibri"/>
                <a:sym typeface="Calibri"/>
              </a:rPr>
              <a:t>Este tipo de plano está constituido por dos cortes, uno de preferencia transversal y el otro longitudinal. Ambos deben permitir una visión completa de la distribución interna a través de toda su extensión.  Por lo general, se representan en escala 1:20. </a:t>
            </a:r>
            <a:endParaRPr sz="4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36"/>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331" name="Google Shape;331;p3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32" name="Google Shape;332;p36"/>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333" name="Google Shape;333;p36"/>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334" name="Google Shape;334;p36"/>
          <p:cNvPicPr preferRelativeResize="0"/>
          <p:nvPr/>
        </p:nvPicPr>
        <p:blipFill rotWithShape="1">
          <a:blip r:embed="rId4">
            <a:alphaModFix/>
          </a:blip>
          <a:srcRect/>
          <a:stretch/>
        </p:blipFill>
        <p:spPr>
          <a:xfrm>
            <a:off x="4013334" y="1583185"/>
            <a:ext cx="7602599" cy="4007900"/>
          </a:xfrm>
          <a:prstGeom prst="rect">
            <a:avLst/>
          </a:prstGeom>
          <a:noFill/>
          <a:ln w="25400" cap="flat" cmpd="sng">
            <a:solidFill>
              <a:srgbClr val="000000"/>
            </a:solidFill>
            <a:prstDash val="solid"/>
            <a:miter lim="8000"/>
            <a:headEnd type="none" w="sm" len="sm"/>
            <a:tailEnd type="none" w="sm" len="sm"/>
          </a:ln>
        </p:spPr>
      </p:pic>
      <p:sp>
        <p:nvSpPr>
          <p:cNvPr id="335" name="Google Shape;335;p36"/>
          <p:cNvSpPr txBox="1"/>
          <p:nvPr/>
        </p:nvSpPr>
        <p:spPr>
          <a:xfrm>
            <a:off x="5554463" y="998715"/>
            <a:ext cx="4386900" cy="536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7. Plano de corte</a:t>
            </a:r>
            <a:endParaRPr sz="1800" b="1" i="0" u="none" strike="noStrike" cap="none" dirty="0">
              <a:solidFill>
                <a:srgbClr val="00953A"/>
              </a:solidFill>
              <a:latin typeface="Calibri"/>
              <a:ea typeface="Calibri"/>
              <a:cs typeface="Calibri"/>
              <a:sym typeface="Calibri"/>
            </a:endParaRPr>
          </a:p>
        </p:txBody>
      </p:sp>
      <p:sp>
        <p:nvSpPr>
          <p:cNvPr id="336" name="Google Shape;336;p36"/>
          <p:cNvSpPr txBox="1"/>
          <p:nvPr/>
        </p:nvSpPr>
        <p:spPr>
          <a:xfrm>
            <a:off x="5639033" y="5688142"/>
            <a:ext cx="5976900" cy="5364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000"/>
              </a:spcAft>
              <a:buClr>
                <a:schemeClr val="dk1"/>
              </a:buClr>
              <a:buSzPts val="1100"/>
              <a:buFont typeface="Arial"/>
              <a:buNone/>
            </a:pPr>
            <a:r>
              <a:rPr lang="es-CL" sz="1200" b="1" i="0" u="sng" strike="noStrike" cap="none"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https://es.scribd.com/document/364518859/casa-campestre-plano-3-pdf</a:t>
            </a:r>
            <a:r>
              <a:rPr lang="es-CL" sz="1200" b="1" i="0" u="none" strike="noStrike" cap="none" dirty="0">
                <a:solidFill>
                  <a:schemeClr val="dk1"/>
                </a:solidFill>
                <a:latin typeface="Calibri"/>
                <a:ea typeface="Calibri"/>
                <a:cs typeface="Calibri"/>
                <a:sym typeface="Calibri"/>
              </a:rPr>
              <a:t> </a:t>
            </a:r>
            <a:endParaRPr sz="16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pic>
        <p:nvPicPr>
          <p:cNvPr id="341" name="Google Shape;341;p37"/>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342" name="Google Shape;342;p3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43" name="Google Shape;343;p37"/>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344" name="Google Shape;344;p37"/>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45" name="Google Shape;345;p37"/>
          <p:cNvSpPr/>
          <p:nvPr/>
        </p:nvSpPr>
        <p:spPr>
          <a:xfrm>
            <a:off x="0" y="1796504"/>
            <a:ext cx="8350897" cy="625153"/>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alibri"/>
              <a:ea typeface="Calibri"/>
              <a:cs typeface="Calibri"/>
              <a:sym typeface="Calibri"/>
            </a:endParaRPr>
          </a:p>
        </p:txBody>
      </p:sp>
      <p:sp>
        <p:nvSpPr>
          <p:cNvPr id="346" name="Google Shape;346;p37"/>
          <p:cNvSpPr txBox="1"/>
          <p:nvPr/>
        </p:nvSpPr>
        <p:spPr>
          <a:xfrm>
            <a:off x="403193" y="1917867"/>
            <a:ext cx="5437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000" b="1" i="0" u="none" strike="noStrike" cap="none" dirty="0">
                <a:solidFill>
                  <a:schemeClr val="lt1"/>
                </a:solidFill>
                <a:latin typeface="Calibri"/>
                <a:ea typeface="Calibri"/>
                <a:cs typeface="Calibri"/>
                <a:sym typeface="Calibri"/>
              </a:rPr>
              <a:t>PLANOS DE UBICACIÓN</a:t>
            </a:r>
            <a:endParaRPr sz="2000" b="0" i="0" u="none" strike="noStrike" cap="none" dirty="0">
              <a:solidFill>
                <a:srgbClr val="000000"/>
              </a:solidFill>
              <a:latin typeface="Calibri"/>
              <a:ea typeface="Calibri"/>
              <a:cs typeface="Calibri"/>
              <a:sym typeface="Calibri"/>
            </a:endParaRPr>
          </a:p>
        </p:txBody>
      </p:sp>
      <p:sp>
        <p:nvSpPr>
          <p:cNvPr id="347" name="Google Shape;347;p37"/>
          <p:cNvSpPr txBox="1"/>
          <p:nvPr/>
        </p:nvSpPr>
        <p:spPr>
          <a:xfrm>
            <a:off x="296662" y="2757624"/>
            <a:ext cx="8054235" cy="193899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000" b="0" i="0" u="none" strike="noStrike" cap="none" dirty="0">
                <a:solidFill>
                  <a:srgbClr val="000000"/>
                </a:solidFill>
                <a:latin typeface="Calibri"/>
                <a:ea typeface="Calibri"/>
                <a:cs typeface="Calibri"/>
                <a:sym typeface="Calibri"/>
              </a:rPr>
              <a:t>En este plano se indica la posición relativa de la construcción con respecto a lo que la rodea. En el plano se deben indicar las dimensiones y ángulos del lote, orientación, calles circundantes, la silueta de la construcción, y en caso de ser necesario, se debe dibujar las cotas de nivel del terreno, casa o edificio con su distancia a los límites o a otros puntos de referencia junto al norte correspondiente.</a:t>
            </a:r>
            <a:endParaRPr sz="4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38"/>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353" name="Google Shape;353;p3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54" name="Google Shape;354;p38"/>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355" name="Google Shape;355;p38"/>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356" name="Google Shape;356;p38"/>
          <p:cNvPicPr preferRelativeResize="0"/>
          <p:nvPr/>
        </p:nvPicPr>
        <p:blipFill rotWithShape="1">
          <a:blip r:embed="rId4">
            <a:alphaModFix/>
          </a:blip>
          <a:srcRect/>
          <a:stretch/>
        </p:blipFill>
        <p:spPr>
          <a:xfrm>
            <a:off x="4965548" y="1233609"/>
            <a:ext cx="6674825" cy="4464475"/>
          </a:xfrm>
          <a:prstGeom prst="rect">
            <a:avLst/>
          </a:prstGeom>
          <a:noFill/>
          <a:ln w="25400" cap="flat" cmpd="sng">
            <a:solidFill>
              <a:srgbClr val="000000"/>
            </a:solidFill>
            <a:prstDash val="solid"/>
            <a:miter lim="8000"/>
            <a:headEnd type="none" w="sm" len="sm"/>
            <a:tailEnd type="none" w="sm" len="sm"/>
          </a:ln>
        </p:spPr>
      </p:pic>
      <p:sp>
        <p:nvSpPr>
          <p:cNvPr id="357" name="Google Shape;357;p38"/>
          <p:cNvSpPr txBox="1"/>
          <p:nvPr/>
        </p:nvSpPr>
        <p:spPr>
          <a:xfrm>
            <a:off x="5481698" y="706598"/>
            <a:ext cx="5631900" cy="49644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8.  Plano de ubicación</a:t>
            </a:r>
            <a:endParaRPr sz="1800" b="1" i="0" u="none" strike="noStrike" cap="none" dirty="0">
              <a:solidFill>
                <a:srgbClr val="00953A"/>
              </a:solidFill>
              <a:latin typeface="Calibri"/>
              <a:ea typeface="Calibri"/>
              <a:cs typeface="Calibri"/>
              <a:sym typeface="Calibri"/>
            </a:endParaRPr>
          </a:p>
        </p:txBody>
      </p:sp>
      <p:sp>
        <p:nvSpPr>
          <p:cNvPr id="358" name="Google Shape;358;p38"/>
          <p:cNvSpPr txBox="1"/>
          <p:nvPr/>
        </p:nvSpPr>
        <p:spPr>
          <a:xfrm>
            <a:off x="6391468" y="5781687"/>
            <a:ext cx="5363979" cy="369715"/>
          </a:xfrm>
          <a:prstGeom prst="rect">
            <a:avLst/>
          </a:prstGeom>
          <a:noFill/>
          <a:ln>
            <a:noFill/>
          </a:ln>
        </p:spPr>
        <p:txBody>
          <a:bodyPr spcFirstLastPara="1" wrap="square" lIns="91425" tIns="91425" rIns="91425" bIns="91425" anchor="t" anchorCtr="0">
            <a:noAutofit/>
          </a:bodyPr>
          <a:lstStyle/>
          <a:p>
            <a:pPr marL="0" marR="0" lvl="0" indent="342900" algn="r" rtl="0">
              <a:lnSpc>
                <a:spcPct val="115000"/>
              </a:lnSpc>
              <a:spcBef>
                <a:spcPts val="0"/>
              </a:spcBef>
              <a:spcAft>
                <a:spcPts val="1000"/>
              </a:spcAft>
              <a:buClr>
                <a:schemeClr val="dk1"/>
              </a:buClr>
              <a:buSzPts val="1100"/>
              <a:buFont typeface="Arial"/>
              <a:buNone/>
            </a:pPr>
            <a:r>
              <a:rPr lang="es-CL" sz="1200" b="0" i="0" u="sng" strike="noStrike" cap="none"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http://www7.uc.cl/sw_educ/construccion/urbanizacion/html/concepto.html</a:t>
            </a:r>
            <a:r>
              <a:rPr lang="es-CL" sz="1200" b="0" i="0" u="none" strike="noStrike" cap="none" dirty="0">
                <a:solidFill>
                  <a:schemeClr val="dk1"/>
                </a:solidFill>
                <a:latin typeface="Calibri"/>
                <a:ea typeface="Calibri"/>
                <a:cs typeface="Calibri"/>
                <a:sym typeface="Calibri"/>
              </a:rPr>
              <a:t> </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Google Shape;363;p39"/>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364" name="Google Shape;364;p3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65" name="Google Shape;365;p39"/>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366" name="Google Shape;366;p39"/>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67" name="Google Shape;367;p39"/>
          <p:cNvSpPr/>
          <p:nvPr/>
        </p:nvSpPr>
        <p:spPr>
          <a:xfrm>
            <a:off x="0" y="1796504"/>
            <a:ext cx="8350897" cy="625153"/>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alibri"/>
              <a:ea typeface="Calibri"/>
              <a:cs typeface="Calibri"/>
              <a:sym typeface="Calibri"/>
            </a:endParaRPr>
          </a:p>
        </p:txBody>
      </p:sp>
      <p:sp>
        <p:nvSpPr>
          <p:cNvPr id="368" name="Google Shape;368;p39"/>
          <p:cNvSpPr txBox="1"/>
          <p:nvPr/>
        </p:nvSpPr>
        <p:spPr>
          <a:xfrm>
            <a:off x="403193" y="1917867"/>
            <a:ext cx="5437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000" b="1" i="0" u="none" strike="noStrike" cap="none" dirty="0">
                <a:solidFill>
                  <a:schemeClr val="lt1"/>
                </a:solidFill>
                <a:latin typeface="Calibri"/>
                <a:ea typeface="Calibri"/>
                <a:cs typeface="Calibri"/>
                <a:sym typeface="Calibri"/>
              </a:rPr>
              <a:t>PLANOS DE EMPLAZAMIENTO</a:t>
            </a:r>
            <a:endParaRPr sz="2000" b="0" i="0" u="none" strike="noStrike" cap="none" dirty="0">
              <a:solidFill>
                <a:srgbClr val="000000"/>
              </a:solidFill>
              <a:latin typeface="Calibri"/>
              <a:ea typeface="Calibri"/>
              <a:cs typeface="Calibri"/>
              <a:sym typeface="Calibri"/>
            </a:endParaRPr>
          </a:p>
        </p:txBody>
      </p:sp>
      <p:sp>
        <p:nvSpPr>
          <p:cNvPr id="369" name="Google Shape;369;p39"/>
          <p:cNvSpPr txBox="1"/>
          <p:nvPr/>
        </p:nvSpPr>
        <p:spPr>
          <a:xfrm>
            <a:off x="296662" y="2757624"/>
            <a:ext cx="8054235" cy="255454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000" b="0" i="0" u="none" strike="noStrike" cap="none" dirty="0">
                <a:solidFill>
                  <a:srgbClr val="000000"/>
                </a:solidFill>
                <a:latin typeface="Calibri"/>
                <a:ea typeface="Calibri"/>
                <a:cs typeface="Calibri"/>
                <a:sym typeface="Calibri"/>
              </a:rPr>
              <a:t>Plano en donde se refleja la totalidad del terreno en donde se va a construir, para así emplazar la planta de edificación, demarcando las dimensiones del frontis lateral </a:t>
            </a:r>
            <a:r>
              <a:rPr lang="es-CL" sz="2000" b="1" i="0" u="none" strike="noStrike" cap="none" dirty="0">
                <a:solidFill>
                  <a:srgbClr val="00953A"/>
                </a:solidFill>
                <a:latin typeface="Calibri"/>
                <a:ea typeface="Calibri"/>
                <a:cs typeface="Calibri"/>
                <a:sym typeface="Calibri"/>
              </a:rPr>
              <a:t>(espacio que queda desde el cimiento hacia la línea de calle, denominado antejardín), </a:t>
            </a:r>
            <a:r>
              <a:rPr lang="es-CL" sz="2000" b="0" i="0" u="none" strike="noStrike" cap="none" dirty="0">
                <a:solidFill>
                  <a:srgbClr val="000000"/>
                </a:solidFill>
                <a:latin typeface="Calibri"/>
                <a:ea typeface="Calibri"/>
                <a:cs typeface="Calibri"/>
                <a:sym typeface="Calibri"/>
              </a:rPr>
              <a:t>el espacio de los laterales en donde queda la edificación, y el terreno de patio trasero, que queda entre la línea del cimiento y el muro vecinal o de atrás. Además, se denomina la calle principal. La planta de edificación generalmente va a una escala de 1:200, y con simbología achurada.</a:t>
            </a:r>
            <a:endParaRPr sz="4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Google Shape;374;p40"/>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375" name="Google Shape;375;p4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76" name="Google Shape;376;p40"/>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377" name="Google Shape;377;p40"/>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378" name="Google Shape;378;p40"/>
          <p:cNvPicPr preferRelativeResize="0"/>
          <p:nvPr/>
        </p:nvPicPr>
        <p:blipFill rotWithShape="1">
          <a:blip r:embed="rId4">
            <a:alphaModFix/>
          </a:blip>
          <a:srcRect/>
          <a:stretch/>
        </p:blipFill>
        <p:spPr>
          <a:xfrm>
            <a:off x="4103640" y="1308811"/>
            <a:ext cx="7474676" cy="4368525"/>
          </a:xfrm>
          <a:prstGeom prst="rect">
            <a:avLst/>
          </a:prstGeom>
          <a:noFill/>
          <a:ln w="25400" cap="flat" cmpd="sng">
            <a:solidFill>
              <a:srgbClr val="000000"/>
            </a:solidFill>
            <a:prstDash val="solid"/>
            <a:miter lim="8000"/>
            <a:headEnd type="none" w="sm" len="sm"/>
            <a:tailEnd type="none" w="sm" len="sm"/>
          </a:ln>
        </p:spPr>
      </p:pic>
      <p:sp>
        <p:nvSpPr>
          <p:cNvPr id="379" name="Google Shape;379;p40"/>
          <p:cNvSpPr txBox="1"/>
          <p:nvPr/>
        </p:nvSpPr>
        <p:spPr>
          <a:xfrm>
            <a:off x="4840988" y="782686"/>
            <a:ext cx="5651100" cy="39797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9. Plano de emplazamiento</a:t>
            </a:r>
            <a:endParaRPr sz="1800" b="1" i="0" u="none" strike="noStrike" cap="none" dirty="0">
              <a:solidFill>
                <a:srgbClr val="00953A"/>
              </a:solidFill>
              <a:latin typeface="Calibri"/>
              <a:ea typeface="Calibri"/>
              <a:cs typeface="Calibri"/>
              <a:sym typeface="Calibri"/>
            </a:endParaRPr>
          </a:p>
        </p:txBody>
      </p:sp>
      <p:sp>
        <p:nvSpPr>
          <p:cNvPr id="380" name="Google Shape;380;p40"/>
          <p:cNvSpPr txBox="1"/>
          <p:nvPr/>
        </p:nvSpPr>
        <p:spPr>
          <a:xfrm>
            <a:off x="6540758" y="5805098"/>
            <a:ext cx="5037557" cy="446412"/>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000"/>
              </a:spcAft>
              <a:buClr>
                <a:schemeClr val="dk1"/>
              </a:buClr>
              <a:buSzPts val="1100"/>
              <a:buFont typeface="Arial"/>
              <a:buNone/>
            </a:pPr>
            <a:r>
              <a:rPr lang="es-CL" sz="1200" b="0" i="0" u="sng" strike="noStrike" cap="none"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https://es.slideshare.net/nustagonzalez/ubicacin-emplazamiento-implantacin</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41"/>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386" name="Google Shape;386;p4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87" name="Google Shape;387;p41"/>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388" name="Google Shape;388;p41"/>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389" name="Google Shape;389;p41"/>
          <p:cNvSpPr/>
          <p:nvPr/>
        </p:nvSpPr>
        <p:spPr>
          <a:xfrm>
            <a:off x="0" y="1796504"/>
            <a:ext cx="8350897" cy="625153"/>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alibri"/>
              <a:ea typeface="Calibri"/>
              <a:cs typeface="Calibri"/>
              <a:sym typeface="Calibri"/>
            </a:endParaRPr>
          </a:p>
        </p:txBody>
      </p:sp>
      <p:sp>
        <p:nvSpPr>
          <p:cNvPr id="390" name="Google Shape;390;p41"/>
          <p:cNvSpPr txBox="1"/>
          <p:nvPr/>
        </p:nvSpPr>
        <p:spPr>
          <a:xfrm>
            <a:off x="403193" y="1917867"/>
            <a:ext cx="5437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000" b="1" i="0" u="none" strike="noStrike" cap="none" dirty="0">
                <a:solidFill>
                  <a:schemeClr val="lt1"/>
                </a:solidFill>
                <a:latin typeface="Calibri"/>
                <a:ea typeface="Calibri"/>
                <a:cs typeface="Calibri"/>
                <a:sym typeface="Calibri"/>
              </a:rPr>
              <a:t>PLANOS DE INSTALACIONES ELÉCTRICAS</a:t>
            </a:r>
            <a:endParaRPr sz="2000" b="0" i="0" u="none" strike="noStrike" cap="none" dirty="0">
              <a:solidFill>
                <a:srgbClr val="000000"/>
              </a:solidFill>
              <a:latin typeface="Calibri"/>
              <a:ea typeface="Calibri"/>
              <a:cs typeface="Calibri"/>
              <a:sym typeface="Calibri"/>
            </a:endParaRPr>
          </a:p>
        </p:txBody>
      </p:sp>
      <p:sp>
        <p:nvSpPr>
          <p:cNvPr id="391" name="Google Shape;391;p41"/>
          <p:cNvSpPr txBox="1"/>
          <p:nvPr/>
        </p:nvSpPr>
        <p:spPr>
          <a:xfrm>
            <a:off x="296662" y="2757624"/>
            <a:ext cx="8054235" cy="22467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000" b="0" i="0" u="none" strike="noStrike" cap="none" dirty="0">
                <a:solidFill>
                  <a:srgbClr val="000000"/>
                </a:solidFill>
                <a:latin typeface="Calibri"/>
                <a:ea typeface="Calibri"/>
                <a:cs typeface="Calibri"/>
                <a:sym typeface="Calibri"/>
              </a:rPr>
              <a:t>Para que se pueda proyectar la instalación eléctrica, se debe preparar un plano de planta escala 1:50, indicando la dirección en que se abren las puertas, la boca de luz, llaves de contacto, tomas de corriente etc. </a:t>
            </a:r>
            <a:endParaRPr dirty="0"/>
          </a:p>
          <a:p>
            <a:pPr marL="0" marR="0" lvl="0" indent="0" algn="just"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s-CL" sz="2000" b="0" i="0" u="none" strike="noStrike" cap="none" dirty="0">
                <a:solidFill>
                  <a:srgbClr val="000000"/>
                </a:solidFill>
                <a:latin typeface="Calibri"/>
                <a:ea typeface="Calibri"/>
                <a:cs typeface="Calibri"/>
                <a:sym typeface="Calibri"/>
              </a:rPr>
              <a:t>Dentro de estos planos se debe adjuntar un cuadro de simbología, que denomine cada artefacto o función de este y especifique el tipo de corriente a utilizar.</a:t>
            </a:r>
            <a:endParaRPr sz="4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pic>
        <p:nvPicPr>
          <p:cNvPr id="396" name="Google Shape;396;p42"/>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397" name="Google Shape;397;p4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98" name="Google Shape;398;p42"/>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399" name="Google Shape;399;p42"/>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400" name="Google Shape;400;p42"/>
          <p:cNvPicPr preferRelativeResize="0"/>
          <p:nvPr/>
        </p:nvPicPr>
        <p:blipFill rotWithShape="1">
          <a:blip r:embed="rId4">
            <a:alphaModFix/>
          </a:blip>
          <a:srcRect/>
          <a:stretch/>
        </p:blipFill>
        <p:spPr>
          <a:xfrm>
            <a:off x="3836126" y="1118834"/>
            <a:ext cx="7818825" cy="4770800"/>
          </a:xfrm>
          <a:prstGeom prst="rect">
            <a:avLst/>
          </a:prstGeom>
          <a:noFill/>
          <a:ln w="25400" cap="flat" cmpd="sng">
            <a:solidFill>
              <a:srgbClr val="000000"/>
            </a:solidFill>
            <a:prstDash val="solid"/>
            <a:miter lim="8000"/>
            <a:headEnd type="none" w="sm" len="sm"/>
            <a:tailEnd type="none" w="sm" len="sm"/>
          </a:ln>
        </p:spPr>
      </p:pic>
      <p:sp>
        <p:nvSpPr>
          <p:cNvPr id="401" name="Google Shape;401;p42"/>
          <p:cNvSpPr txBox="1"/>
          <p:nvPr/>
        </p:nvSpPr>
        <p:spPr>
          <a:xfrm>
            <a:off x="4383588" y="652878"/>
            <a:ext cx="6723900" cy="445144"/>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10. Plano instalación eléctrica</a:t>
            </a:r>
            <a:endParaRPr sz="1800" b="1" i="0" u="none" strike="noStrike" cap="none" dirty="0">
              <a:solidFill>
                <a:srgbClr val="00953A"/>
              </a:solidFill>
              <a:latin typeface="Calibri"/>
              <a:ea typeface="Calibri"/>
              <a:cs typeface="Calibri"/>
              <a:sym typeface="Calibri"/>
            </a:endParaRPr>
          </a:p>
        </p:txBody>
      </p:sp>
      <p:sp>
        <p:nvSpPr>
          <p:cNvPr id="402" name="Google Shape;402;p42"/>
          <p:cNvSpPr txBox="1"/>
          <p:nvPr/>
        </p:nvSpPr>
        <p:spPr>
          <a:xfrm>
            <a:off x="6601339" y="6006206"/>
            <a:ext cx="5053612" cy="5748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000"/>
              </a:spcAft>
              <a:buClr>
                <a:schemeClr val="dk1"/>
              </a:buClr>
              <a:buSzPts val="1100"/>
              <a:buFont typeface="Arial"/>
              <a:buNone/>
            </a:pPr>
            <a:r>
              <a:rPr lang="es-CL" sz="1200" b="0" i="0" u="sng" strike="noStrike" cap="none"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https://www.pinterest.cl/pin/667729082230476059/</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9"/>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08" name="Google Shape;108;p19"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p:nvPr/>
        </p:nvSpPr>
        <p:spPr>
          <a:xfrm>
            <a:off x="1531939" y="-182563"/>
            <a:ext cx="4332287" cy="43322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109" name="Google Shape;109;p19" descr="data:image/jpeg;base64,/9j/4AAQSkZJRgABAQAAAQABAAD/2wCEAAkGBxMTEhUQEhIVFRAPFQ8QFRAVEhAWFRAVFRUWFhUVFRUYHSggGBolHRUVITEhJSkrLi4uFx8zODMtNygtLisBCgoKDg0OFxAQGismHR0tLS0tLS0tLS0tLS0tLS0tKy0tLS0tLS0tLS0tLS0tLS0tLS0tKy0tLS0tLS0rLS0tLf/AABEIALcBEwMBIgACEQEDEQH/xAAbAAABBQEBAAAAAAAAAAAAAAAEAAIDBQYBB//EAD8QAAEDAgMEBwYDCAICAwAAAAEAAgMEEQUSITFBUXEGEyIyYYGRQlKhscHRFEOSFSMzU2JygvAH4RayJERU/8QAGQEBAQEBAQEAAAAAAAAAAAAAAQACAwQF/8QAKxEAAgIBAwMDBAEFAAAAAAAAAAECERIDITFBUaETImGBwdHwcQQUMkJS/9oADAMBAAIRAxEAPwAR+JtCGkxocVUR4PKdv1U8eCHevtWz41IlfjfBNbiMjtgKecODRfTRVVViTmGwaSpklfBcM64+HmiY4z7Unosm/HZtzbId9TUP9qw8EZo16bN4x8Q7zyfP7Lhxqmj93zWANDK7a9x8ymDCtdUZvoh9OPVm7m6eQt0bryCC/wDNaiQ2hiJ5rNxYa0K7wmsZCdiU5A4wXAe0YpLwYCioOiVbJ36gjkih00Y0WDCSmHp44d1ifqZ36Ing/wCNXP787z/krel/4ypx3nOP+RVFF/yDMD3Bbmmz9PKh3ds31Ky0+hWze0PQWjb+UHf3ElbCgomRsDGABrRYAbl4izpXVHXrSOQVzT9PaoACzD/UQbn4rhq6U5dTrpzUeT0rGcHhmF5WMcWg2Ja025XWYqcHoxp1cVh/SxZTE+m9U5pbma2/Bv3WMqK17jcuJJ8VvS05RW7M6jUnaPVhhlF7kXoxENwWjI/hx+jV4yZ3cT6rorZBse79RXVo5Ys9cn6O0R/Lj+CDk6M0R9hnwXmH7Rl/mO/UU04nL/Md6pQ4s9Im6JUR9hnwQEvQmjPsDyWFOJy/zHeqX7Wl/mO9VbDUu4d0g6IxNN4yR4XWbkwmRp0cfUq1/asm9xPNMdXE7VlxidFOSK5gqGbJHepXfx1RveSjjWeCYZgdyMfkcu6I4sTlH+lW0GMvIsWj1VW57eCdHMBuWlsDp9C3ZVuO1vxUzbn2VVCvA3KeLGMu5NmaLujwwO2hGu6NscqKPpEiWdKCE2jDUg49EQkoh0sXFbF7giXGmDZZAT42OKyXWlczlZyN4F9LjF0HLVA6kKsuV3VWQ4hb5m8Em1NtiEDV3IixoKNWVG6cqIMUgjUWxzrCu3XWsT+rUA0BOA8U4RJ4iSRFmUjZFI2EKZsQUFjYqhy9V6IdDKeanZNKXufIM2j8oHgAF5rDGFrejXSB8Ler64tYNjdLDldZ1FJrZjBq9wX/AJIwNlLIzqSckgPYLiSCN9zzWHc4rb9MsQE7muz5yBtvew4eCyT2JinSsJNXsBElNuUYWLmVJWBapaoshKyqKwdoTjGpbLqqKwYsTciJISyqobBerTSxGZU0sVRWCZUsqL6tLqkUVgZCViizGudWqhsF1XCiTGudWorBrJIjq0lUVnBEnCBFtiUrIU0ZyAeoXRCrLqVwwpoMgARpwiRZiXMiqGwbq13Kp8qVlBZBkTsqkslZRWMDU4NXbLtlAcDVI1qa1StUA5oXbp7QkY0hYRQYbLO1742hzY2u1zbXNIuzQGxtfbwVe+1yNLtLmm25zTZw8iCFa4ThkGVxdI5pIecgc0DMTfNqNeNlVyU7Wudk7pJNztJ3nzRuOw0phTiE0hQnLLhC6uWURxKydZdAUQ0NSyKQBOsorIgxOyKUNXQxNFZF1aWREBi7kTQWDdUEjCiOrT2xKosgEwJhgVoIEjCqiyKjqSkrTqUkUOQupTsqXWLmdJgaU0qTMmlQjE0hSWSyqKyAhMIRJYm5EUNg9kkQY0wxqorI0lJkSyqKxoUjFwNT2hQEzFKFC0qQOSAnhDvCt8EoPxHavaP94M1wDmYcuw7Rm0uPHgq6vhMcnVOtmLc+huO8WkX4iw/UEF1oEcEwhT5Vzq1DZBZLKiBGuiNVFYPkXQxEdWu2VRWQBqeApAEikLGtCkCjTTdRBFwlmCFXVEE9YEutQ6cAoiYTJwkUFlIwJIkSTg1JVBYIU1Sli5lVQ2RroTsqcGqorGgJwapWMRMcCqBsBypKyNKo3Uh4JxDIBuugov8ACJCk8CrEskCgBOyBFCidwThSHeQFUGSA+qXRAjBA33vRSsgHuuPkVUWRX9Uu5FatpTujKd+CfujVQZAvRjDXMLQyQiLt52B7muu4EXuNDuPkgqvDyJQ+R+eUNLS652XvY3133V30aiJxEwyaRspjLkBIDiXOsTbhkt5lQ/h3mpqogA4QStaL7QHRtdYnfqXLmksqOjk6KoRhd6taGKjk9xvqEfBDMPyYz5j7LticXMxxZyTS1b4Mm/8Azx+o+yFqMPnd/wDXZ5EfZGK6sFqPsYrqykIVqX4RJvpj5WUf7NA2xPHkrFGvUM+ymTzTK/8AwLeDvRQyUreJCcQzM/JFZQOareogG4hBPi8FmjakB5V0NU+RLIqhsiDV0MUoYniNVFZCGqWNimbCpWxeCaCyIMST7pIIgdEmdWr2owlwNgLoWeiy7dXcB9VtwZlTKzq0gxWDKM7XGwSMN9IwT/UihsGgZqrSnhbvNzwChbSBusjreCKpKi5ywx/5WQDZYU1AXbG2HEoh+GRjvPufdapKemNryvt4XVlS1ULNgBPzTbRzKqLCHO/hw+btEdF0UkOr3taOAH3Vn+KnfpG0Mb7xQ02GF38ape7+lpsPgubnLul5FUBz4HSx/wAWfyzAfJVs1VQM0Y0yHwBKvoMAhPcgzH3n6/NEyYQ1gu8sYOAAuhTSdN/v0Km+hjn4sPyqU8yLKF1XVO2RtatHVVVOzeXfBVk+PRjux3XYCu6uqO1wHIJzaCoP5i7L0lO5jQg5OlD91vRGxrcZhxMFdKJHOL3RQWIyghtpgRckaXOxObC+ermDC5pZHDmN2EvJkmsSWkgkDTyVdQ4499c45Q79yzMCN7XPta3g8rtRjkrK19+wJYYnNAH9Tydvi4rCa8nVp+F9jQs6PTH8x/qp29GJ/wCbJ6qmj6RS/wAxyMi6RzD8xy1/Bxplh/41UjZUSDyTm4TWN2VR82hRQdLZh7d+YCs6bpi46ODTzCPf2QEEZr2fmxu5hFR4lVDvxsdyKsIMZhk70bfJPlhicLtuPNZv/qJfUq5q2/ejynwsqmsqmjbqPEK1qpGt0LnN8TqEJLG13tMcDx0+K6AUMroX7DYod9BfuuBVpVYG065SPFuoVbLg8jdY33CjaZD+GezvMu1IMjdxaeBU0NfPHo9pI8QrKnlim0LRm4bCobAKelc3ZZzeBRTKSN21pYfgiBh4abscW+B2eis6OAnR1r7nDVp5jckzZDSUOUWc0PZ8fIotuDx9+M2O9p+yniGTQiwPmCpLjl8kNskDOwuM7YhfwsuIvq3bibc0lkRs8oPZiaSfe/7VRU0NtSRmO4buZVlLUueckYsOA+qGnpw3vG54bhzW4mSnfTNHaeS627coS6V/ZjZlbxVxNs1sANihjkJ0GjRv2XSNle3DWM7cz7nhdRz9IAwZYWeF7LlVQFxzSSafAIrC6OO/ZbmPE/7osvYQWipamoN3Etb4rVYfRMiGnadxKHlqgwan/EIDEMVLGZnb+6wb+aqM8ml/EbnP8LBWULo2C9rlea4Zipz53m5Pw5LW0tZnC5ShlsPAfX44/YzsjwWarKpzjcklXr6TMEI/CXHYF0goRWxltvkzMwQcka1x6OuO9dHRl3+hOce4qzDvpSdygdQngvQf2A0bVE7DgNGsupUxzaMZ0JpQMQlzjQRwn1zN09D6IvpxSf8Ay6dwboWyx6ezZjHAW/UoqiuayseGgNcDEwuIIuIySQDs7xIRfSDFAKtpdle0SMeS25DWmMtc4HZbK6650r/e51tt38fYAipPBEClPBbmmwOJ4BD2gGxFje6Oj6MR+/8ABT1YR5ZzSk+DzptASiYcKcvRI+jsQ338k6TB2NFwEf3OnwThMxEGHObvRL5i0bVYYjVMZoWlZjE8Sadi65pmMWD4piZOl9FVQV72G41adrDsPLgoJ5wSo267Ag6JUaigrM+sL+1tMZ0I8t6shUB2jxlfx2XVT0dwF73CQ6ZdQtbV0LSPEb1rjYwyhqczdcuYcE2kfA86izhv2EFGGLKbbW8OHJCYjh7b66E914+RUJcVs8YAL9mzrAP/AGQvVlvbjOZh4G48vsqWKskiOSQZ4zpqiYKdzf3tI/Q6ugcbtPLgs7oaLynrA7Q7eB3pwtew0Pun6cVW0tQye4sY5m7WHb5cU8yWPVy+ThtHiCpO+CLG/NJV7jVDRpa5o2OO0jxXUX8FQYZBG2zdu9yDZd3aO/ut4+JUMbzI+3sDXmraCINBkdt2NHALQAdRAALuN3HduCq6ioa3Qangu4xX2vrqUHhceYl7tg1TZJErKUvOeU2buHHkFZZw1vZFhuH3Q1K3rHXJ0BNgj6qC+xSJlN1t3XKWK0XWtBG0bEWcOO3YkaMDa9RWZtuHSt3X81a4XiLo3BrgjWRDcSfkpc0TNXuF/VDRNmtwqdsgFiryHDwdSVgKTFgf4bXEcbWurc4jVEaZYxxcdfQLy6ulJv2s6acox/yRrXQho0yjxOpVdUPBOUPc53Bov8ljcVxAxi8s7nk7I2i1/qhGdKpwzq6djYr7X3zvPNx0CzHQa62zbmpdKX7/AAayppHN7UrmxR8ZJGtWf6S9OI4IzFTMvK4dmW3Z4Z9dTrs4kcAqtuHyPvPMXSPvZoddxcfPd4bEPjmBPtnlI654AygaRtto0ePiu/puVZMwpxi/aZPDcaYwnroTLfMQ4PAN3XJLszTe5JO5HdIOkLXXZDDGL2HXi4uLDuMDGZfMXQE2GkcD6qMUngE0zdx5NB0Sx9zAIXguZ3Y3A6sO5pvtb8uWzc4f0wynqycrh7Egyn9WxYbo7RsB7bbtdofvfcVvoOioe0PvnA1a49+3B3HmjUxx95zT93t8B56UuH5Rd/acyFl6WF2yPT5JjsI6s5o80bx7TbFp/uadD5qOqMjxZ0EZeNksV4yf7m6grktOF7I1m2t2V1biDJO8w3PBVD6WncbZrHgQVeOpiR2mkcdLEfdDz0QAzE3A3iwNl6EcmUr8EjvcEH1COpKZrfYbzui5XREdjUf3G6HY+x0ab81sLLinqiBYAeRCmNUTuVA+Nx1DD5FQvmlZ7wCKRUXczM25Nq4czLHaNizz8YkG8prMTkfoXaKscWGSsztI9pvxQNFOWO4BGRTBo12lV0m1RpGkfStlAmGkrPaG/mjJ6brY9e9a9+BCruj9VaTq3bHtHkQtJK1sbCb8VhumBjG4g9vZuRl0skhqmQZncykt2NGh6Px3Djv0RGMTZWDi7QKv6N1oYA46gixUXSHEgXsd7IcBbwWd7CigrHZn8tFa0LexYDaqyqZZ1+OqbHXFrgL9lJqiwlmMe7RKPFv6lDVSBwvfRCfhRa9lFSLL9oZzYO1RAitqbnw3LPPlANmjVSR4hINL3HBVk4lxNHK7QaDggjhTye0QB5o2Cr0zWJd7oVVV10j3ZXXb4bFbGUmaXB2sZ2A+9tSTawV2XtdG5wJJ2MABvI7w4AcSs10dpmHsk7Tr4q/qbss1os0LK9zpE6T33K49GzIcz3XcfZvs5n6LQYX0YZGAXW8/oEHhtdkIJ3G5V9UVTZDfN2TsO4Llq5xdLjuag4tbglbUCMdho/uOpWOxitJvcalaavpJd3abxGqppsIlk0y25rpp4qPJiUXfBiKuY32IRtyVvHdD3HVz2N5lQu6MRN7045NY4rVp8GrroUeHutZeo9D68vjyOGjdjuCyFPSU8eoD3nxsArSLFn2yxtDRwCzq6fqQxotPUwlkaqapbmIcLge0NChcTgjyZh7XK6pDUu9s6+6NvmdybK9zxdxszcFyj/T4tOxlq5XaII3uLrA6Kn6T1wY3q2m8j9NPmrGeews3QcVj8SP7431JGi9EnZiERoisNXEO4gomCskZYOBe3cR3goaOhe43c4NZxO08gj31DY9Geu8oNh0eKuYL5S5vKxCnbj8TxYj1VW3EnnQ7PGyhmgY7UgA8QmwxJsQMZ7qrsOd27KaPDM+geVLJStpxcm7ioeNiqxOY5yAdimw2pLjldt4qulkzPJRFGw5i4eyPidGj1PwQaZpMJiLnmXcNB5LmN4se7fwUvXtihDRw1VTDFmd1j9ru63gOKTCAjKV1KZpLiWi7bkA8tElGxU+IPYMo3JS1JfodqbA2z7HfsUtVT+03aNo4oLYTbvZa/aZsVe9x37kTHIQcw272/wC712pizgvbt3t3+ii4DMNeC3Kd6kaNC3gqWlnLCDuV/G1soBBs4bfFIPYAFCSdCjW0jWNu46/FQ1dX1d2B1neKCE+bUnN43QPITNVXblYcvE7z5qjnErDe5I9R6KyLuDfmkxpO4/7zQaWwHh+PFrhfQ8dbfcLb4fj7nAB1iDxFx6rKPwiN+riGu4guB+RCNoqVzBlBDwNlnNJ9NvwRQSSZvqCmjl2vYw8z8iPqrNnR941jlaR4fZeex15abOY8HwCs6XHS3YZB4WRJanR+AitP/aPk2LcOlGn7s+Ac5p9CLJPw+XfG/wAixyyUvSd5259N9kRRdNXMNnOOXxGq5uOp8Gq0/ku5sNkPsyfoQrsEfvZKf8ETD00hd+aR/i37p1R0hZa/Xu/Tb6qjqavFInpaXz4BG4M7+RIeYI+iIbhE9tIwwcbgfFU9d0oFyBObcz9FVS4w12pe558cx+BXW9R9vP5MY6a6Px+DQ1ELYtXOa5w9lrmm3MqqrMRLvaAHBoJ+KrDUPd3WPPkbfBRyU8x3BvMgLW/UxS6E09VpvPP7D7qlq4I5D2pbyHZG0izf8Rr6lNxGnH5kpP8AS24HqhKd7Gfw2hvjvPMlFnSKCmxOb2blTtZbUp0FW23iuSlp2nU7GjakhplAQtRVW32+ihr61kfi/c2+zmqYZ5Dc7PgENmox6mnwerBO3QaldxeZ0rr203BVNHVNj7De047bbPMq1hqn20Ab/Vb5b1JmWt7IqfDDtecoO72jyCPzNADWABrTe/E8Sd/BDFpOw6na47fJTwsYywJud/2CQJMpcM7r9W3YPfO7yURY/vu0e/uj3W+8fojpsUaGizR4cTyH1QGcvJJ1O0pAnjLQAANAkhTE7j8bJKEEz30Is4ag/UKYPJ/u+fL7LjG7na8DvH3RH4c201UJ2ngza2vbeNvmFx8eU3+P3XIqssOo/wB+qmlxFpF7eYt8VBuVtfC09puhO0buYCFp5SO67UcNo8tqLmkaeI8QbH0UEzGFuoLjxs34hBojrX9Z/EbqN9iEAKEg3Y5zTzup+q4FzeRNv0m4U8NNINW2eOA7Lh5aj5Ie5pbHKeeZu0NfbeOy5WbK7N349eI7J+GhUEMoOhFjwIsUU1SMNjcgdo19vBwt8Roj6SjLdT8EKaYO3kHwXY6Z7e7J5G6aDIPfId/xAKfTuaTZxsOIbf4BDAv3hrvMKSCpyHWFrvA3+YKgVE+IMhDezmJ8WAD53VMaZhOz0LvqUa+tfc2jaPC5sPVNFRKfYj8woSXDej4e5usgDjbMC0ADmRYeZU2Nwwxu6tkr5cuhcXNcOQytHzKLixqsDQ0Sta0CwDWMFvgg3Nldcl4JJv3W6+N7LOMrNOUaKx7GbmAn/LT1cpYcw2XHiAAiHQyj2gPIfZDOiPtTel1qjFoKjzb3E+ZKntz8yAq9kTP5jipm07OBPMpCx9TTtI7Tmjzufgs9Uta09kOeeAFh6rRCBvgE18MQ2m/hYoaFSoyp61205G+6wXcfPcnmOW1mDq2na4m73cyrmprGt0ZHc+IsqmoLnntmw90aD/fNZOidlZ1LQbC8j+A1R8GFSvF3kMb7o2lF0lTGzstbc8B/0j2yvtcgNvsvt8gpInJg0NA2MbP+1w1CKMbnD6lMFDbUm5WjNkeclRy1Abt1dw+6kmBtYIF7Wt1cbngokSRFzzcnmeCL/HZRkZ5u+yq31JOmwcExr1WaosevSQYXVBRYSytG24PqCofxTmG7T87LiSmSRPFiQkOVws7hYEHzXDA3NcAtPC9wR4hdSUtye3AJJYk5Dzad3IqM80kkCGUOUHtWJ8QSpZQL3Dtf7SPkkkkz1OAOdtIPPX5o6lo/edYckklIy2ECgPsPB5hyc6lkG0A8j9wuJJMjHQnh/wCqjyHx+CSShQ15ttHyTmTDxSSVY4ljSUskjczGEgb7sHzKZ1723FtRpY5fokksqTtoXBUiCWrefd87/ZCEu/o/Rf5ldSWgpD2F3EDk1oU8cd9rj8EkkmWSZGDied1HNWtaOy0eiSSgKCuqHOPDkgmtHuud/c8AegukkubOy4CGSuGwho4Mbr6lEQVI2AXd7ziUkkomgtjzx/6UzGjjc8V1JaMMrsRkI0G1Ur7323KSSyzpE6BxUrBdJJBolEYSSSSB/9k="/>
          <p:cNvSpPr/>
          <p:nvPr/>
        </p:nvSpPr>
        <p:spPr>
          <a:xfrm>
            <a:off x="1700213" y="-1825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110" name="Google Shape;110;p1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1" name="Google Shape;111;p19"/>
          <p:cNvSpPr txBox="1"/>
          <p:nvPr/>
        </p:nvSpPr>
        <p:spPr>
          <a:xfrm>
            <a:off x="301426" y="36512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953A"/>
              </a:buClr>
              <a:buSzPts val="2000"/>
              <a:buFont typeface="Calibri"/>
              <a:buNone/>
            </a:pPr>
            <a:r>
              <a:rPr lang="es-CL" sz="4400" b="0" i="0" u="none" strike="noStrike" cap="none" dirty="0">
                <a:solidFill>
                  <a:srgbClr val="A5A5A5"/>
                </a:solidFill>
                <a:latin typeface="Calibri"/>
                <a:ea typeface="Calibri"/>
                <a:cs typeface="Calibri"/>
                <a:sym typeface="Calibri"/>
              </a:rPr>
              <a:t>CONCEPTO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a:t>
            </a:r>
            <a:endParaRPr sz="4400" b="0" i="0" u="none" strike="noStrike" cap="none" dirty="0">
              <a:solidFill>
                <a:srgbClr val="00953A"/>
              </a:solidFill>
              <a:latin typeface="Calibri"/>
              <a:ea typeface="Calibri"/>
              <a:cs typeface="Calibri"/>
              <a:sym typeface="Calibri"/>
            </a:endParaRPr>
          </a:p>
        </p:txBody>
      </p:sp>
      <p:sp>
        <p:nvSpPr>
          <p:cNvPr id="112" name="Google Shape;112;p19"/>
          <p:cNvSpPr/>
          <p:nvPr/>
        </p:nvSpPr>
        <p:spPr>
          <a:xfrm>
            <a:off x="407956" y="233392"/>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953A"/>
              </a:solidFill>
              <a:latin typeface="Calibri"/>
              <a:ea typeface="Calibri"/>
              <a:cs typeface="Calibri"/>
              <a:sym typeface="Calibri"/>
            </a:endParaRPr>
          </a:p>
        </p:txBody>
      </p:sp>
      <p:sp>
        <p:nvSpPr>
          <p:cNvPr id="113" name="Google Shape;113;p19"/>
          <p:cNvSpPr/>
          <p:nvPr/>
        </p:nvSpPr>
        <p:spPr>
          <a:xfrm>
            <a:off x="0" y="2131375"/>
            <a:ext cx="5383763" cy="4304932"/>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4" name="Google Shape;114;p19"/>
          <p:cNvSpPr txBox="1"/>
          <p:nvPr/>
        </p:nvSpPr>
        <p:spPr>
          <a:xfrm>
            <a:off x="167627" y="2196612"/>
            <a:ext cx="5048508" cy="4128533"/>
          </a:xfrm>
          <a:prstGeom prst="rect">
            <a:avLst/>
          </a:prstGeom>
          <a:noFill/>
          <a:ln>
            <a:noFill/>
          </a:ln>
        </p:spPr>
        <p:txBody>
          <a:bodyPr spcFirstLastPara="1" wrap="square" lIns="121900" tIns="121900" rIns="121900" bIns="121900" anchor="t" anchorCtr="0">
            <a:noAutofit/>
          </a:bodyPr>
          <a:lstStyle/>
          <a:p>
            <a:pPr marL="0" marR="0" lvl="0" indent="0" algn="just" rtl="0">
              <a:lnSpc>
                <a:spcPct val="80000"/>
              </a:lnSpc>
              <a:spcBef>
                <a:spcPts val="0"/>
              </a:spcBef>
              <a:spcAft>
                <a:spcPts val="0"/>
              </a:spcAft>
              <a:buNone/>
            </a:pPr>
            <a:endParaRPr sz="2400" b="0" i="0" u="none" strike="noStrike" cap="none" dirty="0">
              <a:solidFill>
                <a:schemeClr val="lt1"/>
              </a:solidFill>
              <a:latin typeface="Calibri"/>
              <a:ea typeface="Calibri"/>
              <a:cs typeface="Calibri"/>
              <a:sym typeface="Calibri"/>
            </a:endParaRPr>
          </a:p>
          <a:p>
            <a:pPr marL="0" marR="0" lvl="0" indent="0" algn="just" rtl="0">
              <a:lnSpc>
                <a:spcPct val="80000"/>
              </a:lnSpc>
              <a:spcBef>
                <a:spcPts val="0"/>
              </a:spcBef>
              <a:spcAft>
                <a:spcPts val="0"/>
              </a:spcAft>
              <a:buNone/>
            </a:pPr>
            <a:endParaRPr sz="2400" b="0" i="0" u="none" strike="noStrike" cap="none" dirty="0">
              <a:solidFill>
                <a:schemeClr val="lt1"/>
              </a:solidFill>
              <a:latin typeface="Calibri"/>
              <a:ea typeface="Calibri"/>
              <a:cs typeface="Calibri"/>
              <a:sym typeface="Calibri"/>
            </a:endParaRPr>
          </a:p>
          <a:p>
            <a:pPr marL="0" marR="0" lvl="0" indent="0" algn="just" rtl="0">
              <a:lnSpc>
                <a:spcPct val="80000"/>
              </a:lnSpc>
              <a:spcBef>
                <a:spcPts val="0"/>
              </a:spcBef>
              <a:spcAft>
                <a:spcPts val="0"/>
              </a:spcAft>
              <a:buNone/>
            </a:pPr>
            <a:r>
              <a:rPr lang="es-CL" sz="2400" b="0" i="0" u="none" strike="noStrike" cap="none" dirty="0">
                <a:solidFill>
                  <a:schemeClr val="lt1"/>
                </a:solidFill>
                <a:latin typeface="Calibri"/>
                <a:ea typeface="Calibri"/>
                <a:cs typeface="Calibri"/>
                <a:sym typeface="Calibri"/>
              </a:rPr>
              <a:t>La palabra gráfico hace referencia a la expresión de ideas por medio de líneas y marcas impresas en una superficie.</a:t>
            </a:r>
            <a:endParaRPr dirty="0"/>
          </a:p>
          <a:p>
            <a:pPr marL="0" marR="0" lvl="0" indent="0" algn="just" rtl="0">
              <a:lnSpc>
                <a:spcPct val="80000"/>
              </a:lnSpc>
              <a:spcBef>
                <a:spcPts val="0"/>
              </a:spcBef>
              <a:spcAft>
                <a:spcPts val="0"/>
              </a:spcAft>
              <a:buNone/>
            </a:pPr>
            <a:endParaRPr sz="2400" b="0" i="0" u="none" strike="noStrike" cap="none" dirty="0">
              <a:solidFill>
                <a:schemeClr val="lt1"/>
              </a:solidFill>
              <a:latin typeface="Calibri"/>
              <a:ea typeface="Calibri"/>
              <a:cs typeface="Calibri"/>
              <a:sym typeface="Calibri"/>
            </a:endParaRPr>
          </a:p>
          <a:p>
            <a:pPr marL="0" marR="0" lvl="0" indent="0" algn="just" rtl="0">
              <a:lnSpc>
                <a:spcPct val="80000"/>
              </a:lnSpc>
              <a:spcBef>
                <a:spcPts val="0"/>
              </a:spcBef>
              <a:spcAft>
                <a:spcPts val="0"/>
              </a:spcAft>
              <a:buNone/>
            </a:pPr>
            <a:r>
              <a:rPr lang="es-CL" sz="2400" b="0" i="0" u="none" strike="noStrike" cap="none" dirty="0">
                <a:solidFill>
                  <a:schemeClr val="lt1"/>
                </a:solidFill>
                <a:latin typeface="Calibri"/>
                <a:ea typeface="Calibri"/>
                <a:cs typeface="Calibri"/>
                <a:sym typeface="Calibri"/>
              </a:rPr>
              <a:t>Entonces un dibujo (plano) es una representación gráfica de algo real. Es un lenguaje gráfico porque usa figuras para comunicar pensamientos e ideas.</a:t>
            </a:r>
            <a:endParaRPr sz="4800" b="0" i="0" u="none" strike="noStrike" cap="none" dirty="0">
              <a:solidFill>
                <a:schemeClr val="lt1"/>
              </a:solidFill>
              <a:latin typeface="Calibri"/>
              <a:ea typeface="Calibri"/>
              <a:cs typeface="Calibri"/>
              <a:sym typeface="Calibri"/>
            </a:endParaRPr>
          </a:p>
        </p:txBody>
      </p:sp>
      <p:sp>
        <p:nvSpPr>
          <p:cNvPr id="115" name="Google Shape;115;p19"/>
          <p:cNvSpPr/>
          <p:nvPr/>
        </p:nvSpPr>
        <p:spPr>
          <a:xfrm>
            <a:off x="5481118" y="2121878"/>
            <a:ext cx="5383763" cy="4304932"/>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16" name="Google Shape;116;p19"/>
          <p:cNvSpPr txBox="1"/>
          <p:nvPr/>
        </p:nvSpPr>
        <p:spPr>
          <a:xfrm>
            <a:off x="5648745" y="2196611"/>
            <a:ext cx="5048508" cy="4128533"/>
          </a:xfrm>
          <a:prstGeom prst="rect">
            <a:avLst/>
          </a:prstGeom>
          <a:noFill/>
          <a:ln>
            <a:noFill/>
          </a:ln>
        </p:spPr>
        <p:txBody>
          <a:bodyPr spcFirstLastPara="1" wrap="square" lIns="121900" tIns="121900" rIns="121900" bIns="121900" anchor="t" anchorCtr="0">
            <a:noAutofit/>
          </a:bodyPr>
          <a:lstStyle/>
          <a:p>
            <a:pPr marL="0" marR="0" lvl="0" indent="0" algn="just" rtl="0">
              <a:lnSpc>
                <a:spcPct val="80000"/>
              </a:lnSpc>
              <a:spcBef>
                <a:spcPts val="518"/>
              </a:spcBef>
              <a:spcAft>
                <a:spcPts val="0"/>
              </a:spcAft>
              <a:buNone/>
            </a:pPr>
            <a:endParaRPr sz="2400" b="0" i="0" u="none" strike="noStrike" cap="none" dirty="0">
              <a:solidFill>
                <a:schemeClr val="lt1"/>
              </a:solidFill>
              <a:latin typeface="Calibri"/>
              <a:ea typeface="Calibri"/>
              <a:cs typeface="Calibri"/>
              <a:sym typeface="Calibri"/>
            </a:endParaRPr>
          </a:p>
          <a:p>
            <a:pPr marL="0" marR="0" lvl="0" indent="0" algn="just" rtl="0">
              <a:lnSpc>
                <a:spcPct val="80000"/>
              </a:lnSpc>
              <a:spcBef>
                <a:spcPts val="518"/>
              </a:spcBef>
              <a:spcAft>
                <a:spcPts val="0"/>
              </a:spcAft>
              <a:buNone/>
            </a:pPr>
            <a:r>
              <a:rPr lang="es-CL" sz="2400" b="0" i="0" u="none" strike="noStrike" cap="none" dirty="0">
                <a:solidFill>
                  <a:schemeClr val="lt1"/>
                </a:solidFill>
                <a:latin typeface="Calibri"/>
                <a:ea typeface="Calibri"/>
                <a:cs typeface="Calibri"/>
                <a:sym typeface="Calibri"/>
              </a:rPr>
              <a:t>De ello el término </a:t>
            </a:r>
            <a:r>
              <a:rPr lang="es-CL" sz="2400" b="1" i="0" u="none" strike="noStrike" cap="none" dirty="0">
                <a:solidFill>
                  <a:schemeClr val="lt1"/>
                </a:solidFill>
                <a:latin typeface="Calibri"/>
                <a:ea typeface="Calibri"/>
                <a:cs typeface="Calibri"/>
                <a:sym typeface="Calibri"/>
              </a:rPr>
              <a:t>DIBUJO TÉCNICO </a:t>
            </a:r>
            <a:r>
              <a:rPr lang="es-CL" sz="2400" b="0" i="0" u="none" strike="noStrike" cap="none" dirty="0">
                <a:solidFill>
                  <a:schemeClr val="lt1"/>
                </a:solidFill>
                <a:latin typeface="Calibri"/>
                <a:ea typeface="Calibri"/>
                <a:cs typeface="Calibri"/>
                <a:sym typeface="Calibri"/>
              </a:rPr>
              <a:t>se aplica a cualquier dibujo que se utilice para expresar ideas técnicas. </a:t>
            </a:r>
            <a:endParaRPr dirty="0"/>
          </a:p>
          <a:p>
            <a:pPr marL="0" marR="0" lvl="0" indent="0" algn="just" rtl="0">
              <a:lnSpc>
                <a:spcPct val="80000"/>
              </a:lnSpc>
              <a:spcBef>
                <a:spcPts val="518"/>
              </a:spcBef>
              <a:spcAft>
                <a:spcPts val="0"/>
              </a:spcAft>
              <a:buNone/>
            </a:pPr>
            <a:r>
              <a:rPr lang="es-CL" sz="2400" b="0" i="0" u="none" strike="noStrike" cap="none" dirty="0">
                <a:solidFill>
                  <a:schemeClr val="lt1"/>
                </a:solidFill>
                <a:latin typeface="Calibri"/>
                <a:ea typeface="Calibri"/>
                <a:cs typeface="Calibri"/>
                <a:sym typeface="Calibri"/>
              </a:rPr>
              <a:t>Como un dibujo técnico es un conjunto de instrucciones, debe ser claro, correcto, exacto y completo. Algunas de las áreas principales del dibujo técnico son: Mecánico, Arquitectónico, Estructural y Eléctrico entre otros.</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pic>
        <p:nvPicPr>
          <p:cNvPr id="407" name="Google Shape;407;p43"/>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408" name="Google Shape;408;p4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09" name="Google Shape;409;p43"/>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410" name="Google Shape;410;p43"/>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11" name="Google Shape;411;p43"/>
          <p:cNvSpPr/>
          <p:nvPr/>
        </p:nvSpPr>
        <p:spPr>
          <a:xfrm>
            <a:off x="0" y="1796504"/>
            <a:ext cx="8350897" cy="625153"/>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alibri"/>
              <a:ea typeface="Calibri"/>
              <a:cs typeface="Calibri"/>
              <a:sym typeface="Calibri"/>
            </a:endParaRPr>
          </a:p>
        </p:txBody>
      </p:sp>
      <p:sp>
        <p:nvSpPr>
          <p:cNvPr id="412" name="Google Shape;412;p43"/>
          <p:cNvSpPr txBox="1"/>
          <p:nvPr/>
        </p:nvSpPr>
        <p:spPr>
          <a:xfrm>
            <a:off x="403193" y="1917867"/>
            <a:ext cx="543777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s-CL" sz="2000" b="1" i="0" u="none" strike="noStrike" cap="none" dirty="0">
                <a:solidFill>
                  <a:schemeClr val="lt1"/>
                </a:solidFill>
                <a:latin typeface="Calibri"/>
                <a:ea typeface="Calibri"/>
                <a:cs typeface="Calibri"/>
                <a:sym typeface="Calibri"/>
              </a:rPr>
              <a:t>PLANOS DE OBRAS SANITARIAS</a:t>
            </a:r>
            <a:endParaRPr sz="2000" b="0" i="0" u="none" strike="noStrike" cap="none" dirty="0">
              <a:solidFill>
                <a:srgbClr val="000000"/>
              </a:solidFill>
              <a:latin typeface="Calibri"/>
              <a:ea typeface="Calibri"/>
              <a:cs typeface="Calibri"/>
              <a:sym typeface="Calibri"/>
            </a:endParaRPr>
          </a:p>
        </p:txBody>
      </p:sp>
      <p:sp>
        <p:nvSpPr>
          <p:cNvPr id="413" name="Google Shape;413;p43"/>
          <p:cNvSpPr txBox="1"/>
          <p:nvPr/>
        </p:nvSpPr>
        <p:spPr>
          <a:xfrm>
            <a:off x="296662" y="2697406"/>
            <a:ext cx="8054235" cy="34778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s-CL" sz="2000" b="0" i="0" u="none" strike="noStrike" cap="none" dirty="0">
                <a:solidFill>
                  <a:srgbClr val="000000"/>
                </a:solidFill>
                <a:latin typeface="Calibri"/>
                <a:ea typeface="Calibri"/>
                <a:cs typeface="Calibri"/>
                <a:sym typeface="Calibri"/>
              </a:rPr>
              <a:t>Deben ejecutarse en escala 1:100. En estos casos deben señalarse las disposiciones proyectadas para el desagüe, la provisión de agua, la disposición en planta y la elevación de las cañerías con sus correspondientes diámetros y pendientes. Asimismo se señala la ubicación de todos los artefactos y tanque bombas. </a:t>
            </a:r>
            <a:endParaRPr dirty="0"/>
          </a:p>
          <a:p>
            <a:pPr marL="0" marR="0" lvl="0" indent="0" algn="just" rtl="0">
              <a:lnSpc>
                <a:spcPct val="100000"/>
              </a:lnSpc>
              <a:spcBef>
                <a:spcPts val="0"/>
              </a:spcBef>
              <a:spcAft>
                <a:spcPts val="0"/>
              </a:spcAft>
              <a:buNone/>
            </a:pPr>
            <a:endParaRPr sz="2000" b="0" i="0" u="none" strike="noStrike" cap="none" dirty="0">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es-CL" sz="2000" b="0" i="0" u="none" strike="noStrike" cap="none" dirty="0">
                <a:solidFill>
                  <a:srgbClr val="000000"/>
                </a:solidFill>
                <a:latin typeface="Calibri"/>
                <a:ea typeface="Calibri"/>
                <a:cs typeface="Calibri"/>
                <a:sym typeface="Calibri"/>
              </a:rPr>
              <a:t>Dentro de los planos de obras sanitarias, existen isometrías que demuestran las conexiones de cañerías de cobre o materiales similares, la altura de estos con respecto a los artefactos deseados, la diferencia entre cañerías </a:t>
            </a:r>
            <a:r>
              <a:rPr lang="es-CL" sz="2000" b="1" i="0" u="none" strike="noStrike" cap="none" dirty="0">
                <a:solidFill>
                  <a:srgbClr val="00953A"/>
                </a:solidFill>
                <a:latin typeface="Calibri"/>
                <a:ea typeface="Calibri"/>
                <a:cs typeface="Calibri"/>
                <a:sym typeface="Calibri"/>
              </a:rPr>
              <a:t>(agua fría y agua caliente) </a:t>
            </a:r>
            <a:r>
              <a:rPr lang="es-CL" sz="2000" b="0" i="0" u="none" strike="noStrike" cap="none" dirty="0">
                <a:solidFill>
                  <a:srgbClr val="000000"/>
                </a:solidFill>
                <a:latin typeface="Calibri"/>
                <a:ea typeface="Calibri"/>
                <a:cs typeface="Calibri"/>
                <a:sym typeface="Calibri"/>
              </a:rPr>
              <a:t>y las conexiones entre artefactos, entre otros. </a:t>
            </a:r>
            <a:endParaRPr sz="4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44"/>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419" name="Google Shape;419;p4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20" name="Google Shape;420;p44"/>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TIPOS DE</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421" name="Google Shape;421;p44"/>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422" name="Google Shape;422;p44"/>
          <p:cNvPicPr preferRelativeResize="0"/>
          <p:nvPr/>
        </p:nvPicPr>
        <p:blipFill rotWithShape="1">
          <a:blip r:embed="rId4">
            <a:alphaModFix/>
          </a:blip>
          <a:srcRect/>
          <a:stretch/>
        </p:blipFill>
        <p:spPr>
          <a:xfrm>
            <a:off x="6378162" y="1070666"/>
            <a:ext cx="5095625" cy="4820875"/>
          </a:xfrm>
          <a:prstGeom prst="rect">
            <a:avLst/>
          </a:prstGeom>
          <a:noFill/>
          <a:ln w="25400" cap="flat" cmpd="sng">
            <a:solidFill>
              <a:srgbClr val="000000"/>
            </a:solidFill>
            <a:prstDash val="solid"/>
            <a:miter lim="8000"/>
            <a:headEnd type="none" w="sm" len="sm"/>
            <a:tailEnd type="none" w="sm" len="sm"/>
          </a:ln>
        </p:spPr>
      </p:pic>
      <p:sp>
        <p:nvSpPr>
          <p:cNvPr id="423" name="Google Shape;423;p44"/>
          <p:cNvSpPr txBox="1"/>
          <p:nvPr/>
        </p:nvSpPr>
        <p:spPr>
          <a:xfrm>
            <a:off x="6814145" y="518191"/>
            <a:ext cx="4223658" cy="448268"/>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11. Plano de obras sanitarias </a:t>
            </a:r>
            <a:endParaRPr sz="1800" b="1" i="0" u="none" strike="noStrike" cap="none" dirty="0">
              <a:solidFill>
                <a:srgbClr val="00953A"/>
              </a:solidFill>
              <a:latin typeface="Calibri"/>
              <a:ea typeface="Calibri"/>
              <a:cs typeface="Calibri"/>
              <a:sym typeface="Calibri"/>
            </a:endParaRPr>
          </a:p>
        </p:txBody>
      </p:sp>
      <p:sp>
        <p:nvSpPr>
          <p:cNvPr id="424" name="Google Shape;424;p44"/>
          <p:cNvSpPr txBox="1"/>
          <p:nvPr/>
        </p:nvSpPr>
        <p:spPr>
          <a:xfrm>
            <a:off x="6095999" y="5919107"/>
            <a:ext cx="5593800" cy="5172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000"/>
              </a:spcAft>
              <a:buClr>
                <a:schemeClr val="dk1"/>
              </a:buClr>
              <a:buSzPts val="1100"/>
              <a:buFont typeface="Arial"/>
              <a:buNone/>
            </a:pPr>
            <a:r>
              <a:rPr lang="es-CL" sz="1200" b="0" i="0" u="sng" strike="noStrike" cap="none"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https://es.slideshare.net/Mariestenia/planta-aguas-servidas-38057316</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pic>
        <p:nvPicPr>
          <p:cNvPr id="429" name="Google Shape;429;p45"/>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430" name="Google Shape;430;p4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31" name="Google Shape;431;p45"/>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SOFTWARE PARA</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432" name="Google Shape;432;p45"/>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33" name="Google Shape;433;p45"/>
          <p:cNvSpPr/>
          <p:nvPr/>
        </p:nvSpPr>
        <p:spPr>
          <a:xfrm>
            <a:off x="0" y="2254853"/>
            <a:ext cx="6699380" cy="4181454"/>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34" name="Google Shape;434;p45"/>
          <p:cNvSpPr txBox="1">
            <a:spLocks noGrp="1"/>
          </p:cNvSpPr>
          <p:nvPr>
            <p:ph type="body" idx="1"/>
          </p:nvPr>
        </p:nvSpPr>
        <p:spPr>
          <a:xfrm>
            <a:off x="105939" y="2430745"/>
            <a:ext cx="6431906" cy="3766196"/>
          </a:xfrm>
          <a:prstGeom prst="rect">
            <a:avLst/>
          </a:prstGeom>
          <a:noFill/>
          <a:ln>
            <a:noFill/>
          </a:ln>
        </p:spPr>
        <p:txBody>
          <a:bodyPr spcFirstLastPara="1" wrap="square" lIns="121900" tIns="121900" rIns="121900" bIns="121900" anchor="t" anchorCtr="0">
            <a:noAutofit/>
          </a:bodyPr>
          <a:lstStyle/>
          <a:p>
            <a:pPr marL="0" lvl="0" indent="0" algn="just" rtl="0">
              <a:lnSpc>
                <a:spcPct val="90000"/>
              </a:lnSpc>
              <a:spcBef>
                <a:spcPts val="0"/>
              </a:spcBef>
              <a:spcAft>
                <a:spcPts val="0"/>
              </a:spcAft>
              <a:buClr>
                <a:schemeClr val="dk1"/>
              </a:buClr>
              <a:buSzPts val="2400"/>
              <a:buNone/>
            </a:pPr>
            <a:r>
              <a:rPr lang="es-CL" sz="2400" dirty="0">
                <a:solidFill>
                  <a:schemeClr val="lt1"/>
                </a:solidFill>
              </a:rPr>
              <a:t>¿Pensabas que hoy en día el trabajo de arquitectura se hacía manual?</a:t>
            </a:r>
            <a:endParaRPr dirty="0"/>
          </a:p>
          <a:p>
            <a:pPr marL="0" lvl="0" indent="0" algn="just" rtl="0">
              <a:lnSpc>
                <a:spcPct val="90000"/>
              </a:lnSpc>
              <a:spcBef>
                <a:spcPts val="0"/>
              </a:spcBef>
              <a:spcAft>
                <a:spcPts val="0"/>
              </a:spcAft>
              <a:buClr>
                <a:schemeClr val="dk1"/>
              </a:buClr>
              <a:buSzPts val="2400"/>
              <a:buNone/>
            </a:pPr>
            <a:r>
              <a:rPr lang="es-CL" sz="2400" dirty="0">
                <a:solidFill>
                  <a:schemeClr val="lt1"/>
                </a:solidFill>
              </a:rPr>
              <a:t>Pues no y de seguro te causa bastante ilusión que </a:t>
            </a:r>
            <a:r>
              <a:rPr lang="es-CL" sz="2400" b="1" dirty="0">
                <a:solidFill>
                  <a:schemeClr val="lt1"/>
                </a:solidFill>
              </a:rPr>
              <a:t>buena parte del trabajo lo podamos hacer con programas de arquitectura </a:t>
            </a:r>
            <a:r>
              <a:rPr lang="es-CL" sz="2400" dirty="0">
                <a:solidFill>
                  <a:schemeClr val="lt1"/>
                </a:solidFill>
              </a:rPr>
              <a:t>para hacer planos arquitectónicos e incluso para planos online.</a:t>
            </a:r>
            <a:endParaRPr dirty="0"/>
          </a:p>
          <a:p>
            <a:pPr marL="0" lvl="0" indent="0" algn="just" rtl="0">
              <a:lnSpc>
                <a:spcPct val="90000"/>
              </a:lnSpc>
              <a:spcBef>
                <a:spcPts val="0"/>
              </a:spcBef>
              <a:spcAft>
                <a:spcPts val="0"/>
              </a:spcAft>
              <a:buClr>
                <a:schemeClr val="dk1"/>
              </a:buClr>
              <a:buSzPts val="2400"/>
              <a:buNone/>
            </a:pPr>
            <a:r>
              <a:rPr lang="es-CL" sz="2400" dirty="0">
                <a:solidFill>
                  <a:schemeClr val="lt1"/>
                </a:solidFill>
              </a:rPr>
              <a:t>Y no se trata de flojera ni mucho menos, pero ya resulta muy poco práctico pasarse horas frente a esos planos que hoy podemos revisar al detalle desde una buena computadora para dibujar y por supuesto, los programas adecuados para ello.</a:t>
            </a:r>
            <a:endParaRPr dirty="0"/>
          </a:p>
          <a:p>
            <a:pPr marL="609585" lvl="0" indent="-368284" algn="just" rtl="0">
              <a:lnSpc>
                <a:spcPct val="90000"/>
              </a:lnSpc>
              <a:spcBef>
                <a:spcPts val="800"/>
              </a:spcBef>
              <a:spcAft>
                <a:spcPts val="0"/>
              </a:spcAft>
              <a:buSzPts val="3000"/>
              <a:buNone/>
            </a:pPr>
            <a:endParaRPr sz="2400" i="0" dirty="0">
              <a:solidFill>
                <a:schemeClr val="lt1"/>
              </a:solidFill>
            </a:endParaRPr>
          </a:p>
        </p:txBody>
      </p:sp>
      <p:sp>
        <p:nvSpPr>
          <p:cNvPr id="435" name="Google Shape;435;p45"/>
          <p:cNvSpPr txBox="1"/>
          <p:nvPr/>
        </p:nvSpPr>
        <p:spPr>
          <a:xfrm>
            <a:off x="6904113" y="3429000"/>
            <a:ext cx="4911519" cy="1920526"/>
          </a:xfrm>
          <a:prstGeom prst="rect">
            <a:avLst/>
          </a:prstGeom>
          <a:noFill/>
          <a:ln>
            <a:noFill/>
          </a:ln>
        </p:spPr>
        <p:txBody>
          <a:bodyPr spcFirstLastPara="1" wrap="square" lIns="91425" tIns="45700" rIns="91425" bIns="45700" anchor="t" anchorCtr="0">
            <a:spAutoFit/>
          </a:bodyPr>
          <a:lstStyle/>
          <a:p>
            <a:pPr marL="76200" marR="0" lvl="0" indent="0" algn="l" rtl="0">
              <a:lnSpc>
                <a:spcPct val="90000"/>
              </a:lnSpc>
              <a:spcBef>
                <a:spcPts val="0"/>
              </a:spcBef>
              <a:spcAft>
                <a:spcPts val="0"/>
              </a:spcAft>
              <a:buNone/>
            </a:pPr>
            <a:r>
              <a:rPr lang="es-CL" sz="2200" b="0" i="0" u="none" strike="noStrike" cap="none" dirty="0">
                <a:solidFill>
                  <a:srgbClr val="000000"/>
                </a:solidFill>
                <a:latin typeface="Calibri"/>
                <a:ea typeface="Calibri"/>
                <a:cs typeface="Calibri"/>
                <a:sym typeface="Calibri"/>
              </a:rPr>
              <a:t>Espera</a:t>
            </a:r>
            <a:r>
              <a:rPr lang="es-CL" sz="2200" i="0" u="none" strike="noStrike" cap="none" dirty="0">
                <a:latin typeface="Calibri"/>
                <a:ea typeface="Calibri"/>
                <a:cs typeface="Calibri"/>
                <a:sym typeface="Calibri"/>
              </a:rPr>
              <a:t>,</a:t>
            </a:r>
            <a:r>
              <a:rPr lang="es-CL" sz="2200" b="1" i="0" u="none" strike="noStrike" cap="none" dirty="0">
                <a:solidFill>
                  <a:srgbClr val="00953A"/>
                </a:solidFill>
                <a:latin typeface="Calibri"/>
                <a:ea typeface="Calibri"/>
                <a:cs typeface="Calibri"/>
                <a:sym typeface="Calibri"/>
              </a:rPr>
              <a:t> ¿</a:t>
            </a:r>
            <a:r>
              <a:rPr lang="es-CL" sz="2200" b="1" dirty="0">
                <a:solidFill>
                  <a:srgbClr val="00953A"/>
                </a:solidFill>
                <a:latin typeface="Calibri"/>
                <a:ea typeface="Calibri"/>
                <a:cs typeface="Calibri"/>
                <a:sym typeface="Calibri"/>
              </a:rPr>
              <a:t>t</a:t>
            </a:r>
            <a:r>
              <a:rPr lang="es-CL" sz="2200" b="1" i="0" u="none" strike="noStrike" cap="none" dirty="0">
                <a:solidFill>
                  <a:srgbClr val="00953A"/>
                </a:solidFill>
                <a:latin typeface="Calibri"/>
                <a:ea typeface="Calibri"/>
                <a:cs typeface="Calibri"/>
                <a:sym typeface="Calibri"/>
              </a:rPr>
              <a:t>odavía no sabes cuáles son las aplicaciones para dibujar en pc?</a:t>
            </a:r>
            <a:r>
              <a:rPr lang="es-CL" sz="2200" b="0" i="0" u="none" strike="noStrike" cap="none" dirty="0">
                <a:solidFill>
                  <a:srgbClr val="000000"/>
                </a:solidFill>
                <a:latin typeface="Calibri"/>
                <a:ea typeface="Calibri"/>
                <a:cs typeface="Calibri"/>
                <a:sym typeface="Calibri"/>
              </a:rPr>
              <a:t> Pues no te preocupes porque ahora mismo te presentaremos los programas para dibujar que son más útiles para nuestra profesión.</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Google Shape;440;p46"/>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441" name="Google Shape;441;p4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42" name="Google Shape;442;p46"/>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AUTOCAD</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443" name="Google Shape;443;p46"/>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44" name="Google Shape;444;p46"/>
          <p:cNvSpPr/>
          <p:nvPr/>
        </p:nvSpPr>
        <p:spPr>
          <a:xfrm>
            <a:off x="0" y="2254853"/>
            <a:ext cx="6699380" cy="4181454"/>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45" name="Google Shape;445;p46"/>
          <p:cNvSpPr txBox="1">
            <a:spLocks noGrp="1"/>
          </p:cNvSpPr>
          <p:nvPr>
            <p:ph type="body" idx="1"/>
          </p:nvPr>
        </p:nvSpPr>
        <p:spPr>
          <a:xfrm>
            <a:off x="105939" y="2430745"/>
            <a:ext cx="6431906" cy="3766196"/>
          </a:xfrm>
          <a:prstGeom prst="rect">
            <a:avLst/>
          </a:prstGeom>
          <a:noFill/>
          <a:ln>
            <a:noFill/>
          </a:ln>
        </p:spPr>
        <p:txBody>
          <a:bodyPr spcFirstLastPara="1" wrap="square" lIns="121900" tIns="121900" rIns="121900" bIns="121900" anchor="t" anchorCtr="0">
            <a:noAutofit/>
          </a:bodyPr>
          <a:lstStyle/>
          <a:p>
            <a:pPr marL="0" lvl="0" indent="0" algn="just" rtl="0">
              <a:lnSpc>
                <a:spcPct val="90000"/>
              </a:lnSpc>
              <a:spcBef>
                <a:spcPts val="0"/>
              </a:spcBef>
              <a:spcAft>
                <a:spcPts val="0"/>
              </a:spcAft>
              <a:buClr>
                <a:schemeClr val="dk1"/>
              </a:buClr>
              <a:buSzPts val="2400"/>
              <a:buNone/>
            </a:pPr>
            <a:r>
              <a:rPr lang="es-CL" sz="2400" dirty="0">
                <a:solidFill>
                  <a:schemeClr val="lt1"/>
                </a:solidFill>
              </a:rPr>
              <a:t>El diseño asistido por computadora, más conocido por sus siglas inglesas CAD (computer-aided design), es el uso de un amplio rango de herramientas computacionales que asisten a ingenieros, arquitectos y a otros profesionales del diseño en sus respectivas actividades. También se puede llegar a encontrar denotado con las siglas CADD (computer-aided design and drafting), que significan «dibujo y diseño asistido por computadora». </a:t>
            </a:r>
            <a:endParaRPr sz="2800" dirty="0">
              <a:solidFill>
                <a:schemeClr val="lt1"/>
              </a:solidFill>
            </a:endParaRPr>
          </a:p>
          <a:p>
            <a:pPr marL="609585" lvl="0" indent="-368284" algn="just" rtl="0">
              <a:lnSpc>
                <a:spcPct val="90000"/>
              </a:lnSpc>
              <a:spcBef>
                <a:spcPts val="800"/>
              </a:spcBef>
              <a:spcAft>
                <a:spcPts val="0"/>
              </a:spcAft>
              <a:buSzPts val="3000"/>
              <a:buNone/>
            </a:pPr>
            <a:endParaRPr sz="2400" i="0" dirty="0">
              <a:solidFill>
                <a:schemeClr val="lt1"/>
              </a:solidFill>
            </a:endParaRPr>
          </a:p>
        </p:txBody>
      </p:sp>
      <p:sp>
        <p:nvSpPr>
          <p:cNvPr id="446" name="Google Shape;446;p46"/>
          <p:cNvSpPr txBox="1"/>
          <p:nvPr/>
        </p:nvSpPr>
        <p:spPr>
          <a:xfrm>
            <a:off x="6904113" y="2574905"/>
            <a:ext cx="4911519" cy="34778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400"/>
              <a:buFont typeface="Arial"/>
              <a:buNone/>
            </a:pPr>
            <a:r>
              <a:rPr lang="es-CL" sz="2200" b="0" i="0" u="none" strike="noStrike" cap="none" dirty="0">
                <a:solidFill>
                  <a:srgbClr val="000000"/>
                </a:solidFill>
                <a:latin typeface="Calibri"/>
                <a:ea typeface="Calibri"/>
                <a:cs typeface="Calibri"/>
                <a:sym typeface="Calibri"/>
              </a:rPr>
              <a:t>Estas herramientas se pueden dividir básicamente en programas de dibujo en dos dimensiones </a:t>
            </a:r>
            <a:r>
              <a:rPr lang="es-CL" sz="2200" b="0" i="0" u="none" strike="noStrike" cap="none" dirty="0">
                <a:solidFill>
                  <a:srgbClr val="00953A"/>
                </a:solidFill>
                <a:latin typeface="Calibri"/>
                <a:ea typeface="Calibri"/>
                <a:cs typeface="Calibri"/>
                <a:sym typeface="Calibri"/>
              </a:rPr>
              <a:t>(2D) </a:t>
            </a:r>
            <a:r>
              <a:rPr lang="es-CL" sz="2200" b="0" i="0" u="none" strike="noStrike" cap="none" dirty="0">
                <a:solidFill>
                  <a:srgbClr val="000000"/>
                </a:solidFill>
                <a:latin typeface="Calibri"/>
                <a:ea typeface="Calibri"/>
                <a:cs typeface="Calibri"/>
                <a:sym typeface="Calibri"/>
              </a:rPr>
              <a:t>y modeladores en tres dimensiones </a:t>
            </a:r>
            <a:r>
              <a:rPr lang="es-CL" sz="2200" b="0" i="0" u="none" strike="noStrike" cap="none" dirty="0">
                <a:solidFill>
                  <a:srgbClr val="00953A"/>
                </a:solidFill>
                <a:latin typeface="Calibri"/>
                <a:ea typeface="Calibri"/>
                <a:cs typeface="Calibri"/>
                <a:sym typeface="Calibri"/>
              </a:rPr>
              <a:t>(3D). </a:t>
            </a:r>
            <a:r>
              <a:rPr lang="es-CL" sz="2200" b="0" i="0" u="none" strike="noStrike" cap="none" dirty="0">
                <a:solidFill>
                  <a:srgbClr val="000000"/>
                </a:solidFill>
                <a:latin typeface="Calibri"/>
                <a:ea typeface="Calibri"/>
                <a:cs typeface="Calibri"/>
                <a:sym typeface="Calibri"/>
              </a:rPr>
              <a:t>Las herramientas de dibujo en </a:t>
            </a:r>
            <a:r>
              <a:rPr lang="es-CL" sz="2200" b="1" i="0" u="none" strike="noStrike" cap="none" dirty="0">
                <a:solidFill>
                  <a:srgbClr val="00953A"/>
                </a:solidFill>
                <a:latin typeface="Calibri"/>
                <a:ea typeface="Calibri"/>
                <a:cs typeface="Calibri"/>
                <a:sym typeface="Calibri"/>
              </a:rPr>
              <a:t>2D se basan en entidades geométricas vectoriales como puntos, líneas, arcos y polígonos</a:t>
            </a:r>
            <a:r>
              <a:rPr lang="es-CL" sz="2200" b="0" i="0" u="none" strike="noStrike" cap="none" dirty="0">
                <a:solidFill>
                  <a:srgbClr val="000000"/>
                </a:solidFill>
                <a:latin typeface="Calibri"/>
                <a:ea typeface="Calibri"/>
                <a:cs typeface="Calibri"/>
                <a:sym typeface="Calibri"/>
              </a:rPr>
              <a:t>, con las que se puede operar a través de una interfaz gráfica. Los modeladores en </a:t>
            </a:r>
            <a:r>
              <a:rPr lang="es-CL" sz="2200" b="1" i="0" u="none" strike="noStrike" cap="none" dirty="0">
                <a:solidFill>
                  <a:srgbClr val="00953A"/>
                </a:solidFill>
                <a:latin typeface="Calibri"/>
                <a:ea typeface="Calibri"/>
                <a:cs typeface="Calibri"/>
                <a:sym typeface="Calibri"/>
              </a:rPr>
              <a:t>3D añaden superficies y sólidos</a:t>
            </a:r>
            <a:r>
              <a:rPr lang="es-CL" sz="2200" b="0" i="0" u="none" strike="noStrike" cap="none" dirty="0">
                <a:solidFill>
                  <a:srgbClr val="000000"/>
                </a:solidFill>
                <a:latin typeface="Calibri"/>
                <a:ea typeface="Calibri"/>
                <a:cs typeface="Calibri"/>
                <a:sym typeface="Calibri"/>
              </a:rPr>
              <a:t>.</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47"/>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452" name="Google Shape;452;p4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53" name="Google Shape;453;p47"/>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AUTOCAD</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454" name="Google Shape;454;p47"/>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55" name="Google Shape;455;p47"/>
          <p:cNvSpPr txBox="1"/>
          <p:nvPr/>
        </p:nvSpPr>
        <p:spPr>
          <a:xfrm>
            <a:off x="4287339" y="768562"/>
            <a:ext cx="5932500" cy="611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12. Entorno gráfico </a:t>
            </a:r>
            <a:r>
              <a:rPr lang="es-CL" sz="1800" b="1" dirty="0">
                <a:solidFill>
                  <a:srgbClr val="00953A"/>
                </a:solidFill>
                <a:latin typeface="Calibri"/>
                <a:ea typeface="Calibri"/>
                <a:cs typeface="Calibri"/>
                <a:sym typeface="Calibri"/>
              </a:rPr>
              <a:t>A</a:t>
            </a:r>
            <a:r>
              <a:rPr lang="es-CL" sz="1800" b="1" i="0" u="none" strike="noStrike" cap="none" dirty="0">
                <a:solidFill>
                  <a:srgbClr val="00953A"/>
                </a:solidFill>
                <a:latin typeface="Calibri"/>
                <a:ea typeface="Calibri"/>
                <a:cs typeface="Calibri"/>
                <a:sym typeface="Calibri"/>
              </a:rPr>
              <a:t>utoCAD</a:t>
            </a:r>
            <a:endParaRPr sz="1800" b="1" i="0" u="none" strike="noStrike" cap="none" dirty="0">
              <a:solidFill>
                <a:srgbClr val="00953A"/>
              </a:solidFill>
              <a:latin typeface="Calibri"/>
              <a:ea typeface="Calibri"/>
              <a:cs typeface="Calibri"/>
              <a:sym typeface="Calibri"/>
            </a:endParaRPr>
          </a:p>
        </p:txBody>
      </p:sp>
      <p:sp>
        <p:nvSpPr>
          <p:cNvPr id="456" name="Google Shape;456;p47"/>
          <p:cNvSpPr txBox="1"/>
          <p:nvPr/>
        </p:nvSpPr>
        <p:spPr>
          <a:xfrm>
            <a:off x="3394839" y="5833238"/>
            <a:ext cx="8021400" cy="512400"/>
          </a:xfrm>
          <a:prstGeom prst="rect">
            <a:avLst/>
          </a:prstGeom>
          <a:noFill/>
          <a:ln>
            <a:noFill/>
          </a:ln>
        </p:spPr>
        <p:txBody>
          <a:bodyPr spcFirstLastPara="1" wrap="square" lIns="91425" tIns="91425" rIns="91425" bIns="91425" anchor="t" anchorCtr="0">
            <a:noAutofit/>
          </a:bodyPr>
          <a:lstStyle/>
          <a:p>
            <a:pPr marL="0" marR="0" lvl="0" indent="0" algn="just" rtl="0">
              <a:lnSpc>
                <a:spcPct val="115000"/>
              </a:lnSpc>
              <a:spcBef>
                <a:spcPts val="0"/>
              </a:spcBef>
              <a:spcAft>
                <a:spcPts val="1000"/>
              </a:spcAft>
              <a:buClr>
                <a:schemeClr val="dk1"/>
              </a:buClr>
              <a:buSzPts val="1100"/>
              <a:buFont typeface="Arial"/>
              <a:buNone/>
            </a:pPr>
            <a:r>
              <a:rPr lang="es-CL" sz="1200" b="0" i="0" u="sng" strike="noStrike" cap="none" dirty="0">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https://ikastaroak.birt.eus/edu/argitalpen/backupa/20200331/1920k/es/DFM/RGFM/RGFM04/es_DFM_RGFM04_Contenidos/website_11_aspecto_del_programa_autocad.html</a:t>
            </a:r>
            <a:endParaRPr sz="1200" b="0" i="0" u="none" strike="noStrike" cap="none" dirty="0">
              <a:solidFill>
                <a:srgbClr val="000000"/>
              </a:solidFill>
              <a:latin typeface="Calibri"/>
              <a:ea typeface="Calibri"/>
              <a:cs typeface="Calibri"/>
              <a:sym typeface="Calibri"/>
            </a:endParaRPr>
          </a:p>
        </p:txBody>
      </p:sp>
      <p:pic>
        <p:nvPicPr>
          <p:cNvPr id="457" name="Google Shape;457;p47"/>
          <p:cNvPicPr preferRelativeResize="0"/>
          <p:nvPr/>
        </p:nvPicPr>
        <p:blipFill rotWithShape="1">
          <a:blip r:embed="rId5">
            <a:alphaModFix/>
          </a:blip>
          <a:srcRect/>
          <a:stretch/>
        </p:blipFill>
        <p:spPr>
          <a:xfrm>
            <a:off x="3394839" y="1313824"/>
            <a:ext cx="8021400" cy="4428875"/>
          </a:xfrm>
          <a:prstGeom prst="rect">
            <a:avLst/>
          </a:prstGeom>
          <a:noFill/>
          <a:ln w="25400" cap="flat" cmpd="sng">
            <a:solidFill>
              <a:srgbClr val="000000"/>
            </a:solidFill>
            <a:prstDash val="solid"/>
            <a:miter lim="8000"/>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48"/>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463" name="Google Shape;463;p4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64" name="Google Shape;464;p48"/>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AUTOCAD</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465" name="Google Shape;465;p48"/>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466" name="Google Shape;466;p48"/>
          <p:cNvPicPr preferRelativeResize="0"/>
          <p:nvPr/>
        </p:nvPicPr>
        <p:blipFill rotWithShape="1">
          <a:blip r:embed="rId4">
            <a:alphaModFix/>
          </a:blip>
          <a:srcRect/>
          <a:stretch/>
        </p:blipFill>
        <p:spPr>
          <a:xfrm>
            <a:off x="3934155" y="1271736"/>
            <a:ext cx="7634675" cy="4660125"/>
          </a:xfrm>
          <a:prstGeom prst="rect">
            <a:avLst/>
          </a:prstGeom>
          <a:noFill/>
          <a:ln>
            <a:noFill/>
          </a:ln>
        </p:spPr>
      </p:pic>
      <p:sp>
        <p:nvSpPr>
          <p:cNvPr id="467" name="Google Shape;467;p48"/>
          <p:cNvSpPr txBox="1"/>
          <p:nvPr/>
        </p:nvSpPr>
        <p:spPr>
          <a:xfrm>
            <a:off x="5024805" y="848224"/>
            <a:ext cx="5271600" cy="40485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s-CL" sz="1800" b="1" i="0" u="none" strike="noStrike" cap="none" dirty="0">
                <a:solidFill>
                  <a:srgbClr val="00953A"/>
                </a:solidFill>
                <a:latin typeface="Calibri"/>
                <a:ea typeface="Calibri"/>
                <a:cs typeface="Calibri"/>
                <a:sym typeface="Calibri"/>
              </a:rPr>
              <a:t>Figura 13.  Plano AUTOCAD</a:t>
            </a:r>
            <a:endParaRPr sz="1800" b="1" i="0" u="none" strike="noStrike" cap="none" dirty="0">
              <a:solidFill>
                <a:srgbClr val="00953A"/>
              </a:solidFill>
              <a:latin typeface="Calibri"/>
              <a:ea typeface="Calibri"/>
              <a:cs typeface="Calibri"/>
              <a:sym typeface="Calibri"/>
            </a:endParaRPr>
          </a:p>
        </p:txBody>
      </p:sp>
      <p:sp>
        <p:nvSpPr>
          <p:cNvPr id="468" name="Google Shape;468;p48"/>
          <p:cNvSpPr txBox="1"/>
          <p:nvPr/>
        </p:nvSpPr>
        <p:spPr>
          <a:xfrm>
            <a:off x="7348471" y="6009776"/>
            <a:ext cx="4220359" cy="5124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000"/>
              </a:spcAft>
              <a:buClr>
                <a:schemeClr val="dk1"/>
              </a:buClr>
              <a:buSzPts val="1100"/>
              <a:buFont typeface="Arial"/>
              <a:buNone/>
            </a:pPr>
            <a:r>
              <a:rPr lang="es-CL" sz="1200" b="0" i="0" u="sng" strike="noStrike" cap="none"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https://verplanos.com/plano-casa-autocad-medidas/</a:t>
            </a:r>
            <a:r>
              <a:rPr lang="es-CL" sz="1200" b="0" i="0" u="none" strike="noStrike" cap="none" dirty="0">
                <a:solidFill>
                  <a:schemeClr val="dk1"/>
                </a:solidFill>
                <a:latin typeface="Calibri"/>
                <a:ea typeface="Calibri"/>
                <a:cs typeface="Calibri"/>
                <a:sym typeface="Calibri"/>
              </a:rPr>
              <a:t> </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49"/>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474" name="Google Shape;474;p4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75" name="Google Shape;475;p49"/>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REVIT</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476" name="Google Shape;476;p49"/>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477" name="Google Shape;477;p49"/>
          <p:cNvSpPr/>
          <p:nvPr/>
        </p:nvSpPr>
        <p:spPr>
          <a:xfrm>
            <a:off x="-1" y="2254853"/>
            <a:ext cx="9349273" cy="4181454"/>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78" name="Google Shape;478;p49"/>
          <p:cNvSpPr txBox="1">
            <a:spLocks noGrp="1"/>
          </p:cNvSpPr>
          <p:nvPr>
            <p:ph type="body" idx="1"/>
          </p:nvPr>
        </p:nvSpPr>
        <p:spPr>
          <a:xfrm>
            <a:off x="105939" y="2273929"/>
            <a:ext cx="8991408" cy="3766196"/>
          </a:xfrm>
          <a:prstGeom prst="rect">
            <a:avLst/>
          </a:prstGeom>
          <a:noFill/>
          <a:ln>
            <a:noFill/>
          </a:ln>
        </p:spPr>
        <p:txBody>
          <a:bodyPr spcFirstLastPara="1" wrap="square" lIns="121900" tIns="121900" rIns="121900" bIns="121900" anchor="t" anchorCtr="0">
            <a:noAutofit/>
          </a:bodyPr>
          <a:lstStyle/>
          <a:p>
            <a:pPr marL="0" lvl="0" indent="0" algn="just" rtl="0">
              <a:lnSpc>
                <a:spcPct val="90000"/>
              </a:lnSpc>
              <a:spcBef>
                <a:spcPts val="0"/>
              </a:spcBef>
              <a:spcAft>
                <a:spcPts val="0"/>
              </a:spcAft>
              <a:buClr>
                <a:schemeClr val="dk1"/>
              </a:buClr>
              <a:buSzPts val="2400"/>
              <a:buNone/>
            </a:pPr>
            <a:r>
              <a:rPr lang="es-CL" sz="2400" dirty="0">
                <a:solidFill>
                  <a:schemeClr val="lt1"/>
                </a:solidFill>
              </a:rPr>
              <a:t>Es un software de modelado de información de construcción </a:t>
            </a:r>
            <a:r>
              <a:rPr lang="es-CL" sz="2400" b="1" dirty="0">
                <a:solidFill>
                  <a:schemeClr val="lt1"/>
                </a:solidFill>
              </a:rPr>
              <a:t>(BIM: Building Information Modeling) </a:t>
            </a:r>
            <a:r>
              <a:rPr lang="es-CL" sz="2400" dirty="0">
                <a:solidFill>
                  <a:schemeClr val="lt1"/>
                </a:solidFill>
              </a:rPr>
              <a:t>para Microsoft Windows, desarrollado actualmente por Autodesk. Permite al usuario diseñar con elementos de modelación y dibujo paramétrico. BIM es un paradigma del dibujo asistido por computador que permite un diseño basado en objetos inteligentes y en tres dimensiones. De este modo, Revit provee una asociatividad completa de orden bi-direccional. Un cambio en algún lugar significa un cambio en todos los lugares, instantáneamente, sin la intervención del usuario para cambiar manualmente todas las vistas. Un modelo BIM debe contener el ciclo de vida completo de la construcción, desde el concepto hasta la edificación.</a:t>
            </a:r>
            <a:endParaRPr dirty="0"/>
          </a:p>
          <a:p>
            <a:pPr marL="609585" lvl="0" indent="-368284" algn="just" rtl="0">
              <a:lnSpc>
                <a:spcPct val="90000"/>
              </a:lnSpc>
              <a:spcBef>
                <a:spcPts val="800"/>
              </a:spcBef>
              <a:spcAft>
                <a:spcPts val="0"/>
              </a:spcAft>
              <a:buSzPts val="3000"/>
              <a:buNone/>
            </a:pPr>
            <a:endParaRPr sz="2400" i="0" dirty="0">
              <a:solidFill>
                <a:schemeClr val="lt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pic>
        <p:nvPicPr>
          <p:cNvPr id="483" name="Google Shape;483;p50"/>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484" name="Google Shape;484;p5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85" name="Google Shape;485;p50"/>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REVIT</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486" name="Google Shape;486;p50"/>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487" name="Google Shape;487;p50" descr="Revit Arquitectura - Buenas prácticas - Modelical"/>
          <p:cNvPicPr preferRelativeResize="0"/>
          <p:nvPr/>
        </p:nvPicPr>
        <p:blipFill rotWithShape="1">
          <a:blip r:embed="rId4">
            <a:alphaModFix/>
          </a:blip>
          <a:srcRect/>
          <a:stretch/>
        </p:blipFill>
        <p:spPr>
          <a:xfrm>
            <a:off x="3749281" y="439185"/>
            <a:ext cx="7848877" cy="5422851"/>
          </a:xfrm>
          <a:prstGeom prst="rect">
            <a:avLst/>
          </a:prstGeom>
          <a:noFill/>
          <a:ln>
            <a:noFill/>
          </a:ln>
        </p:spPr>
      </p:pic>
      <p:sp>
        <p:nvSpPr>
          <p:cNvPr id="488" name="Google Shape;488;p50"/>
          <p:cNvSpPr txBox="1"/>
          <p:nvPr/>
        </p:nvSpPr>
        <p:spPr>
          <a:xfrm>
            <a:off x="5653124" y="5909462"/>
            <a:ext cx="6048300" cy="413100"/>
          </a:xfrm>
          <a:prstGeom prst="rect">
            <a:avLst/>
          </a:prstGeom>
          <a:noFill/>
          <a:ln>
            <a:noFill/>
          </a:ln>
        </p:spPr>
        <p:txBody>
          <a:bodyPr spcFirstLastPara="1" wrap="square" lIns="91425" tIns="91425" rIns="91425" bIns="91425" anchor="t" anchorCtr="0">
            <a:noAutofit/>
          </a:bodyPr>
          <a:lstStyle/>
          <a:p>
            <a:pPr marL="0" marR="0" lvl="0" indent="0" algn="r" rtl="0">
              <a:lnSpc>
                <a:spcPct val="115000"/>
              </a:lnSpc>
              <a:spcBef>
                <a:spcPts val="0"/>
              </a:spcBef>
              <a:spcAft>
                <a:spcPts val="1000"/>
              </a:spcAft>
              <a:buClr>
                <a:schemeClr val="dk1"/>
              </a:buClr>
              <a:buSzPts val="1100"/>
              <a:buFont typeface="Arial"/>
              <a:buNone/>
            </a:pPr>
            <a:r>
              <a:rPr lang="es-CL" sz="1200" b="0" i="0" u="sng" strike="noStrike" cap="none"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https://www.modelical.com/es/gdocs/revit-arc-mejores-practicas/</a:t>
            </a:r>
            <a:r>
              <a:rPr lang="es-CL" sz="1200" b="0" i="0" u="none" strike="noStrike" cap="none" dirty="0">
                <a:solidFill>
                  <a:schemeClr val="dk1"/>
                </a:solidFill>
                <a:latin typeface="Calibri"/>
                <a:ea typeface="Calibri"/>
                <a:cs typeface="Calibri"/>
                <a:sym typeface="Calibri"/>
              </a:rPr>
              <a:t> </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3"/>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22" name="Google Shape;122;p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3" name="Google Shape;123;p3"/>
          <p:cNvSpPr txBox="1"/>
          <p:nvPr/>
        </p:nvSpPr>
        <p:spPr>
          <a:xfrm>
            <a:off x="301426" y="36512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953A"/>
              </a:buClr>
              <a:buSzPts val="2000"/>
              <a:buFont typeface="Calibri"/>
              <a:buNone/>
            </a:pPr>
            <a:r>
              <a:rPr lang="es-CL" sz="4400" b="0" i="0" u="none" strike="noStrike" cap="none" dirty="0">
                <a:solidFill>
                  <a:srgbClr val="A5A5A5"/>
                </a:solidFill>
                <a:latin typeface="Calibri"/>
                <a:ea typeface="Calibri"/>
                <a:cs typeface="Calibri"/>
                <a:sym typeface="Calibri"/>
              </a:rPr>
              <a:t>FORMATOS</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124" name="Google Shape;124;p3"/>
          <p:cNvSpPr/>
          <p:nvPr/>
        </p:nvSpPr>
        <p:spPr>
          <a:xfrm>
            <a:off x="407956" y="233392"/>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953A"/>
              </a:solidFill>
              <a:latin typeface="Calibri"/>
              <a:ea typeface="Calibri"/>
              <a:cs typeface="Calibri"/>
              <a:sym typeface="Calibri"/>
            </a:endParaRPr>
          </a:p>
        </p:txBody>
      </p:sp>
      <p:sp>
        <p:nvSpPr>
          <p:cNvPr id="125" name="Google Shape;125;p3"/>
          <p:cNvSpPr/>
          <p:nvPr/>
        </p:nvSpPr>
        <p:spPr>
          <a:xfrm>
            <a:off x="0" y="2254853"/>
            <a:ext cx="6736702" cy="4181454"/>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26" name="Google Shape;126;p3"/>
          <p:cNvSpPr txBox="1">
            <a:spLocks noGrp="1"/>
          </p:cNvSpPr>
          <p:nvPr>
            <p:ph type="body" idx="1"/>
          </p:nvPr>
        </p:nvSpPr>
        <p:spPr>
          <a:xfrm>
            <a:off x="144721" y="2380517"/>
            <a:ext cx="6480885" cy="3843001"/>
          </a:xfrm>
          <a:prstGeom prst="rect">
            <a:avLst/>
          </a:prstGeom>
          <a:noFill/>
          <a:ln>
            <a:noFill/>
          </a:ln>
        </p:spPr>
        <p:txBody>
          <a:bodyPr spcFirstLastPara="1" wrap="square" lIns="121900" tIns="121900" rIns="121900" bIns="121900" anchor="t" anchorCtr="0">
            <a:noAutofit/>
          </a:bodyPr>
          <a:lstStyle/>
          <a:p>
            <a:pPr marL="0" lvl="0" indent="0" algn="just" rtl="0">
              <a:lnSpc>
                <a:spcPct val="90000"/>
              </a:lnSpc>
              <a:spcBef>
                <a:spcPts val="0"/>
              </a:spcBef>
              <a:spcAft>
                <a:spcPts val="0"/>
              </a:spcAft>
              <a:buClr>
                <a:schemeClr val="dk1"/>
              </a:buClr>
              <a:buSzPts val="2600"/>
              <a:buNone/>
            </a:pPr>
            <a:r>
              <a:rPr lang="es-CL" sz="2400" dirty="0">
                <a:solidFill>
                  <a:schemeClr val="lt1"/>
                </a:solidFill>
              </a:rPr>
              <a:t>En construcción, los planos son un medio de representación gráfica que deben representar la realidad del proyecto que se desea llevar a cabo, siendo un instrumento de suma importancia para quienes deben interpretarlos y llevar a cabo finalmente la construcción del proyecto. Los formatos que rigen los planos de construcción y arquitectura se basan en </a:t>
            </a:r>
            <a:r>
              <a:rPr lang="es-CL" sz="2400" b="1" dirty="0">
                <a:solidFill>
                  <a:schemeClr val="lt1"/>
                </a:solidFill>
              </a:rPr>
              <a:t>NCh 657</a:t>
            </a:r>
            <a:r>
              <a:rPr lang="es-CL" sz="2400" dirty="0">
                <a:solidFill>
                  <a:schemeClr val="lt1"/>
                </a:solidFill>
              </a:rPr>
              <a:t>. Los formatos normalizados que indica esta norma son llamados de la serie A y pueden obtenerse del rollo y pliego.</a:t>
            </a:r>
            <a:endParaRPr dirty="0"/>
          </a:p>
          <a:p>
            <a:pPr marL="609585" lvl="0" indent="-368284" algn="just" rtl="0">
              <a:lnSpc>
                <a:spcPct val="90000"/>
              </a:lnSpc>
              <a:spcBef>
                <a:spcPts val="800"/>
              </a:spcBef>
              <a:spcAft>
                <a:spcPts val="0"/>
              </a:spcAft>
              <a:buSzPts val="3000"/>
              <a:buNone/>
            </a:pPr>
            <a:endParaRPr sz="2400" i="0" dirty="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0"/>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32" name="Google Shape;132;p2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33" name="Google Shape;133;p20"/>
          <p:cNvSpPr txBox="1"/>
          <p:nvPr/>
        </p:nvSpPr>
        <p:spPr>
          <a:xfrm>
            <a:off x="301426" y="365125"/>
            <a:ext cx="10515600" cy="1325563"/>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953A"/>
              </a:buClr>
              <a:buSzPts val="2000"/>
              <a:buFont typeface="Calibri"/>
              <a:buNone/>
            </a:pPr>
            <a:r>
              <a:rPr lang="es-CL" sz="4400" b="0" i="0" u="none" strike="noStrike" cap="none" dirty="0">
                <a:solidFill>
                  <a:srgbClr val="A5A5A5"/>
                </a:solidFill>
                <a:latin typeface="Calibri"/>
                <a:ea typeface="Calibri"/>
                <a:cs typeface="Calibri"/>
                <a:sym typeface="Calibri"/>
              </a:rPr>
              <a:t>FORMATOS</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134" name="Google Shape;134;p20"/>
          <p:cNvSpPr/>
          <p:nvPr/>
        </p:nvSpPr>
        <p:spPr>
          <a:xfrm>
            <a:off x="407956" y="233392"/>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dirty="0">
              <a:solidFill>
                <a:srgbClr val="00953A"/>
              </a:solidFill>
              <a:latin typeface="Calibri"/>
              <a:ea typeface="Calibri"/>
              <a:cs typeface="Calibri"/>
              <a:sym typeface="Calibri"/>
            </a:endParaRPr>
          </a:p>
        </p:txBody>
      </p:sp>
      <p:graphicFrame>
        <p:nvGraphicFramePr>
          <p:cNvPr id="135" name="Google Shape;135;p20"/>
          <p:cNvGraphicFramePr/>
          <p:nvPr/>
        </p:nvGraphicFramePr>
        <p:xfrm>
          <a:off x="4800407" y="1225559"/>
          <a:ext cx="6158675" cy="4727550"/>
        </p:xfrm>
        <a:graphic>
          <a:graphicData uri="http://schemas.openxmlformats.org/drawingml/2006/table">
            <a:tbl>
              <a:tblPr>
                <a:noFill/>
                <a:tableStyleId>{17BF2A9A-7DF1-4FF7-A170-58DED8F50E26}</a:tableStyleId>
              </a:tblPr>
              <a:tblGrid>
                <a:gridCol w="1656100">
                  <a:extLst>
                    <a:ext uri="{9D8B030D-6E8A-4147-A177-3AD203B41FA5}">
                      <a16:colId xmlns:a16="http://schemas.microsoft.com/office/drawing/2014/main" val="20000"/>
                    </a:ext>
                  </a:extLst>
                </a:gridCol>
                <a:gridCol w="4502575">
                  <a:extLst>
                    <a:ext uri="{9D8B030D-6E8A-4147-A177-3AD203B41FA5}">
                      <a16:colId xmlns:a16="http://schemas.microsoft.com/office/drawing/2014/main" val="20001"/>
                    </a:ext>
                  </a:extLst>
                </a:gridCol>
              </a:tblGrid>
              <a:tr h="484100">
                <a:tc>
                  <a:txBody>
                    <a:bodyPr/>
                    <a:lstStyle/>
                    <a:p>
                      <a:pPr marL="0" marR="0" lvl="0" indent="0" algn="ctr" rtl="0">
                        <a:lnSpc>
                          <a:spcPct val="115000"/>
                        </a:lnSpc>
                        <a:spcBef>
                          <a:spcPts val="0"/>
                        </a:spcBef>
                        <a:spcAft>
                          <a:spcPts val="0"/>
                        </a:spcAft>
                        <a:buClr>
                          <a:srgbClr val="000000"/>
                        </a:buClr>
                        <a:buSzPts val="2000"/>
                        <a:buFont typeface="Arial"/>
                        <a:buNone/>
                      </a:pPr>
                      <a:r>
                        <a:rPr lang="es-CL" sz="2000" b="1" u="none" strike="noStrike" cap="none" dirty="0">
                          <a:solidFill>
                            <a:schemeClr val="lt1"/>
                          </a:solidFill>
                          <a:latin typeface="Calibri"/>
                          <a:ea typeface="Calibri"/>
                          <a:cs typeface="Calibri"/>
                          <a:sym typeface="Calibri"/>
                        </a:rPr>
                        <a:t>FORMATO </a:t>
                      </a:r>
                      <a:endParaRPr sz="2000" u="none" strike="noStrike" cap="none" dirty="0">
                        <a:solidFill>
                          <a:schemeClr val="lt1"/>
                        </a:solidFill>
                        <a:latin typeface="Calibri"/>
                        <a:ea typeface="Calibri"/>
                        <a:cs typeface="Calibri"/>
                        <a:sym typeface="Calibri"/>
                      </a:endParaRPr>
                    </a:p>
                  </a:txBody>
                  <a:tcPr marL="73025" marR="73025" marT="0" marB="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00953A"/>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s-CL" sz="2000" b="1" u="none" strike="noStrike" cap="none" dirty="0">
                          <a:solidFill>
                            <a:schemeClr val="lt1"/>
                          </a:solidFill>
                          <a:latin typeface="Calibri"/>
                          <a:ea typeface="Calibri"/>
                          <a:cs typeface="Calibri"/>
                          <a:sym typeface="Calibri"/>
                        </a:rPr>
                        <a:t>LÍNEAS DE CORTE</a:t>
                      </a:r>
                      <a:endParaRPr sz="2000" u="none" strike="noStrike" cap="none" dirty="0">
                        <a:solidFill>
                          <a:schemeClr val="lt1"/>
                        </a:solidFill>
                        <a:latin typeface="Calibri"/>
                        <a:ea typeface="Calibri"/>
                        <a:cs typeface="Calibri"/>
                        <a:sym typeface="Calibri"/>
                      </a:endParaRPr>
                    </a:p>
                  </a:txBody>
                  <a:tcPr marL="73025" marR="73025" marT="0" marB="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solidFill>
                      <a:srgbClr val="00953A"/>
                    </a:solidFill>
                  </a:tcPr>
                </a:tc>
                <a:extLst>
                  <a:ext uri="{0D108BD9-81ED-4DB2-BD59-A6C34878D82A}">
                    <a16:rowId xmlns:a16="http://schemas.microsoft.com/office/drawing/2014/main" val="10000"/>
                  </a:ext>
                </a:extLst>
              </a:tr>
              <a:tr h="567275">
                <a:tc>
                  <a:txBody>
                    <a:bodyPr/>
                    <a:lstStyle/>
                    <a:p>
                      <a:pPr marL="0" marR="0" lvl="0" indent="0" algn="ctr" rtl="0">
                        <a:lnSpc>
                          <a:spcPct val="115000"/>
                        </a:lnSpc>
                        <a:spcBef>
                          <a:spcPts val="0"/>
                        </a:spcBef>
                        <a:spcAft>
                          <a:spcPts val="0"/>
                        </a:spcAft>
                        <a:buClr>
                          <a:srgbClr val="000000"/>
                        </a:buClr>
                        <a:buSzPts val="2000"/>
                        <a:buFont typeface="Arial"/>
                        <a:buNone/>
                      </a:pPr>
                      <a:r>
                        <a:rPr lang="es-CL" sz="2000" u="none" strike="noStrike" cap="none" dirty="0">
                          <a:latin typeface="Calibri"/>
                          <a:ea typeface="Calibri"/>
                          <a:cs typeface="Calibri"/>
                          <a:sym typeface="Calibri"/>
                        </a:rPr>
                        <a:t>A0 </a:t>
                      </a:r>
                      <a:endParaRPr sz="2000" u="none" strike="noStrike" cap="none" dirty="0">
                        <a:latin typeface="Calibri"/>
                        <a:ea typeface="Calibri"/>
                        <a:cs typeface="Calibri"/>
                        <a:sym typeface="Calibri"/>
                      </a:endParaRPr>
                    </a:p>
                  </a:txBody>
                  <a:tcPr marL="73025" marR="73025" marT="0" marB="0" anchor="ctr">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s-CL" sz="2000" u="none" strike="noStrike" cap="none" dirty="0">
                          <a:latin typeface="Calibri"/>
                          <a:ea typeface="Calibri"/>
                          <a:cs typeface="Calibri"/>
                          <a:sym typeface="Calibri"/>
                        </a:rPr>
                        <a:t>841mm x 1189mm </a:t>
                      </a:r>
                      <a:endParaRPr sz="2000" u="none" strike="noStrike" cap="none" dirty="0">
                        <a:latin typeface="Calibri"/>
                        <a:ea typeface="Calibri"/>
                        <a:cs typeface="Calibri"/>
                        <a:sym typeface="Calibri"/>
                      </a:endParaRPr>
                    </a:p>
                  </a:txBody>
                  <a:tcPr marL="73025" marR="73025" marT="0" marB="0" anchor="ctr">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r h="658050">
                <a:tc>
                  <a:txBody>
                    <a:bodyPr/>
                    <a:lstStyle/>
                    <a:p>
                      <a:pPr marL="0" marR="0" lvl="0" indent="0" algn="ctr" rtl="0">
                        <a:lnSpc>
                          <a:spcPct val="115000"/>
                        </a:lnSpc>
                        <a:spcBef>
                          <a:spcPts val="0"/>
                        </a:spcBef>
                        <a:spcAft>
                          <a:spcPts val="0"/>
                        </a:spcAft>
                        <a:buClr>
                          <a:srgbClr val="000000"/>
                        </a:buClr>
                        <a:buSzPts val="2000"/>
                        <a:buFont typeface="Arial"/>
                        <a:buNone/>
                      </a:pPr>
                      <a:r>
                        <a:rPr lang="es-CL" sz="2000" u="none" strike="noStrike" cap="none" dirty="0">
                          <a:latin typeface="Calibri"/>
                          <a:ea typeface="Calibri"/>
                          <a:cs typeface="Calibri"/>
                          <a:sym typeface="Calibri"/>
                        </a:rPr>
                        <a:t>A1 </a:t>
                      </a:r>
                      <a:endParaRPr sz="2000" u="none" strike="noStrike" cap="none" dirty="0">
                        <a:latin typeface="Calibri"/>
                        <a:ea typeface="Calibri"/>
                        <a:cs typeface="Calibri"/>
                        <a:sym typeface="Calibri"/>
                      </a:endParaRPr>
                    </a:p>
                  </a:txBody>
                  <a:tcPr marL="73025" marR="73025" marT="0" marB="0" anchor="ctr">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s-CL" sz="2000" u="none" strike="noStrike" cap="none" dirty="0">
                          <a:latin typeface="Calibri"/>
                          <a:ea typeface="Calibri"/>
                          <a:cs typeface="Calibri"/>
                          <a:sym typeface="Calibri"/>
                        </a:rPr>
                        <a:t>594mm x 841mm </a:t>
                      </a:r>
                      <a:endParaRPr sz="2000" u="none" strike="noStrike" cap="none" dirty="0">
                        <a:latin typeface="Calibri"/>
                        <a:ea typeface="Calibri"/>
                        <a:cs typeface="Calibri"/>
                        <a:sym typeface="Calibri"/>
                      </a:endParaRPr>
                    </a:p>
                  </a:txBody>
                  <a:tcPr marL="73025" marR="73025" marT="0" marB="0" anchor="ctr">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590025">
                <a:tc>
                  <a:txBody>
                    <a:bodyPr/>
                    <a:lstStyle/>
                    <a:p>
                      <a:pPr marL="0" marR="0" lvl="0" indent="0" algn="ctr" rtl="0">
                        <a:lnSpc>
                          <a:spcPct val="115000"/>
                        </a:lnSpc>
                        <a:spcBef>
                          <a:spcPts val="0"/>
                        </a:spcBef>
                        <a:spcAft>
                          <a:spcPts val="0"/>
                        </a:spcAft>
                        <a:buClr>
                          <a:srgbClr val="000000"/>
                        </a:buClr>
                        <a:buSzPts val="2000"/>
                        <a:buFont typeface="Arial"/>
                        <a:buNone/>
                      </a:pPr>
                      <a:r>
                        <a:rPr lang="es-CL" sz="2000" u="none" strike="noStrike" cap="none" dirty="0">
                          <a:latin typeface="Calibri"/>
                          <a:ea typeface="Calibri"/>
                          <a:cs typeface="Calibri"/>
                          <a:sym typeface="Calibri"/>
                        </a:rPr>
                        <a:t>A2 </a:t>
                      </a:r>
                      <a:endParaRPr sz="2000" u="none" strike="noStrike" cap="none" dirty="0">
                        <a:latin typeface="Calibri"/>
                        <a:ea typeface="Calibri"/>
                        <a:cs typeface="Calibri"/>
                        <a:sym typeface="Calibri"/>
                      </a:endParaRPr>
                    </a:p>
                  </a:txBody>
                  <a:tcPr marL="73025" marR="73025" marT="0" marB="0" anchor="ctr">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s-CL" sz="2000" u="none" strike="noStrike" cap="none" dirty="0">
                          <a:latin typeface="Calibri"/>
                          <a:ea typeface="Calibri"/>
                          <a:cs typeface="Calibri"/>
                          <a:sym typeface="Calibri"/>
                        </a:rPr>
                        <a:t>420mm x 594mm </a:t>
                      </a:r>
                      <a:endParaRPr sz="2000" u="none" strike="noStrike" cap="none" dirty="0">
                        <a:latin typeface="Calibri"/>
                        <a:ea typeface="Calibri"/>
                        <a:cs typeface="Calibri"/>
                        <a:sym typeface="Calibri"/>
                      </a:endParaRPr>
                    </a:p>
                  </a:txBody>
                  <a:tcPr marL="73025" marR="73025" marT="0" marB="0" anchor="ctr">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635400">
                <a:tc>
                  <a:txBody>
                    <a:bodyPr/>
                    <a:lstStyle/>
                    <a:p>
                      <a:pPr marL="0" marR="0" lvl="0" indent="0" algn="ctr" rtl="0">
                        <a:lnSpc>
                          <a:spcPct val="115000"/>
                        </a:lnSpc>
                        <a:spcBef>
                          <a:spcPts val="0"/>
                        </a:spcBef>
                        <a:spcAft>
                          <a:spcPts val="0"/>
                        </a:spcAft>
                        <a:buClr>
                          <a:srgbClr val="000000"/>
                        </a:buClr>
                        <a:buSzPts val="2000"/>
                        <a:buFont typeface="Arial"/>
                        <a:buNone/>
                      </a:pPr>
                      <a:r>
                        <a:rPr lang="es-CL" sz="2000" u="none" strike="noStrike" cap="none" dirty="0">
                          <a:latin typeface="Calibri"/>
                          <a:ea typeface="Calibri"/>
                          <a:cs typeface="Calibri"/>
                          <a:sym typeface="Calibri"/>
                        </a:rPr>
                        <a:t>A3 </a:t>
                      </a:r>
                      <a:endParaRPr sz="2000" u="none" strike="noStrike" cap="none" dirty="0">
                        <a:latin typeface="Calibri"/>
                        <a:ea typeface="Calibri"/>
                        <a:cs typeface="Calibri"/>
                        <a:sym typeface="Calibri"/>
                      </a:endParaRPr>
                    </a:p>
                  </a:txBody>
                  <a:tcPr marL="73025" marR="73025" marT="0" marB="0" anchor="ctr">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s-CL" sz="2000" u="none" strike="noStrike" cap="none" dirty="0">
                          <a:latin typeface="Calibri"/>
                          <a:ea typeface="Calibri"/>
                          <a:cs typeface="Calibri"/>
                          <a:sym typeface="Calibri"/>
                        </a:rPr>
                        <a:t>297mm x 420mm </a:t>
                      </a:r>
                      <a:endParaRPr sz="2000" u="none" strike="noStrike" cap="none" dirty="0">
                        <a:latin typeface="Calibri"/>
                        <a:ea typeface="Calibri"/>
                        <a:cs typeface="Calibri"/>
                        <a:sym typeface="Calibri"/>
                      </a:endParaRPr>
                    </a:p>
                  </a:txBody>
                  <a:tcPr marL="73025" marR="73025" marT="0" marB="0" anchor="ctr">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635400">
                <a:tc>
                  <a:txBody>
                    <a:bodyPr/>
                    <a:lstStyle/>
                    <a:p>
                      <a:pPr marL="0" marR="0" lvl="0" indent="0" algn="ctr" rtl="0">
                        <a:lnSpc>
                          <a:spcPct val="115000"/>
                        </a:lnSpc>
                        <a:spcBef>
                          <a:spcPts val="0"/>
                        </a:spcBef>
                        <a:spcAft>
                          <a:spcPts val="0"/>
                        </a:spcAft>
                        <a:buClr>
                          <a:srgbClr val="000000"/>
                        </a:buClr>
                        <a:buSzPts val="2000"/>
                        <a:buFont typeface="Arial"/>
                        <a:buNone/>
                      </a:pPr>
                      <a:r>
                        <a:rPr lang="es-CL" sz="2000" u="none" strike="noStrike" cap="none" dirty="0">
                          <a:latin typeface="Calibri"/>
                          <a:ea typeface="Calibri"/>
                          <a:cs typeface="Calibri"/>
                          <a:sym typeface="Calibri"/>
                        </a:rPr>
                        <a:t>A4 </a:t>
                      </a:r>
                      <a:endParaRPr sz="2000" u="none" strike="noStrike" cap="none" dirty="0">
                        <a:latin typeface="Calibri"/>
                        <a:ea typeface="Calibri"/>
                        <a:cs typeface="Calibri"/>
                        <a:sym typeface="Calibri"/>
                      </a:endParaRPr>
                    </a:p>
                  </a:txBody>
                  <a:tcPr marL="73025" marR="73025" marT="0" marB="0" anchor="ctr">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s-CL" sz="2000" u="none" strike="noStrike" cap="none" dirty="0">
                          <a:latin typeface="Calibri"/>
                          <a:ea typeface="Calibri"/>
                          <a:cs typeface="Calibri"/>
                          <a:sym typeface="Calibri"/>
                        </a:rPr>
                        <a:t>210mm x 297mm </a:t>
                      </a:r>
                      <a:endParaRPr sz="2000" u="none" strike="noStrike" cap="none" dirty="0">
                        <a:latin typeface="Calibri"/>
                        <a:ea typeface="Calibri"/>
                        <a:cs typeface="Calibri"/>
                        <a:sym typeface="Calibri"/>
                      </a:endParaRPr>
                    </a:p>
                  </a:txBody>
                  <a:tcPr marL="73025" marR="73025" marT="0" marB="0" anchor="ctr">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590025">
                <a:tc>
                  <a:txBody>
                    <a:bodyPr/>
                    <a:lstStyle/>
                    <a:p>
                      <a:pPr marL="0" marR="0" lvl="0" indent="0" algn="ctr" rtl="0">
                        <a:lnSpc>
                          <a:spcPct val="115000"/>
                        </a:lnSpc>
                        <a:spcBef>
                          <a:spcPts val="0"/>
                        </a:spcBef>
                        <a:spcAft>
                          <a:spcPts val="0"/>
                        </a:spcAft>
                        <a:buClr>
                          <a:srgbClr val="000000"/>
                        </a:buClr>
                        <a:buSzPts val="2000"/>
                        <a:buFont typeface="Arial"/>
                        <a:buNone/>
                      </a:pPr>
                      <a:r>
                        <a:rPr lang="es-CL" sz="2000" u="none" strike="noStrike" cap="none" dirty="0">
                          <a:latin typeface="Calibri"/>
                          <a:ea typeface="Calibri"/>
                          <a:cs typeface="Calibri"/>
                          <a:sym typeface="Calibri"/>
                        </a:rPr>
                        <a:t>A5</a:t>
                      </a:r>
                      <a:endParaRPr sz="2000" u="none" strike="noStrike" cap="none" dirty="0">
                        <a:latin typeface="Calibri"/>
                        <a:ea typeface="Calibri"/>
                        <a:cs typeface="Calibri"/>
                        <a:sym typeface="Calibri"/>
                      </a:endParaRPr>
                    </a:p>
                  </a:txBody>
                  <a:tcPr marL="73025" marR="7302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s-CL" sz="2000" u="none" strike="noStrike" cap="none" dirty="0">
                          <a:latin typeface="Calibri"/>
                          <a:ea typeface="Calibri"/>
                          <a:cs typeface="Calibri"/>
                          <a:sym typeface="Calibri"/>
                        </a:rPr>
                        <a:t>148mm x 210mm</a:t>
                      </a:r>
                      <a:endParaRPr sz="2000" u="none" strike="noStrike" cap="none" dirty="0">
                        <a:latin typeface="Calibri"/>
                        <a:ea typeface="Calibri"/>
                        <a:cs typeface="Calibri"/>
                        <a:sym typeface="Calibri"/>
                      </a:endParaRPr>
                    </a:p>
                  </a:txBody>
                  <a:tcPr marL="73025" marR="7302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6"/>
                  </a:ext>
                </a:extLst>
              </a:tr>
              <a:tr h="567275">
                <a:tc>
                  <a:txBody>
                    <a:bodyPr/>
                    <a:lstStyle/>
                    <a:p>
                      <a:pPr marL="0" marR="0" lvl="0" indent="0" algn="ctr" rtl="0">
                        <a:lnSpc>
                          <a:spcPct val="115000"/>
                        </a:lnSpc>
                        <a:spcBef>
                          <a:spcPts val="0"/>
                        </a:spcBef>
                        <a:spcAft>
                          <a:spcPts val="0"/>
                        </a:spcAft>
                        <a:buClr>
                          <a:srgbClr val="000000"/>
                        </a:buClr>
                        <a:buSzPts val="2000"/>
                        <a:buFont typeface="Arial"/>
                        <a:buNone/>
                      </a:pPr>
                      <a:r>
                        <a:rPr lang="es-CL" sz="2000" u="none" strike="noStrike" cap="none" dirty="0">
                          <a:latin typeface="Calibri"/>
                          <a:ea typeface="Calibri"/>
                          <a:cs typeface="Calibri"/>
                          <a:sym typeface="Calibri"/>
                        </a:rPr>
                        <a:t>A6</a:t>
                      </a:r>
                      <a:endParaRPr sz="2000" u="none" strike="noStrike" cap="none" dirty="0">
                        <a:latin typeface="Calibri"/>
                        <a:ea typeface="Calibri"/>
                        <a:cs typeface="Calibri"/>
                        <a:sym typeface="Calibri"/>
                      </a:endParaRPr>
                    </a:p>
                  </a:txBody>
                  <a:tcPr marL="73025" marR="73025" marT="0" marB="0">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2000"/>
                        <a:buFont typeface="Arial"/>
                        <a:buNone/>
                      </a:pPr>
                      <a:r>
                        <a:rPr lang="es-CL" sz="2000" u="none" strike="noStrike" cap="none" dirty="0">
                          <a:latin typeface="Calibri"/>
                          <a:ea typeface="Calibri"/>
                          <a:cs typeface="Calibri"/>
                          <a:sym typeface="Calibri"/>
                        </a:rPr>
                        <a:t>105mm x 148mm</a:t>
                      </a:r>
                      <a:endParaRPr sz="2000" u="none" strike="noStrike" cap="none" dirty="0">
                        <a:latin typeface="Calibri"/>
                        <a:ea typeface="Calibri"/>
                        <a:cs typeface="Calibri"/>
                        <a:sym typeface="Calibri"/>
                      </a:endParaRPr>
                    </a:p>
                  </a:txBody>
                  <a:tcPr marL="73025" marR="73025" marT="0" marB="0">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36" name="Google Shape;136;p20"/>
          <p:cNvSpPr txBox="1"/>
          <p:nvPr/>
        </p:nvSpPr>
        <p:spPr>
          <a:xfrm>
            <a:off x="4793732" y="683704"/>
            <a:ext cx="5886000" cy="627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000"/>
              </a:spcAft>
              <a:buClr>
                <a:schemeClr val="dk1"/>
              </a:buClr>
              <a:buSzPts val="1100"/>
              <a:buFont typeface="Arial"/>
              <a:buNone/>
            </a:pPr>
            <a:r>
              <a:rPr lang="es-CL" sz="1800" b="1" i="0" u="none" strike="noStrike" cap="none" dirty="0">
                <a:solidFill>
                  <a:srgbClr val="00953A"/>
                </a:solidFill>
                <a:latin typeface="Calibri"/>
                <a:ea typeface="Calibri"/>
                <a:cs typeface="Calibri"/>
                <a:sym typeface="Calibri"/>
              </a:rPr>
              <a:t>Tabla 1. Tamaño Formatos de papel</a:t>
            </a:r>
            <a:endParaRPr sz="1800" b="1" i="0" u="none" strike="noStrike" cap="none" dirty="0">
              <a:solidFill>
                <a:srgbClr val="00953A"/>
              </a:solidFill>
              <a:latin typeface="Calibri"/>
              <a:ea typeface="Calibri"/>
              <a:cs typeface="Calibri"/>
              <a:sym typeface="Calibri"/>
            </a:endParaRPr>
          </a:p>
        </p:txBody>
      </p:sp>
      <p:sp>
        <p:nvSpPr>
          <p:cNvPr id="137" name="Google Shape;137;p20"/>
          <p:cNvSpPr txBox="1"/>
          <p:nvPr/>
        </p:nvSpPr>
        <p:spPr>
          <a:xfrm>
            <a:off x="5559226" y="6021520"/>
            <a:ext cx="4891500" cy="528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000"/>
              </a:spcAft>
              <a:buClr>
                <a:schemeClr val="dk1"/>
              </a:buClr>
              <a:buSzPts val="1100"/>
              <a:buFont typeface="Arial"/>
              <a:buNone/>
            </a:pPr>
            <a:r>
              <a:rPr lang="es-CL" sz="1200" b="0" i="0" u="none" strike="noStrike" cap="none" dirty="0">
                <a:solidFill>
                  <a:srgbClr val="000000"/>
                </a:solidFill>
                <a:latin typeface="Calibri"/>
                <a:ea typeface="Calibri"/>
                <a:cs typeface="Calibri"/>
                <a:sym typeface="Calibri"/>
              </a:rPr>
              <a:t>Fuente: </a:t>
            </a:r>
            <a:r>
              <a:rPr lang="es-CL" sz="1200" b="0" i="0" u="sng" strike="noStrike" cap="none" dirty="0">
                <a:solidFill>
                  <a:srgbClr val="1155CC"/>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https://es.wikipedia.org/wiki/DIN_476#F%C3%B3rmula</a:t>
            </a:r>
            <a:endParaRPr sz="12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4"/>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43" name="Google Shape;143;p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4" name="Google Shape;144;p4"/>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LÍNEAS</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145" name="Google Shape;145;p4"/>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46" name="Google Shape;146;p4"/>
          <p:cNvSpPr txBox="1"/>
          <p:nvPr/>
        </p:nvSpPr>
        <p:spPr>
          <a:xfrm>
            <a:off x="403193" y="3006752"/>
            <a:ext cx="4579354"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600"/>
              <a:buFont typeface="Arial"/>
              <a:buNone/>
            </a:pPr>
            <a:r>
              <a:rPr lang="es-CL" sz="2400" b="0" i="0" u="none" strike="noStrike" cap="none" dirty="0">
                <a:solidFill>
                  <a:srgbClr val="00953A"/>
                </a:solidFill>
                <a:latin typeface="Calibri"/>
                <a:ea typeface="Calibri"/>
                <a:cs typeface="Calibri"/>
                <a:sym typeface="Calibri"/>
              </a:rPr>
              <a:t>La calidad depende de la claridad, la agudeza, el tono y el espesor apropiado. Mientras que las líneas de tinta varían solo en anchura, las líneas hechas a lápiz carbón pueden variar tanto en anchura como en tono. </a:t>
            </a:r>
            <a:endParaRPr dirty="0"/>
          </a:p>
        </p:txBody>
      </p:sp>
      <p:sp>
        <p:nvSpPr>
          <p:cNvPr id="147" name="Google Shape;147;p4"/>
          <p:cNvSpPr/>
          <p:nvPr/>
        </p:nvSpPr>
        <p:spPr>
          <a:xfrm>
            <a:off x="5141168" y="2254853"/>
            <a:ext cx="6736702" cy="4181454"/>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48" name="Google Shape;148;p4"/>
          <p:cNvSpPr txBox="1">
            <a:spLocks noGrp="1"/>
          </p:cNvSpPr>
          <p:nvPr>
            <p:ph type="body" idx="1"/>
          </p:nvPr>
        </p:nvSpPr>
        <p:spPr>
          <a:xfrm>
            <a:off x="5269076" y="2902958"/>
            <a:ext cx="6480885" cy="2604963"/>
          </a:xfrm>
          <a:prstGeom prst="rect">
            <a:avLst/>
          </a:prstGeom>
          <a:noFill/>
          <a:ln>
            <a:noFill/>
          </a:ln>
        </p:spPr>
        <p:txBody>
          <a:bodyPr spcFirstLastPara="1" wrap="square" lIns="121900" tIns="121900" rIns="121900" bIns="121900" anchor="t" anchorCtr="0">
            <a:noAutofit/>
          </a:bodyPr>
          <a:lstStyle/>
          <a:p>
            <a:pPr marL="0" lvl="0" indent="0" algn="just" rtl="0">
              <a:lnSpc>
                <a:spcPct val="90000"/>
              </a:lnSpc>
              <a:spcBef>
                <a:spcPts val="0"/>
              </a:spcBef>
              <a:spcAft>
                <a:spcPts val="0"/>
              </a:spcAft>
              <a:buClr>
                <a:schemeClr val="dk1"/>
              </a:buClr>
              <a:buSzPts val="2600"/>
              <a:buNone/>
            </a:pPr>
            <a:r>
              <a:rPr lang="es-CL" sz="2400" dirty="0">
                <a:solidFill>
                  <a:schemeClr val="lt1"/>
                </a:solidFill>
              </a:rPr>
              <a:t>Al dibujar, es esencial comprender lo que se representa en cada línea. Si es un canto, una intersección de dos planos o simplemente un cambio de material o textura, lo que interesa demarcar -por lo menos en el área de la construcción- es la diferencia en los planos que pueden o no ser relevantes para uno. </a:t>
            </a:r>
            <a:endParaRPr dirty="0"/>
          </a:p>
          <a:p>
            <a:pPr marL="609585" lvl="0" indent="-368284" algn="just" rtl="0">
              <a:lnSpc>
                <a:spcPct val="90000"/>
              </a:lnSpc>
              <a:spcBef>
                <a:spcPts val="800"/>
              </a:spcBef>
              <a:spcAft>
                <a:spcPts val="0"/>
              </a:spcAft>
              <a:buSzPts val="3000"/>
              <a:buNone/>
            </a:pPr>
            <a:endParaRPr sz="2400" i="0" dirty="0">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1"/>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54" name="Google Shape;154;p21"/>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55" name="Google Shape;155;p21"/>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LÍNEAS</a:t>
            </a:r>
            <a:br>
              <a:rPr lang="es-CL" sz="4400" b="0" i="0" u="none" strike="noStrike" cap="none" dirty="0">
                <a:solidFill>
                  <a:schemeClr val="dk1"/>
                </a:solidFill>
                <a:latin typeface="Calibri"/>
                <a:ea typeface="Calibri"/>
                <a:cs typeface="Calibri"/>
                <a:sym typeface="Calibri"/>
              </a:rPr>
            </a:br>
            <a:endParaRPr sz="4400" b="0" i="0" u="none" strike="noStrike" cap="none" dirty="0">
              <a:solidFill>
                <a:srgbClr val="00953A"/>
              </a:solidFill>
              <a:latin typeface="Calibri"/>
              <a:ea typeface="Calibri"/>
              <a:cs typeface="Calibri"/>
              <a:sym typeface="Calibri"/>
            </a:endParaRPr>
          </a:p>
        </p:txBody>
      </p:sp>
      <p:sp>
        <p:nvSpPr>
          <p:cNvPr id="156" name="Google Shape;156;p21"/>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pic>
        <p:nvPicPr>
          <p:cNvPr id="157" name="Google Shape;157;p21"/>
          <p:cNvPicPr preferRelativeResize="0"/>
          <p:nvPr/>
        </p:nvPicPr>
        <p:blipFill rotWithShape="1">
          <a:blip r:embed="rId4">
            <a:alphaModFix/>
          </a:blip>
          <a:srcRect/>
          <a:stretch/>
        </p:blipFill>
        <p:spPr>
          <a:xfrm>
            <a:off x="5201865" y="951210"/>
            <a:ext cx="6312675" cy="5200225"/>
          </a:xfrm>
          <a:prstGeom prst="rect">
            <a:avLst/>
          </a:prstGeom>
          <a:noFill/>
          <a:ln>
            <a:noFill/>
          </a:ln>
        </p:spPr>
      </p:pic>
      <p:sp>
        <p:nvSpPr>
          <p:cNvPr id="158" name="Google Shape;158;p21"/>
          <p:cNvSpPr txBox="1"/>
          <p:nvPr/>
        </p:nvSpPr>
        <p:spPr>
          <a:xfrm>
            <a:off x="6377645" y="350135"/>
            <a:ext cx="4247100" cy="4626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es-CL" sz="1800" b="1" i="0" u="none" strike="noStrike" cap="none" dirty="0">
                <a:solidFill>
                  <a:srgbClr val="00953A"/>
                </a:solidFill>
                <a:latin typeface="Calibri"/>
                <a:ea typeface="Calibri"/>
                <a:cs typeface="Calibri"/>
                <a:sym typeface="Calibri"/>
              </a:rPr>
              <a:t>Figura 1. Tipo de líneas</a:t>
            </a:r>
            <a:endParaRPr sz="1800" b="1" i="0" u="none" strike="noStrike" cap="none" dirty="0">
              <a:solidFill>
                <a:srgbClr val="00953A"/>
              </a:solidFill>
              <a:latin typeface="Calibri"/>
              <a:ea typeface="Calibri"/>
              <a:cs typeface="Calibri"/>
              <a:sym typeface="Calibri"/>
            </a:endParaRPr>
          </a:p>
        </p:txBody>
      </p:sp>
      <p:sp>
        <p:nvSpPr>
          <p:cNvPr id="159" name="Google Shape;159;p21"/>
          <p:cNvSpPr txBox="1"/>
          <p:nvPr/>
        </p:nvSpPr>
        <p:spPr>
          <a:xfrm>
            <a:off x="6512766" y="6167310"/>
            <a:ext cx="5001774" cy="438763"/>
          </a:xfrm>
          <a:prstGeom prst="rect">
            <a:avLst/>
          </a:prstGeom>
          <a:noFill/>
          <a:ln>
            <a:noFill/>
          </a:ln>
        </p:spPr>
        <p:txBody>
          <a:bodyPr spcFirstLastPara="1" wrap="square" lIns="91425" tIns="91425" rIns="91425" bIns="91425" anchor="t" anchorCtr="0">
            <a:noAutofit/>
          </a:bodyPr>
          <a:lstStyle/>
          <a:p>
            <a:pPr marL="1080000" marR="113665" lvl="0" indent="0" algn="r" rtl="0">
              <a:lnSpc>
                <a:spcPct val="150000"/>
              </a:lnSpc>
              <a:spcBef>
                <a:spcPts val="0"/>
              </a:spcBef>
              <a:spcAft>
                <a:spcPts val="0"/>
              </a:spcAft>
              <a:buNone/>
            </a:pPr>
            <a:r>
              <a:rPr lang="es-CL" sz="1200" b="0" i="0" u="none" strike="noStrike" cap="none" dirty="0">
                <a:solidFill>
                  <a:schemeClr val="dk1"/>
                </a:solidFill>
                <a:latin typeface="Calibri"/>
                <a:ea typeface="Calibri"/>
                <a:cs typeface="Calibri"/>
                <a:sym typeface="Calibri"/>
              </a:rPr>
              <a:t>Fuente: </a:t>
            </a:r>
            <a:r>
              <a:rPr lang="es-CL" sz="1200" b="0" i="0" u="sng" strike="noStrike" cap="none" dirty="0">
                <a:solidFill>
                  <a:srgbClr val="1155CC"/>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https://dibujotecnico.com/lineas-normalizadas</a:t>
            </a:r>
            <a:endParaRPr sz="1200" b="0" i="0" u="none" strike="noStrike" cap="none" dirty="0">
              <a:solidFill>
                <a:schemeClr val="dk1"/>
              </a:solidFill>
              <a:latin typeface="Calibri"/>
              <a:ea typeface="Calibri"/>
              <a:cs typeface="Calibri"/>
              <a:sym typeface="Calibri"/>
            </a:endParaRPr>
          </a:p>
          <a:p>
            <a:pPr marL="0" marR="0" lvl="0" indent="0" algn="r"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2"/>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65" name="Google Shape;165;p2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66" name="Google Shape;166;p22"/>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ESCALA DE LOS</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167" name="Google Shape;167;p22"/>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68" name="Google Shape;168;p22"/>
          <p:cNvSpPr/>
          <p:nvPr/>
        </p:nvSpPr>
        <p:spPr>
          <a:xfrm>
            <a:off x="0" y="2254853"/>
            <a:ext cx="6736702" cy="4181454"/>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69" name="Google Shape;169;p22"/>
          <p:cNvSpPr txBox="1">
            <a:spLocks noGrp="1"/>
          </p:cNvSpPr>
          <p:nvPr>
            <p:ph type="body" idx="1"/>
          </p:nvPr>
        </p:nvSpPr>
        <p:spPr>
          <a:xfrm>
            <a:off x="115857" y="2604988"/>
            <a:ext cx="6480885" cy="2604963"/>
          </a:xfrm>
          <a:prstGeom prst="rect">
            <a:avLst/>
          </a:prstGeom>
          <a:noFill/>
          <a:ln>
            <a:noFill/>
          </a:ln>
        </p:spPr>
        <p:txBody>
          <a:bodyPr spcFirstLastPara="1" wrap="square" lIns="121900" tIns="121900" rIns="121900" bIns="121900" anchor="t" anchorCtr="0">
            <a:noAutofit/>
          </a:bodyPr>
          <a:lstStyle/>
          <a:p>
            <a:pPr marL="0" lvl="0" indent="0" algn="just" rtl="0">
              <a:lnSpc>
                <a:spcPct val="90000"/>
              </a:lnSpc>
              <a:spcBef>
                <a:spcPts val="0"/>
              </a:spcBef>
              <a:spcAft>
                <a:spcPts val="0"/>
              </a:spcAft>
              <a:buClr>
                <a:schemeClr val="dk1"/>
              </a:buClr>
              <a:buSzPts val="2600"/>
              <a:buNone/>
            </a:pPr>
            <a:r>
              <a:rPr lang="es-CL" sz="2400" dirty="0">
                <a:solidFill>
                  <a:schemeClr val="lt1"/>
                </a:solidFill>
              </a:rPr>
              <a:t>Cualquier dibujo, y aún más si se trata de un plano, es conveniente que se realice mediante un sistema de medición conocido por todos, que sea muy comprensible y transmita información. Los dibujos o planos deben ser fieles a aquella realidad que se observa (a pesar de no ser más que una representación de la misma), por lo tanto la utilización de una escala determinada al dibujar, facilitará la interpretación a aquella persona que visualice el plano. </a:t>
            </a:r>
            <a:endParaRPr sz="2800" dirty="0">
              <a:solidFill>
                <a:schemeClr val="lt1"/>
              </a:solidFill>
            </a:endParaRPr>
          </a:p>
          <a:p>
            <a:pPr marL="609585" lvl="0" indent="-368284" algn="just" rtl="0">
              <a:lnSpc>
                <a:spcPct val="90000"/>
              </a:lnSpc>
              <a:spcBef>
                <a:spcPts val="800"/>
              </a:spcBef>
              <a:spcAft>
                <a:spcPts val="0"/>
              </a:spcAft>
              <a:buSzPts val="3000"/>
              <a:buNone/>
            </a:pPr>
            <a:endParaRPr sz="2400" i="0" dirty="0">
              <a:solidFill>
                <a:schemeClr val="lt1"/>
              </a:solidFill>
            </a:endParaRPr>
          </a:p>
        </p:txBody>
      </p:sp>
      <p:sp>
        <p:nvSpPr>
          <p:cNvPr id="170" name="Google Shape;170;p22"/>
          <p:cNvSpPr txBox="1"/>
          <p:nvPr/>
        </p:nvSpPr>
        <p:spPr>
          <a:xfrm>
            <a:off x="7035383" y="3006752"/>
            <a:ext cx="4686300" cy="267765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600"/>
              <a:buFont typeface="Arial"/>
              <a:buNone/>
            </a:pPr>
            <a:r>
              <a:rPr lang="es-CL" sz="2400" b="1" i="0" u="none" strike="noStrike" cap="none" dirty="0">
                <a:solidFill>
                  <a:srgbClr val="00953A"/>
                </a:solidFill>
                <a:latin typeface="Calibri"/>
                <a:ea typeface="Calibri"/>
                <a:cs typeface="Calibri"/>
                <a:sym typeface="Calibri"/>
              </a:rPr>
              <a:t>Dibujar a escala</a:t>
            </a:r>
            <a:r>
              <a:rPr lang="es-CL" sz="2400" b="0" i="0" u="none" strike="noStrike" cap="none" dirty="0">
                <a:solidFill>
                  <a:srgbClr val="00953A"/>
                </a:solidFill>
                <a:latin typeface="Calibri"/>
                <a:ea typeface="Calibri"/>
                <a:cs typeface="Calibri"/>
                <a:sym typeface="Calibri"/>
              </a:rPr>
              <a:t> </a:t>
            </a:r>
            <a:r>
              <a:rPr lang="es-CL" sz="2400" b="0" i="0" u="none" strike="noStrike" cap="none" dirty="0">
                <a:solidFill>
                  <a:srgbClr val="000000"/>
                </a:solidFill>
                <a:latin typeface="Calibri"/>
                <a:ea typeface="Calibri"/>
                <a:cs typeface="Calibri"/>
                <a:sym typeface="Calibri"/>
              </a:rPr>
              <a:t>no es más que dar a cada unidad del plano una fracción particular de su verdadera magnitud, es decir, de su tamaño en la realidad. Para ello, se utiliza el instrumento que permite tal conversión gráfica: el </a:t>
            </a:r>
            <a:r>
              <a:rPr lang="es-CL" sz="2400" b="1" i="0" u="none" strike="noStrike" cap="none" dirty="0">
                <a:solidFill>
                  <a:srgbClr val="00953A"/>
                </a:solidFill>
                <a:latin typeface="Calibri"/>
                <a:ea typeface="Calibri"/>
                <a:cs typeface="Calibri"/>
                <a:sym typeface="Calibri"/>
              </a:rPr>
              <a:t>escalímetro.</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6"/>
          <p:cNvPicPr preferRelativeResize="0"/>
          <p:nvPr/>
        </p:nvPicPr>
        <p:blipFill rotWithShape="1">
          <a:blip r:embed="rId3">
            <a:alphaModFix/>
          </a:blip>
          <a:srcRect/>
          <a:stretch/>
        </p:blipFill>
        <p:spPr>
          <a:xfrm>
            <a:off x="4762" y="0"/>
            <a:ext cx="12182475" cy="6858000"/>
          </a:xfrm>
          <a:prstGeom prst="rect">
            <a:avLst/>
          </a:prstGeom>
          <a:noFill/>
          <a:ln>
            <a:noFill/>
          </a:ln>
        </p:spPr>
      </p:pic>
      <p:sp>
        <p:nvSpPr>
          <p:cNvPr id="176" name="Google Shape;176;p6"/>
          <p:cNvSpPr/>
          <p:nvPr/>
        </p:nvSpPr>
        <p:spPr>
          <a:xfrm>
            <a:off x="0" y="2203977"/>
            <a:ext cx="10450286" cy="4234283"/>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chemeClr val="lt1"/>
              </a:solidFill>
              <a:latin typeface="Calibri"/>
              <a:ea typeface="Calibri"/>
              <a:cs typeface="Calibri"/>
              <a:sym typeface="Calibri"/>
            </a:endParaRPr>
          </a:p>
        </p:txBody>
      </p:sp>
      <p:sp>
        <p:nvSpPr>
          <p:cNvPr id="177" name="Google Shape;177;p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78" name="Google Shape;178;p6"/>
          <p:cNvSpPr txBox="1"/>
          <p:nvPr/>
        </p:nvSpPr>
        <p:spPr>
          <a:xfrm>
            <a:off x="296663" y="391759"/>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4400"/>
              <a:buFont typeface="Arial"/>
              <a:buNone/>
            </a:pPr>
            <a:r>
              <a:rPr lang="es-CL" sz="4400" b="0" i="0" u="none" strike="noStrike" cap="none" dirty="0">
                <a:solidFill>
                  <a:srgbClr val="A7A8AA"/>
                </a:solidFill>
                <a:latin typeface="Calibri"/>
                <a:ea typeface="Calibri"/>
                <a:cs typeface="Calibri"/>
                <a:sym typeface="Calibri"/>
              </a:rPr>
              <a:t>ESCALA DE LOS</a:t>
            </a:r>
            <a:br>
              <a:rPr lang="es-CL" sz="4400" b="0" i="0" u="none" strike="noStrike" cap="none" dirty="0">
                <a:solidFill>
                  <a:schemeClr val="dk1"/>
                </a:solidFill>
                <a:latin typeface="Calibri"/>
                <a:ea typeface="Calibri"/>
                <a:cs typeface="Calibri"/>
                <a:sym typeface="Calibri"/>
              </a:rPr>
            </a:br>
            <a:r>
              <a:rPr lang="es-CL" sz="4400" b="0" i="0" u="none" strike="noStrike" cap="none" dirty="0">
                <a:solidFill>
                  <a:srgbClr val="00953A"/>
                </a:solidFill>
                <a:latin typeface="Calibri"/>
                <a:ea typeface="Calibri"/>
                <a:cs typeface="Calibri"/>
                <a:sym typeface="Calibri"/>
              </a:rPr>
              <a:t>PLANOS</a:t>
            </a:r>
            <a:endParaRPr sz="4400" b="0" i="0" u="none" strike="noStrike" cap="none" dirty="0">
              <a:solidFill>
                <a:srgbClr val="00953A"/>
              </a:solidFill>
              <a:latin typeface="Calibri"/>
              <a:ea typeface="Calibri"/>
              <a:cs typeface="Calibri"/>
              <a:sym typeface="Calibri"/>
            </a:endParaRPr>
          </a:p>
        </p:txBody>
      </p:sp>
      <p:sp>
        <p:nvSpPr>
          <p:cNvPr id="179" name="Google Shape;179;p6"/>
          <p:cNvSpPr/>
          <p:nvPr/>
        </p:nvSpPr>
        <p:spPr>
          <a:xfrm>
            <a:off x="403193" y="304416"/>
            <a:ext cx="1336831" cy="45719"/>
          </a:xfrm>
          <a:prstGeom prst="rect">
            <a:avLst/>
          </a:prstGeom>
          <a:solidFill>
            <a:srgbClr val="00953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180" name="Google Shape;180;p6"/>
          <p:cNvSpPr/>
          <p:nvPr/>
        </p:nvSpPr>
        <p:spPr>
          <a:xfrm>
            <a:off x="217149" y="2408387"/>
            <a:ext cx="10015988" cy="3757398"/>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chemeClr val="dk1"/>
              </a:buClr>
              <a:buSzPts val="2405"/>
              <a:buFont typeface="Arial"/>
              <a:buNone/>
            </a:pPr>
            <a:r>
              <a:rPr lang="es-CL" sz="2000" b="0" i="0" u="none" strike="noStrike" cap="none" dirty="0">
                <a:solidFill>
                  <a:schemeClr val="lt1"/>
                </a:solidFill>
                <a:latin typeface="Calibri"/>
                <a:ea typeface="Calibri"/>
                <a:cs typeface="Calibri"/>
                <a:sym typeface="Calibri"/>
              </a:rPr>
              <a:t>Todas las escalas se expresan mediante dos números. Por ejemplo, la escala 1:100, significa que una unidad del dibujo (la primera cifra), corresponde a 100 unidades de la realidad (la segunda cifra). Los dos números se corresponden respectivamente, con los conceptos de dibujo y realidad.</a:t>
            </a:r>
            <a:endParaRPr dirty="0"/>
          </a:p>
          <a:p>
            <a:pPr marL="0" marR="0" lvl="0" indent="0" algn="just" rtl="0">
              <a:lnSpc>
                <a:spcPct val="90000"/>
              </a:lnSpc>
              <a:spcBef>
                <a:spcPts val="0"/>
              </a:spcBef>
              <a:spcAft>
                <a:spcPts val="0"/>
              </a:spcAft>
              <a:buClr>
                <a:schemeClr val="dk1"/>
              </a:buClr>
              <a:buSzPts val="2405"/>
              <a:buFont typeface="Arial"/>
              <a:buNone/>
            </a:pPr>
            <a:endParaRPr sz="2000" b="0" i="0" u="none" strike="noStrike" cap="none" dirty="0">
              <a:solidFill>
                <a:schemeClr val="lt1"/>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2405"/>
              <a:buFont typeface="Arial"/>
              <a:buNone/>
            </a:pPr>
            <a:r>
              <a:rPr lang="es-CL" sz="2000" b="0" i="0" u="none" strike="noStrike" cap="none" dirty="0">
                <a:solidFill>
                  <a:schemeClr val="lt1"/>
                </a:solidFill>
                <a:latin typeface="Calibri"/>
                <a:ea typeface="Calibri"/>
                <a:cs typeface="Calibri"/>
                <a:sym typeface="Calibri"/>
              </a:rPr>
              <a:t>Al indicar la escala en la que se han realizado los dibujos, es necesario expresar las unidades utilizadas como referencia. Normalmente, de una forma convenida, en el dibujo arquitectónico la unidad corresponde a un metro. Se ha dicho que una unidad del dibujo corresponde a 100 unidades de la realidad, lo que significa que el dibujo será 100 veces menor que la realidad. </a:t>
            </a:r>
            <a:endParaRPr dirty="0"/>
          </a:p>
          <a:p>
            <a:pPr marL="0" marR="0" lvl="0" indent="0" algn="just" rtl="0">
              <a:lnSpc>
                <a:spcPct val="90000"/>
              </a:lnSpc>
              <a:spcBef>
                <a:spcPts val="0"/>
              </a:spcBef>
              <a:spcAft>
                <a:spcPts val="0"/>
              </a:spcAft>
              <a:buClr>
                <a:schemeClr val="dk1"/>
              </a:buClr>
              <a:buSzPts val="2405"/>
              <a:buFont typeface="Arial"/>
              <a:buNone/>
            </a:pPr>
            <a:endParaRPr sz="2000" b="0" i="0" u="none" strike="noStrike" cap="none" dirty="0">
              <a:solidFill>
                <a:schemeClr val="lt1"/>
              </a:solidFill>
              <a:latin typeface="Calibri"/>
              <a:ea typeface="Calibri"/>
              <a:cs typeface="Calibri"/>
              <a:sym typeface="Calibri"/>
            </a:endParaRPr>
          </a:p>
          <a:p>
            <a:pPr marL="0" marR="0" lvl="0" indent="0" algn="just" rtl="0">
              <a:lnSpc>
                <a:spcPct val="90000"/>
              </a:lnSpc>
              <a:spcBef>
                <a:spcPts val="481"/>
              </a:spcBef>
              <a:spcAft>
                <a:spcPts val="0"/>
              </a:spcAft>
              <a:buClr>
                <a:schemeClr val="dk1"/>
              </a:buClr>
              <a:buSzPts val="2405"/>
              <a:buFont typeface="Arial"/>
              <a:buNone/>
            </a:pPr>
            <a:r>
              <a:rPr lang="es-CL" sz="2000" b="1" i="0" u="none" strike="noStrike" cap="none" dirty="0">
                <a:solidFill>
                  <a:schemeClr val="lt1"/>
                </a:solidFill>
                <a:latin typeface="Calibri"/>
                <a:ea typeface="Calibri"/>
                <a:cs typeface="Calibri"/>
                <a:sym typeface="Calibri"/>
              </a:rPr>
              <a:t>POR EJEMPLO: </a:t>
            </a:r>
            <a:r>
              <a:rPr lang="es-CL" sz="2000" b="0" i="0" u="none" strike="noStrike" cap="none" dirty="0">
                <a:solidFill>
                  <a:schemeClr val="lt1"/>
                </a:solidFill>
                <a:latin typeface="Calibri"/>
                <a:ea typeface="Calibri"/>
                <a:cs typeface="Calibri"/>
                <a:sym typeface="Calibri"/>
              </a:rPr>
              <a:t>Una pared de 4 metros de longitud, expresada en un plano escala 1:100, le corresponderán 4 centímetros, y la misma pared escala 1:50, le corresponderán en el plano, 8 centímetros. </a:t>
            </a:r>
            <a:endParaRPr dirty="0"/>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2897</Words>
  <Application>Microsoft Office PowerPoint</Application>
  <PresentationFormat>Panorámica</PresentationFormat>
  <Paragraphs>161</Paragraphs>
  <Slides>37</Slides>
  <Notes>37</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37</vt:i4>
      </vt:variant>
    </vt:vector>
  </HeadingPairs>
  <TitlesOfParts>
    <vt:vector size="40" baseType="lpstr">
      <vt:lpstr>Arial</vt:lpstr>
      <vt:lpstr>Calibri</vt:lpstr>
      <vt:lpstr>Tema de Office</vt:lpstr>
      <vt:lpstr>Interpretación de Planos de  Construcción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Interpretación de Planos de  Construcción</dc:title>
  <dc:creator>Jorge Rojas</dc:creator>
  <cp:lastModifiedBy>Karina Uribe Mansilla</cp:lastModifiedBy>
  <cp:revision>1</cp:revision>
  <dcterms:created xsi:type="dcterms:W3CDTF">2020-08-06T15:36:33Z</dcterms:created>
  <dcterms:modified xsi:type="dcterms:W3CDTF">2021-02-11T16:11:28Z</dcterms:modified>
</cp:coreProperties>
</file>