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99" r:id="rId4"/>
    <p:sldId id="289" r:id="rId5"/>
    <p:sldId id="259" r:id="rId6"/>
    <p:sldId id="260" r:id="rId7"/>
    <p:sldId id="290" r:id="rId8"/>
    <p:sldId id="291" r:id="rId9"/>
    <p:sldId id="292" r:id="rId10"/>
    <p:sldId id="284" r:id="rId11"/>
    <p:sldId id="293" r:id="rId12"/>
    <p:sldId id="262" r:id="rId13"/>
    <p:sldId id="294" r:id="rId14"/>
    <p:sldId id="295" r:id="rId15"/>
    <p:sldId id="285" r:id="rId16"/>
    <p:sldId id="297" r:id="rId17"/>
    <p:sldId id="298" r:id="rId18"/>
    <p:sldId id="282" r:id="rId19"/>
    <p:sldId id="286" r:id="rId20"/>
    <p:sldId id="273" r:id="rId21"/>
    <p:sldId id="288" r:id="rId22"/>
    <p:sldId id="281" r:id="rId23"/>
    <p:sldId id="276" r:id="rId24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B47"/>
    <a:srgbClr val="FF0000"/>
    <a:srgbClr val="E9E1E4"/>
    <a:srgbClr val="B99F2F"/>
    <a:srgbClr val="C73E32"/>
    <a:srgbClr val="BA9BA5"/>
    <a:srgbClr val="FEE7DE"/>
    <a:srgbClr val="FFDDDD"/>
    <a:srgbClr val="77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7" autoAdjust="0"/>
    <p:restoredTop sz="94637"/>
  </p:normalViewPr>
  <p:slideViewPr>
    <p:cSldViewPr snapToGrid="0">
      <p:cViewPr varScale="1">
        <p:scale>
          <a:sx n="97" d="100"/>
          <a:sy n="97" d="100"/>
        </p:scale>
        <p:origin x="2172" y="78"/>
      </p:cViewPr>
      <p:guideLst>
        <p:guide orient="horz" pos="2381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1" d="100"/>
          <a:sy n="171" d="100"/>
        </p:scale>
        <p:origin x="65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D335-E4BA-8D45-B615-63EB3E668BC4}" type="datetimeFigureOut">
              <a:rPr lang="es-ES_tradnl" smtClean="0"/>
              <a:t>30/12/2020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3E79-93B5-5D4D-8B90-6808268CC22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73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378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82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2800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547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08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46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05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602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89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2057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38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6" name="Google Shape;11;p23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Hidráulicos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Medio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Hidráulicos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Medio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Hidráulicos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Medio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Hidráulicos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Medio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30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2;p30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3;p30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kDJ_Lu8i9u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OC2GmrIT7Yw&amp;feature=emb_log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SECTOR METALMECÁNICA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NIVEL </a:t>
            </a:r>
            <a:r>
              <a:rPr lang="en-US" sz="12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1;p13"/>
          <p:cNvSpPr txBox="1">
            <a:spLocks/>
          </p:cNvSpPr>
          <p:nvPr/>
        </p:nvSpPr>
        <p:spPr>
          <a:xfrm>
            <a:off x="365424" y="2376001"/>
            <a:ext cx="8740476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MANTENIMIENTO DE SISTEMAS HIDRÁULICOS Y NEUMÁTICOS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</a:pP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60" y="3295036"/>
            <a:ext cx="4855743" cy="3246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"/>
          <p:cNvSpPr/>
          <p:nvPr/>
        </p:nvSpPr>
        <p:spPr>
          <a:xfrm>
            <a:off x="4927425" y="2236207"/>
            <a:ext cx="4020846" cy="1908410"/>
          </a:xfrm>
          <a:prstGeom prst="roundRect">
            <a:avLst>
              <a:gd name="adj" fmla="val 10415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Rectángulo redondeado"/>
          <p:cNvSpPr/>
          <p:nvPr/>
        </p:nvSpPr>
        <p:spPr>
          <a:xfrm>
            <a:off x="460620" y="2236207"/>
            <a:ext cx="4020846" cy="4695400"/>
          </a:xfrm>
          <a:prstGeom prst="roundRect">
            <a:avLst>
              <a:gd name="adj" fmla="val 6249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CuadroTexto 21"/>
          <p:cNvSpPr txBox="1"/>
          <p:nvPr/>
        </p:nvSpPr>
        <p:spPr>
          <a:xfrm>
            <a:off x="4481466" y="2030789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3419957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4099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3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FUNCIONAMIENTO DE LA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DIRECCIÓN ASISTIDA HIDRÁULICA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752015" y="2469239"/>
            <a:ext cx="3438056" cy="20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La parte mecánica es simple, el volante de dirección se une al eje de la columna, que por seguridad es colapsable y articulada. La columna se une a un piñón tipo tornillo sinfín y este a la cremallera (una barra dentada). Esta barra por sus extremos tiene las bieletas, las cuales se unen a los terminales de dirección y estos al brazo para mover las ruedas.</a:t>
            </a:r>
          </a:p>
        </p:txBody>
      </p:sp>
      <p:sp>
        <p:nvSpPr>
          <p:cNvPr id="11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752015" y="4642583"/>
            <a:ext cx="3438056" cy="20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En una dirección asistida hidráulica, un extremo de la cremallera, la parte más larga y cilíndrica se convierte en un cilindro de doble vástago, en donde al girar a la izquierda o la derecha, la fuerza hidráulica, controlada por la válvula, facilita el movimiento a la izquierda o derecha reduciendo el esfuerzo del conductor para mover las ruedas.</a:t>
            </a:r>
          </a:p>
        </p:txBody>
      </p:sp>
      <p:sp>
        <p:nvSpPr>
          <p:cNvPr id="13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5218820" y="2461460"/>
            <a:ext cx="3438056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El líquido hidráulico se encuentra en un deposito o tanque y llega a la bomba, esta es movida por la energía del motor, mediante la correa de los accesorios (en algunos vehículos modernos por un motor eléctrico).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52" y="4404815"/>
            <a:ext cx="4986528" cy="25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5" y="2219474"/>
            <a:ext cx="4438423" cy="4628516"/>
          </a:xfrm>
          <a:prstGeom prst="rect">
            <a:avLst/>
          </a:prstGeom>
        </p:spPr>
      </p:pic>
      <p:sp>
        <p:nvSpPr>
          <p:cNvPr id="456" name="Rectángulo redondeado"/>
          <p:cNvSpPr/>
          <p:nvPr/>
        </p:nvSpPr>
        <p:spPr>
          <a:xfrm>
            <a:off x="4595430" y="2426923"/>
            <a:ext cx="4845548" cy="3503101"/>
          </a:xfrm>
          <a:prstGeom prst="roundRect">
            <a:avLst>
              <a:gd name="adj" fmla="val 9418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401"/>
          </a:p>
        </p:txBody>
      </p:sp>
      <p:sp>
        <p:nvSpPr>
          <p:cNvPr id="459" name="CuadroTexto 8"/>
          <p:cNvSpPr txBox="1"/>
          <p:nvPr/>
        </p:nvSpPr>
        <p:spPr>
          <a:xfrm>
            <a:off x="4917866" y="2595755"/>
            <a:ext cx="4090332" cy="3047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38" rIns="45738">
            <a:spAutoFit/>
          </a:bodyPr>
          <a:lstStyle/>
          <a:p>
            <a:pPr marL="343037" indent="-343037">
              <a:buSzPct val="100000"/>
              <a:buAutoNum type="arabicPeriod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601" dirty="0" smtClean="0"/>
              <a:t>Depósito de líquido</a:t>
            </a:r>
            <a:r>
              <a:rPr sz="1601" dirty="0" smtClean="0"/>
              <a:t>.</a:t>
            </a:r>
            <a:endParaRPr sz="1601" dirty="0"/>
          </a:p>
          <a:p>
            <a:pPr marL="343037" indent="-343037">
              <a:buSzPct val="100000"/>
              <a:buAutoNum type="arabicPeriod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601" dirty="0" smtClean="0"/>
              <a:t>Bomba de servodirección</a:t>
            </a:r>
            <a:r>
              <a:rPr sz="1601" dirty="0" smtClean="0"/>
              <a:t>.</a:t>
            </a:r>
            <a:endParaRPr sz="1601" dirty="0"/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Interruptor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presión de la servodirección.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Volante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Enfriador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líquido.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Barra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acoplamiento (bieleta).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Mecanismo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la dirección (cremallera).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Extremo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la barra de acoplamiento, terminal de dirección.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Fuelle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del mecanismo de la dirección.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Acoplamiento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flexible.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Columna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la dirección.</a:t>
            </a:r>
          </a:p>
        </p:txBody>
      </p:sp>
      <p:pic>
        <p:nvPicPr>
          <p:cNvPr id="46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0466" y="4625980"/>
            <a:ext cx="3742686" cy="43752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PARTES DE LA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DIRECCIÓN ASISTIDA HIDRÁULICA DE CREMALLERA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3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BOMBA HIDRÁULICA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ángulo redondeado"/>
          <p:cNvSpPr/>
          <p:nvPr/>
        </p:nvSpPr>
        <p:spPr>
          <a:xfrm>
            <a:off x="452176" y="1907454"/>
            <a:ext cx="8673718" cy="2110998"/>
          </a:xfrm>
          <a:prstGeom prst="roundRect">
            <a:avLst>
              <a:gd name="adj" fmla="val 4465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" name="Rectángulo 4"/>
          <p:cNvSpPr/>
          <p:nvPr/>
        </p:nvSpPr>
        <p:spPr>
          <a:xfrm>
            <a:off x="788670" y="2030789"/>
            <a:ext cx="80732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/>
              <a:t>Las bombas hidráulicas son los elementos encargados de impulsar el aceite o líquido hidráulico, transformando la energía mecánica rotatoria en energía hidráulica, y por lo general son impulsadas por correa en v o nervada por el motor de combustión.</a:t>
            </a:r>
            <a:endParaRPr lang="es-CL" sz="1600" dirty="0"/>
          </a:p>
          <a:p>
            <a:pPr algn="just"/>
            <a:r>
              <a:rPr lang="es-ES_tradnl" sz="1600" dirty="0"/>
              <a:t>El proceso de transformación de energía se efectúa en dos etapas: aspiración y descarga.</a:t>
            </a:r>
          </a:p>
          <a:p>
            <a:pPr algn="just"/>
            <a:r>
              <a:rPr lang="es-CL" sz="1600" dirty="0"/>
              <a:t>Pueden ser de paletas, engranajes (internos, externos), rotor o lóbulos, y pistón, siendo la más utilizada la de paletas.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91626" y="4346059"/>
            <a:ext cx="292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Simbología de </a:t>
            </a:r>
            <a:r>
              <a:rPr lang="es-CL" sz="2000" b="1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las </a:t>
            </a:r>
            <a:r>
              <a:rPr lang="es-CL" sz="2000" b="1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bombas</a:t>
            </a:r>
            <a:endParaRPr lang="es-CL" sz="2000" b="1" dirty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6169"/>
            <a:ext cx="8790432" cy="1844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VÁLVULA DISTRIBUIDORA DE LA DIRECCIÓN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ángulo redondeado"/>
          <p:cNvSpPr/>
          <p:nvPr/>
        </p:nvSpPr>
        <p:spPr>
          <a:xfrm>
            <a:off x="452176" y="1907454"/>
            <a:ext cx="8673718" cy="1635846"/>
          </a:xfrm>
          <a:prstGeom prst="roundRect">
            <a:avLst>
              <a:gd name="adj" fmla="val 16926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" name="Rectángulo 4"/>
          <p:cNvSpPr/>
          <p:nvPr/>
        </p:nvSpPr>
        <p:spPr>
          <a:xfrm>
            <a:off x="788671" y="2030789"/>
            <a:ext cx="6034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/>
              <a:t>El componente más complejo y de mayor dificultad para entender su funcionamiento es la válvula distribuidora, unidad hidráulica de corredera, válvula distribuidora de mando. Es una válvula de tipo corredera, envía la presión hidráulica de aceite a las cámaras de </a:t>
            </a:r>
            <a:r>
              <a:rPr lang="es-CL" sz="1600" dirty="0" smtClean="0"/>
              <a:t>presión.</a:t>
            </a:r>
            <a:endParaRPr lang="es-CL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59" y="1588639"/>
            <a:ext cx="2302591" cy="2273475"/>
          </a:xfrm>
          <a:prstGeom prst="ellipse">
            <a:avLst/>
          </a:prstGeom>
          <a:ln w="123825">
            <a:solidFill>
              <a:schemeClr val="bg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230204"/>
            <a:ext cx="6854952" cy="21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784349" y="2236206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4481466" y="2030789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3419957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4099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1" name="Rectángulo redondeado"/>
          <p:cNvSpPr/>
          <p:nvPr/>
        </p:nvSpPr>
        <p:spPr>
          <a:xfrm>
            <a:off x="325690" y="2251463"/>
            <a:ext cx="8966900" cy="1257547"/>
          </a:xfrm>
          <a:prstGeom prst="roundRect">
            <a:avLst>
              <a:gd name="adj" fmla="val 19630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3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VARIABLES DE LA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DIRECCIÓN ASISTIDA HIDRÁULICA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726440" y="2510904"/>
            <a:ext cx="80518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s-CL" sz="1600" dirty="0"/>
              <a:t>Una desventaja de la dirección asistida hidráulica es que es muy blanda o suave al aumentar la velocidad del vehículo, la dirección es muy sensible y no tan suave en baja velocidad cuando más se necesita, ejemplo en maniobras de estacionamiento.</a:t>
            </a:r>
          </a:p>
        </p:txBody>
      </p:sp>
      <p:sp>
        <p:nvSpPr>
          <p:cNvPr id="10" name="Rectángulo redondeado"/>
          <p:cNvSpPr/>
          <p:nvPr/>
        </p:nvSpPr>
        <p:spPr>
          <a:xfrm>
            <a:off x="325690" y="3704081"/>
            <a:ext cx="8966900" cy="3099584"/>
          </a:xfrm>
          <a:prstGeom prst="roundRect">
            <a:avLst>
              <a:gd name="adj" fmla="val 12401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726440" y="4178062"/>
            <a:ext cx="3755026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Electrohidráulica. Consta básicamente de los mismos componentes, con la diferencia que la bomba es accionada por un motor eléctrico de velocidad variable. El electromotor es gestionado electrónicamente, girando a más velocidad en bajas velocidades del vehículo y disminuyendo su excitación en alta velocidad del vehículo, disminuyendo la asistencia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853" y="3768451"/>
            <a:ext cx="4394822" cy="3035214"/>
          </a:xfrm>
          <a:prstGeom prst="round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872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784349" y="2236206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4481466" y="2030789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3419957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4099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1" name="Rectángulo redondeado"/>
          <p:cNvSpPr/>
          <p:nvPr/>
        </p:nvSpPr>
        <p:spPr>
          <a:xfrm>
            <a:off x="325689" y="2338566"/>
            <a:ext cx="8987276" cy="2630999"/>
          </a:xfrm>
          <a:prstGeom prst="roundRect">
            <a:avLst>
              <a:gd name="adj" fmla="val 11470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7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770580" y="2666060"/>
            <a:ext cx="8283967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Servotronic. Es una mejora de la asistida hidráulica, incorporando una gestión electrónica. Su característica es aumentar la dureza de la dirección al aumentar la velocidad del vehículo, mejorando el confort y la seguridad.</a:t>
            </a:r>
          </a:p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Incorpora una electroválvula, la unidad hidráulica (válvula de control o dirección) denominada Servotronic y la unidad de control.</a:t>
            </a:r>
          </a:p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La unidad de control gestiona la electroválvula, para regular el paso del liquido hidráulico, con lo que se necesita más o menos esfuerzo para girar el volante. Por debajo de 20 km/h la asistencia es máxima y va disminuyendo al aumentar la velocidad del vehículo.</a:t>
            </a:r>
          </a:p>
        </p:txBody>
      </p:sp>
      <p:sp>
        <p:nvSpPr>
          <p:cNvPr id="10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VARIABLES DE LA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DIRECCIÓN ASISTIDA HIDRÁULICA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626" y="5091642"/>
            <a:ext cx="4696339" cy="206634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" y="5158583"/>
            <a:ext cx="4157233" cy="16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784349" y="2236206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4481466" y="2030789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3419957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4099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5975" y="2030789"/>
            <a:ext cx="7331111" cy="4692228"/>
          </a:xfrm>
          <a:prstGeom prst="roundRect">
            <a:avLst>
              <a:gd name="adj" fmla="val 5902"/>
            </a:avLst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Google Shape;154;p5"/>
          <p:cNvSpPr txBox="1"/>
          <p:nvPr/>
        </p:nvSpPr>
        <p:spPr>
          <a:xfrm>
            <a:off x="602421" y="2338566"/>
            <a:ext cx="6878217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El aceite o fluido hidráulico puede ser muy peligroso, al encontrarse a alta presión y/o temperatura</a:t>
            </a:r>
            <a:r>
              <a:rPr lang="es-CL" sz="15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CL" sz="15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Mantenga las manos y el cuerpo alejados de tubos, mangueras y boquillas que botan fluido a presión alta</a:t>
            </a:r>
            <a:r>
              <a:rPr lang="es-CL" sz="15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CL" sz="15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500" dirty="0" smtClean="0">
                <a:latin typeface="Calibri" charset="0"/>
                <a:ea typeface="Calibri" charset="0"/>
                <a:cs typeface="Calibri" charset="0"/>
              </a:rPr>
              <a:t>Para </a:t>
            </a: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liberar la presión se deben seguir los procedimientos indicados en el manual</a:t>
            </a:r>
            <a:r>
              <a:rPr lang="es-CL" sz="15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CL" sz="15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Antes de desconectar o desmontar cualquier componente, se debe liberar la presión, aun cuando el motor o la bomba hidráulica estén sin funcionar. El líquido a presión puede penetrar la piel, provocando graves lesiones y requiere urgente intervención médica</a:t>
            </a:r>
            <a:r>
              <a:rPr lang="es-CL" sz="15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CL" sz="15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Los elementos suspendidos o implementos deben ser bajados hasta el piso y/o apoyados en soportes adecuados</a:t>
            </a:r>
            <a:r>
              <a:rPr lang="es-CL" sz="15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CL" sz="15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Apriete y verifique todas las conexiones antes de colocar presión.</a:t>
            </a:r>
          </a:p>
        </p:txBody>
      </p:sp>
      <p:sp>
        <p:nvSpPr>
          <p:cNvPr id="14" name="Google Shape;3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NORMAS BÁSICAS DE SEGURIDAD AL TRABAJAR EN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HIDRÁULICA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22" y="2372335"/>
            <a:ext cx="3116218" cy="5187340"/>
          </a:xfrm>
          <a:prstGeom prst="rect">
            <a:avLst/>
          </a:prstGeom>
          <a:ln w="66675">
            <a:noFill/>
          </a:ln>
        </p:spPr>
      </p:pic>
    </p:spTree>
    <p:extLst>
      <p:ext uri="{BB962C8B-B14F-4D97-AF65-F5344CB8AC3E}">
        <p14:creationId xmlns:p14="http://schemas.microsoft.com/office/powerpoint/2010/main" val="11197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784349" y="2236206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4481466" y="2030789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3419957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4099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5975" y="2030789"/>
            <a:ext cx="7331111" cy="4692228"/>
          </a:xfrm>
          <a:prstGeom prst="roundRect">
            <a:avLst>
              <a:gd name="adj" fmla="val 5902"/>
            </a:avLst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Google Shape;3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CONTAMINACIÓN Y MEDIO AMBIENTE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22" y="2372335"/>
            <a:ext cx="3116218" cy="5187340"/>
          </a:xfrm>
          <a:prstGeom prst="rect">
            <a:avLst/>
          </a:prstGeom>
          <a:ln w="66675">
            <a:noFill/>
          </a:ln>
        </p:spPr>
      </p:pic>
      <p:sp>
        <p:nvSpPr>
          <p:cNvPr id="11" name="Google Shape;154;p5"/>
          <p:cNvSpPr txBox="1"/>
          <p:nvPr/>
        </p:nvSpPr>
        <p:spPr>
          <a:xfrm>
            <a:off x="602421" y="2338566"/>
            <a:ext cx="6694785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Es preocupación el impacto de los derrames en el medio ambiente, por lo que cualquier perdida debe ser limpiada de inmediato y los elementos de limpieza almacenados adecuadamente, al igual que los aceites o líquidos hidráulicos usados (considerados residuos peligrosos), para su tratamiento posterior.</a:t>
            </a:r>
          </a:p>
          <a:p>
            <a:pPr marL="285750" indent="-285750">
              <a:buFont typeface="Arial" charset="0"/>
              <a:buChar char="•"/>
            </a:pPr>
            <a:endParaRPr lang="es-CL" sz="15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Nunca disponer los aceites o líquidos hidráulicos usados con la basura domiciliaria, en los sistemas de alcantarillado o en tierra.</a:t>
            </a:r>
          </a:p>
          <a:p>
            <a:pPr marL="285750" indent="-285750">
              <a:buFont typeface="Arial" charset="0"/>
              <a:buChar char="•"/>
            </a:pPr>
            <a:endParaRPr lang="es-CL" sz="15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No utilizar aceite o líquidos hidráulicos usados para controlar el polvo.</a:t>
            </a:r>
          </a:p>
          <a:p>
            <a:pPr marL="285750" indent="-285750">
              <a:buFont typeface="Arial" charset="0"/>
              <a:buChar char="•"/>
            </a:pPr>
            <a:endParaRPr lang="es-CL" sz="15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Se deben seguir estrictamente las normas del taller y las instrucciones del docente para el uso de líquidos de limpieza, control de derrames, almacenamiento de aceites o líquidos hidráulicos nuevos y usados, etc.</a:t>
            </a:r>
          </a:p>
          <a:p>
            <a:pPr marL="285750" indent="-285750">
              <a:buFont typeface="Arial" charset="0"/>
              <a:buChar char="•"/>
            </a:pPr>
            <a:endParaRPr lang="es-CL" sz="15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CL" sz="1500" dirty="0">
                <a:latin typeface="Calibri" charset="0"/>
                <a:ea typeface="Calibri" charset="0"/>
                <a:cs typeface="Calibri" charset="0"/>
              </a:rPr>
              <a:t>La normativa aplicable al manejo y disposición de residuos peligrosos es principalmente el Decreto Supremo (DS) N°148/2003 del Ministerio de Salud “Reglamento Sanitario sobre Manejo de Residuos Peligrosos”.</a:t>
            </a:r>
          </a:p>
        </p:txBody>
      </p:sp>
    </p:spTree>
    <p:extLst>
      <p:ext uri="{BB962C8B-B14F-4D97-AF65-F5344CB8AC3E}">
        <p14:creationId xmlns:p14="http://schemas.microsoft.com/office/powerpoint/2010/main" val="9223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n 9" descr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1" y="1816062"/>
            <a:ext cx="7019389" cy="4873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76767" y="3961509"/>
            <a:ext cx="4638251" cy="38464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4" name="Grupo 11"/>
          <p:cNvGrpSpPr/>
          <p:nvPr/>
        </p:nvGrpSpPr>
        <p:grpSpPr>
          <a:xfrm>
            <a:off x="6555955" y="1700167"/>
            <a:ext cx="2634732" cy="2630706"/>
            <a:chOff x="0" y="0"/>
            <a:chExt cx="2633624" cy="2629600"/>
          </a:xfrm>
        </p:grpSpPr>
        <p:sp>
          <p:nvSpPr>
            <p:cNvPr id="402" name="Google Shape;250;p10"/>
            <p:cNvSpPr/>
            <p:nvPr/>
          </p:nvSpPr>
          <p:spPr>
            <a:xfrm>
              <a:off x="0" y="0"/>
              <a:ext cx="2633625" cy="1993052"/>
            </a:xfrm>
            <a:prstGeom prst="roundRect">
              <a:avLst>
                <a:gd name="adj" fmla="val 11224"/>
              </a:avLst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sz="1401"/>
            </a:p>
          </p:txBody>
        </p:sp>
        <p:sp>
          <p:nvSpPr>
            <p:cNvPr id="403" name="Triángulo isósceles 13"/>
            <p:cNvSpPr/>
            <p:nvPr/>
          </p:nvSpPr>
          <p:spPr>
            <a:xfrm rot="12168342">
              <a:off x="992572" y="1807525"/>
              <a:ext cx="333493" cy="788255"/>
            </a:xfrm>
            <a:prstGeom prst="triangle">
              <a:avLst/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401"/>
            </a:p>
          </p:txBody>
        </p:sp>
      </p:grpSp>
      <p:sp>
        <p:nvSpPr>
          <p:cNvPr id="405" name="Google Shape;353;p18"/>
          <p:cNvSpPr txBox="1"/>
          <p:nvPr/>
        </p:nvSpPr>
        <p:spPr>
          <a:xfrm>
            <a:off x="6689121" y="2157602"/>
            <a:ext cx="2409618" cy="121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1" dirty="0"/>
              <a:t>Veamos el siguiente video que nos explica el </a:t>
            </a:r>
            <a:r>
              <a:rPr lang="es-ES" sz="2101" dirty="0" smtClean="0">
                <a:solidFill>
                  <a:srgbClr val="FF0000"/>
                </a:solidFill>
              </a:rPr>
              <a:t>sistema de dirección</a:t>
            </a:r>
            <a:r>
              <a:rPr sz="2101" dirty="0" smtClean="0">
                <a:solidFill>
                  <a:srgbClr val="FF0000"/>
                </a:solidFill>
              </a:rPr>
              <a:t>!</a:t>
            </a:r>
            <a:endParaRPr sz="2101" dirty="0">
              <a:solidFill>
                <a:srgbClr val="FF0000"/>
              </a:solidFill>
            </a:endParaRPr>
          </a:p>
        </p:txBody>
      </p:sp>
      <p:sp>
        <p:nvSpPr>
          <p:cNvPr id="406" name="Google Shape;323;p12"/>
          <p:cNvSpPr txBox="1"/>
          <p:nvPr/>
        </p:nvSpPr>
        <p:spPr>
          <a:xfrm>
            <a:off x="2945262" y="3564167"/>
            <a:ext cx="2425748" cy="677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62" tIns="91462" rIns="91462" bIns="91462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sz="1600" b="1" dirty="0"/>
              <a:t>El sistema de dirección de un vehículo</a:t>
            </a:r>
          </a:p>
        </p:txBody>
      </p:sp>
      <p:sp>
        <p:nvSpPr>
          <p:cNvPr id="407" name="Google Shape;206;p7"/>
          <p:cNvSpPr txBox="1"/>
          <p:nvPr/>
        </p:nvSpPr>
        <p:spPr>
          <a:xfrm>
            <a:off x="382999" y="1261802"/>
            <a:ext cx="8954265" cy="536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801"/>
              <a:t>VIDEO</a:t>
            </a:r>
          </a:p>
        </p:txBody>
      </p:sp>
      <p:grpSp>
        <p:nvGrpSpPr>
          <p:cNvPr id="411" name="Botón de acción: Hacia delante o Siguiente 17">
            <a:hlinkClick r:id=""/>
          </p:cNvPr>
          <p:cNvGrpSpPr/>
          <p:nvPr/>
        </p:nvGrpSpPr>
        <p:grpSpPr>
          <a:xfrm>
            <a:off x="2443369" y="3656713"/>
            <a:ext cx="492059" cy="492059"/>
            <a:chOff x="0" y="0"/>
            <a:chExt cx="491850" cy="491850"/>
          </a:xfrm>
        </p:grpSpPr>
        <p:sp>
          <p:nvSpPr>
            <p:cNvPr id="408" name="Cuadrado"/>
            <p:cNvSpPr/>
            <p:nvPr/>
          </p:nvSpPr>
          <p:spPr>
            <a:xfrm>
              <a:off x="0" y="0"/>
              <a:ext cx="491851" cy="491851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 sz="1401"/>
            </a:p>
          </p:txBody>
        </p:sp>
        <p:sp>
          <p:nvSpPr>
            <p:cNvPr id="409" name="Triángulo">
              <a:hlinkClick r:id="rId4"/>
            </p:cNvPr>
            <p:cNvSpPr/>
            <p:nvPr/>
          </p:nvSpPr>
          <p:spPr>
            <a:xfrm>
              <a:off x="61480" y="61480"/>
              <a:ext cx="368891" cy="36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 sz="1401"/>
            </a:p>
          </p:txBody>
        </p:sp>
        <p:sp>
          <p:nvSpPr>
            <p:cNvPr id="410" name="Figura"/>
            <p:cNvSpPr/>
            <p:nvPr/>
          </p:nvSpPr>
          <p:spPr>
            <a:xfrm>
              <a:off x="0" y="0"/>
              <a:ext cx="491851" cy="49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0800"/>
                  </a:moveTo>
                  <a:lnTo>
                    <a:pt x="2700" y="18900"/>
                  </a:lnTo>
                  <a:lnTo>
                    <a:pt x="2700" y="2700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 sz="1401"/>
            </a:p>
          </p:txBody>
        </p:sp>
      </p:grpSp>
      <p:sp>
        <p:nvSpPr>
          <p:cNvPr id="412" name="Google Shape;443;p20"/>
          <p:cNvSpPr txBox="1"/>
          <p:nvPr/>
        </p:nvSpPr>
        <p:spPr>
          <a:xfrm>
            <a:off x="366944" y="1097258"/>
            <a:ext cx="4702375" cy="400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62" tIns="91462" rIns="91462" bIns="91462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1"/>
              <a:t>VEAMOS EL SIGUIENTE</a:t>
            </a:r>
          </a:p>
        </p:txBody>
      </p:sp>
    </p:spTree>
    <p:extLst>
      <p:ext uri="{BB962C8B-B14F-4D97-AF65-F5344CB8AC3E}">
        <p14:creationId xmlns:p14="http://schemas.microsoft.com/office/powerpoint/2010/main" val="1753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n 9" descr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1" y="1816062"/>
            <a:ext cx="7019389" cy="4873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76767" y="3961509"/>
            <a:ext cx="4638251" cy="38464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4" name="Grupo 11"/>
          <p:cNvGrpSpPr/>
          <p:nvPr/>
        </p:nvGrpSpPr>
        <p:grpSpPr>
          <a:xfrm>
            <a:off x="6555955" y="1962689"/>
            <a:ext cx="2634733" cy="2052847"/>
            <a:chOff x="0" y="262412"/>
            <a:chExt cx="2633625" cy="2051985"/>
          </a:xfrm>
        </p:grpSpPr>
        <p:sp>
          <p:nvSpPr>
            <p:cNvPr id="402" name="Google Shape;250;p10"/>
            <p:cNvSpPr/>
            <p:nvPr/>
          </p:nvSpPr>
          <p:spPr>
            <a:xfrm>
              <a:off x="0" y="262412"/>
              <a:ext cx="2633625" cy="1511292"/>
            </a:xfrm>
            <a:prstGeom prst="roundRect">
              <a:avLst>
                <a:gd name="adj" fmla="val 11224"/>
              </a:avLst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sz="1401"/>
            </a:p>
          </p:txBody>
        </p:sp>
        <p:sp>
          <p:nvSpPr>
            <p:cNvPr id="403" name="Triángulo isósceles 13"/>
            <p:cNvSpPr/>
            <p:nvPr/>
          </p:nvSpPr>
          <p:spPr>
            <a:xfrm rot="12168342">
              <a:off x="1381829" y="1526142"/>
              <a:ext cx="333493" cy="788255"/>
            </a:xfrm>
            <a:prstGeom prst="triangle">
              <a:avLst/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401"/>
            </a:p>
          </p:txBody>
        </p:sp>
      </p:grpSp>
      <p:sp>
        <p:nvSpPr>
          <p:cNvPr id="405" name="Google Shape;353;p18"/>
          <p:cNvSpPr txBox="1"/>
          <p:nvPr/>
        </p:nvSpPr>
        <p:spPr>
          <a:xfrm>
            <a:off x="6689121" y="1993982"/>
            <a:ext cx="2409618" cy="147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1" dirty="0"/>
              <a:t>Veamos el siguiente video </a:t>
            </a:r>
            <a:r>
              <a:rPr lang="es-ES" sz="2101" dirty="0" smtClean="0"/>
              <a:t>explicativo del</a:t>
            </a:r>
            <a:r>
              <a:rPr sz="2101" dirty="0" smtClean="0"/>
              <a:t> </a:t>
            </a:r>
            <a:r>
              <a:rPr lang="es-ES" sz="2101" dirty="0" smtClean="0">
                <a:solidFill>
                  <a:srgbClr val="FF0000"/>
                </a:solidFill>
              </a:rPr>
              <a:t>desarme de la bomba de dirección hidráulica</a:t>
            </a:r>
            <a:r>
              <a:rPr sz="2101" dirty="0" smtClean="0">
                <a:solidFill>
                  <a:srgbClr val="FF0000"/>
                </a:solidFill>
              </a:rPr>
              <a:t>!</a:t>
            </a:r>
            <a:endParaRPr sz="2101" dirty="0">
              <a:solidFill>
                <a:srgbClr val="FF0000"/>
              </a:solidFill>
            </a:endParaRPr>
          </a:p>
        </p:txBody>
      </p:sp>
      <p:sp>
        <p:nvSpPr>
          <p:cNvPr id="406" name="Google Shape;323;p12"/>
          <p:cNvSpPr txBox="1"/>
          <p:nvPr/>
        </p:nvSpPr>
        <p:spPr>
          <a:xfrm>
            <a:off x="2945262" y="3564167"/>
            <a:ext cx="2425748" cy="677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62" tIns="91462" rIns="91462" bIns="91462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sz="1600" b="1" dirty="0"/>
              <a:t>Dirección de cremallera hidráulica</a:t>
            </a:r>
          </a:p>
        </p:txBody>
      </p:sp>
      <p:sp>
        <p:nvSpPr>
          <p:cNvPr id="407" name="Google Shape;206;p7"/>
          <p:cNvSpPr txBox="1"/>
          <p:nvPr/>
        </p:nvSpPr>
        <p:spPr>
          <a:xfrm>
            <a:off x="382999" y="1261802"/>
            <a:ext cx="8954265" cy="536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801"/>
              <a:t>VIDEO</a:t>
            </a:r>
          </a:p>
        </p:txBody>
      </p:sp>
      <p:grpSp>
        <p:nvGrpSpPr>
          <p:cNvPr id="411" name="Botón de acción: Hacia delante o Siguiente 17">
            <a:hlinkClick r:id=""/>
          </p:cNvPr>
          <p:cNvGrpSpPr/>
          <p:nvPr/>
        </p:nvGrpSpPr>
        <p:grpSpPr>
          <a:xfrm>
            <a:off x="2443369" y="3656713"/>
            <a:ext cx="492059" cy="492059"/>
            <a:chOff x="0" y="0"/>
            <a:chExt cx="491850" cy="491850"/>
          </a:xfrm>
        </p:grpSpPr>
        <p:sp>
          <p:nvSpPr>
            <p:cNvPr id="408" name="Cuadrado"/>
            <p:cNvSpPr/>
            <p:nvPr/>
          </p:nvSpPr>
          <p:spPr>
            <a:xfrm>
              <a:off x="0" y="0"/>
              <a:ext cx="491851" cy="491851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 sz="1401"/>
            </a:p>
          </p:txBody>
        </p:sp>
        <p:sp>
          <p:nvSpPr>
            <p:cNvPr id="409" name="Triángulo">
              <a:hlinkClick r:id="rId4"/>
            </p:cNvPr>
            <p:cNvSpPr/>
            <p:nvPr/>
          </p:nvSpPr>
          <p:spPr>
            <a:xfrm>
              <a:off x="61480" y="61480"/>
              <a:ext cx="368891" cy="36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 sz="1401"/>
            </a:p>
          </p:txBody>
        </p:sp>
        <p:sp>
          <p:nvSpPr>
            <p:cNvPr id="410" name="Figura"/>
            <p:cNvSpPr/>
            <p:nvPr/>
          </p:nvSpPr>
          <p:spPr>
            <a:xfrm>
              <a:off x="0" y="0"/>
              <a:ext cx="491851" cy="49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0800"/>
                  </a:moveTo>
                  <a:lnTo>
                    <a:pt x="2700" y="18900"/>
                  </a:lnTo>
                  <a:lnTo>
                    <a:pt x="2700" y="2700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 sz="1401"/>
            </a:p>
          </p:txBody>
        </p:sp>
      </p:grpSp>
      <p:sp>
        <p:nvSpPr>
          <p:cNvPr id="412" name="Google Shape;443;p20"/>
          <p:cNvSpPr txBox="1"/>
          <p:nvPr/>
        </p:nvSpPr>
        <p:spPr>
          <a:xfrm>
            <a:off x="366944" y="1097258"/>
            <a:ext cx="4702375" cy="400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62" tIns="91462" rIns="91462" bIns="91462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1"/>
              <a:t>VEAMOS EL SIGUIENTE</a:t>
            </a:r>
          </a:p>
        </p:txBody>
      </p:sp>
    </p:spTree>
    <p:extLst>
      <p:ext uri="{BB962C8B-B14F-4D97-AF65-F5344CB8AC3E}">
        <p14:creationId xmlns:p14="http://schemas.microsoft.com/office/powerpoint/2010/main" val="2431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800"/>
            <a:ext cx="548614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MÓDULO 7 </a:t>
            </a:r>
            <a:r>
              <a:rPr lang="en-US" sz="12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MANTENIMIENTO DE SISTEMAS HIDRÁULICOS Y NEUMÁTICOS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;p13"/>
          <p:cNvSpPr txBox="1">
            <a:spLocks/>
          </p:cNvSpPr>
          <p:nvPr/>
        </p:nvSpPr>
        <p:spPr>
          <a:xfrm>
            <a:off x="365425" y="2117023"/>
            <a:ext cx="7369225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DIRECCIÓN ASISTIDA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3314700"/>
            <a:ext cx="5099304" cy="36667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70" y="3835019"/>
            <a:ext cx="4062984" cy="3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DIRECCIÓN </a:t>
              </a:r>
              <a:r>
                <a:rPr lang="es-ES" sz="2000" b="1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ASISTIDA</a:t>
              </a:r>
              <a:endParaRPr b="1" dirty="0"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 smtClean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 smtClean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7" name="Google Shape;3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74949"/>
            <a:ext cx="3854921" cy="365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29930"/>
            <a:ext cx="1806825" cy="1348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02;p19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ED4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04;p19"/>
          <p:cNvSpPr txBox="1"/>
          <p:nvPr/>
        </p:nvSpPr>
        <p:spPr>
          <a:xfrm>
            <a:off x="1229039" y="1922016"/>
            <a:ext cx="7934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inflamables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 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combustible de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vehículo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combustible,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mangueras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5;p19"/>
          <p:cNvSpPr txBox="1"/>
          <p:nvPr/>
        </p:nvSpPr>
        <p:spPr>
          <a:xfrm>
            <a:off x="1229039" y="2672931"/>
            <a:ext cx="76691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la vista: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antiparras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partículas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aceites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líquidos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refrigerantes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disco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06;p19"/>
          <p:cNvSpPr txBox="1"/>
          <p:nvPr/>
        </p:nvSpPr>
        <p:spPr>
          <a:xfrm>
            <a:off x="1229039" y="4508604"/>
            <a:ext cx="80722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los pies: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zapatos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07;p19"/>
          <p:cNvSpPr txBox="1"/>
          <p:nvPr/>
        </p:nvSpPr>
        <p:spPr>
          <a:xfrm>
            <a:off x="1229039" y="5298844"/>
            <a:ext cx="70300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cuidadosamente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CL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Asegurar la integridad física </a:t>
            </a:r>
            <a:r>
              <a:rPr lang="es-CL" dirty="0">
                <a:latin typeface="Calibri"/>
                <a:ea typeface="Calibri"/>
                <a:cs typeface="Calibri"/>
                <a:sym typeface="Calibri"/>
              </a:rPr>
              <a:t>propia y del grupo de trabajo</a:t>
            </a:r>
            <a:r>
              <a:rPr lang="es-CL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Circular solo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zonas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latin typeface="Calibri"/>
                <a:ea typeface="Calibri"/>
                <a:cs typeface="Calibri"/>
                <a:sym typeface="Calibri"/>
              </a:rPr>
              <a:t>demarcadas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10;p19"/>
          <p:cNvSpPr txBox="1"/>
          <p:nvPr/>
        </p:nvSpPr>
        <p:spPr>
          <a:xfrm>
            <a:off x="1229039" y="6272147"/>
            <a:ext cx="388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desarrollarse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bajo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supervisión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persona a cargo del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oogle Shape;411;p19"/>
          <p:cNvGrpSpPr/>
          <p:nvPr/>
        </p:nvGrpSpPr>
        <p:grpSpPr>
          <a:xfrm>
            <a:off x="-4655" y="1788831"/>
            <a:ext cx="1135367" cy="783005"/>
            <a:chOff x="-4655" y="1877319"/>
            <a:chExt cx="1135367" cy="783005"/>
          </a:xfrm>
        </p:grpSpPr>
        <p:sp>
          <p:nvSpPr>
            <p:cNvPr id="10" name="Google Shape;412;p19"/>
            <p:cNvSpPr/>
            <p:nvPr/>
          </p:nvSpPr>
          <p:spPr>
            <a:xfrm rot="5400000">
              <a:off x="171526" y="1701138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413;p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37197" y="2035280"/>
              <a:ext cx="629465" cy="530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414;p19"/>
          <p:cNvSpPr txBox="1"/>
          <p:nvPr/>
        </p:nvSpPr>
        <p:spPr>
          <a:xfrm>
            <a:off x="1229039" y="3536692"/>
            <a:ext cx="7865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manos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motor,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desarme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grpSp>
        <p:nvGrpSpPr>
          <p:cNvPr id="13" name="Google Shape;415;p19"/>
          <p:cNvGrpSpPr/>
          <p:nvPr/>
        </p:nvGrpSpPr>
        <p:grpSpPr>
          <a:xfrm>
            <a:off x="-4655" y="2661654"/>
            <a:ext cx="1135367" cy="783005"/>
            <a:chOff x="-4655" y="2735448"/>
            <a:chExt cx="1135367" cy="783005"/>
          </a:xfrm>
        </p:grpSpPr>
        <p:sp>
          <p:nvSpPr>
            <p:cNvPr id="14" name="Google Shape;416;p19"/>
            <p:cNvSpPr/>
            <p:nvPr/>
          </p:nvSpPr>
          <p:spPr>
            <a:xfrm rot="5400000">
              <a:off x="171526" y="2559267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Google Shape;41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1947" y="2879412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418;p19"/>
          <p:cNvGrpSpPr/>
          <p:nvPr/>
        </p:nvGrpSpPr>
        <p:grpSpPr>
          <a:xfrm>
            <a:off x="-4655" y="3534477"/>
            <a:ext cx="1135367" cy="783005"/>
            <a:chOff x="-4655" y="3593577"/>
            <a:chExt cx="1135367" cy="783005"/>
          </a:xfrm>
        </p:grpSpPr>
        <p:sp>
          <p:nvSpPr>
            <p:cNvPr id="17" name="Google Shape;419;p19"/>
            <p:cNvSpPr/>
            <p:nvPr/>
          </p:nvSpPr>
          <p:spPr>
            <a:xfrm rot="5400000">
              <a:off x="171526" y="3417396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" name="Google Shape;420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0751" y="3729725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421;p19"/>
          <p:cNvGrpSpPr/>
          <p:nvPr/>
        </p:nvGrpSpPr>
        <p:grpSpPr>
          <a:xfrm>
            <a:off x="-4655" y="4407300"/>
            <a:ext cx="1135367" cy="783005"/>
            <a:chOff x="-4655" y="4451706"/>
            <a:chExt cx="1135367" cy="783005"/>
          </a:xfrm>
        </p:grpSpPr>
        <p:sp>
          <p:nvSpPr>
            <p:cNvPr id="20" name="Google Shape;422;p19"/>
            <p:cNvSpPr/>
            <p:nvPr/>
          </p:nvSpPr>
          <p:spPr>
            <a:xfrm rot="5400000">
              <a:off x="171526" y="4275525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423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2982" y="45906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oogle Shape;424;p19"/>
          <p:cNvGrpSpPr/>
          <p:nvPr/>
        </p:nvGrpSpPr>
        <p:grpSpPr>
          <a:xfrm>
            <a:off x="-4655" y="6167965"/>
            <a:ext cx="1135367" cy="783005"/>
            <a:chOff x="-4655" y="6167965"/>
            <a:chExt cx="1135367" cy="783005"/>
          </a:xfrm>
        </p:grpSpPr>
        <p:sp>
          <p:nvSpPr>
            <p:cNvPr id="23" name="Google Shape;425;p19"/>
            <p:cNvSpPr/>
            <p:nvPr/>
          </p:nvSpPr>
          <p:spPr>
            <a:xfrm rot="5400000">
              <a:off x="171526" y="599178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Google Shape;426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8928" y="6295340"/>
              <a:ext cx="666001" cy="561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427;p19"/>
          <p:cNvGrpSpPr/>
          <p:nvPr/>
        </p:nvGrpSpPr>
        <p:grpSpPr>
          <a:xfrm>
            <a:off x="-4655" y="5117148"/>
            <a:ext cx="1193246" cy="1156253"/>
            <a:chOff x="-4655" y="5146860"/>
            <a:chExt cx="1193246" cy="1156253"/>
          </a:xfrm>
        </p:grpSpPr>
        <p:sp>
          <p:nvSpPr>
            <p:cNvPr id="26" name="Google Shape;428;p19"/>
            <p:cNvSpPr/>
            <p:nvPr/>
          </p:nvSpPr>
          <p:spPr>
            <a:xfrm rot="5400000">
              <a:off x="171526" y="513365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" name="Google Shape;429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2193866">
              <a:off x="141403" y="5342117"/>
              <a:ext cx="908505" cy="76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Google Shape;43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11105" y="4810371"/>
            <a:ext cx="4327510" cy="335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6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4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8464" y="2370247"/>
            <a:ext cx="4539997" cy="5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5;p20"/>
          <p:cNvSpPr txBox="1"/>
          <p:nvPr/>
        </p:nvSpPr>
        <p:spPr>
          <a:xfrm>
            <a:off x="958647" y="33562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DIRECCIÓN </a:t>
            </a:r>
            <a:r>
              <a:rPr lang="es-E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ASISTIDA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realizaremos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entregará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7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940" y="2710743"/>
            <a:ext cx="5190655" cy="491775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DIRECCIÓN </a:t>
            </a:r>
            <a:r>
              <a:rPr lang="en-US" sz="20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ASISTIDA</a:t>
            </a:r>
            <a:endParaRPr lang="en-US" sz="2000" dirty="0" smtClean="0"/>
          </a:p>
          <a:p>
            <a:pPr lvl="0">
              <a:lnSpc>
                <a:spcPct val="115000"/>
              </a:lnSpc>
            </a:pPr>
            <a:endParaRPr sz="16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741B47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3" y="4159041"/>
            <a:ext cx="673176" cy="603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375974" y="1265366"/>
            <a:ext cx="8959095" cy="5568052"/>
            <a:chOff x="375974" y="1265366"/>
            <a:chExt cx="8959095" cy="5568052"/>
          </a:xfrm>
        </p:grpSpPr>
        <p:grpSp>
          <p:nvGrpSpPr>
            <p:cNvPr id="28" name="Google Shape;101;p3"/>
            <p:cNvGrpSpPr/>
            <p:nvPr/>
          </p:nvGrpSpPr>
          <p:grpSpPr>
            <a:xfrm>
              <a:off x="481781" y="1887795"/>
              <a:ext cx="4090219" cy="3255705"/>
              <a:chOff x="0" y="0"/>
              <a:chExt cx="4090218" cy="3116824"/>
            </a:xfrm>
          </p:grpSpPr>
          <p:sp>
            <p:nvSpPr>
              <p:cNvPr id="33" name="Rectángulo redondeado"/>
              <p:cNvSpPr/>
              <p:nvPr/>
            </p:nvSpPr>
            <p:spPr>
              <a:xfrm>
                <a:off x="0" y="0"/>
                <a:ext cx="4090219" cy="3116825"/>
              </a:xfrm>
              <a:prstGeom prst="roundRect">
                <a:avLst>
                  <a:gd name="adj" fmla="val 8420"/>
                </a:avLst>
              </a:prstGeom>
              <a:solidFill>
                <a:srgbClr val="FFFFFF"/>
              </a:solidFill>
              <a:ln w="9525" cap="flat">
                <a:solidFill>
                  <a:schemeClr val="accent2">
                    <a:lumOff val="21764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Texto"/>
              <p:cNvSpPr txBox="1"/>
              <p:nvPr/>
            </p:nvSpPr>
            <p:spPr>
              <a:xfrm>
                <a:off x="76864" y="1368295"/>
                <a:ext cx="3936491" cy="380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pic>
          <p:nvPicPr>
            <p:cNvPr id="29" name="Imagen 21" descr="Imagen 2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5974" y="1796209"/>
              <a:ext cx="719663" cy="6861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" name="Google Shape;95;p3"/>
            <p:cNvSpPr txBox="1"/>
            <p:nvPr/>
          </p:nvSpPr>
          <p:spPr>
            <a:xfrm>
              <a:off x="375975" y="1265366"/>
              <a:ext cx="4864619" cy="5361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91424" tIns="91424" rIns="91424" bIns="91424" anchor="ctr">
              <a:spAutoFit/>
            </a:bodyPr>
            <a:lstStyle>
              <a:lvl1pPr>
                <a:lnSpc>
                  <a:spcPct val="80000"/>
                </a:lnSpc>
                <a:defRPr sz="28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OBJETIVO DE APRENDIZAJE</a:t>
              </a:r>
            </a:p>
          </p:txBody>
        </p:sp>
        <p:pic>
          <p:nvPicPr>
            <p:cNvPr id="31" name="Imagen 26" descr="Imagen 2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85784" y="2354963"/>
              <a:ext cx="5849285" cy="44784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" name="Google Shape;84;p38"/>
            <p:cNvSpPr txBox="1"/>
            <p:nvPr/>
          </p:nvSpPr>
          <p:spPr>
            <a:xfrm>
              <a:off x="787400" y="2014319"/>
              <a:ext cx="3574271" cy="30161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_tradnl" dirty="0"/>
                <a:t> </a:t>
              </a:r>
              <a:r>
                <a:rPr lang="es-ES_tradnl" dirty="0" smtClean="0"/>
                <a:t>     Reparar </a:t>
              </a:r>
              <a:r>
                <a:rPr lang="es-ES_tradnl" dirty="0"/>
                <a:t>y probar sistemas hidráulicos y neumáticos, responsables de diversas funciones en los vehículos, tales como suspensión, sistema de dirección, frenos </a:t>
              </a:r>
              <a:r>
                <a:rPr lang="es-ES_tradnl" dirty="0" smtClean="0"/>
                <a:t>             y </a:t>
              </a:r>
              <a:r>
                <a:rPr lang="es-ES_tradnl" dirty="0"/>
                <a:t>transmisión de potencia manual y automática, utilizando las </a:t>
              </a:r>
              <a:r>
                <a:rPr lang="es-ES_tradnl" dirty="0" smtClean="0"/>
                <a:t>herramientas </a:t>
              </a:r>
              <a:r>
                <a:rPr lang="es-ES_tradnl" dirty="0"/>
                <a:t>e </a:t>
              </a:r>
              <a:r>
                <a:rPr lang="es-ES_tradnl" dirty="0" smtClean="0"/>
                <a:t>instrumentos apropiados</a:t>
              </a:r>
              <a:r>
                <a:rPr lang="es-ES_tradnl" dirty="0"/>
                <a:t>, </a:t>
              </a:r>
              <a:r>
                <a:rPr lang="es-ES_tradnl" dirty="0" smtClean="0"/>
                <a:t>de</a:t>
              </a:r>
            </a:p>
            <a:p>
              <a:r>
                <a:rPr lang="es-ES_tradnl" dirty="0" smtClean="0"/>
                <a:t>acuerdo a las especificaciones</a:t>
              </a:r>
            </a:p>
            <a:p>
              <a:r>
                <a:rPr lang="es-ES_tradnl" dirty="0" smtClean="0"/>
                <a:t>técnicas del fabricante y </a:t>
              </a:r>
            </a:p>
            <a:p>
              <a:r>
                <a:rPr lang="es-ES_tradnl" dirty="0" smtClean="0"/>
                <a:t>estándares internacionales. </a:t>
              </a:r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51967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01;p3"/>
          <p:cNvSpPr/>
          <p:nvPr/>
        </p:nvSpPr>
        <p:spPr>
          <a:xfrm>
            <a:off x="564075" y="2633903"/>
            <a:ext cx="4657800" cy="75802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4294967295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3" name="Google Shape;82;p14"/>
          <p:cNvSpPr txBox="1"/>
          <p:nvPr/>
        </p:nvSpPr>
        <p:spPr>
          <a:xfrm>
            <a:off x="572274" y="2253999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DIRECCIÓN ASISTIDA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75975" y="2815252"/>
            <a:ext cx="376200" cy="395325"/>
            <a:chOff x="375975" y="3087305"/>
            <a:chExt cx="376200" cy="395325"/>
          </a:xfrm>
        </p:grpSpPr>
        <p:sp>
          <p:nvSpPr>
            <p:cNvPr id="166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6" y="2743814"/>
            <a:ext cx="412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15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Reconociste de manera correcta las partes y componentes de la gata.</a:t>
            </a:r>
            <a:endParaRPr lang="x-none" sz="15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2" name="Google Shape;101;p3"/>
          <p:cNvSpPr/>
          <p:nvPr/>
        </p:nvSpPr>
        <p:spPr>
          <a:xfrm>
            <a:off x="564075" y="3490058"/>
            <a:ext cx="4657800" cy="75802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rupo 2"/>
          <p:cNvGrpSpPr/>
          <p:nvPr/>
        </p:nvGrpSpPr>
        <p:grpSpPr>
          <a:xfrm>
            <a:off x="375975" y="3671407"/>
            <a:ext cx="376200" cy="395325"/>
            <a:chOff x="375975" y="3087305"/>
            <a:chExt cx="376200" cy="395325"/>
          </a:xfrm>
        </p:grpSpPr>
        <p:sp>
          <p:nvSpPr>
            <p:cNvPr id="24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5" y="3599969"/>
            <a:ext cx="4254729" cy="49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15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Identificaste mediante un dibujo, plano o diagrama con simbología los componentes de la gata.</a:t>
            </a:r>
            <a:endParaRPr lang="x-none" sz="15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7" name="Google Shape;101;p3"/>
          <p:cNvSpPr/>
          <p:nvPr/>
        </p:nvSpPr>
        <p:spPr>
          <a:xfrm>
            <a:off x="564075" y="4349828"/>
            <a:ext cx="4657800" cy="83201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rupo 2"/>
          <p:cNvGrpSpPr/>
          <p:nvPr/>
        </p:nvGrpSpPr>
        <p:grpSpPr>
          <a:xfrm>
            <a:off x="375975" y="4568174"/>
            <a:ext cx="376200" cy="395325"/>
            <a:chOff x="375975" y="3087305"/>
            <a:chExt cx="376200" cy="395325"/>
          </a:xfrm>
        </p:grpSpPr>
        <p:sp>
          <p:nvSpPr>
            <p:cNvPr id="29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6" y="4496736"/>
            <a:ext cx="412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15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Identificaste de manera correcta los puntos de desgaste y los empaques de recambio durante la mantención.</a:t>
            </a:r>
            <a:endParaRPr lang="x-none" sz="15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2" name="Google Shape;101;p3"/>
          <p:cNvSpPr/>
          <p:nvPr/>
        </p:nvSpPr>
        <p:spPr>
          <a:xfrm>
            <a:off x="564075" y="5279889"/>
            <a:ext cx="4657800" cy="75802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rupo 2"/>
          <p:cNvGrpSpPr/>
          <p:nvPr/>
        </p:nvGrpSpPr>
        <p:grpSpPr>
          <a:xfrm>
            <a:off x="375975" y="5461238"/>
            <a:ext cx="376200" cy="395325"/>
            <a:chOff x="375975" y="3087305"/>
            <a:chExt cx="376200" cy="395325"/>
          </a:xfrm>
        </p:grpSpPr>
        <p:sp>
          <p:nvSpPr>
            <p:cNvPr id="34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6" y="5389800"/>
            <a:ext cx="412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15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Realizaste mediciones y cálculos básicos de hidráulica.</a:t>
            </a:r>
            <a:endParaRPr lang="x-none" sz="15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7" name="Google Shape;101;p3"/>
          <p:cNvSpPr/>
          <p:nvPr/>
        </p:nvSpPr>
        <p:spPr>
          <a:xfrm>
            <a:off x="564075" y="6135956"/>
            <a:ext cx="4657800" cy="75802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rupo 2"/>
          <p:cNvGrpSpPr/>
          <p:nvPr/>
        </p:nvGrpSpPr>
        <p:grpSpPr>
          <a:xfrm>
            <a:off x="375975" y="6317305"/>
            <a:ext cx="376200" cy="395325"/>
            <a:chOff x="375975" y="3087305"/>
            <a:chExt cx="376200" cy="395325"/>
          </a:xfrm>
        </p:grpSpPr>
        <p:sp>
          <p:nvSpPr>
            <p:cNvPr id="39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6" y="6245867"/>
            <a:ext cx="412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15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Aplicaste procedimientos de desarme y armado de una gata.</a:t>
            </a:r>
            <a:endParaRPr lang="x-none" sz="15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0" y="2500812"/>
            <a:ext cx="4863918" cy="46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425" y="1315762"/>
            <a:ext cx="2670048" cy="5675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25;p4"/>
          <p:cNvGrpSpPr/>
          <p:nvPr/>
        </p:nvGrpSpPr>
        <p:grpSpPr>
          <a:xfrm>
            <a:off x="375767" y="4128601"/>
            <a:ext cx="5650725" cy="669457"/>
            <a:chOff x="466025" y="2540150"/>
            <a:chExt cx="5650725" cy="1155550"/>
          </a:xfrm>
        </p:grpSpPr>
        <p:sp>
          <p:nvSpPr>
            <p:cNvPr id="28" name="Google Shape;126;p4"/>
            <p:cNvSpPr/>
            <p:nvPr/>
          </p:nvSpPr>
          <p:spPr>
            <a:xfrm>
              <a:off x="466025" y="2540150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7;p4"/>
            <p:cNvSpPr txBox="1"/>
            <p:nvPr/>
          </p:nvSpPr>
          <p:spPr>
            <a:xfrm>
              <a:off x="806875" y="2931840"/>
              <a:ext cx="4786942" cy="407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has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enfrentado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alguna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vez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este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sistema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128;p4"/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¡Compartan experiencias </a:t>
            </a:r>
            <a:r>
              <a:rPr lang="en-US" sz="2100" b="0" i="0" u="none" strike="noStrike" cap="non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con sus compañeros! </a:t>
            </a:r>
            <a:endParaRPr sz="2000" b="0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oogle Shape;130;p4"/>
          <p:cNvGrpSpPr/>
          <p:nvPr/>
        </p:nvGrpSpPr>
        <p:grpSpPr>
          <a:xfrm>
            <a:off x="375767" y="3108099"/>
            <a:ext cx="5745381" cy="669457"/>
            <a:chOff x="442650" y="4079977"/>
            <a:chExt cx="5745381" cy="1155550"/>
          </a:xfrm>
        </p:grpSpPr>
        <p:sp>
          <p:nvSpPr>
            <p:cNvPr id="32" name="Google Shape;131;p4"/>
            <p:cNvSpPr txBox="1"/>
            <p:nvPr/>
          </p:nvSpPr>
          <p:spPr>
            <a:xfrm>
              <a:off x="747531" y="4416252"/>
              <a:ext cx="54405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Qué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dirección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asistida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cremallera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2;p4"/>
            <p:cNvSpPr/>
            <p:nvPr/>
          </p:nvSpPr>
          <p:spPr>
            <a:xfrm>
              <a:off x="442650" y="4079977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133;p4"/>
          <p:cNvSpPr txBox="1"/>
          <p:nvPr/>
        </p:nvSpPr>
        <p:spPr>
          <a:xfrm>
            <a:off x="375767" y="2363194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DIRECCIÓN ASISTIDA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35;p4"/>
          <p:cNvGrpSpPr/>
          <p:nvPr/>
        </p:nvGrpSpPr>
        <p:grpSpPr>
          <a:xfrm>
            <a:off x="375767" y="5151041"/>
            <a:ext cx="5650725" cy="669457"/>
            <a:chOff x="466025" y="2540150"/>
            <a:chExt cx="5650725" cy="1155550"/>
          </a:xfrm>
        </p:grpSpPr>
        <p:sp>
          <p:nvSpPr>
            <p:cNvPr id="40" name="Google Shape;136;p4"/>
            <p:cNvSpPr/>
            <p:nvPr/>
          </p:nvSpPr>
          <p:spPr>
            <a:xfrm>
              <a:off x="466025" y="2540150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7;p4"/>
            <p:cNvSpPr txBox="1"/>
            <p:nvPr/>
          </p:nvSpPr>
          <p:spPr>
            <a:xfrm>
              <a:off x="806875" y="2931842"/>
              <a:ext cx="381955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Qué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características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ventajas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posee</a:t>
              </a:r>
              <a:r>
                <a:rPr lang="en-US" sz="18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/>
            </a:p>
          </p:txBody>
        </p:sp>
      </p:grpSp>
      <p:pic>
        <p:nvPicPr>
          <p:cNvPr id="42" name="Google Shape;1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5512" y="2805799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5512" y="3916612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5512" y="4929647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01" y="2226359"/>
            <a:ext cx="905256" cy="58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" y="2367775"/>
            <a:ext cx="2965718" cy="4328991"/>
          </a:xfrm>
          <a:prstGeom prst="rect">
            <a:avLst/>
          </a:prstGeom>
        </p:spPr>
      </p:pic>
      <p:sp>
        <p:nvSpPr>
          <p:cNvPr id="28" name="Google Shape;168;p5"/>
          <p:cNvSpPr txBox="1"/>
          <p:nvPr/>
        </p:nvSpPr>
        <p:spPr>
          <a:xfrm>
            <a:off x="4017018" y="122116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53;p5"/>
          <p:cNvSpPr/>
          <p:nvPr/>
        </p:nvSpPr>
        <p:spPr>
          <a:xfrm>
            <a:off x="4063481" y="3088868"/>
            <a:ext cx="5095870" cy="3508578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rupo 2"/>
          <p:cNvGrpSpPr/>
          <p:nvPr/>
        </p:nvGrpSpPr>
        <p:grpSpPr>
          <a:xfrm>
            <a:off x="3880053" y="3413417"/>
            <a:ext cx="376200" cy="385800"/>
            <a:chOff x="8933845" y="3480600"/>
            <a:chExt cx="376200" cy="385800"/>
          </a:xfrm>
        </p:grpSpPr>
        <p:sp>
          <p:nvSpPr>
            <p:cNvPr id="32" name="Google Shape;160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61;p5"/>
            <p:cNvSpPr txBox="1"/>
            <p:nvPr/>
          </p:nvSpPr>
          <p:spPr>
            <a:xfrm>
              <a:off x="894337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rupo 3"/>
          <p:cNvGrpSpPr/>
          <p:nvPr/>
        </p:nvGrpSpPr>
        <p:grpSpPr>
          <a:xfrm>
            <a:off x="3880053" y="4064314"/>
            <a:ext cx="376200" cy="385800"/>
            <a:chOff x="8933845" y="4794482"/>
            <a:chExt cx="376200" cy="385800"/>
          </a:xfrm>
        </p:grpSpPr>
        <p:sp>
          <p:nvSpPr>
            <p:cNvPr id="42" name="Google Shape;162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3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rupo 4"/>
          <p:cNvGrpSpPr/>
          <p:nvPr/>
        </p:nvGrpSpPr>
        <p:grpSpPr>
          <a:xfrm>
            <a:off x="3880053" y="4750881"/>
            <a:ext cx="376200" cy="385800"/>
            <a:chOff x="8933845" y="6093269"/>
            <a:chExt cx="376200" cy="385800"/>
          </a:xfrm>
        </p:grpSpPr>
        <p:sp>
          <p:nvSpPr>
            <p:cNvPr id="49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154;p5"/>
          <p:cNvSpPr txBox="1"/>
          <p:nvPr/>
        </p:nvSpPr>
        <p:spPr>
          <a:xfrm>
            <a:off x="4510403" y="3329339"/>
            <a:ext cx="44760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Reconocerás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correctamente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las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partes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de la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dirección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asistida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hidráulica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cremallera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2" name="Grupo 2"/>
          <p:cNvGrpSpPr/>
          <p:nvPr/>
        </p:nvGrpSpPr>
        <p:grpSpPr>
          <a:xfrm>
            <a:off x="3880053" y="5323055"/>
            <a:ext cx="376200" cy="385800"/>
            <a:chOff x="8933845" y="3480600"/>
            <a:chExt cx="376200" cy="385800"/>
          </a:xfrm>
        </p:grpSpPr>
        <p:sp>
          <p:nvSpPr>
            <p:cNvPr id="53" name="Google Shape;160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;p5"/>
            <p:cNvSpPr txBox="1"/>
            <p:nvPr/>
          </p:nvSpPr>
          <p:spPr>
            <a:xfrm>
              <a:off x="894337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rupo 3"/>
          <p:cNvGrpSpPr/>
          <p:nvPr/>
        </p:nvGrpSpPr>
        <p:grpSpPr>
          <a:xfrm>
            <a:off x="3880053" y="5895229"/>
            <a:ext cx="376200" cy="385800"/>
            <a:chOff x="8933845" y="4794482"/>
            <a:chExt cx="376200" cy="385800"/>
          </a:xfrm>
        </p:grpSpPr>
        <p:sp>
          <p:nvSpPr>
            <p:cNvPr id="56" name="Google Shape;162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3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154;p5"/>
          <p:cNvSpPr txBox="1"/>
          <p:nvPr/>
        </p:nvSpPr>
        <p:spPr>
          <a:xfrm>
            <a:off x="4510403" y="3887903"/>
            <a:ext cx="447602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Aplicarás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procedimientos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de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desarme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y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armado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las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partes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y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los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componentes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de la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dirección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asistida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,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utilizando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las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herramientas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y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los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elementos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de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seguridad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apropiados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Google Shape;154;p5"/>
          <p:cNvSpPr txBox="1"/>
          <p:nvPr/>
        </p:nvSpPr>
        <p:spPr>
          <a:xfrm>
            <a:off x="4510404" y="4682191"/>
            <a:ext cx="44760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Identificarás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de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manera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correcta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los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puntos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de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desgaste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y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los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empaques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de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recambio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durante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la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mantención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.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Google Shape;154;p5"/>
          <p:cNvSpPr txBox="1"/>
          <p:nvPr/>
        </p:nvSpPr>
        <p:spPr>
          <a:xfrm>
            <a:off x="4510403" y="5254365"/>
            <a:ext cx="44760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Realizarás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diagnostico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y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listado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de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fallas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de las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direcciones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asistidas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hidráulicas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de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cremalleras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.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Google Shape;154;p5"/>
          <p:cNvSpPr txBox="1"/>
          <p:nvPr/>
        </p:nvSpPr>
        <p:spPr>
          <a:xfrm>
            <a:off x="4510403" y="5826539"/>
            <a:ext cx="44760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Identificarás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mediante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un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dibujo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o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diagrama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los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componentes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de las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direcciones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asistidas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hidráulicas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.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Google Shape;154;p5"/>
          <p:cNvSpPr txBox="1"/>
          <p:nvPr/>
        </p:nvSpPr>
        <p:spPr>
          <a:xfrm>
            <a:off x="4063852" y="25764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DIRECCIÓN </a:t>
            </a:r>
            <a:r>
              <a:rPr lang="en-U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ASISTIDA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5" y="2219474"/>
            <a:ext cx="4438423" cy="4628516"/>
          </a:xfrm>
          <a:prstGeom prst="rect">
            <a:avLst/>
          </a:prstGeom>
        </p:spPr>
      </p:pic>
      <p:sp>
        <p:nvSpPr>
          <p:cNvPr id="456" name="Rectángulo redondeado"/>
          <p:cNvSpPr/>
          <p:nvPr/>
        </p:nvSpPr>
        <p:spPr>
          <a:xfrm>
            <a:off x="4595430" y="2426923"/>
            <a:ext cx="4845548" cy="3503101"/>
          </a:xfrm>
          <a:prstGeom prst="roundRect">
            <a:avLst>
              <a:gd name="adj" fmla="val 9418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401"/>
          </a:p>
        </p:txBody>
      </p:sp>
      <p:sp>
        <p:nvSpPr>
          <p:cNvPr id="459" name="CuadroTexto 8"/>
          <p:cNvSpPr txBox="1"/>
          <p:nvPr/>
        </p:nvSpPr>
        <p:spPr>
          <a:xfrm>
            <a:off x="4917866" y="2595755"/>
            <a:ext cx="4090332" cy="3047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38" rIns="45738">
            <a:spAutoFit/>
          </a:bodyPr>
          <a:lstStyle/>
          <a:p>
            <a:pPr marL="343037" indent="-343037">
              <a:buSzPct val="100000"/>
              <a:buAutoNum type="arabicPeriod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601" dirty="0" smtClean="0"/>
              <a:t>Depósito de líquido</a:t>
            </a:r>
            <a:r>
              <a:rPr sz="1601" dirty="0" smtClean="0"/>
              <a:t>.</a:t>
            </a:r>
            <a:endParaRPr sz="1601" dirty="0"/>
          </a:p>
          <a:p>
            <a:pPr marL="343037" indent="-343037">
              <a:buSzPct val="100000"/>
              <a:buAutoNum type="arabicPeriod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601" dirty="0" smtClean="0"/>
              <a:t>Bomba de servodirección</a:t>
            </a:r>
            <a:r>
              <a:rPr sz="1601" dirty="0" smtClean="0"/>
              <a:t>.</a:t>
            </a:r>
            <a:endParaRPr sz="1601" dirty="0"/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Interruptor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presión de la servodirección.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Volante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Enfriador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líquido.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Barra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acoplamiento (bieleta).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Mecanismo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la dirección (cremallera).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Extremo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la barra de acoplamiento, terminal de dirección.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Fuelle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del mecanismo de la dirección.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Acoplamiento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flexible.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Columna 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 la dirección.</a:t>
            </a:r>
          </a:p>
        </p:txBody>
      </p:sp>
      <p:pic>
        <p:nvPicPr>
          <p:cNvPr id="46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0466" y="4625980"/>
            <a:ext cx="3742686" cy="43752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oogle Shape;173;p6"/>
          <p:cNvSpPr txBox="1"/>
          <p:nvPr/>
        </p:nvSpPr>
        <p:spPr>
          <a:xfrm>
            <a:off x="382998" y="1088511"/>
            <a:ext cx="8954267" cy="88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60" tIns="91460" rIns="91460" bIns="91460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801" dirty="0" smtClean="0"/>
              <a:t>PARTES</a:t>
            </a:r>
            <a:r>
              <a:rPr sz="2801" dirty="0" smtClean="0"/>
              <a:t> DE</a:t>
            </a:r>
            <a:r>
              <a:rPr lang="es-ES" sz="2801" dirty="0" smtClean="0"/>
              <a:t> LA </a:t>
            </a:r>
            <a:r>
              <a:rPr lang="es-ES" sz="2801" dirty="0" smtClean="0">
                <a:solidFill>
                  <a:srgbClr val="FF0000"/>
                </a:solidFill>
              </a:rPr>
              <a:t>DIRECCIÓN ASISTIDA HIDRÁULICA DE CREMALLERA</a:t>
            </a:r>
            <a:endParaRPr sz="280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784349" y="2236206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4481466" y="2030789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3419957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4099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1" name="Rectángulo redondeado"/>
          <p:cNvSpPr/>
          <p:nvPr/>
        </p:nvSpPr>
        <p:spPr>
          <a:xfrm>
            <a:off x="460620" y="2236207"/>
            <a:ext cx="8799022" cy="1284234"/>
          </a:xfrm>
          <a:prstGeom prst="roundRect">
            <a:avLst>
              <a:gd name="adj" fmla="val 17373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3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DIRECCIÓN ASISTIDA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HIDRÁULICA DE CREMALLERA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1019651" y="2502638"/>
            <a:ext cx="768096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Denominada comúnmente “dirección hidráulica”, sin embargo, es una dirección mecánica asistida por la hidráulica. Estudiaremos la de cremallera, que es una de las más comunes en vehículos livianos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88" y="4170680"/>
            <a:ext cx="4376972" cy="26523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2174" y="4058903"/>
            <a:ext cx="4813303" cy="10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"/>
          <p:cNvSpPr/>
          <p:nvPr/>
        </p:nvSpPr>
        <p:spPr>
          <a:xfrm>
            <a:off x="460620" y="2236207"/>
            <a:ext cx="8799022" cy="1284234"/>
          </a:xfrm>
          <a:prstGeom prst="roundRect">
            <a:avLst>
              <a:gd name="adj" fmla="val 17373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CuadroTexto 5"/>
          <p:cNvSpPr txBox="1"/>
          <p:nvPr/>
        </p:nvSpPr>
        <p:spPr>
          <a:xfrm>
            <a:off x="3784349" y="2236206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4481466" y="2030789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3419957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4099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7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1125567" y="2390094"/>
            <a:ext cx="7469129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Esta se compone por una bomba hidráulica, accionada por el motor de combustión o un motor eléctrico, un válvula de 3 posiciones y un cilindro de vástago pasante o equilibrados (que vimos en la actividad anterior), que son sus componentes principales, más el deposito o tanque y las tuberías.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26" y="3734179"/>
            <a:ext cx="4838011" cy="2931682"/>
          </a:xfrm>
          <a:prstGeom prst="rect">
            <a:avLst/>
          </a:prstGeom>
        </p:spPr>
      </p:pic>
      <p:sp>
        <p:nvSpPr>
          <p:cNvPr id="12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DIRECCIÓN ASISTIDA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HIDRÁULICA DE CREMALLERA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9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1690</Words>
  <Application>Microsoft Office PowerPoint</Application>
  <PresentationFormat>Personalizado</PresentationFormat>
  <Paragraphs>194</Paragraphs>
  <Slides>23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76</cp:revision>
  <dcterms:modified xsi:type="dcterms:W3CDTF">2020-12-31T01:42:05Z</dcterms:modified>
</cp:coreProperties>
</file>