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sldGuideLst>
    </p:ext>
    <p:ext uri="http://customooxmlschemas.google.com/">
      <go:slidesCustomData xmlns:go="http://customooxmlschemas.google.com/" r:id="rId27" roundtripDataSignature="AMtx7miEKfEcXzCpjCeNDcyrMRnvfdm48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44: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4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 name="Google Shape;175;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4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 name="Google Shape;184;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47: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4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4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5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6" name="Google Shape;216;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7" name="Google Shape;237;p5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8" name="Google Shape;268;p2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 name="Google Shape;280;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1" name="Google Shape;81;p3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4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8.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pic>
        <p:nvPicPr>
          <p:cNvPr id="7" name="Google Shape;7;p23"/>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sp>
        <p:nvSpPr>
          <p:cNvPr id="8" name="Google Shape;8;p23"/>
          <p:cNvSpPr/>
          <p:nvPr/>
        </p:nvSpPr>
        <p:spPr>
          <a:xfrm>
            <a:off x="242856" y="1756550"/>
            <a:ext cx="9346500" cy="5675922"/>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 name="Google Shape;9;p23"/>
          <p:cNvPicPr preferRelativeResize="0"/>
          <p:nvPr/>
        </p:nvPicPr>
        <p:blipFill rotWithShape="1">
          <a:blip r:embed="rId3">
            <a:alphaModFix/>
          </a:blip>
          <a:srcRect b="0" l="0" r="0" t="0"/>
          <a:stretch/>
        </p:blipFill>
        <p:spPr>
          <a:xfrm>
            <a:off x="8521706" y="6387272"/>
            <a:ext cx="830659" cy="756000"/>
          </a:xfrm>
          <a:prstGeom prst="rect">
            <a:avLst/>
          </a:prstGeom>
          <a:noFill/>
          <a:ln>
            <a:noFill/>
          </a:ln>
        </p:spPr>
      </p:pic>
      <p:sp>
        <p:nvSpPr>
          <p:cNvPr id="10" name="Google Shape;10;p23"/>
          <p:cNvSpPr/>
          <p:nvPr/>
        </p:nvSpPr>
        <p:spPr>
          <a:xfrm>
            <a:off x="436350" y="6464001"/>
            <a:ext cx="7891862" cy="680474"/>
          </a:xfrm>
          <a:prstGeom prst="roundRect">
            <a:avLst>
              <a:gd fmla="val 19335"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baseline="-25000" i="0" sz="1400" u="none" cap="none" strike="noStrike">
              <a:solidFill>
                <a:schemeClr val="lt1"/>
              </a:solidFill>
              <a:latin typeface="Arial"/>
              <a:ea typeface="Arial"/>
              <a:cs typeface="Arial"/>
              <a:sym typeface="Arial"/>
            </a:endParaRPr>
          </a:p>
        </p:txBody>
      </p:sp>
      <p:pic>
        <p:nvPicPr>
          <p:cNvPr id="11" name="Google Shape;11;p23"/>
          <p:cNvPicPr preferRelativeResize="0"/>
          <p:nvPr/>
        </p:nvPicPr>
        <p:blipFill rotWithShape="1">
          <a:blip r:embed="rId4">
            <a:alphaModFix/>
          </a:blip>
          <a:srcRect b="0" l="0" r="0" t="0"/>
          <a:stretch/>
        </p:blipFill>
        <p:spPr>
          <a:xfrm>
            <a:off x="433441" y="6462797"/>
            <a:ext cx="690482" cy="680475"/>
          </a:xfrm>
          <a:prstGeom prst="rect">
            <a:avLst/>
          </a:prstGeom>
          <a:noFill/>
          <a:ln>
            <a:noFill/>
          </a:ln>
        </p:spPr>
      </p:pic>
      <p:pic>
        <p:nvPicPr>
          <p:cNvPr id="12" name="Google Shape;12;p23"/>
          <p:cNvPicPr preferRelativeResize="0"/>
          <p:nvPr/>
        </p:nvPicPr>
        <p:blipFill rotWithShape="1">
          <a:blip r:embed="rId5">
            <a:alphaModFix/>
          </a:blip>
          <a:srcRect b="0" l="0" r="0" t="0"/>
          <a:stretch/>
        </p:blipFill>
        <p:spPr>
          <a:xfrm>
            <a:off x="8272365" y="1222172"/>
            <a:ext cx="1080000" cy="241875"/>
          </a:xfrm>
          <a:prstGeom prst="rect">
            <a:avLst/>
          </a:prstGeom>
          <a:noFill/>
          <a:ln>
            <a:noFill/>
          </a:ln>
        </p:spPr>
      </p:pic>
      <p:pic>
        <p:nvPicPr>
          <p:cNvPr id="13" name="Google Shape;13;p23"/>
          <p:cNvPicPr preferRelativeResize="0"/>
          <p:nvPr/>
        </p:nvPicPr>
        <p:blipFill rotWithShape="1">
          <a:blip r:embed="rId6">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24"/>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24"/>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pic>
        <p:nvPicPr>
          <p:cNvPr id="17" name="Google Shape;17;p24"/>
          <p:cNvPicPr preferRelativeResize="0"/>
          <p:nvPr/>
        </p:nvPicPr>
        <p:blipFill rotWithShape="1">
          <a:blip r:embed="rId3">
            <a:alphaModFix/>
          </a:blip>
          <a:srcRect b="0" l="0" r="0" t="0"/>
          <a:stretch/>
        </p:blipFill>
        <p:spPr>
          <a:xfrm>
            <a:off x="8272365" y="1222172"/>
            <a:ext cx="1080000" cy="241875"/>
          </a:xfrm>
          <a:prstGeom prst="rect">
            <a:avLst/>
          </a:prstGeom>
          <a:noFill/>
          <a:ln>
            <a:noFill/>
          </a:ln>
        </p:spPr>
      </p:pic>
      <p:pic>
        <p:nvPicPr>
          <p:cNvPr id="18" name="Google Shape;18;p24"/>
          <p:cNvPicPr preferRelativeResize="0"/>
          <p:nvPr/>
        </p:nvPicPr>
        <p:blipFill rotWithShape="1">
          <a:blip r:embed="rId4">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27"/>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2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2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Dotación de Personal</a:t>
            </a:r>
            <a:endParaRPr b="0" i="0" sz="1400" u="none" cap="none" strike="noStrike">
              <a:solidFill>
                <a:srgbClr val="000000"/>
              </a:solidFill>
              <a:latin typeface="Arial"/>
              <a:ea typeface="Arial"/>
              <a:cs typeface="Arial"/>
              <a:sym typeface="Arial"/>
            </a:endParaRPr>
          </a:p>
        </p:txBody>
      </p:sp>
      <p:sp>
        <p:nvSpPr>
          <p:cNvPr id="24" name="Google Shape;24;p2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25" name="Google Shape;25;p2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6" name="Google Shape;26;p2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5"/>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33" name="Google Shape;33;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Dotación de Personal</a:t>
            </a:r>
            <a:endParaRPr b="0" i="0" sz="1400" u="none" cap="none" strike="noStrike">
              <a:solidFill>
                <a:srgbClr val="000000"/>
              </a:solidFill>
              <a:latin typeface="Arial"/>
              <a:ea typeface="Arial"/>
              <a:cs typeface="Arial"/>
              <a:sym typeface="Arial"/>
            </a:endParaRPr>
          </a:p>
        </p:txBody>
      </p:sp>
      <p:sp>
        <p:nvSpPr>
          <p:cNvPr id="34" name="Google Shape;34;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
        <p:nvSpPr>
          <p:cNvPr id="35" name="Google Shape;35;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6"/>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Dotación de Personal</a:t>
            </a:r>
            <a:endParaRPr b="0" i="0" sz="1400" u="none" cap="none" strike="noStrike">
              <a:solidFill>
                <a:srgbClr val="000000"/>
              </a:solidFill>
              <a:latin typeface="Arial"/>
              <a:ea typeface="Arial"/>
              <a:cs typeface="Arial"/>
              <a:sym typeface="Arial"/>
            </a:endParaRPr>
          </a:p>
        </p:txBody>
      </p:sp>
      <p:sp>
        <p:nvSpPr>
          <p:cNvPr id="42" name="Google Shape;42;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43" name="Google Shape;43;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4" name="Google Shape;44;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28"/>
          <p:cNvSpPr/>
          <p:nvPr/>
        </p:nvSpPr>
        <p:spPr>
          <a:xfrm flipH="1" rot="10800000">
            <a:off x="181650" y="822025"/>
            <a:ext cx="9356700" cy="6531300"/>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8"/>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 name="Google Shape;50;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Dotación de Personal</a:t>
            </a:r>
            <a:endParaRPr b="0" i="0" sz="1400" u="none" cap="none" strike="noStrike">
              <a:solidFill>
                <a:srgbClr val="000000"/>
              </a:solidFill>
              <a:latin typeface="Arial"/>
              <a:ea typeface="Arial"/>
              <a:cs typeface="Arial"/>
              <a:sym typeface="Arial"/>
            </a:endParaRPr>
          </a:p>
        </p:txBody>
      </p:sp>
      <p:sp>
        <p:nvSpPr>
          <p:cNvPr id="51" name="Google Shape;51;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1|</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52" name="Google Shape;52;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3" name="Google Shape;53;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4" name="Shape 54"/>
        <p:cNvGrpSpPr/>
        <p:nvPr/>
      </p:nvGrpSpPr>
      <p:grpSpPr>
        <a:xfrm>
          <a:off x="0" y="0"/>
          <a:ext cx="0" cy="0"/>
          <a:chOff x="0" y="0"/>
          <a:chExt cx="0" cy="0"/>
        </a:xfrm>
      </p:grpSpPr>
      <p:sp>
        <p:nvSpPr>
          <p:cNvPr id="55" name="Google Shape;55;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7" name="Google Shape;57;p3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 name="Google Shape;58;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60" name="Google Shape;60;p30"/>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61" name="Google Shape;61;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RECURSOS HUMANOS </a:t>
            </a:r>
            <a:r>
              <a:rPr b="0" i="0" lang="en-US" sz="1100" u="none" cap="none" strike="noStrike">
                <a:solidFill>
                  <a:srgbClr val="000000"/>
                </a:solidFill>
                <a:latin typeface="Calibri"/>
                <a:ea typeface="Calibri"/>
                <a:cs typeface="Calibri"/>
                <a:sym typeface="Calibri"/>
              </a:rPr>
              <a:t>| 4°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4.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4.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4.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8.png"/><Relationship Id="rId4" Type="http://schemas.openxmlformats.org/officeDocument/2006/relationships/image" Target="../media/image31.png"/><Relationship Id="rId5"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image" Target="../media/image34.png"/><Relationship Id="rId5"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5.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0.png"/><Relationship Id="rId6" Type="http://schemas.openxmlformats.org/officeDocument/2006/relationships/image" Target="../media/image4.png"/><Relationship Id="rId7"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7" name="Google Shape;67;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8" name="Google Shape;68;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RECURSOS HUMANOS </a:t>
            </a:r>
            <a:r>
              <a:rPr b="0" i="0" lang="en-US" sz="1200" u="none" cap="none" strike="noStrike">
                <a:solidFill>
                  <a:srgbClr val="ED6B00"/>
                </a:solidFill>
                <a:latin typeface="Calibri"/>
                <a:ea typeface="Calibri"/>
                <a:cs typeface="Calibri"/>
                <a:sym typeface="Calibri"/>
              </a:rPr>
              <a:t>| NIVEL 4° MEDIO</a:t>
            </a:r>
            <a:endParaRPr b="0" i="0" sz="1200" u="none" cap="none" strike="noStrike">
              <a:solidFill>
                <a:srgbClr val="ED6B00"/>
              </a:solidFill>
              <a:latin typeface="Calibri"/>
              <a:ea typeface="Calibri"/>
              <a:cs typeface="Calibri"/>
              <a:sym typeface="Calibri"/>
            </a:endParaRPr>
          </a:p>
        </p:txBody>
      </p:sp>
      <p:sp>
        <p:nvSpPr>
          <p:cNvPr id="69" name="Google Shape;69;p1"/>
          <p:cNvSpPr txBox="1"/>
          <p:nvPr/>
        </p:nvSpPr>
        <p:spPr>
          <a:xfrm>
            <a:off x="365425" y="2323030"/>
            <a:ext cx="4118085"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rgbClr val="ED6B00"/>
                </a:solidFill>
                <a:latin typeface="Calibri"/>
                <a:ea typeface="Calibri"/>
                <a:cs typeface="Calibri"/>
                <a:sym typeface="Calibri"/>
              </a:rPr>
              <a:t>DOTACIÓN DE PERSONAL</a:t>
            </a:r>
            <a:endParaRPr b="1" i="0" sz="36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3600"/>
              <a:buFont typeface="Arial"/>
              <a:buNone/>
            </a:pPr>
            <a:r>
              <a:t/>
            </a:r>
            <a:endParaRPr b="1" i="0" sz="3600" u="none" cap="none" strike="noStrike">
              <a:solidFill>
                <a:srgbClr val="ED6B00"/>
              </a:solidFill>
              <a:latin typeface="Calibri"/>
              <a:ea typeface="Calibri"/>
              <a:cs typeface="Calibri"/>
              <a:sym typeface="Calibri"/>
            </a:endParaRPr>
          </a:p>
        </p:txBody>
      </p:sp>
      <p:pic>
        <p:nvPicPr>
          <p:cNvPr id="70" name="Google Shape;70;p1"/>
          <p:cNvPicPr preferRelativeResize="0"/>
          <p:nvPr/>
        </p:nvPicPr>
        <p:blipFill rotWithShape="1">
          <a:blip r:embed="rId3">
            <a:alphaModFix/>
          </a:blip>
          <a:srcRect b="0" l="0" r="0" t="0"/>
          <a:stretch/>
        </p:blipFill>
        <p:spPr>
          <a:xfrm>
            <a:off x="2734236" y="2144650"/>
            <a:ext cx="6069106" cy="41725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43"/>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IMPORTANCIA DE LA </a:t>
            </a:r>
            <a:r>
              <a:rPr b="0" i="0" lang="en-US" sz="2800" u="none" cap="none" strike="noStrike">
                <a:solidFill>
                  <a:srgbClr val="A93501"/>
                </a:solidFill>
                <a:latin typeface="Calibri"/>
                <a:ea typeface="Calibri"/>
                <a:cs typeface="Calibri"/>
                <a:sym typeface="Calibri"/>
              </a:rPr>
              <a:t>DOTACIÓN DE PERSONAL</a:t>
            </a:r>
            <a:endParaRPr b="0" i="0" sz="3100" u="none" cap="none" strike="noStrike">
              <a:solidFill>
                <a:srgbClr val="A93501"/>
              </a:solidFill>
              <a:latin typeface="Calibri"/>
              <a:ea typeface="Calibri"/>
              <a:cs typeface="Calibri"/>
              <a:sym typeface="Calibri"/>
            </a:endParaRPr>
          </a:p>
        </p:txBody>
      </p:sp>
      <p:sp>
        <p:nvSpPr>
          <p:cNvPr id="163" name="Google Shape;163;p43"/>
          <p:cNvSpPr txBox="1"/>
          <p:nvPr/>
        </p:nvSpPr>
        <p:spPr>
          <a:xfrm>
            <a:off x="651851" y="2572178"/>
            <a:ext cx="5371449" cy="156962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chemeClr val="dk1"/>
                </a:solidFill>
                <a:latin typeface="Calibri"/>
                <a:ea typeface="Calibri"/>
                <a:cs typeface="Calibri"/>
                <a:sym typeface="Calibri"/>
              </a:rPr>
              <a:t>Resulta de vital importancia realizar una correcta dotación de personal para las organizaciones, ya que de esta forma se va buscando a los colaboradores idóneos y con las capacidades que requiere cada cargo, obteniendo resultados positivos que favorecen tanto al desarrollo profesional de los colaboradores y a la organización.</a:t>
            </a:r>
            <a:endParaRPr b="0" i="0" sz="1400" u="none" cap="none" strike="noStrike">
              <a:solidFill>
                <a:srgbClr val="000000"/>
              </a:solidFill>
              <a:latin typeface="Arial"/>
              <a:ea typeface="Arial"/>
              <a:cs typeface="Arial"/>
              <a:sym typeface="Arial"/>
            </a:endParaRPr>
          </a:p>
        </p:txBody>
      </p:sp>
      <p:pic>
        <p:nvPicPr>
          <p:cNvPr id="164" name="Google Shape;164;p43"/>
          <p:cNvPicPr preferRelativeResize="0"/>
          <p:nvPr/>
        </p:nvPicPr>
        <p:blipFill rotWithShape="1">
          <a:blip r:embed="rId3">
            <a:alphaModFix/>
          </a:blip>
          <a:srcRect b="0" l="0" r="0" t="0"/>
          <a:stretch/>
        </p:blipFill>
        <p:spPr>
          <a:xfrm>
            <a:off x="5303894" y="3469341"/>
            <a:ext cx="3992505" cy="377473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44"/>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REALICEMOS </a:t>
            </a:r>
            <a:r>
              <a:rPr b="0" i="0" lang="en-US" sz="2800" u="none" cap="none" strike="noStrike">
                <a:solidFill>
                  <a:srgbClr val="A93501"/>
                </a:solidFill>
                <a:latin typeface="Calibri"/>
                <a:ea typeface="Calibri"/>
                <a:cs typeface="Calibri"/>
                <a:sym typeface="Calibri"/>
              </a:rPr>
              <a:t>UNA PAUSA…</a:t>
            </a:r>
            <a:endParaRPr b="0" i="0" sz="3100" u="none" cap="none" strike="noStrike">
              <a:solidFill>
                <a:srgbClr val="A93501"/>
              </a:solidFill>
              <a:latin typeface="Calibri"/>
              <a:ea typeface="Calibri"/>
              <a:cs typeface="Calibri"/>
              <a:sym typeface="Calibri"/>
            </a:endParaRPr>
          </a:p>
        </p:txBody>
      </p:sp>
      <p:sp>
        <p:nvSpPr>
          <p:cNvPr id="170" name="Google Shape;170;p44"/>
          <p:cNvSpPr txBox="1"/>
          <p:nvPr/>
        </p:nvSpPr>
        <p:spPr>
          <a:xfrm>
            <a:off x="651851" y="2252678"/>
            <a:ext cx="5371449" cy="1446509"/>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chemeClr val="dk1"/>
              </a:buClr>
              <a:buSzPts val="2100"/>
              <a:buFont typeface="Arial"/>
              <a:buNone/>
            </a:pPr>
            <a:r>
              <a:rPr b="0" i="0" lang="en-US" sz="1800" u="none" cap="none" strike="noStrike">
                <a:solidFill>
                  <a:srgbClr val="000000"/>
                </a:solidFill>
                <a:latin typeface="Calibri"/>
                <a:ea typeface="Calibri"/>
                <a:cs typeface="Calibri"/>
                <a:sym typeface="Calibri"/>
              </a:rPr>
              <a:t>Reúnete en parejas y responde la siguiente pregunta:</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chemeClr val="dk1"/>
              </a:buClr>
              <a:buSzPts val="21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100"/>
              <a:buFont typeface="Arial"/>
              <a:buNone/>
            </a:pPr>
            <a:r>
              <a:rPr b="1" i="0" lang="en-US" sz="2000" u="none" cap="none" strike="noStrike">
                <a:solidFill>
                  <a:srgbClr val="ED6B00"/>
                </a:solidFill>
                <a:latin typeface="Calibri"/>
                <a:ea typeface="Calibri"/>
                <a:cs typeface="Calibri"/>
                <a:sym typeface="Calibri"/>
              </a:rPr>
              <a:t>¿Para qué se realiza la dotación de personal?</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ts val="2100"/>
              <a:buFont typeface="Arial"/>
              <a:buNone/>
            </a:pPr>
            <a:r>
              <a:rPr b="0" i="0" lang="en-US" sz="1600" u="none" cap="none" strike="noStrike">
                <a:solidFill>
                  <a:srgbClr val="000000"/>
                </a:solidFill>
                <a:latin typeface="Calibri"/>
                <a:ea typeface="Calibri"/>
                <a:cs typeface="Calibri"/>
                <a:sym typeface="Calibri"/>
              </a:rPr>
              <a:t>Menciona al menos 3 de sus objetivos</a:t>
            </a:r>
            <a:endParaRPr b="0" i="0" sz="1400" u="none" cap="none" strike="noStrike">
              <a:solidFill>
                <a:srgbClr val="000000"/>
              </a:solidFill>
              <a:latin typeface="Arial"/>
              <a:ea typeface="Arial"/>
              <a:cs typeface="Arial"/>
              <a:sym typeface="Arial"/>
            </a:endParaRPr>
          </a:p>
        </p:txBody>
      </p:sp>
      <p:sp>
        <p:nvSpPr>
          <p:cNvPr id="171" name="Google Shape;171;p44"/>
          <p:cNvSpPr txBox="1"/>
          <p:nvPr/>
        </p:nvSpPr>
        <p:spPr>
          <a:xfrm>
            <a:off x="651851" y="4776459"/>
            <a:ext cx="4278737" cy="176777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compartir tus respuestas a través </a:t>
            </a:r>
            <a:r>
              <a:rPr b="0" i="0" lang="en-US" sz="2100" u="none" cap="none" strike="noStrike">
                <a:solidFill>
                  <a:srgbClr val="A93501"/>
                </a:solidFill>
                <a:latin typeface="Calibri"/>
                <a:ea typeface="Calibri"/>
                <a:cs typeface="Calibri"/>
                <a:sym typeface="Calibri"/>
              </a:rPr>
              <a:t>de un plenario con los demás grupos</a:t>
            </a:r>
            <a:endParaRPr b="0" i="0" sz="1400" u="none" cap="none" strike="noStrike">
              <a:solidFill>
                <a:srgbClr val="A93501"/>
              </a:solidFill>
              <a:latin typeface="Arial"/>
              <a:ea typeface="Arial"/>
              <a:cs typeface="Arial"/>
              <a:sym typeface="Arial"/>
            </a:endParaRPr>
          </a:p>
        </p:txBody>
      </p:sp>
      <p:pic>
        <p:nvPicPr>
          <p:cNvPr id="172" name="Google Shape;172;p44"/>
          <p:cNvPicPr preferRelativeResize="0"/>
          <p:nvPr/>
        </p:nvPicPr>
        <p:blipFill rotWithShape="1">
          <a:blip r:embed="rId3">
            <a:alphaModFix/>
          </a:blip>
          <a:srcRect b="0" l="0" r="0" t="0"/>
          <a:stretch/>
        </p:blipFill>
        <p:spPr>
          <a:xfrm>
            <a:off x="5226425" y="3302924"/>
            <a:ext cx="4087904" cy="4047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45"/>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ETAPAS DEL PROCESO DE </a:t>
            </a:r>
            <a:r>
              <a:rPr b="0" i="0" lang="en-US" sz="2800" u="none" cap="none" strike="noStrike">
                <a:solidFill>
                  <a:srgbClr val="A93501"/>
                </a:solidFill>
                <a:latin typeface="Calibri"/>
                <a:ea typeface="Calibri"/>
                <a:cs typeface="Calibri"/>
                <a:sym typeface="Calibri"/>
              </a:rPr>
              <a:t>DOTACIÓN DE PERSONAL</a:t>
            </a:r>
            <a:endParaRPr b="0" i="0" sz="3100" u="none" cap="none" strike="noStrike">
              <a:solidFill>
                <a:srgbClr val="A93501"/>
              </a:solidFill>
              <a:latin typeface="Calibri"/>
              <a:ea typeface="Calibri"/>
              <a:cs typeface="Calibri"/>
              <a:sym typeface="Calibri"/>
            </a:endParaRPr>
          </a:p>
        </p:txBody>
      </p:sp>
      <p:sp>
        <p:nvSpPr>
          <p:cNvPr id="178" name="Google Shape;178;p45"/>
          <p:cNvSpPr/>
          <p:nvPr/>
        </p:nvSpPr>
        <p:spPr>
          <a:xfrm>
            <a:off x="969306" y="3564771"/>
            <a:ext cx="4275047" cy="1966451"/>
          </a:xfrm>
          <a:prstGeom prst="roundRect">
            <a:avLst>
              <a:gd fmla="val 16792"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79" name="Google Shape;179;p45"/>
          <p:cNvSpPr txBox="1"/>
          <p:nvPr/>
        </p:nvSpPr>
        <p:spPr>
          <a:xfrm>
            <a:off x="1381388" y="3886296"/>
            <a:ext cx="3255220" cy="132339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Reclutamiento</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Selección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Contratación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Inducción 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Capacitación de personal</a:t>
            </a:r>
            <a:endParaRPr b="0" i="0" sz="1400" u="none" cap="none" strike="noStrike">
              <a:solidFill>
                <a:srgbClr val="000000"/>
              </a:solidFill>
              <a:latin typeface="Calibri"/>
              <a:ea typeface="Calibri"/>
              <a:cs typeface="Calibri"/>
              <a:sym typeface="Calibri"/>
            </a:endParaRPr>
          </a:p>
        </p:txBody>
      </p:sp>
      <p:pic>
        <p:nvPicPr>
          <p:cNvPr id="180" name="Google Shape;180;p45"/>
          <p:cNvPicPr preferRelativeResize="0"/>
          <p:nvPr/>
        </p:nvPicPr>
        <p:blipFill rotWithShape="1">
          <a:blip r:embed="rId3">
            <a:alphaModFix/>
          </a:blip>
          <a:srcRect b="0" l="0" r="0" t="0"/>
          <a:stretch/>
        </p:blipFill>
        <p:spPr>
          <a:xfrm>
            <a:off x="4927425" y="3326221"/>
            <a:ext cx="500374" cy="477100"/>
          </a:xfrm>
          <a:prstGeom prst="rect">
            <a:avLst/>
          </a:prstGeom>
          <a:noFill/>
          <a:ln>
            <a:noFill/>
          </a:ln>
        </p:spPr>
      </p:pic>
      <p:sp>
        <p:nvSpPr>
          <p:cNvPr id="181" name="Google Shape;181;p45"/>
          <p:cNvSpPr txBox="1"/>
          <p:nvPr/>
        </p:nvSpPr>
        <p:spPr>
          <a:xfrm>
            <a:off x="651851" y="2572178"/>
            <a:ext cx="5371449"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Las etapas del Proceso de Dotación de Personal son: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46"/>
          <p:cNvPicPr preferRelativeResize="0"/>
          <p:nvPr/>
        </p:nvPicPr>
        <p:blipFill rotWithShape="1">
          <a:blip r:embed="rId3">
            <a:alphaModFix/>
          </a:blip>
          <a:srcRect b="0" l="0" r="0" t="0"/>
          <a:stretch/>
        </p:blipFill>
        <p:spPr>
          <a:xfrm>
            <a:off x="3" y="941266"/>
            <a:ext cx="5051881" cy="6537728"/>
          </a:xfrm>
          <a:prstGeom prst="rect">
            <a:avLst/>
          </a:prstGeom>
          <a:noFill/>
          <a:ln>
            <a:noFill/>
          </a:ln>
        </p:spPr>
      </p:pic>
      <p:sp>
        <p:nvSpPr>
          <p:cNvPr id="187" name="Google Shape;187;p46"/>
          <p:cNvSpPr txBox="1"/>
          <p:nvPr/>
        </p:nvSpPr>
        <p:spPr>
          <a:xfrm>
            <a:off x="452175" y="1378245"/>
            <a:ext cx="3151637"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RECLUTAMIENTO</a:t>
            </a:r>
            <a:endParaRPr b="0" i="0" sz="3100" u="none" cap="none" strike="noStrike">
              <a:solidFill>
                <a:srgbClr val="A93501"/>
              </a:solidFill>
              <a:latin typeface="Calibri"/>
              <a:ea typeface="Calibri"/>
              <a:cs typeface="Calibri"/>
              <a:sym typeface="Calibri"/>
            </a:endParaRPr>
          </a:p>
        </p:txBody>
      </p:sp>
      <p:sp>
        <p:nvSpPr>
          <p:cNvPr id="188" name="Google Shape;188;p46"/>
          <p:cNvSpPr txBox="1"/>
          <p:nvPr/>
        </p:nvSpPr>
        <p:spPr>
          <a:xfrm>
            <a:off x="3249196" y="2572178"/>
            <a:ext cx="5757495" cy="280072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Proceso que consiste en aplicar un conjunto de técnicas y procedimientos que buscan atraer candidatos que cumplan con un perfil determinado, calificados para ocupar un cargo vacante dentro de la organización. El objetivo será reunir una cantidad suficiente de candidatos que reúnan los requisitos definidos y que permitan realizar un buen proceso de selección.</a:t>
            </a:r>
            <a:endParaRPr b="0" i="0" sz="14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Este proceso se inicia luego de haber establecido las necesidades de personal de la organización a través de una planeación de personal, donde juega un papel fundamental la Descripción de Cargos. </a:t>
            </a:r>
            <a:endParaRPr b="0" i="0" sz="1400" u="none" cap="none" strike="noStrike">
              <a:solidFill>
                <a:srgbClr val="000000"/>
              </a:solidFill>
              <a:latin typeface="Arial"/>
              <a:ea typeface="Arial"/>
              <a:cs typeface="Arial"/>
              <a:sym typeface="Arial"/>
            </a:endParaRPr>
          </a:p>
        </p:txBody>
      </p:sp>
      <p:pic>
        <p:nvPicPr>
          <p:cNvPr id="189" name="Google Shape;189;p46"/>
          <p:cNvPicPr preferRelativeResize="0"/>
          <p:nvPr/>
        </p:nvPicPr>
        <p:blipFill rotWithShape="1">
          <a:blip r:embed="rId4">
            <a:alphaModFix/>
          </a:blip>
          <a:srcRect b="0" l="0" r="0" t="0"/>
          <a:stretch/>
        </p:blipFill>
        <p:spPr>
          <a:xfrm>
            <a:off x="319880" y="2732831"/>
            <a:ext cx="2443490" cy="26332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47"/>
          <p:cNvPicPr preferRelativeResize="0"/>
          <p:nvPr/>
        </p:nvPicPr>
        <p:blipFill rotWithShape="1">
          <a:blip r:embed="rId3">
            <a:alphaModFix/>
          </a:blip>
          <a:srcRect b="0" l="0" r="0" t="0"/>
          <a:stretch/>
        </p:blipFill>
        <p:spPr>
          <a:xfrm rot="-10200314">
            <a:off x="5392641" y="2649196"/>
            <a:ext cx="4530117" cy="5862504"/>
          </a:xfrm>
          <a:prstGeom prst="rect">
            <a:avLst/>
          </a:prstGeom>
          <a:noFill/>
          <a:ln>
            <a:noFill/>
          </a:ln>
        </p:spPr>
      </p:pic>
      <p:sp>
        <p:nvSpPr>
          <p:cNvPr id="195" name="Google Shape;195;p47"/>
          <p:cNvSpPr txBox="1"/>
          <p:nvPr/>
        </p:nvSpPr>
        <p:spPr>
          <a:xfrm>
            <a:off x="452175" y="1378245"/>
            <a:ext cx="3151637"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SELECCIÓN</a:t>
            </a:r>
            <a:endParaRPr b="0" i="0" sz="3100" u="none" cap="none" strike="noStrike">
              <a:solidFill>
                <a:srgbClr val="A93501"/>
              </a:solidFill>
              <a:latin typeface="Calibri"/>
              <a:ea typeface="Calibri"/>
              <a:cs typeface="Calibri"/>
              <a:sym typeface="Calibri"/>
            </a:endParaRPr>
          </a:p>
        </p:txBody>
      </p:sp>
      <p:sp>
        <p:nvSpPr>
          <p:cNvPr id="196" name="Google Shape;196;p47"/>
          <p:cNvSpPr txBox="1"/>
          <p:nvPr/>
        </p:nvSpPr>
        <p:spPr>
          <a:xfrm>
            <a:off x="651851" y="2572178"/>
            <a:ext cx="5073831" cy="255450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La selección de personal es el proceso por el cual se descubre, mediante una serie de técnicas de selección y pruebas de idoneidad, al candidato adecuado para ser ubicado en un cargo determinado.</a:t>
            </a:r>
            <a:endParaRPr b="0" i="0" sz="14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Su importancia radica en el hecho de ser un proceso que suministra los recursos humanos adecuados en tiempo oportuno, asegurando su calidad, permanencia, desarrollo y favorecer así, la efectividad de los procesos productivos de la organización.</a:t>
            </a:r>
            <a:endParaRPr b="0" i="0" sz="1400" u="none" cap="none" strike="noStrike">
              <a:solidFill>
                <a:srgbClr val="000000"/>
              </a:solidFill>
              <a:latin typeface="Arial"/>
              <a:ea typeface="Arial"/>
              <a:cs typeface="Arial"/>
              <a:sym typeface="Arial"/>
            </a:endParaRPr>
          </a:p>
        </p:txBody>
      </p:sp>
      <p:pic>
        <p:nvPicPr>
          <p:cNvPr id="197" name="Google Shape;197;p47"/>
          <p:cNvPicPr preferRelativeResize="0"/>
          <p:nvPr/>
        </p:nvPicPr>
        <p:blipFill rotWithShape="1">
          <a:blip r:embed="rId4">
            <a:alphaModFix/>
          </a:blip>
          <a:srcRect b="0" l="0" r="0" t="0"/>
          <a:stretch/>
        </p:blipFill>
        <p:spPr>
          <a:xfrm>
            <a:off x="6331583" y="3269222"/>
            <a:ext cx="2652232" cy="31776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48"/>
          <p:cNvPicPr preferRelativeResize="0"/>
          <p:nvPr/>
        </p:nvPicPr>
        <p:blipFill rotWithShape="1">
          <a:blip r:embed="rId3">
            <a:alphaModFix/>
          </a:blip>
          <a:srcRect b="0" l="0" r="0" t="0"/>
          <a:stretch/>
        </p:blipFill>
        <p:spPr>
          <a:xfrm rot="10800000">
            <a:off x="5547317" y="3154164"/>
            <a:ext cx="4780359" cy="6186346"/>
          </a:xfrm>
          <a:prstGeom prst="rect">
            <a:avLst/>
          </a:prstGeom>
          <a:noFill/>
          <a:ln>
            <a:noFill/>
          </a:ln>
        </p:spPr>
      </p:pic>
      <p:sp>
        <p:nvSpPr>
          <p:cNvPr id="203" name="Google Shape;203;p48"/>
          <p:cNvSpPr txBox="1"/>
          <p:nvPr/>
        </p:nvSpPr>
        <p:spPr>
          <a:xfrm>
            <a:off x="452175" y="1378245"/>
            <a:ext cx="3151637"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CONTRATACIÓN</a:t>
            </a:r>
            <a:endParaRPr b="0" i="0" sz="3100" u="none" cap="none" strike="noStrike">
              <a:solidFill>
                <a:srgbClr val="A93501"/>
              </a:solidFill>
              <a:latin typeface="Calibri"/>
              <a:ea typeface="Calibri"/>
              <a:cs typeface="Calibri"/>
              <a:sym typeface="Calibri"/>
            </a:endParaRPr>
          </a:p>
        </p:txBody>
      </p:sp>
      <p:sp>
        <p:nvSpPr>
          <p:cNvPr id="204" name="Google Shape;204;p48"/>
          <p:cNvSpPr txBox="1"/>
          <p:nvPr/>
        </p:nvSpPr>
        <p:spPr>
          <a:xfrm>
            <a:off x="651851" y="2572178"/>
            <a:ext cx="5253293" cy="280072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Es formalizar con apego a la ley, la futura relación de trabajo para garantizar los intereses, derechos y deberes tanto del trabajador como de la empresa.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Lo anterior, se hará mediante un contrato de trabajo en el cual, se establecen las obligaciones, responsabilidades y las condiciones bajo las cuales se prestará la actividad a desempeñar; además se especificarán las prestaciones a las que tendrá derecho el nuevo colaborador como son: sueldo, jornada laboral, vacaciones, aguinaldo, demás remuneraciones, beneficios, y otros.</a:t>
            </a:r>
            <a:endParaRPr b="0" i="0" sz="1400" u="none" cap="none" strike="noStrike">
              <a:solidFill>
                <a:srgbClr val="000000"/>
              </a:solidFill>
              <a:latin typeface="Arial"/>
              <a:ea typeface="Arial"/>
              <a:cs typeface="Arial"/>
              <a:sym typeface="Arial"/>
            </a:endParaRPr>
          </a:p>
        </p:txBody>
      </p:sp>
      <p:pic>
        <p:nvPicPr>
          <p:cNvPr id="205" name="Google Shape;205;p48"/>
          <p:cNvPicPr preferRelativeResize="0"/>
          <p:nvPr/>
        </p:nvPicPr>
        <p:blipFill rotWithShape="1">
          <a:blip r:embed="rId4">
            <a:alphaModFix/>
          </a:blip>
          <a:srcRect b="0" l="0" r="0" t="0"/>
          <a:stretch/>
        </p:blipFill>
        <p:spPr>
          <a:xfrm>
            <a:off x="6887649" y="4141694"/>
            <a:ext cx="2061673" cy="29165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49"/>
          <p:cNvPicPr preferRelativeResize="0"/>
          <p:nvPr/>
        </p:nvPicPr>
        <p:blipFill rotWithShape="1">
          <a:blip r:embed="rId3">
            <a:alphaModFix/>
          </a:blip>
          <a:srcRect b="0" l="0" r="0" t="0"/>
          <a:stretch/>
        </p:blipFill>
        <p:spPr>
          <a:xfrm>
            <a:off x="11" y="1534999"/>
            <a:ext cx="4655424" cy="6024667"/>
          </a:xfrm>
          <a:prstGeom prst="rect">
            <a:avLst/>
          </a:prstGeom>
          <a:noFill/>
          <a:ln>
            <a:noFill/>
          </a:ln>
        </p:spPr>
      </p:pic>
      <p:sp>
        <p:nvSpPr>
          <p:cNvPr id="211" name="Google Shape;211;p49"/>
          <p:cNvSpPr txBox="1"/>
          <p:nvPr/>
        </p:nvSpPr>
        <p:spPr>
          <a:xfrm>
            <a:off x="452175" y="1378245"/>
            <a:ext cx="3151637"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INDUCCIÓN</a:t>
            </a:r>
            <a:endParaRPr b="0" i="0" sz="3100" u="none" cap="none" strike="noStrike">
              <a:solidFill>
                <a:srgbClr val="A93501"/>
              </a:solidFill>
              <a:latin typeface="Calibri"/>
              <a:ea typeface="Calibri"/>
              <a:cs typeface="Calibri"/>
              <a:sym typeface="Calibri"/>
            </a:endParaRPr>
          </a:p>
        </p:txBody>
      </p:sp>
      <p:sp>
        <p:nvSpPr>
          <p:cNvPr id="212" name="Google Shape;212;p49"/>
          <p:cNvSpPr txBox="1"/>
          <p:nvPr/>
        </p:nvSpPr>
        <p:spPr>
          <a:xfrm>
            <a:off x="4365791" y="2572178"/>
            <a:ext cx="4666210" cy="427805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La inducción implica la incorporación de nuevas personas a la organización y su adaptación al puesto de trabajo en el menor tiempo posible, dándole a conocer aspectos tales como visión, misión, valores, productos y/o servicios y objetivos, normas, políticas, valores, costumbres, procedimientos, plan de beneficios, entre otros, de la empresa a la cual está llegando. Son factores que deberán de informarse al trabajador en esta etapa con el propósito de volver productivo a éste en un tiempo mínimo.</a:t>
            </a:r>
            <a:endParaRPr b="0" i="0" sz="14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La inducción es la etapa en la cual se busca adaptar, socializar, integrar y orientar al empleado que se ha resuelto incorporar. Es el primer acercamiento, en términos de trabajo, que tiene el recién ingresado a la empresa. </a:t>
            </a:r>
            <a:endParaRPr b="0" i="0" sz="1400" u="none" cap="none" strike="noStrike">
              <a:solidFill>
                <a:srgbClr val="000000"/>
              </a:solidFill>
              <a:latin typeface="Arial"/>
              <a:ea typeface="Arial"/>
              <a:cs typeface="Arial"/>
              <a:sym typeface="Arial"/>
            </a:endParaRPr>
          </a:p>
        </p:txBody>
      </p:sp>
      <p:pic>
        <p:nvPicPr>
          <p:cNvPr id="213" name="Google Shape;213;p49"/>
          <p:cNvPicPr preferRelativeResize="0"/>
          <p:nvPr/>
        </p:nvPicPr>
        <p:blipFill rotWithShape="1">
          <a:blip r:embed="rId4">
            <a:alphaModFix/>
          </a:blip>
          <a:srcRect b="0" l="0" r="0" t="0"/>
          <a:stretch/>
        </p:blipFill>
        <p:spPr>
          <a:xfrm>
            <a:off x="836179" y="3250545"/>
            <a:ext cx="2152256" cy="217147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p50"/>
          <p:cNvPicPr preferRelativeResize="0"/>
          <p:nvPr/>
        </p:nvPicPr>
        <p:blipFill rotWithShape="1">
          <a:blip r:embed="rId3">
            <a:alphaModFix/>
          </a:blip>
          <a:srcRect b="0" l="0" r="0" t="0"/>
          <a:stretch/>
        </p:blipFill>
        <p:spPr>
          <a:xfrm rot="-9900000">
            <a:off x="641814" y="1228813"/>
            <a:ext cx="4620827" cy="5979893"/>
          </a:xfrm>
          <a:prstGeom prst="rect">
            <a:avLst/>
          </a:prstGeom>
          <a:noFill/>
          <a:ln>
            <a:noFill/>
          </a:ln>
        </p:spPr>
      </p:pic>
      <p:sp>
        <p:nvSpPr>
          <p:cNvPr id="219" name="Google Shape;219;p50"/>
          <p:cNvSpPr txBox="1"/>
          <p:nvPr/>
        </p:nvSpPr>
        <p:spPr>
          <a:xfrm>
            <a:off x="452175" y="1378245"/>
            <a:ext cx="3151637"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CAPACITACIÓN</a:t>
            </a:r>
            <a:endParaRPr b="0" i="0" sz="3100" u="none" cap="none" strike="noStrike">
              <a:solidFill>
                <a:srgbClr val="A93501"/>
              </a:solidFill>
              <a:latin typeface="Calibri"/>
              <a:ea typeface="Calibri"/>
              <a:cs typeface="Calibri"/>
              <a:sym typeface="Calibri"/>
            </a:endParaRPr>
          </a:p>
        </p:txBody>
      </p:sp>
      <p:sp>
        <p:nvSpPr>
          <p:cNvPr id="220" name="Google Shape;220;p50"/>
          <p:cNvSpPr txBox="1"/>
          <p:nvPr/>
        </p:nvSpPr>
        <p:spPr>
          <a:xfrm>
            <a:off x="4589091" y="2572178"/>
            <a:ext cx="4662471" cy="329316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Es un proceso que consiste en proporcionar nuevos conocimientos de orden teórico, técnico y práctico mediante actividades a los colaboradores, con el fin de que desarrollen al máximo sus habilidades, destrezas y actitudes en el desempeño de su labor, de modo que estos ejecuten sus tareas de manera más eficiente, elevando la productividad de la organización.</a:t>
            </a:r>
            <a:endParaRPr b="0" i="0" sz="14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La capacitación es fundamental a la hora de mantener a los colaboradores actualizados con respecto al uso de herramientas y tecnologías relacionadas con su área de desempeño.</a:t>
            </a:r>
            <a:endParaRPr b="0" i="0" sz="1400" u="none" cap="none" strike="noStrike">
              <a:solidFill>
                <a:srgbClr val="000000"/>
              </a:solidFill>
              <a:latin typeface="Arial"/>
              <a:ea typeface="Arial"/>
              <a:cs typeface="Arial"/>
              <a:sym typeface="Arial"/>
            </a:endParaRPr>
          </a:p>
        </p:txBody>
      </p:sp>
      <p:pic>
        <p:nvPicPr>
          <p:cNvPr id="221" name="Google Shape;221;p50"/>
          <p:cNvPicPr preferRelativeResize="0"/>
          <p:nvPr/>
        </p:nvPicPr>
        <p:blipFill rotWithShape="1">
          <a:blip r:embed="rId4">
            <a:alphaModFix/>
          </a:blip>
          <a:srcRect b="0" l="0" r="0" t="0"/>
          <a:stretch/>
        </p:blipFill>
        <p:spPr>
          <a:xfrm>
            <a:off x="934054" y="3271351"/>
            <a:ext cx="2358001" cy="189482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grpSp>
        <p:nvGrpSpPr>
          <p:cNvPr id="226" name="Google Shape;226;p18"/>
          <p:cNvGrpSpPr/>
          <p:nvPr/>
        </p:nvGrpSpPr>
        <p:grpSpPr>
          <a:xfrm>
            <a:off x="2035277" y="2911885"/>
            <a:ext cx="6999671" cy="2696553"/>
            <a:chOff x="4461133" y="3098700"/>
            <a:chExt cx="4657800" cy="1525000"/>
          </a:xfrm>
        </p:grpSpPr>
        <p:sp>
          <p:nvSpPr>
            <p:cNvPr id="227" name="Google Shape;227;p18"/>
            <p:cNvSpPr/>
            <p:nvPr/>
          </p:nvSpPr>
          <p:spPr>
            <a:xfrm>
              <a:off x="4461133" y="3098700"/>
              <a:ext cx="4657800" cy="15250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8" name="Google Shape;228;p18"/>
            <p:cNvSpPr txBox="1"/>
            <p:nvPr/>
          </p:nvSpPr>
          <p:spPr>
            <a:xfrm>
              <a:off x="5331311" y="3625505"/>
              <a:ext cx="3434912" cy="438026"/>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A93501"/>
                  </a:solidFill>
                  <a:latin typeface="Calibri"/>
                  <a:ea typeface="Calibri"/>
                  <a:cs typeface="Calibri"/>
                  <a:sym typeface="Calibri"/>
                </a:rPr>
                <a:t>ETAPAS DE LA </a:t>
              </a:r>
              <a:r>
                <a:rPr b="1" i="0" lang="en-US" sz="2000" u="none" cap="none" strike="noStrike">
                  <a:solidFill>
                    <a:srgbClr val="ED6B00"/>
                  </a:solidFill>
                  <a:latin typeface="Calibri"/>
                  <a:ea typeface="Calibri"/>
                  <a:cs typeface="Calibri"/>
                  <a:sym typeface="Calibri"/>
                </a:rPr>
                <a:t>DOTACIÓN DE PERSONAL</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¡Ahora realizaremos una actividad que resume todo lo que hemos visto! </a:t>
              </a:r>
              <a:r>
                <a:rPr b="1" i="0" lang="en-US" sz="1600" u="none" cap="none" strike="noStrike">
                  <a:solidFill>
                    <a:srgbClr val="ED6B00"/>
                  </a:solidFill>
                  <a:latin typeface="Calibri"/>
                  <a:ea typeface="Calibri"/>
                  <a:cs typeface="Calibri"/>
                  <a:sym typeface="Calibri"/>
                </a:rPr>
                <a:t>¡Atentos!</a:t>
              </a:r>
              <a:endParaRPr b="1" i="0" sz="1600" u="none" cap="none" strike="noStrike">
                <a:solidFill>
                  <a:srgbClr val="ED6B00"/>
                </a:solidFill>
                <a:latin typeface="Calibri"/>
                <a:ea typeface="Calibri"/>
                <a:cs typeface="Calibri"/>
                <a:sym typeface="Calibri"/>
              </a:endParaRPr>
            </a:p>
          </p:txBody>
        </p:sp>
      </p:grpSp>
      <p:sp>
        <p:nvSpPr>
          <p:cNvPr id="229" name="Google Shape;229;p1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¿CUÁNTO APRENDIMOS?</a:t>
            </a:r>
            <a:endParaRPr b="1" i="0" sz="3100" u="none" cap="none" strike="noStrike">
              <a:solidFill>
                <a:srgbClr val="ED6B00"/>
              </a:solidFill>
              <a:latin typeface="Calibri"/>
              <a:ea typeface="Calibri"/>
              <a:cs typeface="Calibri"/>
              <a:sym typeface="Calibri"/>
            </a:endParaRPr>
          </a:p>
        </p:txBody>
      </p:sp>
      <p:sp>
        <p:nvSpPr>
          <p:cNvPr id="230" name="Google Shape;230;p18"/>
          <p:cNvSpPr txBox="1"/>
          <p:nvPr/>
        </p:nvSpPr>
        <p:spPr>
          <a:xfrm>
            <a:off x="366450"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231" name="Google Shape;231;p18"/>
          <p:cNvPicPr preferRelativeResize="0"/>
          <p:nvPr/>
        </p:nvPicPr>
        <p:blipFill rotWithShape="1">
          <a:blip r:embed="rId3">
            <a:alphaModFix/>
          </a:blip>
          <a:srcRect b="0" l="0" r="0" t="0"/>
          <a:stretch/>
        </p:blipFill>
        <p:spPr>
          <a:xfrm>
            <a:off x="530942" y="2715213"/>
            <a:ext cx="2812026" cy="3182572"/>
          </a:xfrm>
          <a:prstGeom prst="rect">
            <a:avLst/>
          </a:prstGeom>
          <a:noFill/>
          <a:ln>
            <a:noFill/>
          </a:ln>
        </p:spPr>
      </p:pic>
      <p:pic>
        <p:nvPicPr>
          <p:cNvPr id="232" name="Google Shape;232;p18"/>
          <p:cNvPicPr preferRelativeResize="0"/>
          <p:nvPr/>
        </p:nvPicPr>
        <p:blipFill rotWithShape="1">
          <a:blip r:embed="rId4">
            <a:alphaModFix/>
          </a:blip>
          <a:srcRect b="0" l="0" r="0" t="0"/>
          <a:stretch/>
        </p:blipFill>
        <p:spPr>
          <a:xfrm>
            <a:off x="7228123" y="5063613"/>
            <a:ext cx="1705019" cy="1272246"/>
          </a:xfrm>
          <a:prstGeom prst="rect">
            <a:avLst/>
          </a:prstGeom>
          <a:noFill/>
          <a:ln>
            <a:noFill/>
          </a:ln>
        </p:spPr>
      </p:pic>
      <p:pic>
        <p:nvPicPr>
          <p:cNvPr id="233" name="Google Shape;233;p18"/>
          <p:cNvPicPr preferRelativeResize="0"/>
          <p:nvPr/>
        </p:nvPicPr>
        <p:blipFill rotWithShape="1">
          <a:blip r:embed="rId5">
            <a:alphaModFix/>
          </a:blip>
          <a:srcRect b="0" l="0" r="0" t="0"/>
          <a:stretch/>
        </p:blipFill>
        <p:spPr>
          <a:xfrm>
            <a:off x="5474444" y="5389023"/>
            <a:ext cx="1651873" cy="884514"/>
          </a:xfrm>
          <a:prstGeom prst="rect">
            <a:avLst/>
          </a:prstGeom>
          <a:noFill/>
          <a:ln>
            <a:noFill/>
          </a:ln>
        </p:spPr>
      </p:pic>
      <p:sp>
        <p:nvSpPr>
          <p:cNvPr id="234" name="Google Shape;234;p18"/>
          <p:cNvSpPr txBox="1"/>
          <p:nvPr/>
        </p:nvSpPr>
        <p:spPr>
          <a:xfrm>
            <a:off x="4178965"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1</a:t>
            </a:r>
            <a:endParaRPr b="0" i="0" sz="5000" u="none" cap="none" strike="noStrike">
              <a:solidFill>
                <a:srgbClr val="FFB375"/>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5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40" name="Google Shape;240;p51"/>
          <p:cNvSpPr txBox="1"/>
          <p:nvPr/>
        </p:nvSpPr>
        <p:spPr>
          <a:xfrm>
            <a:off x="375977" y="1392244"/>
            <a:ext cx="7017881"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1" i="0" sz="3100" u="none" cap="none" strike="noStrike">
              <a:solidFill>
                <a:srgbClr val="ED6B00"/>
              </a:solidFill>
              <a:latin typeface="Calibri"/>
              <a:ea typeface="Calibri"/>
              <a:cs typeface="Calibri"/>
              <a:sym typeface="Calibri"/>
            </a:endParaRPr>
          </a:p>
        </p:txBody>
      </p:sp>
      <p:pic>
        <p:nvPicPr>
          <p:cNvPr id="241" name="Google Shape;241;p51"/>
          <p:cNvPicPr preferRelativeResize="0"/>
          <p:nvPr/>
        </p:nvPicPr>
        <p:blipFill rotWithShape="1">
          <a:blip r:embed="rId3">
            <a:alphaModFix/>
          </a:blip>
          <a:srcRect b="0" l="0" r="0" t="0"/>
          <a:stretch/>
        </p:blipFill>
        <p:spPr>
          <a:xfrm>
            <a:off x="5639333" y="1565094"/>
            <a:ext cx="3816532" cy="6006178"/>
          </a:xfrm>
          <a:prstGeom prst="rect">
            <a:avLst/>
          </a:prstGeom>
          <a:noFill/>
          <a:ln>
            <a:noFill/>
          </a:ln>
        </p:spPr>
      </p:pic>
      <p:grpSp>
        <p:nvGrpSpPr>
          <p:cNvPr id="242" name="Google Shape;242;p51"/>
          <p:cNvGrpSpPr/>
          <p:nvPr/>
        </p:nvGrpSpPr>
        <p:grpSpPr>
          <a:xfrm>
            <a:off x="-4655" y="4568183"/>
            <a:ext cx="9154909" cy="783005"/>
            <a:chOff x="-4655" y="4568183"/>
            <a:chExt cx="9154909" cy="783005"/>
          </a:xfrm>
        </p:grpSpPr>
        <p:sp>
          <p:nvSpPr>
            <p:cNvPr id="243" name="Google Shape;243;p51"/>
            <p:cNvSpPr txBox="1"/>
            <p:nvPr/>
          </p:nvSpPr>
          <p:spPr>
            <a:xfrm>
              <a:off x="1284454" y="4701528"/>
              <a:ext cx="7865800" cy="46162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Revisar la </a:t>
              </a:r>
              <a:r>
                <a:rPr b="1" i="0" lang="en-US" sz="1600" u="none" cap="none" strike="noStrike">
                  <a:solidFill>
                    <a:srgbClr val="FF6600"/>
                  </a:solidFill>
                  <a:latin typeface="Calibri"/>
                  <a:ea typeface="Calibri"/>
                  <a:cs typeface="Calibri"/>
                  <a:sym typeface="Calibri"/>
                </a:rPr>
                <a:t>Ley Nº 19.631.</a:t>
              </a:r>
              <a:endParaRPr b="0" i="0" sz="1600" u="none" cap="none" strike="noStrike">
                <a:solidFill>
                  <a:srgbClr val="000000"/>
                </a:solidFill>
                <a:latin typeface="Calibri"/>
                <a:ea typeface="Calibri"/>
                <a:cs typeface="Calibri"/>
                <a:sym typeface="Calibri"/>
              </a:endParaRPr>
            </a:p>
          </p:txBody>
        </p:sp>
        <p:grpSp>
          <p:nvGrpSpPr>
            <p:cNvPr id="244" name="Google Shape;244;p51"/>
            <p:cNvGrpSpPr/>
            <p:nvPr/>
          </p:nvGrpSpPr>
          <p:grpSpPr>
            <a:xfrm>
              <a:off x="-4655" y="4568183"/>
              <a:ext cx="1135367" cy="783005"/>
              <a:chOff x="-4655" y="4568183"/>
              <a:chExt cx="1135367" cy="783005"/>
            </a:xfrm>
          </p:grpSpPr>
          <p:sp>
            <p:nvSpPr>
              <p:cNvPr id="245" name="Google Shape;245;p51"/>
              <p:cNvSpPr/>
              <p:nvPr/>
            </p:nvSpPr>
            <p:spPr>
              <a:xfrm rot="5400000">
                <a:off x="171526" y="439200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MonoLeyes RRHH.png" id="246" name="Google Shape;246;p51"/>
              <p:cNvPicPr preferRelativeResize="0"/>
              <p:nvPr/>
            </p:nvPicPr>
            <p:blipFill rotWithShape="1">
              <a:blip r:embed="rId4">
                <a:alphaModFix/>
              </a:blip>
              <a:srcRect b="56896" l="0" r="56603" t="0"/>
              <a:stretch/>
            </p:blipFill>
            <p:spPr>
              <a:xfrm>
                <a:off x="431776" y="4690532"/>
                <a:ext cx="558771" cy="562602"/>
              </a:xfrm>
              <a:prstGeom prst="rect">
                <a:avLst/>
              </a:prstGeom>
              <a:noFill/>
              <a:ln>
                <a:noFill/>
              </a:ln>
            </p:spPr>
          </p:pic>
        </p:grpSp>
      </p:grpSp>
      <p:grpSp>
        <p:nvGrpSpPr>
          <p:cNvPr id="247" name="Google Shape;247;p51"/>
          <p:cNvGrpSpPr/>
          <p:nvPr/>
        </p:nvGrpSpPr>
        <p:grpSpPr>
          <a:xfrm>
            <a:off x="-4655" y="2826713"/>
            <a:ext cx="8958264" cy="783005"/>
            <a:chOff x="-4655" y="2826713"/>
            <a:chExt cx="8958264" cy="783005"/>
          </a:xfrm>
        </p:grpSpPr>
        <p:sp>
          <p:nvSpPr>
            <p:cNvPr id="248" name="Google Shape;248;p51"/>
            <p:cNvSpPr txBox="1"/>
            <p:nvPr/>
          </p:nvSpPr>
          <p:spPr>
            <a:xfrm>
              <a:off x="1284454" y="3048958"/>
              <a:ext cx="7669155"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Revisar la </a:t>
              </a:r>
              <a:r>
                <a:rPr b="1" i="0" lang="en-US" sz="1600" u="none" cap="none" strike="noStrike">
                  <a:solidFill>
                    <a:srgbClr val="FF6600"/>
                  </a:solidFill>
                  <a:latin typeface="Calibri"/>
                  <a:ea typeface="Calibri"/>
                  <a:cs typeface="Calibri"/>
                  <a:sym typeface="Calibri"/>
                </a:rPr>
                <a:t>Dirección del </a:t>
              </a:r>
              <a:r>
                <a:rPr b="1" i="0" lang="en-US" sz="1600" u="none" cap="none" strike="noStrike">
                  <a:solidFill>
                    <a:srgbClr val="ED6B00"/>
                  </a:solidFill>
                  <a:latin typeface="Calibri"/>
                  <a:ea typeface="Calibri"/>
                  <a:cs typeface="Calibri"/>
                  <a:sym typeface="Calibri"/>
                </a:rPr>
                <a:t>Trabajo</a:t>
              </a:r>
              <a:r>
                <a:rPr b="0" i="0" lang="en-US" sz="1600" u="none" cap="none" strike="noStrike">
                  <a:solidFill>
                    <a:srgbClr val="ED6B00"/>
                  </a:solidFill>
                  <a:latin typeface="Calibri"/>
                  <a:ea typeface="Calibri"/>
                  <a:cs typeface="Calibri"/>
                  <a:sym typeface="Calibri"/>
                </a:rPr>
                <a:t>.</a:t>
              </a:r>
              <a:endParaRPr b="0" i="0" sz="1600" u="none" cap="none" strike="noStrike">
                <a:solidFill>
                  <a:srgbClr val="ED6B00"/>
                </a:solidFill>
                <a:latin typeface="Calibri"/>
                <a:ea typeface="Calibri"/>
                <a:cs typeface="Calibri"/>
                <a:sym typeface="Calibri"/>
              </a:endParaRPr>
            </a:p>
          </p:txBody>
        </p:sp>
        <p:sp>
          <p:nvSpPr>
            <p:cNvPr id="249" name="Google Shape;249;p51"/>
            <p:cNvSpPr/>
            <p:nvPr/>
          </p:nvSpPr>
          <p:spPr>
            <a:xfrm rot="5400000">
              <a:off x="171526" y="265053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MonoLeyes RRHH.png" id="250" name="Google Shape;250;p51"/>
            <p:cNvPicPr preferRelativeResize="0"/>
            <p:nvPr/>
          </p:nvPicPr>
          <p:blipFill rotWithShape="1">
            <a:blip r:embed="rId4">
              <a:alphaModFix/>
            </a:blip>
            <a:srcRect b="45365" l="53240" r="0" t="7899"/>
            <a:stretch/>
          </p:blipFill>
          <p:spPr>
            <a:xfrm>
              <a:off x="389445" y="2938599"/>
              <a:ext cx="592644" cy="600467"/>
            </a:xfrm>
            <a:prstGeom prst="rect">
              <a:avLst/>
            </a:prstGeom>
            <a:noFill/>
            <a:ln>
              <a:noFill/>
            </a:ln>
          </p:spPr>
        </p:pic>
      </p:grpSp>
      <p:grpSp>
        <p:nvGrpSpPr>
          <p:cNvPr id="251" name="Google Shape;251;p51"/>
          <p:cNvGrpSpPr/>
          <p:nvPr/>
        </p:nvGrpSpPr>
        <p:grpSpPr>
          <a:xfrm>
            <a:off x="-4655" y="3697448"/>
            <a:ext cx="6661094" cy="783005"/>
            <a:chOff x="-4655" y="3697448"/>
            <a:chExt cx="6661094" cy="783005"/>
          </a:xfrm>
        </p:grpSpPr>
        <p:sp>
          <p:nvSpPr>
            <p:cNvPr id="252" name="Google Shape;252;p51"/>
            <p:cNvSpPr txBox="1"/>
            <p:nvPr/>
          </p:nvSpPr>
          <p:spPr>
            <a:xfrm>
              <a:off x="1284454" y="3791876"/>
              <a:ext cx="5371985" cy="46162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Revisar la </a:t>
              </a:r>
              <a:r>
                <a:rPr b="1" i="0" lang="en-US" sz="1600" u="none" cap="none" strike="noStrike">
                  <a:solidFill>
                    <a:srgbClr val="FF6600"/>
                  </a:solidFill>
                  <a:latin typeface="Calibri"/>
                  <a:ea typeface="Calibri"/>
                  <a:cs typeface="Calibri"/>
                  <a:sym typeface="Calibri"/>
                </a:rPr>
                <a:t>DL.3500.</a:t>
              </a:r>
              <a:endParaRPr b="0" i="0" sz="1400" u="none" cap="none" strike="noStrike">
                <a:solidFill>
                  <a:srgbClr val="000000"/>
                </a:solidFill>
                <a:latin typeface="Arial"/>
                <a:ea typeface="Arial"/>
                <a:cs typeface="Arial"/>
                <a:sym typeface="Arial"/>
              </a:endParaRPr>
            </a:p>
          </p:txBody>
        </p:sp>
        <p:grpSp>
          <p:nvGrpSpPr>
            <p:cNvPr id="253" name="Google Shape;253;p51"/>
            <p:cNvGrpSpPr/>
            <p:nvPr/>
          </p:nvGrpSpPr>
          <p:grpSpPr>
            <a:xfrm>
              <a:off x="-4655" y="3697448"/>
              <a:ext cx="1135367" cy="783005"/>
              <a:chOff x="-4655" y="3697448"/>
              <a:chExt cx="1135367" cy="783005"/>
            </a:xfrm>
          </p:grpSpPr>
          <p:sp>
            <p:nvSpPr>
              <p:cNvPr id="254" name="Google Shape;254;p51"/>
              <p:cNvSpPr/>
              <p:nvPr/>
            </p:nvSpPr>
            <p:spPr>
              <a:xfrm rot="5400000">
                <a:off x="171526" y="3521267"/>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MonoLeyes RRHH.png" id="255" name="Google Shape;255;p51"/>
              <p:cNvPicPr preferRelativeResize="0"/>
              <p:nvPr/>
            </p:nvPicPr>
            <p:blipFill rotWithShape="1">
              <a:blip r:embed="rId4">
                <a:alphaModFix/>
              </a:blip>
              <a:srcRect b="0" l="0" r="53528" t="52206"/>
              <a:stretch/>
            </p:blipFill>
            <p:spPr>
              <a:xfrm>
                <a:off x="399455" y="3784599"/>
                <a:ext cx="582624" cy="607394"/>
              </a:xfrm>
              <a:prstGeom prst="rect">
                <a:avLst/>
              </a:prstGeom>
              <a:noFill/>
              <a:ln>
                <a:noFill/>
              </a:ln>
            </p:spPr>
          </p:pic>
        </p:grpSp>
      </p:grpSp>
      <p:grpSp>
        <p:nvGrpSpPr>
          <p:cNvPr id="256" name="Google Shape;256;p51"/>
          <p:cNvGrpSpPr/>
          <p:nvPr/>
        </p:nvGrpSpPr>
        <p:grpSpPr>
          <a:xfrm>
            <a:off x="-4655" y="1955978"/>
            <a:ext cx="9223735" cy="783005"/>
            <a:chOff x="-4655" y="1955978"/>
            <a:chExt cx="9223735" cy="783005"/>
          </a:xfrm>
        </p:grpSpPr>
        <p:sp>
          <p:nvSpPr>
            <p:cNvPr id="257" name="Google Shape;257;p51"/>
            <p:cNvSpPr txBox="1"/>
            <p:nvPr/>
          </p:nvSpPr>
          <p:spPr>
            <a:xfrm>
              <a:off x="1284454" y="2178223"/>
              <a:ext cx="793462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Revisar el </a:t>
              </a:r>
              <a:r>
                <a:rPr b="1" i="0" lang="en-US" sz="1600" u="none" cap="none" strike="noStrike">
                  <a:solidFill>
                    <a:srgbClr val="FF6600"/>
                  </a:solidFill>
                  <a:latin typeface="Calibri"/>
                  <a:ea typeface="Calibri"/>
                  <a:cs typeface="Calibri"/>
                  <a:sym typeface="Calibri"/>
                </a:rPr>
                <a:t>Código del Trabajo</a:t>
              </a:r>
              <a:r>
                <a:rPr b="0" i="0" lang="en-US" sz="1600" u="none" cap="none" strike="noStrike">
                  <a:solidFill>
                    <a:srgbClr val="ED6B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258" name="Google Shape;258;p51"/>
            <p:cNvGrpSpPr/>
            <p:nvPr/>
          </p:nvGrpSpPr>
          <p:grpSpPr>
            <a:xfrm>
              <a:off x="-4655" y="1955978"/>
              <a:ext cx="1135367" cy="783005"/>
              <a:chOff x="-4655" y="1955978"/>
              <a:chExt cx="1135367" cy="783005"/>
            </a:xfrm>
          </p:grpSpPr>
          <p:sp>
            <p:nvSpPr>
              <p:cNvPr id="259" name="Google Shape;259;p51"/>
              <p:cNvSpPr/>
              <p:nvPr/>
            </p:nvSpPr>
            <p:spPr>
              <a:xfrm rot="5400000">
                <a:off x="171526" y="1779797"/>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MonoLeyes RRHH.png" id="260" name="Google Shape;260;p51"/>
              <p:cNvPicPr preferRelativeResize="0"/>
              <p:nvPr/>
            </p:nvPicPr>
            <p:blipFill rotWithShape="1">
              <a:blip r:embed="rId4">
                <a:alphaModFix/>
              </a:blip>
              <a:srcRect b="0" l="54470" r="0" t="58277"/>
              <a:stretch/>
            </p:blipFill>
            <p:spPr>
              <a:xfrm>
                <a:off x="309970" y="2065865"/>
                <a:ext cx="601542" cy="558800"/>
              </a:xfrm>
              <a:prstGeom prst="rect">
                <a:avLst/>
              </a:prstGeom>
              <a:noFill/>
              <a:ln>
                <a:noFill/>
              </a:ln>
            </p:spPr>
          </p:pic>
        </p:grpSp>
      </p:grpSp>
      <p:grpSp>
        <p:nvGrpSpPr>
          <p:cNvPr id="261" name="Google Shape;261;p51"/>
          <p:cNvGrpSpPr/>
          <p:nvPr/>
        </p:nvGrpSpPr>
        <p:grpSpPr>
          <a:xfrm>
            <a:off x="-4655" y="5438917"/>
            <a:ext cx="6906899" cy="783005"/>
            <a:chOff x="-4655" y="5438917"/>
            <a:chExt cx="6906899" cy="783005"/>
          </a:xfrm>
        </p:grpSpPr>
        <p:sp>
          <p:nvSpPr>
            <p:cNvPr id="262" name="Google Shape;262;p51"/>
            <p:cNvSpPr txBox="1"/>
            <p:nvPr/>
          </p:nvSpPr>
          <p:spPr>
            <a:xfrm>
              <a:off x="1284453" y="5562841"/>
              <a:ext cx="5617791"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Ser </a:t>
              </a:r>
              <a:r>
                <a:rPr b="1" i="0" lang="en-US" sz="1600" u="none" cap="none" strike="noStrike">
                  <a:solidFill>
                    <a:srgbClr val="FF6600"/>
                  </a:solidFill>
                  <a:latin typeface="Calibri"/>
                  <a:ea typeface="Calibri"/>
                  <a:cs typeface="Calibri"/>
                  <a:sym typeface="Calibri"/>
                </a:rPr>
                <a:t>cuidadoso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FF6600"/>
                  </a:solidFill>
                  <a:latin typeface="Calibri"/>
                  <a:ea typeface="Calibri"/>
                  <a:cs typeface="Calibri"/>
                  <a:sym typeface="Calibri"/>
                </a:rPr>
                <a:t>respetuoso</a:t>
              </a:r>
              <a:r>
                <a:rPr b="0" i="0" lang="en-US" sz="1600" u="none" cap="none" strike="noStrike">
                  <a:solidFill>
                    <a:srgbClr val="000000"/>
                  </a:solidFill>
                  <a:latin typeface="Calibri"/>
                  <a:ea typeface="Calibri"/>
                  <a:cs typeface="Calibri"/>
                  <a:sym typeface="Calibri"/>
                </a:rPr>
                <a:t> con los integrantes de tu </a:t>
              </a:r>
              <a:br>
                <a:rPr b="0" i="0" lang="en-US" sz="1600" u="none" cap="none" strike="noStrike">
                  <a:solidFill>
                    <a:srgbClr val="000000"/>
                  </a:solidFill>
                  <a:latin typeface="Calibri"/>
                  <a:ea typeface="Calibri"/>
                  <a:cs typeface="Calibri"/>
                  <a:sym typeface="Calibri"/>
                </a:rPr>
              </a:br>
              <a:r>
                <a:rPr b="0" i="0" lang="en-US" sz="1600" u="none" cap="none" strike="noStrike">
                  <a:solidFill>
                    <a:srgbClr val="000000"/>
                  </a:solidFill>
                  <a:latin typeface="Calibri"/>
                  <a:ea typeface="Calibri"/>
                  <a:cs typeface="Calibri"/>
                  <a:sym typeface="Calibri"/>
                </a:rPr>
                <a:t>equipo de trabajo. </a:t>
              </a:r>
              <a:endParaRPr b="0" i="0" sz="1400" u="none" cap="none" strike="noStrike">
                <a:solidFill>
                  <a:srgbClr val="000000"/>
                </a:solidFill>
                <a:latin typeface="Arial"/>
                <a:ea typeface="Arial"/>
                <a:cs typeface="Arial"/>
                <a:sym typeface="Arial"/>
              </a:endParaRPr>
            </a:p>
          </p:txBody>
        </p:sp>
        <p:grpSp>
          <p:nvGrpSpPr>
            <p:cNvPr id="263" name="Google Shape;263;p51"/>
            <p:cNvGrpSpPr/>
            <p:nvPr/>
          </p:nvGrpSpPr>
          <p:grpSpPr>
            <a:xfrm>
              <a:off x="-4655" y="5438917"/>
              <a:ext cx="1135367" cy="783005"/>
              <a:chOff x="-4655" y="5438917"/>
              <a:chExt cx="1135367" cy="783005"/>
            </a:xfrm>
          </p:grpSpPr>
          <p:sp>
            <p:nvSpPr>
              <p:cNvPr id="264" name="Google Shape;264;p51"/>
              <p:cNvSpPr/>
              <p:nvPr/>
            </p:nvSpPr>
            <p:spPr>
              <a:xfrm rot="5400000">
                <a:off x="171526" y="5262736"/>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Equipo.png" id="265" name="Google Shape;265;p51"/>
              <p:cNvPicPr preferRelativeResize="0"/>
              <p:nvPr/>
            </p:nvPicPr>
            <p:blipFill rotWithShape="1">
              <a:blip r:embed="rId5">
                <a:alphaModFix/>
              </a:blip>
              <a:srcRect b="0" l="0" r="0" t="0"/>
              <a:stretch/>
            </p:blipFill>
            <p:spPr>
              <a:xfrm>
                <a:off x="279400" y="5537801"/>
                <a:ext cx="685823" cy="585236"/>
              </a:xfrm>
              <a:prstGeom prst="rect">
                <a:avLst/>
              </a:prstGeom>
              <a:noFill/>
              <a:ln>
                <a:noFill/>
              </a:ln>
            </p:spPr>
          </p:pic>
        </p:gr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7"/>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6" name="Google Shape;76;p37"/>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MÓDULO 4 </a:t>
            </a:r>
            <a:r>
              <a:rPr b="0" i="0" lang="en-US" sz="1200" u="none" cap="none" strike="noStrike">
                <a:solidFill>
                  <a:srgbClr val="ED6B00"/>
                </a:solidFill>
                <a:latin typeface="Calibri"/>
                <a:ea typeface="Calibri"/>
                <a:cs typeface="Calibri"/>
                <a:sym typeface="Calibri"/>
              </a:rPr>
              <a:t>| DOTACIÓN DE PERSONAL</a:t>
            </a:r>
            <a:endParaRPr b="0" i="0" sz="1200" u="none" cap="none" strike="noStrike">
              <a:solidFill>
                <a:srgbClr val="ED6B00"/>
              </a:solidFill>
              <a:latin typeface="Calibri"/>
              <a:ea typeface="Calibri"/>
              <a:cs typeface="Calibri"/>
              <a:sym typeface="Calibri"/>
            </a:endParaRPr>
          </a:p>
        </p:txBody>
      </p:sp>
      <p:sp>
        <p:nvSpPr>
          <p:cNvPr id="77" name="Google Shape;77;p37"/>
          <p:cNvSpPr txBox="1"/>
          <p:nvPr/>
        </p:nvSpPr>
        <p:spPr>
          <a:xfrm>
            <a:off x="365425" y="2144650"/>
            <a:ext cx="5094081"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600"/>
              <a:buFont typeface="Arial"/>
              <a:buNone/>
            </a:pPr>
            <a:r>
              <a:rPr b="1" i="0" lang="en-US" sz="3600" u="none" cap="none" strike="noStrike">
                <a:solidFill>
                  <a:srgbClr val="ED6B00"/>
                </a:solidFill>
                <a:latin typeface="Calibri"/>
                <a:ea typeface="Calibri"/>
                <a:cs typeface="Calibri"/>
                <a:sym typeface="Calibri"/>
              </a:rPr>
              <a:t>ETAPAS DE LA DOTACIÓN DE PERSONAL</a:t>
            </a:r>
            <a:endParaRPr b="1" i="0" sz="3600" u="none" cap="none" strike="noStrike">
              <a:solidFill>
                <a:srgbClr val="ED6B00"/>
              </a:solidFill>
              <a:latin typeface="Calibri"/>
              <a:ea typeface="Calibri"/>
              <a:cs typeface="Calibri"/>
              <a:sym typeface="Calibri"/>
            </a:endParaRPr>
          </a:p>
        </p:txBody>
      </p:sp>
      <p:pic>
        <p:nvPicPr>
          <p:cNvPr id="78" name="Google Shape;78;p37"/>
          <p:cNvPicPr preferRelativeResize="0"/>
          <p:nvPr/>
        </p:nvPicPr>
        <p:blipFill rotWithShape="1">
          <a:blip r:embed="rId3">
            <a:alphaModFix/>
          </a:blip>
          <a:srcRect b="0" l="0" r="0" t="0"/>
          <a:stretch/>
        </p:blipFill>
        <p:spPr>
          <a:xfrm>
            <a:off x="4679576" y="2642825"/>
            <a:ext cx="4249272" cy="457064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0"/>
          <p:cNvSpPr/>
          <p:nvPr/>
        </p:nvSpPr>
        <p:spPr>
          <a:xfrm>
            <a:off x="431624" y="2285848"/>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71" name="Google Shape;271;p2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PRÁCTICA</a:t>
            </a:r>
            <a:endParaRPr b="1" i="0" sz="3100" u="none" cap="none" strike="noStrike">
              <a:solidFill>
                <a:srgbClr val="ED6B00"/>
              </a:solidFill>
              <a:latin typeface="Calibri"/>
              <a:ea typeface="Calibri"/>
              <a:cs typeface="Calibri"/>
              <a:sym typeface="Calibri"/>
            </a:endParaRPr>
          </a:p>
        </p:txBody>
      </p:sp>
      <p:sp>
        <p:nvSpPr>
          <p:cNvPr id="272" name="Google Shape;272;p20"/>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3" name="Google Shape;273;p20"/>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274" name="Google Shape;274;p20"/>
          <p:cNvSpPr txBox="1"/>
          <p:nvPr/>
        </p:nvSpPr>
        <p:spPr>
          <a:xfrm>
            <a:off x="3670560"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1</a:t>
            </a:r>
            <a:endParaRPr b="0" i="0" sz="6000" u="none" cap="none" strike="noStrike">
              <a:solidFill>
                <a:srgbClr val="FFB375"/>
              </a:solidFill>
              <a:latin typeface="Calibri"/>
              <a:ea typeface="Calibri"/>
              <a:cs typeface="Calibri"/>
              <a:sym typeface="Calibri"/>
            </a:endParaRPr>
          </a:p>
        </p:txBody>
      </p:sp>
      <p:pic>
        <p:nvPicPr>
          <p:cNvPr id="275" name="Google Shape;275;p20"/>
          <p:cNvPicPr preferRelativeResize="0"/>
          <p:nvPr/>
        </p:nvPicPr>
        <p:blipFill rotWithShape="1">
          <a:blip r:embed="rId3">
            <a:alphaModFix/>
          </a:blip>
          <a:srcRect b="0" l="0" r="0" t="0"/>
          <a:stretch/>
        </p:blipFill>
        <p:spPr>
          <a:xfrm>
            <a:off x="2716056" y="3978569"/>
            <a:ext cx="6899892" cy="3974395"/>
          </a:xfrm>
          <a:prstGeom prst="rect">
            <a:avLst/>
          </a:prstGeom>
          <a:noFill/>
          <a:ln>
            <a:noFill/>
          </a:ln>
        </p:spPr>
      </p:pic>
      <p:sp>
        <p:nvSpPr>
          <p:cNvPr id="276" name="Google Shape;276;p20"/>
          <p:cNvSpPr txBox="1"/>
          <p:nvPr/>
        </p:nvSpPr>
        <p:spPr>
          <a:xfrm>
            <a:off x="2733983" y="6881800"/>
            <a:ext cx="1639637"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resentación</a:t>
            </a:r>
            <a:endParaRPr b="0" i="0" sz="1100" u="none" cap="none" strike="noStrike">
              <a:solidFill>
                <a:srgbClr val="741B47"/>
              </a:solidFill>
              <a:latin typeface="Calibri"/>
              <a:ea typeface="Calibri"/>
              <a:cs typeface="Calibri"/>
              <a:sym typeface="Calibri"/>
            </a:endParaRPr>
          </a:p>
        </p:txBody>
      </p:sp>
      <p:sp>
        <p:nvSpPr>
          <p:cNvPr id="277" name="Google Shape;277;p20"/>
          <p:cNvSpPr txBox="1"/>
          <p:nvPr/>
        </p:nvSpPr>
        <p:spPr>
          <a:xfrm>
            <a:off x="958647" y="3708229"/>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A93501"/>
                </a:solidFill>
                <a:latin typeface="Calibri"/>
                <a:ea typeface="Calibri"/>
                <a:cs typeface="Calibri"/>
                <a:sym typeface="Calibri"/>
              </a:rPr>
              <a:t>ETAPAS DE LA </a:t>
            </a:r>
            <a:r>
              <a:rPr b="1" i="0" lang="en-US" sz="2000" u="none" cap="none" strike="noStrike">
                <a:solidFill>
                  <a:srgbClr val="ED6B00"/>
                </a:solidFill>
                <a:latin typeface="Calibri"/>
                <a:ea typeface="Calibri"/>
                <a:cs typeface="Calibri"/>
                <a:sym typeface="Calibri"/>
              </a:rPr>
              <a:t>DOTACIÓN DE PERSONAL</a:t>
            </a:r>
            <a:endParaRPr b="0" i="0" sz="20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Para realizar la siguiente actividad, utiliza el archivo </a:t>
            </a:r>
            <a:r>
              <a:rPr b="1" i="0" lang="en-US" sz="1600" u="none" cap="none" strike="noStrike">
                <a:solidFill>
                  <a:srgbClr val="ED6B00"/>
                </a:solidFill>
                <a:latin typeface="Calibri"/>
                <a:ea typeface="Calibri"/>
                <a:cs typeface="Calibri"/>
                <a:sym typeface="Calibri"/>
              </a:rPr>
              <a:t>Actividad Práctica 1,</a:t>
            </a:r>
            <a:r>
              <a:rPr b="0" i="0" lang="en-US" sz="1600" u="none" cap="none" strike="noStrike">
                <a:solidFill>
                  <a:srgbClr val="000000"/>
                </a:solidFill>
                <a:latin typeface="Calibri"/>
                <a:ea typeface="Calibri"/>
                <a:cs typeface="Calibri"/>
                <a:sym typeface="Calibri"/>
              </a:rPr>
              <a:t> y sigue las instrucciones señaladas.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21"/>
          <p:cNvSpPr/>
          <p:nvPr/>
        </p:nvSpPr>
        <p:spPr>
          <a:xfrm>
            <a:off x="431624" y="2285848"/>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83" name="Google Shape;283;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4" name="Google Shape;284;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285" name="Google Shape;285;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286" name="Google Shape;286;p21"/>
          <p:cNvPicPr preferRelativeResize="0"/>
          <p:nvPr/>
        </p:nvPicPr>
        <p:blipFill rotWithShape="1">
          <a:blip r:embed="rId3">
            <a:alphaModFix/>
          </a:blip>
          <a:srcRect b="0" l="0" r="0" t="0"/>
          <a:stretch/>
        </p:blipFill>
        <p:spPr>
          <a:xfrm>
            <a:off x="5830531" y="2890682"/>
            <a:ext cx="2963594" cy="4629223"/>
          </a:xfrm>
          <a:prstGeom prst="rect">
            <a:avLst/>
          </a:prstGeom>
          <a:noFill/>
          <a:ln>
            <a:noFill/>
          </a:ln>
        </p:spPr>
      </p:pic>
      <p:sp>
        <p:nvSpPr>
          <p:cNvPr id="287" name="Google Shape;287;p21"/>
          <p:cNvSpPr txBox="1"/>
          <p:nvPr/>
        </p:nvSpPr>
        <p:spPr>
          <a:xfrm>
            <a:off x="958647" y="3788886"/>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A93501"/>
                </a:solidFill>
                <a:latin typeface="Calibri"/>
                <a:ea typeface="Calibri"/>
                <a:cs typeface="Calibri"/>
                <a:sym typeface="Calibri"/>
              </a:rPr>
              <a:t>ETAPAS DE LA </a:t>
            </a:r>
            <a:r>
              <a:rPr b="1" i="0" lang="en-US" sz="2000" u="none" cap="none" strike="noStrike">
                <a:solidFill>
                  <a:srgbClr val="ED6B00"/>
                </a:solidFill>
                <a:latin typeface="Calibri"/>
                <a:ea typeface="Calibri"/>
                <a:cs typeface="Calibri"/>
                <a:sym typeface="Calibri"/>
              </a:rPr>
              <a:t>DOTACIÓN DE PERSONAL</a:t>
            </a:r>
            <a:endParaRPr b="0" i="0" sz="20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¡Hasta la próxima! </a:t>
            </a:r>
            <a:endParaRPr b="1" i="0" sz="21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288" name="Google Shape;288;p21"/>
          <p:cNvPicPr preferRelativeResize="0"/>
          <p:nvPr/>
        </p:nvPicPr>
        <p:blipFill rotWithShape="1">
          <a:blip r:embed="rId4">
            <a:alphaModFix/>
          </a:blip>
          <a:srcRect b="0" l="0" r="0" t="0"/>
          <a:stretch/>
        </p:blipFill>
        <p:spPr>
          <a:xfrm>
            <a:off x="3210792" y="4159042"/>
            <a:ext cx="673176" cy="6037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38"/>
          <p:cNvSpPr txBox="1"/>
          <p:nvPr/>
        </p:nvSpPr>
        <p:spPr>
          <a:xfrm>
            <a:off x="398953" y="2499449"/>
            <a:ext cx="2768317" cy="2491991"/>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OA 4</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Ejecutar tareas sistemáticas de descripción de cargos, de reclutamiento y de selección de personal, de acuerdo a las necesidades de una empresa, a los procedimientos establecidos y a la normativa vigente.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OA Genérico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A - C</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br>
              <a:rPr b="0" i="0" lang="en-US" sz="1400" u="none" cap="none" strike="noStrike">
                <a:solidFill>
                  <a:srgbClr val="000000"/>
                </a:solidFill>
                <a:latin typeface="Arial"/>
                <a:ea typeface="Arial"/>
                <a:cs typeface="Arial"/>
                <a:sym typeface="Arial"/>
              </a:rPr>
            </a:br>
            <a:endParaRPr b="1" i="0" sz="1400" u="none" cap="none" strike="noStrike">
              <a:solidFill>
                <a:srgbClr val="76384D"/>
              </a:solidFill>
              <a:latin typeface="Calibri"/>
              <a:ea typeface="Calibri"/>
              <a:cs typeface="Calibri"/>
              <a:sym typeface="Calibri"/>
            </a:endParaRPr>
          </a:p>
        </p:txBody>
      </p:sp>
      <p:sp>
        <p:nvSpPr>
          <p:cNvPr id="84" name="Google Shape;84;p38"/>
          <p:cNvSpPr/>
          <p:nvPr/>
        </p:nvSpPr>
        <p:spPr>
          <a:xfrm>
            <a:off x="252573" y="1472660"/>
            <a:ext cx="2980513" cy="4543828"/>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5" name="Google Shape;85;p38"/>
          <p:cNvSpPr txBox="1"/>
          <p:nvPr/>
        </p:nvSpPr>
        <p:spPr>
          <a:xfrm>
            <a:off x="358671" y="2041003"/>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86" name="Google Shape;86;p38"/>
          <p:cNvPicPr preferRelativeResize="0"/>
          <p:nvPr/>
        </p:nvPicPr>
        <p:blipFill rotWithShape="1">
          <a:blip r:embed="rId3">
            <a:alphaModFix/>
          </a:blip>
          <a:srcRect b="0" l="0" r="0" t="0"/>
          <a:stretch/>
        </p:blipFill>
        <p:spPr>
          <a:xfrm>
            <a:off x="1410122" y="1203013"/>
            <a:ext cx="702376" cy="669708"/>
          </a:xfrm>
          <a:prstGeom prst="rect">
            <a:avLst/>
          </a:prstGeom>
          <a:noFill/>
          <a:ln>
            <a:noFill/>
          </a:ln>
        </p:spPr>
      </p:pic>
      <p:sp>
        <p:nvSpPr>
          <p:cNvPr id="87" name="Google Shape;87;p38"/>
          <p:cNvSpPr/>
          <p:nvPr/>
        </p:nvSpPr>
        <p:spPr>
          <a:xfrm>
            <a:off x="3362219" y="1472660"/>
            <a:ext cx="2980513" cy="4543827"/>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8" name="Google Shape;88;p38"/>
          <p:cNvSpPr txBox="1"/>
          <p:nvPr/>
        </p:nvSpPr>
        <p:spPr>
          <a:xfrm>
            <a:off x="3561634" y="2499449"/>
            <a:ext cx="2781097" cy="231791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1 </a:t>
            </a:r>
            <a:r>
              <a:rPr b="0" i="0" lang="en-US" sz="1400" u="none" cap="none" strike="noStrike">
                <a:solidFill>
                  <a:srgbClr val="000000"/>
                </a:solidFill>
                <a:latin typeface="Calibri"/>
                <a:ea typeface="Calibri"/>
                <a:cs typeface="Calibri"/>
                <a:sym typeface="Calibri"/>
              </a:rPr>
              <a:t>Efectúa tareas de apoyo al proceso de descripción de cargos, según instrucciones de jefatura y de acuerdo a la normativa vigente.</a:t>
            </a:r>
            <a:endParaRPr b="0" i="0" sz="1400" u="none" cap="none" strike="noStrike">
              <a:solidFill>
                <a:srgbClr val="000000"/>
              </a:solidFill>
              <a:latin typeface="Calibri"/>
              <a:ea typeface="Calibri"/>
              <a:cs typeface="Calibri"/>
              <a:sym typeface="Calibri"/>
            </a:endParaRPr>
          </a:p>
        </p:txBody>
      </p:sp>
      <p:sp>
        <p:nvSpPr>
          <p:cNvPr id="89" name="Google Shape;89;p38"/>
          <p:cNvSpPr txBox="1"/>
          <p:nvPr/>
        </p:nvSpPr>
        <p:spPr>
          <a:xfrm>
            <a:off x="3561636" y="2041003"/>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90" name="Google Shape;90;p38"/>
          <p:cNvPicPr preferRelativeResize="0"/>
          <p:nvPr/>
        </p:nvPicPr>
        <p:blipFill rotWithShape="1">
          <a:blip r:embed="rId4">
            <a:alphaModFix/>
          </a:blip>
          <a:srcRect b="0" l="0" r="0" t="0"/>
          <a:stretch/>
        </p:blipFill>
        <p:spPr>
          <a:xfrm>
            <a:off x="4539906" y="1203013"/>
            <a:ext cx="702376" cy="669708"/>
          </a:xfrm>
          <a:prstGeom prst="rect">
            <a:avLst/>
          </a:prstGeom>
          <a:noFill/>
          <a:ln>
            <a:noFill/>
          </a:ln>
        </p:spPr>
      </p:pic>
      <p:sp>
        <p:nvSpPr>
          <p:cNvPr id="91" name="Google Shape;91;p38"/>
          <p:cNvSpPr/>
          <p:nvPr/>
        </p:nvSpPr>
        <p:spPr>
          <a:xfrm>
            <a:off x="6473043" y="1472660"/>
            <a:ext cx="2980513" cy="5663580"/>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2" name="Google Shape;92;p38"/>
          <p:cNvSpPr txBox="1"/>
          <p:nvPr/>
        </p:nvSpPr>
        <p:spPr>
          <a:xfrm>
            <a:off x="6613508" y="2499449"/>
            <a:ext cx="2803268" cy="395725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Identifica el proceso de dotación del personal como un procedimiento constante y gradual que permite a la organización contar con personal idóneo.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endParaRPr b="1" i="0" sz="1400" u="none" cap="none" strike="noStrike">
              <a:solidFill>
                <a:srgbClr val="76384D"/>
              </a:solidFill>
              <a:latin typeface="Calibri"/>
              <a:ea typeface="Calibri"/>
              <a:cs typeface="Calibri"/>
              <a:sym typeface="Calibri"/>
            </a:endParaRPr>
          </a:p>
        </p:txBody>
      </p:sp>
      <p:sp>
        <p:nvSpPr>
          <p:cNvPr id="93" name="Google Shape;93;p38"/>
          <p:cNvSpPr txBox="1"/>
          <p:nvPr/>
        </p:nvSpPr>
        <p:spPr>
          <a:xfrm>
            <a:off x="6554516" y="2041003"/>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94" name="Google Shape;94;p38"/>
          <p:cNvPicPr preferRelativeResize="0"/>
          <p:nvPr/>
        </p:nvPicPr>
        <p:blipFill rotWithShape="1">
          <a:blip r:embed="rId5">
            <a:alphaModFix/>
          </a:blip>
          <a:srcRect b="0" l="0" r="0" t="0"/>
          <a:stretch/>
        </p:blipFill>
        <p:spPr>
          <a:xfrm>
            <a:off x="7649552" y="1203013"/>
            <a:ext cx="702376" cy="669708"/>
          </a:xfrm>
          <a:prstGeom prst="rect">
            <a:avLst/>
          </a:prstGeom>
          <a:noFill/>
          <a:ln>
            <a:noFill/>
          </a:ln>
        </p:spPr>
      </p:pic>
      <p:pic>
        <p:nvPicPr>
          <p:cNvPr id="95" name="Google Shape;95;p38"/>
          <p:cNvPicPr preferRelativeResize="0"/>
          <p:nvPr/>
        </p:nvPicPr>
        <p:blipFill rotWithShape="1">
          <a:blip r:embed="rId6">
            <a:alphaModFix/>
          </a:blip>
          <a:srcRect b="0" l="0" r="0" t="0"/>
          <a:stretch/>
        </p:blipFill>
        <p:spPr>
          <a:xfrm flipH="1">
            <a:off x="511864" y="4448534"/>
            <a:ext cx="3103843" cy="2466270"/>
          </a:xfrm>
          <a:prstGeom prst="rect">
            <a:avLst/>
          </a:prstGeom>
          <a:noFill/>
          <a:ln>
            <a:noFill/>
          </a:ln>
        </p:spPr>
      </p:pic>
      <p:pic>
        <p:nvPicPr>
          <p:cNvPr id="96" name="Google Shape;96;p38"/>
          <p:cNvPicPr preferRelativeResize="0"/>
          <p:nvPr/>
        </p:nvPicPr>
        <p:blipFill rotWithShape="1">
          <a:blip r:embed="rId7">
            <a:alphaModFix/>
          </a:blip>
          <a:srcRect b="0" l="0" r="0" t="0"/>
          <a:stretch/>
        </p:blipFill>
        <p:spPr>
          <a:xfrm flipH="1">
            <a:off x="3588297" y="3757726"/>
            <a:ext cx="3025211" cy="408238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grpSp>
        <p:nvGrpSpPr>
          <p:cNvPr id="101" name="Google Shape;101;p39"/>
          <p:cNvGrpSpPr/>
          <p:nvPr/>
        </p:nvGrpSpPr>
        <p:grpSpPr>
          <a:xfrm flipH="1">
            <a:off x="536225" y="2440019"/>
            <a:ext cx="6281790" cy="2971024"/>
            <a:chOff x="2882829" y="2843142"/>
            <a:chExt cx="6281790" cy="2971024"/>
          </a:xfrm>
        </p:grpSpPr>
        <p:sp>
          <p:nvSpPr>
            <p:cNvPr id="102" name="Google Shape;102;p39"/>
            <p:cNvSpPr/>
            <p:nvPr/>
          </p:nvSpPr>
          <p:spPr>
            <a:xfrm>
              <a:off x="3613809" y="2843142"/>
              <a:ext cx="5550810" cy="2971024"/>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03" name="Google Shape;103;p39"/>
            <p:cNvSpPr/>
            <p:nvPr/>
          </p:nvSpPr>
          <p:spPr>
            <a:xfrm rot="-7028957">
              <a:off x="3220169" y="4877110"/>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04" name="Google Shape;104;p39"/>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DE INTRODUCCIÓN AL MÓDULO</a:t>
            </a:r>
            <a:endParaRPr b="1" i="0" sz="3100" u="none" cap="none" strike="noStrike">
              <a:solidFill>
                <a:srgbClr val="ED6B00"/>
              </a:solidFill>
              <a:latin typeface="Calibri"/>
              <a:ea typeface="Calibri"/>
              <a:cs typeface="Calibri"/>
              <a:sym typeface="Calibri"/>
            </a:endParaRPr>
          </a:p>
        </p:txBody>
      </p:sp>
      <p:sp>
        <p:nvSpPr>
          <p:cNvPr id="105" name="Google Shape;105;p39"/>
          <p:cNvSpPr txBox="1"/>
          <p:nvPr/>
        </p:nvSpPr>
        <p:spPr>
          <a:xfrm>
            <a:off x="794236" y="2784618"/>
            <a:ext cx="5194187" cy="2281826"/>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Los invito a que se reúnan en grupos de cuatro integrantes, lean la siguiente situación y presenten una propuesta de acuerdo a lo señalado: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Eres el encargado de definir el equipo de colaboradores ideales para la selección nacional chilena de fútbol, para ello debes nombrar sus cargos y funciones.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400"/>
              <a:buFont typeface="Arial"/>
              <a:buNone/>
            </a:pPr>
            <a:r>
              <a:rPr b="1" i="0" lang="en-US" sz="1400" u="none" cap="none" strike="noStrike">
                <a:solidFill>
                  <a:srgbClr val="ED6B00"/>
                </a:solidFill>
                <a:latin typeface="Calibri"/>
                <a:ea typeface="Calibri"/>
                <a:cs typeface="Calibri"/>
                <a:sym typeface="Calibri"/>
              </a:rPr>
              <a:t>“La organización de personas idóneas en el puesto adecuado para cumplir con un objetivo en común, se llama dotación de personal”.</a:t>
            </a:r>
            <a:endParaRPr b="1" i="0" sz="1400" u="none" cap="none" strike="noStrike">
              <a:solidFill>
                <a:srgbClr val="ED6B00"/>
              </a:solidFill>
              <a:latin typeface="Calibri"/>
              <a:ea typeface="Calibri"/>
              <a:cs typeface="Calibri"/>
              <a:sym typeface="Calibri"/>
            </a:endParaRPr>
          </a:p>
        </p:txBody>
      </p:sp>
      <p:sp>
        <p:nvSpPr>
          <p:cNvPr id="106" name="Google Shape;106;p39"/>
          <p:cNvSpPr txBox="1"/>
          <p:nvPr/>
        </p:nvSpPr>
        <p:spPr>
          <a:xfrm>
            <a:off x="794236" y="6035519"/>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profundizar revisando</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A93501"/>
                </a:solidFill>
                <a:latin typeface="Calibri"/>
                <a:ea typeface="Calibri"/>
                <a:cs typeface="Calibri"/>
                <a:sym typeface="Calibri"/>
              </a:rPr>
              <a:t>la siguiente presentación</a:t>
            </a:r>
            <a:endParaRPr b="0" i="0" sz="1400" u="none" cap="none" strike="noStrike">
              <a:solidFill>
                <a:srgbClr val="A93501"/>
              </a:solidFill>
              <a:latin typeface="Arial"/>
              <a:ea typeface="Arial"/>
              <a:cs typeface="Arial"/>
              <a:sym typeface="Arial"/>
            </a:endParaRPr>
          </a:p>
        </p:txBody>
      </p:sp>
      <p:pic>
        <p:nvPicPr>
          <p:cNvPr id="107" name="Google Shape;107;p39"/>
          <p:cNvPicPr preferRelativeResize="0"/>
          <p:nvPr/>
        </p:nvPicPr>
        <p:blipFill rotWithShape="1">
          <a:blip r:embed="rId3">
            <a:alphaModFix/>
          </a:blip>
          <a:srcRect b="0" l="0" r="0" t="0"/>
          <a:stretch/>
        </p:blipFill>
        <p:spPr>
          <a:xfrm>
            <a:off x="6154447" y="4204447"/>
            <a:ext cx="3656487" cy="34642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5"/>
          <p:cNvSpPr txBox="1"/>
          <p:nvPr/>
        </p:nvSpPr>
        <p:spPr>
          <a:xfrm>
            <a:off x="4063852" y="2664933"/>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Al término de la actividad estarás en condiciones de:</a:t>
            </a:r>
            <a:endParaRPr b="1" i="0" sz="1400" u="none" cap="none" strike="noStrike">
              <a:solidFill>
                <a:schemeClr val="dk1"/>
              </a:solidFill>
              <a:latin typeface="Calibri"/>
              <a:ea typeface="Calibri"/>
              <a:cs typeface="Calibri"/>
              <a:sym typeface="Calibri"/>
            </a:endParaRPr>
          </a:p>
        </p:txBody>
      </p:sp>
      <p:sp>
        <p:nvSpPr>
          <p:cNvPr id="113" name="Google Shape;113;p5"/>
          <p:cNvSpPr/>
          <p:nvPr/>
        </p:nvSpPr>
        <p:spPr>
          <a:xfrm>
            <a:off x="4063852" y="3194618"/>
            <a:ext cx="5081308" cy="3106992"/>
          </a:xfrm>
          <a:prstGeom prst="roundRect">
            <a:avLst>
              <a:gd fmla="val 674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4" name="Google Shape;114;p5"/>
          <p:cNvSpPr txBox="1"/>
          <p:nvPr/>
        </p:nvSpPr>
        <p:spPr>
          <a:xfrm>
            <a:off x="4578914" y="3185653"/>
            <a:ext cx="4417344" cy="27391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8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Reconocer la definición de dotación de personal y sus objetivos.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Identificar los principios y políticas de la dotación de personal.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Reconocer la importancia de la dotación de personal.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80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Identificar las etapas de la dotación de personal.</a:t>
            </a:r>
            <a:endParaRPr b="0" i="0" sz="1400" u="none" cap="none" strike="noStrike">
              <a:solidFill>
                <a:srgbClr val="000000"/>
              </a:solidFill>
              <a:latin typeface="Arial"/>
              <a:ea typeface="Arial"/>
              <a:cs typeface="Arial"/>
              <a:sym typeface="Arial"/>
            </a:endParaRPr>
          </a:p>
        </p:txBody>
      </p:sp>
      <p:grpSp>
        <p:nvGrpSpPr>
          <p:cNvPr id="115" name="Google Shape;115;p5"/>
          <p:cNvGrpSpPr/>
          <p:nvPr/>
        </p:nvGrpSpPr>
        <p:grpSpPr>
          <a:xfrm>
            <a:off x="3895220" y="3500984"/>
            <a:ext cx="375438" cy="362157"/>
            <a:chOff x="8933845" y="4538850"/>
            <a:chExt cx="376200" cy="385800"/>
          </a:xfrm>
        </p:grpSpPr>
        <p:sp>
          <p:nvSpPr>
            <p:cNvPr id="116" name="Google Shape;116;p5"/>
            <p:cNvSpPr/>
            <p:nvPr/>
          </p:nvSpPr>
          <p:spPr>
            <a:xfrm>
              <a:off x="8933845" y="453885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5"/>
            <p:cNvSpPr txBox="1"/>
            <p:nvPr/>
          </p:nvSpPr>
          <p:spPr>
            <a:xfrm>
              <a:off x="8943370" y="4538850"/>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grpSp>
        <p:nvGrpSpPr>
          <p:cNvPr id="118" name="Google Shape;118;p5"/>
          <p:cNvGrpSpPr/>
          <p:nvPr/>
        </p:nvGrpSpPr>
        <p:grpSpPr>
          <a:xfrm>
            <a:off x="3895220" y="4202870"/>
            <a:ext cx="375438" cy="362157"/>
            <a:chOff x="8933845" y="6093269"/>
            <a:chExt cx="376200" cy="385800"/>
          </a:xfrm>
        </p:grpSpPr>
        <p:sp>
          <p:nvSpPr>
            <p:cNvPr id="119" name="Google Shape;119;p5"/>
            <p:cNvSpPr/>
            <p:nvPr/>
          </p:nvSpPr>
          <p:spPr>
            <a:xfrm>
              <a:off x="8933845" y="6093269"/>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5"/>
            <p:cNvSpPr txBox="1"/>
            <p:nvPr/>
          </p:nvSpPr>
          <p:spPr>
            <a:xfrm>
              <a:off x="8943370" y="6093269"/>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sp>
        <p:nvSpPr>
          <p:cNvPr id="121" name="Google Shape;121;p5"/>
          <p:cNvSpPr txBox="1"/>
          <p:nvPr/>
        </p:nvSpPr>
        <p:spPr>
          <a:xfrm>
            <a:off x="375975" y="1771953"/>
            <a:ext cx="49975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A93501"/>
                </a:solidFill>
                <a:latin typeface="Calibri"/>
                <a:ea typeface="Calibri"/>
                <a:cs typeface="Calibri"/>
                <a:sym typeface="Calibri"/>
              </a:rPr>
              <a:t>ETAPAS DE LA </a:t>
            </a:r>
            <a:r>
              <a:rPr b="1" i="0" lang="en-US" sz="2000" u="none" cap="none" strike="noStrike">
                <a:solidFill>
                  <a:srgbClr val="ED6B00"/>
                </a:solidFill>
                <a:latin typeface="Calibri"/>
                <a:ea typeface="Calibri"/>
                <a:cs typeface="Calibri"/>
                <a:sym typeface="Calibri"/>
              </a:rPr>
              <a:t>DOTACIÓN DE PERSONAL</a:t>
            </a:r>
            <a:endParaRPr b="1" i="0" sz="2000" u="none" cap="none" strike="noStrike">
              <a:solidFill>
                <a:srgbClr val="ED6B00"/>
              </a:solidFill>
              <a:latin typeface="Calibri"/>
              <a:ea typeface="Calibri"/>
              <a:cs typeface="Calibri"/>
              <a:sym typeface="Calibri"/>
            </a:endParaRPr>
          </a:p>
        </p:txBody>
      </p:sp>
      <p:sp>
        <p:nvSpPr>
          <p:cNvPr id="122" name="Google Shape;122;p5"/>
          <p:cNvSpPr txBox="1"/>
          <p:nvPr/>
        </p:nvSpPr>
        <p:spPr>
          <a:xfrm>
            <a:off x="4073658"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1</a:t>
            </a:r>
            <a:endParaRPr b="0" i="0" sz="5000" u="none" cap="none" strike="noStrike">
              <a:solidFill>
                <a:srgbClr val="FFB375"/>
              </a:solidFill>
              <a:latin typeface="Calibri"/>
              <a:ea typeface="Calibri"/>
              <a:cs typeface="Calibri"/>
              <a:sym typeface="Calibri"/>
            </a:endParaRPr>
          </a:p>
        </p:txBody>
      </p:sp>
      <p:pic>
        <p:nvPicPr>
          <p:cNvPr id="123" name="Google Shape;123;p5"/>
          <p:cNvPicPr preferRelativeResize="0"/>
          <p:nvPr/>
        </p:nvPicPr>
        <p:blipFill rotWithShape="1">
          <a:blip r:embed="rId3">
            <a:alphaModFix/>
          </a:blip>
          <a:srcRect b="0" l="0" r="0" t="0"/>
          <a:stretch/>
        </p:blipFill>
        <p:spPr>
          <a:xfrm>
            <a:off x="678383" y="2382979"/>
            <a:ext cx="2950556" cy="4313787"/>
          </a:xfrm>
          <a:prstGeom prst="rect">
            <a:avLst/>
          </a:prstGeom>
          <a:noFill/>
          <a:ln>
            <a:noFill/>
          </a:ln>
        </p:spPr>
      </p:pic>
      <p:sp>
        <p:nvSpPr>
          <p:cNvPr id="124" name="Google Shape;124;p5"/>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grpSp>
        <p:nvGrpSpPr>
          <p:cNvPr id="125" name="Google Shape;125;p5"/>
          <p:cNvGrpSpPr/>
          <p:nvPr/>
        </p:nvGrpSpPr>
        <p:grpSpPr>
          <a:xfrm>
            <a:off x="3895220" y="4904756"/>
            <a:ext cx="375438" cy="362157"/>
            <a:chOff x="8933845" y="4538850"/>
            <a:chExt cx="376200" cy="385800"/>
          </a:xfrm>
        </p:grpSpPr>
        <p:sp>
          <p:nvSpPr>
            <p:cNvPr id="126" name="Google Shape;126;p5"/>
            <p:cNvSpPr/>
            <p:nvPr/>
          </p:nvSpPr>
          <p:spPr>
            <a:xfrm>
              <a:off x="8933845" y="453885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5"/>
            <p:cNvSpPr txBox="1"/>
            <p:nvPr/>
          </p:nvSpPr>
          <p:spPr>
            <a:xfrm>
              <a:off x="8943370" y="4538850"/>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grpSp>
        <p:nvGrpSpPr>
          <p:cNvPr id="128" name="Google Shape;128;p5"/>
          <p:cNvGrpSpPr/>
          <p:nvPr/>
        </p:nvGrpSpPr>
        <p:grpSpPr>
          <a:xfrm>
            <a:off x="3895220" y="5606643"/>
            <a:ext cx="375438" cy="362157"/>
            <a:chOff x="8933845" y="6093269"/>
            <a:chExt cx="376200" cy="385800"/>
          </a:xfrm>
        </p:grpSpPr>
        <p:sp>
          <p:nvSpPr>
            <p:cNvPr id="129" name="Google Shape;129;p5"/>
            <p:cNvSpPr/>
            <p:nvPr/>
          </p:nvSpPr>
          <p:spPr>
            <a:xfrm>
              <a:off x="8933845" y="6093269"/>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5"/>
            <p:cNvSpPr txBox="1"/>
            <p:nvPr/>
          </p:nvSpPr>
          <p:spPr>
            <a:xfrm>
              <a:off x="8943370" y="6093269"/>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4</a:t>
              </a:r>
              <a:endParaRPr b="1" i="0" sz="2800" u="none" cap="none" strike="noStrike">
                <a:solidFill>
                  <a:srgbClr val="FFFFFF"/>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6"/>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DOTACIÓN DE </a:t>
            </a:r>
            <a:r>
              <a:rPr b="0" i="0" lang="en-US" sz="2800" u="none" cap="none" strike="noStrike">
                <a:solidFill>
                  <a:srgbClr val="A93501"/>
                </a:solidFill>
                <a:latin typeface="Calibri"/>
                <a:ea typeface="Calibri"/>
                <a:cs typeface="Calibri"/>
                <a:sym typeface="Calibri"/>
              </a:rPr>
              <a:t>PERSONAL</a:t>
            </a:r>
            <a:endParaRPr b="0" i="0" sz="3100" u="none" cap="none" strike="noStrike">
              <a:solidFill>
                <a:srgbClr val="A93501"/>
              </a:solidFill>
              <a:latin typeface="Calibri"/>
              <a:ea typeface="Calibri"/>
              <a:cs typeface="Calibri"/>
              <a:sym typeface="Calibri"/>
            </a:endParaRPr>
          </a:p>
        </p:txBody>
      </p:sp>
      <p:sp>
        <p:nvSpPr>
          <p:cNvPr id="136" name="Google Shape;136;p6"/>
          <p:cNvSpPr txBox="1"/>
          <p:nvPr/>
        </p:nvSpPr>
        <p:spPr>
          <a:xfrm>
            <a:off x="651851" y="2797956"/>
            <a:ext cx="5613147" cy="2554505"/>
          </a:xfrm>
          <a:prstGeom prst="rect">
            <a:avLst/>
          </a:prstGeom>
          <a:noFill/>
          <a:ln>
            <a:noFill/>
          </a:ln>
        </p:spPr>
        <p:txBody>
          <a:bodyPr anchorCtr="0" anchor="t" bIns="45700" lIns="91425" spcFirstLastPara="1" rIns="91425" wrap="square" tIns="45700">
            <a:spAutoFit/>
          </a:bodyPr>
          <a:lstStyle/>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La dotación de personal consiste en la búsqueda, selección, integración y capacitación del personal, tanto de candidatos como de colaboradores en funciones a fin de que puedan cumplir eficaz y eficientemente sus labores.</a:t>
            </a:r>
            <a:endParaRPr b="0" i="0" sz="14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El proceso de dotación de personal puede considerarse como un procedimiento constante y gradual, con el cual se pretende que la organización tenga siempre a las personas idóneas en el puesto adecuado y en el momento oportuno.</a:t>
            </a:r>
            <a:endParaRPr b="0" i="0" sz="1400" u="none" cap="none" strike="noStrike">
              <a:solidFill>
                <a:srgbClr val="000000"/>
              </a:solidFill>
              <a:latin typeface="Arial"/>
              <a:ea typeface="Arial"/>
              <a:cs typeface="Arial"/>
              <a:sym typeface="Arial"/>
            </a:endParaRPr>
          </a:p>
        </p:txBody>
      </p:sp>
      <p:pic>
        <p:nvPicPr>
          <p:cNvPr descr="Imagen 14" id="137" name="Google Shape;137;p6"/>
          <p:cNvPicPr preferRelativeResize="0"/>
          <p:nvPr/>
        </p:nvPicPr>
        <p:blipFill rotWithShape="1">
          <a:blip r:embed="rId3">
            <a:alphaModFix/>
          </a:blip>
          <a:srcRect b="0" l="0" r="0" t="0"/>
          <a:stretch/>
        </p:blipFill>
        <p:spPr>
          <a:xfrm>
            <a:off x="6377739" y="4148463"/>
            <a:ext cx="3256342" cy="34112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40"/>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OBJETIVOS DE LA </a:t>
            </a:r>
            <a:r>
              <a:rPr b="0" i="0" lang="en-US" sz="2800" u="none" cap="none" strike="noStrike">
                <a:solidFill>
                  <a:srgbClr val="A93501"/>
                </a:solidFill>
                <a:latin typeface="Calibri"/>
                <a:ea typeface="Calibri"/>
                <a:cs typeface="Calibri"/>
                <a:sym typeface="Calibri"/>
              </a:rPr>
              <a:t>DOTACIÓN DE PERSONAL</a:t>
            </a:r>
            <a:endParaRPr b="0" i="0" sz="3100" u="none" cap="none" strike="noStrike">
              <a:solidFill>
                <a:srgbClr val="A93501"/>
              </a:solidFill>
              <a:latin typeface="Calibri"/>
              <a:ea typeface="Calibri"/>
              <a:cs typeface="Calibri"/>
              <a:sym typeface="Calibri"/>
            </a:endParaRPr>
          </a:p>
        </p:txBody>
      </p:sp>
      <p:sp>
        <p:nvSpPr>
          <p:cNvPr id="143" name="Google Shape;143;p40"/>
          <p:cNvSpPr txBox="1"/>
          <p:nvPr/>
        </p:nvSpPr>
        <p:spPr>
          <a:xfrm>
            <a:off x="651851" y="1899825"/>
            <a:ext cx="6636455" cy="4893607"/>
          </a:xfrm>
          <a:prstGeom prst="rect">
            <a:avLst/>
          </a:prstGeom>
          <a:noFill/>
          <a:ln>
            <a:noFill/>
          </a:ln>
        </p:spPr>
        <p:txBody>
          <a:bodyPr anchorCtr="0" anchor="t" bIns="45700" lIns="91425" spcFirstLastPara="1" rIns="91425" wrap="square" tIns="45700">
            <a:spAutoFit/>
          </a:bodyPr>
          <a:lstStyle/>
          <a:p>
            <a:pPr indent="-184150" lvl="0" marL="285750" marR="0" rtl="0" algn="l">
              <a:lnSpc>
                <a:spcPct val="100000"/>
              </a:lnSpc>
              <a:spcBef>
                <a:spcPts val="60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Identificar el talento disponible dentro y fuera de la organización para cubrir puestos vacantes.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Garantizar la selección de los candidatos que mejor se adecuen al perfil del puesto a cubrir.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Responder ágilmente a las demandas que requieran las áreas o departamentos de la organización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Garantizar la aplicación de los principios y políticas de Recursos Humanos en aquellos procesos de promoción.</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Generar mayor satisfacción en los colaboradores que están en un puesto. Buscar una mejor relación entre capacidades e intereses de las personas y los puestos a ocupar.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Contribuir en el buen desempeño organizacional a través de la incorporación de candidatos aptos, que tengan la capacidad de realizar sus funciones con eficiencia y eficacia.</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Facilitar el proceso de adaptación, sentido de permanencia e identificación con la organización.</a:t>
            </a:r>
            <a:endParaRPr b="0" i="0" sz="1400" u="none" cap="none" strike="noStrike">
              <a:solidFill>
                <a:srgbClr val="000000"/>
              </a:solidFill>
              <a:latin typeface="Arial"/>
              <a:ea typeface="Arial"/>
              <a:cs typeface="Arial"/>
              <a:sym typeface="Arial"/>
            </a:endParaRPr>
          </a:p>
        </p:txBody>
      </p:sp>
      <p:pic>
        <p:nvPicPr>
          <p:cNvPr id="144" name="Google Shape;144;p40"/>
          <p:cNvPicPr preferRelativeResize="0"/>
          <p:nvPr/>
        </p:nvPicPr>
        <p:blipFill rotWithShape="1">
          <a:blip r:embed="rId3">
            <a:alphaModFix/>
          </a:blip>
          <a:srcRect b="0" l="0" r="0" t="0"/>
          <a:stretch/>
        </p:blipFill>
        <p:spPr>
          <a:xfrm flipH="1">
            <a:off x="7288306" y="3547317"/>
            <a:ext cx="2148461" cy="401235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41"/>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PRINCIPIOS DE LA </a:t>
            </a:r>
            <a:r>
              <a:rPr b="0" i="0" lang="en-US" sz="2800" u="none" cap="none" strike="noStrike">
                <a:solidFill>
                  <a:srgbClr val="A93501"/>
                </a:solidFill>
                <a:latin typeface="Calibri"/>
                <a:ea typeface="Calibri"/>
                <a:cs typeface="Calibri"/>
                <a:sym typeface="Calibri"/>
              </a:rPr>
              <a:t>DOTACIÓN DE PERSONAL</a:t>
            </a:r>
            <a:endParaRPr b="0" i="0" sz="3100" u="none" cap="none" strike="noStrike">
              <a:solidFill>
                <a:srgbClr val="A93501"/>
              </a:solidFill>
              <a:latin typeface="Calibri"/>
              <a:ea typeface="Calibri"/>
              <a:cs typeface="Calibri"/>
              <a:sym typeface="Calibri"/>
            </a:endParaRPr>
          </a:p>
        </p:txBody>
      </p:sp>
      <p:sp>
        <p:nvSpPr>
          <p:cNvPr id="150" name="Google Shape;150;p41"/>
          <p:cNvSpPr txBox="1"/>
          <p:nvPr/>
        </p:nvSpPr>
        <p:spPr>
          <a:xfrm>
            <a:off x="651852" y="2572178"/>
            <a:ext cx="5605500" cy="3294000"/>
          </a:xfrm>
          <a:prstGeom prst="rect">
            <a:avLst/>
          </a:prstGeom>
          <a:noFill/>
          <a:ln>
            <a:noFill/>
          </a:ln>
        </p:spPr>
        <p:txBody>
          <a:bodyPr anchorCtr="0" anchor="t" bIns="45700" lIns="91425" spcFirstLastPara="1" rIns="91425" wrap="square" tIns="45700">
            <a:spAutoFit/>
          </a:bodyPr>
          <a:lstStyle/>
          <a:p>
            <a:pPr indent="-184150" lvl="0" marL="285750" marR="0" rtl="0" algn="l">
              <a:lnSpc>
                <a:spcPct val="100000"/>
              </a:lnSpc>
              <a:spcBef>
                <a:spcPts val="60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ED6B00"/>
                </a:solidFill>
                <a:latin typeface="Calibri"/>
                <a:ea typeface="Calibri"/>
                <a:cs typeface="Calibri"/>
                <a:sym typeface="Calibri"/>
              </a:rPr>
              <a:t>Igualdad: </a:t>
            </a:r>
            <a:r>
              <a:rPr b="0" i="0" lang="en-US" sz="1600" u="none" cap="none" strike="noStrike">
                <a:solidFill>
                  <a:srgbClr val="000000"/>
                </a:solidFill>
                <a:latin typeface="Calibri"/>
                <a:ea typeface="Calibri"/>
                <a:cs typeface="Calibri"/>
                <a:sym typeface="Calibri"/>
              </a:rPr>
              <a:t>principio que enfatiza un trato igualitario y justo, sin discriminaciones por razón de raza o sexo, esto para todas las personas internas y externas, que podrán optar en igualdad de condiciones referente a los cargos en la institución.</a:t>
            </a:r>
            <a:endParaRPr b="0" i="0" sz="14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ED6B00"/>
                </a:solidFill>
                <a:latin typeface="Calibri"/>
                <a:ea typeface="Calibri"/>
                <a:cs typeface="Calibri"/>
                <a:sym typeface="Calibri"/>
              </a:rPr>
              <a:t>Objetividad: </a:t>
            </a:r>
            <a:r>
              <a:rPr b="0" i="0" lang="en-US" sz="1600" u="none" cap="none" strike="noStrike">
                <a:solidFill>
                  <a:srgbClr val="000000"/>
                </a:solidFill>
                <a:latin typeface="Calibri"/>
                <a:ea typeface="Calibri"/>
                <a:cs typeface="Calibri"/>
                <a:sym typeface="Calibri"/>
              </a:rPr>
              <a:t>principio que explica que las acciones se basen en la ley, en reglamentos, e instrucciones de carácter general o específico.</a:t>
            </a:r>
            <a:endParaRPr b="0" i="0" sz="14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ED6B00"/>
                </a:solidFill>
                <a:latin typeface="Calibri"/>
                <a:ea typeface="Calibri"/>
                <a:cs typeface="Calibri"/>
                <a:sym typeface="Calibri"/>
              </a:rPr>
              <a:t>Claridad y transparencia: </a:t>
            </a:r>
            <a:r>
              <a:rPr b="0" i="0" lang="en-US" sz="1600" u="none" cap="none" strike="noStrike">
                <a:solidFill>
                  <a:srgbClr val="000000"/>
                </a:solidFill>
                <a:latin typeface="Calibri"/>
                <a:ea typeface="Calibri"/>
                <a:cs typeface="Calibri"/>
                <a:sym typeface="Calibri"/>
              </a:rPr>
              <a:t>principio que indica que estarán obligados a cumplir y velar por el cumplimento de las normas éticas y aquellos procedimientos relacionados con las mismas.</a:t>
            </a:r>
            <a:endParaRPr b="0" i="0" sz="1400" u="none" cap="none" strike="noStrike">
              <a:solidFill>
                <a:srgbClr val="000000"/>
              </a:solidFill>
              <a:latin typeface="Arial"/>
              <a:ea typeface="Arial"/>
              <a:cs typeface="Arial"/>
              <a:sym typeface="Arial"/>
            </a:endParaRPr>
          </a:p>
        </p:txBody>
      </p:sp>
      <p:pic>
        <p:nvPicPr>
          <p:cNvPr id="151" name="Google Shape;151;p41"/>
          <p:cNvPicPr preferRelativeResize="0"/>
          <p:nvPr/>
        </p:nvPicPr>
        <p:blipFill rotWithShape="1">
          <a:blip r:embed="rId3">
            <a:alphaModFix/>
          </a:blip>
          <a:srcRect b="0" l="0" r="0" t="0"/>
          <a:stretch/>
        </p:blipFill>
        <p:spPr>
          <a:xfrm>
            <a:off x="6422289" y="4669493"/>
            <a:ext cx="2646122" cy="289018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42"/>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POLÍTICAS DE LA </a:t>
            </a:r>
            <a:r>
              <a:rPr b="0" i="0" lang="en-US" sz="2800" u="none" cap="none" strike="noStrike">
                <a:solidFill>
                  <a:srgbClr val="A93501"/>
                </a:solidFill>
                <a:latin typeface="Calibri"/>
                <a:ea typeface="Calibri"/>
                <a:cs typeface="Calibri"/>
                <a:sym typeface="Calibri"/>
              </a:rPr>
              <a:t>DOTACIÓN DE PERSONAL</a:t>
            </a:r>
            <a:endParaRPr b="0" i="0" sz="3100" u="none" cap="none" strike="noStrike">
              <a:solidFill>
                <a:srgbClr val="A93501"/>
              </a:solidFill>
              <a:latin typeface="Calibri"/>
              <a:ea typeface="Calibri"/>
              <a:cs typeface="Calibri"/>
              <a:sym typeface="Calibri"/>
            </a:endParaRPr>
          </a:p>
        </p:txBody>
      </p:sp>
      <p:sp>
        <p:nvSpPr>
          <p:cNvPr id="157" name="Google Shape;157;p42"/>
          <p:cNvSpPr txBox="1"/>
          <p:nvPr/>
        </p:nvSpPr>
        <p:spPr>
          <a:xfrm>
            <a:off x="651851" y="2572178"/>
            <a:ext cx="7622573" cy="403183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ED6B00"/>
                </a:solidFill>
                <a:latin typeface="Calibri"/>
                <a:ea typeface="Calibri"/>
                <a:cs typeface="Calibri"/>
                <a:sym typeface="Calibri"/>
              </a:rPr>
              <a:t>Mérito, capacidad e idoneidad: </a:t>
            </a:r>
            <a:r>
              <a:rPr b="0" i="0" lang="en-US" sz="1600" u="none" cap="none" strike="noStrike">
                <a:solidFill>
                  <a:srgbClr val="000000"/>
                </a:solidFill>
                <a:latin typeface="Calibri"/>
                <a:ea typeface="Calibri"/>
                <a:cs typeface="Calibri"/>
                <a:sym typeface="Calibri"/>
              </a:rPr>
              <a:t>se enfoca en aquellos criterios fundamentales para la selección de las personas que serán: el mérito, la capacidad y la idoneidad. En este se valorarán los antecedentes profesionales, los conocimientos y las habilidades del aspirante, así como la educación del perfil profesional a los requerimientos del puesto.</a:t>
            </a:r>
            <a:endParaRPr b="0" i="0" sz="14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ED6B00"/>
                </a:solidFill>
                <a:latin typeface="Calibri"/>
                <a:ea typeface="Calibri"/>
                <a:cs typeface="Calibri"/>
                <a:sym typeface="Calibri"/>
              </a:rPr>
              <a:t>Confidencialidad de la información: </a:t>
            </a:r>
            <a:r>
              <a:rPr b="0" i="0" lang="en-US" sz="1600" u="none" cap="none" strike="noStrike">
                <a:solidFill>
                  <a:srgbClr val="000000"/>
                </a:solidFill>
                <a:latin typeface="Calibri"/>
                <a:ea typeface="Calibri"/>
                <a:cs typeface="Calibri"/>
                <a:sym typeface="Calibri"/>
              </a:rPr>
              <a:t>Toda la información de los candidatos que deriven del proceso de selección es confidencial y será compartida únicamente con la unidad correspondiente para ser considerada en la toma de decisiones.</a:t>
            </a:r>
            <a:endParaRPr b="0" i="0" sz="14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ED6B00"/>
                </a:solidFill>
                <a:latin typeface="Calibri"/>
                <a:ea typeface="Calibri"/>
                <a:cs typeface="Calibri"/>
                <a:sym typeface="Calibri"/>
              </a:rPr>
              <a:t>Selección interna y externa: </a:t>
            </a:r>
            <a:r>
              <a:rPr b="0" i="0" lang="en-US" sz="1600" u="none" cap="none" strike="noStrike">
                <a:solidFill>
                  <a:srgbClr val="000000"/>
                </a:solidFill>
                <a:latin typeface="Calibri"/>
                <a:ea typeface="Calibri"/>
                <a:cs typeface="Calibri"/>
                <a:sym typeface="Calibri"/>
              </a:rPr>
              <a:t>en este se dará prioridad a la selección interna sobre la externa como vía para promover el desarrollo profesional del personal, siempre y cuando los aspirantes cumplan los requisitos de idoneidad.</a:t>
            </a:r>
            <a:endParaRPr b="0" i="0" sz="14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ED6B00"/>
                </a:solidFill>
                <a:latin typeface="Calibri"/>
                <a:ea typeface="Calibri"/>
                <a:cs typeface="Calibri"/>
                <a:sym typeface="Calibri"/>
              </a:rPr>
              <a:t>Gerencia de desarrollo humano: </a:t>
            </a:r>
            <a:r>
              <a:rPr b="0" i="0" lang="en-US" sz="1600" u="none" cap="none" strike="noStrike">
                <a:solidFill>
                  <a:srgbClr val="000000"/>
                </a:solidFill>
                <a:latin typeface="Calibri"/>
                <a:ea typeface="Calibri"/>
                <a:cs typeface="Calibri"/>
                <a:sym typeface="Calibri"/>
              </a:rPr>
              <a:t>este será responsable de poner en marcha y conducir el proceso de dotación del personal con el fin de cubrir las plazas vacantes en la empresa.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Personalizado 17">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