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1608">
          <p15:clr>
            <a:srgbClr val="000000"/>
          </p15:clr>
        </p15:guide>
        <p15:guide id="4" pos="568">
          <p15:clr>
            <a:srgbClr val="000000"/>
          </p15:clr>
        </p15:guide>
      </p15:sldGuideLst>
    </p:ext>
    <p:ext uri="http://customooxmlschemas.google.com/">
      <go:slidesCustomData xmlns:go="http://customooxmlschemas.google.com/" r:id="rId47" roundtripDataSignature="AMtx7mj7eXNRcHsYjTnGmwh42ZQJeyg6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D13C5D-6C19-4EEB-8189-1E0467AA7EA0}">
  <a:tblStyle styleId="{4DD13C5D-6C19-4EEB-8189-1E0467AA7EA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98FBC6E-A208-4889-A723-4A2B9A5C243E}"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EEF"/>
          </a:solidFill>
        </a:fill>
      </a:tcStyle>
    </a:wholeTbl>
    <a:band1H>
      <a:tcTxStyle/>
      <a:tcStyle>
        <a:fill>
          <a:solidFill>
            <a:srgbClr val="D5DBDE"/>
          </a:solidFill>
        </a:fill>
      </a:tcStyle>
    </a:band1H>
    <a:band2H>
      <a:tcTxStyle/>
    </a:band2H>
    <a:band1V>
      <a:tcTxStyle/>
      <a:tcStyle>
        <a:fill>
          <a:solidFill>
            <a:srgbClr val="D5DBDE"/>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1608" orient="horz"/>
        <p:guide pos="5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6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 name="Google Shape;481;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3" name="Google Shape;513;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4" name="Google Shape;24;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26" name="Google Shape;26;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4" name="Google Shape;34;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35" name="Google Shape;35;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42" name="Google Shape;42;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
        <p:nvSpPr>
          <p:cNvPr id="43" name="Google Shape;43;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44" name="Google Shape;44;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1" name="Google Shape;51;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52" name="Google Shape;52;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53" name="Google Shape;53;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t>
            </a:r>
            <a:r>
              <a:rPr b="0" i="0" lang="en-US" sz="1400" u="none" cap="none" strike="noStrike">
                <a:solidFill>
                  <a:schemeClr val="lt1"/>
                </a:solidFill>
                <a:latin typeface="Calibri"/>
                <a:ea typeface="Calibri"/>
                <a:cs typeface="Calibri"/>
                <a:sym typeface="Calibri"/>
              </a:rPr>
              <a:t>Cálculo de remuneración, finiquitos y obligaciones laborales</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a:t>
            </a:r>
            <a:r>
              <a:rPr b="0" i="0" lang="en-US" sz="1100" u="none" cap="none" strike="noStrike">
                <a:solidFill>
                  <a:srgbClr val="ED6B00"/>
                </a:solidFill>
                <a:latin typeface="Calibri"/>
                <a:ea typeface="Calibri"/>
                <a:cs typeface="Calibri"/>
                <a:sym typeface="Calibri"/>
              </a:rPr>
              <a:t>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2.png"/><Relationship Id="rId4"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45.png"/><Relationship Id="rId7" Type="http://schemas.openxmlformats.org/officeDocument/2006/relationships/image" Target="../media/image35.png"/><Relationship Id="rId8"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3.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pic>
        <p:nvPicPr>
          <p:cNvPr descr="PORTADA RRHH M2.png" id="68" name="Google Shape;68;p1"/>
          <p:cNvPicPr preferRelativeResize="0"/>
          <p:nvPr/>
        </p:nvPicPr>
        <p:blipFill rotWithShape="1">
          <a:blip r:embed="rId3">
            <a:alphaModFix/>
          </a:blip>
          <a:srcRect b="0" l="0" r="0" t="-13124"/>
          <a:stretch/>
        </p:blipFill>
        <p:spPr>
          <a:xfrm>
            <a:off x="2672185" y="2565400"/>
            <a:ext cx="5644631" cy="3895724"/>
          </a:xfrm>
          <a:prstGeom prst="rect">
            <a:avLst/>
          </a:prstGeom>
          <a:noFill/>
          <a:ln>
            <a:noFill/>
          </a:ln>
        </p:spPr>
      </p:pic>
      <p:sp>
        <p:nvSpPr>
          <p:cNvPr id="69" name="Google Shape;6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0" name="Google Shape;70;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1" name="Google Shape;71;p1"/>
          <p:cNvSpPr/>
          <p:nvPr/>
        </p:nvSpPr>
        <p:spPr>
          <a:xfrm>
            <a:off x="2781492" y="2692673"/>
            <a:ext cx="3446501" cy="559340"/>
          </a:xfrm>
          <a:prstGeom prst="roundRect">
            <a:avLst>
              <a:gd fmla="val 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1"/>
          <p:cNvSpPr txBox="1"/>
          <p:nvPr/>
        </p:nvSpPr>
        <p:spPr>
          <a:xfrm>
            <a:off x="365425" y="2174214"/>
            <a:ext cx="8422975" cy="1357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500" u="none" cap="none" strike="noStrike">
                <a:solidFill>
                  <a:srgbClr val="ED6B00"/>
                </a:solidFill>
                <a:latin typeface="Calibri"/>
                <a:ea typeface="Calibri"/>
                <a:cs typeface="Calibri"/>
                <a:sym typeface="Calibri"/>
              </a:rPr>
              <a:t>CÁLCULO DE REMUNERACIÓN, FINIQUITOS Y OBLIGACIONES LABORALES</a:t>
            </a:r>
            <a:endParaRPr b="1" i="0" sz="35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500" u="none" cap="none" strike="noStrik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4"/>
          <p:cNvSpPr/>
          <p:nvPr/>
        </p:nvSpPr>
        <p:spPr>
          <a:xfrm>
            <a:off x="549276" y="2844800"/>
            <a:ext cx="8216900" cy="3746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0" name="Google Shape;170;p44"/>
          <p:cNvSpPr/>
          <p:nvPr/>
        </p:nvSpPr>
        <p:spPr>
          <a:xfrm>
            <a:off x="461961" y="1099106"/>
            <a:ext cx="933450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RECORDEMOS</a:t>
            </a:r>
            <a:endParaRPr b="0" i="0" sz="3300" u="none" cap="none" strike="noStrike">
              <a:solidFill>
                <a:srgbClr val="A93501"/>
              </a:solidFill>
              <a:latin typeface="Calibri"/>
              <a:ea typeface="Calibri"/>
              <a:cs typeface="Calibri"/>
              <a:sym typeface="Calibri"/>
            </a:endParaRPr>
          </a:p>
        </p:txBody>
      </p:sp>
      <p:sp>
        <p:nvSpPr>
          <p:cNvPr id="171" name="Google Shape;171;p44"/>
          <p:cNvSpPr txBox="1"/>
          <p:nvPr/>
        </p:nvSpPr>
        <p:spPr>
          <a:xfrm>
            <a:off x="561974" y="1902450"/>
            <a:ext cx="9585326"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200" u="none" cap="none" strike="noStrike">
                <a:solidFill>
                  <a:srgbClr val="A93501"/>
                </a:solidFill>
                <a:latin typeface="Calibri"/>
                <a:ea typeface="Calibri"/>
                <a:cs typeface="Calibri"/>
                <a:sym typeface="Calibri"/>
              </a:rPr>
              <a:t>¿Qué y cuáles son las remuneraciones de acuerdo a la legislación?</a:t>
            </a:r>
            <a:endParaRPr b="1" i="1" sz="2200" u="none" cap="none" strike="noStrike">
              <a:solidFill>
                <a:srgbClr val="A93501"/>
              </a:solidFill>
              <a:latin typeface="Calibri"/>
              <a:ea typeface="Calibri"/>
              <a:cs typeface="Calibri"/>
              <a:sym typeface="Calibri"/>
            </a:endParaRPr>
          </a:p>
        </p:txBody>
      </p:sp>
      <p:sp>
        <p:nvSpPr>
          <p:cNvPr id="172" name="Google Shape;172;p44"/>
          <p:cNvSpPr txBox="1"/>
          <p:nvPr/>
        </p:nvSpPr>
        <p:spPr>
          <a:xfrm>
            <a:off x="908795" y="3449069"/>
            <a:ext cx="5479305" cy="24691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De acuerdo al artículo 41 del Código del Trabajo, </a:t>
            </a:r>
            <a:br>
              <a:rPr b="1"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inciso primero:</a:t>
            </a:r>
            <a:endParaRPr b="1" i="0"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rPr b="0" i="1" lang="en-US" sz="1800" u="none" cap="none" strike="noStrike">
                <a:solidFill>
                  <a:srgbClr val="000000"/>
                </a:solidFill>
                <a:latin typeface="Calibri"/>
                <a:ea typeface="Calibri"/>
                <a:cs typeface="Calibri"/>
                <a:sym typeface="Calibri"/>
              </a:rPr>
              <a:t>“Se entiende por remuneración las contraprestaciones en dinero y las adicionales en especie evaluables en dinero que debe percibir el trabajador del empleador por causa del contrato de trabajo..”</a:t>
            </a:r>
            <a:endParaRPr/>
          </a:p>
          <a:p>
            <a:pPr indent="0" lvl="0" marL="0" marR="0" rtl="0" algn="l">
              <a:lnSpc>
                <a:spcPct val="90000"/>
              </a:lnSpc>
              <a:spcBef>
                <a:spcPts val="1000"/>
              </a:spcBef>
              <a:spcAft>
                <a:spcPts val="0"/>
              </a:spcAft>
              <a:buClr>
                <a:srgbClr val="000000"/>
              </a:buClr>
              <a:buSzPts val="1800"/>
              <a:buFont typeface="Arial"/>
              <a:buNone/>
            </a:pPr>
            <a:r>
              <a:t/>
            </a:r>
            <a:endParaRPr b="1" i="1"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0000"/>
              </a:lnSpc>
              <a:spcBef>
                <a:spcPts val="1000"/>
              </a:spcBef>
              <a:spcAft>
                <a:spcPts val="0"/>
              </a:spcAft>
              <a:buClr>
                <a:srgbClr val="000000"/>
              </a:buClr>
              <a:buSzPts val="1800"/>
              <a:buFont typeface="Arial"/>
              <a:buNone/>
            </a:pPr>
            <a:r>
              <a:t/>
            </a:r>
            <a:endParaRPr b="0" i="0" sz="1800" u="sng" cap="none" strike="noStrike">
              <a:solidFill>
                <a:schemeClr val="dk1"/>
              </a:solidFill>
              <a:latin typeface="Calibri"/>
              <a:ea typeface="Calibri"/>
              <a:cs typeface="Calibri"/>
              <a:sym typeface="Calibri"/>
            </a:endParaRPr>
          </a:p>
        </p:txBody>
      </p:sp>
      <p:pic>
        <p:nvPicPr>
          <p:cNvPr id="173" name="Google Shape;173;p44"/>
          <p:cNvPicPr preferRelativeResize="0"/>
          <p:nvPr/>
        </p:nvPicPr>
        <p:blipFill rotWithShape="1">
          <a:blip r:embed="rId3">
            <a:alphaModFix/>
          </a:blip>
          <a:srcRect b="0" l="0" r="0" t="0"/>
          <a:stretch/>
        </p:blipFill>
        <p:spPr>
          <a:xfrm>
            <a:off x="8523338" y="2855827"/>
            <a:ext cx="482540" cy="482540"/>
          </a:xfrm>
          <a:prstGeom prst="rect">
            <a:avLst/>
          </a:prstGeom>
          <a:noFill/>
          <a:ln>
            <a:noFill/>
          </a:ln>
        </p:spPr>
      </p:pic>
      <p:pic>
        <p:nvPicPr>
          <p:cNvPr id="174" name="Google Shape;174;p44"/>
          <p:cNvPicPr preferRelativeResize="0"/>
          <p:nvPr/>
        </p:nvPicPr>
        <p:blipFill rotWithShape="1">
          <a:blip r:embed="rId4">
            <a:alphaModFix/>
          </a:blip>
          <a:srcRect b="0" l="0" r="0" t="0"/>
          <a:stretch/>
        </p:blipFill>
        <p:spPr>
          <a:xfrm>
            <a:off x="6372225" y="3454400"/>
            <a:ext cx="2832100" cy="318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5"/>
          <p:cNvSpPr/>
          <p:nvPr/>
        </p:nvSpPr>
        <p:spPr>
          <a:xfrm>
            <a:off x="473076" y="2514600"/>
            <a:ext cx="7937499" cy="37084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0" name="Google Shape;180;p45"/>
          <p:cNvSpPr txBox="1"/>
          <p:nvPr/>
        </p:nvSpPr>
        <p:spPr>
          <a:xfrm>
            <a:off x="414173" y="1042344"/>
            <a:ext cx="9039225" cy="87511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ED6B00"/>
                </a:solidFill>
                <a:latin typeface="Calibri"/>
                <a:ea typeface="Calibri"/>
                <a:cs typeface="Calibri"/>
                <a:sym typeface="Calibri"/>
              </a:rPr>
              <a:t>ANALICEMOS LA DEFINICIÓN CONTEMPLADA EN EL </a:t>
            </a:r>
            <a:r>
              <a:rPr b="0" i="0" lang="en-US" sz="2800" u="none" cap="none" strike="noStrike">
                <a:solidFill>
                  <a:srgbClr val="A93501"/>
                </a:solidFill>
                <a:latin typeface="Calibri"/>
                <a:ea typeface="Calibri"/>
                <a:cs typeface="Calibri"/>
                <a:sym typeface="Calibri"/>
              </a:rPr>
              <a:t>ARTÍCULO 41 DEL  CÓDIGO DEL TRABAJO</a:t>
            </a:r>
            <a:endParaRPr b="0" i="0" sz="2800" u="none" cap="none" strike="noStrike">
              <a:solidFill>
                <a:srgbClr val="A93501"/>
              </a:solidFill>
              <a:latin typeface="Calibri"/>
              <a:ea typeface="Calibri"/>
              <a:cs typeface="Calibri"/>
              <a:sym typeface="Calibri"/>
            </a:endParaRPr>
          </a:p>
        </p:txBody>
      </p:sp>
      <p:sp>
        <p:nvSpPr>
          <p:cNvPr id="181" name="Google Shape;181;p45"/>
          <p:cNvSpPr txBox="1"/>
          <p:nvPr/>
        </p:nvSpPr>
        <p:spPr>
          <a:xfrm>
            <a:off x="692150" y="2886075"/>
            <a:ext cx="7308850" cy="16466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A93501"/>
                </a:solidFill>
                <a:latin typeface="Calibri"/>
                <a:ea typeface="Calibri"/>
                <a:cs typeface="Calibri"/>
                <a:sym typeface="Calibri"/>
              </a:rPr>
              <a:t>CONTRAPRESTACIÓN:</a:t>
            </a:r>
            <a:endParaRPr/>
          </a:p>
          <a:p>
            <a:pPr indent="0" lvl="0" marL="0" marR="0" rtl="0" algn="l">
              <a:lnSpc>
                <a:spcPct val="5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El término usado por el legislador lo define como una obligación que se obligan recíprocamente entre el empleador y trabajador, donde el empleador retribuye con pagar los servicios personales prestados por el trabajador (Mano de obra o Intelectual). </a:t>
            </a:r>
            <a:endParaRPr/>
          </a:p>
        </p:txBody>
      </p:sp>
      <p:sp>
        <p:nvSpPr>
          <p:cNvPr id="182" name="Google Shape;182;p45"/>
          <p:cNvSpPr txBox="1"/>
          <p:nvPr/>
        </p:nvSpPr>
        <p:spPr>
          <a:xfrm>
            <a:off x="692150" y="4880429"/>
            <a:ext cx="702945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sng" cap="none" strike="noStrike">
                <a:solidFill>
                  <a:srgbClr val="A93501"/>
                </a:solidFill>
                <a:latin typeface="Calibri"/>
                <a:ea typeface="Calibri"/>
                <a:cs typeface="Calibri"/>
                <a:sym typeface="Calibri"/>
              </a:rPr>
              <a:t>Atención</a:t>
            </a:r>
            <a:r>
              <a:rPr b="1" i="0" lang="en-US" sz="1800" u="none" cap="none" strike="noStrike">
                <a:solidFill>
                  <a:srgbClr val="A93501"/>
                </a:solidFill>
                <a:latin typeface="Calibri"/>
                <a:ea typeface="Calibri"/>
                <a:cs typeface="Calibri"/>
                <a:sym typeface="Calibri"/>
              </a:rPr>
              <a:t>:</a:t>
            </a:r>
            <a:r>
              <a:rPr b="1" i="0" lang="en-US" sz="1800" u="none" cap="none" strike="noStrike">
                <a:solidFill>
                  <a:srgbClr val="000000"/>
                </a:solidFill>
                <a:latin typeface="Calibri"/>
                <a:ea typeface="Calibri"/>
                <a:cs typeface="Calibri"/>
                <a:sym typeface="Calibri"/>
              </a:rPr>
              <a:t>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Todo dinero que pague el trabajador por los servicios personales de parte de trabajador se conoce como Remuneración.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6"/>
          <p:cNvSpPr/>
          <p:nvPr/>
        </p:nvSpPr>
        <p:spPr>
          <a:xfrm>
            <a:off x="473076" y="2514600"/>
            <a:ext cx="7937499" cy="33782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8" name="Google Shape;188;p46"/>
          <p:cNvSpPr txBox="1"/>
          <p:nvPr/>
        </p:nvSpPr>
        <p:spPr>
          <a:xfrm>
            <a:off x="414173" y="1182044"/>
            <a:ext cx="903922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DE LO ANTERIOR PODEMOS DEDUCIR:</a:t>
            </a:r>
            <a:endParaRPr/>
          </a:p>
        </p:txBody>
      </p:sp>
      <p:sp>
        <p:nvSpPr>
          <p:cNvPr id="189" name="Google Shape;189;p46"/>
          <p:cNvSpPr txBox="1"/>
          <p:nvPr/>
        </p:nvSpPr>
        <p:spPr>
          <a:xfrm>
            <a:off x="765629" y="2828471"/>
            <a:ext cx="7082971" cy="26545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En resumen,  el primer elemento para identificar una remuneración, tiene que ver si ese dinero responde a una </a:t>
            </a:r>
            <a:r>
              <a:rPr b="1" i="0" lang="en-US" sz="1800" u="none" cap="none" strike="noStrike">
                <a:solidFill>
                  <a:srgbClr val="A93501"/>
                </a:solidFill>
                <a:latin typeface="Calibri"/>
                <a:ea typeface="Calibri"/>
                <a:cs typeface="Calibri"/>
                <a:sym typeface="Calibri"/>
              </a:rPr>
              <a:t>“contraprestación</a:t>
            </a:r>
            <a:r>
              <a:rPr b="0" i="0" lang="en-US" sz="1800" u="none" cap="none" strike="noStrike">
                <a:solidFill>
                  <a:srgbClr val="A93501"/>
                </a:solidFill>
                <a:latin typeface="Calibri"/>
                <a:ea typeface="Calibri"/>
                <a:cs typeface="Calibri"/>
                <a:sym typeface="Calibri"/>
              </a:rPr>
              <a:t>”</a:t>
            </a:r>
            <a:r>
              <a:rPr b="1" i="0" lang="en-US" sz="1800" u="none" cap="none" strike="noStrike">
                <a:solidFill>
                  <a:srgbClr val="000000"/>
                </a:solidFill>
                <a:latin typeface="Calibri"/>
                <a:ea typeface="Calibri"/>
                <a:cs typeface="Calibri"/>
                <a:sym typeface="Calibri"/>
              </a:rPr>
              <a:t>. </a:t>
            </a:r>
            <a:br>
              <a:rPr b="1"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La que responderá a:</a:t>
            </a:r>
            <a:endParaRPr b="0" i="0" sz="1800" u="none" cap="none" strike="noStrike">
              <a:solidFill>
                <a:srgbClr val="000000"/>
              </a:solidFill>
              <a:latin typeface="Calibri"/>
              <a:ea typeface="Calibri"/>
              <a:cs typeface="Calibri"/>
              <a:sym typeface="Calibri"/>
            </a:endParaRPr>
          </a:p>
          <a:p>
            <a:pPr indent="-320400" lvl="0" marL="320400" marR="0" rtl="0" algn="l">
              <a:lnSpc>
                <a:spcPct val="100000"/>
              </a:lnSpc>
              <a:spcBef>
                <a:spcPts val="900"/>
              </a:spcBef>
              <a:spcAft>
                <a:spcPts val="0"/>
              </a:spcAft>
              <a:buClr>
                <a:srgbClr val="000000"/>
              </a:buClr>
              <a:buSzPts val="1800"/>
              <a:buFont typeface="Arial"/>
              <a:buAutoNum type="alphaLcParenR"/>
            </a:pPr>
            <a:r>
              <a:rPr b="0" i="0" lang="en-US" sz="1800" u="none" cap="none" strike="noStrike">
                <a:solidFill>
                  <a:srgbClr val="000000"/>
                </a:solidFill>
                <a:latin typeface="Calibri"/>
                <a:ea typeface="Calibri"/>
                <a:cs typeface="Calibri"/>
                <a:sym typeface="Calibri"/>
              </a:rPr>
              <a:t>El servicio se pudo dar durante la jornada ordinaria</a:t>
            </a:r>
            <a:endParaRPr b="0" i="0" sz="1800" u="none" cap="none" strike="noStrike">
              <a:solidFill>
                <a:srgbClr val="000000"/>
              </a:solidFill>
              <a:latin typeface="Calibri"/>
              <a:ea typeface="Calibri"/>
              <a:cs typeface="Calibri"/>
              <a:sym typeface="Calibri"/>
            </a:endParaRPr>
          </a:p>
          <a:p>
            <a:pPr indent="-320400" lvl="0" marL="320400" marR="0" rtl="0" algn="l">
              <a:lnSpc>
                <a:spcPct val="100000"/>
              </a:lnSpc>
              <a:spcBef>
                <a:spcPts val="900"/>
              </a:spcBef>
              <a:spcAft>
                <a:spcPts val="0"/>
              </a:spcAft>
              <a:buClr>
                <a:srgbClr val="000000"/>
              </a:buClr>
              <a:buSzPts val="1800"/>
              <a:buFont typeface="Arial"/>
              <a:buAutoNum type="alphaLcParenR"/>
            </a:pPr>
            <a:r>
              <a:rPr b="0" i="0" lang="en-US" sz="1800" u="none" cap="none" strike="noStrike">
                <a:solidFill>
                  <a:srgbClr val="000000"/>
                </a:solidFill>
                <a:latin typeface="Calibri"/>
                <a:ea typeface="Calibri"/>
                <a:cs typeface="Calibri"/>
                <a:sym typeface="Calibri"/>
              </a:rPr>
              <a:t>El servicio se pudo dar durante una jornada extraordinaria (aludiendo que la empresa me ha solicitado trabajo extra)</a:t>
            </a:r>
            <a:endParaRPr b="0" i="0" sz="1800" u="none" cap="none" strike="noStrike">
              <a:solidFill>
                <a:srgbClr val="000000"/>
              </a:solidFill>
              <a:latin typeface="Calibri"/>
              <a:ea typeface="Calibri"/>
              <a:cs typeface="Calibri"/>
              <a:sym typeface="Calibri"/>
            </a:endParaRPr>
          </a:p>
          <a:p>
            <a:pPr indent="-320400" lvl="0" marL="320400" marR="0" rtl="0" algn="l">
              <a:lnSpc>
                <a:spcPct val="100000"/>
              </a:lnSpc>
              <a:spcBef>
                <a:spcPts val="900"/>
              </a:spcBef>
              <a:spcAft>
                <a:spcPts val="0"/>
              </a:spcAft>
              <a:buClr>
                <a:srgbClr val="000000"/>
              </a:buClr>
              <a:buSzPts val="1800"/>
              <a:buFont typeface="Arial"/>
              <a:buAutoNum type="alphaLcParenR"/>
            </a:pPr>
            <a:r>
              <a:rPr b="0" i="0" lang="en-US" sz="1800" u="none" cap="none" strike="noStrike">
                <a:solidFill>
                  <a:srgbClr val="000000"/>
                </a:solidFill>
                <a:latin typeface="Calibri"/>
                <a:ea typeface="Calibri"/>
                <a:cs typeface="Calibri"/>
                <a:sym typeface="Calibri"/>
              </a:rPr>
              <a:t>El servicio que presta el trabajador compensa de alguna manera la productividad de la empresa.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7"/>
          <p:cNvSpPr/>
          <p:nvPr/>
        </p:nvSpPr>
        <p:spPr>
          <a:xfrm>
            <a:off x="461961" y="10991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ED6B00"/>
                </a:solidFill>
                <a:latin typeface="Calibri"/>
                <a:ea typeface="Calibri"/>
                <a:cs typeface="Calibri"/>
                <a:sym typeface="Calibri"/>
              </a:rPr>
              <a:t>REFLEXIONEMOS</a:t>
            </a:r>
            <a:endParaRPr b="0" i="0" sz="3400" u="none" cap="none" strike="noStrike">
              <a:solidFill>
                <a:srgbClr val="A93501"/>
              </a:solidFill>
              <a:latin typeface="Calibri"/>
              <a:ea typeface="Calibri"/>
              <a:cs typeface="Calibri"/>
              <a:sym typeface="Calibri"/>
            </a:endParaRPr>
          </a:p>
        </p:txBody>
      </p:sp>
      <p:sp>
        <p:nvSpPr>
          <p:cNvPr id="195" name="Google Shape;195;p47"/>
          <p:cNvSpPr/>
          <p:nvPr/>
        </p:nvSpPr>
        <p:spPr>
          <a:xfrm>
            <a:off x="541339" y="2273300"/>
            <a:ext cx="7370761" cy="3441700"/>
          </a:xfrm>
          <a:prstGeom prst="roundRect">
            <a:avLst>
              <a:gd fmla="val 5516" name="adj"/>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96" name="Google Shape;196;p47"/>
          <p:cNvPicPr preferRelativeResize="0"/>
          <p:nvPr/>
        </p:nvPicPr>
        <p:blipFill rotWithShape="1">
          <a:blip r:embed="rId3">
            <a:alphaModFix/>
          </a:blip>
          <a:srcRect b="0" l="0" r="0" t="0"/>
          <a:stretch/>
        </p:blipFill>
        <p:spPr>
          <a:xfrm>
            <a:off x="7671275" y="2246771"/>
            <a:ext cx="482540" cy="482540"/>
          </a:xfrm>
          <a:prstGeom prst="rect">
            <a:avLst/>
          </a:prstGeom>
          <a:noFill/>
          <a:ln>
            <a:noFill/>
          </a:ln>
        </p:spPr>
      </p:pic>
      <p:sp>
        <p:nvSpPr>
          <p:cNvPr id="197" name="Google Shape;197;p47"/>
          <p:cNvSpPr txBox="1"/>
          <p:nvPr/>
        </p:nvSpPr>
        <p:spPr>
          <a:xfrm>
            <a:off x="807720" y="2563813"/>
            <a:ext cx="5110480" cy="26870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Si bien hemos aprendido que para exista un Contrato de Trabajo debe necesariamente existir una remuneración convenida entre el trabajador y empleador.</a:t>
            </a:r>
            <a:endParaRPr/>
          </a:p>
          <a:p>
            <a:pPr indent="0" lvl="0" marL="0" marR="0" rtl="0" algn="l">
              <a:lnSpc>
                <a:spcPct val="5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1" lang="en-US" sz="1800" u="none" cap="none" strike="noStrike">
                <a:solidFill>
                  <a:srgbClr val="A93501"/>
                </a:solidFill>
                <a:latin typeface="Calibri"/>
                <a:ea typeface="Calibri"/>
                <a:cs typeface="Calibri"/>
                <a:sym typeface="Calibri"/>
              </a:rPr>
              <a:t>Entonces:</a:t>
            </a:r>
            <a:br>
              <a:rPr b="1" i="1" lang="en-US" sz="1800" u="none" cap="none" strike="noStrike">
                <a:solidFill>
                  <a:srgbClr val="A93501"/>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¿Qué tipo de Contrato sería si no existiese </a:t>
            </a:r>
            <a:br>
              <a:rPr b="1"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un acuerdo de Remuneración monetaria ni </a:t>
            </a:r>
            <a:br>
              <a:rPr b="1"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en especies?</a:t>
            </a:r>
            <a:endParaRPr/>
          </a:p>
          <a:p>
            <a:pPr indent="0" lvl="0" marL="0" marR="0" rtl="0" algn="just">
              <a:lnSpc>
                <a:spcPct val="100000"/>
              </a:lnSpc>
              <a:spcBef>
                <a:spcPts val="0"/>
              </a:spcBef>
              <a:spcAft>
                <a:spcPts val="0"/>
              </a:spcAft>
              <a:buNone/>
            </a:pPr>
            <a:r>
              <a:t/>
            </a:r>
            <a:endParaRPr b="1" i="1" sz="1800" u="none" cap="none" strike="noStrike">
              <a:solidFill>
                <a:srgbClr val="A9350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198" name="Google Shape;198;p47"/>
          <p:cNvPicPr preferRelativeResize="0"/>
          <p:nvPr/>
        </p:nvPicPr>
        <p:blipFill rotWithShape="1">
          <a:blip r:embed="rId4">
            <a:alphaModFix/>
          </a:blip>
          <a:srcRect b="0" l="0" r="0" t="0"/>
          <a:stretch/>
        </p:blipFill>
        <p:spPr>
          <a:xfrm flipH="1">
            <a:off x="5826725" y="2679700"/>
            <a:ext cx="1882175" cy="304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8"/>
          <p:cNvSpPr/>
          <p:nvPr/>
        </p:nvSpPr>
        <p:spPr>
          <a:xfrm>
            <a:off x="461961" y="10991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ED6B00"/>
                </a:solidFill>
                <a:latin typeface="Calibri"/>
                <a:ea typeface="Calibri"/>
                <a:cs typeface="Calibri"/>
                <a:sym typeface="Calibri"/>
              </a:rPr>
              <a:t>RESPUESTA</a:t>
            </a:r>
            <a:endParaRPr b="0" i="0" sz="3400" u="none" cap="none" strike="noStrike">
              <a:solidFill>
                <a:srgbClr val="A93501"/>
              </a:solidFill>
              <a:latin typeface="Calibri"/>
              <a:ea typeface="Calibri"/>
              <a:cs typeface="Calibri"/>
              <a:sym typeface="Calibri"/>
            </a:endParaRPr>
          </a:p>
        </p:txBody>
      </p:sp>
      <p:sp>
        <p:nvSpPr>
          <p:cNvPr id="204" name="Google Shape;204;p48"/>
          <p:cNvSpPr/>
          <p:nvPr/>
        </p:nvSpPr>
        <p:spPr>
          <a:xfrm>
            <a:off x="2842648" y="2552701"/>
            <a:ext cx="4434452" cy="1498600"/>
          </a:xfrm>
          <a:prstGeom prst="roundRect">
            <a:avLst>
              <a:gd fmla="val 10157"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5" name="Google Shape;205;p48"/>
          <p:cNvSpPr/>
          <p:nvPr/>
        </p:nvSpPr>
        <p:spPr>
          <a:xfrm rot="-7028957">
            <a:off x="2537955" y="3306822"/>
            <a:ext cx="333492" cy="788255"/>
          </a:xfrm>
          <a:prstGeom prst="triangle">
            <a:avLst>
              <a:gd fmla="val 5000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06" name="Google Shape;206;p48"/>
          <p:cNvPicPr preferRelativeResize="0"/>
          <p:nvPr/>
        </p:nvPicPr>
        <p:blipFill rotWithShape="1">
          <a:blip r:embed="rId3">
            <a:alphaModFix/>
          </a:blip>
          <a:srcRect b="0" l="0" r="0" t="0"/>
          <a:stretch/>
        </p:blipFill>
        <p:spPr>
          <a:xfrm flipH="1">
            <a:off x="802070" y="3488890"/>
            <a:ext cx="2646122" cy="2890182"/>
          </a:xfrm>
          <a:prstGeom prst="rect">
            <a:avLst/>
          </a:prstGeom>
          <a:noFill/>
          <a:ln>
            <a:noFill/>
          </a:ln>
        </p:spPr>
      </p:pic>
      <p:sp>
        <p:nvSpPr>
          <p:cNvPr id="207" name="Google Shape;207;p48"/>
          <p:cNvSpPr/>
          <p:nvPr/>
        </p:nvSpPr>
        <p:spPr>
          <a:xfrm>
            <a:off x="3230563" y="2895928"/>
            <a:ext cx="485775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Un voluntariado, Damas de Rojo, </a:t>
            </a:r>
            <a:br>
              <a:rPr b="1"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Cuenta Cuentos en Hospitales, etc.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9"/>
          <p:cNvSpPr/>
          <p:nvPr/>
        </p:nvSpPr>
        <p:spPr>
          <a:xfrm>
            <a:off x="473076" y="2298700"/>
            <a:ext cx="7200899" cy="39243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3" name="Google Shape;213;p49"/>
          <p:cNvSpPr txBox="1"/>
          <p:nvPr/>
        </p:nvSpPr>
        <p:spPr>
          <a:xfrm>
            <a:off x="414173" y="1118544"/>
            <a:ext cx="9039225"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ED6B00"/>
                </a:solidFill>
                <a:latin typeface="Calibri"/>
                <a:ea typeface="Calibri"/>
                <a:cs typeface="Calibri"/>
                <a:sym typeface="Calibri"/>
              </a:rPr>
              <a:t>¿QUÉ ELEMENTOS CONSTITUYEN REMUNERACIÓN?</a:t>
            </a:r>
            <a:endParaRPr/>
          </a:p>
        </p:txBody>
      </p:sp>
      <p:sp>
        <p:nvSpPr>
          <p:cNvPr id="214" name="Google Shape;214;p49"/>
          <p:cNvSpPr txBox="1"/>
          <p:nvPr/>
        </p:nvSpPr>
        <p:spPr>
          <a:xfrm>
            <a:off x="692150" y="5401129"/>
            <a:ext cx="7029450" cy="7848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rgbClr val="A93501"/>
                </a:solidFill>
                <a:latin typeface="Calibri"/>
                <a:ea typeface="Calibri"/>
                <a:cs typeface="Calibri"/>
                <a:sym typeface="Calibri"/>
              </a:rPr>
              <a:t>*</a:t>
            </a:r>
            <a:r>
              <a:rPr b="1" i="0" lang="en-US" sz="1500" u="sng" cap="none" strike="noStrike">
                <a:solidFill>
                  <a:srgbClr val="A93501"/>
                </a:solidFill>
                <a:latin typeface="Calibri"/>
                <a:ea typeface="Calibri"/>
                <a:cs typeface="Calibri"/>
                <a:sym typeface="Calibri"/>
              </a:rPr>
              <a:t>Atención</a:t>
            </a:r>
            <a:r>
              <a:rPr b="1" i="0" lang="en-US" sz="1500" u="none" cap="none" strike="noStrike">
                <a:solidFill>
                  <a:srgbClr val="A93501"/>
                </a:solidFill>
                <a:latin typeface="Calibri"/>
                <a:ea typeface="Calibri"/>
                <a:cs typeface="Calibri"/>
                <a:sym typeface="Calibri"/>
              </a:rPr>
              <a:t>:</a:t>
            </a:r>
            <a:r>
              <a:rPr b="1" i="0" lang="en-US" sz="1500" u="none" cap="none" strike="noStrike">
                <a:solidFill>
                  <a:srgbClr val="000000"/>
                </a:solidFill>
                <a:latin typeface="Calibri"/>
                <a:ea typeface="Calibri"/>
                <a:cs typeface="Calibri"/>
                <a:sym typeface="Calibri"/>
              </a:rPr>
              <a:t> </a:t>
            </a:r>
            <a:endParaRPr b="1"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500" u="none" cap="none" strike="noStrike">
                <a:solidFill>
                  <a:srgbClr val="000000"/>
                </a:solidFill>
                <a:latin typeface="Arial"/>
                <a:ea typeface="Arial"/>
                <a:cs typeface="Arial"/>
                <a:sym typeface="Arial"/>
              </a:rPr>
              <a:t>  No olvidar leer el artículo 42 del Código del trabajo Completo.</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500" u="none" cap="none" strike="noStrike">
              <a:solidFill>
                <a:srgbClr val="000000"/>
              </a:solidFill>
              <a:latin typeface="Calibri"/>
              <a:ea typeface="Calibri"/>
              <a:cs typeface="Calibri"/>
              <a:sym typeface="Calibri"/>
            </a:endParaRPr>
          </a:p>
        </p:txBody>
      </p:sp>
      <p:sp>
        <p:nvSpPr>
          <p:cNvPr id="215" name="Google Shape;215;p49"/>
          <p:cNvSpPr txBox="1"/>
          <p:nvPr/>
        </p:nvSpPr>
        <p:spPr>
          <a:xfrm>
            <a:off x="3487057" y="2256590"/>
            <a:ext cx="8229600" cy="46315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rgbClr val="ED6B00"/>
              </a:solidFill>
              <a:latin typeface="Calibri"/>
              <a:ea typeface="Calibri"/>
              <a:cs typeface="Calibri"/>
              <a:sym typeface="Calibri"/>
            </a:endParaRPr>
          </a:p>
        </p:txBody>
      </p:sp>
      <p:sp>
        <p:nvSpPr>
          <p:cNvPr id="216" name="Google Shape;216;p49"/>
          <p:cNvSpPr/>
          <p:nvPr/>
        </p:nvSpPr>
        <p:spPr>
          <a:xfrm>
            <a:off x="692150" y="2502228"/>
            <a:ext cx="6891337"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chemeClr val="dk1"/>
                </a:solidFill>
                <a:latin typeface="Calibri"/>
                <a:ea typeface="Calibri"/>
                <a:cs typeface="Calibri"/>
                <a:sym typeface="Calibri"/>
              </a:rPr>
              <a:t>De acuerdo al artículo 42. del Código del Trabajo, constituyen remuneración, ent</a:t>
            </a:r>
            <a:r>
              <a:rPr b="1" lang="en-US" sz="1700">
                <a:solidFill>
                  <a:schemeClr val="dk1"/>
                </a:solidFill>
                <a:latin typeface="Calibri"/>
                <a:ea typeface="Calibri"/>
                <a:cs typeface="Calibri"/>
                <a:sym typeface="Calibri"/>
              </a:rPr>
              <a:t>re</a:t>
            </a:r>
            <a:r>
              <a:rPr b="1" i="0" lang="en-US" sz="1700" u="none" cap="none" strike="noStrike">
                <a:solidFill>
                  <a:schemeClr val="dk1"/>
                </a:solidFill>
                <a:latin typeface="Calibri"/>
                <a:ea typeface="Calibri"/>
                <a:cs typeface="Calibri"/>
                <a:sym typeface="Calibri"/>
              </a:rPr>
              <a:t> otras, las siguientes:</a:t>
            </a:r>
            <a:endParaRPr/>
          </a:p>
        </p:txBody>
      </p:sp>
      <p:sp>
        <p:nvSpPr>
          <p:cNvPr id="217" name="Google Shape;217;p49"/>
          <p:cNvSpPr/>
          <p:nvPr/>
        </p:nvSpPr>
        <p:spPr>
          <a:xfrm>
            <a:off x="1189716" y="3513393"/>
            <a:ext cx="1783153" cy="640614"/>
          </a:xfrm>
          <a:prstGeom prst="roundRect">
            <a:avLst>
              <a:gd fmla="val 16667" name="adj"/>
            </a:avLst>
          </a:prstGeom>
          <a:solidFill>
            <a:srgbClr val="7777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p49"/>
          <p:cNvSpPr txBox="1"/>
          <p:nvPr/>
        </p:nvSpPr>
        <p:spPr>
          <a:xfrm>
            <a:off x="1372113" y="3532652"/>
            <a:ext cx="1632221" cy="53959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600" u="none" cap="none" strike="noStrike">
                <a:solidFill>
                  <a:schemeClr val="lt1"/>
                </a:solidFill>
                <a:latin typeface="Calibri"/>
                <a:ea typeface="Calibri"/>
                <a:cs typeface="Calibri"/>
                <a:sym typeface="Calibri"/>
              </a:rPr>
              <a:t>SUELDO O SUELDO BASE</a:t>
            </a:r>
            <a:endParaRPr b="0" i="0" sz="1600" u="none" cap="none" strike="noStrike">
              <a:solidFill>
                <a:schemeClr val="lt1"/>
              </a:solidFill>
              <a:latin typeface="Calibri"/>
              <a:ea typeface="Calibri"/>
              <a:cs typeface="Calibri"/>
              <a:sym typeface="Calibri"/>
            </a:endParaRPr>
          </a:p>
        </p:txBody>
      </p:sp>
      <p:sp>
        <p:nvSpPr>
          <p:cNvPr id="219" name="Google Shape;219;p49"/>
          <p:cNvSpPr/>
          <p:nvPr/>
        </p:nvSpPr>
        <p:spPr>
          <a:xfrm>
            <a:off x="3172682" y="3529228"/>
            <a:ext cx="1783153" cy="640614"/>
          </a:xfrm>
          <a:prstGeom prst="roundRect">
            <a:avLst>
              <a:gd fmla="val 16667" name="adj"/>
            </a:avLst>
          </a:prstGeom>
          <a:solidFill>
            <a:srgbClr val="C73E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0" name="Google Shape;220;p49"/>
          <p:cNvSpPr txBox="1"/>
          <p:nvPr/>
        </p:nvSpPr>
        <p:spPr>
          <a:xfrm>
            <a:off x="3299053" y="3674157"/>
            <a:ext cx="1495198" cy="53959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Calibri"/>
                <a:ea typeface="Calibri"/>
                <a:cs typeface="Calibri"/>
                <a:sym typeface="Calibri"/>
              </a:rPr>
              <a:t>SOBRESUELDO</a:t>
            </a:r>
            <a:endParaRPr/>
          </a:p>
          <a:p>
            <a:pPr indent="0" lvl="0" marL="0" marR="0" rtl="0" algn="l">
              <a:lnSpc>
                <a:spcPct val="90000"/>
              </a:lnSpc>
              <a:spcBef>
                <a:spcPts val="0"/>
              </a:spcBef>
              <a:spcAft>
                <a:spcPts val="0"/>
              </a:spcAft>
              <a:buClr>
                <a:srgbClr val="000000"/>
              </a:buClr>
              <a:buSzPts val="1400"/>
              <a:buFont typeface="Arial"/>
              <a:buNone/>
            </a:pPr>
            <a:r>
              <a:t/>
            </a:r>
            <a:endParaRPr b="0" i="0" sz="1600" u="none" cap="none" strike="noStrike">
              <a:solidFill>
                <a:schemeClr val="lt1"/>
              </a:solidFill>
              <a:latin typeface="Calibri"/>
              <a:ea typeface="Calibri"/>
              <a:cs typeface="Calibri"/>
              <a:sym typeface="Calibri"/>
            </a:endParaRPr>
          </a:p>
        </p:txBody>
      </p:sp>
      <p:sp>
        <p:nvSpPr>
          <p:cNvPr id="221" name="Google Shape;221;p49"/>
          <p:cNvSpPr/>
          <p:nvPr/>
        </p:nvSpPr>
        <p:spPr>
          <a:xfrm>
            <a:off x="5174181" y="3510696"/>
            <a:ext cx="1783153" cy="640614"/>
          </a:xfrm>
          <a:prstGeom prst="roundRect">
            <a:avLst>
              <a:gd fmla="val 16667" name="adj"/>
            </a:avLst>
          </a:prstGeom>
          <a:solidFill>
            <a:srgbClr val="FF6600"/>
          </a:solidFill>
          <a:ln cap="flat" cmpd="sng" w="9525">
            <a:solidFill>
              <a:srgbClr val="FEC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2" name="Google Shape;222;p49"/>
          <p:cNvSpPr txBox="1"/>
          <p:nvPr/>
        </p:nvSpPr>
        <p:spPr>
          <a:xfrm>
            <a:off x="5313251" y="3642925"/>
            <a:ext cx="1495198"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600" u="none" cap="none" strike="noStrike">
                <a:solidFill>
                  <a:srgbClr val="FFFFFF"/>
                </a:solidFill>
                <a:latin typeface="Calibri"/>
                <a:ea typeface="Calibri"/>
                <a:cs typeface="Calibri"/>
                <a:sym typeface="Calibri"/>
              </a:rPr>
              <a:t>COMISIÓN</a:t>
            </a:r>
            <a:endParaRPr b="0" i="0" sz="1600" u="none" cap="none" strike="noStrike">
              <a:solidFill>
                <a:srgbClr val="FFFFFF"/>
              </a:solidFill>
              <a:latin typeface="Calibri"/>
              <a:ea typeface="Calibri"/>
              <a:cs typeface="Calibri"/>
              <a:sym typeface="Calibri"/>
            </a:endParaRPr>
          </a:p>
        </p:txBody>
      </p:sp>
      <p:sp>
        <p:nvSpPr>
          <p:cNvPr id="223" name="Google Shape;223;p49"/>
          <p:cNvSpPr/>
          <p:nvPr/>
        </p:nvSpPr>
        <p:spPr>
          <a:xfrm>
            <a:off x="2171933" y="4363186"/>
            <a:ext cx="1783153" cy="640614"/>
          </a:xfrm>
          <a:prstGeom prst="roundRect">
            <a:avLst>
              <a:gd fmla="val 16667" name="adj"/>
            </a:avLst>
          </a:prstGeom>
          <a:solidFill>
            <a:srgbClr val="B99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4" name="Google Shape;224;p49"/>
          <p:cNvSpPr/>
          <p:nvPr/>
        </p:nvSpPr>
        <p:spPr>
          <a:xfrm>
            <a:off x="4266093" y="4326121"/>
            <a:ext cx="1783153" cy="640614"/>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5" name="Google Shape;225;p49"/>
          <p:cNvSpPr txBox="1"/>
          <p:nvPr/>
        </p:nvSpPr>
        <p:spPr>
          <a:xfrm>
            <a:off x="2308453" y="4521200"/>
            <a:ext cx="1495198" cy="53959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Calibri"/>
                <a:ea typeface="Calibri"/>
                <a:cs typeface="Calibri"/>
                <a:sym typeface="Calibri"/>
              </a:rPr>
              <a:t>PARTICIPACIÓN</a:t>
            </a:r>
            <a:endParaRPr/>
          </a:p>
          <a:p>
            <a:pPr indent="0" lvl="0" marL="0" marR="0" rtl="0" algn="l">
              <a:lnSpc>
                <a:spcPct val="90000"/>
              </a:lnSpc>
              <a:spcBef>
                <a:spcPts val="0"/>
              </a:spcBef>
              <a:spcAft>
                <a:spcPts val="0"/>
              </a:spcAft>
              <a:buClr>
                <a:srgbClr val="000000"/>
              </a:buClr>
              <a:buSzPts val="1400"/>
              <a:buFont typeface="Arial"/>
              <a:buNone/>
            </a:pPr>
            <a:r>
              <a:t/>
            </a:r>
            <a:endParaRPr b="0" i="0" sz="1600" u="none" cap="none" strike="noStrike">
              <a:solidFill>
                <a:schemeClr val="lt1"/>
              </a:solidFill>
              <a:latin typeface="Calibri"/>
              <a:ea typeface="Calibri"/>
              <a:cs typeface="Calibri"/>
              <a:sym typeface="Calibri"/>
            </a:endParaRPr>
          </a:p>
        </p:txBody>
      </p:sp>
      <p:sp>
        <p:nvSpPr>
          <p:cNvPr id="226" name="Google Shape;226;p49"/>
          <p:cNvSpPr txBox="1"/>
          <p:nvPr/>
        </p:nvSpPr>
        <p:spPr>
          <a:xfrm>
            <a:off x="4416653" y="4508500"/>
            <a:ext cx="1495198" cy="53959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Calibri"/>
                <a:ea typeface="Calibri"/>
                <a:cs typeface="Calibri"/>
                <a:sym typeface="Calibri"/>
              </a:rPr>
              <a:t>GRATIFICACIÓN</a:t>
            </a:r>
            <a:endParaRPr/>
          </a:p>
          <a:p>
            <a:pPr indent="0" lvl="0" marL="0" marR="0" rtl="0" algn="l">
              <a:lnSpc>
                <a:spcPct val="90000"/>
              </a:lnSpc>
              <a:spcBef>
                <a:spcPts val="0"/>
              </a:spcBef>
              <a:spcAft>
                <a:spcPts val="0"/>
              </a:spcAft>
              <a:buClr>
                <a:srgbClr val="000000"/>
              </a:buClr>
              <a:buSzPts val="1400"/>
              <a:buFont typeface="Arial"/>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0"/>
          <p:cNvSpPr/>
          <p:nvPr/>
        </p:nvSpPr>
        <p:spPr>
          <a:xfrm>
            <a:off x="473076" y="1968500"/>
            <a:ext cx="8721724" cy="45085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2" name="Google Shape;232;p50"/>
          <p:cNvSpPr/>
          <p:nvPr/>
        </p:nvSpPr>
        <p:spPr>
          <a:xfrm>
            <a:off x="5418816" y="3078001"/>
            <a:ext cx="3407684" cy="471007"/>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3" name="Google Shape;233;p50"/>
          <p:cNvSpPr/>
          <p:nvPr/>
        </p:nvSpPr>
        <p:spPr>
          <a:xfrm>
            <a:off x="5406116" y="2387599"/>
            <a:ext cx="3407684" cy="471007"/>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4" name="Google Shape;234;p50"/>
          <p:cNvSpPr/>
          <p:nvPr/>
        </p:nvSpPr>
        <p:spPr>
          <a:xfrm>
            <a:off x="5406116" y="3768403"/>
            <a:ext cx="3407684" cy="723901"/>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5" name="Google Shape;235;p50"/>
          <p:cNvSpPr/>
          <p:nvPr/>
        </p:nvSpPr>
        <p:spPr>
          <a:xfrm>
            <a:off x="5393416" y="4711699"/>
            <a:ext cx="3407684" cy="1028701"/>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6" name="Google Shape;236;p50"/>
          <p:cNvSpPr txBox="1"/>
          <p:nvPr/>
        </p:nvSpPr>
        <p:spPr>
          <a:xfrm>
            <a:off x="414173" y="1118544"/>
            <a:ext cx="9039225"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SUELDO O </a:t>
            </a:r>
            <a:r>
              <a:rPr b="0" i="0" lang="en-US" sz="3300" u="none" cap="none" strike="noStrike">
                <a:solidFill>
                  <a:srgbClr val="A93501"/>
                </a:solidFill>
                <a:latin typeface="Calibri"/>
                <a:ea typeface="Calibri"/>
                <a:cs typeface="Calibri"/>
                <a:sym typeface="Calibri"/>
              </a:rPr>
              <a:t>SUELDO BASE</a:t>
            </a:r>
            <a:endParaRPr b="0" i="0" sz="3300" u="none" cap="none" strike="noStrike">
              <a:solidFill>
                <a:srgbClr val="A93501"/>
              </a:solidFill>
              <a:latin typeface="Calibri"/>
              <a:ea typeface="Calibri"/>
              <a:cs typeface="Calibri"/>
              <a:sym typeface="Calibri"/>
            </a:endParaRPr>
          </a:p>
        </p:txBody>
      </p:sp>
      <p:sp>
        <p:nvSpPr>
          <p:cNvPr id="237" name="Google Shape;237;p50"/>
          <p:cNvSpPr/>
          <p:nvPr/>
        </p:nvSpPr>
        <p:spPr>
          <a:xfrm>
            <a:off x="673100" y="2311609"/>
            <a:ext cx="4546600" cy="40164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El sueldo Base de acuerdo art. 44 del CT:</a:t>
            </a:r>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“El monto mensual del sueldo no podrá ser inferior al </a:t>
            </a:r>
            <a:r>
              <a:rPr b="1" i="0" lang="en-US" sz="1700" u="sng" cap="none" strike="noStrike">
                <a:solidFill>
                  <a:srgbClr val="000000"/>
                </a:solidFill>
                <a:latin typeface="Calibri"/>
                <a:ea typeface="Calibri"/>
                <a:cs typeface="Calibri"/>
                <a:sym typeface="Calibri"/>
              </a:rPr>
              <a:t>ingreso mínimo mensual</a:t>
            </a:r>
            <a:r>
              <a:rPr b="0" i="0" lang="en-US" sz="1700" u="none" cap="none" strike="noStrike">
                <a:solidFill>
                  <a:srgbClr val="000000"/>
                </a:solidFill>
                <a:latin typeface="Calibri"/>
                <a:ea typeface="Calibri"/>
                <a:cs typeface="Calibri"/>
                <a:sym typeface="Calibri"/>
              </a:rPr>
              <a:t>. Si se convinieren jornadas parciales de trabajo, el sueldo no podrá ser inferior al mínimo vigente, proporcionalmente calculado en relación con la jornada ordinaria de trabajo.</a:t>
            </a:r>
            <a:endParaRPr/>
          </a:p>
          <a:p>
            <a:pPr indent="0" lvl="0" marL="0" marR="0" rtl="0" algn="l">
              <a:lnSpc>
                <a:spcPct val="100000"/>
              </a:lnSpc>
              <a:spcBef>
                <a:spcPts val="0"/>
              </a:spcBef>
              <a:spcAft>
                <a:spcPts val="0"/>
              </a:spcAft>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En otras palabras, el Ingreso Mínimo Mensual (IMM), a octubre 2020 no puede de inferior a </a:t>
            </a:r>
            <a:br>
              <a:rPr b="0" i="0" lang="en-US" sz="1700" u="none" cap="none" strike="noStrike">
                <a:solidFill>
                  <a:srgbClr val="000000"/>
                </a:solidFill>
                <a:latin typeface="Calibri"/>
                <a:ea typeface="Calibri"/>
                <a:cs typeface="Calibri"/>
                <a:sym typeface="Calibri"/>
              </a:rPr>
            </a:br>
            <a:r>
              <a:rPr b="0" i="0" lang="en-US" sz="1700" u="none" cap="none" strike="noStrike">
                <a:solidFill>
                  <a:srgbClr val="000000"/>
                </a:solidFill>
                <a:latin typeface="Calibri"/>
                <a:ea typeface="Calibri"/>
                <a:cs typeface="Calibri"/>
                <a:sym typeface="Calibri"/>
              </a:rPr>
              <a:t>$ 320.500 con una jornada ordinaria (45 horas semanales), y será proporcional de acuerdo a la jornada pactada si fuera inferior a la ordinaria.</a:t>
            </a:r>
            <a:endParaRPr/>
          </a:p>
          <a:p>
            <a:pPr indent="0" lvl="0" marL="0" marR="0" rtl="0" algn="l">
              <a:lnSpc>
                <a:spcPct val="60000"/>
              </a:lnSpc>
              <a:spcBef>
                <a:spcPts val="0"/>
              </a:spcBef>
              <a:spcAft>
                <a:spcPts val="0"/>
              </a:spcAft>
              <a:buNone/>
            </a:pPr>
            <a:r>
              <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700" u="none" cap="none" strike="noStrike">
                <a:solidFill>
                  <a:srgbClr val="A93501"/>
                </a:solidFill>
                <a:latin typeface="Calibri"/>
                <a:ea typeface="Calibri"/>
                <a:cs typeface="Calibri"/>
                <a:sym typeface="Calibri"/>
              </a:rPr>
              <a:t>Revisar la Ley 20.935</a:t>
            </a:r>
            <a:endParaRPr/>
          </a:p>
        </p:txBody>
      </p:sp>
      <p:sp>
        <p:nvSpPr>
          <p:cNvPr id="238" name="Google Shape;238;p50"/>
          <p:cNvSpPr/>
          <p:nvPr/>
        </p:nvSpPr>
        <p:spPr>
          <a:xfrm>
            <a:off x="5465763" y="2419712"/>
            <a:ext cx="3487737" cy="3247042"/>
          </a:xfrm>
          <a:prstGeom prst="rect">
            <a:avLst/>
          </a:prstGeom>
          <a:noFill/>
          <a:ln>
            <a:noFill/>
          </a:ln>
        </p:spPr>
        <p:txBody>
          <a:bodyPr anchorCtr="0" anchor="t" bIns="45700" lIns="91425" spcFirstLastPara="1" rIns="91425" wrap="square" tIns="45700">
            <a:spAutoFit/>
          </a:bodyPr>
          <a:lstStyle/>
          <a:p>
            <a:pPr indent="-198000" lvl="0" marL="19800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Estipendio obligatorio y fijo</a:t>
            </a:r>
            <a:endParaRPr/>
          </a:p>
          <a:p>
            <a:pPr indent="-96400" lvl="0" marL="198000" marR="0" rtl="0" algn="l">
              <a:lnSpc>
                <a:spcPct val="100000"/>
              </a:lnSpc>
              <a:spcBef>
                <a:spcPts val="90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198000" lvl="0" marL="198000" marR="0" rtl="0" algn="l">
              <a:lnSpc>
                <a:spcPct val="100000"/>
              </a:lnSpc>
              <a:spcBef>
                <a:spcPts val="90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Pagado en Dinero</a:t>
            </a:r>
            <a:endParaRPr/>
          </a:p>
          <a:p>
            <a:pPr indent="-96400" lvl="0" marL="198000" marR="0" rtl="0" algn="l">
              <a:lnSpc>
                <a:spcPct val="100000"/>
              </a:lnSpc>
              <a:spcBef>
                <a:spcPts val="90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198000" lvl="0" marL="198000" marR="0" rtl="0" algn="l">
              <a:lnSpc>
                <a:spcPct val="100000"/>
              </a:lnSpc>
              <a:spcBef>
                <a:spcPts val="90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Pagado por </a:t>
            </a:r>
            <a:r>
              <a:rPr b="1" lang="en-US" sz="1600">
                <a:latin typeface="Calibri"/>
                <a:ea typeface="Calibri"/>
                <a:cs typeface="Calibri"/>
                <a:sym typeface="Calibri"/>
              </a:rPr>
              <a:t>períodos</a:t>
            </a:r>
            <a:r>
              <a:rPr b="1" i="0" lang="en-US" sz="1600" u="none" cap="none" strike="noStrike">
                <a:solidFill>
                  <a:srgbClr val="000000"/>
                </a:solidFill>
                <a:latin typeface="Calibri"/>
                <a:ea typeface="Calibri"/>
                <a:cs typeface="Calibri"/>
                <a:sym typeface="Calibri"/>
              </a:rPr>
              <a:t> iguales determinados en el contrato</a:t>
            </a:r>
            <a:endParaRPr/>
          </a:p>
          <a:p>
            <a:pPr indent="-96400" lvl="0" marL="198000" marR="0" rtl="0" algn="l">
              <a:lnSpc>
                <a:spcPct val="100000"/>
              </a:lnSpc>
              <a:spcBef>
                <a:spcPts val="90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198000" lvl="0" marL="198000" marR="0" rtl="0" algn="l">
              <a:lnSpc>
                <a:spcPct val="100000"/>
              </a:lnSpc>
              <a:spcBef>
                <a:spcPts val="90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Recibe el trabajador por la prestación de sus servicios en una jornada ordinaria de trabajo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1"/>
          <p:cNvSpPr/>
          <p:nvPr/>
        </p:nvSpPr>
        <p:spPr>
          <a:xfrm>
            <a:off x="473076" y="2298700"/>
            <a:ext cx="8632824" cy="42926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4" name="Google Shape;244;p51"/>
          <p:cNvSpPr txBox="1"/>
          <p:nvPr/>
        </p:nvSpPr>
        <p:spPr>
          <a:xfrm>
            <a:off x="671650" y="2666954"/>
            <a:ext cx="6529250" cy="2548879"/>
          </a:xfrm>
          <a:prstGeom prst="rect">
            <a:avLst/>
          </a:prstGeom>
          <a:noFill/>
          <a:ln>
            <a:noFill/>
          </a:ln>
        </p:spPr>
        <p:txBody>
          <a:bodyPr anchorCtr="0" anchor="t" bIns="45700" lIns="91425" spcFirstLastPara="1" rIns="91425" wrap="square" tIns="45700">
            <a:no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Esto quiere decir que el concepto de </a:t>
            </a:r>
            <a:r>
              <a:rPr b="1" i="1" lang="en-US" sz="1800" u="none" cap="none" strike="noStrike">
                <a:solidFill>
                  <a:schemeClr val="dk1"/>
                </a:solidFill>
                <a:latin typeface="Calibri"/>
                <a:ea typeface="Calibri"/>
                <a:cs typeface="Calibri"/>
                <a:sym typeface="Calibri"/>
              </a:rPr>
              <a:t>“fijeza”</a:t>
            </a:r>
            <a:r>
              <a:rPr b="0" i="0" lang="en-US" sz="1800" u="none" cap="none" strike="noStrike">
                <a:solidFill>
                  <a:schemeClr val="dk1"/>
                </a:solidFill>
                <a:latin typeface="Calibri"/>
                <a:ea typeface="Calibri"/>
                <a:cs typeface="Calibri"/>
                <a:sym typeface="Calibri"/>
              </a:rPr>
              <a:t> propio del sueldo, significa que para su propia determinación, monto, forma y periodo, </a:t>
            </a:r>
            <a:r>
              <a:rPr b="0" i="1" lang="en-US" sz="1800" u="none" cap="none" strike="noStrike">
                <a:solidFill>
                  <a:schemeClr val="dk1"/>
                </a:solidFill>
                <a:latin typeface="Calibri"/>
                <a:ea typeface="Calibri"/>
                <a:cs typeface="Calibri"/>
                <a:sym typeface="Calibri"/>
              </a:rPr>
              <a:t>se encuentra preestablecido </a:t>
            </a:r>
            <a:r>
              <a:rPr b="0" i="0" lang="en-US" sz="1800" u="none" cap="none" strike="noStrike">
                <a:solidFill>
                  <a:schemeClr val="dk1"/>
                </a:solidFill>
                <a:latin typeface="Calibri"/>
                <a:ea typeface="Calibri"/>
                <a:cs typeface="Calibri"/>
                <a:sym typeface="Calibri"/>
              </a:rPr>
              <a:t>(en el contrato de trabajo) y </a:t>
            </a:r>
            <a:r>
              <a:rPr b="0" i="1" lang="en-US" sz="1800" u="none" cap="none" strike="noStrike">
                <a:solidFill>
                  <a:schemeClr val="dk1"/>
                </a:solidFill>
                <a:latin typeface="Calibri"/>
                <a:ea typeface="Calibri"/>
                <a:cs typeface="Calibri"/>
                <a:sym typeface="Calibri"/>
              </a:rPr>
              <a:t>no depende de un hecho aleatorio</a:t>
            </a:r>
            <a:r>
              <a:rPr b="0" i="0" lang="en-US" sz="1800" u="none" cap="none" strike="noStrike">
                <a:solidFill>
                  <a:schemeClr val="dk1"/>
                </a:solidFill>
                <a:latin typeface="Calibri"/>
                <a:ea typeface="Calibri"/>
                <a:cs typeface="Calibri"/>
                <a:sym typeface="Calibri"/>
              </a:rPr>
              <a:t> que se pueda verificar o no.</a:t>
            </a:r>
            <a:endParaRPr/>
          </a:p>
          <a:p>
            <a:pPr indent="-176400" lvl="0" marL="176400" marR="0" rtl="0" algn="l">
              <a:lnSpc>
                <a:spcPct val="100000"/>
              </a:lnSpc>
              <a:spcBef>
                <a:spcPts val="11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El sueldo Base está estipulado en el Contrato de Trabajo, por lo que es obligatorio, y su monto es pagado todos los meses,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salvo que exista un reajuste u otro acuerdo.</a:t>
            </a:r>
            <a:endParaRPr/>
          </a:p>
          <a:p>
            <a:pPr indent="-176400" lvl="0" marL="176400" marR="0" rtl="0" algn="l">
              <a:lnSpc>
                <a:spcPct val="100000"/>
              </a:lnSpc>
              <a:spcBef>
                <a:spcPts val="110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El Sueldo está relacionado directa y proporcionalmente a los periodos que fueron contratados (pieza, días, semanal,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y/o quincenal)</a:t>
            </a:r>
            <a:endParaRPr b="0" i="0" sz="1800" u="none" cap="none" strike="noStrike">
              <a:solidFill>
                <a:schemeClr val="dk1"/>
              </a:solidFill>
              <a:latin typeface="Calibri"/>
              <a:ea typeface="Calibri"/>
              <a:cs typeface="Calibri"/>
              <a:sym typeface="Calibri"/>
            </a:endParaRPr>
          </a:p>
        </p:txBody>
      </p:sp>
      <p:sp>
        <p:nvSpPr>
          <p:cNvPr id="245" name="Google Shape;245;p51"/>
          <p:cNvSpPr/>
          <p:nvPr/>
        </p:nvSpPr>
        <p:spPr>
          <a:xfrm>
            <a:off x="825500" y="6021165"/>
            <a:ext cx="8075240" cy="32089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A93501"/>
                </a:solidFill>
                <a:latin typeface="Calibri"/>
                <a:ea typeface="Calibri"/>
                <a:cs typeface="Calibri"/>
                <a:sym typeface="Calibri"/>
              </a:rPr>
              <a:t>1: ORD. N° 3662 / 053</a:t>
            </a:r>
            <a:endParaRPr/>
          </a:p>
        </p:txBody>
      </p:sp>
      <p:sp>
        <p:nvSpPr>
          <p:cNvPr id="246" name="Google Shape;246;p51"/>
          <p:cNvSpPr txBox="1"/>
          <p:nvPr/>
        </p:nvSpPr>
        <p:spPr>
          <a:xfrm>
            <a:off x="414173" y="1042344"/>
            <a:ext cx="9039225" cy="138807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300" u="none" cap="none" strike="noStrike">
                <a:solidFill>
                  <a:srgbClr val="ED6B00"/>
                </a:solidFill>
                <a:latin typeface="Calibri"/>
                <a:ea typeface="Calibri"/>
                <a:cs typeface="Calibri"/>
                <a:sym typeface="Calibri"/>
              </a:rPr>
              <a:t>CONSIDERACIONES DE SUELDO</a:t>
            </a:r>
            <a:br>
              <a:rPr b="1" i="0" lang="en-US" sz="3000" u="none" cap="none" strike="noStrike">
                <a:solidFill>
                  <a:srgbClr val="ED6B00"/>
                </a:solidFill>
                <a:latin typeface="Calibri"/>
                <a:ea typeface="Calibri"/>
                <a:cs typeface="Calibri"/>
                <a:sym typeface="Calibri"/>
              </a:rPr>
            </a:br>
            <a:r>
              <a:rPr b="0" i="0" lang="en-US" sz="2900" u="none" cap="none" strike="noStrike">
                <a:solidFill>
                  <a:srgbClr val="A93501"/>
                </a:solidFill>
                <a:latin typeface="Calibri"/>
                <a:ea typeface="Calibri"/>
                <a:cs typeface="Calibri"/>
                <a:sym typeface="Calibri"/>
              </a:rPr>
              <a:t>OBLIGATORIO Y FIJO</a:t>
            </a:r>
            <a:br>
              <a:rPr b="1" i="0" lang="en-US" sz="3000" u="none" cap="none" strike="noStrike">
                <a:solidFill>
                  <a:srgbClr val="ED6B00"/>
                </a:solidFill>
                <a:latin typeface="Calibri"/>
                <a:ea typeface="Calibri"/>
                <a:cs typeface="Calibri"/>
                <a:sym typeface="Calibri"/>
              </a:rPr>
            </a:br>
            <a:endParaRPr b="1" i="0" sz="3000" u="none" cap="none" strike="noStrike">
              <a:solidFill>
                <a:srgbClr val="ED6B00"/>
              </a:solidFill>
              <a:latin typeface="Calibri"/>
              <a:ea typeface="Calibri"/>
              <a:cs typeface="Calibri"/>
              <a:sym typeface="Calibri"/>
            </a:endParaRPr>
          </a:p>
        </p:txBody>
      </p:sp>
      <p:pic>
        <p:nvPicPr>
          <p:cNvPr id="247" name="Google Shape;247;p51"/>
          <p:cNvPicPr preferRelativeResize="0"/>
          <p:nvPr/>
        </p:nvPicPr>
        <p:blipFill rotWithShape="1">
          <a:blip r:embed="rId3">
            <a:alphaModFix/>
          </a:blip>
          <a:srcRect b="0" l="0" r="0" t="0"/>
          <a:stretch/>
        </p:blipFill>
        <p:spPr>
          <a:xfrm>
            <a:off x="6637094" y="3429000"/>
            <a:ext cx="3019669" cy="31632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2"/>
          <p:cNvSpPr/>
          <p:nvPr/>
        </p:nvSpPr>
        <p:spPr>
          <a:xfrm>
            <a:off x="473076" y="2400300"/>
            <a:ext cx="8318499" cy="38227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3" name="Google Shape;253;p52"/>
          <p:cNvSpPr/>
          <p:nvPr/>
        </p:nvSpPr>
        <p:spPr>
          <a:xfrm>
            <a:off x="4330700" y="2819400"/>
            <a:ext cx="3965575" cy="1320800"/>
          </a:xfrm>
          <a:prstGeom prst="roundRect">
            <a:avLst>
              <a:gd fmla="val 5516"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4" name="Google Shape;254;p52"/>
          <p:cNvSpPr txBox="1"/>
          <p:nvPr/>
        </p:nvSpPr>
        <p:spPr>
          <a:xfrm>
            <a:off x="760550" y="2832054"/>
            <a:ext cx="3265350" cy="25488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El sueldo no debe ser inferior al ingreso mínimo mensual, de acuerdo a la Ley 20.935 el sueldo mínimo mensual será de $326.500 a octubre del año 2020, considerado para una jornada ordinaria máximo legal (se refiere a jornada de 45 horas y mensual).</a:t>
            </a:r>
            <a:endParaRPr b="0" i="0" sz="1800" u="none" cap="none" strike="noStrike">
              <a:solidFill>
                <a:schemeClr val="dk1"/>
              </a:solidFill>
              <a:latin typeface="Calibri"/>
              <a:ea typeface="Calibri"/>
              <a:cs typeface="Calibri"/>
              <a:sym typeface="Calibri"/>
            </a:endParaRPr>
          </a:p>
        </p:txBody>
      </p:sp>
      <p:sp>
        <p:nvSpPr>
          <p:cNvPr id="255" name="Google Shape;255;p52"/>
          <p:cNvSpPr txBox="1"/>
          <p:nvPr/>
        </p:nvSpPr>
        <p:spPr>
          <a:xfrm>
            <a:off x="414173" y="1067744"/>
            <a:ext cx="9039225" cy="9443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ED6B00"/>
                </a:solidFill>
                <a:latin typeface="Calibri"/>
                <a:ea typeface="Calibri"/>
                <a:cs typeface="Calibri"/>
                <a:sym typeface="Calibri"/>
              </a:rPr>
              <a:t>CONSIDERACIONES</a:t>
            </a:r>
            <a:r>
              <a:rPr b="1" i="0" lang="en-US" sz="3300" u="none" cap="none" strike="noStrike">
                <a:solidFill>
                  <a:srgbClr val="ED6B00"/>
                </a:solidFill>
                <a:latin typeface="Calibri"/>
                <a:ea typeface="Calibri"/>
                <a:cs typeface="Calibri"/>
                <a:sym typeface="Calibri"/>
              </a:rPr>
              <a:t> </a:t>
            </a:r>
            <a:br>
              <a:rPr b="1" i="0" lang="en-US" sz="3300" u="none" cap="none" strike="noStrike">
                <a:solidFill>
                  <a:srgbClr val="ED6B00"/>
                </a:solidFill>
                <a:latin typeface="Calibri"/>
                <a:ea typeface="Calibri"/>
                <a:cs typeface="Calibri"/>
                <a:sym typeface="Calibri"/>
              </a:rPr>
            </a:br>
            <a:r>
              <a:rPr b="0" i="0" lang="en-US" sz="2800" u="none" cap="none" strike="noStrike">
                <a:solidFill>
                  <a:srgbClr val="A93501"/>
                </a:solidFill>
                <a:latin typeface="Calibri"/>
                <a:ea typeface="Calibri"/>
                <a:cs typeface="Calibri"/>
                <a:sym typeface="Calibri"/>
              </a:rPr>
              <a:t>SUELDO MÍNIMO Y HORAS DE LA JORNADA LABORAL</a:t>
            </a:r>
            <a:endParaRPr b="1" i="0" sz="3000" u="none" cap="none" strike="noStrike">
              <a:solidFill>
                <a:srgbClr val="ED6B00"/>
              </a:solidFill>
              <a:latin typeface="Calibri"/>
              <a:ea typeface="Calibri"/>
              <a:cs typeface="Calibri"/>
              <a:sym typeface="Calibri"/>
            </a:endParaRPr>
          </a:p>
        </p:txBody>
      </p:sp>
      <p:sp>
        <p:nvSpPr>
          <p:cNvPr id="256" name="Google Shape;256;p52"/>
          <p:cNvSpPr/>
          <p:nvPr/>
        </p:nvSpPr>
        <p:spPr>
          <a:xfrm>
            <a:off x="4584700" y="3010228"/>
            <a:ext cx="355600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A93501"/>
                </a:solidFill>
                <a:latin typeface="Calibri"/>
                <a:ea typeface="Calibri"/>
                <a:cs typeface="Calibri"/>
                <a:sym typeface="Calibri"/>
              </a:rPr>
              <a:t>Se exceptúan de esta norma aquellos trabajadores exentos del cumplimiento de jornada.</a:t>
            </a:r>
            <a:endParaRPr b="0" i="0" sz="2000" u="none" cap="none" strike="noStrike">
              <a:solidFill>
                <a:srgbClr val="A93501"/>
              </a:solidFill>
              <a:latin typeface="Calibri"/>
              <a:ea typeface="Calibri"/>
              <a:cs typeface="Calibri"/>
              <a:sym typeface="Calibri"/>
            </a:endParaRPr>
          </a:p>
        </p:txBody>
      </p:sp>
      <p:pic>
        <p:nvPicPr>
          <p:cNvPr id="257" name="Google Shape;257;p52"/>
          <p:cNvPicPr preferRelativeResize="0"/>
          <p:nvPr/>
        </p:nvPicPr>
        <p:blipFill rotWithShape="1">
          <a:blip r:embed="rId3">
            <a:alphaModFix/>
          </a:blip>
          <a:srcRect b="0" l="0" r="0" t="0"/>
          <a:stretch/>
        </p:blipFill>
        <p:spPr>
          <a:xfrm>
            <a:off x="4335716" y="4216400"/>
            <a:ext cx="3880873" cy="18522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3"/>
          <p:cNvSpPr/>
          <p:nvPr/>
        </p:nvSpPr>
        <p:spPr>
          <a:xfrm>
            <a:off x="473076" y="2400300"/>
            <a:ext cx="8318499" cy="38227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3" name="Google Shape;263;p53"/>
          <p:cNvSpPr txBox="1"/>
          <p:nvPr/>
        </p:nvSpPr>
        <p:spPr>
          <a:xfrm>
            <a:off x="776026" y="2624377"/>
            <a:ext cx="7834574" cy="302186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El sueldo no es una remuneración esporádica, se debe pagar por </a:t>
            </a:r>
            <a:r>
              <a:rPr lang="en-US" sz="1800">
                <a:solidFill>
                  <a:schemeClr val="dk1"/>
                </a:solidFill>
                <a:latin typeface="Calibri"/>
                <a:ea typeface="Calibri"/>
                <a:cs typeface="Calibri"/>
                <a:sym typeface="Calibri"/>
              </a:rPr>
              <a:t>períodos</a:t>
            </a:r>
            <a:r>
              <a:rPr b="0" i="0" lang="en-US" sz="1800" u="none" cap="none" strike="noStrike">
                <a:solidFill>
                  <a:schemeClr val="dk1"/>
                </a:solidFill>
                <a:latin typeface="Calibri"/>
                <a:ea typeface="Calibri"/>
                <a:cs typeface="Calibri"/>
                <a:sym typeface="Calibri"/>
              </a:rPr>
              <a:t> iguales, en relación a lo estipulado en el contrato de trabajo y de acuerdo a las políticas de la empresa.</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El sueldo se fija en unidad de tiempo, y de acuerdo al Código del Trabajo, </a:t>
            </a:r>
            <a:r>
              <a:rPr b="1" i="0" lang="en-US" sz="1800" u="none" cap="none" strike="noStrike">
                <a:solidFill>
                  <a:schemeClr val="dk1"/>
                </a:solidFill>
                <a:latin typeface="Calibri"/>
                <a:ea typeface="Calibri"/>
                <a:cs typeface="Calibri"/>
                <a:sym typeface="Calibri"/>
              </a:rPr>
              <a:t>el periodo de pago no puede exceder a un mes de acuerdo al art. 44.</a:t>
            </a:r>
            <a:endParaRPr b="1" i="0" sz="1800" u="none" cap="none" strike="noStrike">
              <a:solidFill>
                <a:schemeClr val="dk1"/>
              </a:solidFill>
              <a:latin typeface="Calibri"/>
              <a:ea typeface="Calibri"/>
              <a:cs typeface="Calibri"/>
              <a:sym typeface="Calibri"/>
            </a:endParaRPr>
          </a:p>
        </p:txBody>
      </p:sp>
      <p:sp>
        <p:nvSpPr>
          <p:cNvPr id="264" name="Google Shape;264;p53"/>
          <p:cNvSpPr txBox="1"/>
          <p:nvPr/>
        </p:nvSpPr>
        <p:spPr>
          <a:xfrm>
            <a:off x="414173" y="1042344"/>
            <a:ext cx="9039225" cy="138807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ED6B00"/>
                </a:solidFill>
                <a:latin typeface="Calibri"/>
                <a:ea typeface="Calibri"/>
                <a:cs typeface="Calibri"/>
                <a:sym typeface="Calibri"/>
              </a:rPr>
              <a:t>CONSIDERACIONES DE SUELDO</a:t>
            </a:r>
            <a:br>
              <a:rPr b="1" i="0" lang="en-US" sz="3000" u="none" cap="none" strike="noStrike">
                <a:solidFill>
                  <a:srgbClr val="ED6B00"/>
                </a:solidFill>
                <a:latin typeface="Calibri"/>
                <a:ea typeface="Calibri"/>
                <a:cs typeface="Calibri"/>
                <a:sym typeface="Calibri"/>
              </a:rPr>
            </a:br>
            <a:r>
              <a:rPr b="0" i="0" lang="en-US" sz="2900" u="none" cap="none" strike="noStrike">
                <a:solidFill>
                  <a:srgbClr val="A93501"/>
                </a:solidFill>
                <a:latin typeface="Calibri"/>
                <a:ea typeface="Calibri"/>
                <a:cs typeface="Calibri"/>
                <a:sym typeface="Calibri"/>
              </a:rPr>
              <a:t>PERIODICIDAD</a:t>
            </a:r>
            <a:br>
              <a:rPr b="1" i="0" lang="en-US" sz="3000" u="none" cap="none" strike="noStrike">
                <a:solidFill>
                  <a:srgbClr val="ED6B00"/>
                </a:solidFill>
                <a:latin typeface="Calibri"/>
                <a:ea typeface="Calibri"/>
                <a:cs typeface="Calibri"/>
                <a:sym typeface="Calibri"/>
              </a:rPr>
            </a:br>
            <a:endParaRPr b="1" i="0" sz="3000" u="none" cap="none" strike="noStrike">
              <a:solidFill>
                <a:srgbClr val="ED6B00"/>
              </a:solidFill>
              <a:latin typeface="Calibri"/>
              <a:ea typeface="Calibri"/>
              <a:cs typeface="Calibri"/>
              <a:sym typeface="Calibri"/>
            </a:endParaRPr>
          </a:p>
        </p:txBody>
      </p:sp>
      <p:sp>
        <p:nvSpPr>
          <p:cNvPr id="265" name="Google Shape;265;p53"/>
          <p:cNvSpPr/>
          <p:nvPr/>
        </p:nvSpPr>
        <p:spPr>
          <a:xfrm>
            <a:off x="787400" y="4038600"/>
            <a:ext cx="7353300" cy="774700"/>
          </a:xfrm>
          <a:prstGeom prst="homePlate">
            <a:avLst>
              <a:gd fmla="val 50000" name="adj"/>
            </a:avLst>
          </a:prstGeom>
          <a:solidFill>
            <a:srgbClr val="FFB375"/>
          </a:solidFill>
          <a:ln cap="flat" cmpd="sng" w="9525">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6" name="Google Shape;266;p53"/>
          <p:cNvSpPr/>
          <p:nvPr/>
        </p:nvSpPr>
        <p:spPr>
          <a:xfrm>
            <a:off x="774700" y="4062174"/>
            <a:ext cx="2111744" cy="475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3"/>
          <p:cNvSpPr/>
          <p:nvPr/>
        </p:nvSpPr>
        <p:spPr>
          <a:xfrm>
            <a:off x="889000" y="4170902"/>
            <a:ext cx="1193800" cy="475170"/>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None/>
            </a:pPr>
            <a:r>
              <a:rPr b="1" i="0" lang="en-US" sz="1800" u="none" cap="none" strike="noStrike">
                <a:solidFill>
                  <a:schemeClr val="dk1"/>
                </a:solidFill>
                <a:latin typeface="Calibri"/>
                <a:ea typeface="Calibri"/>
                <a:cs typeface="Calibri"/>
                <a:sym typeface="Calibri"/>
              </a:rPr>
              <a:t>1° mes</a:t>
            </a:r>
            <a:endParaRPr/>
          </a:p>
        </p:txBody>
      </p:sp>
      <p:sp>
        <p:nvSpPr>
          <p:cNvPr id="268" name="Google Shape;268;p53"/>
          <p:cNvSpPr/>
          <p:nvPr/>
        </p:nvSpPr>
        <p:spPr>
          <a:xfrm>
            <a:off x="4722720" y="3566874"/>
            <a:ext cx="2111744" cy="475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3"/>
          <p:cNvSpPr/>
          <p:nvPr/>
        </p:nvSpPr>
        <p:spPr>
          <a:xfrm>
            <a:off x="6334779" y="4774930"/>
            <a:ext cx="2111744" cy="475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3"/>
          <p:cNvSpPr/>
          <p:nvPr/>
        </p:nvSpPr>
        <p:spPr>
          <a:xfrm>
            <a:off x="5877579" y="4170902"/>
            <a:ext cx="2111744" cy="475170"/>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None/>
            </a:pPr>
            <a:r>
              <a:rPr b="1" i="0" lang="en-US" sz="1800" u="none" cap="none" strike="noStrike">
                <a:solidFill>
                  <a:srgbClr val="A93501"/>
                </a:solidFill>
                <a:latin typeface="Calibri"/>
                <a:ea typeface="Calibri"/>
                <a:cs typeface="Calibri"/>
                <a:sym typeface="Calibri"/>
              </a:rPr>
              <a:t>N° Mes</a:t>
            </a:r>
            <a:endParaRPr/>
          </a:p>
        </p:txBody>
      </p:sp>
      <p:cxnSp>
        <p:nvCxnSpPr>
          <p:cNvPr id="271" name="Google Shape;271;p53"/>
          <p:cNvCxnSpPr/>
          <p:nvPr/>
        </p:nvCxnSpPr>
        <p:spPr>
          <a:xfrm>
            <a:off x="2159000" y="3848100"/>
            <a:ext cx="0" cy="1016000"/>
          </a:xfrm>
          <a:prstGeom prst="straightConnector1">
            <a:avLst/>
          </a:prstGeom>
          <a:noFill/>
          <a:ln cap="flat" cmpd="sng" w="28575">
            <a:solidFill>
              <a:schemeClr val="lt1"/>
            </a:solidFill>
            <a:prstDash val="solid"/>
            <a:round/>
            <a:headEnd len="sm" w="sm" type="none"/>
            <a:tailEnd len="sm" w="sm" type="none"/>
          </a:ln>
        </p:spPr>
      </p:cxnSp>
      <p:cxnSp>
        <p:nvCxnSpPr>
          <p:cNvPr id="272" name="Google Shape;272;p53"/>
          <p:cNvCxnSpPr/>
          <p:nvPr/>
        </p:nvCxnSpPr>
        <p:spPr>
          <a:xfrm>
            <a:off x="3530600" y="3848100"/>
            <a:ext cx="0" cy="1016000"/>
          </a:xfrm>
          <a:prstGeom prst="straightConnector1">
            <a:avLst/>
          </a:prstGeom>
          <a:noFill/>
          <a:ln cap="flat" cmpd="sng" w="28575">
            <a:solidFill>
              <a:schemeClr val="lt1"/>
            </a:solidFill>
            <a:prstDash val="solid"/>
            <a:round/>
            <a:headEnd len="sm" w="sm" type="none"/>
            <a:tailEnd len="sm" w="sm" type="none"/>
          </a:ln>
        </p:spPr>
      </p:cxnSp>
      <p:cxnSp>
        <p:nvCxnSpPr>
          <p:cNvPr id="273" name="Google Shape;273;p53"/>
          <p:cNvCxnSpPr/>
          <p:nvPr/>
        </p:nvCxnSpPr>
        <p:spPr>
          <a:xfrm>
            <a:off x="4902200" y="3848100"/>
            <a:ext cx="0" cy="1016000"/>
          </a:xfrm>
          <a:prstGeom prst="straightConnector1">
            <a:avLst/>
          </a:prstGeom>
          <a:noFill/>
          <a:ln cap="flat" cmpd="sng" w="28575">
            <a:solidFill>
              <a:schemeClr val="lt1"/>
            </a:solidFill>
            <a:prstDash val="solid"/>
            <a:round/>
            <a:headEnd len="sm" w="sm" type="none"/>
            <a:tailEnd len="sm" w="sm" type="none"/>
          </a:ln>
        </p:spPr>
      </p:cxnSp>
      <p:cxnSp>
        <p:nvCxnSpPr>
          <p:cNvPr id="274" name="Google Shape;274;p53"/>
          <p:cNvCxnSpPr/>
          <p:nvPr/>
        </p:nvCxnSpPr>
        <p:spPr>
          <a:xfrm>
            <a:off x="6273800" y="3848100"/>
            <a:ext cx="0" cy="1016000"/>
          </a:xfrm>
          <a:prstGeom prst="straightConnector1">
            <a:avLst/>
          </a:prstGeom>
          <a:noFill/>
          <a:ln cap="flat" cmpd="sng" w="28575">
            <a:solidFill>
              <a:schemeClr val="lt1"/>
            </a:solidFill>
            <a:prstDash val="solid"/>
            <a:round/>
            <a:headEnd len="sm" w="sm" type="none"/>
            <a:tailEnd len="sm" w="sm" type="none"/>
          </a:ln>
        </p:spPr>
      </p:cxnSp>
      <p:sp>
        <p:nvSpPr>
          <p:cNvPr id="275" name="Google Shape;275;p53"/>
          <p:cNvSpPr/>
          <p:nvPr/>
        </p:nvSpPr>
        <p:spPr>
          <a:xfrm>
            <a:off x="2237745" y="4170902"/>
            <a:ext cx="1193800" cy="475170"/>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None/>
            </a:pPr>
            <a:r>
              <a:rPr b="1" i="0" lang="en-US" sz="1800" u="none" cap="none" strike="noStrike">
                <a:solidFill>
                  <a:schemeClr val="dk1"/>
                </a:solidFill>
                <a:latin typeface="Calibri"/>
                <a:ea typeface="Calibri"/>
                <a:cs typeface="Calibri"/>
                <a:sym typeface="Calibri"/>
              </a:rPr>
              <a:t>2° mes</a:t>
            </a:r>
            <a:endParaRPr/>
          </a:p>
        </p:txBody>
      </p:sp>
      <p:sp>
        <p:nvSpPr>
          <p:cNvPr id="276" name="Google Shape;276;p53"/>
          <p:cNvSpPr/>
          <p:nvPr/>
        </p:nvSpPr>
        <p:spPr>
          <a:xfrm>
            <a:off x="3624590" y="4170902"/>
            <a:ext cx="1193800" cy="475170"/>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None/>
            </a:pPr>
            <a:r>
              <a:rPr b="1" i="0" lang="en-US" sz="1800" u="none" cap="none" strike="noStrike">
                <a:solidFill>
                  <a:schemeClr val="dk1"/>
                </a:solidFill>
                <a:latin typeface="Calibri"/>
                <a:ea typeface="Calibri"/>
                <a:cs typeface="Calibri"/>
                <a:sym typeface="Calibri"/>
              </a:rPr>
              <a:t>3° mes</a:t>
            </a:r>
            <a:endParaRPr/>
          </a:p>
        </p:txBody>
      </p:sp>
      <p:sp>
        <p:nvSpPr>
          <p:cNvPr id="277" name="Google Shape;277;p53"/>
          <p:cNvSpPr/>
          <p:nvPr/>
        </p:nvSpPr>
        <p:spPr>
          <a:xfrm>
            <a:off x="4986035" y="4170902"/>
            <a:ext cx="1193800" cy="475170"/>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None/>
            </a:pPr>
            <a:r>
              <a:rPr b="1" i="0" lang="en-US" sz="1800" u="none" cap="none" strike="noStrike">
                <a:solidFill>
                  <a:schemeClr val="dk1"/>
                </a:solidFill>
                <a:latin typeface="Calibri"/>
                <a:ea typeface="Calibri"/>
                <a:cs typeface="Calibri"/>
                <a:sym typeface="Calibri"/>
              </a:rPr>
              <a:t>4° mes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7"/>
          <p:cNvSpPr txBox="1"/>
          <p:nvPr/>
        </p:nvSpPr>
        <p:spPr>
          <a:xfrm>
            <a:off x="373891"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8" name="Google Shape;78;p37"/>
          <p:cNvSpPr/>
          <p:nvPr/>
        </p:nvSpPr>
        <p:spPr>
          <a:xfrm>
            <a:off x="378287" y="2269061"/>
            <a:ext cx="6632113" cy="84638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000" u="none" cap="none" strike="noStrike">
                <a:solidFill>
                  <a:srgbClr val="ED6B00"/>
                </a:solidFill>
                <a:latin typeface="Calibri"/>
                <a:ea typeface="Calibri"/>
                <a:cs typeface="Calibri"/>
                <a:sym typeface="Calibri"/>
              </a:rPr>
              <a:t>CÁLCULO DE LOS TIPOS DE INGRESOS  QUE PERCIBE UN TRABAJADOR</a:t>
            </a:r>
            <a:endParaRPr b="1" i="0" sz="3000" u="none" cap="none" strike="noStrike">
              <a:solidFill>
                <a:srgbClr val="ED6B00"/>
              </a:solidFill>
              <a:latin typeface="Calibri"/>
              <a:ea typeface="Calibri"/>
              <a:cs typeface="Calibri"/>
              <a:sym typeface="Calibri"/>
            </a:endParaRPr>
          </a:p>
        </p:txBody>
      </p:sp>
      <p:sp>
        <p:nvSpPr>
          <p:cNvPr id="79" name="Google Shape;79;p37"/>
          <p:cNvSpPr/>
          <p:nvPr/>
        </p:nvSpPr>
        <p:spPr>
          <a:xfrm>
            <a:off x="4794322" y="1086306"/>
            <a:ext cx="184666" cy="57195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3400" u="none" cap="none" strike="noStrike">
              <a:solidFill>
                <a:srgbClr val="ED6B00"/>
              </a:solidFill>
              <a:latin typeface="Calibri"/>
              <a:ea typeface="Calibri"/>
              <a:cs typeface="Calibri"/>
              <a:sym typeface="Calibri"/>
            </a:endParaRPr>
          </a:p>
        </p:txBody>
      </p:sp>
      <p:pic>
        <p:nvPicPr>
          <p:cNvPr descr="RRHH M2 A1 Calculo tipos ingresos percibe trabajador.png" id="80" name="Google Shape;80;p37"/>
          <p:cNvPicPr preferRelativeResize="0"/>
          <p:nvPr/>
        </p:nvPicPr>
        <p:blipFill rotWithShape="1">
          <a:blip r:embed="rId3">
            <a:alphaModFix/>
          </a:blip>
          <a:srcRect b="15374" l="0" r="0" t="0"/>
          <a:stretch/>
        </p:blipFill>
        <p:spPr>
          <a:xfrm>
            <a:off x="2616199" y="3022600"/>
            <a:ext cx="6770867" cy="4356100"/>
          </a:xfrm>
          <a:prstGeom prst="rect">
            <a:avLst/>
          </a:prstGeom>
          <a:noFill/>
          <a:ln>
            <a:noFill/>
          </a:ln>
        </p:spPr>
      </p:pic>
      <p:sp>
        <p:nvSpPr>
          <p:cNvPr id="81" name="Google Shape;81;p37"/>
          <p:cNvSpPr txBox="1"/>
          <p:nvPr/>
        </p:nvSpPr>
        <p:spPr>
          <a:xfrm>
            <a:off x="1139100" y="834799"/>
            <a:ext cx="6264242" cy="40825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CÁLCULO DE REMUNERACIÓN, FINIQUITOS Y OBLIGACIONES LABORALES</a:t>
            </a:r>
            <a:endParaRPr b="0" i="0" sz="1200" u="none" cap="none" strike="noStrike">
              <a:solidFill>
                <a:srgbClr val="ED6B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4"/>
          <p:cNvSpPr/>
          <p:nvPr/>
        </p:nvSpPr>
        <p:spPr>
          <a:xfrm>
            <a:off x="473076" y="2400300"/>
            <a:ext cx="8318499" cy="38989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3" name="Google Shape;283;p54"/>
          <p:cNvSpPr txBox="1"/>
          <p:nvPr/>
        </p:nvSpPr>
        <p:spPr>
          <a:xfrm>
            <a:off x="414173" y="1194744"/>
            <a:ext cx="9039225" cy="57195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400" u="none" cap="none" strike="noStrike">
                <a:solidFill>
                  <a:srgbClr val="ED6B00"/>
                </a:solidFill>
                <a:latin typeface="Calibri"/>
                <a:ea typeface="Calibri"/>
                <a:cs typeface="Calibri"/>
                <a:sym typeface="Calibri"/>
              </a:rPr>
              <a:t>SOBRESUELDO</a:t>
            </a:r>
            <a:endParaRPr b="1" i="0" sz="3400" u="none" cap="none" strike="noStrike">
              <a:solidFill>
                <a:srgbClr val="ED6B00"/>
              </a:solidFill>
              <a:latin typeface="Calibri"/>
              <a:ea typeface="Calibri"/>
              <a:cs typeface="Calibri"/>
              <a:sym typeface="Calibri"/>
            </a:endParaRPr>
          </a:p>
        </p:txBody>
      </p:sp>
      <p:sp>
        <p:nvSpPr>
          <p:cNvPr id="284" name="Google Shape;284;p54"/>
          <p:cNvSpPr/>
          <p:nvPr/>
        </p:nvSpPr>
        <p:spPr>
          <a:xfrm>
            <a:off x="4722720" y="3566874"/>
            <a:ext cx="2111744" cy="475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4"/>
          <p:cNvSpPr/>
          <p:nvPr/>
        </p:nvSpPr>
        <p:spPr>
          <a:xfrm>
            <a:off x="6334779" y="4774930"/>
            <a:ext cx="2111744" cy="4751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6" name="Google Shape;286;p54"/>
          <p:cNvCxnSpPr/>
          <p:nvPr/>
        </p:nvCxnSpPr>
        <p:spPr>
          <a:xfrm>
            <a:off x="2159000" y="3848100"/>
            <a:ext cx="0" cy="1016000"/>
          </a:xfrm>
          <a:prstGeom prst="straightConnector1">
            <a:avLst/>
          </a:prstGeom>
          <a:noFill/>
          <a:ln cap="flat" cmpd="sng" w="28575">
            <a:solidFill>
              <a:schemeClr val="lt1"/>
            </a:solidFill>
            <a:prstDash val="solid"/>
            <a:round/>
            <a:headEnd len="sm" w="sm" type="none"/>
            <a:tailEnd len="sm" w="sm" type="none"/>
          </a:ln>
        </p:spPr>
      </p:cxnSp>
      <p:cxnSp>
        <p:nvCxnSpPr>
          <p:cNvPr id="287" name="Google Shape;287;p54"/>
          <p:cNvCxnSpPr/>
          <p:nvPr/>
        </p:nvCxnSpPr>
        <p:spPr>
          <a:xfrm>
            <a:off x="3530600" y="3848100"/>
            <a:ext cx="0" cy="1016000"/>
          </a:xfrm>
          <a:prstGeom prst="straightConnector1">
            <a:avLst/>
          </a:prstGeom>
          <a:noFill/>
          <a:ln cap="flat" cmpd="sng" w="28575">
            <a:solidFill>
              <a:schemeClr val="lt1"/>
            </a:solidFill>
            <a:prstDash val="solid"/>
            <a:round/>
            <a:headEnd len="sm" w="sm" type="none"/>
            <a:tailEnd len="sm" w="sm" type="none"/>
          </a:ln>
        </p:spPr>
      </p:cxnSp>
      <p:cxnSp>
        <p:nvCxnSpPr>
          <p:cNvPr id="288" name="Google Shape;288;p54"/>
          <p:cNvCxnSpPr/>
          <p:nvPr/>
        </p:nvCxnSpPr>
        <p:spPr>
          <a:xfrm>
            <a:off x="4902200" y="3848100"/>
            <a:ext cx="0" cy="1016000"/>
          </a:xfrm>
          <a:prstGeom prst="straightConnector1">
            <a:avLst/>
          </a:prstGeom>
          <a:noFill/>
          <a:ln cap="flat" cmpd="sng" w="28575">
            <a:solidFill>
              <a:schemeClr val="lt1"/>
            </a:solidFill>
            <a:prstDash val="solid"/>
            <a:round/>
            <a:headEnd len="sm" w="sm" type="none"/>
            <a:tailEnd len="sm" w="sm" type="none"/>
          </a:ln>
        </p:spPr>
      </p:cxnSp>
      <p:cxnSp>
        <p:nvCxnSpPr>
          <p:cNvPr id="289" name="Google Shape;289;p54"/>
          <p:cNvCxnSpPr/>
          <p:nvPr/>
        </p:nvCxnSpPr>
        <p:spPr>
          <a:xfrm>
            <a:off x="6273800" y="3848100"/>
            <a:ext cx="0" cy="1016000"/>
          </a:xfrm>
          <a:prstGeom prst="straightConnector1">
            <a:avLst/>
          </a:prstGeom>
          <a:noFill/>
          <a:ln cap="flat" cmpd="sng" w="28575">
            <a:solidFill>
              <a:schemeClr val="lt1"/>
            </a:solidFill>
            <a:prstDash val="solid"/>
            <a:round/>
            <a:headEnd len="sm" w="sm" type="none"/>
            <a:tailEnd len="sm" w="sm" type="none"/>
          </a:ln>
        </p:spPr>
      </p:cxnSp>
      <p:sp>
        <p:nvSpPr>
          <p:cNvPr id="290" name="Google Shape;290;p54"/>
          <p:cNvSpPr txBox="1"/>
          <p:nvPr/>
        </p:nvSpPr>
        <p:spPr>
          <a:xfrm>
            <a:off x="511175" y="1956259"/>
            <a:ext cx="8229600" cy="75117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Consiste en la remuneración de horas extraordinarias de trabajo.</a:t>
            </a:r>
            <a:endParaRPr b="1" i="0" sz="1800" u="none" cap="none" strike="noStrike">
              <a:solidFill>
                <a:srgbClr val="000000"/>
              </a:solidFill>
              <a:latin typeface="Calibri"/>
              <a:ea typeface="Calibri"/>
              <a:cs typeface="Calibri"/>
              <a:sym typeface="Calibri"/>
            </a:endParaRPr>
          </a:p>
        </p:txBody>
      </p:sp>
      <p:sp>
        <p:nvSpPr>
          <p:cNvPr id="291" name="Google Shape;291;p54"/>
          <p:cNvSpPr txBox="1"/>
          <p:nvPr/>
        </p:nvSpPr>
        <p:spPr>
          <a:xfrm>
            <a:off x="889000" y="5745718"/>
            <a:ext cx="3632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A93501"/>
                </a:solidFill>
                <a:latin typeface="Calibri"/>
                <a:ea typeface="Calibri"/>
                <a:cs typeface="Calibri"/>
                <a:sym typeface="Calibri"/>
              </a:rPr>
              <a:t>Art. 21 y 22 del código del trabajo.</a:t>
            </a:r>
            <a:endParaRPr/>
          </a:p>
        </p:txBody>
      </p:sp>
      <p:sp>
        <p:nvSpPr>
          <p:cNvPr id="292" name="Google Shape;292;p54"/>
          <p:cNvSpPr/>
          <p:nvPr/>
        </p:nvSpPr>
        <p:spPr>
          <a:xfrm>
            <a:off x="1092200" y="2946400"/>
            <a:ext cx="2628900" cy="558800"/>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3" name="Google Shape;293;p54"/>
          <p:cNvSpPr/>
          <p:nvPr/>
        </p:nvSpPr>
        <p:spPr>
          <a:xfrm>
            <a:off x="4483100" y="2933700"/>
            <a:ext cx="3162300" cy="558800"/>
          </a:xfrm>
          <a:prstGeom prst="homePlate">
            <a:avLst>
              <a:gd fmla="val 50000" name="adj"/>
            </a:avLst>
          </a:prstGeom>
          <a:solidFill>
            <a:srgbClr val="C640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54"/>
          <p:cNvSpPr/>
          <p:nvPr/>
        </p:nvSpPr>
        <p:spPr>
          <a:xfrm>
            <a:off x="1231445" y="3016350"/>
            <a:ext cx="215945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Calibri"/>
                <a:ea typeface="Calibri"/>
                <a:cs typeface="Calibri"/>
                <a:sym typeface="Calibri"/>
              </a:rPr>
              <a:t>Sueldo o sueldo base</a:t>
            </a:r>
            <a:endParaRPr b="0" i="0" sz="1800" u="none" cap="none" strike="noStrike">
              <a:solidFill>
                <a:schemeClr val="lt1"/>
              </a:solidFill>
              <a:latin typeface="Calibri"/>
              <a:ea typeface="Calibri"/>
              <a:cs typeface="Calibri"/>
              <a:sym typeface="Calibri"/>
            </a:endParaRPr>
          </a:p>
        </p:txBody>
      </p:sp>
      <p:sp>
        <p:nvSpPr>
          <p:cNvPr id="295" name="Google Shape;295;p54"/>
          <p:cNvSpPr/>
          <p:nvPr/>
        </p:nvSpPr>
        <p:spPr>
          <a:xfrm>
            <a:off x="4619483" y="3003650"/>
            <a:ext cx="274963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Sobresueldo u Horas extras</a:t>
            </a:r>
            <a:endParaRPr/>
          </a:p>
        </p:txBody>
      </p:sp>
      <p:graphicFrame>
        <p:nvGraphicFramePr>
          <p:cNvPr id="296" name="Google Shape;296;p54"/>
          <p:cNvGraphicFramePr/>
          <p:nvPr/>
        </p:nvGraphicFramePr>
        <p:xfrm>
          <a:off x="943906" y="3771558"/>
          <a:ext cx="3000000" cy="3000000"/>
        </p:xfrm>
        <a:graphic>
          <a:graphicData uri="http://schemas.openxmlformats.org/drawingml/2006/table">
            <a:tbl>
              <a:tblPr bandRow="1" firstRow="1">
                <a:noFill/>
                <a:tableStyleId>{4DD13C5D-6C19-4EEB-8189-1E0467AA7EA0}</a:tableStyleId>
              </a:tblPr>
              <a:tblGrid>
                <a:gridCol w="2815300"/>
                <a:gridCol w="4089400"/>
              </a:tblGrid>
              <a:tr h="159350">
                <a:tc>
                  <a:txBody>
                    <a:bodyPr/>
                    <a:lstStyle/>
                    <a:p>
                      <a:pPr indent="0" lvl="0" marL="0" marR="0" rtl="0" algn="l">
                        <a:lnSpc>
                          <a:spcPct val="100000"/>
                        </a:lnSpc>
                        <a:spcBef>
                          <a:spcPts val="0"/>
                        </a:spcBef>
                        <a:spcAft>
                          <a:spcPts val="0"/>
                        </a:spcAft>
                        <a:buNone/>
                      </a:pPr>
                      <a:r>
                        <a:rPr b="1" lang="en-US" sz="1800" u="none" cap="none" strike="noStrike">
                          <a:solidFill>
                            <a:schemeClr val="lt1"/>
                          </a:solidFill>
                          <a:latin typeface="Calibri"/>
                          <a:ea typeface="Calibri"/>
                          <a:cs typeface="Calibri"/>
                          <a:sym typeface="Calibri"/>
                        </a:rPr>
                        <a:t>Jornada Ordinaria</a:t>
                      </a:r>
                      <a:endParaRPr/>
                    </a:p>
                  </a:txBody>
                  <a:tcPr marT="45725" marB="45725" marR="91450" marL="91450" anchor="ctr">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None/>
                      </a:pPr>
                      <a:r>
                        <a:rPr lang="en-US" sz="1800" u="none" cap="none" strike="noStrike">
                          <a:solidFill>
                            <a:schemeClr val="lt1"/>
                          </a:solidFill>
                          <a:latin typeface="Calibri"/>
                          <a:ea typeface="Calibri"/>
                          <a:cs typeface="Calibri"/>
                          <a:sym typeface="Calibri"/>
                        </a:rPr>
                        <a:t>Jornada Extraordinaria</a:t>
                      </a:r>
                      <a:endParaRPr/>
                    </a:p>
                  </a:txBody>
                  <a:tcPr marT="45725" marB="45725" marR="91450" marL="91450" anchor="ctr">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C64033"/>
                    </a:solidFill>
                  </a:tcPr>
                </a:tc>
              </a:tr>
              <a:tr h="515825">
                <a:tc>
                  <a:txBody>
                    <a:bodyPr/>
                    <a:lstStyle/>
                    <a:p>
                      <a:pPr indent="0" lvl="0" marL="0" marR="0" rtl="0" algn="l">
                        <a:lnSpc>
                          <a:spcPct val="100000"/>
                        </a:lnSpc>
                        <a:spcBef>
                          <a:spcPts val="0"/>
                        </a:spcBef>
                        <a:spcAft>
                          <a:spcPts val="0"/>
                        </a:spcAft>
                        <a:buNone/>
                      </a:pPr>
                      <a:r>
                        <a:rPr b="0" lang="en-US" sz="1800" u="none" cap="none" strike="noStrike">
                          <a:solidFill>
                            <a:schemeClr val="dk1"/>
                          </a:solidFill>
                          <a:latin typeface="Calibri"/>
                          <a:ea typeface="Calibri"/>
                          <a:cs typeface="Calibri"/>
                          <a:sym typeface="Calibri"/>
                        </a:rPr>
                        <a:t>Máximo de horas que el trabajador puede laborar durante la semana</a:t>
                      </a:r>
                      <a:endParaRPr/>
                    </a:p>
                  </a:txBody>
                  <a:tcPr marT="45725" marB="45725" marR="91450" marL="91450" anchor="ctr">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FFFCC"/>
                    </a:solidFill>
                  </a:tcPr>
                </a:tc>
                <a:tc>
                  <a:txBody>
                    <a:bodyPr/>
                    <a:lstStyle/>
                    <a:p>
                      <a:pPr indent="0" lvl="0" marL="0" marR="0" rtl="0" algn="l">
                        <a:lnSpc>
                          <a:spcPct val="100000"/>
                        </a:lnSpc>
                        <a:spcBef>
                          <a:spcPts val="0"/>
                        </a:spcBef>
                        <a:spcAft>
                          <a:spcPts val="0"/>
                        </a:spcAft>
                        <a:buNone/>
                      </a:pPr>
                      <a:r>
                        <a:rPr lang="en-US" sz="1800" u="none" cap="none" strike="noStrike">
                          <a:solidFill>
                            <a:schemeClr val="dk1"/>
                          </a:solidFill>
                          <a:latin typeface="Calibri"/>
                          <a:ea typeface="Calibri"/>
                          <a:cs typeface="Calibri"/>
                          <a:sym typeface="Calibri"/>
                        </a:rPr>
                        <a:t>Máximo de horas que el trabajador puede laborar de manera extraordinaria durante una semana</a:t>
                      </a:r>
                      <a:endParaRPr/>
                    </a:p>
                  </a:txBody>
                  <a:tcPr marT="45725" marB="45725" marR="91450" marL="91450" anchor="ctr">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FFFCC"/>
                    </a:solidFill>
                  </a:tcPr>
                </a:tc>
              </a:tr>
              <a:tr h="515825">
                <a:tc>
                  <a:txBody>
                    <a:bodyPr/>
                    <a:lstStyle/>
                    <a:p>
                      <a:pPr indent="0" lvl="0" marL="0" marR="0" rtl="0" algn="l">
                        <a:lnSpc>
                          <a:spcPct val="100000"/>
                        </a:lnSpc>
                        <a:spcBef>
                          <a:spcPts val="0"/>
                        </a:spcBef>
                        <a:spcAft>
                          <a:spcPts val="0"/>
                        </a:spcAft>
                        <a:buNone/>
                      </a:pPr>
                      <a:r>
                        <a:rPr b="1" lang="en-US" sz="1800" u="none" cap="none" strike="noStrike">
                          <a:solidFill>
                            <a:schemeClr val="dk1"/>
                          </a:solidFill>
                          <a:latin typeface="Calibri"/>
                          <a:ea typeface="Calibri"/>
                          <a:cs typeface="Calibri"/>
                          <a:sym typeface="Calibri"/>
                        </a:rPr>
                        <a:t>45 horas semanales</a:t>
                      </a:r>
                      <a:endParaRPr/>
                    </a:p>
                  </a:txBody>
                  <a:tcPr marT="45725" marB="45725" marR="91450" marL="91450" anchor="ctr">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FFFCC"/>
                    </a:solidFill>
                  </a:tcPr>
                </a:tc>
                <a:tc>
                  <a:txBody>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12 horas semanales</a:t>
                      </a:r>
                      <a:endParaRPr/>
                    </a:p>
                  </a:txBody>
                  <a:tcPr marT="45725" marB="45725" marR="91450" marL="91450" anchor="ctr">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FFFCC"/>
                    </a:solidFill>
                  </a:tcPr>
                </a:tc>
              </a:tr>
            </a:tbl>
          </a:graphicData>
        </a:graphic>
      </p:graphicFrame>
      <p:pic>
        <p:nvPicPr>
          <p:cNvPr id="297" name="Google Shape;297;p54"/>
          <p:cNvPicPr preferRelativeResize="0"/>
          <p:nvPr/>
        </p:nvPicPr>
        <p:blipFill rotWithShape="1">
          <a:blip r:embed="rId3">
            <a:alphaModFix/>
          </a:blip>
          <a:srcRect b="0" l="0" r="0" t="0"/>
          <a:stretch/>
        </p:blipFill>
        <p:spPr>
          <a:xfrm>
            <a:off x="7276584" y="4772651"/>
            <a:ext cx="1842015" cy="18420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5"/>
          <p:cNvSpPr/>
          <p:nvPr/>
        </p:nvSpPr>
        <p:spPr>
          <a:xfrm>
            <a:off x="473076" y="2400300"/>
            <a:ext cx="8318499" cy="38989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3" name="Google Shape;303;p55"/>
          <p:cNvSpPr txBox="1"/>
          <p:nvPr/>
        </p:nvSpPr>
        <p:spPr>
          <a:xfrm>
            <a:off x="414173" y="1194744"/>
            <a:ext cx="9039225" cy="57195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400" u="none" cap="none" strike="noStrike">
                <a:solidFill>
                  <a:srgbClr val="ED6B00"/>
                </a:solidFill>
                <a:latin typeface="Calibri"/>
                <a:ea typeface="Calibri"/>
                <a:cs typeface="Calibri"/>
                <a:sym typeface="Calibri"/>
              </a:rPr>
              <a:t>COMISIÓN</a:t>
            </a:r>
            <a:endParaRPr b="1" i="0" sz="3400" u="none" cap="none" strike="noStrike">
              <a:solidFill>
                <a:srgbClr val="ED6B00"/>
              </a:solidFill>
              <a:latin typeface="Calibri"/>
              <a:ea typeface="Calibri"/>
              <a:cs typeface="Calibri"/>
              <a:sym typeface="Calibri"/>
            </a:endParaRPr>
          </a:p>
        </p:txBody>
      </p:sp>
      <p:sp>
        <p:nvSpPr>
          <p:cNvPr id="304" name="Google Shape;304;p55"/>
          <p:cNvSpPr txBox="1"/>
          <p:nvPr/>
        </p:nvSpPr>
        <p:spPr>
          <a:xfrm>
            <a:off x="511175" y="1956259"/>
            <a:ext cx="8229600" cy="75117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Es el porcentaje sobre:</a:t>
            </a:r>
            <a:endParaRPr/>
          </a:p>
        </p:txBody>
      </p:sp>
      <p:sp>
        <p:nvSpPr>
          <p:cNvPr id="305" name="Google Shape;305;p55"/>
          <p:cNvSpPr/>
          <p:nvPr/>
        </p:nvSpPr>
        <p:spPr>
          <a:xfrm>
            <a:off x="914632" y="2843428"/>
            <a:ext cx="3327167" cy="640614"/>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6" name="Google Shape;306;p55"/>
          <p:cNvSpPr/>
          <p:nvPr/>
        </p:nvSpPr>
        <p:spPr>
          <a:xfrm>
            <a:off x="914632" y="3664686"/>
            <a:ext cx="3327167" cy="640614"/>
          </a:xfrm>
          <a:prstGeom prst="roundRect">
            <a:avLst>
              <a:gd fmla="val 16667" name="adj"/>
            </a:avLst>
          </a:prstGeom>
          <a:solidFill>
            <a:srgbClr val="C64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7" name="Google Shape;307;p55"/>
          <p:cNvSpPr/>
          <p:nvPr/>
        </p:nvSpPr>
        <p:spPr>
          <a:xfrm>
            <a:off x="1058863" y="2984828"/>
            <a:ext cx="48577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Precio de las ventas o compras</a:t>
            </a:r>
            <a:endParaRPr/>
          </a:p>
          <a:p>
            <a:pPr indent="0" lvl="0" marL="0" marR="0" rtl="0" algn="l">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Monto de otras operaciones</a:t>
            </a:r>
            <a:endParaRPr/>
          </a:p>
        </p:txBody>
      </p:sp>
      <p:sp>
        <p:nvSpPr>
          <p:cNvPr id="308" name="Google Shape;308;p55"/>
          <p:cNvSpPr txBox="1"/>
          <p:nvPr/>
        </p:nvSpPr>
        <p:spPr>
          <a:xfrm>
            <a:off x="934403" y="4664880"/>
            <a:ext cx="3993197" cy="7200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El empleador retribuye al trabajador por su colaboración, dicho de otro modo, en compensación por su productividad.</a:t>
            </a:r>
            <a:endParaRPr/>
          </a:p>
        </p:txBody>
      </p:sp>
      <p:pic>
        <p:nvPicPr>
          <p:cNvPr descr="header-cuanto-cobra-de-comision-la-afp-869x430.png" id="309" name="Google Shape;309;p55"/>
          <p:cNvPicPr preferRelativeResize="0"/>
          <p:nvPr/>
        </p:nvPicPr>
        <p:blipFill rotWithShape="1">
          <a:blip r:embed="rId3">
            <a:alphaModFix/>
          </a:blip>
          <a:srcRect b="0" l="0" r="0" t="0"/>
          <a:stretch/>
        </p:blipFill>
        <p:spPr>
          <a:xfrm>
            <a:off x="4343400" y="2678266"/>
            <a:ext cx="4853734" cy="24017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6"/>
          <p:cNvSpPr/>
          <p:nvPr/>
        </p:nvSpPr>
        <p:spPr>
          <a:xfrm>
            <a:off x="473076" y="2044700"/>
            <a:ext cx="8318499" cy="3860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5" name="Google Shape;315;p56"/>
          <p:cNvSpPr txBox="1"/>
          <p:nvPr/>
        </p:nvSpPr>
        <p:spPr>
          <a:xfrm>
            <a:off x="414173" y="1143944"/>
            <a:ext cx="9039225" cy="54373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200" u="none" cap="none" strike="noStrike">
                <a:solidFill>
                  <a:srgbClr val="ED6B00"/>
                </a:solidFill>
                <a:latin typeface="Calibri"/>
                <a:ea typeface="Calibri"/>
                <a:cs typeface="Calibri"/>
                <a:sym typeface="Calibri"/>
              </a:rPr>
              <a:t>CONSIDERACIONES</a:t>
            </a:r>
            <a:endParaRPr b="1" i="0" sz="3000" u="none" cap="none" strike="noStrike">
              <a:solidFill>
                <a:srgbClr val="ED6B00"/>
              </a:solidFill>
              <a:latin typeface="Calibri"/>
              <a:ea typeface="Calibri"/>
              <a:cs typeface="Calibri"/>
              <a:sym typeface="Calibri"/>
            </a:endParaRPr>
          </a:p>
        </p:txBody>
      </p:sp>
      <p:pic>
        <p:nvPicPr>
          <p:cNvPr id="316" name="Google Shape;316;p56"/>
          <p:cNvPicPr preferRelativeResize="0"/>
          <p:nvPr/>
        </p:nvPicPr>
        <p:blipFill rotWithShape="1">
          <a:blip r:embed="rId3">
            <a:alphaModFix/>
          </a:blip>
          <a:srcRect b="3162" l="0" r="0" t="0"/>
          <a:stretch/>
        </p:blipFill>
        <p:spPr>
          <a:xfrm>
            <a:off x="771282" y="3880454"/>
            <a:ext cx="2388844" cy="1555145"/>
          </a:xfrm>
          <a:prstGeom prst="rect">
            <a:avLst/>
          </a:prstGeom>
          <a:noFill/>
          <a:ln cap="flat" cmpd="sng" w="9525">
            <a:solidFill>
              <a:schemeClr val="dk1"/>
            </a:solidFill>
            <a:prstDash val="solid"/>
            <a:round/>
            <a:headEnd len="sm" w="sm" type="none"/>
            <a:tailEnd len="sm" w="sm" type="none"/>
          </a:ln>
        </p:spPr>
      </p:pic>
      <p:pic>
        <p:nvPicPr>
          <p:cNvPr id="317" name="Google Shape;317;p56"/>
          <p:cNvPicPr preferRelativeResize="0"/>
          <p:nvPr/>
        </p:nvPicPr>
        <p:blipFill rotWithShape="1">
          <a:blip r:embed="rId4">
            <a:alphaModFix/>
          </a:blip>
          <a:srcRect b="0" l="0" r="0" t="3982"/>
          <a:stretch/>
        </p:blipFill>
        <p:spPr>
          <a:xfrm>
            <a:off x="6121400" y="3896845"/>
            <a:ext cx="2289174" cy="1538754"/>
          </a:xfrm>
          <a:prstGeom prst="rect">
            <a:avLst/>
          </a:prstGeom>
          <a:noFill/>
          <a:ln cap="flat" cmpd="sng" w="9525">
            <a:solidFill>
              <a:schemeClr val="dk1"/>
            </a:solidFill>
            <a:prstDash val="solid"/>
            <a:round/>
            <a:headEnd len="sm" w="sm" type="none"/>
            <a:tailEnd len="sm" w="sm" type="none"/>
          </a:ln>
        </p:spPr>
      </p:pic>
      <p:pic>
        <p:nvPicPr>
          <p:cNvPr id="318" name="Google Shape;318;p56"/>
          <p:cNvPicPr preferRelativeResize="0"/>
          <p:nvPr/>
        </p:nvPicPr>
        <p:blipFill rotWithShape="1">
          <a:blip r:embed="rId5">
            <a:alphaModFix/>
          </a:blip>
          <a:srcRect b="0" l="0" r="0" t="0"/>
          <a:stretch/>
        </p:blipFill>
        <p:spPr>
          <a:xfrm>
            <a:off x="3370512" y="3880556"/>
            <a:ext cx="2540502" cy="1567743"/>
          </a:xfrm>
          <a:prstGeom prst="rect">
            <a:avLst/>
          </a:prstGeom>
          <a:noFill/>
          <a:ln cap="flat" cmpd="sng" w="9525">
            <a:solidFill>
              <a:srgbClr val="7F7F7F"/>
            </a:solidFill>
            <a:prstDash val="solid"/>
            <a:round/>
            <a:headEnd len="sm" w="sm" type="none"/>
            <a:tailEnd len="sm" w="sm" type="none"/>
          </a:ln>
        </p:spPr>
      </p:pic>
      <p:sp>
        <p:nvSpPr>
          <p:cNvPr id="319" name="Google Shape;319;p56"/>
          <p:cNvSpPr/>
          <p:nvPr/>
        </p:nvSpPr>
        <p:spPr>
          <a:xfrm>
            <a:off x="728662" y="2357979"/>
            <a:ext cx="7310437" cy="13388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Este tipo de remuneraciones nace por el concepto de compensar al trabajador por su productividad. La empresa asigna normalmente un porcentaje sobre lo realizado por el trabajador.</a:t>
            </a:r>
            <a:endParaRPr/>
          </a:p>
          <a:p>
            <a:pPr indent="0" lvl="0" marL="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A diferencia del sueldo, la comisión es de </a:t>
            </a:r>
            <a:r>
              <a:rPr b="1" i="1" lang="en-US" sz="1800" u="none" cap="none" strike="noStrike">
                <a:solidFill>
                  <a:srgbClr val="A93501"/>
                </a:solidFill>
                <a:latin typeface="Calibri"/>
                <a:ea typeface="Calibri"/>
                <a:cs typeface="Calibri"/>
                <a:sym typeface="Calibri"/>
              </a:rPr>
              <a:t>carácter variable.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7"/>
          <p:cNvSpPr/>
          <p:nvPr/>
        </p:nvSpPr>
        <p:spPr>
          <a:xfrm>
            <a:off x="473076" y="2044700"/>
            <a:ext cx="8318499" cy="3860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5" name="Google Shape;325;p57"/>
          <p:cNvSpPr txBox="1"/>
          <p:nvPr/>
        </p:nvSpPr>
        <p:spPr>
          <a:xfrm>
            <a:off x="414173" y="1143944"/>
            <a:ext cx="9039225" cy="57195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400" u="none" cap="none" strike="noStrike">
                <a:solidFill>
                  <a:srgbClr val="ED6B00"/>
                </a:solidFill>
                <a:latin typeface="Calibri"/>
                <a:ea typeface="Calibri"/>
                <a:cs typeface="Calibri"/>
                <a:sym typeface="Calibri"/>
              </a:rPr>
              <a:t>PARTICIPACIÓN</a:t>
            </a:r>
            <a:endParaRPr b="1" i="0" sz="3400" u="none" cap="none" strike="noStrike">
              <a:solidFill>
                <a:srgbClr val="ED6B00"/>
              </a:solidFill>
              <a:latin typeface="Calibri"/>
              <a:ea typeface="Calibri"/>
              <a:cs typeface="Calibri"/>
              <a:sym typeface="Calibri"/>
            </a:endParaRPr>
          </a:p>
        </p:txBody>
      </p:sp>
      <p:sp>
        <p:nvSpPr>
          <p:cNvPr id="326" name="Google Shape;326;p57"/>
          <p:cNvSpPr txBox="1"/>
          <p:nvPr/>
        </p:nvSpPr>
        <p:spPr>
          <a:xfrm>
            <a:off x="766619" y="2477831"/>
            <a:ext cx="3983181" cy="134014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Es la proporción en las utilidades de un negocio determinado o de una empresa que pacta el empleador con un trabajador o trabajadora, como también puede ser de una o más secciones o sucursales de la misma.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sng" cap="none" strike="noStrike">
                <a:solidFill>
                  <a:srgbClr val="A93501"/>
                </a:solidFill>
                <a:latin typeface="Calibri"/>
                <a:ea typeface="Calibri"/>
                <a:cs typeface="Calibri"/>
                <a:sym typeface="Calibri"/>
              </a:rPr>
              <a:t>No confundir con Gratificación</a:t>
            </a:r>
            <a:endParaRPr b="0" i="0" sz="1800" u="sng" cap="none" strike="noStrike">
              <a:solidFill>
                <a:srgbClr val="A93501"/>
              </a:solidFill>
              <a:latin typeface="Calibri"/>
              <a:ea typeface="Calibri"/>
              <a:cs typeface="Calibri"/>
              <a:sym typeface="Calibri"/>
            </a:endParaRPr>
          </a:p>
        </p:txBody>
      </p:sp>
      <p:sp>
        <p:nvSpPr>
          <p:cNvPr id="327" name="Google Shape;327;p57"/>
          <p:cNvSpPr/>
          <p:nvPr/>
        </p:nvSpPr>
        <p:spPr>
          <a:xfrm>
            <a:off x="5295900" y="2300585"/>
            <a:ext cx="3305988" cy="302582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300"/>
              <a:buFont typeface="Arial"/>
              <a:buChar char="•"/>
            </a:pPr>
            <a:r>
              <a:rPr b="0" i="0" lang="en-US" sz="1300" u="none" cap="none" strike="noStrike">
                <a:solidFill>
                  <a:srgbClr val="000000"/>
                </a:solidFill>
                <a:latin typeface="Arial"/>
                <a:ea typeface="Arial"/>
                <a:cs typeface="Arial"/>
                <a:sym typeface="Arial"/>
              </a:rPr>
              <a:t>Trabajador</a:t>
            </a:r>
            <a:endParaRPr/>
          </a:p>
          <a:p>
            <a:pPr indent="-25400" lvl="1" marL="114300" marR="0" rtl="0" algn="l">
              <a:lnSpc>
                <a:spcPct val="75000"/>
              </a:lnSpc>
              <a:spcBef>
                <a:spcPts val="13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7"/>
          <p:cNvSpPr/>
          <p:nvPr/>
        </p:nvSpPr>
        <p:spPr>
          <a:xfrm>
            <a:off x="5092700" y="3098800"/>
            <a:ext cx="1371600" cy="558800"/>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9" name="Google Shape;329;p57"/>
          <p:cNvSpPr/>
          <p:nvPr/>
        </p:nvSpPr>
        <p:spPr>
          <a:xfrm>
            <a:off x="5185623" y="3181450"/>
            <a:ext cx="1021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Utilidades</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8"/>
          <p:cNvSpPr/>
          <p:nvPr/>
        </p:nvSpPr>
        <p:spPr>
          <a:xfrm>
            <a:off x="473076" y="1866900"/>
            <a:ext cx="8823324" cy="46101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5" name="Google Shape;335;p58"/>
          <p:cNvSpPr txBox="1"/>
          <p:nvPr/>
        </p:nvSpPr>
        <p:spPr>
          <a:xfrm>
            <a:off x="414173" y="1143944"/>
            <a:ext cx="9039225" cy="459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¿QUÉ CARACTERÍSTICAS TIENEN </a:t>
            </a:r>
            <a:r>
              <a:rPr b="0" i="0" lang="en-US" sz="2600" u="none" cap="none" strike="noStrike">
                <a:solidFill>
                  <a:srgbClr val="A93501"/>
                </a:solidFill>
                <a:latin typeface="Calibri"/>
                <a:ea typeface="Calibri"/>
                <a:cs typeface="Calibri"/>
                <a:sym typeface="Calibri"/>
              </a:rPr>
              <a:t>LAS REMUNERACIONES?</a:t>
            </a:r>
            <a:endParaRPr/>
          </a:p>
        </p:txBody>
      </p:sp>
      <p:sp>
        <p:nvSpPr>
          <p:cNvPr id="336" name="Google Shape;336;p58"/>
          <p:cNvSpPr/>
          <p:nvPr/>
        </p:nvSpPr>
        <p:spPr>
          <a:xfrm>
            <a:off x="5185623" y="3181450"/>
            <a:ext cx="1021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Utilidades</a:t>
            </a:r>
            <a:endParaRPr b="0" i="0" sz="1600" u="none" cap="none" strike="noStrike">
              <a:solidFill>
                <a:schemeClr val="lt1"/>
              </a:solidFill>
              <a:latin typeface="Calibri"/>
              <a:ea typeface="Calibri"/>
              <a:cs typeface="Calibri"/>
              <a:sym typeface="Calibri"/>
            </a:endParaRPr>
          </a:p>
        </p:txBody>
      </p:sp>
      <p:sp>
        <p:nvSpPr>
          <p:cNvPr id="337" name="Google Shape;337;p58"/>
          <p:cNvSpPr txBox="1"/>
          <p:nvPr/>
        </p:nvSpPr>
        <p:spPr>
          <a:xfrm>
            <a:off x="58056" y="311756"/>
            <a:ext cx="11306629" cy="46315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400"/>
              <a:buFont typeface="Arial"/>
              <a:buNone/>
            </a:pPr>
            <a:r>
              <a:t/>
            </a:r>
            <a:endParaRPr b="1" i="0" sz="3400" u="none" cap="none" strike="noStrike">
              <a:solidFill>
                <a:srgbClr val="ED6B00"/>
              </a:solidFill>
              <a:latin typeface="Calibri"/>
              <a:ea typeface="Calibri"/>
              <a:cs typeface="Calibri"/>
              <a:sym typeface="Calibri"/>
            </a:endParaRPr>
          </a:p>
        </p:txBody>
      </p:sp>
      <p:sp>
        <p:nvSpPr>
          <p:cNvPr id="338" name="Google Shape;338;p58"/>
          <p:cNvSpPr txBox="1"/>
          <p:nvPr/>
        </p:nvSpPr>
        <p:spPr>
          <a:xfrm>
            <a:off x="707518" y="2170241"/>
            <a:ext cx="6975446" cy="830997"/>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rPr b="1" i="0" lang="en-US" sz="1600" u="none" cap="none" strike="noStrike">
                <a:solidFill>
                  <a:srgbClr val="000000"/>
                </a:solidFill>
                <a:latin typeface="Calibri"/>
                <a:ea typeface="Calibri"/>
                <a:cs typeface="Calibri"/>
                <a:sym typeface="Calibri"/>
              </a:rPr>
              <a:t>Las remuneraciones (Haberes) se clasifican en:</a:t>
            </a:r>
            <a:br>
              <a:rPr b="1" i="0" lang="en-US" sz="1600" u="none" cap="none" strike="noStrike">
                <a:solidFill>
                  <a:srgbClr val="000000"/>
                </a:solidFill>
                <a:latin typeface="Calibri"/>
                <a:ea typeface="Calibri"/>
                <a:cs typeface="Calibri"/>
                <a:sym typeface="Calibri"/>
              </a:rPr>
            </a:br>
            <a:endParaRPr b="1"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A93501"/>
                </a:solidFill>
                <a:latin typeface="Calibri"/>
                <a:ea typeface="Calibri"/>
                <a:cs typeface="Calibri"/>
                <a:sym typeface="Calibri"/>
              </a:rPr>
              <a:t>Remuneración Imponibles </a:t>
            </a:r>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A93501"/>
                </a:solidFill>
                <a:latin typeface="Calibri"/>
                <a:ea typeface="Calibri"/>
                <a:cs typeface="Calibri"/>
                <a:sym typeface="Calibri"/>
              </a:rPr>
              <a:t>Remuneración No imponible (o no remuneración)</a:t>
            </a:r>
            <a:endParaRPr/>
          </a:p>
        </p:txBody>
      </p:sp>
      <p:pic>
        <p:nvPicPr>
          <p:cNvPr descr="imagen-p24_A1.jpg" id="339" name="Google Shape;339;p58"/>
          <p:cNvPicPr preferRelativeResize="0"/>
          <p:nvPr/>
        </p:nvPicPr>
        <p:blipFill rotWithShape="1">
          <a:blip r:embed="rId3">
            <a:alphaModFix/>
          </a:blip>
          <a:srcRect b="5786" l="0" r="0" t="15596"/>
          <a:stretch/>
        </p:blipFill>
        <p:spPr>
          <a:xfrm>
            <a:off x="800100" y="3086101"/>
            <a:ext cx="8229599" cy="3136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9"/>
          <p:cNvSpPr/>
          <p:nvPr/>
        </p:nvSpPr>
        <p:spPr>
          <a:xfrm>
            <a:off x="473075" y="2273300"/>
            <a:ext cx="8340725" cy="40132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5" name="Google Shape;345;p59"/>
          <p:cNvSpPr/>
          <p:nvPr/>
        </p:nvSpPr>
        <p:spPr>
          <a:xfrm>
            <a:off x="3682091" y="2679699"/>
            <a:ext cx="4817384" cy="774701"/>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6" name="Google Shape;346;p59"/>
          <p:cNvSpPr/>
          <p:nvPr/>
        </p:nvSpPr>
        <p:spPr>
          <a:xfrm>
            <a:off x="3682091" y="4356099"/>
            <a:ext cx="4817384" cy="774701"/>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7" name="Google Shape;347;p59"/>
          <p:cNvSpPr/>
          <p:nvPr/>
        </p:nvSpPr>
        <p:spPr>
          <a:xfrm>
            <a:off x="3682091" y="3517899"/>
            <a:ext cx="4817384" cy="774701"/>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8" name="Google Shape;348;p59"/>
          <p:cNvSpPr/>
          <p:nvPr/>
        </p:nvSpPr>
        <p:spPr>
          <a:xfrm>
            <a:off x="3682091" y="5194299"/>
            <a:ext cx="4817384" cy="774701"/>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9" name="Google Shape;349;p59"/>
          <p:cNvSpPr txBox="1"/>
          <p:nvPr/>
        </p:nvSpPr>
        <p:spPr>
          <a:xfrm>
            <a:off x="482494" y="11762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ED6B00"/>
              </a:buClr>
              <a:buSzPts val="3000"/>
              <a:buFont typeface="Arial"/>
              <a:buNone/>
            </a:pPr>
            <a:r>
              <a:rPr b="1" i="0" lang="en-US" sz="3000" u="none" cap="none" strike="noStrike">
                <a:solidFill>
                  <a:srgbClr val="ED6B00"/>
                </a:solidFill>
                <a:latin typeface="Calibri"/>
                <a:ea typeface="Calibri"/>
                <a:cs typeface="Calibri"/>
                <a:sym typeface="Calibri"/>
              </a:rPr>
              <a:t>AHORA ANALIZAREMOS LO QUE </a:t>
            </a:r>
            <a:br>
              <a:rPr b="1" i="0" lang="en-US" sz="3000" u="none" cap="none" strike="noStrike">
                <a:solidFill>
                  <a:srgbClr val="ED6B00"/>
                </a:solidFill>
                <a:latin typeface="Calibri"/>
                <a:ea typeface="Calibri"/>
                <a:cs typeface="Calibri"/>
                <a:sym typeface="Calibri"/>
              </a:rPr>
            </a:br>
            <a:r>
              <a:rPr b="0" i="0" lang="en-US" sz="3000" u="none" cap="none" strike="noStrike">
                <a:solidFill>
                  <a:srgbClr val="A93501"/>
                </a:solidFill>
                <a:latin typeface="Calibri"/>
                <a:ea typeface="Calibri"/>
                <a:cs typeface="Calibri"/>
                <a:sym typeface="Calibri"/>
              </a:rPr>
              <a:t>NO CONSTITUYE REMUNERACIÓN</a:t>
            </a:r>
            <a:endParaRPr b="0" i="0" sz="3000" u="none" cap="none" strike="noStrike">
              <a:solidFill>
                <a:srgbClr val="A93501"/>
              </a:solidFill>
              <a:latin typeface="Calibri"/>
              <a:ea typeface="Calibri"/>
              <a:cs typeface="Calibri"/>
              <a:sym typeface="Calibri"/>
            </a:endParaRPr>
          </a:p>
        </p:txBody>
      </p:sp>
      <p:sp>
        <p:nvSpPr>
          <p:cNvPr id="350" name="Google Shape;350;p59"/>
          <p:cNvSpPr txBox="1"/>
          <p:nvPr/>
        </p:nvSpPr>
        <p:spPr>
          <a:xfrm>
            <a:off x="762000" y="2718200"/>
            <a:ext cx="2717800" cy="21459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700"/>
              <a:buFont typeface="Arial"/>
              <a:buNone/>
            </a:pPr>
            <a:r>
              <a:rPr b="1" i="0" lang="en-US" sz="1700" u="none" cap="none" strike="noStrike">
                <a:solidFill>
                  <a:schemeClr val="dk1"/>
                </a:solidFill>
                <a:latin typeface="Calibri"/>
                <a:ea typeface="Calibri"/>
                <a:cs typeface="Calibri"/>
                <a:sym typeface="Calibri"/>
              </a:rPr>
              <a:t>El artículo 41 inciso segundo, no se considera remuneración el dinero que la empresa entrega al trabajador por las siguientes causas:</a:t>
            </a:r>
            <a:endParaRPr/>
          </a:p>
          <a:p>
            <a:pPr indent="0" lvl="0" marL="0" marR="0" rtl="0" algn="just">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400050" lvl="0" marL="514350" marR="0" rtl="0" algn="just">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1" name="Google Shape;351;p59"/>
          <p:cNvSpPr/>
          <p:nvPr/>
        </p:nvSpPr>
        <p:spPr>
          <a:xfrm>
            <a:off x="3717925" y="2782997"/>
            <a:ext cx="4587875" cy="3100849"/>
          </a:xfrm>
          <a:prstGeom prst="rect">
            <a:avLst/>
          </a:prstGeom>
          <a:noFill/>
          <a:ln>
            <a:noFill/>
          </a:ln>
        </p:spPr>
        <p:txBody>
          <a:bodyPr anchorCtr="0" anchor="t" bIns="45700" lIns="91425" spcFirstLastPara="1" rIns="91425" wrap="square" tIns="45700">
            <a:spAutoFit/>
          </a:bodyPr>
          <a:lstStyle/>
          <a:p>
            <a:pPr indent="-198000" lvl="0" marL="19800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Devolución por gastos en los cuales el trabajador incurre por la prestación de servicios</a:t>
            </a:r>
            <a:endParaRPr/>
          </a:p>
          <a:p>
            <a:pPr indent="-198000" lvl="0" marL="198000" marR="0" rtl="0" algn="l">
              <a:lnSpc>
                <a:spcPct val="100000"/>
              </a:lnSpc>
              <a:spcBef>
                <a:spcPts val="270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 Dinero correspondientes a pagar al extinguirse la relación laboral la relación contractual;</a:t>
            </a:r>
            <a:endParaRPr/>
          </a:p>
          <a:p>
            <a:pPr indent="-198000" lvl="0" marL="198000" marR="0" rtl="0" algn="l">
              <a:lnSpc>
                <a:spcPct val="100000"/>
              </a:lnSpc>
              <a:spcBef>
                <a:spcPts val="270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Prestaciones familiares otorgadas en conformidad a la ley.</a:t>
            </a:r>
            <a:endParaRPr/>
          </a:p>
          <a:p>
            <a:pPr indent="-198000" lvl="0" marL="198000" marR="0" rtl="0" algn="l">
              <a:lnSpc>
                <a:spcPct val="100000"/>
              </a:lnSpc>
              <a:spcBef>
                <a:spcPts val="2700"/>
              </a:spcBef>
              <a:spcAft>
                <a:spcPts val="0"/>
              </a:spcAft>
              <a:buClr>
                <a:srgbClr val="000000"/>
              </a:buClr>
              <a:buSzPts val="1600"/>
              <a:buFont typeface="Arial"/>
              <a:buAutoNum type="arabicPeriod"/>
            </a:pPr>
            <a:r>
              <a:rPr b="1" i="0" lang="en-US" sz="1600" u="none" cap="none" strike="noStrike">
                <a:solidFill>
                  <a:srgbClr val="000000"/>
                </a:solidFill>
                <a:latin typeface="Calibri"/>
                <a:ea typeface="Calibri"/>
                <a:cs typeface="Calibri"/>
                <a:sym typeface="Calibri"/>
              </a:rPr>
              <a:t>Otros que el legislador pueda considerar como no remuneración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0"/>
          <p:cNvSpPr txBox="1"/>
          <p:nvPr/>
        </p:nvSpPr>
        <p:spPr>
          <a:xfrm>
            <a:off x="482494" y="11762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ED6B00"/>
              </a:buClr>
              <a:buSzPts val="3000"/>
              <a:buFont typeface="Arial"/>
              <a:buNone/>
            </a:pPr>
            <a:r>
              <a:rPr b="1" i="0" lang="en-US" sz="3000" u="none" cap="none" strike="noStrike">
                <a:solidFill>
                  <a:srgbClr val="ED6B00"/>
                </a:solidFill>
                <a:latin typeface="Calibri"/>
                <a:ea typeface="Calibri"/>
                <a:cs typeface="Calibri"/>
                <a:sym typeface="Calibri"/>
              </a:rPr>
              <a:t>EJEMPLOS DE LO QUE </a:t>
            </a:r>
            <a:br>
              <a:rPr b="1" i="0" lang="en-US" sz="3000" u="none" cap="none" strike="noStrike">
                <a:solidFill>
                  <a:srgbClr val="ED6B00"/>
                </a:solidFill>
                <a:latin typeface="Calibri"/>
                <a:ea typeface="Calibri"/>
                <a:cs typeface="Calibri"/>
                <a:sym typeface="Calibri"/>
              </a:rPr>
            </a:br>
            <a:r>
              <a:rPr b="0" i="0" lang="en-US" sz="3000" u="none" cap="none" strike="noStrike">
                <a:solidFill>
                  <a:srgbClr val="A93501"/>
                </a:solidFill>
                <a:latin typeface="Calibri"/>
                <a:ea typeface="Calibri"/>
                <a:cs typeface="Calibri"/>
                <a:sym typeface="Calibri"/>
              </a:rPr>
              <a:t>NO CONSTITUYE REMUNERACIÓN</a:t>
            </a:r>
            <a:endParaRPr b="0" i="0" sz="3000" u="none" cap="none" strike="noStrike">
              <a:solidFill>
                <a:srgbClr val="A93501"/>
              </a:solidFill>
              <a:latin typeface="Calibri"/>
              <a:ea typeface="Calibri"/>
              <a:cs typeface="Calibri"/>
              <a:sym typeface="Calibri"/>
            </a:endParaRPr>
          </a:p>
        </p:txBody>
      </p:sp>
      <p:graphicFrame>
        <p:nvGraphicFramePr>
          <p:cNvPr id="357" name="Google Shape;357;p60"/>
          <p:cNvGraphicFramePr/>
          <p:nvPr/>
        </p:nvGraphicFramePr>
        <p:xfrm>
          <a:off x="574675" y="2615401"/>
          <a:ext cx="3000000" cy="3000000"/>
        </p:xfrm>
        <a:graphic>
          <a:graphicData uri="http://schemas.openxmlformats.org/drawingml/2006/table">
            <a:tbl>
              <a:tblPr bandRow="1" firstRow="1">
                <a:noFill/>
                <a:tableStyleId>{598FBC6E-A208-4889-A723-4A2B9A5C243E}</a:tableStyleId>
              </a:tblPr>
              <a:tblGrid>
                <a:gridCol w="2357250"/>
                <a:gridCol w="2494850"/>
                <a:gridCol w="2917125"/>
              </a:tblGrid>
              <a:tr h="559600">
                <a:tc>
                  <a:txBody>
                    <a:bodyPr/>
                    <a:lstStyle/>
                    <a:p>
                      <a:pPr indent="0" lvl="0" marL="0" marR="0" rtl="0" algn="l">
                        <a:lnSpc>
                          <a:spcPct val="100000"/>
                        </a:lnSpc>
                        <a:spcBef>
                          <a:spcPts val="0"/>
                        </a:spcBef>
                        <a:spcAft>
                          <a:spcPts val="0"/>
                        </a:spcAft>
                        <a:buNone/>
                      </a:pPr>
                      <a:r>
                        <a:rPr lang="en-US" sz="1700" u="none" cap="none" strike="noStrike">
                          <a:solidFill>
                            <a:schemeClr val="lt1"/>
                          </a:solidFill>
                          <a:latin typeface="Calibri"/>
                          <a:ea typeface="Calibri"/>
                          <a:cs typeface="Calibri"/>
                          <a:sym typeface="Calibri"/>
                        </a:rPr>
                        <a:t>Devolución por gastos</a:t>
                      </a:r>
                      <a:endParaRPr/>
                    </a:p>
                  </a:txBody>
                  <a:tcPr marT="45725" marB="45725" marR="91450" marL="91450">
                    <a:solidFill>
                      <a:schemeClr val="accent3"/>
                    </a:solidFill>
                  </a:tcPr>
                </a:tc>
                <a:tc>
                  <a:txBody>
                    <a:bodyPr/>
                    <a:lstStyle/>
                    <a:p>
                      <a:pPr indent="0" lvl="0" marL="0" marR="0" rtl="0" algn="l">
                        <a:lnSpc>
                          <a:spcPct val="100000"/>
                        </a:lnSpc>
                        <a:spcBef>
                          <a:spcPts val="0"/>
                        </a:spcBef>
                        <a:spcAft>
                          <a:spcPts val="0"/>
                        </a:spcAft>
                        <a:buNone/>
                      </a:pPr>
                      <a:r>
                        <a:rPr lang="en-US" sz="1700" u="none" cap="none" strike="noStrike">
                          <a:solidFill>
                            <a:schemeClr val="lt1"/>
                          </a:solidFill>
                          <a:latin typeface="Calibri"/>
                          <a:ea typeface="Calibri"/>
                          <a:cs typeface="Calibri"/>
                          <a:sym typeface="Calibri"/>
                        </a:rPr>
                        <a:t>Término contrato laboral</a:t>
                      </a:r>
                      <a:endParaRPr/>
                    </a:p>
                  </a:txBody>
                  <a:tcPr marT="45725" marB="45725" marR="91450" marL="91450">
                    <a:solidFill>
                      <a:schemeClr val="accent3"/>
                    </a:solidFill>
                  </a:tcPr>
                </a:tc>
                <a:tc>
                  <a:txBody>
                    <a:bodyPr/>
                    <a:lstStyle/>
                    <a:p>
                      <a:pPr indent="0" lvl="0" marL="0" marR="0" rtl="0" algn="l">
                        <a:lnSpc>
                          <a:spcPct val="100000"/>
                        </a:lnSpc>
                        <a:spcBef>
                          <a:spcPts val="0"/>
                        </a:spcBef>
                        <a:spcAft>
                          <a:spcPts val="0"/>
                        </a:spcAft>
                        <a:buNone/>
                      </a:pPr>
                      <a:r>
                        <a:rPr lang="en-US" sz="1700" u="none" cap="none" strike="noStrike">
                          <a:solidFill>
                            <a:schemeClr val="lt1"/>
                          </a:solidFill>
                          <a:latin typeface="Calibri"/>
                          <a:ea typeface="Calibri"/>
                          <a:cs typeface="Calibri"/>
                          <a:sym typeface="Calibri"/>
                        </a:rPr>
                        <a:t>Prestaciones familiares</a:t>
                      </a:r>
                      <a:endParaRPr/>
                    </a:p>
                  </a:txBody>
                  <a:tcPr marT="45725" marB="45725" marR="91450" marL="91450">
                    <a:solidFill>
                      <a:schemeClr val="accent3"/>
                    </a:solidFill>
                  </a:tcPr>
                </a:tc>
              </a:tr>
              <a:tr h="370850">
                <a:tc>
                  <a:txBody>
                    <a:bodyPr/>
                    <a:lstStyle/>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Movilización</a:t>
                      </a:r>
                      <a:endParaRPr/>
                    </a:p>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Colación</a:t>
                      </a:r>
                      <a:endParaRPr/>
                    </a:p>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Desgaste de herramientas</a:t>
                      </a:r>
                      <a:endParaRPr/>
                    </a:p>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Pérdida de caja</a:t>
                      </a:r>
                      <a:endParaRPr/>
                    </a:p>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Viáticos</a:t>
                      </a:r>
                      <a:endParaRPr/>
                    </a:p>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Otros</a:t>
                      </a:r>
                      <a:endParaRPr/>
                    </a:p>
                    <a:p>
                      <a:pPr indent="-177800" lvl="0" marL="285750" marR="0" rtl="0" algn="l">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Indemnización por años de servicio</a:t>
                      </a:r>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Asignaciones familiares</a:t>
                      </a:r>
                      <a:endParaRPr/>
                    </a:p>
                    <a:p>
                      <a:pPr indent="-285750" lvl="0" marL="285750" marR="0" rtl="0" algn="l">
                        <a:lnSpc>
                          <a:spcPct val="100000"/>
                        </a:lnSpc>
                        <a:spcBef>
                          <a:spcPts val="0"/>
                        </a:spcBef>
                        <a:spcAft>
                          <a:spcPts val="0"/>
                        </a:spcAft>
                        <a:buClr>
                          <a:srgbClr val="000000"/>
                        </a:buClr>
                        <a:buSzPts val="1700"/>
                        <a:buFont typeface="Arial"/>
                        <a:buChar char="-"/>
                      </a:pPr>
                      <a:r>
                        <a:rPr lang="en-US" sz="1700" u="none" cap="none" strike="noStrike">
                          <a:solidFill>
                            <a:schemeClr val="dk1"/>
                          </a:solidFill>
                          <a:latin typeface="Calibri"/>
                          <a:ea typeface="Calibri"/>
                          <a:cs typeface="Calibri"/>
                          <a:sym typeface="Calibri"/>
                        </a:rPr>
                        <a:t>Asignación maternal</a:t>
                      </a:r>
                      <a:endParaRPr/>
                    </a:p>
                    <a:p>
                      <a:pPr indent="-177800" lvl="0" marL="285750" marR="0" rtl="0" algn="l">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1"/>
          <p:cNvSpPr txBox="1"/>
          <p:nvPr/>
        </p:nvSpPr>
        <p:spPr>
          <a:xfrm>
            <a:off x="406294" y="11254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ED6B00"/>
                </a:solidFill>
                <a:latin typeface="Calibri"/>
                <a:ea typeface="Calibri"/>
                <a:cs typeface="Calibri"/>
                <a:sym typeface="Calibri"/>
              </a:rPr>
              <a:t>¿CÓMO PODEMOS RECONOCER UN ELEMENTO EN DINERO</a:t>
            </a:r>
            <a:br>
              <a:rPr b="1" i="0" lang="en-US" sz="2600" u="none" cap="none" strike="noStrike">
                <a:solidFill>
                  <a:srgbClr val="ED6B00"/>
                </a:solidFill>
                <a:latin typeface="Calibri"/>
                <a:ea typeface="Calibri"/>
                <a:cs typeface="Calibri"/>
                <a:sym typeface="Calibri"/>
              </a:rPr>
            </a:br>
            <a:r>
              <a:rPr b="1" i="0" lang="en-US" sz="2600" u="none" cap="none" strike="noStrike">
                <a:solidFill>
                  <a:srgbClr val="ED6B00"/>
                </a:solidFill>
                <a:latin typeface="Calibri"/>
                <a:ea typeface="Calibri"/>
                <a:cs typeface="Calibri"/>
                <a:sym typeface="Calibri"/>
              </a:rPr>
              <a:t> </a:t>
            </a:r>
            <a:r>
              <a:rPr b="0" i="0" lang="en-US" sz="2600" u="none" cap="none" strike="noStrike">
                <a:solidFill>
                  <a:srgbClr val="A93501"/>
                </a:solidFill>
                <a:latin typeface="Calibri"/>
                <a:ea typeface="Calibri"/>
                <a:cs typeface="Calibri"/>
                <a:sym typeface="Calibri"/>
              </a:rPr>
              <a:t>QUE </a:t>
            </a:r>
            <a:r>
              <a:rPr b="0" i="0" lang="en-US" sz="2600" u="sng" cap="none" strike="noStrike">
                <a:solidFill>
                  <a:srgbClr val="A93501"/>
                </a:solidFill>
                <a:latin typeface="Calibri"/>
                <a:ea typeface="Calibri"/>
                <a:cs typeface="Calibri"/>
                <a:sym typeface="Calibri"/>
              </a:rPr>
              <a:t>NO SEA REMUNERACIÓN</a:t>
            </a:r>
            <a:r>
              <a:rPr b="0" i="0" lang="en-US" sz="2600" u="none" cap="none" strike="noStrike">
                <a:solidFill>
                  <a:srgbClr val="A93501"/>
                </a:solidFill>
                <a:latin typeface="Calibri"/>
                <a:ea typeface="Calibri"/>
                <a:cs typeface="Calibri"/>
                <a:sym typeface="Calibri"/>
              </a:rPr>
              <a:t>?</a:t>
            </a:r>
            <a:endParaRPr/>
          </a:p>
        </p:txBody>
      </p:sp>
      <p:sp>
        <p:nvSpPr>
          <p:cNvPr id="363" name="Google Shape;363;p61"/>
          <p:cNvSpPr txBox="1"/>
          <p:nvPr/>
        </p:nvSpPr>
        <p:spPr>
          <a:xfrm>
            <a:off x="880918" y="3639571"/>
            <a:ext cx="950092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sp>
        <p:nvSpPr>
          <p:cNvPr id="364" name="Google Shape;364;p61"/>
          <p:cNvSpPr/>
          <p:nvPr/>
        </p:nvSpPr>
        <p:spPr>
          <a:xfrm>
            <a:off x="511174" y="2578099"/>
            <a:ext cx="5711825" cy="774701"/>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5" name="Google Shape;365;p61"/>
          <p:cNvSpPr/>
          <p:nvPr/>
        </p:nvSpPr>
        <p:spPr>
          <a:xfrm>
            <a:off x="511174" y="4584699"/>
            <a:ext cx="5711825" cy="1143001"/>
          </a:xfrm>
          <a:prstGeom prst="roundRect">
            <a:avLst>
              <a:gd fmla="val 1666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6" name="Google Shape;366;p61"/>
          <p:cNvSpPr/>
          <p:nvPr/>
        </p:nvSpPr>
        <p:spPr>
          <a:xfrm>
            <a:off x="511174" y="3568699"/>
            <a:ext cx="5711825" cy="774701"/>
          </a:xfrm>
          <a:prstGeom prst="roundRect">
            <a:avLst>
              <a:gd fmla="val 16667" name="adj"/>
            </a:avLst>
          </a:pr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7" name="Google Shape;367;p61"/>
          <p:cNvSpPr/>
          <p:nvPr/>
        </p:nvSpPr>
        <p:spPr>
          <a:xfrm>
            <a:off x="766763" y="2763263"/>
            <a:ext cx="4986338" cy="2844882"/>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Debe estar estipulado en el contrato</a:t>
            </a:r>
            <a:endParaRPr/>
          </a:p>
          <a:p>
            <a:pPr indent="-62100" lvl="0" marL="176400" marR="0" rtl="0" algn="l">
              <a:lnSpc>
                <a:spcPct val="150000"/>
              </a:lnSpc>
              <a:spcBef>
                <a:spcPts val="11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11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Es derivada de prestación de servicios personales</a:t>
            </a:r>
            <a:endParaRPr/>
          </a:p>
          <a:p>
            <a:pPr indent="-62100" lvl="0" marL="176400" marR="0" rtl="0" algn="l">
              <a:lnSpc>
                <a:spcPct val="140000"/>
              </a:lnSpc>
              <a:spcBef>
                <a:spcPts val="11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11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Es en cumplimiento de compensar al trabajador por los gastos que incurre  para que pueda desarrollar sus funciones dentro de la empresa</a:t>
            </a:r>
            <a:endParaRPr/>
          </a:p>
        </p:txBody>
      </p:sp>
      <p:pic>
        <p:nvPicPr>
          <p:cNvPr id="368" name="Google Shape;368;p61"/>
          <p:cNvPicPr preferRelativeResize="0"/>
          <p:nvPr/>
        </p:nvPicPr>
        <p:blipFill rotWithShape="1">
          <a:blip r:embed="rId3">
            <a:alphaModFix/>
          </a:blip>
          <a:srcRect b="0" l="0" r="0" t="0"/>
          <a:stretch/>
        </p:blipFill>
        <p:spPr>
          <a:xfrm flipH="1">
            <a:off x="6028742" y="3124200"/>
            <a:ext cx="3089858" cy="3556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2"/>
          <p:cNvSpPr/>
          <p:nvPr/>
        </p:nvSpPr>
        <p:spPr>
          <a:xfrm>
            <a:off x="561976" y="2032000"/>
            <a:ext cx="8531224" cy="4610100"/>
          </a:xfrm>
          <a:prstGeom prst="roundRect">
            <a:avLst>
              <a:gd fmla="val 5516" name="adj"/>
            </a:avLst>
          </a:prstGeom>
          <a:solidFill>
            <a:srgbClr val="BFBFBF"/>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Mono2-pag28.jpg" id="374" name="Google Shape;374;p62"/>
          <p:cNvPicPr preferRelativeResize="0"/>
          <p:nvPr/>
        </p:nvPicPr>
        <p:blipFill rotWithShape="1">
          <a:blip r:embed="rId3">
            <a:alphaModFix/>
          </a:blip>
          <a:srcRect b="0" l="0" r="0" t="0"/>
          <a:stretch/>
        </p:blipFill>
        <p:spPr>
          <a:xfrm>
            <a:off x="846666" y="2252133"/>
            <a:ext cx="7835900" cy="4342588"/>
          </a:xfrm>
          <a:prstGeom prst="rect">
            <a:avLst/>
          </a:prstGeom>
          <a:noFill/>
          <a:ln>
            <a:noFill/>
          </a:ln>
        </p:spPr>
      </p:pic>
      <p:sp>
        <p:nvSpPr>
          <p:cNvPr id="375" name="Google Shape;375;p62"/>
          <p:cNvSpPr txBox="1"/>
          <p:nvPr/>
        </p:nvSpPr>
        <p:spPr>
          <a:xfrm>
            <a:off x="414173" y="1143944"/>
            <a:ext cx="9039225" cy="459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ED6B00"/>
                </a:solidFill>
                <a:latin typeface="Calibri"/>
                <a:ea typeface="Calibri"/>
                <a:cs typeface="Calibri"/>
                <a:sym typeface="Calibri"/>
              </a:rPr>
              <a:t>CARACTERÍSTICAS DE LAS </a:t>
            </a:r>
            <a:r>
              <a:rPr b="0" i="0" lang="en-US" sz="2600" u="sng" cap="none" strike="noStrike">
                <a:solidFill>
                  <a:srgbClr val="A93501"/>
                </a:solidFill>
                <a:latin typeface="Calibri"/>
                <a:ea typeface="Calibri"/>
                <a:cs typeface="Calibri"/>
                <a:sym typeface="Calibri"/>
              </a:rPr>
              <a:t>NO REMUNERACIONES</a:t>
            </a:r>
            <a:endParaRPr b="0" i="0" sz="2600" u="sng" cap="none" strike="noStrike">
              <a:solidFill>
                <a:srgbClr val="A93501"/>
              </a:solidFill>
              <a:latin typeface="Calibri"/>
              <a:ea typeface="Calibri"/>
              <a:cs typeface="Calibri"/>
              <a:sym typeface="Calibri"/>
            </a:endParaRPr>
          </a:p>
        </p:txBody>
      </p:sp>
      <p:sp>
        <p:nvSpPr>
          <p:cNvPr id="376" name="Google Shape;376;p62"/>
          <p:cNvSpPr/>
          <p:nvPr/>
        </p:nvSpPr>
        <p:spPr>
          <a:xfrm>
            <a:off x="5172923" y="3422750"/>
            <a:ext cx="1021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Calibri"/>
                <a:ea typeface="Calibri"/>
                <a:cs typeface="Calibri"/>
                <a:sym typeface="Calibri"/>
              </a:rPr>
              <a:t>Utilidades</a:t>
            </a:r>
            <a:endParaRPr b="0" i="0" sz="1600" u="none" cap="none" strike="noStrike">
              <a:solidFill>
                <a:schemeClr val="lt1"/>
              </a:solidFill>
              <a:latin typeface="Calibri"/>
              <a:ea typeface="Calibri"/>
              <a:cs typeface="Calibri"/>
              <a:sym typeface="Calibri"/>
            </a:endParaRPr>
          </a:p>
        </p:txBody>
      </p:sp>
      <p:sp>
        <p:nvSpPr>
          <p:cNvPr id="377" name="Google Shape;377;p62"/>
          <p:cNvSpPr txBox="1"/>
          <p:nvPr/>
        </p:nvSpPr>
        <p:spPr>
          <a:xfrm>
            <a:off x="58056" y="311756"/>
            <a:ext cx="11306629" cy="46315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400"/>
              <a:buFont typeface="Arial"/>
              <a:buNone/>
            </a:pPr>
            <a:r>
              <a:t/>
            </a:r>
            <a:endParaRPr b="1" i="0" sz="3400" u="none" cap="none" strike="noStrike">
              <a:solidFill>
                <a:srgbClr val="ED6B00"/>
              </a:solidFill>
              <a:latin typeface="Calibri"/>
              <a:ea typeface="Calibri"/>
              <a:cs typeface="Calibri"/>
              <a:sym typeface="Calibri"/>
            </a:endParaRPr>
          </a:p>
        </p:txBody>
      </p:sp>
      <p:sp>
        <p:nvSpPr>
          <p:cNvPr id="378" name="Google Shape;378;p62"/>
          <p:cNvSpPr/>
          <p:nvPr/>
        </p:nvSpPr>
        <p:spPr>
          <a:xfrm>
            <a:off x="4012982" y="2466930"/>
            <a:ext cx="4436291" cy="1189302"/>
          </a:xfrm>
          <a:prstGeom prst="rect">
            <a:avLst/>
          </a:prstGeom>
          <a:solidFill>
            <a:schemeClr val="lt1"/>
          </a:solidFill>
          <a:ln cap="flat" cmpd="sng" w="12700">
            <a:solidFill>
              <a:srgbClr val="800000"/>
            </a:solidFill>
            <a:prstDash val="solid"/>
            <a:round/>
            <a:headEnd len="sm" w="sm" type="none"/>
            <a:tailEnd len="sm" w="sm" type="none"/>
          </a:ln>
        </p:spPr>
        <p:txBody>
          <a:bodyPr anchorCtr="0" anchor="t" bIns="93600" lIns="91425" spcFirstLastPara="1" rIns="91425" wrap="square" tIns="93600">
            <a:spAutoFit/>
          </a:bodyPr>
          <a:lstStyle/>
          <a:p>
            <a:pPr indent="0" lvl="0" marL="3600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Los Haberes No imponibles son los bonos o asignaciones* que entrega el empleador en forma voluntaria al trabajador en compensación o devolución de los gastos que incurre el trabajador por consecuencia del contrato de trabajo. Como también los que estipula el Código del Trabajo.</a:t>
            </a:r>
            <a:endParaRPr b="0" i="0" sz="1300" u="none" cap="none" strike="noStrike">
              <a:solidFill>
                <a:srgbClr val="000000"/>
              </a:solidFill>
              <a:latin typeface="Calibri"/>
              <a:ea typeface="Calibri"/>
              <a:cs typeface="Calibri"/>
              <a:sym typeface="Calibri"/>
            </a:endParaRPr>
          </a:p>
        </p:txBody>
      </p:sp>
      <p:sp>
        <p:nvSpPr>
          <p:cNvPr id="379" name="Google Shape;379;p62"/>
          <p:cNvSpPr/>
          <p:nvPr/>
        </p:nvSpPr>
        <p:spPr>
          <a:xfrm>
            <a:off x="931855" y="5577972"/>
            <a:ext cx="2590085" cy="769441"/>
          </a:xfrm>
          <a:prstGeom prst="rect">
            <a:avLst/>
          </a:prstGeom>
          <a:solidFill>
            <a:srgbClr val="BCBCBC"/>
          </a:solidFill>
          <a:ln cap="flat" cmpd="sng" w="127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*Los </a:t>
            </a:r>
            <a:r>
              <a:rPr b="1" i="0" lang="en-US" sz="1100" u="sng" cap="none" strike="noStrike">
                <a:solidFill>
                  <a:srgbClr val="000000"/>
                </a:solidFill>
                <a:latin typeface="Calibri"/>
                <a:ea typeface="Calibri"/>
                <a:cs typeface="Calibri"/>
                <a:sym typeface="Calibri"/>
              </a:rPr>
              <a:t>bonos o asignaciones </a:t>
            </a:r>
            <a:r>
              <a:rPr b="0" i="0" lang="en-US" sz="1100" u="none" cap="none" strike="noStrike">
                <a:solidFill>
                  <a:srgbClr val="000000"/>
                </a:solidFill>
                <a:latin typeface="Calibri"/>
                <a:ea typeface="Calibri"/>
                <a:cs typeface="Calibri"/>
                <a:sym typeface="Calibri"/>
              </a:rPr>
              <a:t>es un nombre, no son imponibles, se debe ver el génesis del haber, con ello se determina la imponibilidad.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3"/>
          <p:cNvSpPr/>
          <p:nvPr/>
        </p:nvSpPr>
        <p:spPr>
          <a:xfrm>
            <a:off x="4168778" y="4940299"/>
            <a:ext cx="5038726" cy="1854201"/>
          </a:xfrm>
          <a:prstGeom prst="roundRect">
            <a:avLst>
              <a:gd fmla="val 8260" name="adj"/>
            </a:avLst>
          </a:prstGeom>
          <a:solidFill>
            <a:srgbClr val="B99F2F">
              <a:alpha val="6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5" name="Google Shape;385;p63"/>
          <p:cNvSpPr txBox="1"/>
          <p:nvPr/>
        </p:nvSpPr>
        <p:spPr>
          <a:xfrm>
            <a:off x="492125" y="1989220"/>
            <a:ext cx="87820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800000"/>
                </a:solidFill>
                <a:latin typeface="Calibri"/>
                <a:ea typeface="Calibri"/>
                <a:cs typeface="Calibri"/>
                <a:sym typeface="Calibri"/>
              </a:rPr>
              <a:t>Las remuneraciones (imponibles y tributables) se clasifican en:</a:t>
            </a:r>
            <a:endParaRPr b="1" i="0" sz="1800" u="none" cap="none" strike="noStrike">
              <a:solidFill>
                <a:srgbClr val="800000"/>
              </a:solidFill>
              <a:latin typeface="Calibri"/>
              <a:ea typeface="Calibri"/>
              <a:cs typeface="Calibri"/>
              <a:sym typeface="Calibri"/>
            </a:endParaRPr>
          </a:p>
        </p:txBody>
      </p:sp>
      <p:sp>
        <p:nvSpPr>
          <p:cNvPr id="386" name="Google Shape;386;p63"/>
          <p:cNvSpPr txBox="1"/>
          <p:nvPr/>
        </p:nvSpPr>
        <p:spPr>
          <a:xfrm>
            <a:off x="406294" y="11254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1" i="0" lang="en-US" sz="3300" u="none" cap="none" strike="noStrike">
                <a:solidFill>
                  <a:srgbClr val="ED6B00"/>
                </a:solidFill>
                <a:latin typeface="Calibri"/>
                <a:ea typeface="Calibri"/>
                <a:cs typeface="Calibri"/>
                <a:sym typeface="Calibri"/>
              </a:rPr>
              <a:t>CLASIFICACIÓN DE LAS </a:t>
            </a:r>
            <a:r>
              <a:rPr b="0" i="0" lang="en-US" sz="3300" u="none" cap="none" strike="noStrike">
                <a:solidFill>
                  <a:srgbClr val="A93501"/>
                </a:solidFill>
                <a:latin typeface="Calibri"/>
                <a:ea typeface="Calibri"/>
                <a:cs typeface="Calibri"/>
                <a:sym typeface="Calibri"/>
              </a:rPr>
              <a:t>REMUNERACIONES</a:t>
            </a:r>
            <a:endParaRPr/>
          </a:p>
        </p:txBody>
      </p:sp>
      <p:sp>
        <p:nvSpPr>
          <p:cNvPr id="387" name="Google Shape;387;p63"/>
          <p:cNvSpPr/>
          <p:nvPr/>
        </p:nvSpPr>
        <p:spPr>
          <a:xfrm>
            <a:off x="520700" y="2501899"/>
            <a:ext cx="3505200" cy="4292601"/>
          </a:xfrm>
          <a:prstGeom prst="roundRect">
            <a:avLst>
              <a:gd fmla="val 5039"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8" name="Google Shape;388;p63"/>
          <p:cNvSpPr txBox="1"/>
          <p:nvPr/>
        </p:nvSpPr>
        <p:spPr>
          <a:xfrm>
            <a:off x="546100" y="2641539"/>
            <a:ext cx="3352800" cy="3912866"/>
          </a:xfrm>
          <a:prstGeom prst="rect">
            <a:avLst/>
          </a:prstGeom>
          <a:noFill/>
          <a:ln>
            <a:noFill/>
          </a:ln>
        </p:spPr>
        <p:txBody>
          <a:bodyPr anchorCtr="0" anchor="t" bIns="45700" lIns="91425" spcFirstLastPara="1" rIns="91425" wrap="square" tIns="45700">
            <a:spAutoFit/>
          </a:bodyPr>
          <a:lstStyle/>
          <a:p>
            <a:pPr indent="-198000" lvl="0" marL="198000" marR="0" rtl="0" algn="l">
              <a:lnSpc>
                <a:spcPct val="90000"/>
              </a:lnSpc>
              <a:spcBef>
                <a:spcPts val="0"/>
              </a:spcBef>
              <a:spcAft>
                <a:spcPts val="0"/>
              </a:spcAft>
              <a:buClr>
                <a:srgbClr val="000000"/>
              </a:buClr>
              <a:buSzPts val="1600"/>
              <a:buFont typeface="Arial"/>
              <a:buAutoNum type="arabicPeriod"/>
            </a:pPr>
            <a:r>
              <a:rPr b="1" i="0" lang="en-US" sz="1600" u="none" cap="none" strike="noStrike">
                <a:solidFill>
                  <a:schemeClr val="dk1"/>
                </a:solidFill>
                <a:latin typeface="Calibri"/>
                <a:ea typeface="Calibri"/>
                <a:cs typeface="Calibri"/>
                <a:sym typeface="Calibri"/>
              </a:rPr>
              <a:t>Ordinarias, extraordinarias y especiales:</a:t>
            </a:r>
            <a:endParaRPr/>
          </a:p>
          <a:p>
            <a:pPr indent="0" lvl="0" marL="0" marR="0" rtl="0" algn="l">
              <a:lnSpc>
                <a:spcPct val="2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14400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La </a:t>
            </a:r>
            <a:r>
              <a:rPr b="1" i="0" lang="en-US" sz="1600" u="none" cap="none" strike="noStrike">
                <a:solidFill>
                  <a:schemeClr val="dk1"/>
                </a:solidFill>
                <a:latin typeface="Calibri"/>
                <a:ea typeface="Calibri"/>
                <a:cs typeface="Calibri"/>
                <a:sym typeface="Calibri"/>
              </a:rPr>
              <a:t>Remuneración Ordinaria </a:t>
            </a:r>
            <a:r>
              <a:rPr b="0" i="0" lang="en-US" sz="1600" u="none" cap="none" strike="noStrike">
                <a:solidFill>
                  <a:schemeClr val="dk1"/>
                </a:solidFill>
                <a:latin typeface="Calibri"/>
                <a:ea typeface="Calibri"/>
                <a:cs typeface="Calibri"/>
                <a:sym typeface="Calibri"/>
              </a:rPr>
              <a:t>nace como consecuencia de la retribución de los servicios prestados. Esto significa que el pago debe tener cierta periodicidad, así como el sueldo, por ejemplo. Las </a:t>
            </a:r>
            <a:r>
              <a:rPr b="1" i="0" lang="en-US" sz="1600" u="none" cap="none" strike="noStrike">
                <a:solidFill>
                  <a:schemeClr val="dk1"/>
                </a:solidFill>
                <a:latin typeface="Calibri"/>
                <a:ea typeface="Calibri"/>
                <a:cs typeface="Calibri"/>
                <a:sym typeface="Calibri"/>
              </a:rPr>
              <a:t>Remuneraciones Extraordinarias </a:t>
            </a:r>
            <a:r>
              <a:rPr b="0" i="0" lang="en-US" sz="1600" u="none" cap="none" strike="noStrike">
                <a:solidFill>
                  <a:schemeClr val="dk1"/>
                </a:solidFill>
                <a:latin typeface="Calibri"/>
                <a:ea typeface="Calibri"/>
                <a:cs typeface="Calibri"/>
                <a:sym typeface="Calibri"/>
              </a:rPr>
              <a:t>son aquellas que nacen en título de retribución de servicios prestados esporádicamente, por ejemplo, las horas extras. Por último, las Remuneraciones Especiales se originan en razón de cumplirse condiciones especiales, así como el bono o el aguinaldo. </a:t>
            </a:r>
            <a:endParaRPr/>
          </a:p>
        </p:txBody>
      </p:sp>
      <p:sp>
        <p:nvSpPr>
          <p:cNvPr id="389" name="Google Shape;389;p63"/>
          <p:cNvSpPr/>
          <p:nvPr/>
        </p:nvSpPr>
        <p:spPr>
          <a:xfrm>
            <a:off x="4168778" y="2514599"/>
            <a:ext cx="4937125" cy="2235201"/>
          </a:xfrm>
          <a:prstGeom prst="roundRect">
            <a:avLst>
              <a:gd fmla="val 12237" name="adj"/>
            </a:avLst>
          </a:prstGeom>
          <a:solidFill>
            <a:srgbClr val="FFCC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0" name="Google Shape;390;p63"/>
          <p:cNvSpPr txBox="1"/>
          <p:nvPr/>
        </p:nvSpPr>
        <p:spPr>
          <a:xfrm>
            <a:off x="4241396" y="2641539"/>
            <a:ext cx="4834377" cy="28500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2. Fijas y variables:</a:t>
            </a:r>
            <a:endParaRPr/>
          </a:p>
          <a:p>
            <a:pPr indent="0" lvl="0" marL="18000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Las </a:t>
            </a:r>
            <a:r>
              <a:rPr b="1" i="0" lang="en-US" sz="1600" u="none" cap="none" strike="noStrike">
                <a:solidFill>
                  <a:schemeClr val="dk1"/>
                </a:solidFill>
                <a:latin typeface="Calibri"/>
                <a:ea typeface="Calibri"/>
                <a:cs typeface="Calibri"/>
                <a:sym typeface="Calibri"/>
              </a:rPr>
              <a:t>Remuneraciones Fijas</a:t>
            </a:r>
            <a:r>
              <a:rPr b="0" i="0" lang="en-US" sz="1600" u="none" cap="none" strike="noStrike">
                <a:solidFill>
                  <a:schemeClr val="dk1"/>
                </a:solidFill>
                <a:latin typeface="Calibri"/>
                <a:ea typeface="Calibri"/>
                <a:cs typeface="Calibri"/>
                <a:sym typeface="Calibri"/>
              </a:rPr>
              <a:t> son aquellas que en forma periódica, semanal, quincenal o mensual, recibe un trabajador mientras su monto no varíe a lo largo del tiempo. </a:t>
            </a:r>
            <a:r>
              <a:rPr b="0" i="1" lang="en-US" sz="1600" u="none" cap="none" strike="noStrike">
                <a:solidFill>
                  <a:schemeClr val="dk1"/>
                </a:solidFill>
                <a:latin typeface="Calibri"/>
                <a:ea typeface="Calibri"/>
                <a:cs typeface="Calibri"/>
                <a:sym typeface="Calibri"/>
              </a:rPr>
              <a:t>Por ejemplo</a:t>
            </a:r>
            <a:r>
              <a:rPr b="0" i="0" lang="en-US" sz="1600" u="none" cap="none" strike="noStrike">
                <a:solidFill>
                  <a:schemeClr val="dk1"/>
                </a:solidFill>
                <a:latin typeface="Calibri"/>
                <a:ea typeface="Calibri"/>
                <a:cs typeface="Calibri"/>
                <a:sym typeface="Calibri"/>
              </a:rPr>
              <a:t>, el sueldo. Por otro lado, las </a:t>
            </a:r>
            <a:r>
              <a:rPr b="1" i="0" lang="en-US" sz="1600" u="none" cap="none" strike="noStrike">
                <a:solidFill>
                  <a:schemeClr val="dk1"/>
                </a:solidFill>
                <a:latin typeface="Calibri"/>
                <a:ea typeface="Calibri"/>
                <a:cs typeface="Calibri"/>
                <a:sym typeface="Calibri"/>
              </a:rPr>
              <a:t>Remuneraciones Variables</a:t>
            </a:r>
            <a:r>
              <a:rPr b="0" i="0" lang="en-US" sz="1600" u="none" cap="none" strike="noStrike">
                <a:solidFill>
                  <a:schemeClr val="dk1"/>
                </a:solidFill>
                <a:latin typeface="Calibri"/>
                <a:ea typeface="Calibri"/>
                <a:cs typeface="Calibri"/>
                <a:sym typeface="Calibri"/>
              </a:rPr>
              <a:t>, son aquellas que implican que el resultado mensual total no sea constante entre un mes y otro, </a:t>
            </a:r>
            <a:r>
              <a:rPr b="0" i="1" lang="en-US" sz="1600" u="none" cap="none" strike="noStrike">
                <a:solidFill>
                  <a:schemeClr val="dk1"/>
                </a:solidFill>
                <a:latin typeface="Calibri"/>
                <a:ea typeface="Calibri"/>
                <a:cs typeface="Calibri"/>
                <a:sym typeface="Calibri"/>
              </a:rPr>
              <a:t>por ejemplo</a:t>
            </a:r>
            <a:r>
              <a:rPr b="0" i="0" lang="en-US" sz="1600" u="none" cap="none" strike="noStrike">
                <a:solidFill>
                  <a:schemeClr val="dk1"/>
                </a:solidFill>
                <a:latin typeface="Calibri"/>
                <a:ea typeface="Calibri"/>
                <a:cs typeface="Calibri"/>
                <a:sym typeface="Calibri"/>
              </a:rPr>
              <a:t>: </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las comisiones. </a:t>
            </a:r>
            <a:endParaRPr/>
          </a:p>
          <a:p>
            <a:pPr indent="0" lvl="0" marL="0" marR="0" rtl="0" algn="l">
              <a:lnSpc>
                <a:spcPct val="100000"/>
              </a:lnSpc>
              <a:spcBef>
                <a:spcPts val="0"/>
              </a:spcBef>
              <a:spcAft>
                <a:spcPts val="0"/>
              </a:spcAft>
              <a:buNone/>
            </a:pPr>
            <a:r>
              <a:t/>
            </a:r>
            <a:endParaRPr b="1" i="0"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600" u="none" cap="none" strike="noStrike">
              <a:solidFill>
                <a:srgbClr val="333333"/>
              </a:solidFill>
              <a:latin typeface="Calibri"/>
              <a:ea typeface="Calibri"/>
              <a:cs typeface="Calibri"/>
              <a:sym typeface="Calibri"/>
            </a:endParaRPr>
          </a:p>
        </p:txBody>
      </p:sp>
      <p:sp>
        <p:nvSpPr>
          <p:cNvPr id="391" name="Google Shape;391;p63"/>
          <p:cNvSpPr txBox="1"/>
          <p:nvPr/>
        </p:nvSpPr>
        <p:spPr>
          <a:xfrm>
            <a:off x="4228697" y="5030131"/>
            <a:ext cx="4927505" cy="16722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333333"/>
                </a:solidFill>
                <a:latin typeface="Calibri"/>
                <a:ea typeface="Calibri"/>
                <a:cs typeface="Calibri"/>
                <a:sym typeface="Calibri"/>
              </a:rPr>
              <a:t>3. Principal y accesoria:</a:t>
            </a:r>
            <a:endParaRPr/>
          </a:p>
          <a:p>
            <a:pPr indent="0" lvl="0" marL="180000" marR="0" rtl="0" algn="l">
              <a:lnSpc>
                <a:spcPct val="90000"/>
              </a:lnSpc>
              <a:spcBef>
                <a:spcPts val="0"/>
              </a:spcBef>
              <a:spcAft>
                <a:spcPts val="0"/>
              </a:spcAft>
              <a:buNone/>
            </a:pPr>
            <a:r>
              <a:rPr b="0" i="0" lang="en-US" sz="1600" u="none" cap="none" strike="noStrike">
                <a:solidFill>
                  <a:schemeClr val="dk1"/>
                </a:solidFill>
                <a:latin typeface="Calibri"/>
                <a:ea typeface="Calibri"/>
                <a:cs typeface="Calibri"/>
                <a:sym typeface="Calibri"/>
              </a:rPr>
              <a:t>Se considera </a:t>
            </a:r>
            <a:r>
              <a:rPr b="1" i="0" lang="en-US" sz="1600" u="none" cap="none" strike="noStrike">
                <a:solidFill>
                  <a:schemeClr val="dk1"/>
                </a:solidFill>
                <a:latin typeface="Calibri"/>
                <a:ea typeface="Calibri"/>
                <a:cs typeface="Calibri"/>
                <a:sym typeface="Calibri"/>
              </a:rPr>
              <a:t>Remuneración Principal</a:t>
            </a:r>
            <a:r>
              <a:rPr b="0" i="0" lang="en-US" sz="1600" u="none" cap="none" strike="noStrike">
                <a:solidFill>
                  <a:schemeClr val="dk1"/>
                </a:solidFill>
                <a:latin typeface="Calibri"/>
                <a:ea typeface="Calibri"/>
                <a:cs typeface="Calibri"/>
                <a:sym typeface="Calibri"/>
              </a:rPr>
              <a:t> cuando responde </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a la contraprestación fundamental pactada en el contrato, por ejemplo: bono de antigüedad, sueldo, entre otros. La </a:t>
            </a:r>
            <a:r>
              <a:rPr b="1" i="0" lang="en-US" sz="1600" u="none" cap="none" strike="noStrike">
                <a:solidFill>
                  <a:schemeClr val="dk1"/>
                </a:solidFill>
                <a:latin typeface="Calibri"/>
                <a:ea typeface="Calibri"/>
                <a:cs typeface="Calibri"/>
                <a:sym typeface="Calibri"/>
              </a:rPr>
              <a:t>Remuneración Accesoria</a:t>
            </a:r>
            <a:r>
              <a:rPr b="0" i="0" lang="en-US" sz="1600" u="none" cap="none" strike="noStrike">
                <a:solidFill>
                  <a:schemeClr val="dk1"/>
                </a:solidFill>
                <a:latin typeface="Calibri"/>
                <a:ea typeface="Calibri"/>
                <a:cs typeface="Calibri"/>
                <a:sym typeface="Calibri"/>
              </a:rPr>
              <a:t> es aquella que se calcula sobre la remuneración principal, así como el sobresueldo o las horas extras, etc. </a:t>
            </a:r>
            <a:endParaRPr b="1" i="0" sz="1600" u="none" cap="none" strike="noStrike">
              <a:solidFill>
                <a:srgbClr val="35425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8"/>
          <p:cNvSpPr txBox="1"/>
          <p:nvPr/>
        </p:nvSpPr>
        <p:spPr>
          <a:xfrm>
            <a:off x="424015" y="2448649"/>
            <a:ext cx="2623985"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2</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Calcular remuneraciones y finiquitos, obligaciones tributarias y previsionales del o las trabajadoras de una empresa, de acuerdo a lo  estipulado en los contratos de trabajo.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F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7" name="Google Shape;87;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9" name="Google Shape;89;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90" name="Google Shape;90;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38"/>
          <p:cNvSpPr txBox="1"/>
          <p:nvPr/>
        </p:nvSpPr>
        <p:spPr>
          <a:xfrm>
            <a:off x="3561634" y="2512149"/>
            <a:ext cx="2618695" cy="109888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Calcula las  remuneraciones de un trabajador o trabajadora, de acuerdo a las disposiciones legales vigentes.</a:t>
            </a:r>
            <a:endParaRPr/>
          </a:p>
        </p:txBody>
      </p:sp>
      <p:sp>
        <p:nvSpPr>
          <p:cNvPr id="92" name="Google Shape;92;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3" name="Google Shape;93;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4" name="Google Shape;94;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5" name="Google Shape;95;p38"/>
          <p:cNvSpPr txBox="1"/>
          <p:nvPr/>
        </p:nvSpPr>
        <p:spPr>
          <a:xfrm>
            <a:off x="6631043" y="2474049"/>
            <a:ext cx="2627257" cy="14248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1.3</a:t>
            </a:r>
            <a:r>
              <a:rPr b="0" i="0" lang="en-US" sz="1400" u="none" cap="none" strike="noStrike">
                <a:solidFill>
                  <a:srgbClr val="000000"/>
                </a:solidFill>
                <a:latin typeface="Calibri"/>
                <a:ea typeface="Calibri"/>
                <a:cs typeface="Calibri"/>
                <a:sym typeface="Calibri"/>
              </a:rPr>
              <a:t> Determina los ingresos que componen los haberes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utilizando el formato de la liquidación de sueldo y los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parámetros legales establecidos.</a:t>
            </a:r>
            <a:endParaRPr/>
          </a:p>
          <a:p>
            <a:pPr indent="0" lvl="0" marL="0" marR="0" rtl="0" algn="l">
              <a:lnSpc>
                <a:spcPct val="100000"/>
              </a:lnSpc>
              <a:spcBef>
                <a:spcPts val="0"/>
              </a:spcBef>
              <a:spcAft>
                <a:spcPts val="0"/>
              </a:spcAft>
              <a:buNone/>
            </a:pPr>
            <a:br>
              <a:rPr b="0" i="0" lang="en-US" sz="1400" u="none" cap="none" strike="noStrike">
                <a:solidFill>
                  <a:srgbClr val="000000"/>
                </a:solidFill>
                <a:latin typeface="Calibri"/>
                <a:ea typeface="Calibri"/>
                <a:cs typeface="Calibri"/>
                <a:sym typeface="Calibri"/>
              </a:rPr>
            </a:b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96" name="Google Shape;96;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7" name="Google Shape;97;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8" name="Google Shape;98;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99" name="Google Shape;99;p38"/>
          <p:cNvPicPr preferRelativeResize="0"/>
          <p:nvPr/>
        </p:nvPicPr>
        <p:blipFill rotWithShape="1">
          <a:blip r:embed="rId7">
            <a:alphaModFix/>
          </a:blip>
          <a:srcRect b="6869" l="0" r="0" t="0"/>
          <a:stretch/>
        </p:blipFill>
        <p:spPr>
          <a:xfrm flipH="1">
            <a:off x="3588296" y="3757726"/>
            <a:ext cx="3025211" cy="3801949"/>
          </a:xfrm>
          <a:prstGeom prst="rect">
            <a:avLst/>
          </a:prstGeom>
          <a:noFill/>
          <a:ln>
            <a:noFill/>
          </a:ln>
        </p:spPr>
      </p:pic>
      <p:sp>
        <p:nvSpPr>
          <p:cNvPr id="100" name="Google Shape;100;p38"/>
          <p:cNvSpPr/>
          <p:nvPr/>
        </p:nvSpPr>
        <p:spPr>
          <a:xfrm>
            <a:off x="5859463" y="4744006"/>
            <a:ext cx="48577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4"/>
          <p:cNvSpPr txBox="1"/>
          <p:nvPr/>
        </p:nvSpPr>
        <p:spPr>
          <a:xfrm>
            <a:off x="406294" y="12143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6600"/>
                </a:solidFill>
                <a:latin typeface="Calibri"/>
                <a:ea typeface="Calibri"/>
                <a:cs typeface="Calibri"/>
                <a:sym typeface="Calibri"/>
              </a:rPr>
              <a:t>CLASIFICACIÓN DE LAS REMUNERACIONES Y </a:t>
            </a:r>
            <a:br>
              <a:rPr b="1" i="0" lang="en-US" sz="3200" u="none" cap="none" strike="noStrike">
                <a:solidFill>
                  <a:srgbClr val="FF6600"/>
                </a:solidFill>
                <a:latin typeface="Calibri"/>
                <a:ea typeface="Calibri"/>
                <a:cs typeface="Calibri"/>
                <a:sym typeface="Calibri"/>
              </a:rPr>
            </a:br>
            <a:r>
              <a:rPr b="0" i="0" lang="en-US" sz="3200" u="none" cap="none" strike="noStrike">
                <a:solidFill>
                  <a:srgbClr val="A93501"/>
                </a:solidFill>
                <a:latin typeface="Calibri"/>
                <a:ea typeface="Calibri"/>
                <a:cs typeface="Calibri"/>
                <a:sym typeface="Calibri"/>
              </a:rPr>
              <a:t>NO REMUNERACIONES</a:t>
            </a:r>
            <a:endParaRPr/>
          </a:p>
        </p:txBody>
      </p:sp>
      <p:sp>
        <p:nvSpPr>
          <p:cNvPr id="397" name="Google Shape;397;p64"/>
          <p:cNvSpPr/>
          <p:nvPr/>
        </p:nvSpPr>
        <p:spPr>
          <a:xfrm>
            <a:off x="4953000" y="2286001"/>
            <a:ext cx="4127503" cy="4279901"/>
          </a:xfrm>
          <a:prstGeom prst="roundRect">
            <a:avLst>
              <a:gd fmla="val 5846" name="adj"/>
            </a:avLst>
          </a:prstGeom>
          <a:solidFill>
            <a:srgbClr val="FFB375">
              <a:alpha val="71764"/>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8" name="Google Shape;398;p64"/>
          <p:cNvSpPr/>
          <p:nvPr/>
        </p:nvSpPr>
        <p:spPr>
          <a:xfrm>
            <a:off x="520700" y="2286001"/>
            <a:ext cx="4127503" cy="4340224"/>
          </a:xfrm>
          <a:prstGeom prst="roundRect">
            <a:avLst>
              <a:gd fmla="val 7692" name="adj"/>
            </a:avLst>
          </a:prstGeom>
          <a:solidFill>
            <a:srgbClr val="F7E3D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9" name="Google Shape;399;p64"/>
          <p:cNvSpPr txBox="1"/>
          <p:nvPr/>
        </p:nvSpPr>
        <p:spPr>
          <a:xfrm>
            <a:off x="5104719" y="2467352"/>
            <a:ext cx="3836081" cy="4047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Remuneraciones Variables:</a:t>
            </a:r>
            <a:endParaRPr/>
          </a:p>
          <a:p>
            <a:pPr indent="0" lvl="0" marL="0" marR="0" rtl="0" algn="l">
              <a:lnSpc>
                <a:spcPct val="7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Bono Producción.</a:t>
            </a:r>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Horas Extras</a:t>
            </a:r>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Comisión por ventas</a:t>
            </a:r>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Participación, etc.</a:t>
            </a:r>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Movilización (monto pagados por los días de trabajo efectivo)</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None/>
            </a:pPr>
            <a:r>
              <a:rPr b="0" i="0" lang="en-US" sz="1600" u="none" cap="none" strike="noStrike">
                <a:solidFill>
                  <a:srgbClr val="000000"/>
                </a:solidFill>
                <a:latin typeface="Calibri"/>
                <a:ea typeface="Calibri"/>
                <a:cs typeface="Calibri"/>
                <a:sym typeface="Calibri"/>
              </a:rPr>
              <a:t>Son aquellas remuneraciones que para su cálculo no está basado en los días trabajados, sino que su cálculo a lo menos toma dos variables para llegar a su monto.</a:t>
            </a:r>
            <a:endParaRPr/>
          </a:p>
          <a:p>
            <a:pPr indent="0" lvl="0" marL="144000" marR="0" rtl="0" algn="l">
              <a:lnSpc>
                <a:spcPct val="100000"/>
              </a:lnSpc>
              <a:spcBef>
                <a:spcPts val="600"/>
              </a:spcBef>
              <a:spcAft>
                <a:spcPts val="0"/>
              </a:spcAft>
              <a:buNone/>
            </a:pPr>
            <a:r>
              <a:rPr b="0" i="0" lang="en-US" sz="1600" u="none" cap="none" strike="noStrike">
                <a:solidFill>
                  <a:srgbClr val="000000"/>
                </a:solidFill>
                <a:latin typeface="Calibri"/>
                <a:ea typeface="Calibri"/>
                <a:cs typeface="Calibri"/>
                <a:sym typeface="Calibri"/>
              </a:rPr>
              <a:t>Ej. </a:t>
            </a:r>
            <a:r>
              <a:rPr b="1" i="1" lang="en-US" sz="1600" u="none" cap="none" strike="noStrike">
                <a:solidFill>
                  <a:srgbClr val="000000"/>
                </a:solidFill>
                <a:latin typeface="Calibri"/>
                <a:ea typeface="Calibri"/>
                <a:cs typeface="Calibri"/>
                <a:sym typeface="Calibri"/>
              </a:rPr>
              <a:t>Comisión por ventas</a:t>
            </a:r>
            <a:br>
              <a:rPr b="1" i="1"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Se requiere el total de ventas del periodo y el % acordado en el contrato de trabajo.</a:t>
            </a:r>
            <a:endParaRPr/>
          </a:p>
        </p:txBody>
      </p:sp>
      <p:sp>
        <p:nvSpPr>
          <p:cNvPr id="400" name="Google Shape;400;p64"/>
          <p:cNvSpPr txBox="1"/>
          <p:nvPr/>
        </p:nvSpPr>
        <p:spPr>
          <a:xfrm>
            <a:off x="721043" y="2454652"/>
            <a:ext cx="3685857" cy="38164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Remuneraciones Fijas:</a:t>
            </a:r>
            <a:endParaRPr/>
          </a:p>
          <a:p>
            <a:pPr indent="-133200" lvl="0" marL="133200" marR="0" rtl="0" algn="l">
              <a:lnSpc>
                <a:spcPct val="7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Sueldo Base</a:t>
            </a:r>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Bono Producción fijo</a:t>
            </a:r>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Bono Responsabilidad fijo</a:t>
            </a:r>
            <a:endParaRPr/>
          </a:p>
          <a:p>
            <a:pPr indent="-133200" lvl="0" marL="13320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800000"/>
                </a:solidFill>
                <a:latin typeface="Calibri"/>
                <a:ea typeface="Calibri"/>
                <a:cs typeface="Calibri"/>
                <a:sym typeface="Calibri"/>
              </a:rPr>
              <a:t>Movilización (monto fijo por mes)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Son aquellas remuneraciones que no están sujetas a variables para sus cálculos, sino que son pactadas en el contrato de trabajo ya sean diarias, semanales, quincenales o mensuales.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Por lo general están sujetas a la cantidad de días trabajados y su pacto siempre equivale a los 30 días o mes completo.</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5"/>
          <p:cNvSpPr/>
          <p:nvPr/>
        </p:nvSpPr>
        <p:spPr>
          <a:xfrm>
            <a:off x="523876" y="2298700"/>
            <a:ext cx="8518524" cy="38608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6" name="Google Shape;406;p65"/>
          <p:cNvSpPr txBox="1"/>
          <p:nvPr/>
        </p:nvSpPr>
        <p:spPr>
          <a:xfrm>
            <a:off x="797195" y="2618015"/>
            <a:ext cx="5476605"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 gratificación es un tipo de remuneración que corresponde a la parte de las utilidades con que el empleador beneficia el sueldo del trabajador. En efecto, de conformidad con lo dispuesto en el </a:t>
            </a:r>
            <a:r>
              <a:rPr b="1" i="0" lang="en-US" sz="1600" u="none" cap="none" strike="noStrike">
                <a:solidFill>
                  <a:schemeClr val="dk1"/>
                </a:solidFill>
                <a:latin typeface="Calibri"/>
                <a:ea typeface="Calibri"/>
                <a:cs typeface="Calibri"/>
                <a:sym typeface="Calibri"/>
              </a:rPr>
              <a:t>artículo 47 del Código del Trabajo</a:t>
            </a:r>
            <a:r>
              <a:rPr b="0" i="0" lang="en-US" sz="1600" u="none" cap="none" strike="noStrike">
                <a:solidFill>
                  <a:schemeClr val="dk1"/>
                </a:solidFill>
                <a:latin typeface="Calibri"/>
                <a:ea typeface="Calibri"/>
                <a:cs typeface="Calibri"/>
                <a:sym typeface="Calibri"/>
              </a:rPr>
              <a:t>, los empleadores que obtienen utilidades líquidas en su giro, tienen la obligación de gratificar anualmente a sus trabajadores. </a:t>
            </a:r>
            <a:endParaRPr/>
          </a:p>
          <a:p>
            <a:pPr indent="0" lvl="0" marL="0" marR="0" rtl="0" algn="l">
              <a:lnSpc>
                <a:spcPct val="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Esta  sea por la modalidad del señalado artículo 47, es decir, en proporción no inferior al 30% de dichas utilidades o, </a:t>
            </a:r>
            <a:endParaRPr/>
          </a:p>
          <a:p>
            <a:pPr indent="-184150" lvl="0" marL="285750" marR="0" rtl="0" algn="l">
              <a:lnSpc>
                <a:spcPct val="5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por la vía del </a:t>
            </a:r>
            <a:r>
              <a:rPr b="1" i="0" lang="en-US" sz="1600" u="none" cap="none" strike="noStrike">
                <a:solidFill>
                  <a:schemeClr val="dk1"/>
                </a:solidFill>
                <a:latin typeface="Calibri"/>
                <a:ea typeface="Calibri"/>
                <a:cs typeface="Calibri"/>
                <a:sym typeface="Calibri"/>
              </a:rPr>
              <a:t>artículo 50</a:t>
            </a:r>
            <a:r>
              <a:rPr b="0" i="0" lang="en-US" sz="1600" u="none" cap="none" strike="noStrike">
                <a:solidFill>
                  <a:schemeClr val="dk1"/>
                </a:solidFill>
                <a:latin typeface="Calibri"/>
                <a:ea typeface="Calibri"/>
                <a:cs typeface="Calibri"/>
                <a:sym typeface="Calibri"/>
              </a:rPr>
              <a:t>, esto es, pagando al trabajador el 25% de lo devengado en el respectivo ejercicio comercial por concepto de remuneraciones mensuales con un límite de 4,75 ingresos mínimos mensuales.</a:t>
            </a:r>
            <a:endParaRPr/>
          </a:p>
        </p:txBody>
      </p:sp>
      <p:sp>
        <p:nvSpPr>
          <p:cNvPr id="407" name="Google Shape;407;p65"/>
          <p:cNvSpPr/>
          <p:nvPr/>
        </p:nvSpPr>
        <p:spPr>
          <a:xfrm>
            <a:off x="423862" y="1188006"/>
            <a:ext cx="9050338"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GRATIFICACIÓN</a:t>
            </a:r>
            <a:endParaRPr b="1" i="0" sz="3200" u="none" cap="none" strike="noStrike">
              <a:solidFill>
                <a:srgbClr val="ED6B00"/>
              </a:solidFill>
              <a:latin typeface="Calibri"/>
              <a:ea typeface="Calibri"/>
              <a:cs typeface="Calibri"/>
              <a:sym typeface="Calibri"/>
            </a:endParaRPr>
          </a:p>
        </p:txBody>
      </p:sp>
      <p:pic>
        <p:nvPicPr>
          <p:cNvPr id="408" name="Google Shape;408;p65"/>
          <p:cNvPicPr preferRelativeResize="0"/>
          <p:nvPr/>
        </p:nvPicPr>
        <p:blipFill rotWithShape="1">
          <a:blip r:embed="rId3">
            <a:alphaModFix/>
          </a:blip>
          <a:srcRect b="0" l="0" r="0" t="0"/>
          <a:stretch/>
        </p:blipFill>
        <p:spPr>
          <a:xfrm>
            <a:off x="6414275" y="3060700"/>
            <a:ext cx="2945625" cy="3178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6"/>
          <p:cNvSpPr txBox="1"/>
          <p:nvPr/>
        </p:nvSpPr>
        <p:spPr>
          <a:xfrm>
            <a:off x="482494" y="11762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1" i="0" lang="en-US" sz="3000" u="none" cap="none" strike="noStrike">
                <a:solidFill>
                  <a:srgbClr val="ED6B00"/>
                </a:solidFill>
                <a:latin typeface="Calibri"/>
                <a:ea typeface="Calibri"/>
                <a:cs typeface="Calibri"/>
                <a:sym typeface="Calibri"/>
              </a:rPr>
              <a:t>TOTALES REMUNERACIONES IMPONIBLE, </a:t>
            </a:r>
            <a:br>
              <a:rPr b="1" i="0" lang="en-US" sz="3000" u="none" cap="none" strike="noStrike">
                <a:solidFill>
                  <a:srgbClr val="ED6B00"/>
                </a:solidFill>
                <a:latin typeface="Calibri"/>
                <a:ea typeface="Calibri"/>
                <a:cs typeface="Calibri"/>
                <a:sym typeface="Calibri"/>
              </a:rPr>
            </a:br>
            <a:r>
              <a:rPr b="0" i="0" lang="en-US" sz="3000" u="none" cap="none" strike="noStrike">
                <a:solidFill>
                  <a:srgbClr val="800000"/>
                </a:solidFill>
                <a:latin typeface="Calibri"/>
                <a:ea typeface="Calibri"/>
                <a:cs typeface="Calibri"/>
                <a:sym typeface="Calibri"/>
              </a:rPr>
              <a:t>NO IMPONIBLE Y TOTAL HABERES</a:t>
            </a:r>
            <a:endParaRPr/>
          </a:p>
        </p:txBody>
      </p:sp>
      <p:sp>
        <p:nvSpPr>
          <p:cNvPr id="414" name="Google Shape;414;p66"/>
          <p:cNvSpPr/>
          <p:nvPr/>
        </p:nvSpPr>
        <p:spPr>
          <a:xfrm>
            <a:off x="520700" y="1993900"/>
            <a:ext cx="8521700" cy="4686300"/>
          </a:xfrm>
          <a:prstGeom prst="roundRect">
            <a:avLst>
              <a:gd fmla="val 4161"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5" name="Google Shape;415;p66"/>
          <p:cNvSpPr txBox="1"/>
          <p:nvPr/>
        </p:nvSpPr>
        <p:spPr>
          <a:xfrm>
            <a:off x="730973" y="2491344"/>
            <a:ext cx="7600228" cy="41426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sng" cap="none" strike="noStrike">
                <a:solidFill>
                  <a:schemeClr val="dk1"/>
                </a:solidFill>
                <a:latin typeface="Calibri"/>
                <a:ea typeface="Calibri"/>
                <a:cs typeface="Calibri"/>
                <a:sym typeface="Calibri"/>
              </a:rPr>
              <a:t>TOTAL IMPONIBLE</a:t>
            </a:r>
            <a:br>
              <a:rPr b="1" i="0" lang="en-US" sz="2000" u="sng" cap="none" strike="noStrike">
                <a:solidFill>
                  <a:schemeClr val="dk1"/>
                </a:solidFill>
                <a:latin typeface="Calibri"/>
                <a:ea typeface="Calibri"/>
                <a:cs typeface="Calibri"/>
                <a:sym typeface="Calibri"/>
              </a:rPr>
            </a:b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Total Imponible se le denomina la sumatoria de todas las remuneraciones imponibles:</a:t>
            </a:r>
            <a:endParaRPr/>
          </a:p>
          <a:p>
            <a:pPr indent="0" lvl="0" marL="0" marR="0" rtl="0" algn="l">
              <a:lnSpc>
                <a:spcPct val="100000"/>
              </a:lnSpc>
              <a:spcBef>
                <a:spcPts val="0"/>
              </a:spcBef>
              <a:spcAft>
                <a:spcPts val="0"/>
              </a:spcAft>
              <a:buNone/>
            </a:pPr>
            <a:r>
              <a:rPr b="1" i="1" lang="en-US" sz="1600" u="none" cap="none" strike="noStrike">
                <a:solidFill>
                  <a:srgbClr val="800000"/>
                </a:solidFill>
                <a:latin typeface="Calibri"/>
                <a:ea typeface="Calibri"/>
                <a:cs typeface="Calibri"/>
                <a:sym typeface="Calibri"/>
              </a:rPr>
              <a:t>Ejemplo:</a:t>
            </a:r>
            <a:endParaRPr/>
          </a:p>
          <a:p>
            <a:pPr indent="0" lvl="0" marL="0" marR="0" rtl="0" algn="l">
              <a:lnSpc>
                <a:spcPct val="100000"/>
              </a:lnSpc>
              <a:spcBef>
                <a:spcPts val="0"/>
              </a:spcBef>
              <a:spcAft>
                <a:spcPts val="0"/>
              </a:spcAft>
              <a:buNone/>
            </a:pPr>
            <a:r>
              <a:t/>
            </a:r>
            <a:endParaRPr b="1" i="1" sz="16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Sueldo Base			$ 400.000.-</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Gratificación			$ 119.138.-</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Horas Extras			$   26.550.-</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Bono de Producción    		</a:t>
            </a:r>
            <a:r>
              <a:rPr b="0" i="0" lang="en-US" sz="1600" u="sng" cap="none" strike="noStrike">
                <a:solidFill>
                  <a:schemeClr val="dk1"/>
                </a:solidFill>
                <a:latin typeface="Calibri"/>
                <a:ea typeface="Calibri"/>
                <a:cs typeface="Calibri"/>
                <a:sym typeface="Calibri"/>
              </a:rPr>
              <a:t>$   50.000.-</a:t>
            </a:r>
            <a:endParaRPr/>
          </a:p>
          <a:p>
            <a:pPr indent="0" lvl="0" marL="0" marR="0" rtl="0" algn="l">
              <a:lnSpc>
                <a:spcPct val="20000"/>
              </a:lnSpc>
              <a:spcBef>
                <a:spcPts val="0"/>
              </a:spcBef>
              <a:spcAft>
                <a:spcPts val="0"/>
              </a:spcAft>
              <a:buNone/>
            </a:pPr>
            <a:r>
              <a:t/>
            </a:r>
            <a:endParaRPr b="0" i="0" sz="16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Total Remuneración Imponible		$ 595.688.</a:t>
            </a:r>
            <a:r>
              <a:rPr b="1" i="0" lang="en-US" sz="1600" u="none" cap="none" strike="noStrik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sng" cap="none" strike="noStrike">
                <a:solidFill>
                  <a:schemeClr val="dk1"/>
                </a:solidFill>
                <a:latin typeface="Calibri"/>
                <a:ea typeface="Calibri"/>
                <a:cs typeface="Calibri"/>
                <a:sym typeface="Calibri"/>
              </a:rPr>
              <a:t>Nota</a:t>
            </a:r>
            <a:r>
              <a:rPr b="1" i="0" lang="en-US" sz="1600" u="none" cap="none" strike="noStrike">
                <a:solidFill>
                  <a:schemeClr val="dk1"/>
                </a:solidFill>
                <a:latin typeface="Calibri"/>
                <a:ea typeface="Calibri"/>
                <a:cs typeface="Calibri"/>
                <a:sym typeface="Calibri"/>
              </a:rPr>
              <a:t>: El total Imponible para efectos de previsión tiene un tope mensual, y está dado en los indicadores previsionales que a octubre 2020 asciende a 80.2 UF </a:t>
            </a:r>
            <a:br>
              <a:rPr b="1" i="0" lang="en-US" sz="1600" u="none" cap="none" strike="noStrike">
                <a:solidFill>
                  <a:schemeClr val="dk1"/>
                </a:solidFill>
                <a:latin typeface="Calibri"/>
                <a:ea typeface="Calibri"/>
                <a:cs typeface="Calibri"/>
                <a:sym typeface="Calibri"/>
              </a:rPr>
            </a:br>
            <a:r>
              <a:rPr b="0" i="1" lang="en-US" sz="1600" u="none" cap="none" strike="noStrike">
                <a:solidFill>
                  <a:schemeClr val="dk1"/>
                </a:solidFill>
                <a:latin typeface="Calibri"/>
                <a:ea typeface="Calibri"/>
                <a:cs typeface="Calibri"/>
                <a:sym typeface="Calibri"/>
              </a:rPr>
              <a:t>(</a:t>
            </a:r>
            <a:r>
              <a:rPr b="0" i="1" lang="en-US" sz="1600" u="none" cap="none" strike="noStrike">
                <a:solidFill>
                  <a:srgbClr val="191919"/>
                </a:solidFill>
                <a:latin typeface="Calibri"/>
                <a:ea typeface="Calibri"/>
                <a:cs typeface="Calibri"/>
                <a:sym typeface="Calibri"/>
              </a:rPr>
              <a:t>Este tope es fijado anualmente por la Superintendencia de Pensiones.)</a:t>
            </a:r>
            <a:r>
              <a:rPr b="1" i="1" lang="en-US" sz="16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7"/>
          <p:cNvSpPr/>
          <p:nvPr/>
        </p:nvSpPr>
        <p:spPr>
          <a:xfrm>
            <a:off x="520700" y="2222500"/>
            <a:ext cx="8521700" cy="4457700"/>
          </a:xfrm>
          <a:prstGeom prst="roundRect">
            <a:avLst>
              <a:gd fmla="val 4161"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1" name="Google Shape;421;p67"/>
          <p:cNvSpPr/>
          <p:nvPr/>
        </p:nvSpPr>
        <p:spPr>
          <a:xfrm>
            <a:off x="876300" y="5568950"/>
            <a:ext cx="5791200" cy="549275"/>
          </a:xfrm>
          <a:prstGeom prst="roundRect">
            <a:avLst>
              <a:gd fmla="val 655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2" name="Google Shape;422;p67"/>
          <p:cNvSpPr txBox="1"/>
          <p:nvPr/>
        </p:nvSpPr>
        <p:spPr>
          <a:xfrm>
            <a:off x="482494" y="11762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000"/>
              <a:buFont typeface="Arial"/>
              <a:buNone/>
            </a:pPr>
            <a:r>
              <a:rPr b="1" i="0" lang="en-US" sz="3000" u="none" cap="none" strike="noStrike">
                <a:solidFill>
                  <a:srgbClr val="ED6B00"/>
                </a:solidFill>
                <a:latin typeface="Calibri"/>
                <a:ea typeface="Calibri"/>
                <a:cs typeface="Calibri"/>
                <a:sym typeface="Calibri"/>
              </a:rPr>
              <a:t>TOTALES REMUNERACIONES IMPONIBLE, </a:t>
            </a:r>
            <a:br>
              <a:rPr b="1" i="0" lang="en-US" sz="3000" u="none" cap="none" strike="noStrike">
                <a:solidFill>
                  <a:srgbClr val="ED6B00"/>
                </a:solidFill>
                <a:latin typeface="Calibri"/>
                <a:ea typeface="Calibri"/>
                <a:cs typeface="Calibri"/>
                <a:sym typeface="Calibri"/>
              </a:rPr>
            </a:br>
            <a:r>
              <a:rPr b="0" i="0" lang="en-US" sz="3000" u="none" cap="none" strike="noStrike">
                <a:solidFill>
                  <a:srgbClr val="800000"/>
                </a:solidFill>
                <a:latin typeface="Calibri"/>
                <a:ea typeface="Calibri"/>
                <a:cs typeface="Calibri"/>
                <a:sym typeface="Calibri"/>
              </a:rPr>
              <a:t>NO IMPONIBLE Y TOTAL HABERES</a:t>
            </a:r>
            <a:endParaRPr/>
          </a:p>
        </p:txBody>
      </p:sp>
      <p:sp>
        <p:nvSpPr>
          <p:cNvPr id="423" name="Google Shape;423;p67"/>
          <p:cNvSpPr txBox="1"/>
          <p:nvPr/>
        </p:nvSpPr>
        <p:spPr>
          <a:xfrm>
            <a:off x="680027" y="2401455"/>
            <a:ext cx="8146473" cy="43519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sng" cap="none" strike="noStrike">
                <a:solidFill>
                  <a:schemeClr val="dk1"/>
                </a:solidFill>
                <a:latin typeface="Calibri"/>
                <a:ea typeface="Calibri"/>
                <a:cs typeface="Calibri"/>
                <a:sym typeface="Calibri"/>
              </a:rPr>
              <a:t>TOTAL HABERES</a:t>
            </a:r>
            <a:endParaRPr/>
          </a:p>
          <a:p>
            <a:pPr indent="0" lvl="0" marL="0" marR="0" rtl="0" algn="l">
              <a:lnSpc>
                <a:spcPct val="10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Total haberes se le denomina a la sumatoria de todas las remuneraciones imponibles y las no imponibles:</a:t>
            </a:r>
            <a:endParaRPr/>
          </a:p>
          <a:p>
            <a:pPr indent="0" lvl="0" marL="0" marR="0" rtl="0" algn="l">
              <a:lnSpc>
                <a:spcPct val="100000"/>
              </a:lnSpc>
              <a:spcBef>
                <a:spcPts val="0"/>
              </a:spcBef>
              <a:spcAft>
                <a:spcPts val="0"/>
              </a:spcAft>
              <a:buNone/>
            </a:pPr>
            <a:r>
              <a:rPr b="1" i="1" lang="en-US" sz="1600" u="none" cap="none" strike="noStrike">
                <a:solidFill>
                  <a:srgbClr val="800000"/>
                </a:solidFill>
                <a:latin typeface="Calibri"/>
                <a:ea typeface="Calibri"/>
                <a:cs typeface="Calibri"/>
                <a:sym typeface="Calibri"/>
              </a:rPr>
              <a:t>Ejemplo:</a:t>
            </a:r>
            <a:endParaRPr/>
          </a:p>
          <a:p>
            <a:pPr indent="0" lvl="0" marL="0" marR="0" rtl="0" algn="l">
              <a:lnSpc>
                <a:spcPct val="100000"/>
              </a:lnSpc>
              <a:spcBef>
                <a:spcPts val="0"/>
              </a:spcBef>
              <a:spcAft>
                <a:spcPts val="0"/>
              </a:spcAft>
              <a:buNone/>
            </a:pPr>
            <a:r>
              <a:t/>
            </a:r>
            <a:endParaRPr b="1" i="1" sz="1400" u="none" cap="none" strike="noStrike">
              <a:solidFill>
                <a:srgbClr val="8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Sueldo Base			$ 400.000.-	          Movilización                 $ 45.000.-</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Gratificación		$ 119.138.-	          Colación                        </a:t>
            </a:r>
            <a:r>
              <a:rPr b="0" i="0" lang="en-US" sz="1400" u="sng" cap="none" strike="noStrike">
                <a:solidFill>
                  <a:schemeClr val="dk1"/>
                </a:solidFill>
                <a:latin typeface="Calibri"/>
                <a:ea typeface="Calibri"/>
                <a:cs typeface="Calibri"/>
                <a:sym typeface="Calibri"/>
              </a:rPr>
              <a:t>$ 50.000.-</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Horas Extras			$   26.550.-             </a:t>
            </a:r>
            <a:r>
              <a:rPr b="1" i="0" lang="en-US" sz="1400" u="none" cap="none" strike="noStrike">
                <a:solidFill>
                  <a:srgbClr val="800000"/>
                </a:solidFill>
                <a:latin typeface="Calibri"/>
                <a:ea typeface="Calibri"/>
                <a:cs typeface="Calibri"/>
                <a:sym typeface="Calibri"/>
              </a:rPr>
              <a:t>Total no imponibles   $ 95.000.-</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Bono de Producción                                </a:t>
            </a:r>
            <a:r>
              <a:rPr b="0" i="0" lang="en-US" sz="1400" u="sng" cap="none" strike="noStrike">
                <a:solidFill>
                  <a:schemeClr val="dk1"/>
                </a:solidFill>
                <a:latin typeface="Calibri"/>
                <a:ea typeface="Calibri"/>
                <a:cs typeface="Calibri"/>
                <a:sym typeface="Calibri"/>
              </a:rPr>
              <a:t>$   50.000.-</a:t>
            </a:r>
            <a:endParaRPr/>
          </a:p>
          <a:p>
            <a:pPr indent="0" lvl="0" marL="0" marR="0" rtl="0" algn="l">
              <a:lnSpc>
                <a:spcPct val="100000"/>
              </a:lnSpc>
              <a:spcBef>
                <a:spcPts val="0"/>
              </a:spcBef>
              <a:spcAft>
                <a:spcPts val="0"/>
              </a:spcAft>
              <a:buNone/>
            </a:pPr>
            <a:r>
              <a:rPr b="1" i="0" lang="en-US" sz="1400" u="none" cap="none" strike="noStrike">
                <a:solidFill>
                  <a:srgbClr val="800000"/>
                </a:solidFill>
                <a:latin typeface="Calibri"/>
                <a:ea typeface="Calibri"/>
                <a:cs typeface="Calibri"/>
                <a:sym typeface="Calibri"/>
              </a:rPr>
              <a:t>Total Imponible		$ 595.688.</a:t>
            </a:r>
            <a:r>
              <a:rPr b="1" i="0" lang="en-US" sz="1400" u="none" cap="none" strike="noStrik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Total Haberes = Total Remuneración Imponible + Total remuneración no imponible</a:t>
            </a:r>
            <a:endParaRPr/>
          </a:p>
          <a:p>
            <a:pPr indent="0" lvl="0" marL="0" marR="0" rtl="0" algn="l">
              <a:lnSpc>
                <a:spcPct val="130000"/>
              </a:lnSpc>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      </a:t>
            </a:r>
            <a:r>
              <a:rPr b="1" i="0" lang="en-US" sz="1600" u="none" cap="none" strike="noStrike">
                <a:solidFill>
                  <a:srgbClr val="800000"/>
                </a:solidFill>
                <a:latin typeface="Calibri"/>
                <a:ea typeface="Calibri"/>
                <a:cs typeface="Calibri"/>
                <a:sym typeface="Calibri"/>
              </a:rPr>
              <a:t>$ 690.688.- =                $ 595.688.-                      +            $ 95.000.-</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cxnSp>
        <p:nvCxnSpPr>
          <p:cNvPr id="424" name="Google Shape;424;p67"/>
          <p:cNvCxnSpPr/>
          <p:nvPr/>
        </p:nvCxnSpPr>
        <p:spPr>
          <a:xfrm>
            <a:off x="1473200" y="5475817"/>
            <a:ext cx="0" cy="234950"/>
          </a:xfrm>
          <a:prstGeom prst="straightConnector1">
            <a:avLst/>
          </a:prstGeom>
          <a:noFill/>
          <a:ln cap="flat" cmpd="sng" w="19050">
            <a:solidFill>
              <a:srgbClr val="800000"/>
            </a:solidFill>
            <a:prstDash val="solid"/>
            <a:round/>
            <a:headEnd len="sm" w="sm" type="none"/>
            <a:tailEnd len="med" w="med" type="stealth"/>
          </a:ln>
        </p:spPr>
      </p:cxnSp>
      <p:cxnSp>
        <p:nvCxnSpPr>
          <p:cNvPr id="425" name="Google Shape;425;p67"/>
          <p:cNvCxnSpPr/>
          <p:nvPr/>
        </p:nvCxnSpPr>
        <p:spPr>
          <a:xfrm>
            <a:off x="3321050" y="5475817"/>
            <a:ext cx="0" cy="234950"/>
          </a:xfrm>
          <a:prstGeom prst="straightConnector1">
            <a:avLst/>
          </a:prstGeom>
          <a:noFill/>
          <a:ln cap="flat" cmpd="sng" w="19050">
            <a:solidFill>
              <a:srgbClr val="800000"/>
            </a:solidFill>
            <a:prstDash val="solid"/>
            <a:round/>
            <a:headEnd len="sm" w="sm" type="none"/>
            <a:tailEnd len="med" w="med" type="stealth"/>
          </a:ln>
        </p:spPr>
      </p:cxnSp>
      <p:cxnSp>
        <p:nvCxnSpPr>
          <p:cNvPr id="426" name="Google Shape;426;p67"/>
          <p:cNvCxnSpPr/>
          <p:nvPr/>
        </p:nvCxnSpPr>
        <p:spPr>
          <a:xfrm>
            <a:off x="5911850" y="5475817"/>
            <a:ext cx="0" cy="234950"/>
          </a:xfrm>
          <a:prstGeom prst="straightConnector1">
            <a:avLst/>
          </a:prstGeom>
          <a:noFill/>
          <a:ln cap="flat" cmpd="sng" w="19050">
            <a:solidFill>
              <a:srgbClr val="800000"/>
            </a:solidFill>
            <a:prstDash val="solid"/>
            <a:round/>
            <a:headEnd len="sm" w="sm" type="none"/>
            <a:tailEnd len="med" w="med" type="stealth"/>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8"/>
          <p:cNvSpPr/>
          <p:nvPr/>
        </p:nvSpPr>
        <p:spPr>
          <a:xfrm>
            <a:off x="541339" y="2400300"/>
            <a:ext cx="7916861" cy="3911600"/>
          </a:xfrm>
          <a:prstGeom prst="roundRect">
            <a:avLst>
              <a:gd fmla="val 5516" name="adj"/>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2" name="Google Shape;432;p68"/>
          <p:cNvSpPr/>
          <p:nvPr/>
        </p:nvSpPr>
        <p:spPr>
          <a:xfrm>
            <a:off x="423862" y="1188006"/>
            <a:ext cx="9050338" cy="553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ED6B00"/>
                </a:solidFill>
                <a:latin typeface="Calibri"/>
                <a:ea typeface="Calibri"/>
                <a:cs typeface="Calibri"/>
                <a:sym typeface="Calibri"/>
              </a:rPr>
              <a:t>REFLEXIONEMOS</a:t>
            </a:r>
            <a:br>
              <a:rPr b="1" i="0" lang="en-US" sz="3200" u="none" cap="none" strike="noStrike">
                <a:solidFill>
                  <a:srgbClr val="ED6B00"/>
                </a:solidFill>
                <a:latin typeface="Calibri"/>
                <a:ea typeface="Calibri"/>
                <a:cs typeface="Calibri"/>
                <a:sym typeface="Calibri"/>
              </a:rPr>
            </a:br>
            <a:endParaRPr b="0" i="0" sz="3300" u="none" cap="none" strike="noStrike">
              <a:solidFill>
                <a:srgbClr val="800000"/>
              </a:solidFill>
              <a:latin typeface="Calibri"/>
              <a:ea typeface="Calibri"/>
              <a:cs typeface="Calibri"/>
              <a:sym typeface="Calibri"/>
            </a:endParaRPr>
          </a:p>
        </p:txBody>
      </p:sp>
      <p:pic>
        <p:nvPicPr>
          <p:cNvPr id="433" name="Google Shape;433;p68"/>
          <p:cNvPicPr preferRelativeResize="0"/>
          <p:nvPr/>
        </p:nvPicPr>
        <p:blipFill rotWithShape="1">
          <a:blip r:embed="rId3">
            <a:alphaModFix/>
          </a:blip>
          <a:srcRect b="0" l="0" r="0" t="0"/>
          <a:stretch/>
        </p:blipFill>
        <p:spPr>
          <a:xfrm>
            <a:off x="8156605" y="2297571"/>
            <a:ext cx="482540" cy="482540"/>
          </a:xfrm>
          <a:prstGeom prst="rect">
            <a:avLst/>
          </a:prstGeom>
          <a:noFill/>
          <a:ln>
            <a:noFill/>
          </a:ln>
        </p:spPr>
      </p:pic>
      <p:sp>
        <p:nvSpPr>
          <p:cNvPr id="434" name="Google Shape;434;p68"/>
          <p:cNvSpPr txBox="1"/>
          <p:nvPr/>
        </p:nvSpPr>
        <p:spPr>
          <a:xfrm>
            <a:off x="665117" y="2746355"/>
            <a:ext cx="7475583" cy="329320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chemeClr val="dk1"/>
                </a:solidFill>
                <a:latin typeface="Calibri"/>
                <a:ea typeface="Calibri"/>
                <a:cs typeface="Calibri"/>
                <a:sym typeface="Calibri"/>
              </a:rPr>
              <a:t>¿Para los efectos de remuneraciones, cuántos días se deben considerar del mes?</a:t>
            </a:r>
            <a:endParaRPr/>
          </a:p>
          <a:p>
            <a:pPr indent="-241300" lvl="0" marL="342900" marR="0" rtl="0" algn="l">
              <a:lnSpc>
                <a:spcPct val="5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Se respetan los días de cada mes</a:t>
            </a:r>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Todos los meses tienen 30 días.</a:t>
            </a:r>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Se consideran los días hábiles</a:t>
            </a:r>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Se consideran los días de acuerdo a la jornada de trabajo.</a:t>
            </a:r>
            <a:endParaRPr/>
          </a:p>
          <a:p>
            <a:pPr indent="-241300" lvl="1" marL="8001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en-US" sz="1600" u="none" cap="none" strike="noStrike">
                <a:solidFill>
                  <a:schemeClr val="dk1"/>
                </a:solidFill>
                <a:latin typeface="Calibri"/>
                <a:ea typeface="Calibri"/>
                <a:cs typeface="Calibri"/>
                <a:sym typeface="Calibri"/>
              </a:rPr>
              <a:t>Si el empleador tiene utilidades en el ejercicio financiero ¿debe pagar gratificación, y qué artículo lo regula?</a:t>
            </a:r>
            <a:endParaRPr/>
          </a:p>
          <a:p>
            <a:pPr indent="-241300" lvl="0" marL="342900" marR="0" rtl="0" algn="l">
              <a:lnSpc>
                <a:spcPct val="5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Si debe pagar gratificación, y esta regulado por el art. 45 del CT</a:t>
            </a:r>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Si debe pagar gratificación, y esta regulado solo por el art. 50 del CT.</a:t>
            </a:r>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No es necesario pagar, es voluntario de parte del empleador</a:t>
            </a:r>
            <a:endParaRPr/>
          </a:p>
          <a:p>
            <a:pPr indent="-342900" lvl="1" marL="800100" marR="0" rtl="0" algn="l">
              <a:lnSpc>
                <a:spcPct val="100000"/>
              </a:lnSpc>
              <a:spcBef>
                <a:spcPts val="0"/>
              </a:spcBef>
              <a:spcAft>
                <a:spcPts val="0"/>
              </a:spcAft>
              <a:buClr>
                <a:srgbClr val="000000"/>
              </a:buClr>
              <a:buSzPts val="1600"/>
              <a:buFont typeface="Arial"/>
              <a:buAutoNum type="alphaLcParenR"/>
            </a:pPr>
            <a:r>
              <a:rPr b="0" i="0" lang="en-US" sz="1600" u="none" cap="none" strike="noStrike">
                <a:solidFill>
                  <a:schemeClr val="dk1"/>
                </a:solidFill>
                <a:latin typeface="Calibri"/>
                <a:ea typeface="Calibri"/>
                <a:cs typeface="Calibri"/>
                <a:sym typeface="Calibri"/>
              </a:rPr>
              <a:t>Si debe pagar gratificación, y es regulado por los artículos 47 y 50 del CT.</a:t>
            </a:r>
            <a:endParaRPr/>
          </a:p>
        </p:txBody>
      </p:sp>
      <p:sp>
        <p:nvSpPr>
          <p:cNvPr id="435" name="Google Shape;435;p68"/>
          <p:cNvSpPr/>
          <p:nvPr/>
        </p:nvSpPr>
        <p:spPr>
          <a:xfrm>
            <a:off x="564679" y="1962250"/>
            <a:ext cx="58042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800" u="none" cap="none" strike="noStrike">
                <a:solidFill>
                  <a:srgbClr val="800000"/>
                </a:solidFill>
                <a:latin typeface="Calibri"/>
                <a:ea typeface="Calibri"/>
                <a:cs typeface="Calibri"/>
                <a:sym typeface="Calibri"/>
              </a:rPr>
              <a:t>Algunas preguntas sobre los temas que vamos trabajando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69"/>
          <p:cNvPicPr preferRelativeResize="0"/>
          <p:nvPr/>
        </p:nvPicPr>
        <p:blipFill rotWithShape="1">
          <a:blip r:embed="rId3">
            <a:alphaModFix/>
          </a:blip>
          <a:srcRect b="0" l="0" r="0" t="0"/>
          <a:stretch/>
        </p:blipFill>
        <p:spPr>
          <a:xfrm flipH="1">
            <a:off x="2287970" y="3247590"/>
            <a:ext cx="2646122" cy="2890182"/>
          </a:xfrm>
          <a:prstGeom prst="rect">
            <a:avLst/>
          </a:prstGeom>
          <a:noFill/>
          <a:ln>
            <a:noFill/>
          </a:ln>
        </p:spPr>
      </p:pic>
      <p:sp>
        <p:nvSpPr>
          <p:cNvPr id="441" name="Google Shape;441;p69"/>
          <p:cNvSpPr/>
          <p:nvPr/>
        </p:nvSpPr>
        <p:spPr>
          <a:xfrm>
            <a:off x="461961" y="1099106"/>
            <a:ext cx="9334501"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400" u="none" cap="none" strike="noStrike">
                <a:solidFill>
                  <a:srgbClr val="ED6B00"/>
                </a:solidFill>
                <a:latin typeface="Calibri"/>
                <a:ea typeface="Calibri"/>
                <a:cs typeface="Calibri"/>
                <a:sym typeface="Calibri"/>
              </a:rPr>
              <a:t>RESPUESTAS</a:t>
            </a:r>
            <a:endParaRPr b="0" i="0" sz="3400" u="none" cap="none" strike="noStrike">
              <a:solidFill>
                <a:srgbClr val="A93501"/>
              </a:solidFill>
              <a:latin typeface="Calibri"/>
              <a:ea typeface="Calibri"/>
              <a:cs typeface="Calibri"/>
              <a:sym typeface="Calibri"/>
            </a:endParaRPr>
          </a:p>
        </p:txBody>
      </p:sp>
      <p:sp>
        <p:nvSpPr>
          <p:cNvPr id="442" name="Google Shape;442;p69"/>
          <p:cNvSpPr/>
          <p:nvPr/>
        </p:nvSpPr>
        <p:spPr>
          <a:xfrm>
            <a:off x="4610100" y="2552701"/>
            <a:ext cx="1955800" cy="1498600"/>
          </a:xfrm>
          <a:prstGeom prst="roundRect">
            <a:avLst>
              <a:gd fmla="val 10157"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3" name="Google Shape;443;p69"/>
          <p:cNvSpPr/>
          <p:nvPr/>
        </p:nvSpPr>
        <p:spPr>
          <a:xfrm rot="-7028957">
            <a:off x="4265155" y="3040123"/>
            <a:ext cx="333492" cy="788255"/>
          </a:xfrm>
          <a:prstGeom prst="triangle">
            <a:avLst>
              <a:gd fmla="val 50000"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4" name="Google Shape;444;p69"/>
          <p:cNvSpPr/>
          <p:nvPr/>
        </p:nvSpPr>
        <p:spPr>
          <a:xfrm>
            <a:off x="5186363" y="2788206"/>
            <a:ext cx="153193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1.-  B</a:t>
            </a:r>
            <a:endParaRPr/>
          </a:p>
          <a:p>
            <a:pPr indent="0" lvl="0" marL="0" marR="0" rtl="0" algn="l">
              <a:lnSpc>
                <a:spcPct val="7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2.-  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0"/>
          <p:cNvSpPr/>
          <p:nvPr/>
        </p:nvSpPr>
        <p:spPr>
          <a:xfrm>
            <a:off x="444500" y="1993900"/>
            <a:ext cx="8597900" cy="4686300"/>
          </a:xfrm>
          <a:prstGeom prst="roundRect">
            <a:avLst>
              <a:gd fmla="val 4161"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0" name="Google Shape;450;p70"/>
          <p:cNvSpPr txBox="1"/>
          <p:nvPr/>
        </p:nvSpPr>
        <p:spPr>
          <a:xfrm>
            <a:off x="774700" y="2286000"/>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000" u="none" cap="none" strike="noStrike">
              <a:solidFill>
                <a:srgbClr val="ED6B00"/>
              </a:solidFill>
              <a:latin typeface="Calibri"/>
              <a:ea typeface="Calibri"/>
              <a:cs typeface="Calibri"/>
              <a:sym typeface="Calibri"/>
            </a:endParaRPr>
          </a:p>
        </p:txBody>
      </p:sp>
      <p:sp>
        <p:nvSpPr>
          <p:cNvPr id="451" name="Google Shape;451;p70"/>
          <p:cNvSpPr/>
          <p:nvPr/>
        </p:nvSpPr>
        <p:spPr>
          <a:xfrm>
            <a:off x="652079" y="2278062"/>
            <a:ext cx="2980121" cy="21034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800000"/>
                </a:solidFill>
                <a:latin typeface="Calibri"/>
                <a:ea typeface="Calibri"/>
                <a:cs typeface="Calibri"/>
                <a:sym typeface="Calibri"/>
              </a:rPr>
              <a:t>Estructura de una Liquidación </a:t>
            </a:r>
            <a:br>
              <a:rPr b="1" i="0" lang="en-US" sz="1600" u="none" cap="none" strike="noStrike">
                <a:solidFill>
                  <a:srgbClr val="800000"/>
                </a:solidFill>
                <a:latin typeface="Calibri"/>
                <a:ea typeface="Calibri"/>
                <a:cs typeface="Calibri"/>
                <a:sym typeface="Calibri"/>
              </a:rPr>
            </a:br>
            <a:r>
              <a:rPr b="1" i="0" lang="en-US" sz="1600" u="none" cap="none" strike="noStrike">
                <a:solidFill>
                  <a:srgbClr val="800000"/>
                </a:solidFill>
                <a:latin typeface="Calibri"/>
                <a:ea typeface="Calibri"/>
                <a:cs typeface="Calibri"/>
                <a:sym typeface="Calibri"/>
              </a:rPr>
              <a:t>de Remuneraciones</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Las liquidaciones de remuneraciones tienen una estructura muy clara, pero su formato va a depender de cada empresa.</a:t>
            </a:r>
            <a:endParaRPr b="0" i="0" sz="1600" u="none" cap="none" strike="noStrike">
              <a:solidFill>
                <a:schemeClr val="dk1"/>
              </a:solidFill>
              <a:latin typeface="Calibri"/>
              <a:ea typeface="Calibri"/>
              <a:cs typeface="Calibri"/>
              <a:sym typeface="Calibri"/>
            </a:endParaRPr>
          </a:p>
        </p:txBody>
      </p:sp>
      <p:sp>
        <p:nvSpPr>
          <p:cNvPr id="452" name="Google Shape;452;p70"/>
          <p:cNvSpPr txBox="1"/>
          <p:nvPr/>
        </p:nvSpPr>
        <p:spPr>
          <a:xfrm>
            <a:off x="482494" y="1176200"/>
            <a:ext cx="9964986" cy="65417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ED6B00"/>
                </a:solidFill>
                <a:latin typeface="Calibri"/>
                <a:ea typeface="Calibri"/>
                <a:cs typeface="Calibri"/>
                <a:sym typeface="Calibri"/>
              </a:rPr>
              <a:t>¿DÓNDE VAN LOS HABERES EN </a:t>
            </a:r>
            <a:r>
              <a:rPr b="0" i="0" lang="en-US" sz="3000" u="none" cap="none" strike="noStrike">
                <a:solidFill>
                  <a:srgbClr val="A93501"/>
                </a:solidFill>
                <a:latin typeface="Calibri"/>
                <a:ea typeface="Calibri"/>
                <a:cs typeface="Calibri"/>
                <a:sym typeface="Calibri"/>
              </a:rPr>
              <a:t>UNA LIQUIDACIÓN?</a:t>
            </a:r>
            <a:endParaRPr b="0" i="0" sz="3000" u="none" cap="none" strike="noStrike">
              <a:solidFill>
                <a:srgbClr val="A93501"/>
              </a:solidFill>
              <a:latin typeface="Calibri"/>
              <a:ea typeface="Calibri"/>
              <a:cs typeface="Calibri"/>
              <a:sym typeface="Calibri"/>
            </a:endParaRPr>
          </a:p>
        </p:txBody>
      </p:sp>
      <p:pic>
        <p:nvPicPr>
          <p:cNvPr descr="Mono3.pag30.jpg" id="453" name="Google Shape;453;p70"/>
          <p:cNvPicPr preferRelativeResize="0"/>
          <p:nvPr/>
        </p:nvPicPr>
        <p:blipFill rotWithShape="1">
          <a:blip r:embed="rId3">
            <a:alphaModFix/>
          </a:blip>
          <a:srcRect b="0" l="-915" r="1" t="0"/>
          <a:stretch/>
        </p:blipFill>
        <p:spPr>
          <a:xfrm>
            <a:off x="3623536" y="2201335"/>
            <a:ext cx="5152087" cy="425500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9" name="Google Shape;459;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460" name="Google Shape;460;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61" name="Google Shape;461;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462" name="Google Shape;462;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463" name="Google Shape;463;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464" name="Google Shape;464;p18"/>
          <p:cNvSpPr txBox="1"/>
          <p:nvPr/>
        </p:nvSpPr>
        <p:spPr>
          <a:xfrm>
            <a:off x="41759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sp>
        <p:nvSpPr>
          <p:cNvPr id="465" name="Google Shape;465;p18"/>
          <p:cNvSpPr txBox="1"/>
          <p:nvPr/>
        </p:nvSpPr>
        <p:spPr>
          <a:xfrm>
            <a:off x="3398568" y="3080052"/>
            <a:ext cx="5453326" cy="249524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rgbClr val="A93501"/>
                </a:solidFill>
                <a:latin typeface="Calibri"/>
                <a:ea typeface="Calibri"/>
                <a:cs typeface="Calibri"/>
                <a:sym typeface="Calibri"/>
              </a:rPr>
              <a:t>CÁLCULO DE LOS TIPOS DE INGRESOS  QUE PERCIBE UN TRABAJADOR</a:t>
            </a:r>
            <a:endParaRPr b="0" i="0" sz="2400" u="none" cap="none" strike="noStrike">
              <a:solidFill>
                <a:srgbClr val="A93501"/>
              </a:solidFill>
              <a:latin typeface="Calibri"/>
              <a:ea typeface="Calibri"/>
              <a:cs typeface="Calibri"/>
              <a:sym typeface="Calibri"/>
            </a:endParaRPr>
          </a:p>
          <a:p>
            <a:pPr indent="0" lvl="0" marL="0" marR="0" rtl="0" algn="l">
              <a:lnSpc>
                <a:spcPct val="5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Para revisar los temas trabajados a lo largo de la presentación, te invito a desarrollar la </a:t>
            </a:r>
            <a:r>
              <a:rPr b="1" i="0" lang="en-US" sz="1700" u="none" cap="none" strike="noStrike">
                <a:solidFill>
                  <a:srgbClr val="ED6B00"/>
                </a:solidFill>
                <a:latin typeface="Calibri"/>
                <a:ea typeface="Calibri"/>
                <a:cs typeface="Calibri"/>
                <a:sym typeface="Calibri"/>
              </a:rPr>
              <a:t>Actividad 1 Cuánto Aprendimos</a:t>
            </a:r>
            <a:r>
              <a:rPr b="0" i="0" lang="en-US" sz="1700" u="none" cap="none" strike="noStrike">
                <a:solidFill>
                  <a:srgbClr val="000000"/>
                </a:solidFill>
                <a:latin typeface="Calibri"/>
                <a:ea typeface="Calibri"/>
                <a:cs typeface="Calibri"/>
                <a:sym typeface="Calibri"/>
              </a:rPr>
              <a:t>. Descarga el archivo y sigue las instrucciones.</a:t>
            </a:r>
            <a:endParaRPr/>
          </a:p>
          <a:p>
            <a:pPr indent="0" lvl="0" marL="0" marR="0" rtl="0" algn="l">
              <a:lnSpc>
                <a:spcPct val="50000"/>
              </a:lnSpc>
              <a:spcBef>
                <a:spcPts val="0"/>
              </a:spcBef>
              <a:spcAft>
                <a:spcPts val="0"/>
              </a:spcAft>
              <a:buClr>
                <a:srgbClr val="000000"/>
              </a:buClr>
              <a:buSzPts val="17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¡Muy bien!, </a:t>
            </a:r>
            <a:r>
              <a:rPr b="0" i="0" lang="en-US" sz="1700" u="none" cap="none" strike="noStrike">
                <a:solidFill>
                  <a:srgbClr val="000000"/>
                </a:solidFill>
                <a:latin typeface="Calibri"/>
                <a:ea typeface="Calibri"/>
                <a:cs typeface="Calibri"/>
                <a:sym typeface="Calibri"/>
              </a:rPr>
              <a:t>ahora vamos a practicar.</a:t>
            </a:r>
            <a:endParaRPr/>
          </a:p>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71" name="Google Shape;471;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472" name="Google Shape;472;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3" name="Google Shape;473;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74" name="Google Shape;474;p20"/>
          <p:cNvSpPr txBox="1"/>
          <p:nvPr/>
        </p:nvSpPr>
        <p:spPr>
          <a:xfrm>
            <a:off x="3657860" y="12475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pic>
        <p:nvPicPr>
          <p:cNvPr id="475" name="Google Shape;475;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476" name="Google Shape;476;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477" name="Google Shape;477;p20"/>
          <p:cNvSpPr txBox="1"/>
          <p:nvPr/>
        </p:nvSpPr>
        <p:spPr>
          <a:xfrm>
            <a:off x="958646" y="3759029"/>
            <a:ext cx="5315153"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Para realizar la siguiente actividad,  utiliza el archivo </a:t>
            </a:r>
            <a:r>
              <a:rPr b="1" i="0" lang="en-US" sz="1700" u="none" cap="none" strike="noStrike">
                <a:solidFill>
                  <a:srgbClr val="ED6B00"/>
                </a:solidFill>
                <a:latin typeface="Calibri"/>
                <a:ea typeface="Calibri"/>
                <a:cs typeface="Calibri"/>
                <a:sym typeface="Calibri"/>
              </a:rPr>
              <a:t>Actividad Práctica 1</a:t>
            </a:r>
            <a:r>
              <a:rPr b="0" i="0" lang="en-US" sz="17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478" name="Google Shape;478;p20"/>
          <p:cNvSpPr/>
          <p:nvPr/>
        </p:nvSpPr>
        <p:spPr>
          <a:xfrm>
            <a:off x="958646" y="2720526"/>
            <a:ext cx="5904052" cy="76328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400" u="none" cap="none" strike="noStrike">
                <a:solidFill>
                  <a:srgbClr val="ED6B00"/>
                </a:solidFill>
                <a:latin typeface="Calibri"/>
                <a:ea typeface="Calibri"/>
                <a:cs typeface="Calibri"/>
                <a:sym typeface="Calibri"/>
              </a:rPr>
              <a:t>CÁLCULO DE LOS TIPOS DE INGRESOS  </a:t>
            </a:r>
            <a:br>
              <a:rPr b="1" i="0" lang="en-US" sz="2400" u="none" cap="none" strike="noStrike">
                <a:solidFill>
                  <a:srgbClr val="ED6B00"/>
                </a:solidFill>
                <a:latin typeface="Calibri"/>
                <a:ea typeface="Calibri"/>
                <a:cs typeface="Calibri"/>
                <a:sym typeface="Calibri"/>
              </a:rPr>
            </a:br>
            <a:r>
              <a:rPr b="0" i="0" lang="en-US" sz="2400" u="none" cap="none" strike="noStrike">
                <a:solidFill>
                  <a:srgbClr val="A93501"/>
                </a:solidFill>
                <a:latin typeface="Calibri"/>
                <a:ea typeface="Calibri"/>
                <a:cs typeface="Calibri"/>
                <a:sym typeface="Calibri"/>
              </a:rPr>
              <a:t>QUE PERCIBE UN TRABAJADOR</a:t>
            </a:r>
            <a:endParaRPr b="0" i="0" sz="2400" u="none" cap="none" strike="noStrike">
              <a:solidFill>
                <a:srgbClr val="A9350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84" name="Google Shape;484;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485" name="Google Shape;485;p19"/>
          <p:cNvGrpSpPr/>
          <p:nvPr/>
        </p:nvGrpSpPr>
        <p:grpSpPr>
          <a:xfrm>
            <a:off x="-4655" y="4568183"/>
            <a:ext cx="9154909" cy="783005"/>
            <a:chOff x="-4655" y="4354713"/>
            <a:chExt cx="9154909" cy="783005"/>
          </a:xfrm>
        </p:grpSpPr>
        <p:sp>
          <p:nvSpPr>
            <p:cNvPr id="486" name="Google Shape;486;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487" name="Google Shape;487;p19"/>
            <p:cNvGrpSpPr/>
            <p:nvPr/>
          </p:nvGrpSpPr>
          <p:grpSpPr>
            <a:xfrm>
              <a:off x="-4655" y="4354713"/>
              <a:ext cx="1135367" cy="783005"/>
              <a:chOff x="-4655" y="4407300"/>
              <a:chExt cx="1135367" cy="783005"/>
            </a:xfrm>
          </p:grpSpPr>
          <p:sp>
            <p:nvSpPr>
              <p:cNvPr id="488" name="Google Shape;488;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9" name="Google Shape;489;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490" name="Google Shape;490;p19"/>
          <p:cNvGrpSpPr/>
          <p:nvPr/>
        </p:nvGrpSpPr>
        <p:grpSpPr>
          <a:xfrm>
            <a:off x="-4655" y="3697448"/>
            <a:ext cx="6661094" cy="783005"/>
            <a:chOff x="-4655" y="3461842"/>
            <a:chExt cx="6661094" cy="783005"/>
          </a:xfrm>
        </p:grpSpPr>
        <p:sp>
          <p:nvSpPr>
            <p:cNvPr id="491" name="Google Shape;491;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492" name="Google Shape;492;p19"/>
            <p:cNvGrpSpPr/>
            <p:nvPr/>
          </p:nvGrpSpPr>
          <p:grpSpPr>
            <a:xfrm>
              <a:off x="-4655" y="3461842"/>
              <a:ext cx="1135367" cy="783005"/>
              <a:chOff x="-4655" y="3534477"/>
              <a:chExt cx="1135367" cy="783005"/>
            </a:xfrm>
          </p:grpSpPr>
          <p:sp>
            <p:nvSpPr>
              <p:cNvPr id="493" name="Google Shape;493;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4" name="Google Shape;494;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495" name="Google Shape;495;p19"/>
          <p:cNvGrpSpPr/>
          <p:nvPr/>
        </p:nvGrpSpPr>
        <p:grpSpPr>
          <a:xfrm>
            <a:off x="-4655" y="1955978"/>
            <a:ext cx="9223735" cy="783005"/>
            <a:chOff x="-4655" y="1788831"/>
            <a:chExt cx="9223735" cy="783005"/>
          </a:xfrm>
        </p:grpSpPr>
        <p:sp>
          <p:nvSpPr>
            <p:cNvPr id="496" name="Google Shape;496;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497" name="Google Shape;497;p19"/>
            <p:cNvGrpSpPr/>
            <p:nvPr/>
          </p:nvGrpSpPr>
          <p:grpSpPr>
            <a:xfrm>
              <a:off x="-4655" y="1788831"/>
              <a:ext cx="1135367" cy="783005"/>
              <a:chOff x="-4655" y="1788831"/>
              <a:chExt cx="1135367" cy="783005"/>
            </a:xfrm>
          </p:grpSpPr>
          <p:sp>
            <p:nvSpPr>
              <p:cNvPr id="498" name="Google Shape;498;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9" name="Google Shape;499;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500" name="Google Shape;500;p19"/>
          <p:cNvGrpSpPr/>
          <p:nvPr/>
        </p:nvGrpSpPr>
        <p:grpSpPr>
          <a:xfrm>
            <a:off x="-4655" y="2826713"/>
            <a:ext cx="8958264" cy="783005"/>
            <a:chOff x="-4655" y="2568971"/>
            <a:chExt cx="8958264" cy="783005"/>
          </a:xfrm>
        </p:grpSpPr>
        <p:sp>
          <p:nvSpPr>
            <p:cNvPr id="501" name="Google Shape;501;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502" name="Google Shape;502;p19"/>
            <p:cNvGrpSpPr/>
            <p:nvPr/>
          </p:nvGrpSpPr>
          <p:grpSpPr>
            <a:xfrm>
              <a:off x="-4655" y="2568971"/>
              <a:ext cx="1135367" cy="783005"/>
              <a:chOff x="-4655" y="2661654"/>
              <a:chExt cx="1135367" cy="783005"/>
            </a:xfrm>
          </p:grpSpPr>
          <p:sp>
            <p:nvSpPr>
              <p:cNvPr id="503" name="Google Shape;503;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4" name="Google Shape;504;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505" name="Google Shape;505;p19"/>
          <p:cNvGrpSpPr/>
          <p:nvPr/>
        </p:nvGrpSpPr>
        <p:grpSpPr>
          <a:xfrm>
            <a:off x="-4655" y="5438917"/>
            <a:ext cx="6906899" cy="783005"/>
            <a:chOff x="-4655" y="5100793"/>
            <a:chExt cx="6906899" cy="783005"/>
          </a:xfrm>
        </p:grpSpPr>
        <p:sp>
          <p:nvSpPr>
            <p:cNvPr id="506" name="Google Shape;506;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507" name="Google Shape;507;p19"/>
            <p:cNvGrpSpPr/>
            <p:nvPr/>
          </p:nvGrpSpPr>
          <p:grpSpPr>
            <a:xfrm>
              <a:off x="-4655" y="5100793"/>
              <a:ext cx="1135367" cy="783005"/>
              <a:chOff x="-4655" y="5280123"/>
              <a:chExt cx="1135367" cy="783005"/>
            </a:xfrm>
          </p:grpSpPr>
          <p:sp>
            <p:nvSpPr>
              <p:cNvPr id="508" name="Google Shape;508;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9" name="Google Shape;509;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510" name="Google Shape;510;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9"/>
          <p:cNvSpPr txBox="1"/>
          <p:nvPr/>
        </p:nvSpPr>
        <p:spPr>
          <a:xfrm>
            <a:off x="2490788" y="1755776"/>
            <a:ext cx="78867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3500" u="none" cap="none" strike="noStrike">
              <a:solidFill>
                <a:srgbClr val="ED6B00"/>
              </a:solidFill>
              <a:latin typeface="Calibri"/>
              <a:ea typeface="Calibri"/>
              <a:cs typeface="Calibri"/>
              <a:sym typeface="Calibri"/>
            </a:endParaRPr>
          </a:p>
        </p:txBody>
      </p:sp>
      <p:sp>
        <p:nvSpPr>
          <p:cNvPr id="106" name="Google Shape;106;p39"/>
          <p:cNvSpPr/>
          <p:nvPr/>
        </p:nvSpPr>
        <p:spPr>
          <a:xfrm>
            <a:off x="520700" y="2133600"/>
            <a:ext cx="7975600" cy="37973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7" name="Google Shape;107;p39"/>
          <p:cNvSpPr/>
          <p:nvPr/>
        </p:nvSpPr>
        <p:spPr>
          <a:xfrm>
            <a:off x="385761" y="1200706"/>
            <a:ext cx="9334501"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ED6B00"/>
                </a:solidFill>
                <a:latin typeface="Calibri"/>
                <a:ea typeface="Calibri"/>
                <a:cs typeface="Calibri"/>
                <a:sym typeface="Calibri"/>
              </a:rPr>
              <a:t>INTRODUCCIÓN </a:t>
            </a:r>
            <a:r>
              <a:rPr b="0" i="0" lang="en-US" sz="3500" u="none" cap="none" strike="noStrike">
                <a:solidFill>
                  <a:srgbClr val="A93501"/>
                </a:solidFill>
                <a:latin typeface="Calibri"/>
                <a:ea typeface="Calibri"/>
                <a:cs typeface="Calibri"/>
                <a:sym typeface="Calibri"/>
              </a:rPr>
              <a:t>AL MÓDULO</a:t>
            </a:r>
            <a:endParaRPr/>
          </a:p>
        </p:txBody>
      </p:sp>
      <p:sp>
        <p:nvSpPr>
          <p:cNvPr id="108" name="Google Shape;108;p39"/>
          <p:cNvSpPr txBox="1"/>
          <p:nvPr/>
        </p:nvSpPr>
        <p:spPr>
          <a:xfrm>
            <a:off x="698500" y="2486025"/>
            <a:ext cx="6527800" cy="2219902"/>
          </a:xfrm>
          <a:prstGeom prst="rect">
            <a:avLst/>
          </a:prstGeom>
          <a:noFill/>
          <a:ln>
            <a:noFill/>
          </a:ln>
        </p:spPr>
        <p:txBody>
          <a:bodyPr anchorCtr="0" anchor="t" bIns="45700" lIns="91425" spcFirstLastPara="1" rIns="91425" wrap="square" tIns="45700">
            <a:noAutofit/>
          </a:bodyPr>
          <a:lstStyle/>
          <a:p>
            <a:pPr indent="-140400" lvl="0" marL="140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Sabías que gran parte de los trabajadores y trabajadoras no entienden los cálculos de las remuneraciones, como tampoco saben leer una liquidación de sueldos y menos entender cómo se calculó para llegar al líquido a pagar o monto en dinero que perciben al término del periodo contratado (día, semana, quincenal o mensual)</a:t>
            </a:r>
            <a:endParaRPr/>
          </a:p>
          <a:p>
            <a:pPr indent="-26100" lvl="0" marL="140400" marR="0" rtl="0" algn="l">
              <a:lnSpc>
                <a:spcPct val="6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40400" lvl="0" marL="1404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En este módulo podrás identificar y calcular los distintos</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tipos de haberes (remuneraciones imponibles como las</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no imponibles) que se te  cancelar</a:t>
            </a:r>
            <a:r>
              <a:rPr lang="en-US" sz="1800">
                <a:latin typeface="Calibri"/>
                <a:ea typeface="Calibri"/>
                <a:cs typeface="Calibri"/>
                <a:sym typeface="Calibri"/>
              </a:rPr>
              <a:t>á</a:t>
            </a:r>
            <a:r>
              <a:rPr b="0" i="0" lang="en-US" sz="1800" u="none" cap="none" strike="noStrike">
                <a:solidFill>
                  <a:srgbClr val="000000"/>
                </a:solidFill>
                <a:latin typeface="Calibri"/>
                <a:ea typeface="Calibri"/>
                <a:cs typeface="Calibri"/>
                <a:sym typeface="Calibri"/>
              </a:rPr>
              <a:t>n cuando empieces</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con tu vida laboral.</a:t>
            </a:r>
            <a:endParaRPr/>
          </a:p>
          <a:p>
            <a:pPr indent="-26100" lvl="0" marL="140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09" name="Google Shape;109;p39"/>
          <p:cNvPicPr preferRelativeResize="0"/>
          <p:nvPr/>
        </p:nvPicPr>
        <p:blipFill rotWithShape="1">
          <a:blip r:embed="rId3">
            <a:alphaModFix/>
          </a:blip>
          <a:srcRect b="0" l="0" r="0" t="0"/>
          <a:stretch/>
        </p:blipFill>
        <p:spPr>
          <a:xfrm>
            <a:off x="6227763" y="3187700"/>
            <a:ext cx="2501900" cy="2743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6" name="Google Shape;516;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518" name="Google Shape;518;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519" name="Google Shape;519;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520" name="Google Shape;520;p21"/>
          <p:cNvSpPr txBox="1"/>
          <p:nvPr/>
        </p:nvSpPr>
        <p:spPr>
          <a:xfrm>
            <a:off x="958647" y="37634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521" name="Google Shape;521;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
        <p:nvSpPr>
          <p:cNvPr id="522" name="Google Shape;522;p21"/>
          <p:cNvSpPr txBox="1"/>
          <p:nvPr/>
        </p:nvSpPr>
        <p:spPr>
          <a:xfrm>
            <a:off x="375974" y="1848153"/>
            <a:ext cx="9936426" cy="40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
        <p:nvSpPr>
          <p:cNvPr id="523" name="Google Shape;523;p21"/>
          <p:cNvSpPr/>
          <p:nvPr/>
        </p:nvSpPr>
        <p:spPr>
          <a:xfrm>
            <a:off x="958647" y="2644326"/>
            <a:ext cx="5904052" cy="7073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200" u="none" cap="none" strike="noStrike">
                <a:solidFill>
                  <a:srgbClr val="A93501"/>
                </a:solidFill>
                <a:latin typeface="Calibri"/>
                <a:ea typeface="Calibri"/>
                <a:cs typeface="Calibri"/>
                <a:sym typeface="Calibri"/>
              </a:rPr>
              <a:t>CÁLCULO DE LOS TIPOS DE INGRESOS  </a:t>
            </a:r>
            <a:br>
              <a:rPr b="0" i="0" lang="en-US" sz="2200" u="none" cap="none" strike="noStrike">
                <a:solidFill>
                  <a:srgbClr val="A93501"/>
                </a:solidFill>
                <a:latin typeface="Calibri"/>
                <a:ea typeface="Calibri"/>
                <a:cs typeface="Calibri"/>
                <a:sym typeface="Calibri"/>
              </a:rPr>
            </a:br>
            <a:r>
              <a:rPr b="0" i="0" lang="en-US" sz="2200" u="none" cap="none" strike="noStrike">
                <a:solidFill>
                  <a:srgbClr val="A93501"/>
                </a:solidFill>
                <a:latin typeface="Calibri"/>
                <a:ea typeface="Calibri"/>
                <a:cs typeface="Calibri"/>
                <a:sym typeface="Calibri"/>
              </a:rPr>
              <a:t>QUE PERCIBE UN TRABAJADOR</a:t>
            </a:r>
            <a:endParaRPr b="0" i="0" sz="2200" u="none" cap="none" strike="noStrike">
              <a:solidFill>
                <a:srgbClr val="A9350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0"/>
          <p:cNvSpPr/>
          <p:nvPr/>
        </p:nvSpPr>
        <p:spPr>
          <a:xfrm>
            <a:off x="3416300" y="2628900"/>
            <a:ext cx="4991100" cy="1816100"/>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5" name="Google Shape;115;p40"/>
          <p:cNvSpPr/>
          <p:nvPr/>
        </p:nvSpPr>
        <p:spPr>
          <a:xfrm rot="-7028957">
            <a:off x="2935196" y="3426188"/>
            <a:ext cx="436374" cy="1031431"/>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40"/>
          <p:cNvSpPr txBox="1"/>
          <p:nvPr/>
        </p:nvSpPr>
        <p:spPr>
          <a:xfrm>
            <a:off x="363275" y="14036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3200"/>
              <a:buFont typeface="Arial"/>
              <a:buNone/>
            </a:pPr>
            <a:r>
              <a:rPr b="1" i="0" lang="en-US" sz="3200" u="none" cap="none" strike="noStrike">
                <a:solidFill>
                  <a:srgbClr val="ED6B00"/>
                </a:solidFill>
                <a:latin typeface="Calibri"/>
                <a:ea typeface="Calibri"/>
                <a:cs typeface="Calibri"/>
                <a:sym typeface="Calibri"/>
              </a:rPr>
              <a:t>ANTES DE COMENZAR</a:t>
            </a:r>
            <a:endParaRPr b="0" i="0" sz="3200" u="none" cap="none" strike="noStrike">
              <a:solidFill>
                <a:srgbClr val="A93501"/>
              </a:solidFill>
              <a:latin typeface="Calibri"/>
              <a:ea typeface="Calibri"/>
              <a:cs typeface="Calibri"/>
              <a:sym typeface="Calibri"/>
            </a:endParaRPr>
          </a:p>
        </p:txBody>
      </p:sp>
      <p:sp>
        <p:nvSpPr>
          <p:cNvPr id="117" name="Google Shape;117;p40"/>
          <p:cNvSpPr txBox="1"/>
          <p:nvPr/>
        </p:nvSpPr>
        <p:spPr>
          <a:xfrm>
            <a:off x="366450" y="11537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MOTIVACIÓN</a:t>
            </a:r>
            <a:endParaRPr b="1" i="0" sz="1400" u="none" cap="none" strike="noStrike">
              <a:solidFill>
                <a:srgbClr val="000000"/>
              </a:solidFill>
              <a:latin typeface="Calibri"/>
              <a:ea typeface="Calibri"/>
              <a:cs typeface="Calibri"/>
              <a:sym typeface="Calibri"/>
            </a:endParaRPr>
          </a:p>
        </p:txBody>
      </p:sp>
      <p:pic>
        <p:nvPicPr>
          <p:cNvPr id="118" name="Google Shape;118;p40"/>
          <p:cNvPicPr preferRelativeResize="0"/>
          <p:nvPr/>
        </p:nvPicPr>
        <p:blipFill rotWithShape="1">
          <a:blip r:embed="rId3">
            <a:alphaModFix/>
          </a:blip>
          <a:srcRect b="0" l="0" r="0" t="0"/>
          <a:stretch/>
        </p:blipFill>
        <p:spPr>
          <a:xfrm flipH="1">
            <a:off x="485775" y="3771900"/>
            <a:ext cx="2543020" cy="2616200"/>
          </a:xfrm>
          <a:prstGeom prst="rect">
            <a:avLst/>
          </a:prstGeom>
          <a:noFill/>
          <a:ln>
            <a:noFill/>
          </a:ln>
        </p:spPr>
      </p:pic>
      <p:sp>
        <p:nvSpPr>
          <p:cNvPr id="119" name="Google Shape;119;p40"/>
          <p:cNvSpPr/>
          <p:nvPr/>
        </p:nvSpPr>
        <p:spPr>
          <a:xfrm>
            <a:off x="3687763" y="2826763"/>
            <a:ext cx="4857750"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Los invito a responder la siguiente pregunta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y discutir su respuesta en la clase.</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rgbClr val="A93501"/>
                </a:solidFill>
                <a:latin typeface="Calibri"/>
                <a:ea typeface="Calibri"/>
                <a:cs typeface="Calibri"/>
                <a:sym typeface="Calibri"/>
              </a:rPr>
              <a:t>¿Qué es Remuneración?</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id="120" name="Google Shape;120;p40"/>
          <p:cNvPicPr preferRelativeResize="0"/>
          <p:nvPr/>
        </p:nvPicPr>
        <p:blipFill rotWithShape="1">
          <a:blip r:embed="rId4">
            <a:alphaModFix/>
          </a:blip>
          <a:srcRect b="0" l="0" r="0" t="0"/>
          <a:stretch/>
        </p:blipFill>
        <p:spPr>
          <a:xfrm>
            <a:off x="8116938" y="2589127"/>
            <a:ext cx="482540" cy="4825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p:nvPr/>
        </p:nvSpPr>
        <p:spPr>
          <a:xfrm>
            <a:off x="4171950" y="3227386"/>
            <a:ext cx="4954620" cy="2673881"/>
          </a:xfrm>
          <a:prstGeom prst="roundRect">
            <a:avLst>
              <a:gd fmla="val 5034"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6" name="Google Shape;126;p5"/>
          <p:cNvSpPr txBox="1"/>
          <p:nvPr/>
        </p:nvSpPr>
        <p:spPr>
          <a:xfrm>
            <a:off x="4089252" y="2775000"/>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27" name="Google Shape;127;p5"/>
          <p:cNvSpPr txBox="1"/>
          <p:nvPr/>
        </p:nvSpPr>
        <p:spPr>
          <a:xfrm>
            <a:off x="4064000" y="2025953"/>
            <a:ext cx="5448300" cy="409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en-US" sz="2200" u="none" cap="none" strike="noStrike">
                <a:solidFill>
                  <a:srgbClr val="A93501"/>
                </a:solidFill>
                <a:latin typeface="Calibri"/>
                <a:ea typeface="Calibri"/>
                <a:cs typeface="Calibri"/>
                <a:sym typeface="Calibri"/>
              </a:rPr>
              <a:t>CÁLCULO DE LOS TIPOS DE INGRESOS</a:t>
            </a:r>
            <a:br>
              <a:rPr b="0" i="0" lang="en-US" sz="2200" u="none" cap="none" strike="noStrike">
                <a:solidFill>
                  <a:srgbClr val="A93501"/>
                </a:solidFill>
                <a:latin typeface="Calibri"/>
                <a:ea typeface="Calibri"/>
                <a:cs typeface="Calibri"/>
                <a:sym typeface="Calibri"/>
              </a:rPr>
            </a:br>
            <a:r>
              <a:rPr b="0" i="0" lang="en-US" sz="2200" u="none" cap="none" strike="noStrike">
                <a:solidFill>
                  <a:srgbClr val="A93501"/>
                </a:solidFill>
                <a:latin typeface="Calibri"/>
                <a:ea typeface="Calibri"/>
                <a:cs typeface="Calibri"/>
                <a:sym typeface="Calibri"/>
              </a:rPr>
              <a:t>QUE PERCIBE UN TRABAJADOR</a:t>
            </a:r>
            <a:endParaRPr b="0" i="0" sz="2200" u="none" cap="none" strike="noStrike">
              <a:solidFill>
                <a:srgbClr val="A9350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ED6B00"/>
              </a:solidFill>
              <a:latin typeface="Calibri"/>
              <a:ea typeface="Calibri"/>
              <a:cs typeface="Calibri"/>
              <a:sym typeface="Calibri"/>
            </a:endParaRPr>
          </a:p>
        </p:txBody>
      </p:sp>
      <p:sp>
        <p:nvSpPr>
          <p:cNvPr id="128" name="Google Shape;128;p5"/>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pic>
        <p:nvPicPr>
          <p:cNvPr id="129" name="Google Shape;129;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30" name="Google Shape;130;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31" name="Google Shape;131;p5"/>
          <p:cNvSpPr/>
          <p:nvPr/>
        </p:nvSpPr>
        <p:spPr>
          <a:xfrm>
            <a:off x="4988387" y="770461"/>
            <a:ext cx="5666913" cy="37446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2000" u="none" cap="none" strike="noStrike">
              <a:solidFill>
                <a:srgbClr val="A93501"/>
              </a:solidFill>
              <a:latin typeface="Calibri"/>
              <a:ea typeface="Calibri"/>
              <a:cs typeface="Calibri"/>
              <a:sym typeface="Calibri"/>
            </a:endParaRPr>
          </a:p>
        </p:txBody>
      </p:sp>
      <p:sp>
        <p:nvSpPr>
          <p:cNvPr id="132" name="Google Shape;132;p5"/>
          <p:cNvSpPr/>
          <p:nvPr/>
        </p:nvSpPr>
        <p:spPr>
          <a:xfrm>
            <a:off x="4050476" y="352049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4050476" y="4420904"/>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4050476" y="5067303"/>
            <a:ext cx="242532" cy="248721"/>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4358749" y="3477265"/>
            <a:ext cx="4632851" cy="21287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Calcular los tipos de remuneraciones que percibe un trabajador por los servicios personales prestados a un empleador.</a:t>
            </a:r>
            <a:endParaRPr/>
          </a:p>
          <a:p>
            <a:pPr indent="0" lvl="0" marL="0" marR="0" rtl="0" algn="l">
              <a:lnSpc>
                <a:spcPct val="100000"/>
              </a:lnSpc>
              <a:spcBef>
                <a:spcPts val="800"/>
              </a:spcBef>
              <a:spcAft>
                <a:spcPts val="0"/>
              </a:spcAft>
              <a:buNone/>
            </a:pPr>
            <a:r>
              <a:rPr b="0" i="0" lang="en-US" sz="1700" u="none" cap="none" strike="noStrike">
                <a:solidFill>
                  <a:srgbClr val="000000"/>
                </a:solidFill>
                <a:latin typeface="Calibri"/>
                <a:ea typeface="Calibri"/>
                <a:cs typeface="Calibri"/>
                <a:sym typeface="Calibri"/>
              </a:rPr>
              <a:t>Reconocer cuando un Haber es imponible o no imponible.</a:t>
            </a:r>
            <a:endParaRPr/>
          </a:p>
          <a:p>
            <a:pPr indent="0" lvl="0" marL="0" marR="0" rtl="0" algn="l">
              <a:lnSpc>
                <a:spcPct val="100000"/>
              </a:lnSpc>
              <a:spcBef>
                <a:spcPts val="800"/>
              </a:spcBef>
              <a:spcAft>
                <a:spcPts val="0"/>
              </a:spcAft>
              <a:buNone/>
            </a:pPr>
            <a:r>
              <a:rPr b="0" i="0" lang="en-US" sz="1700" u="none" cap="none" strike="noStrike">
                <a:solidFill>
                  <a:srgbClr val="000000"/>
                </a:solidFill>
                <a:latin typeface="Calibri"/>
                <a:ea typeface="Calibri"/>
                <a:cs typeface="Calibri"/>
                <a:sym typeface="Calibri"/>
              </a:rPr>
              <a:t>Identificar  las fórmulas aplicadas a los haberes  en una liquidación de sueldos.</a:t>
            </a:r>
            <a:endParaRPr/>
          </a:p>
        </p:txBody>
      </p:sp>
      <p:sp>
        <p:nvSpPr>
          <p:cNvPr id="136" name="Google Shape;136;p5"/>
          <p:cNvSpPr txBox="1"/>
          <p:nvPr/>
        </p:nvSpPr>
        <p:spPr>
          <a:xfrm>
            <a:off x="4029301" y="347556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1</a:t>
            </a:r>
            <a:endParaRPr b="1" i="0" sz="1600" u="none" cap="none" strike="noStrike">
              <a:solidFill>
                <a:srgbClr val="FFFFFF"/>
              </a:solidFill>
              <a:latin typeface="Calibri"/>
              <a:ea typeface="Calibri"/>
              <a:cs typeface="Calibri"/>
              <a:sym typeface="Calibri"/>
            </a:endParaRPr>
          </a:p>
        </p:txBody>
      </p:sp>
      <p:sp>
        <p:nvSpPr>
          <p:cNvPr id="137" name="Google Shape;137;p5"/>
          <p:cNvSpPr txBox="1"/>
          <p:nvPr/>
        </p:nvSpPr>
        <p:spPr>
          <a:xfrm>
            <a:off x="4035651" y="4383632"/>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2</a:t>
            </a:r>
            <a:endParaRPr b="1" i="0" sz="1600" u="none" cap="none" strike="noStrike">
              <a:solidFill>
                <a:srgbClr val="FFFFFF"/>
              </a:solidFill>
              <a:latin typeface="Calibri"/>
              <a:ea typeface="Calibri"/>
              <a:cs typeface="Calibri"/>
              <a:sym typeface="Calibri"/>
            </a:endParaRPr>
          </a:p>
        </p:txBody>
      </p:sp>
      <p:sp>
        <p:nvSpPr>
          <p:cNvPr id="138" name="Google Shape;138;p5"/>
          <p:cNvSpPr txBox="1"/>
          <p:nvPr/>
        </p:nvSpPr>
        <p:spPr>
          <a:xfrm>
            <a:off x="4035651" y="5014407"/>
            <a:ext cx="228904" cy="29407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600" u="none" cap="none" strike="noStrike">
                <a:solidFill>
                  <a:srgbClr val="FFFFFF"/>
                </a:solidFill>
                <a:latin typeface="Calibri"/>
                <a:ea typeface="Calibri"/>
                <a:cs typeface="Calibri"/>
                <a:sym typeface="Calibri"/>
              </a:rPr>
              <a:t>3</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1"/>
          <p:cNvSpPr/>
          <p:nvPr/>
        </p:nvSpPr>
        <p:spPr>
          <a:xfrm>
            <a:off x="520700" y="2425700"/>
            <a:ext cx="7200900" cy="3505200"/>
          </a:xfrm>
          <a:prstGeom prst="roundRect">
            <a:avLst>
              <a:gd fmla="val 4315"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44" name="Google Shape;144;p41"/>
          <p:cNvPicPr preferRelativeResize="0"/>
          <p:nvPr/>
        </p:nvPicPr>
        <p:blipFill rotWithShape="1">
          <a:blip r:embed="rId3">
            <a:alphaModFix/>
          </a:blip>
          <a:srcRect b="0" l="0" r="0" t="0"/>
          <a:stretch/>
        </p:blipFill>
        <p:spPr>
          <a:xfrm>
            <a:off x="4497608" y="2755900"/>
            <a:ext cx="3019669" cy="3163283"/>
          </a:xfrm>
          <a:prstGeom prst="rect">
            <a:avLst/>
          </a:prstGeom>
          <a:noFill/>
          <a:ln>
            <a:noFill/>
          </a:ln>
        </p:spPr>
      </p:pic>
      <p:sp>
        <p:nvSpPr>
          <p:cNvPr id="145" name="Google Shape;145;p41"/>
          <p:cNvSpPr/>
          <p:nvPr/>
        </p:nvSpPr>
        <p:spPr>
          <a:xfrm>
            <a:off x="384175" y="1111806"/>
            <a:ext cx="9183687" cy="87511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700" u="none" cap="none" strike="noStrike">
                <a:solidFill>
                  <a:srgbClr val="ED6B00"/>
                </a:solidFill>
                <a:latin typeface="Calibri"/>
                <a:ea typeface="Calibri"/>
                <a:cs typeface="Calibri"/>
                <a:sym typeface="Calibri"/>
              </a:rPr>
              <a:t>LOS INVITO A REVISAR LOS DIFERENTES HABERES  </a:t>
            </a:r>
            <a:br>
              <a:rPr b="1" i="0" lang="en-US" sz="2700" u="none" cap="none" strike="noStrike">
                <a:solidFill>
                  <a:srgbClr val="ED6B00"/>
                </a:solidFill>
                <a:latin typeface="Calibri"/>
                <a:ea typeface="Calibri"/>
                <a:cs typeface="Calibri"/>
                <a:sym typeface="Calibri"/>
              </a:rPr>
            </a:br>
            <a:r>
              <a:rPr b="0" i="0" lang="en-US" sz="2700" u="none" cap="none" strike="noStrike">
                <a:solidFill>
                  <a:srgbClr val="A93501"/>
                </a:solidFill>
                <a:latin typeface="Calibri"/>
                <a:ea typeface="Calibri"/>
                <a:cs typeface="Calibri"/>
                <a:sym typeface="Calibri"/>
              </a:rPr>
              <a:t>QUE</a:t>
            </a:r>
            <a:r>
              <a:rPr b="1" i="0" lang="en-US" sz="2700" u="none" cap="none" strike="noStrike">
                <a:solidFill>
                  <a:srgbClr val="ED6B00"/>
                </a:solidFill>
                <a:latin typeface="Calibri"/>
                <a:ea typeface="Calibri"/>
                <a:cs typeface="Calibri"/>
                <a:sym typeface="Calibri"/>
              </a:rPr>
              <a:t> </a:t>
            </a:r>
            <a:r>
              <a:rPr b="0" i="0" lang="en-US" sz="2700" u="none" cap="none" strike="noStrike">
                <a:solidFill>
                  <a:srgbClr val="A93501"/>
                </a:solidFill>
                <a:latin typeface="Calibri"/>
                <a:ea typeface="Calibri"/>
                <a:cs typeface="Calibri"/>
                <a:sym typeface="Calibri"/>
              </a:rPr>
              <a:t>PUEDE PERCIBIR UN TRABAJADOR</a:t>
            </a:r>
            <a:endParaRPr b="0" i="0" sz="2700" u="none" cap="none" strike="noStrike">
              <a:solidFill>
                <a:srgbClr val="A93501"/>
              </a:solidFill>
              <a:latin typeface="Calibri"/>
              <a:ea typeface="Calibri"/>
              <a:cs typeface="Calibri"/>
              <a:sym typeface="Calibri"/>
            </a:endParaRPr>
          </a:p>
        </p:txBody>
      </p:sp>
      <p:sp>
        <p:nvSpPr>
          <p:cNvPr id="146" name="Google Shape;146;p41"/>
          <p:cNvSpPr/>
          <p:nvPr/>
        </p:nvSpPr>
        <p:spPr>
          <a:xfrm>
            <a:off x="6138863" y="1079828"/>
            <a:ext cx="4857750"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sp>
        <p:nvSpPr>
          <p:cNvPr id="147" name="Google Shape;147;p41"/>
          <p:cNvSpPr txBox="1"/>
          <p:nvPr/>
        </p:nvSpPr>
        <p:spPr>
          <a:xfrm>
            <a:off x="2774146" y="2220608"/>
            <a:ext cx="10235909" cy="8286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800" u="none" cap="none" strike="noStrike">
              <a:solidFill>
                <a:srgbClr val="ED6B00"/>
              </a:solidFill>
              <a:latin typeface="Calibri"/>
              <a:ea typeface="Calibri"/>
              <a:cs typeface="Calibri"/>
              <a:sym typeface="Calibri"/>
            </a:endParaRPr>
          </a:p>
        </p:txBody>
      </p:sp>
      <p:sp>
        <p:nvSpPr>
          <p:cNvPr id="148" name="Google Shape;148;p41"/>
          <p:cNvSpPr txBox="1"/>
          <p:nvPr/>
        </p:nvSpPr>
        <p:spPr>
          <a:xfrm>
            <a:off x="858823" y="3269871"/>
            <a:ext cx="33576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Antes de comenzar, </a:t>
            </a:r>
            <a:r>
              <a:rPr lang="en-US" sz="1800">
                <a:latin typeface="Calibri"/>
                <a:ea typeface="Calibri"/>
                <a:cs typeface="Calibri"/>
                <a:sym typeface="Calibri"/>
              </a:rPr>
              <a:t>repasemos</a:t>
            </a:r>
            <a:r>
              <a:rPr b="0" i="0" lang="en-US" sz="1800" u="none" cap="none" strike="noStrike">
                <a:solidFill>
                  <a:srgbClr val="000000"/>
                </a:solidFill>
                <a:latin typeface="Calibri"/>
                <a:ea typeface="Calibri"/>
                <a:cs typeface="Calibri"/>
                <a:sym typeface="Calibri"/>
              </a:rPr>
              <a:t> algunos temas que son importante tener en mente antes de realizar los cálculos de los distintos haberes.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2"/>
          <p:cNvSpPr/>
          <p:nvPr/>
        </p:nvSpPr>
        <p:spPr>
          <a:xfrm>
            <a:off x="473076" y="2514600"/>
            <a:ext cx="8242300" cy="37084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4" name="Google Shape;154;p42"/>
          <p:cNvSpPr/>
          <p:nvPr/>
        </p:nvSpPr>
        <p:spPr>
          <a:xfrm>
            <a:off x="385761" y="1289606"/>
            <a:ext cx="9334501" cy="473206"/>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300" u="none" cap="none" strike="noStrike">
                <a:solidFill>
                  <a:srgbClr val="ED6B00"/>
                </a:solidFill>
                <a:latin typeface="Calibri"/>
                <a:ea typeface="Calibri"/>
                <a:cs typeface="Calibri"/>
                <a:sym typeface="Calibri"/>
              </a:rPr>
              <a:t>INTRODUCCIÓN</a:t>
            </a:r>
            <a:endParaRPr b="0" i="0" sz="3300" u="none" cap="none" strike="noStrike">
              <a:solidFill>
                <a:srgbClr val="A93501"/>
              </a:solidFill>
              <a:latin typeface="Calibri"/>
              <a:ea typeface="Calibri"/>
              <a:cs typeface="Calibri"/>
              <a:sym typeface="Calibri"/>
            </a:endParaRPr>
          </a:p>
        </p:txBody>
      </p:sp>
      <p:sp>
        <p:nvSpPr>
          <p:cNvPr id="155" name="Google Shape;155;p42"/>
          <p:cNvSpPr txBox="1"/>
          <p:nvPr/>
        </p:nvSpPr>
        <p:spPr>
          <a:xfrm>
            <a:off x="865581" y="2922165"/>
            <a:ext cx="7275119" cy="320241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600" u="none" cap="none" strike="noStrike">
                <a:solidFill>
                  <a:srgbClr val="000000"/>
                </a:solidFill>
                <a:latin typeface="Calibri"/>
                <a:ea typeface="Calibri"/>
                <a:cs typeface="Calibri"/>
                <a:sym typeface="Calibri"/>
              </a:rPr>
              <a:t>Para que exista un Contrato de trabajo, el punto más importante es la </a:t>
            </a:r>
            <a:r>
              <a:rPr b="1" i="0" lang="en-US" sz="1600" u="sng" cap="none" strike="noStrike">
                <a:solidFill>
                  <a:srgbClr val="A93501"/>
                </a:solidFill>
                <a:latin typeface="Calibri"/>
                <a:ea typeface="Calibri"/>
                <a:cs typeface="Calibri"/>
                <a:sym typeface="Calibri"/>
              </a:rPr>
              <a:t>remuneración</a:t>
            </a:r>
            <a:r>
              <a:rPr b="1" i="0" lang="en-US" sz="1600" u="sng"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que se pacta entre empleador y  trabajador, estando de acuerdo a los parámetros legales establecidos por la normativa legal vigente en lo laboral, previsional y tributaria.</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1100"/>
              </a:spcBef>
              <a:spcAft>
                <a:spcPts val="0"/>
              </a:spcAft>
              <a:buNone/>
            </a:pPr>
            <a:r>
              <a:rPr b="0" i="0" lang="en-US" sz="1600" u="none" cap="none" strike="noStrike">
                <a:solidFill>
                  <a:srgbClr val="000000"/>
                </a:solidFill>
                <a:latin typeface="Calibri"/>
                <a:ea typeface="Calibri"/>
                <a:cs typeface="Calibri"/>
                <a:sym typeface="Calibri"/>
              </a:rPr>
              <a:t>Por existir en Contrato de Trabajo, el trabajador recibe sus remuneraciones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por tres motivos:</a:t>
            </a:r>
            <a:endParaRPr/>
          </a:p>
          <a:p>
            <a:pPr indent="0" lvl="0" marL="0" marR="0" rtl="0" algn="l">
              <a:lnSpc>
                <a:spcPct val="50000"/>
              </a:lnSpc>
              <a:spcBef>
                <a:spcPts val="700"/>
              </a:spcBef>
              <a:spcAft>
                <a:spcPts val="0"/>
              </a:spcAft>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90000"/>
              </a:lnSpc>
              <a:spcBef>
                <a:spcPts val="7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Por la Prestación de los servicios personales (pactado en el Contrato de Trabajo)</a:t>
            </a:r>
            <a:endParaRPr b="1" i="0" sz="1600" u="none" cap="none" strike="noStrike">
              <a:solidFill>
                <a:srgbClr val="000000"/>
              </a:solidFill>
              <a:latin typeface="Calibri"/>
              <a:ea typeface="Calibri"/>
              <a:cs typeface="Calibri"/>
              <a:sym typeface="Calibri"/>
            </a:endParaRPr>
          </a:p>
          <a:p>
            <a:pPr indent="-285750" lvl="0" marL="285750" marR="0" rtl="0" algn="l">
              <a:lnSpc>
                <a:spcPct val="90000"/>
              </a:lnSpc>
              <a:spcBef>
                <a:spcPts val="7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Por las regalías que efectúa el empleador para el trabajador (aguinaldos)</a:t>
            </a:r>
            <a:endParaRPr/>
          </a:p>
          <a:p>
            <a:pPr indent="-285750" lvl="0" marL="285750" marR="0" rtl="0" algn="l">
              <a:lnSpc>
                <a:spcPct val="90000"/>
              </a:lnSpc>
              <a:spcBef>
                <a:spcPts val="7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Por remuneraciones evaluables en dinero (valor de la colación en un casino)</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3"/>
          <p:cNvSpPr/>
          <p:nvPr/>
        </p:nvSpPr>
        <p:spPr>
          <a:xfrm>
            <a:off x="549275" y="2425700"/>
            <a:ext cx="8455025" cy="4165600"/>
          </a:xfrm>
          <a:prstGeom prst="roundRect">
            <a:avLst>
              <a:gd fmla="val 5516" name="adj"/>
            </a:avLst>
          </a:prstGeom>
          <a:solidFill>
            <a:schemeClr val="lt1"/>
          </a:solidFill>
          <a:ln cap="flat" cmpd="sng" w="9525">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1" name="Google Shape;161;p43"/>
          <p:cNvSpPr/>
          <p:nvPr/>
        </p:nvSpPr>
        <p:spPr>
          <a:xfrm>
            <a:off x="461961" y="1099106"/>
            <a:ext cx="933450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300" u="none" cap="none" strike="noStrike">
                <a:solidFill>
                  <a:srgbClr val="ED6B00"/>
                </a:solidFill>
                <a:latin typeface="Calibri"/>
                <a:ea typeface="Calibri"/>
                <a:cs typeface="Calibri"/>
                <a:sym typeface="Calibri"/>
              </a:rPr>
              <a:t>PARA SABER Y </a:t>
            </a:r>
            <a:r>
              <a:rPr b="0" i="0" lang="en-US" sz="3300" u="none" cap="none" strike="noStrike">
                <a:solidFill>
                  <a:srgbClr val="A93501"/>
                </a:solidFill>
                <a:latin typeface="Calibri"/>
                <a:ea typeface="Calibri"/>
                <a:cs typeface="Calibri"/>
                <a:sym typeface="Calibri"/>
              </a:rPr>
              <a:t>TENER EN CUENTA</a:t>
            </a:r>
            <a:endParaRPr/>
          </a:p>
        </p:txBody>
      </p:sp>
      <p:sp>
        <p:nvSpPr>
          <p:cNvPr id="162" name="Google Shape;162;p43"/>
          <p:cNvSpPr txBox="1"/>
          <p:nvPr/>
        </p:nvSpPr>
        <p:spPr>
          <a:xfrm>
            <a:off x="561975" y="1902450"/>
            <a:ext cx="57716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none" cap="none" strike="noStrike">
                <a:solidFill>
                  <a:srgbClr val="A93501"/>
                </a:solidFill>
                <a:latin typeface="Calibri"/>
                <a:ea typeface="Calibri"/>
                <a:cs typeface="Calibri"/>
                <a:sym typeface="Calibri"/>
              </a:rPr>
              <a:t>¿Salario, sueldo o remuneración?</a:t>
            </a:r>
            <a:endParaRPr/>
          </a:p>
        </p:txBody>
      </p:sp>
      <p:sp>
        <p:nvSpPr>
          <p:cNvPr id="163" name="Google Shape;163;p43"/>
          <p:cNvSpPr txBox="1"/>
          <p:nvPr/>
        </p:nvSpPr>
        <p:spPr>
          <a:xfrm>
            <a:off x="772486" y="2743441"/>
            <a:ext cx="7482514" cy="39562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800000"/>
                </a:solidFill>
                <a:latin typeface="Calibri"/>
                <a:ea typeface="Calibri"/>
                <a:cs typeface="Calibri"/>
                <a:sym typeface="Calibri"/>
              </a:rPr>
              <a:t>Primero ¿Qué es el salario?</a:t>
            </a:r>
            <a:endParaRPr/>
          </a:p>
          <a:p>
            <a:pPr indent="0" lvl="0" marL="0" marR="0" rtl="0" algn="l">
              <a:lnSpc>
                <a:spcPct val="90000"/>
              </a:lnSpc>
              <a:spcBef>
                <a:spcPts val="1000"/>
              </a:spcBef>
              <a:spcAft>
                <a:spcPts val="0"/>
              </a:spcAft>
              <a:buClr>
                <a:srgbClr val="000000"/>
              </a:buClr>
              <a:buSzPts val="1600"/>
              <a:buFont typeface="Arial"/>
              <a:buNone/>
            </a:pPr>
            <a:r>
              <a:rPr b="1" i="0" lang="en-US" sz="1600" u="sng" cap="none" strike="noStrike">
                <a:solidFill>
                  <a:schemeClr val="dk1"/>
                </a:solidFill>
                <a:latin typeface="Calibri"/>
                <a:ea typeface="Calibri"/>
                <a:cs typeface="Calibri"/>
                <a:sym typeface="Calibri"/>
              </a:rPr>
              <a:t>Respuesta</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Por cierto, el término ‘sueldo’ proviene de la palabra latina</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‘solidus’, una antigua moneda de oro que comúnmente valía 25 denarios.</a:t>
            </a:r>
            <a:endParaRPr/>
          </a:p>
          <a:p>
            <a:pPr indent="0" lvl="0" marL="0" marR="0" rtl="0" algn="l">
              <a:lnSpc>
                <a:spcPct val="90000"/>
              </a:lnSpc>
              <a:spcBef>
                <a:spcPts val="1000"/>
              </a:spcBef>
              <a:spcAft>
                <a:spcPts val="0"/>
              </a:spcAft>
              <a:buClr>
                <a:srgbClr val="000000"/>
              </a:buClr>
              <a:buSzPts val="1600"/>
              <a:buFont typeface="Arial"/>
              <a:buNone/>
            </a:pPr>
            <a:r>
              <a:rPr b="0" i="1" lang="en-US" sz="1600" u="none" cap="none" strike="noStrike">
                <a:solidFill>
                  <a:schemeClr val="dk1"/>
                </a:solidFill>
                <a:latin typeface="Calibri"/>
                <a:ea typeface="Calibri"/>
                <a:cs typeface="Calibri"/>
                <a:sym typeface="Calibri"/>
              </a:rPr>
              <a:t>Dinero que percibe una persona por el trabajo.</a:t>
            </a:r>
            <a:endParaRPr/>
          </a:p>
          <a:p>
            <a:pPr indent="0" lvl="0" marL="0" marR="0" rtl="0" algn="l">
              <a:lnSpc>
                <a:spcPct val="90000"/>
              </a:lnSpc>
              <a:spcBef>
                <a:spcPts val="1000"/>
              </a:spcBef>
              <a:spcAft>
                <a:spcPts val="0"/>
              </a:spcAft>
              <a:buClr>
                <a:srgbClr val="000000"/>
              </a:buClr>
              <a:buSzPts val="1600"/>
              <a:buFont typeface="Arial"/>
              <a:buNone/>
            </a:pPr>
            <a:r>
              <a:rPr b="1" i="0" lang="en-US" sz="1600" u="none" cap="none" strike="noStrike">
                <a:solidFill>
                  <a:srgbClr val="800000"/>
                </a:solidFill>
                <a:latin typeface="Calibri"/>
                <a:ea typeface="Calibri"/>
                <a:cs typeface="Calibri"/>
                <a:sym typeface="Calibri"/>
              </a:rPr>
              <a:t>¿Alguien sabe el origen de la palabra salario?</a:t>
            </a:r>
            <a:endParaRPr/>
          </a:p>
          <a:p>
            <a:pPr indent="0" lvl="0" marL="0" marR="0" rtl="0" algn="l">
              <a:lnSpc>
                <a:spcPct val="90000"/>
              </a:lnSpc>
              <a:spcBef>
                <a:spcPts val="1000"/>
              </a:spcBef>
              <a:spcAft>
                <a:spcPts val="0"/>
              </a:spcAft>
              <a:buClr>
                <a:srgbClr val="000000"/>
              </a:buClr>
              <a:buSzPts val="1600"/>
              <a:buFont typeface="Arial"/>
              <a:buNone/>
            </a:pPr>
            <a:r>
              <a:rPr b="1" i="0" lang="en-US" sz="1600" u="sng" cap="none" strike="noStrike">
                <a:solidFill>
                  <a:schemeClr val="dk1"/>
                </a:solidFill>
                <a:latin typeface="Calibri"/>
                <a:ea typeface="Calibri"/>
                <a:cs typeface="Calibri"/>
                <a:sym typeface="Calibri"/>
              </a:rPr>
              <a:t>Respuesta</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En la época de los romanos, la sal era tan valiosa que los pagos a los funcionarios públicos se realizaban en paquetes de sal, que después se usaban como moneda de cambio. La cantidad de sal que cobraban recibía el nombre de "salarium", de donde derivó después la palabra salario.</a:t>
            </a:r>
            <a:endParaRPr b="1" i="0" sz="16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rPr b="1" i="0" lang="en-US" sz="1600" u="none" cap="none" strike="noStrike">
                <a:solidFill>
                  <a:srgbClr val="800000"/>
                </a:solidFill>
                <a:latin typeface="Calibri"/>
                <a:ea typeface="Calibri"/>
                <a:cs typeface="Calibri"/>
                <a:sym typeface="Calibri"/>
              </a:rPr>
              <a:t>¿Existe alguna diferencia entre salario, sueldo y remuneración?</a:t>
            </a:r>
            <a:endParaRPr/>
          </a:p>
          <a:p>
            <a:pPr indent="0" lvl="0" marL="0" marR="0" rtl="0" algn="l">
              <a:lnSpc>
                <a:spcPct val="90000"/>
              </a:lnSpc>
              <a:spcBef>
                <a:spcPts val="1000"/>
              </a:spcBef>
              <a:spcAft>
                <a:spcPts val="0"/>
              </a:spcAft>
              <a:buClr>
                <a:srgbClr val="000000"/>
              </a:buClr>
              <a:buSzPts val="1600"/>
              <a:buFont typeface="Arial"/>
              <a:buNone/>
            </a:pPr>
            <a:r>
              <a:rPr b="1" i="0" lang="en-US" sz="1600" u="sng" cap="none" strike="noStrike">
                <a:solidFill>
                  <a:schemeClr val="dk1"/>
                </a:solidFill>
                <a:latin typeface="Calibri"/>
                <a:ea typeface="Calibri"/>
                <a:cs typeface="Calibri"/>
                <a:sym typeface="Calibri"/>
              </a:rPr>
              <a:t>Respuesta</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Salario estaba referida a las remuneraciones variables, y mientras que sueldo se refería a la remuneración fija, pero con el pasar de los tiempo hablamos de remuneración</a:t>
            </a:r>
            <a:endParaRPr b="0" i="0" sz="1600" u="none" cap="none" strike="noStrike">
              <a:solidFill>
                <a:schemeClr val="dk1"/>
              </a:solidFill>
              <a:latin typeface="Calibri"/>
              <a:ea typeface="Calibri"/>
              <a:cs typeface="Calibri"/>
              <a:sym typeface="Calibri"/>
            </a:endParaRPr>
          </a:p>
        </p:txBody>
      </p:sp>
      <p:pic>
        <p:nvPicPr>
          <p:cNvPr id="164" name="Google Shape;164;p43"/>
          <p:cNvPicPr preferRelativeResize="0"/>
          <p:nvPr/>
        </p:nvPicPr>
        <p:blipFill rotWithShape="1">
          <a:blip r:embed="rId3">
            <a:alphaModFix/>
          </a:blip>
          <a:srcRect b="0" l="0" r="0" t="0"/>
          <a:stretch/>
        </p:blipFill>
        <p:spPr>
          <a:xfrm>
            <a:off x="7084059" y="2841291"/>
            <a:ext cx="1622899" cy="12354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5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5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5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5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500"/>
                                        <p:tgtEl>
                                          <p:spTgt spid="1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500"/>
                                        <p:tgtEl>
                                          <p:spTgt spid="1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500"/>
                                        <p:tgtEl>
                                          <p:spTgt spid="16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