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Non1FigY0KE5RwOGwdvTsvfc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8C1A7D-71AD-441B-9502-FA30F59655BF}">
  <a:tblStyle styleId="{DE8C1A7D-71AD-441B-9502-FA30F59655B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fill>
          <a:solidFill>
            <a:srgbClr val="FFE2CD"/>
          </a:solidFill>
        </a:fill>
      </a:tcStyle>
    </a:band1H>
    <a:band2H>
      <a:tcTxStyle/>
    </a:band2H>
    <a:band1V>
      <a:tcTxStyle/>
      <a:tcStyle>
        <a:fill>
          <a:solidFill>
            <a:srgbClr val="FFE2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43:notes"/>
          <p:cNvSpPr/>
          <p:nvPr>
            <p:ph idx="2" type="sldImg"/>
          </p:nvPr>
        </p:nvSpPr>
        <p:spPr>
          <a:xfrm>
            <a:off x="1223963" y="685800"/>
            <a:ext cx="4410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40:notes"/>
          <p:cNvSpPr/>
          <p:nvPr>
            <p:ph idx="2" type="sldImg"/>
          </p:nvPr>
        </p:nvSpPr>
        <p:spPr>
          <a:xfrm>
            <a:off x="1223963" y="685800"/>
            <a:ext cx="4410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41:notes"/>
          <p:cNvSpPr/>
          <p:nvPr>
            <p:ph idx="2" type="sldImg"/>
          </p:nvPr>
        </p:nvSpPr>
        <p:spPr>
          <a:xfrm>
            <a:off x="1223963" y="685800"/>
            <a:ext cx="4410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42:notes"/>
          <p:cNvSpPr/>
          <p:nvPr>
            <p:ph idx="2" type="sldImg"/>
          </p:nvPr>
        </p:nvSpPr>
        <p:spPr>
          <a:xfrm>
            <a:off x="1223963" y="685800"/>
            <a:ext cx="4410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65425" y="2494744"/>
            <a:ext cx="5777467" cy="9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SEGURIDAD EN BODEGA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93" y="2772428"/>
            <a:ext cx="7276956" cy="380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CRÍTICOS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PREVENCIÓN DE RIESGOS</a:t>
            </a:r>
            <a:endParaRPr b="0" i="0" sz="3099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3"/>
          <p:cNvSpPr/>
          <p:nvPr/>
        </p:nvSpPr>
        <p:spPr>
          <a:xfrm>
            <a:off x="466561" y="2011728"/>
            <a:ext cx="4393570" cy="4169534"/>
          </a:xfrm>
          <a:prstGeom prst="roundRect">
            <a:avLst>
              <a:gd fmla="val 988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3"/>
          <p:cNvSpPr txBox="1"/>
          <p:nvPr/>
        </p:nvSpPr>
        <p:spPr>
          <a:xfrm>
            <a:off x="649354" y="1929632"/>
            <a:ext cx="3957815" cy="4251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Incidente en el ámbito laboral 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define a un acontecimiento no deseado o provocado durante el desempeño normal de las actividades laborales que se realicen normalmente y que podría desembocar en un daño físico, una lesión o una enfermedad ocupacional del trabajador en cuestión.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incidentes son llamados </a:t>
            </a: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“Accidentes Blancos”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cuando se dan todas las circunstancias para que haya un accidente, pero finalmente no ocurre, evitándose consecuencias tan graves como la muerte o la incapacidad del operario para trabajar.</a:t>
            </a:r>
            <a:endParaRPr/>
          </a:p>
        </p:txBody>
      </p:sp>
      <p:sp>
        <p:nvSpPr>
          <p:cNvPr id="175" name="Google Shape;175;p43"/>
          <p:cNvSpPr/>
          <p:nvPr/>
        </p:nvSpPr>
        <p:spPr>
          <a:xfrm flipH="1">
            <a:off x="5181600" y="2046897"/>
            <a:ext cx="3889309" cy="3055561"/>
          </a:xfrm>
          <a:prstGeom prst="roundRect">
            <a:avLst>
              <a:gd fmla="val 12285" name="adj"/>
            </a:avLst>
          </a:prstGeom>
          <a:solidFill>
            <a:srgbClr val="EB6B1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3"/>
          <p:cNvSpPr txBox="1"/>
          <p:nvPr/>
        </p:nvSpPr>
        <p:spPr>
          <a:xfrm>
            <a:off x="5392615" y="1768463"/>
            <a:ext cx="3584510" cy="353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Dentro de la gestión de la empresa, a los responsables de la misma deben prestar atención a la existencia de incidentes, ya que son fallos preventivos que pueden poner en peligro a trabajadores y que les aleccionan de una forma menos dramática que un accidente. El camino más sencillo y que, además, la Normativa obliga a ello, es la investigación de accidentes e incidentes.</a:t>
            </a:r>
            <a:endParaRPr/>
          </a:p>
        </p:txBody>
      </p:sp>
      <p:pic>
        <p:nvPicPr>
          <p:cNvPr id="177" name="Google Shape;17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445" y="4692939"/>
            <a:ext cx="2646122" cy="289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/>
        </p:nvSpPr>
        <p:spPr>
          <a:xfrm>
            <a:off x="376289" y="1373869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i="0" sz="3099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4"/>
          <p:cNvSpPr txBox="1"/>
          <p:nvPr/>
        </p:nvSpPr>
        <p:spPr>
          <a:xfrm>
            <a:off x="366765" y="1220279"/>
            <a:ext cx="4700071" cy="153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117" y="1567274"/>
            <a:ext cx="2957186" cy="524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4"/>
          <p:cNvSpPr txBox="1"/>
          <p:nvPr/>
        </p:nvSpPr>
        <p:spPr>
          <a:xfrm>
            <a:off x="507034" y="5822788"/>
            <a:ext cx="5146357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invito a </a:t>
            </a: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compartir tus respuestas </a:t>
            </a: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 través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un plenario con los demás grupos.</a:t>
            </a:r>
            <a:endParaRPr b="0" i="0" sz="2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2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4"/>
          <p:cNvSpPr/>
          <p:nvPr/>
        </p:nvSpPr>
        <p:spPr>
          <a:xfrm>
            <a:off x="372099" y="2259244"/>
            <a:ext cx="5146358" cy="2072045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317" y="2056429"/>
            <a:ext cx="482507" cy="48250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4"/>
          <p:cNvSpPr/>
          <p:nvPr/>
        </p:nvSpPr>
        <p:spPr>
          <a:xfrm>
            <a:off x="733375" y="2655925"/>
            <a:ext cx="4423806" cy="12083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de investigación. Para ello, reúnanse en equipos de trabajo de 4 integrantes, descarguen la actividad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“¿Cuánto Aprendimos?”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desarrolle los puntos planteados.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5"/>
          <p:cNvGrpSpPr/>
          <p:nvPr/>
        </p:nvGrpSpPr>
        <p:grpSpPr>
          <a:xfrm>
            <a:off x="2277911" y="2049896"/>
            <a:ext cx="5916520" cy="3459950"/>
            <a:chOff x="3774221" y="2843142"/>
            <a:chExt cx="7675138" cy="4488380"/>
          </a:xfrm>
        </p:grpSpPr>
        <p:sp>
          <p:nvSpPr>
            <p:cNvPr id="194" name="Google Shape;194;p45"/>
            <p:cNvSpPr/>
            <p:nvPr/>
          </p:nvSpPr>
          <p:spPr>
            <a:xfrm>
              <a:off x="4506820" y="2843142"/>
              <a:ext cx="6942539" cy="4488380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5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6" name="Google Shape;19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2070" y="3615890"/>
            <a:ext cx="2646122" cy="289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5"/>
          <p:cNvSpPr txBox="1"/>
          <p:nvPr/>
        </p:nvSpPr>
        <p:spPr>
          <a:xfrm>
            <a:off x="3012919" y="1229932"/>
            <a:ext cx="4958773" cy="4251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Ley asegura que los trabajadores dependientes, tanto del sector privado como del sector público, y los trabajadores independientes que coticen, estarán protegidos por el seguro contra riesgos de accidentes del trabajo y enfermedades profesionales.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seguro protege los siguientes eventos:</a:t>
            </a:r>
            <a:endParaRPr/>
          </a:p>
        </p:txBody>
      </p:sp>
      <p:sp>
        <p:nvSpPr>
          <p:cNvPr id="198" name="Google Shape;198;p45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LEY 16.744</a:t>
            </a:r>
            <a:endParaRPr/>
          </a:p>
        </p:txBody>
      </p:sp>
      <p:sp>
        <p:nvSpPr>
          <p:cNvPr id="199" name="Google Shape;199;p45"/>
          <p:cNvSpPr/>
          <p:nvPr/>
        </p:nvSpPr>
        <p:spPr>
          <a:xfrm flipH="1">
            <a:off x="5207588" y="4502302"/>
            <a:ext cx="2194282" cy="319477"/>
          </a:xfrm>
          <a:prstGeom prst="roundRect">
            <a:avLst>
              <a:gd fmla="val 50000" name="adj"/>
            </a:avLst>
          </a:prstGeom>
          <a:solidFill>
            <a:srgbClr val="EB6B1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5"/>
          <p:cNvSpPr/>
          <p:nvPr/>
        </p:nvSpPr>
        <p:spPr>
          <a:xfrm>
            <a:off x="5572966" y="4508152"/>
            <a:ext cx="15215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Seguro Ley 16.744</a:t>
            </a:r>
            <a:endParaRPr/>
          </a:p>
        </p:txBody>
      </p:sp>
      <p:sp>
        <p:nvSpPr>
          <p:cNvPr id="201" name="Google Shape;201;p45"/>
          <p:cNvSpPr/>
          <p:nvPr/>
        </p:nvSpPr>
        <p:spPr>
          <a:xfrm flipH="1">
            <a:off x="3647552" y="5196219"/>
            <a:ext cx="1616110" cy="985042"/>
          </a:xfrm>
          <a:prstGeom prst="roundRect">
            <a:avLst>
              <a:gd fmla="val 28578" name="adj"/>
            </a:avLst>
          </a:prstGeom>
          <a:solidFill>
            <a:srgbClr val="EB6B1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5"/>
          <p:cNvSpPr/>
          <p:nvPr/>
        </p:nvSpPr>
        <p:spPr>
          <a:xfrm>
            <a:off x="3882994" y="5427130"/>
            <a:ext cx="1145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Accidentes del Trabajo</a:t>
            </a:r>
            <a:endParaRPr/>
          </a:p>
        </p:txBody>
      </p:sp>
      <p:sp>
        <p:nvSpPr>
          <p:cNvPr id="203" name="Google Shape;203;p45"/>
          <p:cNvSpPr/>
          <p:nvPr/>
        </p:nvSpPr>
        <p:spPr>
          <a:xfrm flipH="1">
            <a:off x="5452686" y="5196219"/>
            <a:ext cx="1616110" cy="985042"/>
          </a:xfrm>
          <a:prstGeom prst="roundRect">
            <a:avLst>
              <a:gd fmla="val 28578" name="adj"/>
            </a:avLst>
          </a:prstGeom>
          <a:solidFill>
            <a:srgbClr val="EB6B1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5"/>
          <p:cNvSpPr/>
          <p:nvPr/>
        </p:nvSpPr>
        <p:spPr>
          <a:xfrm>
            <a:off x="5688128" y="5427130"/>
            <a:ext cx="1145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Accidentes de Trayecto</a:t>
            </a:r>
            <a:endParaRPr/>
          </a:p>
        </p:txBody>
      </p:sp>
      <p:sp>
        <p:nvSpPr>
          <p:cNvPr id="205" name="Google Shape;205;p45"/>
          <p:cNvSpPr/>
          <p:nvPr/>
        </p:nvSpPr>
        <p:spPr>
          <a:xfrm flipH="1">
            <a:off x="7257819" y="5165043"/>
            <a:ext cx="1616110" cy="985042"/>
          </a:xfrm>
          <a:prstGeom prst="roundRect">
            <a:avLst>
              <a:gd fmla="val 28578" name="adj"/>
            </a:avLst>
          </a:prstGeom>
          <a:solidFill>
            <a:srgbClr val="EB6B1F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5"/>
          <p:cNvSpPr/>
          <p:nvPr/>
        </p:nvSpPr>
        <p:spPr>
          <a:xfrm>
            <a:off x="7493261" y="5407677"/>
            <a:ext cx="12659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Enfermedades Profesionales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>
            <a:off x="466560" y="1956532"/>
            <a:ext cx="8502248" cy="4784237"/>
          </a:xfrm>
          <a:prstGeom prst="roundRect">
            <a:avLst>
              <a:gd fmla="val 5881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6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LEY 16.744</a:t>
            </a:r>
            <a:endParaRPr/>
          </a:p>
        </p:txBody>
      </p:sp>
      <p:sp>
        <p:nvSpPr>
          <p:cNvPr id="213" name="Google Shape;213;p46"/>
          <p:cNvSpPr txBox="1"/>
          <p:nvPr/>
        </p:nvSpPr>
        <p:spPr>
          <a:xfrm>
            <a:off x="751455" y="1637055"/>
            <a:ext cx="7493671" cy="1419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acuerdo con esta Ley, los trabajadores que sufran un accidente laboral o una enfermedad profesional tienen derecho a las siguientes prestaciones:</a:t>
            </a:r>
            <a:endParaRPr/>
          </a:p>
        </p:txBody>
      </p:sp>
      <p:sp>
        <p:nvSpPr>
          <p:cNvPr id="214" name="Google Shape;214;p46"/>
          <p:cNvSpPr/>
          <p:nvPr/>
        </p:nvSpPr>
        <p:spPr>
          <a:xfrm>
            <a:off x="751455" y="5078681"/>
            <a:ext cx="8076022" cy="15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caso de ocurrencia de un accidente laboral o enfermedad profesional, el trabajador afectado deberá informar a su empleador, quien estará obligado a denunciar el siniestro al Organismos Administrador correspondiente y derivarlo al respectivo centro médico, el ocultamiento de un accidente del trabajo o de una enfermedad profesional por parte del empleador será sancionado por el organismo fiscalizador correspondiente.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46"/>
          <p:cNvGraphicFramePr/>
          <p:nvPr/>
        </p:nvGraphicFramePr>
        <p:xfrm>
          <a:off x="596964" y="27010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{DE8C1A7D-71AD-441B-9502-FA30F59655BF}</a:tableStyleId>
              </a:tblPr>
              <a:tblGrid>
                <a:gridCol w="1095750"/>
                <a:gridCol w="1276075"/>
                <a:gridCol w="1269800"/>
                <a:gridCol w="2698325"/>
                <a:gridCol w="1882650"/>
              </a:tblGrid>
              <a:tr h="4410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Corresponde a las actividades preventivas que realizan los Organismos Administradores en las empresas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adheridas o afiliadas, las que pueden consistir en:</a:t>
                      </a:r>
                      <a:endParaRPr/>
                    </a:p>
                  </a:txBody>
                  <a:tcPr marT="33175" marB="33175" marR="66350" marL="66350"/>
                </a:tc>
                <a:tc hMerge="1"/>
                <a:tc hMerge="1"/>
                <a:tc hMerge="1"/>
                <a:tc hMerge="1"/>
              </a:tr>
              <a:tr h="186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Capacitaciones</a:t>
                      </a:r>
                      <a:endParaRPr/>
                    </a:p>
                  </a:txBody>
                  <a:tcPr marT="34500" marB="34500" marR="69000" marL="69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Asistencia técnica para identificar los peligros y evaluar sus riesgos.</a:t>
                      </a:r>
                      <a:endParaRPr/>
                    </a:p>
                  </a:txBody>
                  <a:tcPr marT="34500" marB="34500" marR="69000" marL="69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Vigilancia de la salud de los trabajadores, entre otras.</a:t>
                      </a:r>
                      <a:endParaRPr/>
                    </a:p>
                  </a:txBody>
                  <a:tcPr marT="34500" marB="34500" marR="69000" marL="69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Prestaciones médicas: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Atención médica, quirúrgica y dental.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Hospitalización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Medicamentos y productos. farmacéuticos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Prótesis, aparatos ortopédicos y su reparación.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Rehabilitación física, gastos de traslado y reeducación profesional.</a:t>
                      </a:r>
                      <a:endParaRPr/>
                    </a:p>
                  </a:txBody>
                  <a:tcPr marT="34500" marB="34500" marR="69000" marL="69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Prestaciones económicas: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Dependiendo del tipo de incapacidad, el trabajador tendrá derecho a subsidio, indemnización. o pensión.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6B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Además, contempla prestaciones de sobrevivencia para los derechos habientes.</a:t>
                      </a:r>
                      <a:endParaRPr/>
                    </a:p>
                  </a:txBody>
                  <a:tcPr marT="34500" marB="34500" marR="69000" marL="690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223" name="Google Shape;223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" name="Google Shape;224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225" name="Google Shape;225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6" name="Google Shape;226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7" name="Google Shape;227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28" name="Google Shape;228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230" name="Google Shape;230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1" name="Google Shape;231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2" name="Google Shape;232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33" name="Google Shape;233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235" name="Google Shape;235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6" name="Google Shape;236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7" name="Google Shape;237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238" name="Google Shape;238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240" name="Google Shape;240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1" name="Google Shape;241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2" name="Google Shape;242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243" name="Google Shape;243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244" name="Google Shape;244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45" name="Google Shape;245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6" name="Google Shape;246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47" name="Google Shape;24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47"/>
          <p:cNvGrpSpPr/>
          <p:nvPr/>
        </p:nvGrpSpPr>
        <p:grpSpPr>
          <a:xfrm>
            <a:off x="-4655" y="4568183"/>
            <a:ext cx="9154909" cy="783005"/>
            <a:chOff x="-4655" y="4568183"/>
            <a:chExt cx="9154909" cy="783005"/>
          </a:xfrm>
        </p:grpSpPr>
        <p:sp>
          <p:nvSpPr>
            <p:cNvPr id="256" name="Google Shape;256;p47"/>
            <p:cNvSpPr txBox="1"/>
            <p:nvPr/>
          </p:nvSpPr>
          <p:spPr>
            <a:xfrm>
              <a:off x="1284454" y="4701528"/>
              <a:ext cx="786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Ley Nº 19.631.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7" name="Google Shape;257;p47"/>
            <p:cNvGrpSpPr/>
            <p:nvPr/>
          </p:nvGrpSpPr>
          <p:grpSpPr>
            <a:xfrm>
              <a:off x="-4655" y="4568183"/>
              <a:ext cx="1135367" cy="783005"/>
              <a:chOff x="-4655" y="4568183"/>
              <a:chExt cx="1135367" cy="783005"/>
            </a:xfrm>
          </p:grpSpPr>
          <p:sp>
            <p:nvSpPr>
              <p:cNvPr id="258" name="Google Shape;258;p47"/>
              <p:cNvSpPr/>
              <p:nvPr/>
            </p:nvSpPr>
            <p:spPr>
              <a:xfrm rot="5400000">
                <a:off x="171526" y="439200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259" name="Google Shape;259;p47"/>
              <p:cNvPicPr preferRelativeResize="0"/>
              <p:nvPr/>
            </p:nvPicPr>
            <p:blipFill rotWithShape="1">
              <a:blip r:embed="rId4">
                <a:alphaModFix/>
              </a:blip>
              <a:srcRect b="56896" l="0" r="56603" t="0"/>
              <a:stretch/>
            </p:blipFill>
            <p:spPr>
              <a:xfrm>
                <a:off x="431776" y="4690532"/>
                <a:ext cx="558771" cy="5626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0" name="Google Shape;260;p47"/>
          <p:cNvGrpSpPr/>
          <p:nvPr/>
        </p:nvGrpSpPr>
        <p:grpSpPr>
          <a:xfrm>
            <a:off x="-4655" y="2826713"/>
            <a:ext cx="8958264" cy="783005"/>
            <a:chOff x="-4655" y="2826713"/>
            <a:chExt cx="8958264" cy="783005"/>
          </a:xfrm>
        </p:grpSpPr>
        <p:sp>
          <p:nvSpPr>
            <p:cNvPr id="261" name="Google Shape;261;p47"/>
            <p:cNvSpPr txBox="1"/>
            <p:nvPr/>
          </p:nvSpPr>
          <p:spPr>
            <a:xfrm>
              <a:off x="1284454" y="3048958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Dirección del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7"/>
            <p:cNvSpPr/>
            <p:nvPr/>
          </p:nvSpPr>
          <p:spPr>
            <a:xfrm rot="5400000">
              <a:off x="171526" y="265053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onoLeyes RRHH.png" id="263" name="Google Shape;263;p47"/>
            <p:cNvPicPr preferRelativeResize="0"/>
            <p:nvPr/>
          </p:nvPicPr>
          <p:blipFill rotWithShape="1">
            <a:blip r:embed="rId4">
              <a:alphaModFix/>
            </a:blip>
            <a:srcRect b="45365" l="53240" r="0" t="7899"/>
            <a:stretch/>
          </p:blipFill>
          <p:spPr>
            <a:xfrm>
              <a:off x="389445" y="2938599"/>
              <a:ext cx="592644" cy="600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p47"/>
          <p:cNvGrpSpPr/>
          <p:nvPr/>
        </p:nvGrpSpPr>
        <p:grpSpPr>
          <a:xfrm>
            <a:off x="-4655" y="3697448"/>
            <a:ext cx="6661094" cy="783005"/>
            <a:chOff x="-4655" y="3697448"/>
            <a:chExt cx="6661094" cy="783005"/>
          </a:xfrm>
        </p:grpSpPr>
        <p:sp>
          <p:nvSpPr>
            <p:cNvPr id="265" name="Google Shape;265;p47"/>
            <p:cNvSpPr txBox="1"/>
            <p:nvPr/>
          </p:nvSpPr>
          <p:spPr>
            <a:xfrm>
              <a:off x="1284454" y="3791876"/>
              <a:ext cx="5371985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DL.3500.</a:t>
              </a:r>
              <a:endParaRPr/>
            </a:p>
          </p:txBody>
        </p:sp>
        <p:grpSp>
          <p:nvGrpSpPr>
            <p:cNvPr id="266" name="Google Shape;266;p47"/>
            <p:cNvGrpSpPr/>
            <p:nvPr/>
          </p:nvGrpSpPr>
          <p:grpSpPr>
            <a:xfrm>
              <a:off x="-4655" y="3697448"/>
              <a:ext cx="1135367" cy="783005"/>
              <a:chOff x="-4655" y="3697448"/>
              <a:chExt cx="1135367" cy="783005"/>
            </a:xfrm>
          </p:grpSpPr>
          <p:sp>
            <p:nvSpPr>
              <p:cNvPr id="267" name="Google Shape;267;p47"/>
              <p:cNvSpPr/>
              <p:nvPr/>
            </p:nvSpPr>
            <p:spPr>
              <a:xfrm rot="5400000">
                <a:off x="171526" y="3521267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268" name="Google Shape;268;p4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53528" t="52206"/>
              <a:stretch/>
            </p:blipFill>
            <p:spPr>
              <a:xfrm>
                <a:off x="399455" y="3784599"/>
                <a:ext cx="582624" cy="607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9" name="Google Shape;269;p47"/>
          <p:cNvGrpSpPr/>
          <p:nvPr/>
        </p:nvGrpSpPr>
        <p:grpSpPr>
          <a:xfrm>
            <a:off x="-4655" y="1955978"/>
            <a:ext cx="9223735" cy="783005"/>
            <a:chOff x="-4655" y="1955978"/>
            <a:chExt cx="9223735" cy="783005"/>
          </a:xfrm>
        </p:grpSpPr>
        <p:sp>
          <p:nvSpPr>
            <p:cNvPr id="270" name="Google Shape;270;p47"/>
            <p:cNvSpPr txBox="1"/>
            <p:nvPr/>
          </p:nvSpPr>
          <p:spPr>
            <a:xfrm>
              <a:off x="1284454" y="2178223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el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Código del Trabajo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71" name="Google Shape;271;p47"/>
            <p:cNvGrpSpPr/>
            <p:nvPr/>
          </p:nvGrpSpPr>
          <p:grpSpPr>
            <a:xfrm>
              <a:off x="-4655" y="1955978"/>
              <a:ext cx="1135367" cy="783005"/>
              <a:chOff x="-4655" y="1955978"/>
              <a:chExt cx="1135367" cy="783005"/>
            </a:xfrm>
          </p:grpSpPr>
          <p:sp>
            <p:nvSpPr>
              <p:cNvPr id="272" name="Google Shape;272;p47"/>
              <p:cNvSpPr/>
              <p:nvPr/>
            </p:nvSpPr>
            <p:spPr>
              <a:xfrm rot="5400000">
                <a:off x="171526" y="1779797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MonoLeyes RRHH.png" id="273" name="Google Shape;273;p47"/>
              <p:cNvPicPr preferRelativeResize="0"/>
              <p:nvPr/>
            </p:nvPicPr>
            <p:blipFill rotWithShape="1">
              <a:blip r:embed="rId4">
                <a:alphaModFix/>
              </a:blip>
              <a:srcRect b="0" l="54470" r="0" t="58277"/>
              <a:stretch/>
            </p:blipFill>
            <p:spPr>
              <a:xfrm>
                <a:off x="309970" y="2065865"/>
                <a:ext cx="601542" cy="55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4" name="Google Shape;274;p47"/>
          <p:cNvGrpSpPr/>
          <p:nvPr/>
        </p:nvGrpSpPr>
        <p:grpSpPr>
          <a:xfrm>
            <a:off x="-4655" y="5438917"/>
            <a:ext cx="6906899" cy="783005"/>
            <a:chOff x="-4655" y="5438917"/>
            <a:chExt cx="6906899" cy="783005"/>
          </a:xfrm>
        </p:grpSpPr>
        <p:sp>
          <p:nvSpPr>
            <p:cNvPr id="275" name="Google Shape;275;p47"/>
            <p:cNvSpPr txBox="1"/>
            <p:nvPr/>
          </p:nvSpPr>
          <p:spPr>
            <a:xfrm>
              <a:off x="1284453" y="5562841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cuidadoso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respetuoso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integrantes de tu </a:t>
              </a: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 de trabajo. </a:t>
              </a:r>
              <a:endParaRPr/>
            </a:p>
          </p:txBody>
        </p:sp>
        <p:grpSp>
          <p:nvGrpSpPr>
            <p:cNvPr id="276" name="Google Shape;276;p47"/>
            <p:cNvGrpSpPr/>
            <p:nvPr/>
          </p:nvGrpSpPr>
          <p:grpSpPr>
            <a:xfrm>
              <a:off x="-4655" y="5438917"/>
              <a:ext cx="1135367" cy="783005"/>
              <a:chOff x="-4655" y="5438917"/>
              <a:chExt cx="1135367" cy="783005"/>
            </a:xfrm>
          </p:grpSpPr>
          <p:sp>
            <p:nvSpPr>
              <p:cNvPr id="277" name="Google Shape;277;p47"/>
              <p:cNvSpPr/>
              <p:nvPr/>
            </p:nvSpPr>
            <p:spPr>
              <a:xfrm rot="5400000">
                <a:off x="171526" y="526273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Equipo.png" id="278" name="Google Shape;278;p4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79400" y="5537801"/>
                <a:ext cx="685823" cy="585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0"/>
          <p:cNvSpPr txBox="1"/>
          <p:nvPr/>
        </p:nvSpPr>
        <p:spPr>
          <a:xfrm>
            <a:off x="958646" y="3708229"/>
            <a:ext cx="5371815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CONCEPTO DE SEGURIDAD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trabajados, reúnanse en equipos de trabajo, de no más de 4 integrantes, y descarguen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sigue sus instrucciones.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CONCEPTO DE SEGURIDAD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SEGURIDAD EN BODEGA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109481"/>
            <a:ext cx="5965037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DE SEGURIDAD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993" y="2134734"/>
            <a:ext cx="7540396" cy="582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297993" y="2405665"/>
            <a:ext cx="2954367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5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actividades de prevención de riesgos en ámbitos logísticos, incluyendo Bodegas, Centros de Distribución u Operaciones de Transporte; colaborando con el Plan de Prevención de Riesgos o actividades planificadas por profesionales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esta área.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K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423584" y="2429111"/>
            <a:ext cx="2989666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Previene riesgos de accidentes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laborales en zonas de almacenamiento y  distribución,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normas de seguridad vigentes.</a:t>
            </a:r>
            <a:endParaRPr/>
          </a:p>
        </p:txBody>
      </p:sp>
      <p:sp>
        <p:nvSpPr>
          <p:cNvPr id="89" name="Google Shape;89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6656439" y="2440834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Domina los riesgos que pueden ocasionar accidentes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laborales en las áreas de bodega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distribución de productos,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atendiendo a las normativas de seguridad vigente.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21586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9"/>
          <p:cNvGrpSpPr/>
          <p:nvPr/>
        </p:nvGrpSpPr>
        <p:grpSpPr>
          <a:xfrm flipH="1">
            <a:off x="293076" y="2215662"/>
            <a:ext cx="6615154" cy="3306582"/>
            <a:chOff x="3555306" y="2843141"/>
            <a:chExt cx="5609313" cy="2641486"/>
          </a:xfrm>
        </p:grpSpPr>
        <p:sp>
          <p:nvSpPr>
            <p:cNvPr id="102" name="Google Shape;102;p39"/>
            <p:cNvSpPr/>
            <p:nvPr/>
          </p:nvSpPr>
          <p:spPr>
            <a:xfrm>
              <a:off x="4116970" y="2843141"/>
              <a:ext cx="5047649" cy="2627979"/>
            </a:xfrm>
            <a:prstGeom prst="roundRect">
              <a:avLst>
                <a:gd fmla="val 1143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9"/>
            <p:cNvSpPr/>
            <p:nvPr/>
          </p:nvSpPr>
          <p:spPr>
            <a:xfrm rot="-7028957">
              <a:off x="3892646" y="4547571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Y MOTIVACIÓN AL MÓDULO 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 txBox="1"/>
          <p:nvPr/>
        </p:nvSpPr>
        <p:spPr>
          <a:xfrm>
            <a:off x="404724" y="2899197"/>
            <a:ext cx="5782513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 del Video “19 de Junio. La tragedia del Humo”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(https://youtu.be/PwlLg3ZFZtc),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responda las siguientes preguntas: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¿Por qué es importante la Prevención de Riesgos?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nos afecta en las operaciones logísticas?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manera individual, te invitamos a reflexionar unos instantes sobre estas interrogantes y anotar tus respuestas en el cuaderno. Luego, de manera colectiva, comparte tus reflexiones para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generar una respuesta única como curso. </a:t>
            </a:r>
            <a:endParaRPr/>
          </a:p>
        </p:txBody>
      </p:sp>
      <p:sp>
        <p:nvSpPr>
          <p:cNvPr id="106" name="Google Shape;106;p39"/>
          <p:cNvSpPr txBox="1"/>
          <p:nvPr/>
        </p:nvSpPr>
        <p:spPr>
          <a:xfrm>
            <a:off x="856788" y="6108286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ya tenemos una mirada común</a:t>
            </a:r>
            <a:endParaRPr b="0" i="0" sz="2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Sobre este importante tema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0976" y="4056185"/>
            <a:ext cx="3822439" cy="36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4578914" y="3701231"/>
            <a:ext cx="4014476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los diferentes conceptos de Prevención de Riesgos.</a:t>
            </a:r>
            <a:endParaRPr/>
          </a:p>
        </p:txBody>
      </p:sp>
      <p:grpSp>
        <p:nvGrpSpPr>
          <p:cNvPr id="115" name="Google Shape;115;p5"/>
          <p:cNvGrpSpPr/>
          <p:nvPr/>
        </p:nvGrpSpPr>
        <p:grpSpPr>
          <a:xfrm>
            <a:off x="3895220" y="3830741"/>
            <a:ext cx="375438" cy="362157"/>
            <a:chOff x="8933845" y="4538850"/>
            <a:chExt cx="376200" cy="385800"/>
          </a:xfrm>
        </p:grpSpPr>
        <p:sp>
          <p:nvSpPr>
            <p:cNvPr id="116" name="Google Shape;116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5"/>
          <p:cNvSpPr txBox="1"/>
          <p:nvPr/>
        </p:nvSpPr>
        <p:spPr>
          <a:xfrm>
            <a:off x="4609835" y="5250266"/>
            <a:ext cx="3983555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 Ley 16.744 y sus aplicaciones.</a:t>
            </a:r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>
            <a:off x="3895220" y="5245249"/>
            <a:ext cx="375438" cy="362157"/>
            <a:chOff x="8933845" y="6093269"/>
            <a:chExt cx="376200" cy="385800"/>
          </a:xfrm>
        </p:grpSpPr>
        <p:sp>
          <p:nvSpPr>
            <p:cNvPr id="120" name="Google Shape;120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CONCEPTOS DE SEGURIDAD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969306" y="4280979"/>
            <a:ext cx="7629008" cy="2178436"/>
          </a:xfrm>
          <a:prstGeom prst="roundRect">
            <a:avLst>
              <a:gd fmla="val 12487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5838" y="4039709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969306" y="2467182"/>
            <a:ext cx="7629008" cy="1373285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180564" y="2602212"/>
            <a:ext cx="7402307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Prevención de Riesgos, de acuerdo a la definición entregada por la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Superintendencia de Seguridad Social es “el conjunto de actividades, o medidas adoptadas o previstas en todas las fases de actividad de la organización con el fin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evitar o disminuir los riesgos derivados del trabajo.”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PREVENCIÓN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RIESGO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8004" y="2230159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180564" y="4456055"/>
            <a:ext cx="7283497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Objetivo Final de la Prevención de Riesgos?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fin último de la Prevención de Riesgos es evitar los accidentes de trabajo y las enfermedades profesionales.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esta manera, los conceptos de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Accidente de Trabajo y Enfermedad Profesional,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vuelven críticos para cualquier organización.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CRÍTICOS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PREVENCIÓN DE RIESGOS</a:t>
            </a:r>
            <a:endParaRPr b="0" i="0" sz="3099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0"/>
          <p:cNvSpPr/>
          <p:nvPr/>
        </p:nvSpPr>
        <p:spPr>
          <a:xfrm>
            <a:off x="466561" y="2011727"/>
            <a:ext cx="8177318" cy="1964065"/>
          </a:xfrm>
          <a:prstGeom prst="roundRect">
            <a:avLst>
              <a:gd fmla="val 13816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0"/>
          <p:cNvSpPr txBox="1"/>
          <p:nvPr/>
        </p:nvSpPr>
        <p:spPr>
          <a:xfrm>
            <a:off x="649354" y="1929632"/>
            <a:ext cx="7666140" cy="213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Accidente de Trabajo es </a:t>
            </a: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“toda lesión que sufra un trabajador a causa o con ocasión del trabajo, y que le produzca incapacidad o muerte”. 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lo tanto, los elementos del accidente son:</a:t>
            </a:r>
            <a:endParaRPr/>
          </a:p>
          <a:p>
            <a:pPr indent="-247723" lvl="0" marL="3430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None/>
            </a:pPr>
            <a:r>
              <a:t/>
            </a:r>
            <a:endParaRPr b="0" i="0" sz="15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3037" lvl="0" marL="3430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AutoNum type="arabicPeriod"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lesión.</a:t>
            </a:r>
            <a:endParaRPr/>
          </a:p>
          <a:p>
            <a:pPr indent="-343037" lvl="0" marL="3430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AutoNum type="arabicPeriod"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relación causal u ocasional entre el trabajo y la lesión.</a:t>
            </a:r>
            <a:endParaRPr/>
          </a:p>
          <a:p>
            <a:pPr indent="-343037" lvl="0" marL="3430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AutoNum type="arabicPeriod"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incapacidad o muerte del accidentado.</a:t>
            </a:r>
            <a:endParaRPr/>
          </a:p>
        </p:txBody>
      </p:sp>
      <p:graphicFrame>
        <p:nvGraphicFramePr>
          <p:cNvPr id="145" name="Google Shape;145;p40"/>
          <p:cNvGraphicFramePr/>
          <p:nvPr/>
        </p:nvGraphicFramePr>
        <p:xfrm>
          <a:off x="493992" y="43779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{DE8C1A7D-71AD-441B-9502-FA30F59655BF}</a:tableStyleId>
              </a:tblPr>
              <a:tblGrid>
                <a:gridCol w="2725775"/>
                <a:gridCol w="2725775"/>
                <a:gridCol w="2725775"/>
              </a:tblGrid>
              <a:tr h="28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LESIÓN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RELACIÓN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CONSECUENCIA</a:t>
                      </a:r>
                      <a:endParaRPr/>
                    </a:p>
                  </a:txBody>
                  <a:tcPr marT="34300" marB="34300" marR="68600" marL="68600"/>
                </a:tc>
              </a:tr>
              <a:tr h="180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el daño o pérdida ocasionado por alguna herida o golpe, por alguna enfermedad o dolencia. Para los efectos del accidente de trabajo no interesa la extensión o profundidad del daño, sino sólo su existencia.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 expresiones “a causa” y “con ocasión del trabajo” permiten considerar como constitutiva de accidente de trabajo no sólo la lesión sufrida antes, durante o después de dicha jornada, ocurrida dentro o fuera del lugar de trabajo, pues la expresión sólo exige que entre lesión y el trabajo exista una indudable relación de causalidad.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consecuencia, es requisito indispensable para clasificar un accidente como del trabajo que se presente la relación entre el trabajo desarrollado y la lesión producida, y que éste ocasione incapacidad o muerte al trabajador, para desempeñar su trabajo habitual.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CRÍTICOS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PREVENCIÓN DE RIESGOS</a:t>
            </a:r>
            <a:endParaRPr b="0" i="0" sz="3099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1"/>
          <p:cNvSpPr/>
          <p:nvPr/>
        </p:nvSpPr>
        <p:spPr>
          <a:xfrm>
            <a:off x="466560" y="2015281"/>
            <a:ext cx="8502248" cy="1102291"/>
          </a:xfrm>
          <a:prstGeom prst="roundRect">
            <a:avLst>
              <a:gd fmla="val 20904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1"/>
          <p:cNvSpPr txBox="1"/>
          <p:nvPr/>
        </p:nvSpPr>
        <p:spPr>
          <a:xfrm>
            <a:off x="751455" y="1846226"/>
            <a:ext cx="7493671" cy="1419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Enfermedad Profesional 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“la causada de una manera directa por el ejercicio de la profesión o del trabajo que realiza una persona y que le produzca incapacidad o muerte.”</a:t>
            </a:r>
            <a:endParaRPr/>
          </a:p>
        </p:txBody>
      </p:sp>
      <p:grpSp>
        <p:nvGrpSpPr>
          <p:cNvPr id="153" name="Google Shape;153;p41"/>
          <p:cNvGrpSpPr/>
          <p:nvPr/>
        </p:nvGrpSpPr>
        <p:grpSpPr>
          <a:xfrm>
            <a:off x="1491033" y="3274900"/>
            <a:ext cx="6453302" cy="1204279"/>
            <a:chOff x="974287" y="3274900"/>
            <a:chExt cx="6453302" cy="1204279"/>
          </a:xfrm>
        </p:grpSpPr>
        <p:sp>
          <p:nvSpPr>
            <p:cNvPr id="154" name="Google Shape;154;p41"/>
            <p:cNvSpPr/>
            <p:nvPr/>
          </p:nvSpPr>
          <p:spPr>
            <a:xfrm flipH="1">
              <a:off x="974287" y="3274900"/>
              <a:ext cx="1445445" cy="1204279"/>
            </a:xfrm>
            <a:prstGeom prst="roundRect">
              <a:avLst>
                <a:gd fmla="val 25654" name="adj"/>
              </a:avLst>
            </a:prstGeom>
            <a:solidFill>
              <a:srgbClr val="EB6B1F"/>
            </a:solidFill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/>
            </a:p>
          </p:txBody>
        </p:sp>
        <p:sp>
          <p:nvSpPr>
            <p:cNvPr id="155" name="Google Shape;155;p41"/>
            <p:cNvSpPr/>
            <p:nvPr/>
          </p:nvSpPr>
          <p:spPr>
            <a:xfrm flipH="1">
              <a:off x="5982144" y="3274900"/>
              <a:ext cx="1445445" cy="1204279"/>
            </a:xfrm>
            <a:prstGeom prst="roundRect">
              <a:avLst>
                <a:gd fmla="val 25654" name="adj"/>
              </a:avLst>
            </a:prstGeom>
            <a:solidFill>
              <a:srgbClr val="EB6B1F"/>
            </a:solidFill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ENFERMEDAD PROFESIONAL</a:t>
              </a:r>
              <a:endParaRPr/>
            </a:p>
          </p:txBody>
        </p:sp>
        <p:sp>
          <p:nvSpPr>
            <p:cNvPr id="156" name="Google Shape;156;p41"/>
            <p:cNvSpPr/>
            <p:nvPr/>
          </p:nvSpPr>
          <p:spPr>
            <a:xfrm>
              <a:off x="2690837" y="3517197"/>
              <a:ext cx="3020202" cy="71968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6E3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1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Relación Causal</a:t>
              </a:r>
              <a:endParaRPr/>
            </a:p>
          </p:txBody>
        </p:sp>
      </p:grpSp>
      <p:sp>
        <p:nvSpPr>
          <p:cNvPr id="157" name="Google Shape;157;p41"/>
          <p:cNvSpPr/>
          <p:nvPr/>
        </p:nvSpPr>
        <p:spPr>
          <a:xfrm>
            <a:off x="466560" y="4644066"/>
            <a:ext cx="8502248" cy="2068399"/>
          </a:xfrm>
          <a:prstGeom prst="roundRect">
            <a:avLst>
              <a:gd fmla="val 1183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1"/>
          <p:cNvSpPr txBox="1"/>
          <p:nvPr/>
        </p:nvSpPr>
        <p:spPr>
          <a:xfrm>
            <a:off x="751455" y="4985340"/>
            <a:ext cx="7329480" cy="1419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que una Enfermedad o Patología se categorice como “</a:t>
            </a: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Enfermedad Profesional” 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haber una relación clara y documentada entre la función laboral del trabajador o el contexto en el que este se desempeña y la Enfermedad que se ha declarado.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 una enumeración de estas posibles enfermedades establecido en el Decreto Supremo N°109 del Ministerio del Trabajo, sin embargo, se pueden incluir otras patologías que no estén en este Decreto.</a:t>
            </a:r>
            <a:endParaRPr/>
          </a:p>
        </p:txBody>
      </p:sp>
      <p:pic>
        <p:nvPicPr>
          <p:cNvPr id="159" name="Google Shape;15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886605" y="4964273"/>
            <a:ext cx="1662125" cy="270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/>
        </p:nvSpPr>
        <p:spPr>
          <a:xfrm>
            <a:off x="452484" y="1378414"/>
            <a:ext cx="8949874" cy="31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CONCEPTOS CRÍTICOS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EN PREVENCIÓN DE RIESGOS</a:t>
            </a:r>
            <a:endParaRPr b="0" i="0" sz="3099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466561" y="2011727"/>
            <a:ext cx="8177318" cy="1964065"/>
          </a:xfrm>
          <a:prstGeom prst="roundRect">
            <a:avLst>
              <a:gd fmla="val 13816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 txBox="1"/>
          <p:nvPr/>
        </p:nvSpPr>
        <p:spPr>
          <a:xfrm>
            <a:off x="649354" y="1929632"/>
            <a:ext cx="7666140" cy="213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Accidente de Trayecto </a:t>
            </a: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aquellos ocurridos en el trayecto directo, de ida o de regreso, entre la habitación y el lugar de trabajo, y aquellos que ocurran en el trayecto directo entre dos lugares de trabajo, aunque correspondan a distintos empleadores.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trayecto puede realizarse caminando o a través de distintos medios de locomoción, tales como automóviles particulares, bicicleta, servicios de locomoción colectiva o vehículos de acercamiento proporcionados por la entidad empleadora.</a:t>
            </a:r>
            <a:endParaRPr/>
          </a:p>
        </p:txBody>
      </p:sp>
      <p:graphicFrame>
        <p:nvGraphicFramePr>
          <p:cNvPr id="167" name="Google Shape;167;p42"/>
          <p:cNvGraphicFramePr/>
          <p:nvPr/>
        </p:nvGraphicFramePr>
        <p:xfrm>
          <a:off x="478289" y="42838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{DE8C1A7D-71AD-441B-9502-FA30F59655BF}</a:tableStyleId>
              </a:tblPr>
              <a:tblGrid>
                <a:gridCol w="2820475"/>
                <a:gridCol w="2820475"/>
                <a:gridCol w="2536375"/>
              </a:tblGrid>
              <a:tr h="28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TRAYECTO DIRECTO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HABITACIÓN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LUGAR DE TRABAJO</a:t>
                      </a:r>
                      <a:endParaRPr/>
                    </a:p>
                  </a:txBody>
                  <a:tcPr marT="34300" marB="34300" marR="68600" marL="68600"/>
                </a:tc>
              </a:tr>
              <a:tr h="161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refiere a que sólo se considerará Accidente de Trayecto cuando el trabajador se dirija desde su habitación (lugar donde duerme o descansa) hacia el trabajo o viceversa. Es decir, si el trabajador va al gimnasio, o a una actividad de otro tipo (bailar, etc.), ya no se considerará Accidente de Trayecto.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concepto de Habitación se refiere al lugar donde el trabajador pernoctará, y no es referente sólo a un lugar. Puede suceder que un trabajador indique que iba a pernoctar en casa de un amigo, pareja o familiar. Sin embargo, este punto debe estar debidamente documentado.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lugar de trabajo es cualquier lugar en el que se haya convocado al trabajador para realizar una función laboral, por lo tanto no es sólo el lugar u oficina principal.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