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ivxmknK9pl58onEEjLs45pW/i9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4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p4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p1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5" name="Google Shape;245;p4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2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baseline="-2500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1" y="6462797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Operaciones de Almacenamiento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Operaciones de Almacenamiento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7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7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Operaciones de Almacenamiento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Operaciones de Almacenamiento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0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>
    <mc:Choice Requires="p14">
      <p:transition spd="slow" p14:dur="1250">
        <p14:reveal dir="l"/>
      </p:transition>
    </mc:Choice>
    <mc:Fallback>
      <p:transition spd="med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Relationship Id="rId5" Type="http://schemas.openxmlformats.org/officeDocument/2006/relationships/image" Target="../media/image33.png"/><Relationship Id="rId6" Type="http://schemas.openxmlformats.org/officeDocument/2006/relationships/image" Target="../media/image30.png"/><Relationship Id="rId7" Type="http://schemas.openxmlformats.org/officeDocument/2006/relationships/image" Target="../media/image24.png"/><Relationship Id="rId8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ortada.png" id="64" name="Google Shape;6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9989" y="2988218"/>
            <a:ext cx="4900284" cy="343112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/>
          <p:cNvSpPr txBox="1"/>
          <p:nvPr/>
        </p:nvSpPr>
        <p:spPr>
          <a:xfrm>
            <a:off x="365424" y="2162898"/>
            <a:ext cx="4749501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OPERACIONES DE ALMACENAMIENTO</a:t>
            </a:r>
            <a:endParaRPr b="1" i="0" sz="3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44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197" name="Google Shape;197;p44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4"/>
            <p:cNvSpPr txBox="1"/>
            <p:nvPr/>
          </p:nvSpPr>
          <p:spPr>
            <a:xfrm>
              <a:off x="5331311" y="3625505"/>
              <a:ext cx="3434912" cy="43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INTRODUCCIÓN: </a:t>
              </a:r>
              <a:r>
                <a:rPr b="1" i="0" lang="en-US" sz="20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CONCEPTOS BÁSICOS DE ALMACÉN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revisar los temas trabajados durante el desarrollo de la actividad, te invitamos a descargar el archivo Actividad 1 Cuánto Aprendimos. Sig</a:t>
              </a:r>
              <a:r>
                <a:rPr lang="en-US" sz="1600">
                  <a:latin typeface="Calibri"/>
                  <a:ea typeface="Calibri"/>
                  <a:cs typeface="Calibri"/>
                  <a:sym typeface="Calibri"/>
                </a:rPr>
                <a:t>ue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las instrucciones señaladas.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¡Atentos!</a:t>
              </a:r>
              <a:endParaRPr b="1" i="0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44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4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42" y="2715213"/>
            <a:ext cx="2812026" cy="318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23" y="5063613"/>
            <a:ext cx="1705019" cy="1272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4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5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5"/>
          <p:cNvSpPr/>
          <p:nvPr/>
        </p:nvSpPr>
        <p:spPr>
          <a:xfrm>
            <a:off x="375975" y="1956082"/>
            <a:ext cx="8839201" cy="365235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5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5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5"/>
          <p:cNvSpPr txBox="1"/>
          <p:nvPr/>
        </p:nvSpPr>
        <p:spPr>
          <a:xfrm>
            <a:off x="958647" y="2784297"/>
            <a:ext cx="6181892" cy="1631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INTRODUCCIÓN: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PROCESO DE UN ALMACÉN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invito a reunirse en grupos de 4 estudiantes y en conjunto responder las siguientes preguntas, utilizando la aplicación Kahoot.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Descarga la aplicación o entra directamente a Kahoot.com. No es necesario que todos lo hagan, solo un integrante del equipo.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Ingresen el código para encontrar este desafío (Inserta el código)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 teléfono móvil es ahora tu “Control Remoto” por lo que tendrás que responder a las preguntas desde el dispositivo.</a:t>
            </a:r>
            <a:endParaRPr/>
          </a:p>
        </p:txBody>
      </p:sp>
      <p:sp>
        <p:nvSpPr>
          <p:cNvPr id="214" name="Google Shape;214;p45"/>
          <p:cNvSpPr txBox="1"/>
          <p:nvPr/>
        </p:nvSpPr>
        <p:spPr>
          <a:xfrm>
            <a:off x="367056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6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6125" y="3978569"/>
            <a:ext cx="6899892" cy="3974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" name="Google Shape;222;p19"/>
          <p:cNvGrpSpPr/>
          <p:nvPr/>
        </p:nvGrpSpPr>
        <p:grpSpPr>
          <a:xfrm>
            <a:off x="-4655" y="4568183"/>
            <a:ext cx="5870763" cy="783005"/>
            <a:chOff x="-4655" y="4354713"/>
            <a:chExt cx="5870763" cy="783005"/>
          </a:xfrm>
        </p:grpSpPr>
        <p:sp>
          <p:nvSpPr>
            <p:cNvPr id="223" name="Google Shape;223;p19"/>
            <p:cNvSpPr txBox="1"/>
            <p:nvPr/>
          </p:nvSpPr>
          <p:spPr>
            <a:xfrm>
              <a:off x="1284454" y="4468470"/>
              <a:ext cx="45816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Trabajar en equipo,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cuidando la integridad física y emocional de todos y todas.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9"/>
            <p:cNvSpPr/>
            <p:nvPr/>
          </p:nvSpPr>
          <p:spPr>
            <a:xfrm rot="5400000">
              <a:off x="171526" y="4178532"/>
              <a:ext cx="783005" cy="113536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9"/>
          <p:cNvGrpSpPr/>
          <p:nvPr/>
        </p:nvGrpSpPr>
        <p:grpSpPr>
          <a:xfrm>
            <a:off x="-4655" y="3697448"/>
            <a:ext cx="6661094" cy="783005"/>
            <a:chOff x="-4655" y="3461842"/>
            <a:chExt cx="6661094" cy="783005"/>
          </a:xfrm>
        </p:grpSpPr>
        <p:sp>
          <p:nvSpPr>
            <p:cNvPr id="226" name="Google Shape;226;p19"/>
            <p:cNvSpPr txBox="1"/>
            <p:nvPr/>
          </p:nvSpPr>
          <p:spPr>
            <a:xfrm>
              <a:off x="1284454" y="3556270"/>
              <a:ext cx="53719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Intentar siempre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dar lo mejor de ti, 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buscando ser eficiente al cumplir los objetivos.</a:t>
              </a:r>
              <a:endParaRPr b="0" i="0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9"/>
            <p:cNvSpPr/>
            <p:nvPr/>
          </p:nvSpPr>
          <p:spPr>
            <a:xfrm rot="5400000">
              <a:off x="171526" y="3285661"/>
              <a:ext cx="783005" cy="113536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19"/>
          <p:cNvGrpSpPr/>
          <p:nvPr/>
        </p:nvGrpSpPr>
        <p:grpSpPr>
          <a:xfrm>
            <a:off x="-4655" y="1955978"/>
            <a:ext cx="9223735" cy="783005"/>
            <a:chOff x="-4655" y="1788831"/>
            <a:chExt cx="9223735" cy="783005"/>
          </a:xfrm>
        </p:grpSpPr>
        <p:sp>
          <p:nvSpPr>
            <p:cNvPr id="229" name="Google Shape;229;p19"/>
            <p:cNvSpPr txBox="1"/>
            <p:nvPr/>
          </p:nvSpPr>
          <p:spPr>
            <a:xfrm>
              <a:off x="1284454" y="2011076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Usar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EPP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adecuados cuando corresponda.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9"/>
            <p:cNvSpPr/>
            <p:nvPr/>
          </p:nvSpPr>
          <p:spPr>
            <a:xfrm rot="5400000">
              <a:off x="171526" y="1612650"/>
              <a:ext cx="783005" cy="113536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19"/>
          <p:cNvGrpSpPr/>
          <p:nvPr/>
        </p:nvGrpSpPr>
        <p:grpSpPr>
          <a:xfrm>
            <a:off x="-4655" y="2826713"/>
            <a:ext cx="6103238" cy="783005"/>
            <a:chOff x="-4655" y="2568971"/>
            <a:chExt cx="6103238" cy="783005"/>
          </a:xfrm>
        </p:grpSpPr>
        <p:sp>
          <p:nvSpPr>
            <p:cNvPr id="232" name="Google Shape;232;p19"/>
            <p:cNvSpPr txBox="1"/>
            <p:nvPr/>
          </p:nvSpPr>
          <p:spPr>
            <a:xfrm>
              <a:off x="1284454" y="2659480"/>
              <a:ext cx="48141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Utilizar cuidadosamente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equipos, herramientas y artículos de escritorio.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9"/>
            <p:cNvSpPr/>
            <p:nvPr/>
          </p:nvSpPr>
          <p:spPr>
            <a:xfrm rot="5400000">
              <a:off x="171526" y="2392790"/>
              <a:ext cx="783005" cy="113536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4655" y="5438917"/>
            <a:ext cx="6467449" cy="783005"/>
            <a:chOff x="-4655" y="5100793"/>
            <a:chExt cx="6467449" cy="783005"/>
          </a:xfrm>
        </p:grpSpPr>
        <p:sp>
          <p:nvSpPr>
            <p:cNvPr id="235" name="Google Shape;235;p19"/>
            <p:cNvSpPr txBox="1"/>
            <p:nvPr/>
          </p:nvSpPr>
          <p:spPr>
            <a:xfrm>
              <a:off x="1284454" y="5224717"/>
              <a:ext cx="5178340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Al finalizar cada actividad,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ordenar y limpiar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el área de trabajo, reciclando al máximo los residuos.</a:t>
              </a: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 rot="5400000">
              <a:off x="171526" y="4924612"/>
              <a:ext cx="783005" cy="1135367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7" name="Google Shape;23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9333" y="1565094"/>
            <a:ext cx="3816532" cy="6006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039" y="2952090"/>
            <a:ext cx="522086" cy="522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5941" y="2130681"/>
            <a:ext cx="502282" cy="50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3358" y="5579402"/>
            <a:ext cx="507448" cy="507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3597" y="4705564"/>
            <a:ext cx="486970" cy="48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5340" y="3862484"/>
            <a:ext cx="483485" cy="483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6"/>
          <p:cNvSpPr/>
          <p:nvPr/>
        </p:nvSpPr>
        <p:spPr>
          <a:xfrm>
            <a:off x="431624" y="2372800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6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6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1" y="2890682"/>
            <a:ext cx="2963594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6"/>
          <p:cNvSpPr txBox="1"/>
          <p:nvPr/>
        </p:nvSpPr>
        <p:spPr>
          <a:xfrm>
            <a:off x="958647" y="3641405"/>
            <a:ext cx="5107856" cy="11566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INTRODUCCIÓN: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PROCESO DE UN ALMACÉN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5987" y="4219718"/>
            <a:ext cx="673176" cy="603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7"/>
          <p:cNvSpPr txBox="1"/>
          <p:nvPr/>
        </p:nvSpPr>
        <p:spPr>
          <a:xfrm>
            <a:off x="365423" y="2116838"/>
            <a:ext cx="7933241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PROCESOs DE UN ALMACÉN</a:t>
            </a:r>
            <a:endParaRPr b="1" i="0" sz="3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7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1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OPERACIONES DE ALMACENAMIENTO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6984" y="2515937"/>
            <a:ext cx="7086600" cy="49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8"/>
          <p:cNvSpPr txBox="1"/>
          <p:nvPr/>
        </p:nvSpPr>
        <p:spPr>
          <a:xfrm>
            <a:off x="462115" y="2499449"/>
            <a:ext cx="2760221" cy="24919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1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Controlar la entrada y salida de productos, revisando el stock disponible y confirmando la recepción y despacho de manera computacional y/o manual, utilizando  instrumentos de registro apropiados y la normativa vigente.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- H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4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8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8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8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8"/>
          <p:cNvSpPr txBox="1"/>
          <p:nvPr/>
        </p:nvSpPr>
        <p:spPr>
          <a:xfrm>
            <a:off x="3561634" y="2499449"/>
            <a:ext cx="2781097" cy="23179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Revisa las entradas de productos, confirmando la recepción de estos a través del uso de registros pertinentes y cumpliendo con la normativa vigente</a:t>
            </a:r>
            <a:endParaRPr/>
          </a:p>
        </p:txBody>
      </p:sp>
      <p:sp>
        <p:nvSpPr>
          <p:cNvPr id="84" name="Google Shape;84;p38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6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8"/>
          <p:cNvSpPr/>
          <p:nvPr/>
        </p:nvSpPr>
        <p:spPr>
          <a:xfrm>
            <a:off x="6471865" y="1472660"/>
            <a:ext cx="2980513" cy="4543827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8"/>
          <p:cNvSpPr txBox="1"/>
          <p:nvPr/>
        </p:nvSpPr>
        <p:spPr>
          <a:xfrm>
            <a:off x="6656439" y="2499449"/>
            <a:ext cx="2684206" cy="3957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 los principales tipos y funciones de un almacén de acuerdo a la normativa legal vigente.</a:t>
            </a:r>
            <a:endParaRPr b="1" i="0" sz="14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8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588297" y="3757726"/>
            <a:ext cx="3025211" cy="4082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511864" y="4448534"/>
            <a:ext cx="3103843" cy="2466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9"/>
          <p:cNvSpPr/>
          <p:nvPr/>
        </p:nvSpPr>
        <p:spPr>
          <a:xfrm>
            <a:off x="865948" y="2605548"/>
            <a:ext cx="7732366" cy="2311654"/>
          </a:xfrm>
          <a:prstGeom prst="roundRect">
            <a:avLst>
              <a:gd fmla="val 9861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9"/>
          <p:cNvSpPr txBox="1"/>
          <p:nvPr/>
        </p:nvSpPr>
        <p:spPr>
          <a:xfrm>
            <a:off x="1255625" y="2867773"/>
            <a:ext cx="6964150" cy="181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partir de las 2 imágenes que se muestran a continuación, responda las siguientes preguntas: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¿Qué entienden ustedes por Almacén? Y ¿Cómo se relacionan estas imágenes con los almacenes?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Reflexionen de manera individual y comenten.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9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INTRODUCCIÓN AL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9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Cuadro preguntas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7647" y="2385233"/>
            <a:ext cx="482540" cy="482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Cueva Aislada De La Naturaleza Ilustración del Vector ..." id="101" name="Google Shape;10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5948" y="4945838"/>
            <a:ext cx="3470075" cy="1975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 GESTIÓN DE ALMACÉN POR DENTRO: LA EXPEDICIÓN (PICKING): PARTE 1" id="102" name="Google Shape;10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41174" y="4917202"/>
            <a:ext cx="3967743" cy="2175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/>
          <p:nvPr/>
        </p:nvSpPr>
        <p:spPr>
          <a:xfrm>
            <a:off x="969306" y="2605549"/>
            <a:ext cx="7629008" cy="2359642"/>
          </a:xfrm>
          <a:prstGeom prst="roundRect">
            <a:avLst>
              <a:gd fmla="val 1679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"/>
          <p:cNvSpPr txBox="1"/>
          <p:nvPr/>
        </p:nvSpPr>
        <p:spPr>
          <a:xfrm>
            <a:off x="1255625" y="2867773"/>
            <a:ext cx="69642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primera imagen corresponde al primer almacén (el hombre, en la antigüedad, descubrió que en la naturaleza había momentos de abundancia y que tenía que guardar para los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periodos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escasez).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segunda imagen corresponde a un Almacén actual, que permite que los productos se fabriquen en un lugar y momento distintos al del consumo o uso de dichos productos.</a:t>
            </a:r>
            <a:endParaRPr/>
          </a:p>
        </p:txBody>
      </p:sp>
      <p:sp>
        <p:nvSpPr>
          <p:cNvPr id="109" name="Google Shape;109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REFLEXIÓN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LAS IMÁGENES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8004" y="2368525"/>
            <a:ext cx="500374" cy="47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6"/>
          <p:cNvGrpSpPr/>
          <p:nvPr/>
        </p:nvGrpSpPr>
        <p:grpSpPr>
          <a:xfrm>
            <a:off x="6602308" y="4640972"/>
            <a:ext cx="2878917" cy="2888823"/>
            <a:chOff x="6602308" y="4670852"/>
            <a:chExt cx="2878917" cy="2888823"/>
          </a:xfrm>
        </p:grpSpPr>
        <p:sp>
          <p:nvSpPr>
            <p:cNvPr id="112" name="Google Shape;112;p6"/>
            <p:cNvSpPr/>
            <p:nvPr/>
          </p:nvSpPr>
          <p:spPr>
            <a:xfrm>
              <a:off x="6602308" y="5478323"/>
              <a:ext cx="999573" cy="1267163"/>
            </a:xfrm>
            <a:custGeom>
              <a:rect b="b" l="l" r="r" t="t"/>
              <a:pathLst>
                <a:path extrusionOk="0" h="2363" w="1864">
                  <a:moveTo>
                    <a:pt x="1864" y="2363"/>
                  </a:moveTo>
                  <a:lnTo>
                    <a:pt x="0" y="1286"/>
                  </a:lnTo>
                  <a:lnTo>
                    <a:pt x="0" y="0"/>
                  </a:lnTo>
                  <a:lnTo>
                    <a:pt x="1864" y="1077"/>
                  </a:lnTo>
                  <a:lnTo>
                    <a:pt x="1864" y="2363"/>
                  </a:lnTo>
                  <a:close/>
                </a:path>
              </a:pathLst>
            </a:custGeom>
            <a:solidFill>
              <a:srgbClr val="FFD96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6993772" y="5704621"/>
              <a:ext cx="216646" cy="815103"/>
            </a:xfrm>
            <a:custGeom>
              <a:rect b="b" l="l" r="r" t="t"/>
              <a:pathLst>
                <a:path extrusionOk="0" h="1520" w="404">
                  <a:moveTo>
                    <a:pt x="404" y="1520"/>
                  </a:moveTo>
                  <a:lnTo>
                    <a:pt x="0" y="1287"/>
                  </a:lnTo>
                  <a:lnTo>
                    <a:pt x="0" y="0"/>
                  </a:lnTo>
                  <a:lnTo>
                    <a:pt x="404" y="234"/>
                  </a:lnTo>
                  <a:lnTo>
                    <a:pt x="404" y="1520"/>
                  </a:lnTo>
                  <a:close/>
                </a:path>
              </a:pathLst>
            </a:custGeom>
            <a:solidFill>
              <a:srgbClr val="EDE2D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7600809" y="5478323"/>
              <a:ext cx="1000646" cy="1267163"/>
            </a:xfrm>
            <a:custGeom>
              <a:rect b="b" l="l" r="r" t="t"/>
              <a:pathLst>
                <a:path extrusionOk="0" h="2363" w="1866">
                  <a:moveTo>
                    <a:pt x="0" y="2363"/>
                  </a:moveTo>
                  <a:lnTo>
                    <a:pt x="1866" y="1286"/>
                  </a:lnTo>
                  <a:lnTo>
                    <a:pt x="1866" y="0"/>
                  </a:lnTo>
                  <a:lnTo>
                    <a:pt x="0" y="1077"/>
                  </a:lnTo>
                  <a:lnTo>
                    <a:pt x="0" y="2363"/>
                  </a:lnTo>
                  <a:close/>
                </a:path>
              </a:pathLst>
            </a:custGeom>
            <a:solidFill>
              <a:srgbClr val="FFBF4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7993345" y="5704621"/>
              <a:ext cx="216646" cy="815103"/>
            </a:xfrm>
            <a:custGeom>
              <a:rect b="b" l="l" r="r" t="t"/>
              <a:pathLst>
                <a:path extrusionOk="0" h="1520" w="404">
                  <a:moveTo>
                    <a:pt x="0" y="1520"/>
                  </a:moveTo>
                  <a:lnTo>
                    <a:pt x="404" y="1287"/>
                  </a:lnTo>
                  <a:lnTo>
                    <a:pt x="404" y="0"/>
                  </a:lnTo>
                  <a:lnTo>
                    <a:pt x="0" y="234"/>
                  </a:lnTo>
                  <a:lnTo>
                    <a:pt x="0" y="1520"/>
                  </a:lnTo>
                  <a:close/>
                </a:path>
              </a:pathLst>
            </a:custGeom>
            <a:solidFill>
              <a:srgbClr val="E6D7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6602308" y="4900779"/>
              <a:ext cx="2000219" cy="1155087"/>
            </a:xfrm>
            <a:custGeom>
              <a:rect b="b" l="l" r="r" t="t"/>
              <a:pathLst>
                <a:path extrusionOk="0" h="2154" w="3730">
                  <a:moveTo>
                    <a:pt x="3730" y="1077"/>
                  </a:moveTo>
                  <a:lnTo>
                    <a:pt x="1864" y="2154"/>
                  </a:lnTo>
                  <a:lnTo>
                    <a:pt x="0" y="1077"/>
                  </a:lnTo>
                  <a:lnTo>
                    <a:pt x="1864" y="0"/>
                  </a:lnTo>
                  <a:lnTo>
                    <a:pt x="3730" y="1077"/>
                  </a:lnTo>
                  <a:close/>
                </a:path>
              </a:pathLst>
            </a:custGeom>
            <a:solidFill>
              <a:srgbClr val="D9BF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6993772" y="5127077"/>
              <a:ext cx="1216219" cy="703026"/>
            </a:xfrm>
            <a:custGeom>
              <a:rect b="b" l="l" r="r" t="t"/>
              <a:pathLst>
                <a:path extrusionOk="0" h="1311" w="2268">
                  <a:moveTo>
                    <a:pt x="2268" y="1077"/>
                  </a:moveTo>
                  <a:lnTo>
                    <a:pt x="1866" y="1311"/>
                  </a:lnTo>
                  <a:lnTo>
                    <a:pt x="0" y="234"/>
                  </a:lnTo>
                  <a:lnTo>
                    <a:pt x="404" y="0"/>
                  </a:lnTo>
                  <a:lnTo>
                    <a:pt x="2268" y="1077"/>
                  </a:lnTo>
                  <a:close/>
                </a:path>
              </a:pathLst>
            </a:custGeom>
            <a:solidFill>
              <a:srgbClr val="F5EF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6993772" y="5127077"/>
              <a:ext cx="1216219" cy="703026"/>
            </a:xfrm>
            <a:custGeom>
              <a:rect b="b" l="l" r="r" t="t"/>
              <a:pathLst>
                <a:path extrusionOk="0" h="1311" w="2268">
                  <a:moveTo>
                    <a:pt x="1866" y="0"/>
                  </a:moveTo>
                  <a:lnTo>
                    <a:pt x="2268" y="234"/>
                  </a:lnTo>
                  <a:lnTo>
                    <a:pt x="404" y="1311"/>
                  </a:lnTo>
                  <a:lnTo>
                    <a:pt x="0" y="1077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F5EF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7481006" y="6292512"/>
              <a:ext cx="999573" cy="1267163"/>
            </a:xfrm>
            <a:custGeom>
              <a:rect b="b" l="l" r="r" t="t"/>
              <a:pathLst>
                <a:path extrusionOk="0" h="2363" w="1864">
                  <a:moveTo>
                    <a:pt x="1864" y="2363"/>
                  </a:moveTo>
                  <a:lnTo>
                    <a:pt x="0" y="1286"/>
                  </a:lnTo>
                  <a:lnTo>
                    <a:pt x="0" y="0"/>
                  </a:lnTo>
                  <a:lnTo>
                    <a:pt x="1864" y="1077"/>
                  </a:lnTo>
                  <a:lnTo>
                    <a:pt x="1864" y="2363"/>
                  </a:lnTo>
                  <a:close/>
                </a:path>
              </a:pathLst>
            </a:custGeom>
            <a:solidFill>
              <a:srgbClr val="FFD96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7872470" y="6518810"/>
              <a:ext cx="216646" cy="815103"/>
            </a:xfrm>
            <a:custGeom>
              <a:rect b="b" l="l" r="r" t="t"/>
              <a:pathLst>
                <a:path extrusionOk="0" h="1520" w="404">
                  <a:moveTo>
                    <a:pt x="404" y="1520"/>
                  </a:moveTo>
                  <a:lnTo>
                    <a:pt x="0" y="1287"/>
                  </a:lnTo>
                  <a:lnTo>
                    <a:pt x="0" y="0"/>
                  </a:lnTo>
                  <a:lnTo>
                    <a:pt x="404" y="234"/>
                  </a:lnTo>
                  <a:lnTo>
                    <a:pt x="404" y="1520"/>
                  </a:lnTo>
                  <a:close/>
                </a:path>
              </a:pathLst>
            </a:custGeom>
            <a:solidFill>
              <a:srgbClr val="EDE2D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8479507" y="6292512"/>
              <a:ext cx="1000646" cy="1267163"/>
            </a:xfrm>
            <a:custGeom>
              <a:rect b="b" l="l" r="r" t="t"/>
              <a:pathLst>
                <a:path extrusionOk="0" h="2363" w="1866">
                  <a:moveTo>
                    <a:pt x="0" y="2363"/>
                  </a:moveTo>
                  <a:lnTo>
                    <a:pt x="1866" y="1286"/>
                  </a:lnTo>
                  <a:lnTo>
                    <a:pt x="1866" y="0"/>
                  </a:lnTo>
                  <a:lnTo>
                    <a:pt x="0" y="1077"/>
                  </a:lnTo>
                  <a:lnTo>
                    <a:pt x="0" y="2363"/>
                  </a:lnTo>
                  <a:close/>
                </a:path>
              </a:pathLst>
            </a:custGeom>
            <a:solidFill>
              <a:srgbClr val="D1943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8872043" y="6518810"/>
              <a:ext cx="216646" cy="815103"/>
            </a:xfrm>
            <a:custGeom>
              <a:rect b="b" l="l" r="r" t="t"/>
              <a:pathLst>
                <a:path extrusionOk="0" h="1520" w="404">
                  <a:moveTo>
                    <a:pt x="0" y="1520"/>
                  </a:moveTo>
                  <a:lnTo>
                    <a:pt x="404" y="1287"/>
                  </a:lnTo>
                  <a:lnTo>
                    <a:pt x="404" y="0"/>
                  </a:lnTo>
                  <a:lnTo>
                    <a:pt x="0" y="234"/>
                  </a:lnTo>
                  <a:lnTo>
                    <a:pt x="0" y="1520"/>
                  </a:lnTo>
                  <a:close/>
                </a:path>
              </a:pathLst>
            </a:custGeom>
            <a:solidFill>
              <a:srgbClr val="E6D7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7481006" y="5714968"/>
              <a:ext cx="2000219" cy="1155087"/>
            </a:xfrm>
            <a:custGeom>
              <a:rect b="b" l="l" r="r" t="t"/>
              <a:pathLst>
                <a:path extrusionOk="0" h="2154" w="3730">
                  <a:moveTo>
                    <a:pt x="3730" y="1077"/>
                  </a:moveTo>
                  <a:lnTo>
                    <a:pt x="1864" y="2154"/>
                  </a:lnTo>
                  <a:lnTo>
                    <a:pt x="0" y="1077"/>
                  </a:lnTo>
                  <a:lnTo>
                    <a:pt x="1864" y="0"/>
                  </a:lnTo>
                  <a:lnTo>
                    <a:pt x="3730" y="1077"/>
                  </a:lnTo>
                  <a:close/>
                </a:path>
              </a:pathLst>
            </a:custGeom>
            <a:solidFill>
              <a:srgbClr val="D9BF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7872470" y="5941266"/>
              <a:ext cx="1216219" cy="703026"/>
            </a:xfrm>
            <a:custGeom>
              <a:rect b="b" l="l" r="r" t="t"/>
              <a:pathLst>
                <a:path extrusionOk="0" h="1311" w="2268">
                  <a:moveTo>
                    <a:pt x="2268" y="1077"/>
                  </a:moveTo>
                  <a:lnTo>
                    <a:pt x="1866" y="1311"/>
                  </a:lnTo>
                  <a:lnTo>
                    <a:pt x="0" y="234"/>
                  </a:lnTo>
                  <a:lnTo>
                    <a:pt x="404" y="0"/>
                  </a:lnTo>
                  <a:lnTo>
                    <a:pt x="2268" y="1077"/>
                  </a:lnTo>
                  <a:close/>
                </a:path>
              </a:pathLst>
            </a:custGeom>
            <a:solidFill>
              <a:srgbClr val="F5EF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7872470" y="5941266"/>
              <a:ext cx="1216219" cy="703026"/>
            </a:xfrm>
            <a:custGeom>
              <a:rect b="b" l="l" r="r" t="t"/>
              <a:pathLst>
                <a:path extrusionOk="0" h="1311" w="2268">
                  <a:moveTo>
                    <a:pt x="1866" y="0"/>
                  </a:moveTo>
                  <a:lnTo>
                    <a:pt x="2268" y="234"/>
                  </a:lnTo>
                  <a:lnTo>
                    <a:pt x="404" y="1311"/>
                  </a:lnTo>
                  <a:lnTo>
                    <a:pt x="0" y="1077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F5EF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972211" y="5248396"/>
              <a:ext cx="999573" cy="1267163"/>
            </a:xfrm>
            <a:custGeom>
              <a:rect b="b" l="l" r="r" t="t"/>
              <a:pathLst>
                <a:path extrusionOk="0" h="2363" w="1864">
                  <a:moveTo>
                    <a:pt x="1864" y="2363"/>
                  </a:moveTo>
                  <a:lnTo>
                    <a:pt x="0" y="1286"/>
                  </a:lnTo>
                  <a:lnTo>
                    <a:pt x="0" y="0"/>
                  </a:lnTo>
                  <a:lnTo>
                    <a:pt x="1864" y="1077"/>
                  </a:lnTo>
                  <a:lnTo>
                    <a:pt x="1864" y="2363"/>
                  </a:lnTo>
                  <a:close/>
                </a:path>
              </a:pathLst>
            </a:custGeom>
            <a:solidFill>
              <a:srgbClr val="FFD96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363675" y="5474694"/>
              <a:ext cx="216646" cy="815103"/>
            </a:xfrm>
            <a:custGeom>
              <a:rect b="b" l="l" r="r" t="t"/>
              <a:pathLst>
                <a:path extrusionOk="0" h="1520" w="404">
                  <a:moveTo>
                    <a:pt x="404" y="1520"/>
                  </a:moveTo>
                  <a:lnTo>
                    <a:pt x="0" y="1287"/>
                  </a:lnTo>
                  <a:lnTo>
                    <a:pt x="0" y="0"/>
                  </a:lnTo>
                  <a:lnTo>
                    <a:pt x="404" y="234"/>
                  </a:lnTo>
                  <a:lnTo>
                    <a:pt x="404" y="1520"/>
                  </a:lnTo>
                  <a:close/>
                </a:path>
              </a:pathLst>
            </a:custGeom>
            <a:solidFill>
              <a:srgbClr val="EDE2D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7970712" y="5248396"/>
              <a:ext cx="1000646" cy="1267163"/>
            </a:xfrm>
            <a:custGeom>
              <a:rect b="b" l="l" r="r" t="t"/>
              <a:pathLst>
                <a:path extrusionOk="0" h="2363" w="1866">
                  <a:moveTo>
                    <a:pt x="0" y="2363"/>
                  </a:moveTo>
                  <a:lnTo>
                    <a:pt x="1866" y="1286"/>
                  </a:lnTo>
                  <a:lnTo>
                    <a:pt x="1866" y="0"/>
                  </a:lnTo>
                  <a:lnTo>
                    <a:pt x="0" y="1077"/>
                  </a:lnTo>
                  <a:lnTo>
                    <a:pt x="0" y="2363"/>
                  </a:lnTo>
                  <a:close/>
                </a:path>
              </a:pathLst>
            </a:custGeom>
            <a:solidFill>
              <a:srgbClr val="D1943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8363248" y="5474694"/>
              <a:ext cx="216646" cy="815103"/>
            </a:xfrm>
            <a:custGeom>
              <a:rect b="b" l="l" r="r" t="t"/>
              <a:pathLst>
                <a:path extrusionOk="0" h="1520" w="404">
                  <a:moveTo>
                    <a:pt x="0" y="1520"/>
                  </a:moveTo>
                  <a:lnTo>
                    <a:pt x="404" y="1287"/>
                  </a:lnTo>
                  <a:lnTo>
                    <a:pt x="404" y="0"/>
                  </a:lnTo>
                  <a:lnTo>
                    <a:pt x="0" y="234"/>
                  </a:lnTo>
                  <a:lnTo>
                    <a:pt x="0" y="1520"/>
                  </a:lnTo>
                  <a:close/>
                </a:path>
              </a:pathLst>
            </a:custGeom>
            <a:solidFill>
              <a:srgbClr val="E6D7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6972211" y="4670852"/>
              <a:ext cx="2000219" cy="1155087"/>
            </a:xfrm>
            <a:custGeom>
              <a:rect b="b" l="l" r="r" t="t"/>
              <a:pathLst>
                <a:path extrusionOk="0" h="2154" w="3730">
                  <a:moveTo>
                    <a:pt x="3730" y="1077"/>
                  </a:moveTo>
                  <a:lnTo>
                    <a:pt x="1864" y="2154"/>
                  </a:lnTo>
                  <a:lnTo>
                    <a:pt x="0" y="1077"/>
                  </a:lnTo>
                  <a:lnTo>
                    <a:pt x="1864" y="0"/>
                  </a:lnTo>
                  <a:lnTo>
                    <a:pt x="3730" y="1077"/>
                  </a:lnTo>
                  <a:close/>
                </a:path>
              </a:pathLst>
            </a:custGeom>
            <a:solidFill>
              <a:srgbClr val="D9BF6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7363675" y="4897150"/>
              <a:ext cx="1216219" cy="703026"/>
            </a:xfrm>
            <a:custGeom>
              <a:rect b="b" l="l" r="r" t="t"/>
              <a:pathLst>
                <a:path extrusionOk="0" h="1311" w="2268">
                  <a:moveTo>
                    <a:pt x="2268" y="1077"/>
                  </a:moveTo>
                  <a:lnTo>
                    <a:pt x="1866" y="1311"/>
                  </a:lnTo>
                  <a:lnTo>
                    <a:pt x="0" y="234"/>
                  </a:lnTo>
                  <a:lnTo>
                    <a:pt x="404" y="0"/>
                  </a:lnTo>
                  <a:lnTo>
                    <a:pt x="2268" y="1077"/>
                  </a:lnTo>
                  <a:close/>
                </a:path>
              </a:pathLst>
            </a:custGeom>
            <a:solidFill>
              <a:srgbClr val="F5EF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7363675" y="4897150"/>
              <a:ext cx="1216219" cy="703026"/>
            </a:xfrm>
            <a:custGeom>
              <a:rect b="b" l="l" r="r" t="t"/>
              <a:pathLst>
                <a:path extrusionOk="0" h="1311" w="2268">
                  <a:moveTo>
                    <a:pt x="1866" y="0"/>
                  </a:moveTo>
                  <a:lnTo>
                    <a:pt x="2268" y="234"/>
                  </a:lnTo>
                  <a:lnTo>
                    <a:pt x="404" y="1311"/>
                  </a:lnTo>
                  <a:lnTo>
                    <a:pt x="0" y="1077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F5EFE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0"/>
          <p:cNvSpPr txBox="1"/>
          <p:nvPr/>
        </p:nvSpPr>
        <p:spPr>
          <a:xfrm>
            <a:off x="4063852" y="2664933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0"/>
          <p:cNvSpPr/>
          <p:nvPr/>
        </p:nvSpPr>
        <p:spPr>
          <a:xfrm>
            <a:off x="4063852" y="3185653"/>
            <a:ext cx="5081308" cy="1867610"/>
          </a:xfrm>
          <a:prstGeom prst="roundRect">
            <a:avLst>
              <a:gd fmla="val 674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0"/>
          <p:cNvSpPr txBox="1"/>
          <p:nvPr/>
        </p:nvSpPr>
        <p:spPr>
          <a:xfrm>
            <a:off x="4578914" y="3414217"/>
            <a:ext cx="4014476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los tipos de almacenes.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40"/>
          <p:cNvGrpSpPr/>
          <p:nvPr/>
        </p:nvGrpSpPr>
        <p:grpSpPr>
          <a:xfrm>
            <a:off x="3895220" y="3416525"/>
            <a:ext cx="375438" cy="362157"/>
            <a:chOff x="8933845" y="4263226"/>
            <a:chExt cx="376200" cy="385800"/>
          </a:xfrm>
        </p:grpSpPr>
        <p:sp>
          <p:nvSpPr>
            <p:cNvPr id="141" name="Google Shape;141;p40"/>
            <p:cNvSpPr/>
            <p:nvPr/>
          </p:nvSpPr>
          <p:spPr>
            <a:xfrm>
              <a:off x="8933845" y="4263226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0"/>
            <p:cNvSpPr txBox="1"/>
            <p:nvPr/>
          </p:nvSpPr>
          <p:spPr>
            <a:xfrm>
              <a:off x="8943370" y="4263226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40"/>
          <p:cNvSpPr/>
          <p:nvPr/>
        </p:nvSpPr>
        <p:spPr>
          <a:xfrm>
            <a:off x="3895220" y="4189737"/>
            <a:ext cx="375438" cy="362157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0"/>
          <p:cNvSpPr txBox="1"/>
          <p:nvPr/>
        </p:nvSpPr>
        <p:spPr>
          <a:xfrm>
            <a:off x="3904726" y="4189737"/>
            <a:ext cx="299692" cy="362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0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PROCESO DE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UN ALMACÉN</a:t>
            </a:r>
            <a:endParaRPr b="1" i="0" sz="20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0"/>
          <p:cNvSpPr txBox="1"/>
          <p:nvPr/>
        </p:nvSpPr>
        <p:spPr>
          <a:xfrm>
            <a:off x="4017018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5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83" y="2382979"/>
            <a:ext cx="2950556" cy="431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0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0"/>
          <p:cNvSpPr txBox="1"/>
          <p:nvPr/>
        </p:nvSpPr>
        <p:spPr>
          <a:xfrm>
            <a:off x="4578914" y="4099285"/>
            <a:ext cx="4417344" cy="638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 y diferenciar las principales funciones de los almacenes.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1"/>
          <p:cNvSpPr/>
          <p:nvPr/>
        </p:nvSpPr>
        <p:spPr>
          <a:xfrm>
            <a:off x="452175" y="2161174"/>
            <a:ext cx="8568535" cy="2428789"/>
          </a:xfrm>
          <a:prstGeom prst="roundRect">
            <a:avLst>
              <a:gd fmla="val 6535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1"/>
          <p:cNvSpPr txBox="1"/>
          <p:nvPr/>
        </p:nvSpPr>
        <p:spPr>
          <a:xfrm>
            <a:off x="799413" y="2423399"/>
            <a:ext cx="7995266" cy="181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en Chile relacionamos la palabra ‘almacén’ al negocio de barrio, hemos optado por denominar bodegas a los lugares donde almacenamos la mercadería (aunque según la RAE,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bodega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 el lugar donde se guarda y cría el vino)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Cuando estamos frente a grandes almacenes (o bodegas), nos referimos a ellos como Centros de Distribución.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bien, no importa su tamaño, finalmente son lugares de tránsito de la mercadería; es decir: entra, se queda un tiempo y luego se va.</a:t>
            </a:r>
            <a:endParaRPr/>
          </a:p>
        </p:txBody>
      </p:sp>
      <p:sp>
        <p:nvSpPr>
          <p:cNvPr id="156" name="Google Shape;156;p41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¿ALMACENES O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BODEGAS?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1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Cuadro preguntas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1"/>
          <p:cNvSpPr/>
          <p:nvPr/>
        </p:nvSpPr>
        <p:spPr>
          <a:xfrm>
            <a:off x="3306129" y="4852188"/>
            <a:ext cx="1071535" cy="92154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Mercancía Ingresa</a:t>
            </a:r>
            <a:endParaRPr/>
          </a:p>
        </p:txBody>
      </p:sp>
      <p:sp>
        <p:nvSpPr>
          <p:cNvPr id="159" name="Google Shape;159;p41"/>
          <p:cNvSpPr/>
          <p:nvPr/>
        </p:nvSpPr>
        <p:spPr>
          <a:xfrm>
            <a:off x="6013582" y="4923625"/>
            <a:ext cx="1180092" cy="92154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Mercancía Sale</a:t>
            </a:r>
            <a:endParaRPr/>
          </a:p>
        </p:txBody>
      </p:sp>
      <p:sp>
        <p:nvSpPr>
          <p:cNvPr id="160" name="Google Shape;160;p41"/>
          <p:cNvSpPr/>
          <p:nvPr/>
        </p:nvSpPr>
        <p:spPr>
          <a:xfrm>
            <a:off x="4463387" y="4852188"/>
            <a:ext cx="1385888" cy="992981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Mercancía Permanece</a:t>
            </a:r>
            <a:endParaRPr/>
          </a:p>
        </p:txBody>
      </p:sp>
      <p:sp>
        <p:nvSpPr>
          <p:cNvPr id="161" name="Google Shape;161;p41"/>
          <p:cNvSpPr/>
          <p:nvPr/>
        </p:nvSpPr>
        <p:spPr>
          <a:xfrm>
            <a:off x="3306129" y="5988545"/>
            <a:ext cx="1109661" cy="92154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AA4C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Recepción</a:t>
            </a:r>
            <a:endParaRPr/>
          </a:p>
        </p:txBody>
      </p:sp>
      <p:sp>
        <p:nvSpPr>
          <p:cNvPr id="162" name="Google Shape;162;p41"/>
          <p:cNvSpPr/>
          <p:nvPr/>
        </p:nvSpPr>
        <p:spPr>
          <a:xfrm>
            <a:off x="4610006" y="5988545"/>
            <a:ext cx="1543066" cy="92154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AA4C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Almacenamiento</a:t>
            </a:r>
            <a:endParaRPr/>
          </a:p>
        </p:txBody>
      </p:sp>
      <p:sp>
        <p:nvSpPr>
          <p:cNvPr id="163" name="Google Shape;163;p41"/>
          <p:cNvSpPr/>
          <p:nvPr/>
        </p:nvSpPr>
        <p:spPr>
          <a:xfrm>
            <a:off x="6248578" y="5988545"/>
            <a:ext cx="1340934" cy="92154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AA4C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Preparación de Pedidos</a:t>
            </a:r>
            <a:endParaRPr/>
          </a:p>
        </p:txBody>
      </p:sp>
      <p:sp>
        <p:nvSpPr>
          <p:cNvPr id="164" name="Google Shape;164;p41"/>
          <p:cNvSpPr/>
          <p:nvPr/>
        </p:nvSpPr>
        <p:spPr>
          <a:xfrm>
            <a:off x="7685018" y="5988545"/>
            <a:ext cx="1109661" cy="92154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AA4C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Despacho</a:t>
            </a:r>
            <a:endParaRPr/>
          </a:p>
        </p:txBody>
      </p:sp>
      <p:sp>
        <p:nvSpPr>
          <p:cNvPr id="165" name="Google Shape;165;p41"/>
          <p:cNvSpPr txBox="1"/>
          <p:nvPr/>
        </p:nvSpPr>
        <p:spPr>
          <a:xfrm>
            <a:off x="1132818" y="6313022"/>
            <a:ext cx="2776314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PROCESOS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1"/>
          <p:cNvSpPr txBox="1"/>
          <p:nvPr/>
        </p:nvSpPr>
        <p:spPr>
          <a:xfrm>
            <a:off x="1132818" y="5129504"/>
            <a:ext cx="2776314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ALMACÉN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2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ALMACENES</a:t>
            </a:r>
            <a:endParaRPr b="0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2"/>
          <p:cNvSpPr/>
          <p:nvPr/>
        </p:nvSpPr>
        <p:spPr>
          <a:xfrm>
            <a:off x="256854" y="2312779"/>
            <a:ext cx="2897311" cy="3656506"/>
          </a:xfrm>
          <a:prstGeom prst="roundRect">
            <a:avLst>
              <a:gd fmla="val 10044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2"/>
          <p:cNvSpPr txBox="1"/>
          <p:nvPr/>
        </p:nvSpPr>
        <p:spPr>
          <a:xfrm>
            <a:off x="413614" y="2598754"/>
            <a:ext cx="2583790" cy="1925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Según lo que guardan:</a:t>
            </a:r>
            <a:endParaRPr b="1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Materias Primas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Productos en Proceso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Productos Terminados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Repuestos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Herramientas</a:t>
            </a:r>
            <a:endParaRPr/>
          </a:p>
        </p:txBody>
      </p:sp>
      <p:sp>
        <p:nvSpPr>
          <p:cNvPr id="174" name="Google Shape;174;p42"/>
          <p:cNvSpPr/>
          <p:nvPr/>
        </p:nvSpPr>
        <p:spPr>
          <a:xfrm>
            <a:off x="3310925" y="2312779"/>
            <a:ext cx="2897311" cy="3656506"/>
          </a:xfrm>
          <a:prstGeom prst="roundRect">
            <a:avLst>
              <a:gd fmla="val 10044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2"/>
          <p:cNvSpPr txBox="1"/>
          <p:nvPr/>
        </p:nvSpPr>
        <p:spPr>
          <a:xfrm>
            <a:off x="3467685" y="2598754"/>
            <a:ext cx="2583900" cy="19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Según grado de automatización:</a:t>
            </a:r>
            <a:endParaRPr b="1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Convencionales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Automatizados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 Automatización Parcial</a:t>
            </a:r>
            <a:endParaRPr/>
          </a:p>
        </p:txBody>
      </p:sp>
      <p:sp>
        <p:nvSpPr>
          <p:cNvPr id="176" name="Google Shape;176;p42"/>
          <p:cNvSpPr/>
          <p:nvPr/>
        </p:nvSpPr>
        <p:spPr>
          <a:xfrm>
            <a:off x="6364996" y="2312779"/>
            <a:ext cx="2897311" cy="3656506"/>
          </a:xfrm>
          <a:prstGeom prst="roundRect">
            <a:avLst>
              <a:gd fmla="val 10044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2"/>
          <p:cNvSpPr txBox="1"/>
          <p:nvPr/>
        </p:nvSpPr>
        <p:spPr>
          <a:xfrm>
            <a:off x="6521756" y="2598754"/>
            <a:ext cx="2583790" cy="3156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Según cómo guardan:</a:t>
            </a:r>
            <a:endParaRPr b="1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la Intemperie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Temperatura Ambiente (se habla de Almacén y Productos Secos)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 Temperatura Controlada (productos frescos, refrigerados, congelados, entre otros)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Diseñada para Productos Peligrosos</a:t>
            </a:r>
            <a:endParaRPr/>
          </a:p>
        </p:txBody>
      </p:sp>
      <p:pic>
        <p:nvPicPr>
          <p:cNvPr descr="Google Shape;156;p13" id="178" name="Google Shape;17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2087" y="2121450"/>
            <a:ext cx="500588" cy="477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6;p13" id="179" name="Google Shape;17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1181" y="2121450"/>
            <a:ext cx="500588" cy="477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6;p13" id="180" name="Google Shape;18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0149" y="2121450"/>
            <a:ext cx="500588" cy="477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2293" y="5216429"/>
            <a:ext cx="4818888" cy="1505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3"/>
          <p:cNvSpPr/>
          <p:nvPr/>
        </p:nvSpPr>
        <p:spPr>
          <a:xfrm>
            <a:off x="970051" y="2734025"/>
            <a:ext cx="7632219" cy="2629085"/>
          </a:xfrm>
          <a:prstGeom prst="roundRect">
            <a:avLst>
              <a:gd fmla="val 10044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3"/>
          <p:cNvSpPr txBox="1"/>
          <p:nvPr/>
        </p:nvSpPr>
        <p:spPr>
          <a:xfrm>
            <a:off x="1072378" y="4520868"/>
            <a:ext cx="7427566" cy="452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</p:txBody>
      </p:sp>
      <p:sp>
        <p:nvSpPr>
          <p:cNvPr id="188" name="Google Shape;188;p43"/>
          <p:cNvSpPr txBox="1"/>
          <p:nvPr/>
        </p:nvSpPr>
        <p:spPr>
          <a:xfrm>
            <a:off x="1248471" y="3040543"/>
            <a:ext cx="6943312" cy="20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Mantener la mercadería en óptimas condiciones, controlando entradas y salidas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Maquilar: preparar la mercadería para que pueda ser recibida por los clientes (internos o externos) etiquetando, re embalando, poniendo sensores anti-robo, armando packs de oferta, entre otros.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veces, administrando la distribución de la mercadería a los clientes.</a:t>
            </a:r>
            <a:endParaRPr/>
          </a:p>
        </p:txBody>
      </p:sp>
      <p:pic>
        <p:nvPicPr>
          <p:cNvPr descr="Google Shape;156;p13" id="189" name="Google Shape;18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1784" y="2545347"/>
            <a:ext cx="500588" cy="477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8;p13" id="190" name="Google Shape;19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576630" y="4698551"/>
            <a:ext cx="1830338" cy="297429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3"/>
          <p:cNvSpPr txBox="1"/>
          <p:nvPr/>
        </p:nvSpPr>
        <p:spPr>
          <a:xfrm>
            <a:off x="382997" y="1394978"/>
            <a:ext cx="8954269" cy="538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1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PRINCIPALES FUNCIONES DE LOS </a:t>
            </a:r>
            <a:r>
              <a:rPr b="1" i="0" lang="en-US" sz="2801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ALMACENES</a:t>
            </a:r>
            <a:endParaRPr b="0" i="0" sz="2801" u="none" cap="none" strike="noStrike">
              <a:solidFill>
                <a:srgbClr val="A9350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