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322" r:id="rId6"/>
    <p:sldId id="281" r:id="rId7"/>
    <p:sldId id="265" r:id="rId8"/>
    <p:sldId id="323" r:id="rId9"/>
    <p:sldId id="324" r:id="rId10"/>
    <p:sldId id="325" r:id="rId11"/>
    <p:sldId id="326" r:id="rId12"/>
    <p:sldId id="327" r:id="rId13"/>
    <p:sldId id="328" r:id="rId1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io Belmar" initials="EB" lastIdx="6" clrIdx="0">
    <p:extLst>
      <p:ext uri="{19B8F6BF-5375-455C-9EA6-DF929625EA0E}">
        <p15:presenceInfo xmlns:p15="http://schemas.microsoft.com/office/powerpoint/2012/main" userId="cd9796ceae01ce3b" providerId="Windows Live"/>
      </p:ext>
    </p:extLst>
  </p:cmAuthor>
  <p:cmAuthor id="2" name="d.silvahidd@gmail.com" initials="d" lastIdx="2" clrIdx="1">
    <p:extLst>
      <p:ext uri="{19B8F6BF-5375-455C-9EA6-DF929625EA0E}">
        <p15:presenceInfo xmlns:p15="http://schemas.microsoft.com/office/powerpoint/2012/main" userId="08768d0e4472d80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54D"/>
    <a:srgbClr val="A7A8AA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07T09:53:49.711" idx="3">
    <p:pos x="7337" y="208"/>
    <p:text>Esta imagen corresponde  a un sistema de engranajes de reloj, lo ideal sería reemplazarla por una pieza más cercana a la realidad de la actividad, como ejemplo sugiero basarse en las piezas que se encuentran en los recursos de la actividad N°2 y N°3 de este mismo maletín</p:text>
    <p:extLst>
      <p:ext uri="{C676402C-5697-4E1C-873F-D02D1690AC5C}">
        <p15:threadingInfo xmlns:p15="http://schemas.microsoft.com/office/powerpoint/2012/main" timeZoneBias="180"/>
      </p:ext>
    </p:extLst>
  </p:cm>
  <p:cm authorId="2" dt="2020-09-15T18:26:40.214" idx="1">
    <p:pos x="7337" y="344"/>
    <p:text>Reemplacé la imagen por otra, si aún sienten que no corresponde, agradecería me enviaran una que concideren sea representativa, ya que yo no me manejo mucho en el tema.</p:text>
    <p:extLst>
      <p:ext uri="{C676402C-5697-4E1C-873F-D02D1690AC5C}">
        <p15:threadingInfo xmlns:p15="http://schemas.microsoft.com/office/powerpoint/2012/main" timeZoneBias="180">
          <p15:parentCm authorId="1" idx="3"/>
        </p15:threadingInfo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912C63-FF96-453D-AE8F-4B16131C5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D2167E-65B6-4257-BF20-50465DEE4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9CB69E-8DD8-4081-9E05-A3E69F231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18-02-2021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BB63DB-CB6B-4A80-81F1-8660C5B1A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D7E99E-7FE4-4D06-AE91-7B0535146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19798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F46CBE-DB82-4ADD-B153-02C0809E4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BB29C6-8232-41EA-824D-48EB13A82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F407F2-9DBA-4B47-9861-B12D62B78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18-02-2021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C9DAB7-CF5B-4FA9-8997-D11D236E9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2C8539-9B0D-4A03-B55A-AA79A64B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3493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BACB3A-C2AD-4CD4-8A43-BADEB87E7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19D21E-CB09-43EC-8423-F87515891A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02E30D-53CE-44D9-A655-8B2300F3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18-02-2021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3AE0BC-C44D-42A5-A865-0ACC76EB2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BB3BB6-12CA-4D48-9278-5B02F3849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620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80818C-AC32-45D9-8EF0-AEEB9262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B52A6B-E89F-4494-A8B0-5CF23C4DC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95638D-CB1A-445D-958F-3F964EECC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18-02-2021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D0E86E-C2D2-4FF1-AB54-5D925A35E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47F441-B0C6-4646-9C19-C44826EAA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59675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0E5724-2FE3-4C0A-AE34-33EF4629A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2C9C82-FF15-4142-981F-1FFDC62A4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24F3AE-ACAA-4AC6-A37B-3525C404A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18-02-2021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4DB45D-585A-4C53-8C7E-8E2F19943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BA3396-B363-4245-91A1-D7C6D4CD0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7685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124A9-F455-487B-81E5-0A5501ECB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775B75-4F04-4977-ACEB-F32DEEC462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30D39F-D435-4067-90D6-597E8864A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1A6CB5-6C8C-4E11-9E1D-5D2F505D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18-02-2021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35ABB7-7462-4D2D-AD87-C3C4882BC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4A19ED-234B-4544-A7DF-D79F22B10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64465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56785-FDB1-47D0-ACCD-E39F084A9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0A170B-ADE9-4A98-B498-FF730A4F4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EC611E9-2893-471B-8326-69B5F9191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D45512B-C5F1-456D-BB86-CF34C2E09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C010A56-4918-4E15-AE16-2A63ACA56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B56F16D-21D3-48FA-9858-EFDEEE0F9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18-02-2021</a:t>
            </a:fld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5405B5-8177-48A2-ADA4-65B41E64D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A50FA2-1BFB-4FEA-BE48-BD50AAB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2860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C385CA-FD83-4115-97A9-880EF63DE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2048EAE-EB73-493B-A079-4C931AC69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18-02-2021</a:t>
            </a:fld>
            <a:endParaRPr lang="es-CL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948868A-D5B5-46FC-AFC3-3305DA74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32B74A2-794C-4083-8828-1D853B42B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4718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0457559-F99D-4F26-B5B5-842FE87A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18-02-2021</a:t>
            </a:fld>
            <a:endParaRPr lang="es-CL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2B7C985-E099-40F5-8C8B-868ECE273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87EC2A-0F52-448B-890C-F5DA66D8C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9045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4F51A8-69C1-44C9-850E-8571ED457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BC8FB0-A77D-4D9F-8649-B05589309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507C28-8D56-47CF-B243-C84D9CE434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4C9356-99F6-4E03-ABB5-DBA833EF2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18-02-2021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F41696-3163-444E-868F-372A5C526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6C3844-E79D-43E2-ACBF-8D2E41EF9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3993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9B4CBB-6700-4E3E-85CA-A3421F074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5C90AE7-2A5E-474B-9032-7596B8847B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3DB61B-8746-4FF7-B309-DE93C71FA3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B6F95F-A0D0-485A-B725-97F1A4B33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7044-1EFD-49B2-9884-9FB6763C9AB8}" type="datetimeFigureOut">
              <a:rPr lang="es-CL" smtClean="0"/>
              <a:t>18-02-2021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A4D0D2-E35B-45D3-A025-0C590BE8B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23BB0A-EACB-4835-817C-6F49E50CE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0603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89A0B8F-FF9E-40B7-AD31-F08BE946F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CD7843-4435-4083-B470-BDE407A04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01C967-DD38-470D-94DC-1568DAF7AC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17044-1EFD-49B2-9884-9FB6763C9AB8}" type="datetimeFigureOut">
              <a:rPr lang="es-CL" smtClean="0"/>
              <a:t>18-02-2021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1B9C6-4BB8-42A9-88A2-506E5DC47A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244327-7F49-4DE0-BF53-109530E9F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F2468-F7F5-4C01-837E-05B83162AB51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856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E6A8B170-F7FE-4574-BBDD-9811E062866F}"/>
              </a:ext>
            </a:extLst>
          </p:cNvPr>
          <p:cNvSpPr>
            <a:spLocks noChangeAspect="1"/>
          </p:cNvSpPr>
          <p:nvPr/>
        </p:nvSpPr>
        <p:spPr>
          <a:xfrm>
            <a:off x="0" y="328470"/>
            <a:ext cx="6096000" cy="6161103"/>
          </a:xfrm>
          <a:prstGeom prst="rect">
            <a:avLst/>
          </a:prstGeom>
          <a:solidFill>
            <a:srgbClr val="8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5E7E263-56BD-4E4E-9F0C-D577D78BCDF7}"/>
              </a:ext>
            </a:extLst>
          </p:cNvPr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D11D7D-FFAA-4EBF-A6EF-F627CC998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</p:spPr>
        <p:txBody>
          <a:bodyPr>
            <a:normAutofit/>
          </a:bodyPr>
          <a:lstStyle/>
          <a:p>
            <a:pPr algn="r"/>
            <a:r>
              <a:rPr lang="es-CL" dirty="0">
                <a:solidFill>
                  <a:schemeClr val="bg1"/>
                </a:solidFill>
                <a:latin typeface="+mn-lt"/>
              </a:rPr>
              <a:t>Tintas Penetrantes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5A87A65-E896-4A23-BAC7-F58F78545B08}"/>
              </a:ext>
            </a:extLst>
          </p:cNvPr>
          <p:cNvSpPr txBox="1"/>
          <p:nvPr/>
        </p:nvSpPr>
        <p:spPr>
          <a:xfrm>
            <a:off x="1411550" y="976079"/>
            <a:ext cx="4554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600" dirty="0">
                <a:solidFill>
                  <a:schemeClr val="bg1"/>
                </a:solidFill>
              </a:rPr>
              <a:t>Especialidad Mecánica Industrial</a:t>
            </a:r>
          </a:p>
          <a:p>
            <a:pPr algn="r"/>
            <a:r>
              <a:rPr lang="es-MX" sz="1600" dirty="0">
                <a:solidFill>
                  <a:schemeClr val="bg1"/>
                </a:solidFill>
              </a:rPr>
              <a:t>Mención Mantenimiento Electromecánica</a:t>
            </a:r>
          </a:p>
          <a:p>
            <a:pPr algn="r"/>
            <a:r>
              <a:rPr lang="es-MX" sz="1600" dirty="0">
                <a:solidFill>
                  <a:schemeClr val="bg1"/>
                </a:solidFill>
              </a:rPr>
              <a:t>Módulo Detección de Fallas en Sistemas Industriales</a:t>
            </a:r>
            <a:endParaRPr lang="es-CL" sz="1600" dirty="0">
              <a:solidFill>
                <a:schemeClr val="bg1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83E32BB-916E-459F-B8C3-AC88FF9C25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1103" y="328469"/>
            <a:ext cx="5473700" cy="615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088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4A89CC04-9E5A-45BC-BDC1-7694B7274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8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2" y="365125"/>
            <a:ext cx="11634925" cy="1325563"/>
          </a:xfrm>
        </p:spPr>
        <p:txBody>
          <a:bodyPr/>
          <a:lstStyle/>
          <a:p>
            <a:r>
              <a:rPr lang="es-MX" dirty="0">
                <a:solidFill>
                  <a:srgbClr val="88354D"/>
                </a:solidFill>
              </a:rPr>
              <a:t>PRÁCTICA</a:t>
            </a:r>
            <a:br>
              <a:rPr lang="es-MX" dirty="0"/>
            </a:br>
            <a:r>
              <a:rPr lang="es-MX" sz="3800" dirty="0">
                <a:solidFill>
                  <a:srgbClr val="A7A8AA"/>
                </a:solidFill>
              </a:rPr>
              <a:t>PROCEDIMIENTO DE APLICACIÓN DE TINTAS PENETRANTES</a:t>
            </a:r>
            <a:endParaRPr lang="es-CL" sz="3800" dirty="0">
              <a:solidFill>
                <a:srgbClr val="A7A8AA"/>
              </a:solidFill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7C7AA7B-38FD-4984-ABD9-83C49EFE6F4B}"/>
              </a:ext>
            </a:extLst>
          </p:cNvPr>
          <p:cNvSpPr/>
          <p:nvPr/>
        </p:nvSpPr>
        <p:spPr>
          <a:xfrm>
            <a:off x="403193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08941314-D6C9-4073-8645-4CD3536DDA4D}"/>
              </a:ext>
            </a:extLst>
          </p:cNvPr>
          <p:cNvGrpSpPr/>
          <p:nvPr/>
        </p:nvGrpSpPr>
        <p:grpSpPr>
          <a:xfrm>
            <a:off x="1" y="2159824"/>
            <a:ext cx="6095999" cy="4229040"/>
            <a:chOff x="0" y="593"/>
            <a:chExt cx="5198371" cy="4229040"/>
          </a:xfrm>
          <a:solidFill>
            <a:srgbClr val="88354D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0D462115-2178-47D4-B7A3-3E0B102FD162}"/>
                </a:ext>
              </a:extLst>
            </p:cNvPr>
            <p:cNvSpPr/>
            <p:nvPr/>
          </p:nvSpPr>
          <p:spPr>
            <a:xfrm>
              <a:off x="0" y="593"/>
              <a:ext cx="3916029" cy="42290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10DB954B-C528-47EB-A5C5-EEFC340CBEF9}"/>
                </a:ext>
              </a:extLst>
            </p:cNvPr>
            <p:cNvSpPr txBox="1"/>
            <p:nvPr/>
          </p:nvSpPr>
          <p:spPr>
            <a:xfrm>
              <a:off x="0" y="593"/>
              <a:ext cx="5198371" cy="42290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114300" lvl="0" algn="l" rtl="0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SzPts val="1800"/>
              </a:pPr>
              <a:endParaRPr lang="es-MX" sz="2800" dirty="0"/>
            </a:p>
            <a:p>
              <a:pPr marL="114300" lvl="0" algn="l" rtl="0">
                <a:spcBef>
                  <a:spcPts val="1000"/>
                </a:spcBef>
                <a:spcAft>
                  <a:spcPts val="0"/>
                </a:spcAft>
                <a:buSzPts val="1800"/>
              </a:pPr>
              <a:r>
                <a:rPr lang="es-MX" sz="2800" dirty="0"/>
                <a:t>ETAPA 2: Procedimiento de aplicación de tintas penetrantes</a:t>
              </a:r>
            </a:p>
            <a:p>
              <a:pPr marL="114300" lvl="0" algn="l" rtl="0">
                <a:spcBef>
                  <a:spcPts val="1000"/>
                </a:spcBef>
                <a:spcAft>
                  <a:spcPts val="0"/>
                </a:spcAft>
                <a:buSzPts val="1800"/>
              </a:pPr>
              <a:endParaRPr lang="es-MX" sz="2800" dirty="0"/>
            </a:p>
            <a:p>
              <a:pPr marL="114300" lvl="0" algn="l" rtl="0"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lang="es-MX" sz="2800" dirty="0"/>
                <a:t>4. Aplicación del revelador y tiempo de revelado</a:t>
              </a:r>
            </a:p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CL" sz="6500" kern="1200" dirty="0"/>
            </a:p>
          </p:txBody>
        </p:sp>
      </p:grpSp>
      <p:pic>
        <p:nvPicPr>
          <p:cNvPr id="12" name="Google Shape;148;gae70851044_0_45">
            <a:extLst>
              <a:ext uri="{FF2B5EF4-FFF2-40B4-BE49-F238E27FC236}">
                <a16:creationId xmlns:a16="http://schemas.microsoft.com/office/drawing/2014/main" id="{67CCACE5-FDAA-48F4-A792-A3565CD0E319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84778" y="2749290"/>
            <a:ext cx="5803497" cy="28377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3757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4A89CC04-9E5A-45BC-BDC1-7694B7274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8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2" y="365125"/>
            <a:ext cx="11634925" cy="1325563"/>
          </a:xfrm>
        </p:spPr>
        <p:txBody>
          <a:bodyPr/>
          <a:lstStyle/>
          <a:p>
            <a:r>
              <a:rPr lang="es-MX" dirty="0">
                <a:solidFill>
                  <a:srgbClr val="88354D"/>
                </a:solidFill>
              </a:rPr>
              <a:t>PRÁCTICA</a:t>
            </a:r>
            <a:br>
              <a:rPr lang="es-MX" dirty="0"/>
            </a:br>
            <a:r>
              <a:rPr lang="es-MX" sz="3800" dirty="0">
                <a:solidFill>
                  <a:srgbClr val="A7A8AA"/>
                </a:solidFill>
              </a:rPr>
              <a:t>PROCEDIMIENTO DE APLICACIÓN DE TINTAS PENETRANTES</a:t>
            </a:r>
            <a:endParaRPr lang="es-CL" sz="3800" dirty="0">
              <a:solidFill>
                <a:srgbClr val="A7A8AA"/>
              </a:solidFill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7C7AA7B-38FD-4984-ABD9-83C49EFE6F4B}"/>
              </a:ext>
            </a:extLst>
          </p:cNvPr>
          <p:cNvSpPr/>
          <p:nvPr/>
        </p:nvSpPr>
        <p:spPr>
          <a:xfrm>
            <a:off x="403193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08941314-D6C9-4073-8645-4CD3536DDA4D}"/>
              </a:ext>
            </a:extLst>
          </p:cNvPr>
          <p:cNvGrpSpPr/>
          <p:nvPr/>
        </p:nvGrpSpPr>
        <p:grpSpPr>
          <a:xfrm>
            <a:off x="1" y="2159824"/>
            <a:ext cx="6095999" cy="4229040"/>
            <a:chOff x="0" y="593"/>
            <a:chExt cx="5198371" cy="4229040"/>
          </a:xfrm>
          <a:solidFill>
            <a:srgbClr val="88354D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0D462115-2178-47D4-B7A3-3E0B102FD162}"/>
                </a:ext>
              </a:extLst>
            </p:cNvPr>
            <p:cNvSpPr/>
            <p:nvPr/>
          </p:nvSpPr>
          <p:spPr>
            <a:xfrm>
              <a:off x="0" y="593"/>
              <a:ext cx="3916029" cy="42290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10DB954B-C528-47EB-A5C5-EEFC340CBEF9}"/>
                </a:ext>
              </a:extLst>
            </p:cNvPr>
            <p:cNvSpPr txBox="1"/>
            <p:nvPr/>
          </p:nvSpPr>
          <p:spPr>
            <a:xfrm>
              <a:off x="0" y="593"/>
              <a:ext cx="5198371" cy="42290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114300" lvl="0" algn="l" rtl="0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SzPts val="1800"/>
              </a:pPr>
              <a:endParaRPr lang="es-MX" sz="2800" dirty="0"/>
            </a:p>
            <a:p>
              <a:pPr marL="114300" lvl="0" algn="l" rtl="0">
                <a:spcBef>
                  <a:spcPts val="1000"/>
                </a:spcBef>
                <a:spcAft>
                  <a:spcPts val="0"/>
                </a:spcAft>
                <a:buSzPts val="1800"/>
              </a:pPr>
              <a:r>
                <a:rPr lang="es-MX" sz="2800" dirty="0"/>
                <a:t>ETAPA 2: Procedimiento de aplicación de tintas penetrantes</a:t>
              </a:r>
            </a:p>
            <a:p>
              <a:pPr marL="114300" lvl="0" algn="l" rtl="0">
                <a:spcBef>
                  <a:spcPts val="1000"/>
                </a:spcBef>
                <a:spcAft>
                  <a:spcPts val="0"/>
                </a:spcAft>
                <a:buSzPts val="1800"/>
              </a:pPr>
              <a:endParaRPr lang="es-MX" sz="2800" dirty="0"/>
            </a:p>
            <a:p>
              <a:pPr marL="114300" lvl="0" algn="l" rtl="0"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lang="es-MX" sz="2800" dirty="0"/>
                <a:t>5. Inspección para detectar fisuras</a:t>
              </a:r>
            </a:p>
            <a:p>
              <a:pPr marL="114300" lvl="0" algn="l" rtl="0"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lang="es-MX" sz="2800" dirty="0"/>
                <a:t>6. Limpieza</a:t>
              </a:r>
            </a:p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CL" sz="6500" kern="1200" dirty="0"/>
            </a:p>
          </p:txBody>
        </p:sp>
      </p:grpSp>
      <p:pic>
        <p:nvPicPr>
          <p:cNvPr id="11" name="Google Shape;155;gae70851044_0_54">
            <a:extLst>
              <a:ext uri="{FF2B5EF4-FFF2-40B4-BE49-F238E27FC236}">
                <a16:creationId xmlns:a16="http://schemas.microsoft.com/office/drawing/2014/main" id="{38F46ACA-ADF8-477B-8743-D2A74D4A03A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16056" y="2689043"/>
            <a:ext cx="5484252" cy="3170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2354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4A89CC04-9E5A-45BC-BDC1-7694B7274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8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2" y="365125"/>
            <a:ext cx="11634925" cy="1325563"/>
          </a:xfrm>
        </p:spPr>
        <p:txBody>
          <a:bodyPr/>
          <a:lstStyle/>
          <a:p>
            <a:r>
              <a:rPr lang="es-MX" dirty="0">
                <a:solidFill>
                  <a:srgbClr val="88354D"/>
                </a:solidFill>
              </a:rPr>
              <a:t>PRÁCTICA</a:t>
            </a:r>
            <a:br>
              <a:rPr lang="es-MX" dirty="0"/>
            </a:br>
            <a:r>
              <a:rPr lang="es-MX" sz="3800" dirty="0">
                <a:solidFill>
                  <a:srgbClr val="A7A8AA"/>
                </a:solidFill>
              </a:rPr>
              <a:t>PROCEDIMIENTO DE APLICACIÓN DE TINTAS PENETRANTES</a:t>
            </a:r>
            <a:endParaRPr lang="es-CL" sz="3800" dirty="0">
              <a:solidFill>
                <a:srgbClr val="A7A8AA"/>
              </a:solidFill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7C7AA7B-38FD-4984-ABD9-83C49EFE6F4B}"/>
              </a:ext>
            </a:extLst>
          </p:cNvPr>
          <p:cNvSpPr/>
          <p:nvPr/>
        </p:nvSpPr>
        <p:spPr>
          <a:xfrm>
            <a:off x="403193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08941314-D6C9-4073-8645-4CD3536DDA4D}"/>
              </a:ext>
            </a:extLst>
          </p:cNvPr>
          <p:cNvGrpSpPr/>
          <p:nvPr/>
        </p:nvGrpSpPr>
        <p:grpSpPr>
          <a:xfrm>
            <a:off x="0" y="2159824"/>
            <a:ext cx="8664606" cy="4229040"/>
            <a:chOff x="0" y="593"/>
            <a:chExt cx="5253888" cy="4229040"/>
          </a:xfrm>
          <a:solidFill>
            <a:srgbClr val="88354D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0D462115-2178-47D4-B7A3-3E0B102FD162}"/>
                </a:ext>
              </a:extLst>
            </p:cNvPr>
            <p:cNvSpPr/>
            <p:nvPr/>
          </p:nvSpPr>
          <p:spPr>
            <a:xfrm>
              <a:off x="0" y="593"/>
              <a:ext cx="3916029" cy="42290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10DB954B-C528-47EB-A5C5-EEFC340CBEF9}"/>
                </a:ext>
              </a:extLst>
            </p:cNvPr>
            <p:cNvSpPr txBox="1"/>
            <p:nvPr/>
          </p:nvSpPr>
          <p:spPr>
            <a:xfrm>
              <a:off x="0" y="593"/>
              <a:ext cx="5253888" cy="42290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114300" lvl="0" algn="l" rtl="0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SzPts val="1800"/>
              </a:pPr>
              <a:endParaRPr lang="es-MX" sz="2800" dirty="0"/>
            </a:p>
            <a:p>
              <a:pPr marL="114300" lvl="0" algn="l" rtl="0">
                <a:spcBef>
                  <a:spcPts val="1000"/>
                </a:spcBef>
                <a:spcAft>
                  <a:spcPts val="0"/>
                </a:spcAft>
                <a:buSzPts val="1800"/>
              </a:pPr>
              <a:endParaRPr lang="es-MX" sz="2800" dirty="0">
                <a:solidFill>
                  <a:schemeClr val="bg1"/>
                </a:solidFill>
              </a:endParaRPr>
            </a:p>
            <a:p>
              <a:pPr marL="114300" lvl="0" algn="l" rtl="0">
                <a:spcBef>
                  <a:spcPts val="1000"/>
                </a:spcBef>
                <a:spcAft>
                  <a:spcPts val="0"/>
                </a:spcAft>
                <a:buSzPts val="1800"/>
              </a:pPr>
              <a:r>
                <a:rPr lang="es-MX" sz="2800" dirty="0">
                  <a:solidFill>
                    <a:schemeClr val="bg1"/>
                  </a:solidFill>
                </a:rPr>
                <a:t>ETAPA 3: Realización de Informe técnico</a:t>
              </a:r>
            </a:p>
            <a:p>
              <a:pPr marL="571500" lvl="1" algn="l" rtl="0"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lang="es-MX" sz="2800" dirty="0">
                  <a:solidFill>
                    <a:schemeClr val="bg1"/>
                  </a:solidFill>
                </a:rPr>
                <a:t>1. Análisis</a:t>
              </a:r>
            </a:p>
            <a:p>
              <a:pPr marL="571500" lvl="1" algn="l" rtl="0"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lang="es-MX" sz="2800" dirty="0">
                  <a:solidFill>
                    <a:schemeClr val="bg1"/>
                  </a:solidFill>
                </a:rPr>
                <a:t>2. Formato sugerido:</a:t>
              </a:r>
            </a:p>
            <a:p>
              <a:pPr marL="1377950" lvl="2" indent="-342900" algn="l" rtl="0">
                <a:lnSpc>
                  <a:spcPct val="107916"/>
                </a:lnSpc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SzPct val="100000"/>
                <a:buFont typeface="Arial" panose="020B0604020202020204" pitchFamily="34" charset="0"/>
                <a:buChar char="•"/>
              </a:pPr>
              <a:r>
                <a:rPr lang="es-MX" sz="2500" b="1" dirty="0">
                  <a:solidFill>
                    <a:schemeClr val="bg1"/>
                  </a:solidFill>
                </a:rPr>
                <a:t>Portada</a:t>
              </a:r>
            </a:p>
            <a:p>
              <a:pPr marL="1377950" lvl="2" indent="-342900" algn="l" rtl="0">
                <a:lnSpc>
                  <a:spcPct val="107916"/>
                </a:lnSpc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SzPct val="100000"/>
                <a:buFont typeface="Arial" panose="020B0604020202020204" pitchFamily="34" charset="0"/>
                <a:buChar char="•"/>
              </a:pPr>
              <a:r>
                <a:rPr lang="es-MX" sz="2500" b="1" dirty="0">
                  <a:solidFill>
                    <a:schemeClr val="bg1"/>
                  </a:solidFill>
                </a:rPr>
                <a:t>Objetivo general y específicos</a:t>
              </a:r>
            </a:p>
            <a:p>
              <a:pPr marL="1377950" lvl="2" indent="-342900" algn="l" rtl="0">
                <a:lnSpc>
                  <a:spcPct val="107916"/>
                </a:lnSpc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SzPct val="100000"/>
                <a:buFont typeface="Arial" panose="020B0604020202020204" pitchFamily="34" charset="0"/>
                <a:buChar char="•"/>
              </a:pPr>
              <a:r>
                <a:rPr lang="es-MX" sz="2500" b="1" dirty="0">
                  <a:solidFill>
                    <a:schemeClr val="bg1"/>
                  </a:solidFill>
                </a:rPr>
                <a:t>Contexto</a:t>
              </a:r>
            </a:p>
            <a:p>
              <a:pPr marL="1377950" lvl="2" indent="-342900" algn="l" rtl="0">
                <a:lnSpc>
                  <a:spcPct val="107916"/>
                </a:lnSpc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SzPct val="100000"/>
                <a:buFont typeface="Arial" panose="020B0604020202020204" pitchFamily="34" charset="0"/>
                <a:buChar char="•"/>
              </a:pPr>
              <a:r>
                <a:rPr lang="es-MX" sz="2500" b="1" dirty="0">
                  <a:solidFill>
                    <a:schemeClr val="bg1"/>
                  </a:solidFill>
                </a:rPr>
                <a:t>Análisis y diagnóstico:</a:t>
              </a:r>
              <a:endParaRPr lang="es-MX" sz="2500" dirty="0">
                <a:solidFill>
                  <a:schemeClr val="bg1"/>
                </a:solidFill>
              </a:endParaRPr>
            </a:p>
            <a:p>
              <a:pPr marL="1377950" lvl="2" indent="-342900" algn="l" rtl="0">
                <a:lnSpc>
                  <a:spcPct val="107916"/>
                </a:lnSpc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SzPct val="100000"/>
                <a:buFont typeface="Arial" panose="020B0604020202020204" pitchFamily="34" charset="0"/>
                <a:buChar char="•"/>
              </a:pPr>
              <a:r>
                <a:rPr lang="es-MX" sz="2500" b="1" dirty="0">
                  <a:solidFill>
                    <a:schemeClr val="bg1"/>
                  </a:solidFill>
                </a:rPr>
                <a:t>Conclusiones</a:t>
              </a:r>
              <a:endParaRPr lang="es-MX" sz="2500" dirty="0">
                <a:solidFill>
                  <a:schemeClr val="bg1"/>
                </a:solidFill>
              </a:endParaRPr>
            </a:p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CL" sz="6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60410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4A89CC04-9E5A-45BC-BDC1-7694B7274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8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2" y="365125"/>
            <a:ext cx="11634925" cy="1325563"/>
          </a:xfrm>
        </p:spPr>
        <p:txBody>
          <a:bodyPr/>
          <a:lstStyle/>
          <a:p>
            <a:r>
              <a:rPr lang="es-MX" dirty="0">
                <a:solidFill>
                  <a:srgbClr val="88354D"/>
                </a:solidFill>
              </a:rPr>
              <a:t>PRÁCTICA</a:t>
            </a:r>
            <a:br>
              <a:rPr lang="es-MX" dirty="0"/>
            </a:br>
            <a:r>
              <a:rPr lang="es-MX" sz="3800" dirty="0">
                <a:solidFill>
                  <a:srgbClr val="A7A8AA"/>
                </a:solidFill>
              </a:rPr>
              <a:t>PROCEDIMIENTO DE APLICACIÓN DE TINTAS PENETRANTES</a:t>
            </a:r>
            <a:endParaRPr lang="es-CL" sz="3800" dirty="0">
              <a:solidFill>
                <a:srgbClr val="A7A8AA"/>
              </a:solidFill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7C7AA7B-38FD-4984-ABD9-83C49EFE6F4B}"/>
              </a:ext>
            </a:extLst>
          </p:cNvPr>
          <p:cNvSpPr/>
          <p:nvPr/>
        </p:nvSpPr>
        <p:spPr>
          <a:xfrm>
            <a:off x="403193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08941314-D6C9-4073-8645-4CD3536DDA4D}"/>
              </a:ext>
            </a:extLst>
          </p:cNvPr>
          <p:cNvGrpSpPr/>
          <p:nvPr/>
        </p:nvGrpSpPr>
        <p:grpSpPr>
          <a:xfrm>
            <a:off x="-1" y="2159824"/>
            <a:ext cx="6720397" cy="4229040"/>
            <a:chOff x="0" y="593"/>
            <a:chExt cx="5291570" cy="4229040"/>
          </a:xfrm>
          <a:solidFill>
            <a:srgbClr val="88354D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0D462115-2178-47D4-B7A3-3E0B102FD162}"/>
                </a:ext>
              </a:extLst>
            </p:cNvPr>
            <p:cNvSpPr/>
            <p:nvPr/>
          </p:nvSpPr>
          <p:spPr>
            <a:xfrm>
              <a:off x="0" y="593"/>
              <a:ext cx="3916029" cy="42290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10DB954B-C528-47EB-A5C5-EEFC340CBEF9}"/>
                </a:ext>
              </a:extLst>
            </p:cNvPr>
            <p:cNvSpPr txBox="1"/>
            <p:nvPr/>
          </p:nvSpPr>
          <p:spPr>
            <a:xfrm>
              <a:off x="0" y="593"/>
              <a:ext cx="5291570" cy="42290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114300" lvl="0" algn="l" rtl="0">
                <a:spcBef>
                  <a:spcPts val="1000"/>
                </a:spcBef>
                <a:spcAft>
                  <a:spcPts val="0"/>
                </a:spcAft>
                <a:buSzPts val="1800"/>
              </a:pPr>
              <a:endParaRPr lang="es-MX" sz="2800" dirty="0"/>
            </a:p>
            <a:p>
              <a:pPr marL="114300" lvl="0" algn="l" rtl="0">
                <a:spcBef>
                  <a:spcPts val="1000"/>
                </a:spcBef>
                <a:spcAft>
                  <a:spcPts val="0"/>
                </a:spcAft>
                <a:buSzPts val="1800"/>
              </a:pPr>
              <a:r>
                <a:rPr lang="es-MX" sz="2800" dirty="0"/>
                <a:t>ETAPA 4: Presentación de los resultados</a:t>
              </a:r>
            </a:p>
            <a:p>
              <a:pPr marL="114300" lvl="0" algn="l" rtl="0">
                <a:spcBef>
                  <a:spcPts val="1000"/>
                </a:spcBef>
                <a:spcAft>
                  <a:spcPts val="0"/>
                </a:spcAft>
                <a:buSzPts val="1800"/>
              </a:pPr>
              <a:endParaRPr lang="es-MX" sz="2800" dirty="0"/>
            </a:p>
            <a:p>
              <a:pPr marL="914400" lvl="1" indent="-342900" algn="l" rtl="0">
                <a:spcBef>
                  <a:spcPts val="0"/>
                </a:spcBef>
                <a:spcAft>
                  <a:spcPts val="0"/>
                </a:spcAft>
                <a:buSzPts val="1800"/>
                <a:buChar char="•"/>
              </a:pPr>
              <a:r>
                <a:rPr lang="es-MX" sz="2800" dirty="0"/>
                <a:t>Diapositivas 1 - 8</a:t>
              </a:r>
            </a:p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CL" sz="6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6463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0331A3A-B446-4848-BA37-83ADC1B82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D9AB2C1D-B072-45E7-9846-BEA73E4E6358}"/>
              </a:ext>
            </a:extLst>
          </p:cNvPr>
          <p:cNvSpPr>
            <a:spLocks noChangeAspect="1"/>
          </p:cNvSpPr>
          <p:nvPr/>
        </p:nvSpPr>
        <p:spPr>
          <a:xfrm>
            <a:off x="1802163" y="97655"/>
            <a:ext cx="7830105" cy="905521"/>
          </a:xfrm>
          <a:prstGeom prst="rect">
            <a:avLst/>
          </a:prstGeom>
          <a:solidFill>
            <a:srgbClr val="8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004AFA7-4268-4895-B283-F8C5978BC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0842" y="297401"/>
            <a:ext cx="7403977" cy="506030"/>
          </a:xfrm>
        </p:spPr>
        <p:txBody>
          <a:bodyPr>
            <a:noAutofit/>
          </a:bodyPr>
          <a:lstStyle/>
          <a:p>
            <a:pPr algn="r"/>
            <a:r>
              <a:rPr lang="es-MX" sz="3600" dirty="0">
                <a:solidFill>
                  <a:schemeClr val="bg1"/>
                </a:solidFill>
              </a:rPr>
              <a:t>TEMAS</a:t>
            </a:r>
            <a:endParaRPr lang="es-CL" sz="3600" dirty="0">
              <a:solidFill>
                <a:schemeClr val="bg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6F9B9AF-42E1-44DA-AC4C-F5AC060989FE}"/>
              </a:ext>
            </a:extLst>
          </p:cNvPr>
          <p:cNvSpPr>
            <a:spLocks noChangeAspect="1"/>
          </p:cNvSpPr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E7181A0-0EEA-4D44-86E8-40B30A0D7EC6}"/>
              </a:ext>
            </a:extLst>
          </p:cNvPr>
          <p:cNvSpPr>
            <a:spLocks noChangeAspect="1"/>
          </p:cNvSpPr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9" name="Google Shape;98;p2">
            <a:extLst>
              <a:ext uri="{FF2B5EF4-FFF2-40B4-BE49-F238E27FC236}">
                <a16:creationId xmlns:a16="http://schemas.microsoft.com/office/drawing/2014/main" id="{80FA3B96-2A20-4946-BD95-79AC1CE59161}"/>
              </a:ext>
            </a:extLst>
          </p:cNvPr>
          <p:cNvSpPr/>
          <p:nvPr/>
        </p:nvSpPr>
        <p:spPr>
          <a:xfrm>
            <a:off x="3133389" y="2742092"/>
            <a:ext cx="2481000" cy="2904104"/>
          </a:xfrm>
          <a:prstGeom prst="rect">
            <a:avLst/>
          </a:prstGeom>
          <a:solidFill>
            <a:srgbClr val="883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99;p2">
            <a:extLst>
              <a:ext uri="{FF2B5EF4-FFF2-40B4-BE49-F238E27FC236}">
                <a16:creationId xmlns:a16="http://schemas.microsoft.com/office/drawing/2014/main" id="{3D1A1F28-000D-48B2-9E63-404744D2B9D0}"/>
              </a:ext>
            </a:extLst>
          </p:cNvPr>
          <p:cNvSpPr txBox="1">
            <a:spLocks/>
          </p:cNvSpPr>
          <p:nvPr/>
        </p:nvSpPr>
        <p:spPr>
          <a:xfrm>
            <a:off x="3249032" y="3227693"/>
            <a:ext cx="2264700" cy="19329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s-MX" sz="2000" dirty="0">
                <a:solidFill>
                  <a:schemeClr val="lt1"/>
                </a:solidFill>
              </a:rPr>
              <a:t>Principios básicos de las tintas penetrantes</a:t>
            </a:r>
          </a:p>
        </p:txBody>
      </p:sp>
      <p:sp>
        <p:nvSpPr>
          <p:cNvPr id="22" name="Google Shape;100;p2">
            <a:extLst>
              <a:ext uri="{FF2B5EF4-FFF2-40B4-BE49-F238E27FC236}">
                <a16:creationId xmlns:a16="http://schemas.microsoft.com/office/drawing/2014/main" id="{4089F118-9449-4AB1-9A19-FDF8181F600C}"/>
              </a:ext>
            </a:extLst>
          </p:cNvPr>
          <p:cNvSpPr txBox="1"/>
          <p:nvPr/>
        </p:nvSpPr>
        <p:spPr>
          <a:xfrm>
            <a:off x="3077473" y="1806258"/>
            <a:ext cx="2607818" cy="870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CL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</a:t>
            </a:r>
            <a:r>
              <a:rPr lang="es-CL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N°1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CL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TEORÍA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103;p2">
            <a:extLst>
              <a:ext uri="{FF2B5EF4-FFF2-40B4-BE49-F238E27FC236}">
                <a16:creationId xmlns:a16="http://schemas.microsoft.com/office/drawing/2014/main" id="{E011B798-AE31-476A-9F4B-C73407497E6B}"/>
              </a:ext>
            </a:extLst>
          </p:cNvPr>
          <p:cNvSpPr txBox="1"/>
          <p:nvPr/>
        </p:nvSpPr>
        <p:spPr>
          <a:xfrm>
            <a:off x="5932519" y="1821638"/>
            <a:ext cx="2607900" cy="8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CL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</a:t>
            </a:r>
            <a:r>
              <a:rPr lang="es-CL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N°2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CL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PRÁCTICA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98;p2">
            <a:extLst>
              <a:ext uri="{FF2B5EF4-FFF2-40B4-BE49-F238E27FC236}">
                <a16:creationId xmlns:a16="http://schemas.microsoft.com/office/drawing/2014/main" id="{669E55E6-2EB0-40B0-86EA-1F0CB4F36E19}"/>
              </a:ext>
            </a:extLst>
          </p:cNvPr>
          <p:cNvSpPr/>
          <p:nvPr/>
        </p:nvSpPr>
        <p:spPr>
          <a:xfrm>
            <a:off x="6096000" y="2742092"/>
            <a:ext cx="2481000" cy="2904104"/>
          </a:xfrm>
          <a:prstGeom prst="rect">
            <a:avLst/>
          </a:prstGeom>
          <a:solidFill>
            <a:srgbClr val="883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99;p2">
            <a:extLst>
              <a:ext uri="{FF2B5EF4-FFF2-40B4-BE49-F238E27FC236}">
                <a16:creationId xmlns:a16="http://schemas.microsoft.com/office/drawing/2014/main" id="{05728805-19D6-41C5-B8D3-2188144F5026}"/>
              </a:ext>
            </a:extLst>
          </p:cNvPr>
          <p:cNvSpPr txBox="1">
            <a:spLocks/>
          </p:cNvSpPr>
          <p:nvPr/>
        </p:nvSpPr>
        <p:spPr>
          <a:xfrm>
            <a:off x="6211643" y="3227693"/>
            <a:ext cx="2264700" cy="19329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Procedimiento de aplicación de tintas penetrantes</a:t>
            </a:r>
            <a:endParaRPr lang="es-MX"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0823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Título 3">
            <a:extLst>
              <a:ext uri="{FF2B5EF4-FFF2-40B4-BE49-F238E27FC236}">
                <a16:creationId xmlns:a16="http://schemas.microsoft.com/office/drawing/2014/main" id="{E375F7AF-9CF4-4D03-8E94-BCD61BFB2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MX" sz="6600" dirty="0">
                <a:solidFill>
                  <a:srgbClr val="A7A8AA"/>
                </a:solidFill>
              </a:rPr>
              <a:t>TEMA N°1</a:t>
            </a:r>
            <a:br>
              <a:rPr lang="es-MX" dirty="0"/>
            </a:br>
            <a:r>
              <a:rPr lang="es-MX" dirty="0">
                <a:solidFill>
                  <a:srgbClr val="88354D"/>
                </a:solidFill>
              </a:rPr>
              <a:t>TEORÍA</a:t>
            </a:r>
            <a:endParaRPr lang="es-CL" dirty="0">
              <a:solidFill>
                <a:srgbClr val="88354D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53699B2E-8FB3-45EA-84D7-08518B67F005}"/>
              </a:ext>
            </a:extLst>
          </p:cNvPr>
          <p:cNvSpPr/>
          <p:nvPr/>
        </p:nvSpPr>
        <p:spPr>
          <a:xfrm>
            <a:off x="403193" y="260025"/>
            <a:ext cx="1336831" cy="45719"/>
          </a:xfrm>
          <a:prstGeom prst="rect">
            <a:avLst/>
          </a:prstGeom>
          <a:solidFill>
            <a:srgbClr val="8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9" name="Google Shape;113;p3">
            <a:extLst>
              <a:ext uri="{FF2B5EF4-FFF2-40B4-BE49-F238E27FC236}">
                <a16:creationId xmlns:a16="http://schemas.microsoft.com/office/drawing/2014/main" id="{E168FE2D-65E7-44CF-B379-FF511E2E77E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917967" y="275203"/>
            <a:ext cx="3020131" cy="61611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168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5AE9505-640A-4A76-BFEC-1F851BFB2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AB8EDEAC-DE34-4551-AEBC-FF7A3B2E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1563904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TEORÍA</a:t>
            </a:r>
            <a:br>
              <a:rPr lang="es-MX" dirty="0"/>
            </a:br>
            <a:r>
              <a:rPr lang="es-MX" dirty="0">
                <a:solidFill>
                  <a:srgbClr val="88354D"/>
                </a:solidFill>
              </a:rPr>
              <a:t>PRINCIPIOS BÁSICOS DE LAS TINTAS PENETRANTES</a:t>
            </a:r>
            <a:endParaRPr lang="es-CL" dirty="0">
              <a:solidFill>
                <a:srgbClr val="88354D"/>
              </a:solidFill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2A714EAE-7E99-4E0C-822F-995C2159B4D3}"/>
              </a:ext>
            </a:extLst>
          </p:cNvPr>
          <p:cNvSpPr/>
          <p:nvPr/>
        </p:nvSpPr>
        <p:spPr>
          <a:xfrm>
            <a:off x="403193" y="260025"/>
            <a:ext cx="1336831" cy="45719"/>
          </a:xfrm>
          <a:prstGeom prst="rect">
            <a:avLst/>
          </a:prstGeom>
          <a:solidFill>
            <a:srgbClr val="8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A4A32C6D-AC34-4A85-B2CC-915F36EFE215}"/>
              </a:ext>
            </a:extLst>
          </p:cNvPr>
          <p:cNvGrpSpPr/>
          <p:nvPr/>
        </p:nvGrpSpPr>
        <p:grpSpPr>
          <a:xfrm>
            <a:off x="0" y="2159824"/>
            <a:ext cx="6587231" cy="4229040"/>
            <a:chOff x="-1" y="593"/>
            <a:chExt cx="6918320" cy="4229040"/>
          </a:xfrm>
          <a:solidFill>
            <a:srgbClr val="88354D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18415E77-3331-4B45-BF82-646383C558A5}"/>
                </a:ext>
              </a:extLst>
            </p:cNvPr>
            <p:cNvSpPr/>
            <p:nvPr/>
          </p:nvSpPr>
          <p:spPr>
            <a:xfrm>
              <a:off x="0" y="593"/>
              <a:ext cx="3916029" cy="42290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AFFCCF55-8019-47C0-BD2A-D60B47C68428}"/>
                </a:ext>
              </a:extLst>
            </p:cNvPr>
            <p:cNvSpPr txBox="1"/>
            <p:nvPr/>
          </p:nvSpPr>
          <p:spPr>
            <a:xfrm>
              <a:off x="-1" y="593"/>
              <a:ext cx="6918320" cy="42290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000" dirty="0"/>
            </a:p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000" dirty="0"/>
            </a:p>
            <a:p>
              <a:pPr marL="457200" lvl="0" indent="-342900" algn="l" rtl="0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SzPts val="1800"/>
                <a:buChar char="•"/>
              </a:pPr>
              <a:r>
                <a:rPr lang="es-MX" sz="3600" dirty="0"/>
                <a:t>Definiciones</a:t>
              </a:r>
            </a:p>
            <a:p>
              <a:pPr marL="457200" lvl="0" indent="-3429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800"/>
                <a:buChar char="•"/>
              </a:pPr>
              <a:r>
                <a:rPr lang="es-MX" sz="3600" dirty="0"/>
                <a:t>Aplicaciones</a:t>
              </a:r>
            </a:p>
            <a:p>
              <a:pPr marL="457200" lvl="0" indent="-3429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800"/>
                <a:buChar char="•"/>
              </a:pPr>
              <a:r>
                <a:rPr lang="es-MX" sz="3600" dirty="0"/>
                <a:t>Limitaciones</a:t>
              </a:r>
            </a:p>
            <a:p>
              <a:pPr marL="457200" lvl="0" indent="-3429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800"/>
                <a:buChar char="•"/>
              </a:pPr>
              <a:r>
                <a:rPr lang="es-MX" sz="3600" dirty="0"/>
                <a:t>Principios de funcionamiento: Capilaridad</a:t>
              </a:r>
            </a:p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CL" sz="6500" kern="1200" dirty="0"/>
            </a:p>
          </p:txBody>
        </p:sp>
      </p:grpSp>
      <p:pic>
        <p:nvPicPr>
          <p:cNvPr id="15" name="Google Shape;112;p3">
            <a:extLst>
              <a:ext uri="{FF2B5EF4-FFF2-40B4-BE49-F238E27FC236}">
                <a16:creationId xmlns:a16="http://schemas.microsoft.com/office/drawing/2014/main" id="{C960FBAD-3984-41AA-9D11-DAF8E9576E9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94311" y="2910781"/>
            <a:ext cx="3297437" cy="2727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2023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5AE9505-640A-4A76-BFEC-1F851BFB2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AB8EDEAC-DE34-4551-AEBC-FF7A3B2E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1563904" cy="1325563"/>
          </a:xfrm>
        </p:spPr>
        <p:txBody>
          <a:bodyPr/>
          <a:lstStyle/>
          <a:p>
            <a:r>
              <a:rPr lang="es-MX" dirty="0">
                <a:solidFill>
                  <a:srgbClr val="A7A8AA"/>
                </a:solidFill>
              </a:rPr>
              <a:t>TEORÍA</a:t>
            </a:r>
            <a:br>
              <a:rPr lang="es-MX" dirty="0"/>
            </a:br>
            <a:r>
              <a:rPr lang="es-MX" dirty="0">
                <a:solidFill>
                  <a:srgbClr val="88354D"/>
                </a:solidFill>
              </a:rPr>
              <a:t>PRINCIPIOS BÁSICOS DE LAS TINTAS PENETRANTES</a:t>
            </a:r>
            <a:endParaRPr lang="es-CL" dirty="0">
              <a:solidFill>
                <a:srgbClr val="88354D"/>
              </a:solidFill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2A714EAE-7E99-4E0C-822F-995C2159B4D3}"/>
              </a:ext>
            </a:extLst>
          </p:cNvPr>
          <p:cNvSpPr/>
          <p:nvPr/>
        </p:nvSpPr>
        <p:spPr>
          <a:xfrm>
            <a:off x="403193" y="260025"/>
            <a:ext cx="1336831" cy="45719"/>
          </a:xfrm>
          <a:prstGeom prst="rect">
            <a:avLst/>
          </a:prstGeom>
          <a:solidFill>
            <a:srgbClr val="8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A4A32C6D-AC34-4A85-B2CC-915F36EFE215}"/>
              </a:ext>
            </a:extLst>
          </p:cNvPr>
          <p:cNvGrpSpPr/>
          <p:nvPr/>
        </p:nvGrpSpPr>
        <p:grpSpPr>
          <a:xfrm>
            <a:off x="0" y="1750069"/>
            <a:ext cx="9215021" cy="805318"/>
            <a:chOff x="-1" y="593"/>
            <a:chExt cx="6918320" cy="4229040"/>
          </a:xfrm>
          <a:solidFill>
            <a:srgbClr val="88354D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18415E77-3331-4B45-BF82-646383C558A5}"/>
                </a:ext>
              </a:extLst>
            </p:cNvPr>
            <p:cNvSpPr/>
            <p:nvPr/>
          </p:nvSpPr>
          <p:spPr>
            <a:xfrm>
              <a:off x="0" y="593"/>
              <a:ext cx="3916029" cy="42290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AFFCCF55-8019-47C0-BD2A-D60B47C68428}"/>
                </a:ext>
              </a:extLst>
            </p:cNvPr>
            <p:cNvSpPr txBox="1"/>
            <p:nvPr/>
          </p:nvSpPr>
          <p:spPr>
            <a:xfrm>
              <a:off x="-1" y="593"/>
              <a:ext cx="6918320" cy="42290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114300" lvl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800"/>
              </a:pPr>
              <a:endParaRPr lang="es-MX" sz="3600" dirty="0"/>
            </a:p>
            <a:p>
              <a:pPr marL="114300" lvl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800"/>
              </a:pPr>
              <a:endParaRPr lang="es-MX" sz="3600" dirty="0"/>
            </a:p>
            <a:p>
              <a:pPr marL="114300" lvl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lang="es-MX" sz="3600" dirty="0"/>
                <a:t>Principios de funcionamiento: Capilaridad</a:t>
              </a:r>
            </a:p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CL" sz="6500" kern="1200" dirty="0"/>
            </a:p>
          </p:txBody>
        </p:sp>
      </p:grpSp>
      <p:pic>
        <p:nvPicPr>
          <p:cNvPr id="11" name="Google Shape;119;gae70851044_0_6">
            <a:extLst>
              <a:ext uri="{FF2B5EF4-FFF2-40B4-BE49-F238E27FC236}">
                <a16:creationId xmlns:a16="http://schemas.microsoft.com/office/drawing/2014/main" id="{3DEA8B95-ECE3-4B5D-A29C-D0914218FA6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0036" y="3044317"/>
            <a:ext cx="9971927" cy="23533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8430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8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MX" sz="6600" dirty="0">
                <a:solidFill>
                  <a:srgbClr val="88354D"/>
                </a:solidFill>
              </a:rPr>
              <a:t>TEMA N°2</a:t>
            </a:r>
            <a:br>
              <a:rPr lang="es-MX" dirty="0"/>
            </a:br>
            <a:r>
              <a:rPr lang="es-MX" dirty="0">
                <a:solidFill>
                  <a:srgbClr val="A7A8AA"/>
                </a:solidFill>
              </a:rPr>
              <a:t>PRÁCTICA</a:t>
            </a:r>
            <a:endParaRPr lang="es-CL" dirty="0">
              <a:solidFill>
                <a:srgbClr val="A7A8AA"/>
              </a:solidFill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7C7AA7B-38FD-4984-ABD9-83C49EFE6F4B}"/>
              </a:ext>
            </a:extLst>
          </p:cNvPr>
          <p:cNvSpPr/>
          <p:nvPr/>
        </p:nvSpPr>
        <p:spPr>
          <a:xfrm>
            <a:off x="403193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6" name="Google Shape;155;gae70851044_0_54">
            <a:extLst>
              <a:ext uri="{FF2B5EF4-FFF2-40B4-BE49-F238E27FC236}">
                <a16:creationId xmlns:a16="http://schemas.microsoft.com/office/drawing/2014/main" id="{7FD498F2-0613-4768-8B0B-EC8EAFE56015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488873" y="1027906"/>
            <a:ext cx="6927441" cy="4569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9860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4A89CC04-9E5A-45BC-BDC1-7694B7274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8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2" y="365125"/>
            <a:ext cx="11634925" cy="1325563"/>
          </a:xfrm>
        </p:spPr>
        <p:txBody>
          <a:bodyPr/>
          <a:lstStyle/>
          <a:p>
            <a:r>
              <a:rPr lang="es-MX" dirty="0">
                <a:solidFill>
                  <a:srgbClr val="88354D"/>
                </a:solidFill>
              </a:rPr>
              <a:t>PRÁCTICA</a:t>
            </a:r>
            <a:br>
              <a:rPr lang="es-MX" dirty="0"/>
            </a:br>
            <a:r>
              <a:rPr lang="es-MX" sz="3800" dirty="0">
                <a:solidFill>
                  <a:srgbClr val="A7A8AA"/>
                </a:solidFill>
              </a:rPr>
              <a:t>PROCEDIMIENTO DE APLICACIÓN DE TINTAS PENETRANTES</a:t>
            </a:r>
            <a:endParaRPr lang="es-CL" sz="3800" dirty="0">
              <a:solidFill>
                <a:srgbClr val="A7A8AA"/>
              </a:solidFill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7C7AA7B-38FD-4984-ABD9-83C49EFE6F4B}"/>
              </a:ext>
            </a:extLst>
          </p:cNvPr>
          <p:cNvSpPr/>
          <p:nvPr/>
        </p:nvSpPr>
        <p:spPr>
          <a:xfrm>
            <a:off x="403193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08941314-D6C9-4073-8645-4CD3536DDA4D}"/>
              </a:ext>
            </a:extLst>
          </p:cNvPr>
          <p:cNvGrpSpPr/>
          <p:nvPr/>
        </p:nvGrpSpPr>
        <p:grpSpPr>
          <a:xfrm>
            <a:off x="1" y="2159824"/>
            <a:ext cx="7235300" cy="4229040"/>
            <a:chOff x="0" y="593"/>
            <a:chExt cx="5198371" cy="4229040"/>
          </a:xfrm>
          <a:solidFill>
            <a:srgbClr val="88354D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0D462115-2178-47D4-B7A3-3E0B102FD162}"/>
                </a:ext>
              </a:extLst>
            </p:cNvPr>
            <p:cNvSpPr/>
            <p:nvPr/>
          </p:nvSpPr>
          <p:spPr>
            <a:xfrm>
              <a:off x="0" y="593"/>
              <a:ext cx="3916029" cy="42290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10DB954B-C528-47EB-A5C5-EEFC340CBEF9}"/>
                </a:ext>
              </a:extLst>
            </p:cNvPr>
            <p:cNvSpPr txBox="1"/>
            <p:nvPr/>
          </p:nvSpPr>
          <p:spPr>
            <a:xfrm>
              <a:off x="0" y="593"/>
              <a:ext cx="5198371" cy="42290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114300" lvl="0" algn="l" rtl="0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SzPts val="1800"/>
              </a:pPr>
              <a:endParaRPr lang="es-MX" sz="2800" dirty="0"/>
            </a:p>
            <a:p>
              <a:pPr marL="114300" lvl="0" algn="l" rtl="0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SzPts val="1800"/>
              </a:pPr>
              <a:r>
                <a:rPr lang="es-MX" sz="2800" dirty="0"/>
                <a:t>ETAPA 1: Objetivos, contexto y recopilación de información</a:t>
              </a:r>
            </a:p>
            <a:p>
              <a:pPr marL="114300" lvl="0" algn="l" rtl="0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SzPts val="1800"/>
              </a:pPr>
              <a:endParaRPr lang="es-MX" sz="2800" dirty="0"/>
            </a:p>
            <a:p>
              <a:pPr marL="914400" lvl="1" indent="-3429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800"/>
                <a:buChar char="•"/>
              </a:pPr>
              <a:r>
                <a:rPr lang="es-MX" sz="2800" dirty="0"/>
                <a:t>PASO 1 Objetivos del análisis</a:t>
              </a:r>
            </a:p>
            <a:p>
              <a:pPr marL="914400" lvl="1" indent="-3429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800"/>
                <a:buChar char="•"/>
              </a:pPr>
              <a:r>
                <a:rPr lang="es-MX" sz="2800" dirty="0"/>
                <a:t>PASO 2 Planteamiento del contexto</a:t>
              </a:r>
            </a:p>
            <a:p>
              <a:pPr marL="914400" lvl="1" indent="-3429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800"/>
                <a:buChar char="•"/>
              </a:pPr>
              <a:r>
                <a:rPr lang="es-MX" sz="2800" dirty="0"/>
                <a:t>PASO 3 Recopilación de información</a:t>
              </a:r>
            </a:p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CL" sz="6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83187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4A89CC04-9E5A-45BC-BDC1-7694B7274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8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2" y="365125"/>
            <a:ext cx="11634925" cy="1325563"/>
          </a:xfrm>
        </p:spPr>
        <p:txBody>
          <a:bodyPr/>
          <a:lstStyle/>
          <a:p>
            <a:r>
              <a:rPr lang="es-MX" dirty="0">
                <a:solidFill>
                  <a:srgbClr val="88354D"/>
                </a:solidFill>
              </a:rPr>
              <a:t>PRÁCTICA</a:t>
            </a:r>
            <a:br>
              <a:rPr lang="es-MX" dirty="0"/>
            </a:br>
            <a:r>
              <a:rPr lang="es-MX" sz="3800" dirty="0">
                <a:solidFill>
                  <a:srgbClr val="A7A8AA"/>
                </a:solidFill>
              </a:rPr>
              <a:t>PROCEDIMIENTO DE APLICACIÓN DE TINTAS PENETRANTES</a:t>
            </a:r>
            <a:endParaRPr lang="es-CL" sz="3800" dirty="0">
              <a:solidFill>
                <a:srgbClr val="A7A8AA"/>
              </a:solidFill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7C7AA7B-38FD-4984-ABD9-83C49EFE6F4B}"/>
              </a:ext>
            </a:extLst>
          </p:cNvPr>
          <p:cNvSpPr/>
          <p:nvPr/>
        </p:nvSpPr>
        <p:spPr>
          <a:xfrm>
            <a:off x="403193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08941314-D6C9-4073-8645-4CD3536DDA4D}"/>
              </a:ext>
            </a:extLst>
          </p:cNvPr>
          <p:cNvGrpSpPr/>
          <p:nvPr/>
        </p:nvGrpSpPr>
        <p:grpSpPr>
          <a:xfrm>
            <a:off x="1" y="2159824"/>
            <a:ext cx="6095999" cy="4229040"/>
            <a:chOff x="0" y="593"/>
            <a:chExt cx="5198371" cy="4229040"/>
          </a:xfrm>
          <a:solidFill>
            <a:srgbClr val="88354D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0D462115-2178-47D4-B7A3-3E0B102FD162}"/>
                </a:ext>
              </a:extLst>
            </p:cNvPr>
            <p:cNvSpPr/>
            <p:nvPr/>
          </p:nvSpPr>
          <p:spPr>
            <a:xfrm>
              <a:off x="0" y="593"/>
              <a:ext cx="3916029" cy="42290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10DB954B-C528-47EB-A5C5-EEFC340CBEF9}"/>
                </a:ext>
              </a:extLst>
            </p:cNvPr>
            <p:cNvSpPr txBox="1"/>
            <p:nvPr/>
          </p:nvSpPr>
          <p:spPr>
            <a:xfrm>
              <a:off x="0" y="593"/>
              <a:ext cx="5198371" cy="42290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114300" lvl="0" algn="l" rtl="0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SzPts val="1800"/>
              </a:pPr>
              <a:endParaRPr lang="es-MX" sz="2800" dirty="0"/>
            </a:p>
            <a:p>
              <a:pPr marL="114300" lvl="0" algn="l" rtl="0">
                <a:spcBef>
                  <a:spcPts val="1000"/>
                </a:spcBef>
                <a:spcAft>
                  <a:spcPts val="0"/>
                </a:spcAft>
                <a:buSzPts val="1800"/>
              </a:pPr>
              <a:r>
                <a:rPr lang="es-MX" sz="2800" dirty="0"/>
                <a:t>ETAPA 2: Procedimiento de aplicación de tintas penetrantes</a:t>
              </a:r>
            </a:p>
            <a:p>
              <a:pPr marL="114300" lvl="0" algn="l" rtl="0">
                <a:spcBef>
                  <a:spcPts val="1000"/>
                </a:spcBef>
                <a:spcAft>
                  <a:spcPts val="0"/>
                </a:spcAft>
                <a:buSzPts val="1800"/>
              </a:pPr>
              <a:endParaRPr lang="es-MX" sz="2800" dirty="0"/>
            </a:p>
            <a:p>
              <a:pPr marL="114300" lvl="0" algn="l" rtl="0"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lang="es-MX" sz="2800" dirty="0"/>
                <a:t>1. Preparación, limpieza y secado de la superficie.</a:t>
              </a:r>
            </a:p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CL" sz="6500" kern="1200" dirty="0"/>
            </a:p>
          </p:txBody>
        </p:sp>
      </p:grpSp>
      <p:pic>
        <p:nvPicPr>
          <p:cNvPr id="9" name="Google Shape;135;p9">
            <a:extLst>
              <a:ext uri="{FF2B5EF4-FFF2-40B4-BE49-F238E27FC236}">
                <a16:creationId xmlns:a16="http://schemas.microsoft.com/office/drawing/2014/main" id="{57D6FFF0-8B62-4C00-8D35-1C7B411C5ABC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72028" y="2851020"/>
            <a:ext cx="5400675" cy="2562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725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4A89CC04-9E5A-45BC-BDC1-7694B7274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263A589-862B-46FE-947A-C1E49DB6D165}"/>
              </a:ext>
            </a:extLst>
          </p:cNvPr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8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Título 3">
            <a:extLst>
              <a:ext uri="{FF2B5EF4-FFF2-40B4-BE49-F238E27FC236}">
                <a16:creationId xmlns:a16="http://schemas.microsoft.com/office/drawing/2014/main" id="{27409035-8202-4EB9-9D30-FE6DD6CE5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62" y="365125"/>
            <a:ext cx="11634925" cy="1325563"/>
          </a:xfrm>
        </p:spPr>
        <p:txBody>
          <a:bodyPr/>
          <a:lstStyle/>
          <a:p>
            <a:r>
              <a:rPr lang="es-MX" dirty="0">
                <a:solidFill>
                  <a:srgbClr val="88354D"/>
                </a:solidFill>
              </a:rPr>
              <a:t>PRÁCTICA</a:t>
            </a:r>
            <a:br>
              <a:rPr lang="es-MX" dirty="0"/>
            </a:br>
            <a:r>
              <a:rPr lang="es-MX" sz="3800" dirty="0">
                <a:solidFill>
                  <a:srgbClr val="A7A8AA"/>
                </a:solidFill>
              </a:rPr>
              <a:t>PROCEDIMIENTO DE APLICACIÓN DE TINTAS PENETRANTES</a:t>
            </a:r>
            <a:endParaRPr lang="es-CL" sz="3800" dirty="0">
              <a:solidFill>
                <a:srgbClr val="A7A8AA"/>
              </a:solidFill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7C7AA7B-38FD-4984-ABD9-83C49EFE6F4B}"/>
              </a:ext>
            </a:extLst>
          </p:cNvPr>
          <p:cNvSpPr/>
          <p:nvPr/>
        </p:nvSpPr>
        <p:spPr>
          <a:xfrm>
            <a:off x="403193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08941314-D6C9-4073-8645-4CD3536DDA4D}"/>
              </a:ext>
            </a:extLst>
          </p:cNvPr>
          <p:cNvGrpSpPr/>
          <p:nvPr/>
        </p:nvGrpSpPr>
        <p:grpSpPr>
          <a:xfrm>
            <a:off x="1" y="2159824"/>
            <a:ext cx="6095999" cy="4229040"/>
            <a:chOff x="0" y="593"/>
            <a:chExt cx="5198371" cy="4229040"/>
          </a:xfrm>
          <a:solidFill>
            <a:srgbClr val="88354D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0D462115-2178-47D4-B7A3-3E0B102FD162}"/>
                </a:ext>
              </a:extLst>
            </p:cNvPr>
            <p:cNvSpPr/>
            <p:nvPr/>
          </p:nvSpPr>
          <p:spPr>
            <a:xfrm>
              <a:off x="0" y="593"/>
              <a:ext cx="3916029" cy="42290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10DB954B-C528-47EB-A5C5-EEFC340CBEF9}"/>
                </a:ext>
              </a:extLst>
            </p:cNvPr>
            <p:cNvSpPr txBox="1"/>
            <p:nvPr/>
          </p:nvSpPr>
          <p:spPr>
            <a:xfrm>
              <a:off x="0" y="593"/>
              <a:ext cx="5198371" cy="42290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114300" lvl="0" algn="l" rtl="0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SzPts val="1800"/>
              </a:pPr>
              <a:endParaRPr lang="es-MX" sz="2800" dirty="0"/>
            </a:p>
            <a:p>
              <a:pPr marL="114300" lvl="0" algn="l" rtl="0">
                <a:spcBef>
                  <a:spcPts val="1000"/>
                </a:spcBef>
                <a:spcAft>
                  <a:spcPts val="0"/>
                </a:spcAft>
                <a:buSzPts val="1800"/>
              </a:pPr>
              <a:r>
                <a:rPr lang="es-MX" sz="2800" dirty="0"/>
                <a:t>ETAPA 2: Procedimiento de aplicación de tintas penetrantes</a:t>
              </a:r>
            </a:p>
            <a:p>
              <a:pPr marL="114300" lvl="0" algn="l" rtl="0">
                <a:spcBef>
                  <a:spcPts val="1000"/>
                </a:spcBef>
                <a:spcAft>
                  <a:spcPts val="0"/>
                </a:spcAft>
                <a:buSzPts val="1800"/>
              </a:pPr>
              <a:endParaRPr lang="es-MX" sz="2800" dirty="0"/>
            </a:p>
            <a:p>
              <a:pPr marL="114300" lvl="0" algn="l" rtl="0"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lang="es-MX" sz="2800" dirty="0"/>
                <a:t>2. Aplicación del penetrante y tiempo de penetración</a:t>
              </a:r>
            </a:p>
            <a:p>
              <a:pPr marL="114300" lvl="0" algn="l" rtl="0">
                <a:spcBef>
                  <a:spcPts val="0"/>
                </a:spcBef>
                <a:spcAft>
                  <a:spcPts val="0"/>
                </a:spcAft>
                <a:buSzPts val="1800"/>
              </a:pPr>
              <a:r>
                <a:rPr lang="es-MX" sz="2800" dirty="0"/>
                <a:t>3. Remoción del exceso de penetrante (esperar 5 min)</a:t>
              </a:r>
            </a:p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CL" sz="6500" kern="1200" dirty="0"/>
            </a:p>
          </p:txBody>
        </p:sp>
      </p:grpSp>
      <p:pic>
        <p:nvPicPr>
          <p:cNvPr id="11" name="Google Shape;141;gae70851044_0_33">
            <a:extLst>
              <a:ext uri="{FF2B5EF4-FFF2-40B4-BE49-F238E27FC236}">
                <a16:creationId xmlns:a16="http://schemas.microsoft.com/office/drawing/2014/main" id="{FF84B48B-54B5-4613-AAA3-E006BBB871F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84778" y="2808287"/>
            <a:ext cx="5744547" cy="27601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01244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283</Words>
  <Application>Microsoft Office PowerPoint</Application>
  <PresentationFormat>Panorámica</PresentationFormat>
  <Paragraphs>69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Tintas Penetrantes</vt:lpstr>
      <vt:lpstr>TEMAS</vt:lpstr>
      <vt:lpstr>TEMA N°1 TEORÍA</vt:lpstr>
      <vt:lpstr>TEORÍA PRINCIPIOS BÁSICOS DE LAS TINTAS PENETRANTES</vt:lpstr>
      <vt:lpstr>TEORÍA PRINCIPIOS BÁSICOS DE LAS TINTAS PENETRANTES</vt:lpstr>
      <vt:lpstr>TEMA N°2 PRÁCTICA</vt:lpstr>
      <vt:lpstr>PRÁCTICA PROCEDIMIENTO DE APLICACIÓN DE TINTAS PENETRANTES</vt:lpstr>
      <vt:lpstr>PRÁCTICA PROCEDIMIENTO DE APLICACIÓN DE TINTAS PENETRANTES</vt:lpstr>
      <vt:lpstr>PRÁCTICA PROCEDIMIENTO DE APLICACIÓN DE TINTAS PENETRANTES</vt:lpstr>
      <vt:lpstr>PRÁCTICA PROCEDIMIENTO DE APLICACIÓN DE TINTAS PENETRANTES</vt:lpstr>
      <vt:lpstr>PRÁCTICA PROCEDIMIENTO DE APLICACIÓN DE TINTAS PENETRANTES</vt:lpstr>
      <vt:lpstr>PRÁCTICA PROCEDIMIENTO DE APLICACIÓN DE TINTAS PENETRANTES</vt:lpstr>
      <vt:lpstr>PRÁCTICA PROCEDIMIENTO DE APLICACIÓN DE TINTAS PENETRANTES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d.silvahidd@gmail.com</dc:creator>
  <cp:lastModifiedBy>Karina Uribe Mansilla</cp:lastModifiedBy>
  <cp:revision>64</cp:revision>
  <dcterms:created xsi:type="dcterms:W3CDTF">2020-08-12T18:32:33Z</dcterms:created>
  <dcterms:modified xsi:type="dcterms:W3CDTF">2021-02-18T04:32:55Z</dcterms:modified>
</cp:coreProperties>
</file>