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91" r:id="rId7"/>
    <p:sldId id="292" r:id="rId8"/>
    <p:sldId id="293" r:id="rId9"/>
    <p:sldId id="262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mio Belmar" initials="EB" lastIdx="12" clrIdx="0">
    <p:extLst>
      <p:ext uri="{19B8F6BF-5375-455C-9EA6-DF929625EA0E}">
        <p15:presenceInfo xmlns:p15="http://schemas.microsoft.com/office/powerpoint/2012/main" userId="cd9796ceae01ce3b" providerId="Windows Live"/>
      </p:ext>
    </p:extLst>
  </p:cmAuthor>
  <p:cmAuthor id="2" name="d.silvahidd@gmail.com" initials="d" lastIdx="1" clrIdx="1">
    <p:extLst>
      <p:ext uri="{19B8F6BF-5375-455C-9EA6-DF929625EA0E}">
        <p15:presenceInfo xmlns:p15="http://schemas.microsoft.com/office/powerpoint/2012/main" userId="08768d0e4472d8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  <a:srgbClr val="A7A8A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FDD2C-EA92-4B53-8EEC-06C55B9B9C77}" v="1" dt="2020-10-22T12:06:09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mio Belmar" userId="cd9796ceae01ce3b" providerId="LiveId" clId="{1EEFDD2C-EA92-4B53-8EEC-06C55B9B9C77}"/>
    <pc:docChg chg="custSel modSld">
      <pc:chgData name="Elimio Belmar" userId="cd9796ceae01ce3b" providerId="LiveId" clId="{1EEFDD2C-EA92-4B53-8EEC-06C55B9B9C77}" dt="2020-10-22T12:06:20.509" v="5" actId="1076"/>
      <pc:docMkLst>
        <pc:docMk/>
      </pc:docMkLst>
      <pc:sldChg chg="addSp delSp modSp mod">
        <pc:chgData name="Elimio Belmar" userId="cd9796ceae01ce3b" providerId="LiveId" clId="{1EEFDD2C-EA92-4B53-8EEC-06C55B9B9C77}" dt="2020-10-22T12:06:20.509" v="5" actId="1076"/>
        <pc:sldMkLst>
          <pc:docMk/>
          <pc:sldMk cId="539088184" sldId="256"/>
        </pc:sldMkLst>
        <pc:picChg chg="add mod">
          <ac:chgData name="Elimio Belmar" userId="cd9796ceae01ce3b" providerId="LiveId" clId="{1EEFDD2C-EA92-4B53-8EEC-06C55B9B9C77}" dt="2020-10-22T12:06:20.509" v="5" actId="1076"/>
          <ac:picMkLst>
            <pc:docMk/>
            <pc:sldMk cId="539088184" sldId="256"/>
            <ac:picMk id="5" creationId="{165597B4-E405-41A7-A9C7-8BA7B3EB87E2}"/>
          </ac:picMkLst>
        </pc:picChg>
        <pc:picChg chg="del">
          <ac:chgData name="Elimio Belmar" userId="cd9796ceae01ce3b" providerId="LiveId" clId="{1EEFDD2C-EA92-4B53-8EEC-06C55B9B9C77}" dt="2020-10-22T12:00:59.042" v="0" actId="478"/>
          <ac:picMkLst>
            <pc:docMk/>
            <pc:sldMk cId="539088184" sldId="256"/>
            <ac:picMk id="7" creationId="{483E32BB-916E-459F-B8C3-AC88FF9C2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12C63-FF96-453D-AE8F-4B16131C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D2167E-65B6-4257-BF20-50465DEE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CB69E-8DD8-4081-9E05-A3E69F23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B63DB-CB6B-4A80-81F1-8660C5B1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7E99E-7FE4-4D06-AE91-7B053514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7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46CBE-DB82-4ADD-B153-02C0809E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BB29C6-8232-41EA-824D-48EB13A8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407F2-9DBA-4B47-9861-B12D62B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9DAB7-CF5B-4FA9-8997-D11D236E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C8539-9B0D-4A03-B55A-AA79A64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9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ACB3A-C2AD-4CD4-8A43-BADEB87E7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19D21E-CB09-43EC-8423-F87515891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2E30D-53CE-44D9-A655-8B2300F3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AE0BC-C44D-42A5-A865-0ACC76EB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B3BB6-12CA-4D48-9278-5B02F384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2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0818C-AC32-45D9-8EF0-AEEB9262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52A6B-E89F-4494-A8B0-5CF23C4D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5638D-CB1A-445D-958F-3F964EEC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0E86E-C2D2-4FF1-AB54-5D925A35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7F441-B0C6-4646-9C19-C44826EA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6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5724-2FE3-4C0A-AE34-33EF4629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2C9C82-FF15-4142-981F-1FFDC62A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4F3AE-ACAA-4AC6-A37B-3525C404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DB45D-585A-4C53-8C7E-8E2F199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A3396-B363-4245-91A1-D7C6D4CD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8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24A9-F455-487B-81E5-0A5501EC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75B75-4F04-4977-ACEB-F32DEEC4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30D39F-D435-4067-90D6-597E886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A6CB5-6C8C-4E11-9E1D-5D2F505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35ABB7-7462-4D2D-AD87-C3C4882B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A19ED-234B-4544-A7DF-D79F22B1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4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56785-FDB1-47D0-ACCD-E39F084A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0A170B-ADE9-4A98-B498-FF730A4F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611E9-2893-471B-8326-69B5F919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45512B-C5F1-456D-BB86-CF34C2E09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010A56-4918-4E15-AE16-2A63ACA5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56F16D-21D3-48FA-9858-EFDEEE0F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5405B5-8177-48A2-ADA4-65B41E64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A50FA2-1BFB-4FEA-BE48-BD50AAB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60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385CA-FD83-4115-97A9-880EF63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48EAE-EB73-493B-A079-4C931AC6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48868A-D5B5-46FC-AFC3-3305DA74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2B74A2-794C-4083-8828-1D853B42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1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457559-F99D-4F26-B5B5-842FE87A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B7C985-E099-40F5-8C8B-868ECE2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7EC2A-0F52-448B-890C-F5DA66D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04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F51A8-69C1-44C9-850E-8571ED45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C8FB0-A77D-4D9F-8649-B0558930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507C28-8D56-47CF-B243-C84D9CE4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4C9356-99F6-4E03-ABB5-DBA833EF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41696-3163-444E-868F-372A5C52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C3844-E79D-43E2-ACBF-8D2E41EF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99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B4CBB-6700-4E3E-85CA-A3421F07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C90AE7-2A5E-474B-9032-7596B8847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DB61B-8746-4FF7-B309-DE93C71FA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B6F95F-A0D0-485A-B725-97F1A4B3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4D0D2-E35B-45D3-A025-0C590BE8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3BB0A-EACB-4835-817C-6F49E50C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9A0B8F-FF9E-40B7-AD31-F08BE946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D7843-4435-4083-B470-BDE407A0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1C967-DD38-470D-94DC-1568DAF7A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7044-1EFD-49B2-9884-9FB6763C9AB8}" type="datetimeFigureOut">
              <a:rPr lang="es-CL" smtClean="0"/>
              <a:t>22-12-2020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1B9C6-4BB8-42A9-88A2-506E5DC47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44327-7F49-4DE0-BF53-109530E9F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2468-F7F5-4C01-837E-05B83162AB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5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-tools.com/barras-antivibratorias-portaherramientas-interiores/porta-herramienta-torno-j-sclc-95-interior-antivibrante-refrigeracion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lmecanica-facil.mahtg.com/wp-content/uploads/2016/12/Velocidad-de-Corte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gemecanica.com/tutorialsemanal/tutorialn38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quinasyequipos.com.ar/conceptos-basicos-para-optimizar-el-roscado-en-un-torn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recant.com/tienda/producto/5155445-platos-de-torno-con-cuatro-mordazas-de-fundicion-z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mak.com/Luneta-fija-para-TU-2807-OPTIMU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mak.com/Luneta-movil-para-TU-2506-/-TU-2404-/-TU-2406-OPTIMU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stitutoasteco.com/disponibles/Curso-15-conceptos-tecnicos-torneado-tronzado-roscado/#/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6A8B170-F7FE-4574-BBDD-9811E062866F}"/>
              </a:ext>
            </a:extLst>
          </p:cNvPr>
          <p:cNvSpPr>
            <a:spLocks noChangeAspect="1"/>
          </p:cNvSpPr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E7E263-56BD-4E4E-9F0C-D577D78BCDF7}"/>
              </a:ext>
            </a:extLst>
          </p:cNvPr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11D7D-FFAA-4EBF-A6EF-F627CC998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488" y="2432485"/>
            <a:ext cx="4441794" cy="2435765"/>
          </a:xfrm>
        </p:spPr>
        <p:txBody>
          <a:bodyPr>
            <a:normAutofit fontScale="90000"/>
          </a:bodyPr>
          <a:lstStyle/>
          <a:p>
            <a:pPr algn="r"/>
            <a:r>
              <a:rPr lang="es-CL" dirty="0">
                <a:solidFill>
                  <a:schemeClr val="bg1"/>
                </a:solidFill>
              </a:rPr>
              <a:t>Preparación 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dirty="0">
                <a:solidFill>
                  <a:schemeClr val="bg1"/>
                </a:solidFill>
              </a:rPr>
              <a:t>de torno convencional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1950B6-25D9-4105-92F2-8392A51A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</p:spPr>
        <p:txBody>
          <a:bodyPr/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Actividad N°1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A87A65-E896-4A23-BAC7-F58F78545B08}"/>
              </a:ext>
            </a:extLst>
          </p:cNvPr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bg1"/>
                </a:solidFill>
              </a:rPr>
              <a:t>Especialidad Mecánica Industrial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Mención Máquinas – Herramientas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Módulo Torneado de piezas y conjuntos mecánicos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5597B4-E405-41A7-A9C7-8BA7B3EB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522" y="328469"/>
            <a:ext cx="4718602" cy="61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2;g94c7710586_0_0">
            <a:extLst>
              <a:ext uri="{FF2B5EF4-FFF2-40B4-BE49-F238E27FC236}">
                <a16:creationId xmlns:a16="http://schemas.microsoft.com/office/drawing/2014/main" id="{FAA99A9F-234C-4F12-8307-3A9038EC67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62117" y="891638"/>
            <a:ext cx="6133842" cy="455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A7A8AA"/>
                </a:solidFill>
              </a:rPr>
              <a:t>TEMA N°2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HERRAMIENTAS 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Google Shape;143;g94c7710586_0_0">
            <a:extLst>
              <a:ext uri="{FF2B5EF4-FFF2-40B4-BE49-F238E27FC236}">
                <a16:creationId xmlns:a16="http://schemas.microsoft.com/office/drawing/2014/main" id="{FA01FABC-1554-480C-9354-0A8AF3E17503}"/>
              </a:ext>
            </a:extLst>
          </p:cNvPr>
          <p:cNvSpPr txBox="1"/>
          <p:nvPr/>
        </p:nvSpPr>
        <p:spPr>
          <a:xfrm>
            <a:off x="3768503" y="5966362"/>
            <a:ext cx="810981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CL" sz="9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https://www.tn-tools.com/barras-antivibratorias-portaherramientas-interiores/porta-herramienta-torno-j-sclc-95-interior-antivibrante-refrigeracion.html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68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341F9E4-C24B-4D65-85AC-07C5A8855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Google Shape;150;p3">
            <a:extLst>
              <a:ext uri="{FF2B5EF4-FFF2-40B4-BE49-F238E27FC236}">
                <a16:creationId xmlns:a16="http://schemas.microsoft.com/office/drawing/2014/main" id="{80FD49BD-FFC5-4562-859C-E6F161E196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608" y="1710917"/>
            <a:ext cx="3005832" cy="213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224B63-6D64-4093-A987-41E0B96EC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0" y="4384357"/>
            <a:ext cx="3733186" cy="24023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975F1C-3D96-4038-930C-BFCE4B967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65" y="1440402"/>
            <a:ext cx="6047358" cy="53754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AFFF37-B76D-4956-81DC-0DFDB8FC9606}"/>
              </a:ext>
            </a:extLst>
          </p:cNvPr>
          <p:cNvSpPr txBox="1"/>
          <p:nvPr/>
        </p:nvSpPr>
        <p:spPr>
          <a:xfrm>
            <a:off x="-472226" y="152317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Figura</a:t>
            </a:r>
            <a:r>
              <a:rPr lang="en-US" sz="1800" b="1" u="none" strike="noStrike" dirty="0">
                <a:solidFill>
                  <a:srgbClr val="88354D"/>
                </a:solidFill>
                <a:effectLst/>
              </a:rPr>
              <a:t> 2. </a:t>
            </a:r>
            <a:r>
              <a:rPr lang="es-CL" b="1" dirty="0">
                <a:solidFill>
                  <a:srgbClr val="88354D"/>
                </a:solidFill>
              </a:rPr>
              <a:t>Ubicación</a:t>
            </a:r>
            <a:r>
              <a:rPr lang="en-US" b="1" dirty="0">
                <a:solidFill>
                  <a:srgbClr val="88354D"/>
                </a:solidFill>
              </a:rPr>
              <a:t> de </a:t>
            </a:r>
            <a:r>
              <a:rPr lang="es-CL" b="1" dirty="0">
                <a:solidFill>
                  <a:srgbClr val="88354D"/>
                </a:solidFill>
              </a:rPr>
              <a:t>ángulos</a:t>
            </a:r>
            <a:br>
              <a:rPr lang="en-US" b="1" dirty="0">
                <a:solidFill>
                  <a:srgbClr val="88354D"/>
                </a:solidFill>
              </a:rPr>
            </a:br>
            <a:endParaRPr lang="en-US" b="1" dirty="0">
              <a:solidFill>
                <a:srgbClr val="88354D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5C087B-0B91-4CED-9DD7-F6211F8465EF}"/>
              </a:ext>
            </a:extLst>
          </p:cNvPr>
          <p:cNvSpPr txBox="1"/>
          <p:nvPr/>
        </p:nvSpPr>
        <p:spPr>
          <a:xfrm>
            <a:off x="641775" y="4124694"/>
            <a:ext cx="386549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s-ES" sz="1800" b="1" u="none" strike="noStrike" dirty="0">
                <a:solidFill>
                  <a:srgbClr val="88354D"/>
                </a:solidFill>
                <a:effectLst/>
              </a:rPr>
              <a:t>Tabla 4. Símbolos y tipos de ángulos</a:t>
            </a:r>
            <a:endParaRPr lang="es-ES" b="1" dirty="0">
              <a:solidFill>
                <a:srgbClr val="88354D"/>
              </a:solidFill>
              <a:effectLst/>
            </a:endParaRPr>
          </a:p>
          <a:p>
            <a:br>
              <a:rPr lang="es-ES" dirty="0"/>
            </a:b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8B14E5-E6CB-44F7-9B7C-AC8BFDCC60A5}"/>
              </a:ext>
            </a:extLst>
          </p:cNvPr>
          <p:cNvSpPr txBox="1"/>
          <p:nvPr/>
        </p:nvSpPr>
        <p:spPr>
          <a:xfrm>
            <a:off x="5956465" y="1261645"/>
            <a:ext cx="555135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s-ES" sz="1800" b="1" u="none" strike="noStrike" dirty="0">
                <a:solidFill>
                  <a:srgbClr val="88354D"/>
                </a:solidFill>
                <a:effectLst/>
              </a:rPr>
              <a:t>Tabla 5. Material a trabajar y valor de los  ángulos</a:t>
            </a:r>
            <a:endParaRPr lang="es-ES" b="1" dirty="0">
              <a:solidFill>
                <a:srgbClr val="88354D"/>
              </a:solidFill>
              <a:effectLst/>
            </a:endParaRPr>
          </a:p>
          <a:p>
            <a:br>
              <a:rPr lang="es-ES" dirty="0"/>
            </a:br>
            <a:endParaRPr lang="en-US" dirty="0"/>
          </a:p>
        </p:txBody>
      </p:sp>
      <p:sp>
        <p:nvSpPr>
          <p:cNvPr id="7" name="Google Shape;162;p4">
            <a:extLst>
              <a:ext uri="{FF2B5EF4-FFF2-40B4-BE49-F238E27FC236}">
                <a16:creationId xmlns:a16="http://schemas.microsoft.com/office/drawing/2014/main" id="{0F50587B-6460-421D-BA3E-3E2A0837F4C8}"/>
              </a:ext>
            </a:extLst>
          </p:cNvPr>
          <p:cNvSpPr txBox="1"/>
          <p:nvPr/>
        </p:nvSpPr>
        <p:spPr>
          <a:xfrm>
            <a:off x="157987" y="3845984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18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5E2BA5-B9EB-45DF-879D-9BBF0BB6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Google Shape;158;p4">
            <a:extLst>
              <a:ext uri="{FF2B5EF4-FFF2-40B4-BE49-F238E27FC236}">
                <a16:creationId xmlns:a16="http://schemas.microsoft.com/office/drawing/2014/main" id="{DEEFCF1E-D0EE-44C8-A4E5-D11994B4E7E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849" y="2606590"/>
            <a:ext cx="2275247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9;p4">
            <a:extLst>
              <a:ext uri="{FF2B5EF4-FFF2-40B4-BE49-F238E27FC236}">
                <a16:creationId xmlns:a16="http://schemas.microsoft.com/office/drawing/2014/main" id="{481F2E3C-4F5C-4410-8AF4-C1BB27A4C0B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757" y="2606590"/>
            <a:ext cx="2877657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298764" y="2237258"/>
            <a:ext cx="3689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3. Afinar y pequeña pasada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496736" y="2237258"/>
            <a:ext cx="3689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b="1" dirty="0">
                <a:solidFill>
                  <a:srgbClr val="88354D"/>
                </a:solidFill>
                <a:effectLst/>
              </a:rPr>
              <a:t>Figura 4</a:t>
            </a:r>
            <a:r>
              <a:rPr lang="en-US" b="1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Desbaste a gran pasada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8" name="Google Shape;162;p4">
            <a:extLst>
              <a:ext uri="{FF2B5EF4-FFF2-40B4-BE49-F238E27FC236}">
                <a16:creationId xmlns:a16="http://schemas.microsoft.com/office/drawing/2014/main" id="{6C4A70BA-0935-4440-9EDB-A936817A9C7E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62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AA163F-9120-4ECC-88DD-F01043FA3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811382" y="2263288"/>
            <a:ext cx="4504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5. Desbaste fuerte mano izquierda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259593" y="2230161"/>
            <a:ext cx="4511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b="1" dirty="0">
                <a:solidFill>
                  <a:srgbClr val="88354D"/>
                </a:solidFill>
              </a:rPr>
              <a:t>Figura 6.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Desbaste fuerte mano derecha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1" name="Google Shape;169;p5">
            <a:extLst>
              <a:ext uri="{FF2B5EF4-FFF2-40B4-BE49-F238E27FC236}">
                <a16:creationId xmlns:a16="http://schemas.microsoft.com/office/drawing/2014/main" id="{75FEB4D4-3503-4BAD-9778-A0EB348DC22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391" y="2606590"/>
            <a:ext cx="2006365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0;p5">
            <a:extLst>
              <a:ext uri="{FF2B5EF4-FFF2-40B4-BE49-F238E27FC236}">
                <a16:creationId xmlns:a16="http://schemas.microsoft.com/office/drawing/2014/main" id="{F591BCB0-93EF-42E7-8184-393873D604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566" y="2606590"/>
            <a:ext cx="2088242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E77BFA51-E1F7-4A82-A6EE-99F37AD0C71E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83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2D0996-0D03-4BCE-A5CB-39217458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202253" y="2247209"/>
            <a:ext cx="4458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7. Desbaste ligero mano izquierda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66938" y="2247209"/>
            <a:ext cx="4193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b="1" dirty="0">
                <a:solidFill>
                  <a:srgbClr val="88354D"/>
                </a:solidFill>
              </a:rPr>
              <a:t>Figura 8.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Desbaste </a:t>
            </a:r>
            <a:r>
              <a:rPr lang="es-CL" b="1" dirty="0">
                <a:solidFill>
                  <a:srgbClr val="88354D"/>
                </a:solidFill>
              </a:rPr>
              <a:t>ligero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 mano derecha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3" name="Google Shape;180;p6">
            <a:extLst>
              <a:ext uri="{FF2B5EF4-FFF2-40B4-BE49-F238E27FC236}">
                <a16:creationId xmlns:a16="http://schemas.microsoft.com/office/drawing/2014/main" id="{B3888AAD-BA69-47AF-A7BD-F37F5806771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9018" y="2723563"/>
            <a:ext cx="2219325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1;p6">
            <a:extLst>
              <a:ext uri="{FF2B5EF4-FFF2-40B4-BE49-F238E27FC236}">
                <a16:creationId xmlns:a16="http://schemas.microsoft.com/office/drawing/2014/main" id="{91074FEA-E32D-4F35-88A3-9EBC7FF83CE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544" y="2718593"/>
            <a:ext cx="24765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63EED770-7DF1-4401-81BD-4B19B181CC1C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29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949B49-9DC5-4987-B1B9-B72D1653C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480477" y="2237258"/>
            <a:ext cx="3436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9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Desbaste </a:t>
            </a:r>
            <a:r>
              <a:rPr lang="es-MX" b="1" dirty="0">
                <a:solidFill>
                  <a:srgbClr val="88354D"/>
                </a:solidFill>
              </a:rPr>
              <a:t>a dos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manos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7130711" y="2237258"/>
            <a:ext cx="3282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10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Afinado en bronce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1" name="Google Shape;191;p7">
            <a:extLst>
              <a:ext uri="{FF2B5EF4-FFF2-40B4-BE49-F238E27FC236}">
                <a16:creationId xmlns:a16="http://schemas.microsoft.com/office/drawing/2014/main" id="{491E5CA1-9685-40C9-860A-8E6F37868F8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7818" y="2803696"/>
            <a:ext cx="2238375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2;p7">
            <a:extLst>
              <a:ext uri="{FF2B5EF4-FFF2-40B4-BE49-F238E27FC236}">
                <a16:creationId xmlns:a16="http://schemas.microsoft.com/office/drawing/2014/main" id="{E08EA821-128D-46EF-9B21-2B193C79DF5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494" y="2722733"/>
            <a:ext cx="238125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312F4EE8-B6C1-4569-8C2E-202B50842CAF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88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2160CF-8D33-44B9-952C-D68B492EE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071608" y="2140307"/>
            <a:ext cx="4373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11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Tornear interior mano izquierda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736407" y="2140307"/>
            <a:ext cx="422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CL" sz="1800" b="1" u="none" strike="noStrike" cap="none" dirty="0">
                <a:solidFill>
                  <a:srgbClr val="88354D"/>
                </a:solidFill>
              </a:rPr>
              <a:t>Figura 12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Tornear interior mano derecha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3" name="Google Shape;202;p8">
            <a:extLst>
              <a:ext uri="{FF2B5EF4-FFF2-40B4-BE49-F238E27FC236}">
                <a16:creationId xmlns:a16="http://schemas.microsoft.com/office/drawing/2014/main" id="{E41495DF-59E4-48D3-B620-F95E87D39F1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7369" y="2577465"/>
            <a:ext cx="2262623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3;p8">
            <a:extLst>
              <a:ext uri="{FF2B5EF4-FFF2-40B4-BE49-F238E27FC236}">
                <a16:creationId xmlns:a16="http://schemas.microsoft.com/office/drawing/2014/main" id="{623BB36C-B3FF-474B-BAD6-E3BF8E0B7DA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3638" y="2577465"/>
            <a:ext cx="2140312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3BC7E5D3-98B6-45F6-B0C8-344A66E6531E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38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536D7F-35E0-402F-9EB7-21D898618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767522" y="2237258"/>
            <a:ext cx="383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13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Esquinar interior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7564959" y="2230161"/>
            <a:ext cx="2599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14.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Acanalar interior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1" name="Google Shape;213;p9">
            <a:extLst>
              <a:ext uri="{FF2B5EF4-FFF2-40B4-BE49-F238E27FC236}">
                <a16:creationId xmlns:a16="http://schemas.microsoft.com/office/drawing/2014/main" id="{AC0F01FE-1F8B-4C3C-82F7-CB2EF16BC05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552" y="2604093"/>
            <a:ext cx="2881181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4;p9">
            <a:extLst>
              <a:ext uri="{FF2B5EF4-FFF2-40B4-BE49-F238E27FC236}">
                <a16:creationId xmlns:a16="http://schemas.microsoft.com/office/drawing/2014/main" id="{A934C373-62A5-4B73-A0C2-FE2CFCEA79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731" y="2589323"/>
            <a:ext cx="2763441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91558879-F401-4FD4-A732-9F907C93BF04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64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26DAAE-765F-442D-98B9-D31121FEF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558968" y="2199790"/>
            <a:ext cx="4512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15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Refrentado gran pasada izquierda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802421" y="2199790"/>
            <a:ext cx="3922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16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Refrentado gran pasada derecha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3" name="Google Shape;224;p10">
            <a:extLst>
              <a:ext uri="{FF2B5EF4-FFF2-40B4-BE49-F238E27FC236}">
                <a16:creationId xmlns:a16="http://schemas.microsoft.com/office/drawing/2014/main" id="{3E0EF051-9FF4-4645-B543-5A9E00DE631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009" y="2586343"/>
            <a:ext cx="2117981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5;p10">
            <a:extLst>
              <a:ext uri="{FF2B5EF4-FFF2-40B4-BE49-F238E27FC236}">
                <a16:creationId xmlns:a16="http://schemas.microsoft.com/office/drawing/2014/main" id="{40298F1F-4161-4201-A401-829ABD517E7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966" y="2586343"/>
            <a:ext cx="1971656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42DC7D6A-A927-4DBF-96BC-620A9782D2F4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79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370357-B8BF-415D-895F-4CB205A5F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2237258"/>
            <a:ext cx="40207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17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Universal para tornos Revólver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2230161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18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Costado mano izquierda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1" name="Google Shape;235;p11">
            <a:extLst>
              <a:ext uri="{FF2B5EF4-FFF2-40B4-BE49-F238E27FC236}">
                <a16:creationId xmlns:a16="http://schemas.microsoft.com/office/drawing/2014/main" id="{94521F0A-E20B-48B0-BB83-7274262A7E4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941" y="2568590"/>
            <a:ext cx="4565479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6;p11">
            <a:extLst>
              <a:ext uri="{FF2B5EF4-FFF2-40B4-BE49-F238E27FC236}">
                <a16:creationId xmlns:a16="http://schemas.microsoft.com/office/drawing/2014/main" id="{D65192D3-B5F9-4F75-AC9C-A74570653DE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6097" y="2568590"/>
            <a:ext cx="1655394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AD9499B0-10F8-4056-8096-9F128FFD2F6F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44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3FDFA6-CB2B-4E51-8895-EEC24CE2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AB2C1D-B072-45E7-9846-BEA73E4E6358}"/>
              </a:ext>
            </a:extLst>
          </p:cNvPr>
          <p:cNvSpPr>
            <a:spLocks noChangeAspect="1"/>
          </p:cNvSpPr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4AFA7-4268-4895-B283-F8C5978B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</p:spPr>
        <p:txBody>
          <a:bodyPr>
            <a:no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</a:rPr>
              <a:t>TEMAS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F9B9AF-42E1-44DA-AC4C-F5AC060989FE}"/>
              </a:ext>
            </a:extLst>
          </p:cNvPr>
          <p:cNvSpPr>
            <a:spLocks noChangeAspect="1"/>
          </p:cNvSpPr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7181A0-0EEA-4D44-86E8-40B30A0D7EC6}"/>
              </a:ext>
            </a:extLst>
          </p:cNvPr>
          <p:cNvSpPr>
            <a:spLocks noChangeAspect="1"/>
          </p:cNvSpPr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A2CD7E-AA1E-4789-ACD6-32B2383B9781}"/>
              </a:ext>
            </a:extLst>
          </p:cNvPr>
          <p:cNvSpPr>
            <a:spLocks noChangeAspect="1"/>
          </p:cNvSpPr>
          <p:nvPr/>
        </p:nvSpPr>
        <p:spPr>
          <a:xfrm>
            <a:off x="525259" y="2352583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7">
                <a:extLst>
                  <a:ext uri="{FF2B5EF4-FFF2-40B4-BE49-F238E27FC236}">
                    <a16:creationId xmlns:a16="http://schemas.microsoft.com/office/drawing/2014/main" id="{3B68F3DB-0BEC-45BC-8A5C-819DBEB701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03" y="2768549"/>
                <a:ext cx="3320250" cy="2123047"/>
              </a:xfrm>
            </p:spPr>
            <p:txBody>
              <a:bodyPr>
                <a:normAutofit/>
              </a:bodyPr>
              <a:lstStyle/>
              <a:p>
                <a:r>
                  <a:rPr lang="es-MX" sz="2000" dirty="0">
                    <a:solidFill>
                      <a:schemeClr val="bg1"/>
                    </a:solidFill>
                  </a:rPr>
                  <a:t>Velocidad de corte y avance</a:t>
                </a:r>
              </a:p>
              <a:p>
                <a:r>
                  <a:rPr lang="es-CL" sz="2000" dirty="0">
                    <a:solidFill>
                      <a:schemeClr val="bg1"/>
                    </a:solidFill>
                  </a:rPr>
                  <a:t>Cálculo de la velocidad de giro (RPM)</a:t>
                </a:r>
              </a:p>
              <a:p>
                <a:r>
                  <a:rPr lang="es-MX" sz="2000" dirty="0">
                    <a:solidFill>
                      <a:schemeClr val="bg1"/>
                    </a:solidFill>
                  </a:rPr>
                  <a:t>Profundidad de corte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MX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s-MX" sz="2000" dirty="0">
                    <a:solidFill>
                      <a:schemeClr val="bg1"/>
                    </a:solidFill>
                  </a:rPr>
                  <a:t>)</a:t>
                </a:r>
                <a:endParaRPr lang="es-CL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Marcador de contenido 7">
                <a:extLst>
                  <a:ext uri="{FF2B5EF4-FFF2-40B4-BE49-F238E27FC236}">
                    <a16:creationId xmlns:a16="http://schemas.microsoft.com/office/drawing/2014/main" id="{3B68F3DB-0BEC-45BC-8A5C-819DBEB701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03" y="2768549"/>
                <a:ext cx="3320250" cy="2123047"/>
              </a:xfrm>
              <a:blipFill>
                <a:blip r:embed="rId3"/>
                <a:stretch>
                  <a:fillRect l="-1651" t="-2874" r="-5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691D8A59-9091-4F07-9FDB-8ACA88F51594}"/>
              </a:ext>
            </a:extLst>
          </p:cNvPr>
          <p:cNvSpPr txBox="1"/>
          <p:nvPr/>
        </p:nvSpPr>
        <p:spPr>
          <a:xfrm>
            <a:off x="856694" y="1488567"/>
            <a:ext cx="2607818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N°1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PARÁMETROS DE CORTE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E7C08F-CFDF-4CA8-915A-4426FB78792D}"/>
              </a:ext>
            </a:extLst>
          </p:cNvPr>
          <p:cNvSpPr>
            <a:spLocks noChangeAspect="1"/>
          </p:cNvSpPr>
          <p:nvPr/>
        </p:nvSpPr>
        <p:spPr>
          <a:xfrm>
            <a:off x="4214302" y="2352583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Marcador de contenido 7">
            <a:extLst>
              <a:ext uri="{FF2B5EF4-FFF2-40B4-BE49-F238E27FC236}">
                <a16:creationId xmlns:a16="http://schemas.microsoft.com/office/drawing/2014/main" id="{D54FB098-60DE-4DCD-8957-2961ABB11D08}"/>
              </a:ext>
            </a:extLst>
          </p:cNvPr>
          <p:cNvSpPr txBox="1">
            <a:spLocks/>
          </p:cNvSpPr>
          <p:nvPr/>
        </p:nvSpPr>
        <p:spPr>
          <a:xfrm>
            <a:off x="4431068" y="2786306"/>
            <a:ext cx="3017299" cy="66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</a:rPr>
              <a:t>Afilado de herramientas (ángulos y formas)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6EED3B-FC5A-4700-8DCE-BB587BCE0D1C}"/>
              </a:ext>
            </a:extLst>
          </p:cNvPr>
          <p:cNvSpPr txBox="1"/>
          <p:nvPr/>
        </p:nvSpPr>
        <p:spPr>
          <a:xfrm>
            <a:off x="4251478" y="1496836"/>
            <a:ext cx="3237394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N°2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HERRAMIENTAS DE CORTE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90515-B6BD-4F18-896D-F388077C4850}"/>
              </a:ext>
            </a:extLst>
          </p:cNvPr>
          <p:cNvSpPr>
            <a:spLocks noChangeAspect="1"/>
          </p:cNvSpPr>
          <p:nvPr/>
        </p:nvSpPr>
        <p:spPr>
          <a:xfrm>
            <a:off x="7903345" y="2344314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Marcador de contenido 7">
            <a:extLst>
              <a:ext uri="{FF2B5EF4-FFF2-40B4-BE49-F238E27FC236}">
                <a16:creationId xmlns:a16="http://schemas.microsoft.com/office/drawing/2014/main" id="{569960B5-4AA3-40BA-A11B-98DB0FE86934}"/>
              </a:ext>
            </a:extLst>
          </p:cNvPr>
          <p:cNvSpPr txBox="1">
            <a:spLocks/>
          </p:cNvSpPr>
          <p:nvPr/>
        </p:nvSpPr>
        <p:spPr>
          <a:xfrm>
            <a:off x="8120111" y="2778037"/>
            <a:ext cx="3017299" cy="660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bg1"/>
                </a:solidFill>
              </a:rPr>
              <a:t>Partes y accesorios del torno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FCDFAD-93E9-4C85-B3E0-11DE8CAFADE7}"/>
              </a:ext>
            </a:extLst>
          </p:cNvPr>
          <p:cNvSpPr txBox="1"/>
          <p:nvPr/>
        </p:nvSpPr>
        <p:spPr>
          <a:xfrm>
            <a:off x="7940521" y="1488567"/>
            <a:ext cx="3237394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N°3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TIPOS DE TORNEADO</a:t>
            </a:r>
          </a:p>
        </p:txBody>
      </p:sp>
    </p:spTree>
    <p:extLst>
      <p:ext uri="{BB962C8B-B14F-4D97-AF65-F5344CB8AC3E}">
        <p14:creationId xmlns:p14="http://schemas.microsoft.com/office/powerpoint/2010/main" val="96082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6050EC-55F7-4AA0-A89A-96ECB119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2237258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19.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Costado mano derecha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2230161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20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Acanalar en profundidad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3" name="Google Shape;246;p12">
            <a:extLst>
              <a:ext uri="{FF2B5EF4-FFF2-40B4-BE49-F238E27FC236}">
                <a16:creationId xmlns:a16="http://schemas.microsoft.com/office/drawing/2014/main" id="{2607493F-B8B7-4BDE-BFB3-F3FE3B3AC49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614" y="2615352"/>
            <a:ext cx="1800225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7;p12">
            <a:extLst>
              <a:ext uri="{FF2B5EF4-FFF2-40B4-BE49-F238E27FC236}">
                <a16:creationId xmlns:a16="http://schemas.microsoft.com/office/drawing/2014/main" id="{F7D0C727-8228-4882-93CD-978352F740C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65" y="2615352"/>
            <a:ext cx="196215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EEBC889-C443-4DAE-A885-28EE82405D06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12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16363D-F16E-45CF-B178-37418ADF0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Google Shape;162;p4">
            <a:extLst>
              <a:ext uri="{FF2B5EF4-FFF2-40B4-BE49-F238E27FC236}">
                <a16:creationId xmlns:a16="http://schemas.microsoft.com/office/drawing/2014/main" id="{217B0CC5-7FF9-4053-B291-4110859DC632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2237258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21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Acanalar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2230161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22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Afinar rígida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1" name="Google Shape;257;p13">
            <a:extLst>
              <a:ext uri="{FF2B5EF4-FFF2-40B4-BE49-F238E27FC236}">
                <a16:creationId xmlns:a16="http://schemas.microsoft.com/office/drawing/2014/main" id="{6663BA78-2680-42BE-A7EF-A70057596B2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5837" y="2704886"/>
            <a:ext cx="220027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8;p13">
            <a:extLst>
              <a:ext uri="{FF2B5EF4-FFF2-40B4-BE49-F238E27FC236}">
                <a16:creationId xmlns:a16="http://schemas.microsoft.com/office/drawing/2014/main" id="{0AD74181-6CB7-4FED-B572-7B73D0FE260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15" y="2704886"/>
            <a:ext cx="1866900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64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65737B-9FD6-4A9A-83C4-626095FF3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2237258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23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Refrentar a dos manos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2230161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24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Roscar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3" name="Google Shape;268;p14">
            <a:extLst>
              <a:ext uri="{FF2B5EF4-FFF2-40B4-BE49-F238E27FC236}">
                <a16:creationId xmlns:a16="http://schemas.microsoft.com/office/drawing/2014/main" id="{D74C2BC9-C613-474B-985E-74009016775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7695" y="2866663"/>
            <a:ext cx="379095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69;p14">
            <a:extLst>
              <a:ext uri="{FF2B5EF4-FFF2-40B4-BE49-F238E27FC236}">
                <a16:creationId xmlns:a16="http://schemas.microsoft.com/office/drawing/2014/main" id="{3BE2596B-B2F3-4512-8E4D-9EE28AB92C2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8633" y="2790462"/>
            <a:ext cx="20193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C2181030-A6EB-4F18-BFA2-BB9C92C9E03E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12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777608-BB20-4FAE-A919-5C7F811B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AFILADO DE HERRAMIENTA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(ÁNGULOS Y FORMAS)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2237258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25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Tronzar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2230161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26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Radio doble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1" name="Google Shape;279;p15">
            <a:extLst>
              <a:ext uri="{FF2B5EF4-FFF2-40B4-BE49-F238E27FC236}">
                <a16:creationId xmlns:a16="http://schemas.microsoft.com/office/drawing/2014/main" id="{722366B7-AD0C-42D0-ACF4-284BDF7F07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0241" y="2731518"/>
            <a:ext cx="21336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80;p15">
            <a:extLst>
              <a:ext uri="{FF2B5EF4-FFF2-40B4-BE49-F238E27FC236}">
                <a16:creationId xmlns:a16="http://schemas.microsoft.com/office/drawing/2014/main" id="{525575EF-DB0E-4339-B1B1-E71693A879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3043" y="2731518"/>
            <a:ext cx="2695575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3431274" y="639770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 en base a Casillas, A. L., (1998), </a:t>
            </a:r>
            <a:r>
              <a:rPr lang="es-CL" sz="900" b="0" i="1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Maquinas. Cálculos de Taller, </a:t>
            </a: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España, Casillas.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27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88354D"/>
                </a:solidFill>
              </a:rPr>
              <a:t>TEMA N°3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TIPOS DE TORNEADO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Google Shape;291;p35">
            <a:extLst>
              <a:ext uri="{FF2B5EF4-FFF2-40B4-BE49-F238E27FC236}">
                <a16:creationId xmlns:a16="http://schemas.microsoft.com/office/drawing/2014/main" id="{88E86D25-44AD-4DAA-B120-AA756C6BFA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6513" y="1263322"/>
            <a:ext cx="6899595" cy="43313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2;p35">
            <a:extLst>
              <a:ext uri="{FF2B5EF4-FFF2-40B4-BE49-F238E27FC236}">
                <a16:creationId xmlns:a16="http://schemas.microsoft.com/office/drawing/2014/main" id="{8EEC07F4-866F-4564-9B7C-B55776C1878B}"/>
              </a:ext>
            </a:extLst>
          </p:cNvPr>
          <p:cNvSpPr txBox="1"/>
          <p:nvPr/>
        </p:nvSpPr>
        <p:spPr>
          <a:xfrm>
            <a:off x="6293081" y="5767858"/>
            <a:ext cx="5407688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CL" sz="900" b="0" i="0" u="sng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https://www.metalmecanica-facil.mahtg.com/wp-content/uploads/2016/12/Velocidad-de-Corte.jpg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86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8ECF5F-6D37-4690-A217-79F9463F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TIPOS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TORNEADO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Google Shape;298;p20">
            <a:extLst>
              <a:ext uri="{FF2B5EF4-FFF2-40B4-BE49-F238E27FC236}">
                <a16:creationId xmlns:a16="http://schemas.microsoft.com/office/drawing/2014/main" id="{146E4CFB-FC43-4C68-8532-8DCFEC40D4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034" y="1690688"/>
            <a:ext cx="9129932" cy="4650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99;p20">
            <a:extLst>
              <a:ext uri="{FF2B5EF4-FFF2-40B4-BE49-F238E27FC236}">
                <a16:creationId xmlns:a16="http://schemas.microsoft.com/office/drawing/2014/main" id="{DD4337E8-0559-4866-9C01-3484B541E00A}"/>
              </a:ext>
            </a:extLst>
          </p:cNvPr>
          <p:cNvSpPr txBox="1"/>
          <p:nvPr/>
        </p:nvSpPr>
        <p:spPr>
          <a:xfrm>
            <a:off x="4398409" y="6246653"/>
            <a:ext cx="344057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9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https://ingemecanica.com/tutorialsemanal/tutorialn38.html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FDB995-269B-4DAE-BA0A-B433F4D9A3A2}"/>
              </a:ext>
            </a:extLst>
          </p:cNvPr>
          <p:cNvSpPr txBox="1"/>
          <p:nvPr/>
        </p:nvSpPr>
        <p:spPr>
          <a:xfrm>
            <a:off x="4085639" y="1453536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27</a:t>
            </a:r>
            <a:r>
              <a:rPr lang="en-US" sz="1800" b="1" u="none" strike="noStrik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Tipos de torneado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0D477E-5E66-41BC-9954-89951A1C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A522EF-8A1B-48A4-8183-B2FA0900BAE2}"/>
              </a:ext>
            </a:extLst>
          </p:cNvPr>
          <p:cNvSpPr>
            <a:spLocks noChangeAspect="1"/>
          </p:cNvSpPr>
          <p:nvPr/>
        </p:nvSpPr>
        <p:spPr>
          <a:xfrm>
            <a:off x="2741352" y="2312894"/>
            <a:ext cx="6931566" cy="3666565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Google Shape;305;p19">
            <a:extLst>
              <a:ext uri="{FF2B5EF4-FFF2-40B4-BE49-F238E27FC236}">
                <a16:creationId xmlns:a16="http://schemas.microsoft.com/office/drawing/2014/main" id="{1F7034EC-9B7C-4AD7-93B0-EAC0018BA072}"/>
              </a:ext>
            </a:extLst>
          </p:cNvPr>
          <p:cNvSpPr txBox="1">
            <a:spLocks/>
          </p:cNvSpPr>
          <p:nvPr/>
        </p:nvSpPr>
        <p:spPr>
          <a:xfrm>
            <a:off x="2971605" y="2700706"/>
            <a:ext cx="6479043" cy="26309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es-MX" sz="3000" dirty="0">
                <a:solidFill>
                  <a:schemeClr val="bg1"/>
                </a:solidFill>
              </a:rPr>
              <a:t>El torno se define como una maquinaría de tipo máquina – herramienta, ya que precisamente es una máquina que utiliza herramientas para mecanizar diferentes piezas y conjuntos mecánicos.</a:t>
            </a:r>
          </a:p>
          <a:p>
            <a:pPr marL="0" indent="0" algn="just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590"/>
              <a:buNone/>
            </a:pPr>
            <a:endParaRPr lang="es-CL" sz="30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es-CL" sz="3000" dirty="0">
                <a:solidFill>
                  <a:schemeClr val="bg1"/>
                </a:solidFill>
              </a:rPr>
              <a:t>A continuación en las Figuras 28 a la 39 se presentan las partes y accesorios del torno.</a:t>
            </a:r>
          </a:p>
          <a:p>
            <a:pPr marL="0" indent="0" algn="just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ts val="2590"/>
              <a:buNone/>
            </a:pPr>
            <a:endParaRPr lang="es-MX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9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0E0762F-B698-4587-AE1A-D0B9AA63C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730966" y="2065327"/>
            <a:ext cx="3922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29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Carro longitudinal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3839647" y="6450974"/>
            <a:ext cx="49403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Google Shape;313;p40">
            <a:extLst>
              <a:ext uri="{FF2B5EF4-FFF2-40B4-BE49-F238E27FC236}">
                <a16:creationId xmlns:a16="http://schemas.microsoft.com/office/drawing/2014/main" id="{90FB0F18-9A76-411C-B5B0-2C235CDE0A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979" y="2527567"/>
            <a:ext cx="2761371" cy="378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14;p40">
            <a:extLst>
              <a:ext uri="{FF2B5EF4-FFF2-40B4-BE49-F238E27FC236}">
                <a16:creationId xmlns:a16="http://schemas.microsoft.com/office/drawing/2014/main" id="{86208B06-484D-4C34-A56B-088C82978B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287" y="2819533"/>
            <a:ext cx="3781425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DEB4703-55DA-46AA-B29B-12AA1BDE2697}"/>
              </a:ext>
            </a:extLst>
          </p:cNvPr>
          <p:cNvSpPr txBox="1"/>
          <p:nvPr/>
        </p:nvSpPr>
        <p:spPr>
          <a:xfrm>
            <a:off x="1031303" y="2065327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28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Bancada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03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E8594A-848A-4148-9C65-CF892E6F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138175" y="2105256"/>
            <a:ext cx="4020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b="1" dirty="0">
                <a:solidFill>
                  <a:srgbClr val="88354D"/>
                </a:solidFill>
              </a:rPr>
              <a:t>Figura 30</a:t>
            </a:r>
            <a:r>
              <a:rPr lang="en-US" b="1" dirty="0">
                <a:solidFill>
                  <a:srgbClr val="88354D"/>
                </a:solidFill>
              </a:rPr>
              <a:t>. </a:t>
            </a:r>
            <a:r>
              <a:rPr lang="es-CL" b="1" dirty="0">
                <a:solidFill>
                  <a:srgbClr val="88354D"/>
                </a:solidFill>
              </a:rPr>
              <a:t>C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arro transversal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818643" y="2105256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31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Carro </a:t>
            </a:r>
            <a:r>
              <a:rPr lang="es-MX" b="1" dirty="0">
                <a:solidFill>
                  <a:srgbClr val="88354D"/>
                </a:solidFill>
              </a:rPr>
              <a:t>auxiliar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3839647" y="6450974"/>
            <a:ext cx="49403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Google Shape;324;p41">
            <a:extLst>
              <a:ext uri="{FF2B5EF4-FFF2-40B4-BE49-F238E27FC236}">
                <a16:creationId xmlns:a16="http://schemas.microsoft.com/office/drawing/2014/main" id="{361B63F5-9C25-4731-8BCE-CC47D5E423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4650" y="2810669"/>
            <a:ext cx="40767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5;p41">
            <a:extLst>
              <a:ext uri="{FF2B5EF4-FFF2-40B4-BE49-F238E27FC236}">
                <a16:creationId xmlns:a16="http://schemas.microsoft.com/office/drawing/2014/main" id="{E683E4D8-65FB-492D-956C-6F2859B1CF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650" y="2810669"/>
            <a:ext cx="3515772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45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95719F-7C3C-4E13-8949-D109616E5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418639" y="1953343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b="1" dirty="0">
                <a:solidFill>
                  <a:srgbClr val="88354D"/>
                </a:solidFill>
              </a:rPr>
              <a:t>Figura 32</a:t>
            </a:r>
            <a:r>
              <a:rPr lang="en-US" b="1" dirty="0">
                <a:solidFill>
                  <a:srgbClr val="88354D"/>
                </a:solidFill>
              </a:rPr>
              <a:t>. </a:t>
            </a:r>
            <a:r>
              <a:rPr lang="es-CL" b="1" dirty="0">
                <a:solidFill>
                  <a:srgbClr val="88354D"/>
                </a:solidFill>
              </a:rPr>
              <a:t>Contrapunta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818643" y="1953343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b="1" dirty="0">
                <a:solidFill>
                  <a:srgbClr val="88354D"/>
                </a:solidFill>
              </a:rPr>
              <a:t>Figura 33</a:t>
            </a:r>
            <a:r>
              <a:rPr lang="en-US" b="1" dirty="0">
                <a:solidFill>
                  <a:srgbClr val="88354D"/>
                </a:solidFill>
              </a:rPr>
              <a:t>. </a:t>
            </a:r>
            <a:r>
              <a:rPr lang="es-MX" b="1" dirty="0">
                <a:solidFill>
                  <a:srgbClr val="88354D"/>
                </a:solidFill>
              </a:rPr>
              <a:t>Plato universal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3839647" y="6450974"/>
            <a:ext cx="49403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Google Shape;335;p42">
            <a:extLst>
              <a:ext uri="{FF2B5EF4-FFF2-40B4-BE49-F238E27FC236}">
                <a16:creationId xmlns:a16="http://schemas.microsoft.com/office/drawing/2014/main" id="{31EA16C2-AA0C-4AA2-A8E3-548CF41D38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797" y="2677612"/>
            <a:ext cx="4146406" cy="264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36;p42">
            <a:extLst>
              <a:ext uri="{FF2B5EF4-FFF2-40B4-BE49-F238E27FC236}">
                <a16:creationId xmlns:a16="http://schemas.microsoft.com/office/drawing/2014/main" id="{B576FBAE-21B2-4607-8B4F-3FA607908F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2677612"/>
            <a:ext cx="3657600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9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375F7AF-9CF4-4D03-8E94-BCD61BFB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A7A8AA"/>
                </a:solidFill>
              </a:rPr>
              <a:t>TEMA N°1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PARÁMETROS 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699B2E-8FB3-45EA-84D7-08518B67F005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Google Shape;98;g93b131c1a8_0_87">
            <a:extLst>
              <a:ext uri="{FF2B5EF4-FFF2-40B4-BE49-F238E27FC236}">
                <a16:creationId xmlns:a16="http://schemas.microsoft.com/office/drawing/2014/main" id="{0020D6EB-4DB1-4EE7-B6A6-B71C4C447F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9771" y="823312"/>
            <a:ext cx="5424197" cy="47607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9;g93b131c1a8_0_87">
            <a:extLst>
              <a:ext uri="{FF2B5EF4-FFF2-40B4-BE49-F238E27FC236}">
                <a16:creationId xmlns:a16="http://schemas.microsoft.com/office/drawing/2014/main" id="{48E017B8-4BD3-4292-A189-378BB528BF15}"/>
              </a:ext>
            </a:extLst>
          </p:cNvPr>
          <p:cNvSpPr txBox="1"/>
          <p:nvPr/>
        </p:nvSpPr>
        <p:spPr>
          <a:xfrm>
            <a:off x="6254700" y="5759718"/>
            <a:ext cx="5338798" cy="27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</a:t>
            </a:r>
            <a:r>
              <a:rPr lang="es-CL" sz="9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https://maquinasyequipos.com.ar/conceptos-basicos-para-optimizar-el-roscado-en-un-torno/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8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87BDC7-5C13-40B8-A8CE-51EA3A8C6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1164834" y="1994161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</a:rPr>
              <a:t>Figura 34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Plato de cuatro perros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517928" y="1991841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35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Tornillo patrón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6475945" y="6123580"/>
            <a:ext cx="49403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7B4829-074C-48E9-A1EA-BB54800D7ACC}"/>
              </a:ext>
            </a:extLst>
          </p:cNvPr>
          <p:cNvSpPr txBox="1"/>
          <p:nvPr/>
        </p:nvSpPr>
        <p:spPr>
          <a:xfrm>
            <a:off x="674333" y="6123580"/>
            <a:ext cx="60945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MX" sz="900" b="0" i="0" u="sng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https://www.ferrecant.com/tienda/producto/5155445-platos-de-torno-con-cuatro-mordazas-de-fundicion-zg</a:t>
            </a:r>
            <a:endParaRPr lang="es-MX"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7" name="Google Shape;346;p43">
            <a:extLst>
              <a:ext uri="{FF2B5EF4-FFF2-40B4-BE49-F238E27FC236}">
                <a16:creationId xmlns:a16="http://schemas.microsoft.com/office/drawing/2014/main" id="{F11A4744-19AE-4AB4-8526-62D694FEBD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945" y="2677612"/>
            <a:ext cx="32385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47;p43">
            <a:extLst>
              <a:ext uri="{FF2B5EF4-FFF2-40B4-BE49-F238E27FC236}">
                <a16:creationId xmlns:a16="http://schemas.microsoft.com/office/drawing/2014/main" id="{6A44E3C8-6B09-4026-AE51-F78F7027C82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4302" y="2818106"/>
            <a:ext cx="3809999" cy="2805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849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7BDB5E-56B6-491C-A16C-BD332F477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1997560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</a:rPr>
              <a:t>Figura 36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Barra de avances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1990463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b="1" cap="none" dirty="0">
                <a:solidFill>
                  <a:srgbClr val="88354D"/>
                </a:solidFill>
              </a:rPr>
              <a:t>Figura</a:t>
            </a:r>
            <a:r>
              <a:rPr lang="en-US" b="1" cap="none" dirty="0">
                <a:solidFill>
                  <a:srgbClr val="88354D"/>
                </a:solidFill>
              </a:rPr>
              <a:t>  37.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Luneta fija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892824" y="5938933"/>
            <a:ext cx="49403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7B4829-074C-48E9-A1EA-BB54800D7ACC}"/>
              </a:ext>
            </a:extLst>
          </p:cNvPr>
          <p:cNvSpPr txBox="1"/>
          <p:nvPr/>
        </p:nvSpPr>
        <p:spPr>
          <a:xfrm>
            <a:off x="7430240" y="5938932"/>
            <a:ext cx="36920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MX" sz="900" b="0" i="0" u="sng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https://www.dismak.com/Luneta-fija-para-TU-2807-OPTIMUM</a:t>
            </a:r>
            <a:endParaRPr lang="es-MX"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Google Shape;357;p44">
            <a:extLst>
              <a:ext uri="{FF2B5EF4-FFF2-40B4-BE49-F238E27FC236}">
                <a16:creationId xmlns:a16="http://schemas.microsoft.com/office/drawing/2014/main" id="{9D46D46F-21EB-4B2A-9EC3-C3663E5C9B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2610644"/>
            <a:ext cx="22860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59;p44">
            <a:extLst>
              <a:ext uri="{FF2B5EF4-FFF2-40B4-BE49-F238E27FC236}">
                <a16:creationId xmlns:a16="http://schemas.microsoft.com/office/drawing/2014/main" id="{9F1D0D88-28D4-47BB-9A3D-8A1AE80CB96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824" y="3220602"/>
            <a:ext cx="4612811" cy="1373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84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BCC13F-394B-41ED-BE51-8369C7DE7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Y ACCESORIOS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DEL TORNO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1CB204-1AC8-43D7-A00C-FAC7EADEDAE9}"/>
              </a:ext>
            </a:extLst>
          </p:cNvPr>
          <p:cNvSpPr txBox="1"/>
          <p:nvPr/>
        </p:nvSpPr>
        <p:spPr>
          <a:xfrm>
            <a:off x="995162" y="1997560"/>
            <a:ext cx="402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</a:rPr>
              <a:t>Figura 38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Luneta móvil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0AB1FA-E22D-4237-958B-B48ADD928BA6}"/>
              </a:ext>
            </a:extLst>
          </p:cNvPr>
          <p:cNvSpPr txBox="1"/>
          <p:nvPr/>
        </p:nvSpPr>
        <p:spPr>
          <a:xfrm>
            <a:off x="6615049" y="1990463"/>
            <a:ext cx="3922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u="none" strike="noStrike" cap="none" dirty="0">
                <a:solidFill>
                  <a:srgbClr val="88354D"/>
                </a:solidFill>
              </a:rPr>
              <a:t>Figura 39</a:t>
            </a:r>
            <a:r>
              <a:rPr lang="en-US" b="1" cap="none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cap="none" dirty="0">
                <a:solidFill>
                  <a:srgbClr val="88354D"/>
                </a:solidFill>
              </a:rPr>
              <a:t>Torre portaherramientas</a:t>
            </a:r>
            <a:endParaRPr lang="es-CL" sz="1800" b="1" u="none" strike="noStrike" cap="none" dirty="0">
              <a:solidFill>
                <a:srgbClr val="88354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Google Shape;162;p4">
            <a:extLst>
              <a:ext uri="{FF2B5EF4-FFF2-40B4-BE49-F238E27FC236}">
                <a16:creationId xmlns:a16="http://schemas.microsoft.com/office/drawing/2014/main" id="{8F81F71A-4A8B-4D05-83BD-B85C63E178F2}"/>
              </a:ext>
            </a:extLst>
          </p:cNvPr>
          <p:cNvSpPr txBox="1"/>
          <p:nvPr/>
        </p:nvSpPr>
        <p:spPr>
          <a:xfrm>
            <a:off x="892824" y="5938933"/>
            <a:ext cx="49403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</a:t>
            </a:r>
            <a:r>
              <a:rPr lang="es-MX" sz="900" b="0" i="0" u="sng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https://www.dismak.com/Luneta-movil-para-TU-2506-/-TU-2404-/-TU-2406-OPTIMUM</a:t>
            </a:r>
            <a:endParaRPr lang="es-MX"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7B4829-074C-48E9-A1EA-BB54800D7ACC}"/>
              </a:ext>
            </a:extLst>
          </p:cNvPr>
          <p:cNvSpPr txBox="1"/>
          <p:nvPr/>
        </p:nvSpPr>
        <p:spPr>
          <a:xfrm>
            <a:off x="6311654" y="5947810"/>
            <a:ext cx="4940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MX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Taller Mecánica Industrial - Escuela Industrial Superior de Valparaíso Óscar Gacitúa Basulto.</a:t>
            </a:r>
          </a:p>
        </p:txBody>
      </p:sp>
      <p:pic>
        <p:nvPicPr>
          <p:cNvPr id="5" name="Google Shape;369;p45">
            <a:extLst>
              <a:ext uri="{FF2B5EF4-FFF2-40B4-BE49-F238E27FC236}">
                <a16:creationId xmlns:a16="http://schemas.microsoft.com/office/drawing/2014/main" id="{6AD3FFEE-300F-430F-938F-87A970443B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021" y="2459230"/>
            <a:ext cx="3135016" cy="295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70;p45">
            <a:extLst>
              <a:ext uri="{FF2B5EF4-FFF2-40B4-BE49-F238E27FC236}">
                <a16:creationId xmlns:a16="http://schemas.microsoft.com/office/drawing/2014/main" id="{BBE9AFF3-518C-40B2-BD4B-1E84B5DB98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1289" y="2408158"/>
            <a:ext cx="2643421" cy="3444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10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A19D01-61BE-467C-8B2B-5325D54A5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VELOCIDAD DE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CORTE Y AVANCE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59A2E96-3909-42DF-9291-63E403AC70F0}"/>
                  </a:ext>
                </a:extLst>
              </p:cNvPr>
              <p:cNvSpPr txBox="1"/>
              <p:nvPr/>
            </p:nvSpPr>
            <p:spPr>
              <a:xfrm>
                <a:off x="2465137" y="2907748"/>
                <a:ext cx="2900778" cy="905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CL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CL" sz="28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CL" sz="28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𝑅𝑃𝑀</m:t>
                          </m:r>
                        </m:num>
                        <m:den>
                          <m:r>
                            <a:rPr lang="es-CL" sz="2800" i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59A2E96-3909-42DF-9291-63E403AC7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137" y="2907748"/>
                <a:ext cx="2900778" cy="90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B81C964-2BEB-4525-8C3C-73C1C0792272}"/>
                  </a:ext>
                </a:extLst>
              </p:cNvPr>
              <p:cNvSpPr txBox="1"/>
              <p:nvPr/>
            </p:nvSpPr>
            <p:spPr>
              <a:xfrm>
                <a:off x="6866243" y="2885563"/>
                <a:ext cx="3036165" cy="1011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latin typeface="Cambria Math" panose="02040503050406030204" pitchFamily="18" charset="0"/>
                        </a:rPr>
                        <m:t>𝑅𝑃𝑀</m:t>
                      </m:r>
                      <m:r>
                        <a:rPr lang="es-CL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800" i="0">
                              <a:latin typeface="Cambria Math" panose="02040503050406030204" pitchFamily="18" charset="0"/>
                            </a:rPr>
                            <m:t>1000∗</m:t>
                          </m:r>
                          <m:sSub>
                            <m:sSubPr>
                              <m:ctrlPr>
                                <a:rPr lang="es-CL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CL" sz="28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s-CL" sz="28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B81C964-2BEB-4525-8C3C-73C1C0792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43" y="2885563"/>
                <a:ext cx="3036165" cy="1011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589FD1B-8749-4D89-A83D-F042153C5EB4}"/>
                  </a:ext>
                </a:extLst>
              </p:cNvPr>
              <p:cNvSpPr txBox="1"/>
              <p:nvPr/>
            </p:nvSpPr>
            <p:spPr>
              <a:xfrm>
                <a:off x="1439292" y="4687227"/>
                <a:ext cx="6094520" cy="1571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CL" sz="1600" b="1" i="1" smtClean="0">
                        <a:solidFill>
                          <a:srgbClr val="88354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s-CL" sz="1800" b="1" dirty="0">
                    <a:solidFill>
                      <a:srgbClr val="8835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s-C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3,1416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CL" sz="1600" b="1" i="1">
                        <a:solidFill>
                          <a:srgbClr val="88354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𝝓</m:t>
                    </m:r>
                  </m:oMath>
                </a14:m>
                <a:r>
                  <a:rPr lang="es-CL" sz="1800" b="1" dirty="0">
                    <a:solidFill>
                      <a:srgbClr val="8835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s-C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Diámetro de la pieza (mm)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CL" sz="1800" b="1" i="1">
                        <a:solidFill>
                          <a:srgbClr val="88354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𝑹𝑷𝑴</m:t>
                    </m:r>
                  </m:oMath>
                </a14:m>
                <a:r>
                  <a:rPr lang="es-CL" sz="1800" b="1" dirty="0">
                    <a:solidFill>
                      <a:srgbClr val="8835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s-C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Revoluciones por minuto (min</a:t>
                </a:r>
                <a:r>
                  <a:rPr lang="es-CL" sz="18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s-C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800" b="1" i="1">
                            <a:solidFill>
                              <a:srgbClr val="88354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CL" sz="1800" b="1" i="1" smtClean="0">
                            <a:solidFill>
                              <a:srgbClr val="88354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s-CL" sz="1800" b="1" i="1">
                            <a:solidFill>
                              <a:srgbClr val="88354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s-CL" sz="1800" b="1" dirty="0">
                    <a:solidFill>
                      <a:srgbClr val="88354D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s-C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Velocidad de corte (m/min)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589FD1B-8749-4D89-A83D-F042153C5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92" y="4687227"/>
                <a:ext cx="6094520" cy="1571712"/>
              </a:xfrm>
              <a:prstGeom prst="rect">
                <a:avLst/>
              </a:prstGeom>
              <a:blipFill>
                <a:blip r:embed="rId5"/>
                <a:stretch>
                  <a:fillRect t="-1938" b="-54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E50AE1F9-A0A9-4C3A-9AC6-7A0CB5585B5F}"/>
              </a:ext>
            </a:extLst>
          </p:cNvPr>
          <p:cNvSpPr>
            <a:spLocks noChangeAspect="1"/>
          </p:cNvSpPr>
          <p:nvPr/>
        </p:nvSpPr>
        <p:spPr>
          <a:xfrm>
            <a:off x="1548524" y="2014852"/>
            <a:ext cx="4923409" cy="816745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Marcador de contenido 4">
            <a:extLst>
              <a:ext uri="{FF2B5EF4-FFF2-40B4-BE49-F238E27FC236}">
                <a16:creationId xmlns:a16="http://schemas.microsoft.com/office/drawing/2014/main" id="{361AC8D0-5D88-4E2A-9F7B-8761B20C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8632" y="2271872"/>
            <a:ext cx="4372993" cy="331449"/>
          </a:xfrm>
        </p:spPr>
        <p:txBody>
          <a:bodyPr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CORTE</a:t>
            </a:r>
            <a:endParaRPr lang="es-MX" sz="2000" b="1" dirty="0">
              <a:solidFill>
                <a:schemeClr val="bg1"/>
              </a:solidFill>
            </a:endParaRP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6B144C3-FE5B-452E-89CE-AF67F6722FBE}"/>
              </a:ext>
            </a:extLst>
          </p:cNvPr>
          <p:cNvSpPr>
            <a:spLocks noChangeAspect="1"/>
          </p:cNvSpPr>
          <p:nvPr/>
        </p:nvSpPr>
        <p:spPr>
          <a:xfrm>
            <a:off x="6573280" y="2014852"/>
            <a:ext cx="3781889" cy="816745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B335FB-50EA-45DD-8C8A-8FABF5480F01}"/>
              </a:ext>
            </a:extLst>
          </p:cNvPr>
          <p:cNvSpPr txBox="1"/>
          <p:nvPr/>
        </p:nvSpPr>
        <p:spPr>
          <a:xfrm>
            <a:off x="3214412" y="1615535"/>
            <a:ext cx="5753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800" b="1" u="none" strike="noStrike" cap="none" dirty="0">
                <a:solidFill>
                  <a:srgbClr val="88354D"/>
                </a:solidFill>
              </a:rPr>
              <a:t>Tabla </a:t>
            </a:r>
            <a:r>
              <a:rPr lang="es-ES" b="1" dirty="0">
                <a:solidFill>
                  <a:srgbClr val="88354D"/>
                </a:solidFill>
              </a:rPr>
              <a:t>1.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Fórmulas de velocidad de corte y velocidad de giro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ES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908AA1-5543-4361-B3B1-83E407F40E0D}"/>
              </a:ext>
            </a:extLst>
          </p:cNvPr>
          <p:cNvSpPr txBox="1"/>
          <p:nvPr/>
        </p:nvSpPr>
        <p:spPr>
          <a:xfrm>
            <a:off x="6310763" y="3986784"/>
            <a:ext cx="42194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s-CL" sz="1500" b="1" u="none" strike="noStrike" dirty="0">
                <a:solidFill>
                  <a:srgbClr val="88354D"/>
                </a:solidFill>
                <a:effectLst/>
              </a:rPr>
              <a:t>Figura</a:t>
            </a:r>
            <a:r>
              <a:rPr lang="en-US" sz="1500" b="1" u="none" strike="noStrike" dirty="0">
                <a:solidFill>
                  <a:srgbClr val="88354D"/>
                </a:solidFill>
                <a:effectLst/>
              </a:rPr>
              <a:t> 1. </a:t>
            </a:r>
            <a:r>
              <a:rPr lang="es-CL" sz="1500" b="1" u="none" strike="noStrike" dirty="0">
                <a:solidFill>
                  <a:srgbClr val="88354D"/>
                </a:solidFill>
                <a:effectLst/>
              </a:rPr>
              <a:t>Principales</a:t>
            </a:r>
            <a:r>
              <a:rPr lang="en-US" sz="1500" b="1" u="none" strike="noStrike" dirty="0">
                <a:solidFill>
                  <a:srgbClr val="88354D"/>
                </a:solidFill>
                <a:effectLst/>
              </a:rPr>
              <a:t> </a:t>
            </a:r>
            <a:r>
              <a:rPr lang="es-CL" sz="1500" b="1" u="none" strike="noStrike" dirty="0">
                <a:solidFill>
                  <a:srgbClr val="88354D"/>
                </a:solidFill>
                <a:effectLst/>
              </a:rPr>
              <a:t>parámetros</a:t>
            </a:r>
            <a:r>
              <a:rPr lang="en-US" sz="1500" b="1" u="none" strike="noStrike" dirty="0">
                <a:solidFill>
                  <a:srgbClr val="88354D"/>
                </a:solidFill>
                <a:effectLst/>
              </a:rPr>
              <a:t> de </a:t>
            </a:r>
            <a:r>
              <a:rPr lang="es-CL" sz="1500" b="1" u="none" strike="noStrike" dirty="0">
                <a:solidFill>
                  <a:srgbClr val="88354D"/>
                </a:solidFill>
                <a:effectLst/>
              </a:rPr>
              <a:t>corte</a:t>
            </a:r>
            <a:r>
              <a:rPr lang="en-US" sz="1500" b="1" u="none" strike="noStrike" dirty="0">
                <a:solidFill>
                  <a:srgbClr val="88354D"/>
                </a:solidFill>
                <a:effectLst/>
              </a:rPr>
              <a:t> </a:t>
            </a:r>
            <a:r>
              <a:rPr lang="es-CL" sz="1500" b="1" u="none" strike="noStrike" dirty="0">
                <a:solidFill>
                  <a:srgbClr val="88354D"/>
                </a:solidFill>
                <a:effectLst/>
              </a:rPr>
              <a:t>en</a:t>
            </a:r>
            <a:r>
              <a:rPr lang="en-US" sz="1500" b="1" u="none" strike="noStrike" dirty="0">
                <a:solidFill>
                  <a:srgbClr val="88354D"/>
                </a:solidFill>
                <a:effectLst/>
              </a:rPr>
              <a:t> </a:t>
            </a:r>
            <a:r>
              <a:rPr lang="es-CL" sz="1500" b="1" u="none" strike="noStrike" dirty="0">
                <a:solidFill>
                  <a:srgbClr val="88354D"/>
                </a:solidFill>
                <a:effectLst/>
              </a:rPr>
              <a:t>torno</a:t>
            </a:r>
            <a:br>
              <a:rPr lang="en-US" sz="1500" b="1" dirty="0">
                <a:solidFill>
                  <a:srgbClr val="88354D"/>
                </a:solidFill>
              </a:rPr>
            </a:br>
            <a:endParaRPr lang="en-US" sz="1500" b="1" dirty="0">
              <a:solidFill>
                <a:srgbClr val="88354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5A8530-ECDA-4209-A3DF-0B02140B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39" y="4288139"/>
            <a:ext cx="2179430" cy="21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62;p4">
            <a:extLst>
              <a:ext uri="{FF2B5EF4-FFF2-40B4-BE49-F238E27FC236}">
                <a16:creationId xmlns:a16="http://schemas.microsoft.com/office/drawing/2014/main" id="{94BD04C5-4060-49CA-B77A-1975A3951DCA}"/>
              </a:ext>
            </a:extLst>
          </p:cNvPr>
          <p:cNvSpPr txBox="1"/>
          <p:nvPr/>
        </p:nvSpPr>
        <p:spPr>
          <a:xfrm>
            <a:off x="7854342" y="6457466"/>
            <a:ext cx="508168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9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Fuente: Elaboración propia.</a:t>
            </a:r>
            <a:endParaRPr sz="9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FFA6F-02FD-437A-BD4F-81104E8E53F6}"/>
              </a:ext>
            </a:extLst>
          </p:cNvPr>
          <p:cNvSpPr txBox="1"/>
          <p:nvPr/>
        </p:nvSpPr>
        <p:spPr>
          <a:xfrm>
            <a:off x="6454422" y="2230106"/>
            <a:ext cx="4081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FÓRMULA DE VELOCIDAD DE GIRO</a:t>
            </a: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B659B-AE1E-4EB5-A278-0C908274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AF4D9A-AFB0-4C8B-84BC-5BE735002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FDADC67-1692-40F0-8165-1306D18C57AF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B7C4E23B-A3D0-48D9-81F5-1F6107DDB78E}"/>
              </a:ext>
            </a:extLst>
          </p:cNvPr>
          <p:cNvSpPr txBox="1">
            <a:spLocks/>
          </p:cNvSpPr>
          <p:nvPr/>
        </p:nvSpPr>
        <p:spPr>
          <a:xfrm>
            <a:off x="2966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>
                <a:solidFill>
                  <a:srgbClr val="A7A8AA"/>
                </a:solidFill>
              </a:rPr>
              <a:t>VELOCIDAD DE</a:t>
            </a:r>
            <a:br>
              <a:rPr lang="es-MX"/>
            </a:br>
            <a:r>
              <a:rPr lang="es-MX">
                <a:solidFill>
                  <a:srgbClr val="88354D"/>
                </a:solidFill>
              </a:rPr>
              <a:t>CORTE Y AVANCE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6CD7437-7F1B-4269-A4FA-0C59CA6F450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6E654A-7EB8-4A36-858D-D86DDADA4034}"/>
              </a:ext>
            </a:extLst>
          </p:cNvPr>
          <p:cNvSpPr txBox="1"/>
          <p:nvPr/>
        </p:nvSpPr>
        <p:spPr>
          <a:xfrm>
            <a:off x="4601320" y="1275321"/>
            <a:ext cx="742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800" b="1" u="none" strike="noStrike" cap="none" dirty="0">
                <a:solidFill>
                  <a:srgbClr val="88354D"/>
                </a:solidFill>
              </a:rPr>
              <a:t>Tabla 2</a:t>
            </a:r>
            <a:r>
              <a:rPr lang="es-ES" b="1" dirty="0">
                <a:solidFill>
                  <a:srgbClr val="88354D"/>
                </a:solidFill>
              </a:rPr>
              <a:t>. </a:t>
            </a:r>
            <a:r>
              <a:rPr lang="es-MX" sz="1800" b="1" u="none" strike="noStrike" dirty="0">
                <a:solidFill>
                  <a:srgbClr val="88354D"/>
                </a:solidFill>
                <a:effectLst/>
                <a:latin typeface="Calibri" panose="020F0502020204030204" pitchFamily="34" charset="0"/>
              </a:rPr>
              <a:t>Velocidades de corte y de avance para herramientas de acero rápido</a:t>
            </a:r>
            <a:endParaRPr lang="es-ES" sz="1800" b="1" u="none" strike="noStrike" cap="none" dirty="0">
              <a:solidFill>
                <a:srgbClr val="88354D"/>
              </a:solidFill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ED437FB1-AE26-4053-9DAE-D3ADFA3CF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71742"/>
              </p:ext>
            </p:extLst>
          </p:nvPr>
        </p:nvGraphicFramePr>
        <p:xfrm>
          <a:off x="5836409" y="1644653"/>
          <a:ext cx="5078608" cy="4551247"/>
        </p:xfrm>
        <a:graphic>
          <a:graphicData uri="http://schemas.openxmlformats.org/drawingml/2006/table">
            <a:tbl>
              <a:tblPr/>
              <a:tblGrid>
                <a:gridCol w="2263377">
                  <a:extLst>
                    <a:ext uri="{9D8B030D-6E8A-4147-A177-3AD203B41FA5}">
                      <a16:colId xmlns:a16="http://schemas.microsoft.com/office/drawing/2014/main" val="3410407189"/>
                    </a:ext>
                  </a:extLst>
                </a:gridCol>
                <a:gridCol w="1375621">
                  <a:extLst>
                    <a:ext uri="{9D8B030D-6E8A-4147-A177-3AD203B41FA5}">
                      <a16:colId xmlns:a16="http://schemas.microsoft.com/office/drawing/2014/main" val="2655889009"/>
                    </a:ext>
                  </a:extLst>
                </a:gridCol>
                <a:gridCol w="287922">
                  <a:extLst>
                    <a:ext uri="{9D8B030D-6E8A-4147-A177-3AD203B41FA5}">
                      <a16:colId xmlns:a16="http://schemas.microsoft.com/office/drawing/2014/main" val="2868938736"/>
                    </a:ext>
                  </a:extLst>
                </a:gridCol>
                <a:gridCol w="287922">
                  <a:extLst>
                    <a:ext uri="{9D8B030D-6E8A-4147-A177-3AD203B41FA5}">
                      <a16:colId xmlns:a16="http://schemas.microsoft.com/office/drawing/2014/main" val="3882427727"/>
                    </a:ext>
                  </a:extLst>
                </a:gridCol>
                <a:gridCol w="287922">
                  <a:extLst>
                    <a:ext uri="{9D8B030D-6E8A-4147-A177-3AD203B41FA5}">
                      <a16:colId xmlns:a16="http://schemas.microsoft.com/office/drawing/2014/main" val="1100719545"/>
                    </a:ext>
                  </a:extLst>
                </a:gridCol>
                <a:gridCol w="287922">
                  <a:extLst>
                    <a:ext uri="{9D8B030D-6E8A-4147-A177-3AD203B41FA5}">
                      <a16:colId xmlns:a16="http://schemas.microsoft.com/office/drawing/2014/main" val="3971090491"/>
                    </a:ext>
                  </a:extLst>
                </a:gridCol>
                <a:gridCol w="287922">
                  <a:extLst>
                    <a:ext uri="{9D8B030D-6E8A-4147-A177-3AD203B41FA5}">
                      <a16:colId xmlns:a16="http://schemas.microsoft.com/office/drawing/2014/main" val="1016917950"/>
                    </a:ext>
                  </a:extLst>
                </a:gridCol>
              </a:tblGrid>
              <a:tr h="315830">
                <a:tc grid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VELOCIDADES DE CORTE PARA TORNEADO CON HERRAMIENTAS DE CORTE DE ACERO RÁPIDO </a:t>
                      </a:r>
                      <a:endParaRPr lang="es-CL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254" marR="19254" marT="23104" marB="23104" anchor="ctr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57776"/>
                  </a:ext>
                </a:extLst>
              </a:tr>
              <a:tr h="184877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Material a tornear </a:t>
                      </a:r>
                      <a:endParaRPr lang="es-CL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254" marR="19254" marT="23104" marB="23104" anchor="ctr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Resistencia dureza</a:t>
                      </a:r>
                      <a:endParaRPr lang="es-CL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254" marR="19254" marT="23104" marB="23104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Avance mm/</a:t>
                      </a:r>
                      <a:r>
                        <a:rPr lang="es-CL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rev</a:t>
                      </a:r>
                      <a:endParaRPr lang="es-CL" sz="9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55101"/>
                  </a:ext>
                </a:extLst>
              </a:tr>
              <a:tr h="18487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50159"/>
                  </a:ext>
                </a:extLst>
              </a:tr>
              <a:tr h="21568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Velocidad de corte m/min</a:t>
                      </a:r>
                      <a:endParaRPr lang="es-CL" sz="9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38763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suave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1293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semiduro 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995757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duro 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80979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ligeramente aleado 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90-110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81972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aleado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110-150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77382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fundido moldeado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102454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Acero fundido duro 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50-80 kg/mm</a:t>
                      </a:r>
                      <a:r>
                        <a:rPr lang="es-CL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35833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Fundición gris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 180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51536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Fundición dura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 220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02634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fundición Acerada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 250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05632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Cobre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60-80 HB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10029"/>
                  </a:ext>
                </a:extLst>
              </a:tr>
              <a:tr h="21568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Latón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80-120 HB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94680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Bronce 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HB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87116"/>
                  </a:ext>
                </a:extLst>
              </a:tr>
              <a:tr h="21568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Aleaciones blandas de aluminio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HB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88688"/>
                  </a:ext>
                </a:extLst>
              </a:tr>
              <a:tr h="21568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Aleaciones duras de aluminio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HB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22773"/>
                  </a:ext>
                </a:extLst>
              </a:tr>
              <a:tr h="215689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Aleaciones de magnesio 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HB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  <a:endParaRPr lang="es-CL" sz="80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74387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Plásticos 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60-200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08163"/>
                  </a:ext>
                </a:extLst>
              </a:tr>
              <a:tr h="19908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Goma dura </a:t>
                      </a:r>
                      <a:endParaRPr lang="es-CL" sz="1000">
                        <a:effectLst/>
                      </a:endParaRPr>
                    </a:p>
                  </a:txBody>
                  <a:tcPr marL="19254" marR="19254" marT="23104" marB="23104" anchor="b">
                    <a:lnL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endParaRPr lang="es-CL" sz="10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L" sz="800" dirty="0">
                        <a:effectLst/>
                      </a:endParaRPr>
                    </a:p>
                  </a:txBody>
                  <a:tcPr marL="19254" marR="19254" marT="23104" marB="23104"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890342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C3720A3F-1EF6-4246-A5FC-2EDF399706E9}"/>
              </a:ext>
            </a:extLst>
          </p:cNvPr>
          <p:cNvSpPr txBox="1"/>
          <p:nvPr/>
        </p:nvSpPr>
        <p:spPr>
          <a:xfrm>
            <a:off x="5108581" y="6274856"/>
            <a:ext cx="70283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900" b="0" i="0" u="none" strike="noStrike" dirty="0">
                <a:solidFill>
                  <a:srgbClr val="000000"/>
                </a:solidFill>
                <a:effectLst/>
              </a:rPr>
              <a:t>Fuente: Elaboración propia en base a </a:t>
            </a:r>
            <a:r>
              <a:rPr lang="es-MX" sz="900" b="0" i="0" u="none" strike="noStrike" dirty="0" err="1">
                <a:solidFill>
                  <a:srgbClr val="000000"/>
                </a:solidFill>
                <a:effectLst/>
              </a:rPr>
              <a:t>Larburu</a:t>
            </a:r>
            <a:r>
              <a:rPr lang="es-MX" sz="900" b="0" i="0" u="none" strike="noStrike" dirty="0">
                <a:solidFill>
                  <a:srgbClr val="000000"/>
                </a:solidFill>
                <a:effectLst/>
              </a:rPr>
              <a:t>, N., (1989), </a:t>
            </a:r>
            <a:r>
              <a:rPr lang="es-MX" sz="900" b="0" i="1" u="none" strike="noStrike" dirty="0">
                <a:solidFill>
                  <a:srgbClr val="000000"/>
                </a:solidFill>
                <a:effectLst/>
              </a:rPr>
              <a:t>Máquinas Prontuario. Técnicas, Máquinas, Herramientas, </a:t>
            </a:r>
            <a:r>
              <a:rPr lang="es-MX" sz="900" b="0" i="0" u="none" strike="noStrike" dirty="0">
                <a:solidFill>
                  <a:srgbClr val="000000"/>
                </a:solidFill>
                <a:effectLst/>
              </a:rPr>
              <a:t>España, Paraninfo.</a:t>
            </a:r>
            <a:endParaRPr lang="es-MX" sz="900" b="0" dirty="0">
              <a:effectLst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49D4086-F82E-4202-B305-305CAE6C348E}"/>
              </a:ext>
            </a:extLst>
          </p:cNvPr>
          <p:cNvSpPr>
            <a:spLocks noChangeAspect="1"/>
          </p:cNvSpPr>
          <p:nvPr/>
        </p:nvSpPr>
        <p:spPr>
          <a:xfrm>
            <a:off x="1" y="2481027"/>
            <a:ext cx="4326336" cy="395528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9DDCC53-7398-4A86-AD25-F9C084E550FD}"/>
              </a:ext>
            </a:extLst>
          </p:cNvPr>
          <p:cNvSpPr txBox="1"/>
          <p:nvPr/>
        </p:nvSpPr>
        <p:spPr>
          <a:xfrm>
            <a:off x="107576" y="2530032"/>
            <a:ext cx="41237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MX" sz="1600" b="1" i="0" u="none" strike="noStrike" dirty="0">
                <a:solidFill>
                  <a:schemeClr val="bg1"/>
                </a:solidFill>
                <a:effectLst/>
              </a:rPr>
              <a:t>NOTA</a:t>
            </a:r>
            <a:endParaRPr lang="es-MX" sz="1600" b="0" dirty="0">
              <a:solidFill>
                <a:schemeClr val="bg1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Las velocidades de corte indicadas son para profundidades inferiores 5 </a:t>
            </a:r>
            <a:r>
              <a:rPr lang="es-MX" sz="1600" b="0" i="0" u="none" strike="noStrike" dirty="0" err="1">
                <a:solidFill>
                  <a:schemeClr val="bg1"/>
                </a:solidFill>
                <a:effectLst/>
              </a:rPr>
              <a:t>mm.</a:t>
            </a: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 Para profundidades mayores a 5 mm los valores indicados se reducirán entre un 10% y un 20%. </a:t>
            </a:r>
            <a:r>
              <a:rPr lang="es-MX" sz="1600" b="1" i="0" u="none" strike="noStrike" dirty="0">
                <a:solidFill>
                  <a:schemeClr val="bg1"/>
                </a:solidFill>
                <a:effectLst/>
              </a:rPr>
              <a:t>Estas velocidades corresponden a operaciones de acabado, para otros mecanizados se utilizan los siguientes coeficientes:</a:t>
            </a:r>
            <a:endParaRPr lang="es-MX" sz="1600" b="0" dirty="0">
              <a:solidFill>
                <a:schemeClr val="bg1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MX" sz="1600" b="1" i="0" u="none" strike="noStrike" dirty="0">
                <a:solidFill>
                  <a:schemeClr val="bg1"/>
                </a:solidFill>
                <a:effectLst/>
              </a:rPr>
              <a:t> </a:t>
            </a:r>
            <a:endParaRPr lang="es-MX" sz="1600" b="0" dirty="0">
              <a:solidFill>
                <a:schemeClr val="bg1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MX" sz="1600" b="1" i="0" u="none" strike="noStrike" dirty="0">
                <a:solidFill>
                  <a:schemeClr val="bg1"/>
                </a:solidFill>
                <a:effectLst/>
              </a:rPr>
              <a:t>  </a:t>
            </a:r>
            <a:endParaRPr lang="es-MX" sz="1600" b="0" dirty="0">
              <a:solidFill>
                <a:schemeClr val="bg1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 Desbaste: 0.7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 Tronzado: 0.6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 Taladrado: 0.3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 Roscado: 0.1-0.4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600" b="0" i="0" u="none" strike="noStrike" dirty="0">
                <a:solidFill>
                  <a:schemeClr val="bg1"/>
                </a:solidFill>
                <a:effectLst/>
              </a:rPr>
              <a:t> Mandrinado: 0.6</a:t>
            </a:r>
          </a:p>
        </p:txBody>
      </p:sp>
    </p:spTree>
    <p:extLst>
      <p:ext uri="{BB962C8B-B14F-4D97-AF65-F5344CB8AC3E}">
        <p14:creationId xmlns:p14="http://schemas.microsoft.com/office/powerpoint/2010/main" val="41746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0FB653-856D-4D4A-9B2E-FA01D02D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C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8250530-758D-49E5-8015-403676395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460E78-8D17-4AC0-B079-73778C82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5915C70-CFA9-42EB-BFBC-16D42FFB0B3F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215D4437-5881-4F7C-8844-8F267C37644E}"/>
              </a:ext>
            </a:extLst>
          </p:cNvPr>
          <p:cNvSpPr txBox="1">
            <a:spLocks/>
          </p:cNvSpPr>
          <p:nvPr/>
        </p:nvSpPr>
        <p:spPr>
          <a:xfrm>
            <a:off x="2966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A7A8AA"/>
                </a:solidFill>
              </a:rPr>
              <a:t>CÁLCULO DE LA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VELOCIDAD DE GIRO (RPM)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CD04F8-EC0E-4A84-9D5D-E87D2AAA7182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741258-2FA8-4CE0-A6CA-2721F6C3B50A}"/>
              </a:ext>
            </a:extLst>
          </p:cNvPr>
          <p:cNvSpPr txBox="1"/>
          <p:nvPr/>
        </p:nvSpPr>
        <p:spPr>
          <a:xfrm>
            <a:off x="6589058" y="2195464"/>
            <a:ext cx="2671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b="1" dirty="0">
                <a:solidFill>
                  <a:srgbClr val="88354D"/>
                </a:solidFill>
              </a:rPr>
              <a:t>Figura 2. </a:t>
            </a:r>
            <a:r>
              <a:rPr lang="es-CL" sz="1800" b="1" u="none" strike="noStrike" cap="none" dirty="0">
                <a:solidFill>
                  <a:srgbClr val="88354D"/>
                </a:solidFill>
              </a:rPr>
              <a:t>Pieza cilíndrica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81B1BC-D87E-47AE-8629-95A3E519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6" y="2624138"/>
            <a:ext cx="37052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35A642D-842C-47C8-938A-7E3E86789A4B}"/>
              </a:ext>
            </a:extLst>
          </p:cNvPr>
          <p:cNvSpPr txBox="1"/>
          <p:nvPr/>
        </p:nvSpPr>
        <p:spPr>
          <a:xfrm>
            <a:off x="7261411" y="6190086"/>
            <a:ext cx="19005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CL" sz="1000" b="0" i="0" u="none" strike="noStrike" dirty="0">
                <a:solidFill>
                  <a:srgbClr val="000000"/>
                </a:solidFill>
                <a:effectLst/>
              </a:rPr>
              <a:t>Fuente: Elaboración propia.</a:t>
            </a:r>
            <a:endParaRPr lang="es-CL" sz="1000" b="0" dirty="0">
              <a:effectLst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CC32822-761F-48E7-8789-EEBFF4822124}"/>
              </a:ext>
            </a:extLst>
          </p:cNvPr>
          <p:cNvSpPr>
            <a:spLocks noChangeAspect="1"/>
          </p:cNvSpPr>
          <p:nvPr/>
        </p:nvSpPr>
        <p:spPr>
          <a:xfrm>
            <a:off x="1" y="2481027"/>
            <a:ext cx="4326336" cy="395528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BB76E6C-5378-4390-820C-87A8A33D5964}"/>
              </a:ext>
            </a:extLst>
          </p:cNvPr>
          <p:cNvSpPr txBox="1"/>
          <p:nvPr/>
        </p:nvSpPr>
        <p:spPr>
          <a:xfrm>
            <a:off x="212843" y="2793540"/>
            <a:ext cx="3892992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 rtl="0">
              <a:spcBef>
                <a:spcPts val="1000"/>
              </a:spcBef>
              <a:spcAft>
                <a:spcPts val="0"/>
              </a:spcAft>
            </a:pPr>
            <a:r>
              <a:rPr lang="es-MX" sz="25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EJEMPLO</a:t>
            </a:r>
            <a:endParaRPr lang="es-MX" sz="2500" b="1" dirty="0">
              <a:solidFill>
                <a:schemeClr val="bg1"/>
              </a:solidFill>
              <a:effectLst/>
            </a:endParaRPr>
          </a:p>
          <a:p>
            <a:pPr marL="228600" indent="-228600" algn="just" rtl="0">
              <a:spcBef>
                <a:spcPts val="1000"/>
              </a:spcBef>
              <a:spcAft>
                <a:spcPts val="0"/>
              </a:spcAft>
            </a:pPr>
            <a:r>
              <a:rPr lang="es-MX" sz="25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Calcular la velocidad de giro (RPM) con la que se debe mecanizar la siguiente pieza de acero suave y un diámetro bruto de 50 mm</a:t>
            </a:r>
            <a:endParaRPr lang="es-MX" sz="2500" b="0" dirty="0">
              <a:solidFill>
                <a:schemeClr val="bg1"/>
              </a:solidFill>
              <a:effectLst/>
            </a:endParaRPr>
          </a:p>
          <a:p>
            <a:pPr algn="just"/>
            <a:br>
              <a:rPr lang="es-MX" sz="2500" dirty="0">
                <a:solidFill>
                  <a:schemeClr val="bg1"/>
                </a:solidFill>
              </a:rPr>
            </a:br>
            <a:endParaRPr lang="es-CL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E1541F9-0EE3-4118-867D-EC3670CA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C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D8B199-EF07-4CB0-B516-EC460160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87F338-B763-49A3-BB61-2259E227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F7F31A6-9A9A-4F21-9462-BBEC4F00ADCE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C1FB7D55-463A-4DF2-9D70-0E5410BF4D9D}"/>
              </a:ext>
            </a:extLst>
          </p:cNvPr>
          <p:cNvSpPr txBox="1">
            <a:spLocks/>
          </p:cNvSpPr>
          <p:nvPr/>
        </p:nvSpPr>
        <p:spPr>
          <a:xfrm>
            <a:off x="2966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A7A8AA"/>
                </a:solidFill>
              </a:rPr>
              <a:t>CÁLCULO DE LA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VELOCIDAD DE GIRO (RPM)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A01347C-2833-42AA-9E56-59B56F1009F8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27D90F-3C52-47A6-831F-D0154B257304}"/>
              </a:ext>
            </a:extLst>
          </p:cNvPr>
          <p:cNvSpPr>
            <a:spLocks noChangeAspect="1"/>
          </p:cNvSpPr>
          <p:nvPr/>
        </p:nvSpPr>
        <p:spPr>
          <a:xfrm>
            <a:off x="1186739" y="2112880"/>
            <a:ext cx="3296486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contenido 7">
            <a:extLst>
              <a:ext uri="{FF2B5EF4-FFF2-40B4-BE49-F238E27FC236}">
                <a16:creationId xmlns:a16="http://schemas.microsoft.com/office/drawing/2014/main" id="{6C5DEB6F-720A-45CF-9834-ED351EA983CA}"/>
              </a:ext>
            </a:extLst>
          </p:cNvPr>
          <p:cNvSpPr txBox="1">
            <a:spLocks/>
          </p:cNvSpPr>
          <p:nvPr/>
        </p:nvSpPr>
        <p:spPr>
          <a:xfrm>
            <a:off x="1270813" y="3510143"/>
            <a:ext cx="3158622" cy="10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Debes seleccionar una velocidad de avance de 0.4 mm/ </a:t>
            </a:r>
            <a:r>
              <a:rPr lang="es-MX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rev.</a:t>
            </a: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Este valor dependerá de factores como el afilado de la herramienta, la refrigeración, y las condiciones de mecanizado. Para estas condiciones 0.4 es un valor recomendable.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13" name="Marcador de contenido 7">
            <a:extLst>
              <a:ext uri="{FF2B5EF4-FFF2-40B4-BE49-F238E27FC236}">
                <a16:creationId xmlns:a16="http://schemas.microsoft.com/office/drawing/2014/main" id="{38FED0B3-67CD-45F0-A4B3-AAD5EFD9F305}"/>
              </a:ext>
            </a:extLst>
          </p:cNvPr>
          <p:cNvSpPr txBox="1">
            <a:spLocks/>
          </p:cNvSpPr>
          <p:nvPr/>
        </p:nvSpPr>
        <p:spPr>
          <a:xfrm>
            <a:off x="1358757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6BDC8F-9C04-4ABF-8CB3-1B06B788BFF1}"/>
              </a:ext>
            </a:extLst>
          </p:cNvPr>
          <p:cNvSpPr>
            <a:spLocks noChangeAspect="1"/>
          </p:cNvSpPr>
          <p:nvPr/>
        </p:nvSpPr>
        <p:spPr>
          <a:xfrm>
            <a:off x="4686932" y="2112880"/>
            <a:ext cx="315862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E3355D2B-9E71-431C-A9CE-559B135DF7BC}"/>
              </a:ext>
            </a:extLst>
          </p:cNvPr>
          <p:cNvSpPr txBox="1">
            <a:spLocks/>
          </p:cNvSpPr>
          <p:nvPr/>
        </p:nvSpPr>
        <p:spPr>
          <a:xfrm>
            <a:off x="4821100" y="3712157"/>
            <a:ext cx="2915441" cy="10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 velocidad de corte para un acero suave con una velocidad de avance 0.4 corresponde a 32 m/min. Esta velocidad de corte corresponde al acabado, es decir el proceso final. 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865FC802-C90D-43B3-A69B-BCD851A30D79}"/>
              </a:ext>
            </a:extLst>
          </p:cNvPr>
          <p:cNvSpPr txBox="1">
            <a:spLocks/>
          </p:cNvSpPr>
          <p:nvPr/>
        </p:nvSpPr>
        <p:spPr>
          <a:xfrm>
            <a:off x="4821100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3F27A3B-5E06-4D6E-ACD9-0ABF927F3668}"/>
              </a:ext>
            </a:extLst>
          </p:cNvPr>
          <p:cNvSpPr>
            <a:spLocks noChangeAspect="1"/>
          </p:cNvSpPr>
          <p:nvPr/>
        </p:nvSpPr>
        <p:spPr>
          <a:xfrm>
            <a:off x="8020366" y="2112880"/>
            <a:ext cx="3158623" cy="395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Marcador de contenido 7">
            <a:extLst>
              <a:ext uri="{FF2B5EF4-FFF2-40B4-BE49-F238E27FC236}">
                <a16:creationId xmlns:a16="http://schemas.microsoft.com/office/drawing/2014/main" id="{256D1D49-8B6A-480D-86F5-71E50ECD80EC}"/>
              </a:ext>
            </a:extLst>
          </p:cNvPr>
          <p:cNvSpPr txBox="1">
            <a:spLocks/>
          </p:cNvSpPr>
          <p:nvPr/>
        </p:nvSpPr>
        <p:spPr>
          <a:xfrm>
            <a:off x="8086210" y="3698487"/>
            <a:ext cx="2919051" cy="10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Para obtener la velocidad de corte de desbaste debes seleccionar la velocidad de corte de acabado desde la </a:t>
            </a:r>
            <a:r>
              <a:rPr lang="es-MX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Tabla 2 </a:t>
            </a: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 luego multiplicar ese valor por 0.7, es decir 32*0.7= 22.4 m/min.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19" name="Marcador de contenido 7">
            <a:extLst>
              <a:ext uri="{FF2B5EF4-FFF2-40B4-BE49-F238E27FC236}">
                <a16:creationId xmlns:a16="http://schemas.microsoft.com/office/drawing/2014/main" id="{CE016423-F3A8-4DC9-86D5-0C520CEDA6F6}"/>
              </a:ext>
            </a:extLst>
          </p:cNvPr>
          <p:cNvSpPr txBox="1">
            <a:spLocks/>
          </p:cNvSpPr>
          <p:nvPr/>
        </p:nvSpPr>
        <p:spPr>
          <a:xfrm>
            <a:off x="8086210" y="2415662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502CD7-9A73-47A1-A34E-A3C0E9F5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s-C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3CF05F6-EBFA-4EFB-B9C4-118EFD5F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4356E3-A2D9-4190-8C13-AF821886D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946FF33-0AF2-44D1-84F0-DF1C42978220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7E9D8AAB-8498-4E32-BCEC-73BD0DCDA7D3}"/>
              </a:ext>
            </a:extLst>
          </p:cNvPr>
          <p:cNvSpPr txBox="1">
            <a:spLocks/>
          </p:cNvSpPr>
          <p:nvPr/>
        </p:nvSpPr>
        <p:spPr>
          <a:xfrm>
            <a:off x="29666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A7A8AA"/>
                </a:solidFill>
              </a:rPr>
              <a:t>CÁLCULO DE LA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VELOCIDAD DE GIRO (RPM)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5773F1D-2F72-47B5-ABA7-7378BCE1C8AF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7679E7-1285-4557-8497-3E19F81ED582}"/>
              </a:ext>
            </a:extLst>
          </p:cNvPr>
          <p:cNvSpPr>
            <a:spLocks noChangeAspect="1"/>
          </p:cNvSpPr>
          <p:nvPr/>
        </p:nvSpPr>
        <p:spPr>
          <a:xfrm>
            <a:off x="1576243" y="2299063"/>
            <a:ext cx="4205979" cy="3241126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DE2955A7-9121-4AF9-95CA-CFCD1EA66BAE}"/>
              </a:ext>
            </a:extLst>
          </p:cNvPr>
          <p:cNvSpPr txBox="1">
            <a:spLocks/>
          </p:cNvSpPr>
          <p:nvPr/>
        </p:nvSpPr>
        <p:spPr>
          <a:xfrm>
            <a:off x="1696177" y="3866652"/>
            <a:ext cx="3875563" cy="10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ts val="1800"/>
              <a:buFont typeface="Arial" panose="020B0604020202020204" pitchFamily="34" charset="0"/>
              <a:buNone/>
            </a:pP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Luego debes calcular la velocidad de giro (RPM) de desbaste considerando el diámetro bruto de la pieza (50 mm) y la fórmula de la </a:t>
            </a:r>
            <a:r>
              <a:rPr lang="es-MX" sz="18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Tabla 1</a:t>
            </a:r>
            <a:r>
              <a:rPr lang="es-MX" sz="1800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18" name="Marcador de contenido 7">
            <a:extLst>
              <a:ext uri="{FF2B5EF4-FFF2-40B4-BE49-F238E27FC236}">
                <a16:creationId xmlns:a16="http://schemas.microsoft.com/office/drawing/2014/main" id="{7B170555-4A72-4A10-9570-486957625F80}"/>
              </a:ext>
            </a:extLst>
          </p:cNvPr>
          <p:cNvSpPr txBox="1">
            <a:spLocks/>
          </p:cNvSpPr>
          <p:nvPr/>
        </p:nvSpPr>
        <p:spPr>
          <a:xfrm>
            <a:off x="1748262" y="2601844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4.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14EF95-FD57-4EEB-80D0-62713FDEE6C3}"/>
              </a:ext>
            </a:extLst>
          </p:cNvPr>
          <p:cNvSpPr>
            <a:spLocks noChangeAspect="1"/>
          </p:cNvSpPr>
          <p:nvPr/>
        </p:nvSpPr>
        <p:spPr>
          <a:xfrm>
            <a:off x="6238306" y="2299063"/>
            <a:ext cx="4372359" cy="3241126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Marcador de contenido 7">
            <a:extLst>
              <a:ext uri="{FF2B5EF4-FFF2-40B4-BE49-F238E27FC236}">
                <a16:creationId xmlns:a16="http://schemas.microsoft.com/office/drawing/2014/main" id="{968605C7-45E2-45D3-A20C-655A7D452E58}"/>
              </a:ext>
            </a:extLst>
          </p:cNvPr>
          <p:cNvSpPr txBox="1">
            <a:spLocks/>
          </p:cNvSpPr>
          <p:nvPr/>
        </p:nvSpPr>
        <p:spPr>
          <a:xfrm>
            <a:off x="6349124" y="3629395"/>
            <a:ext cx="4049932" cy="101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Finalmente calcular la velocidad de giro (RPM) de acabado, para esto debes considerar una medida mayor a la final, para nuestro caso seleccionaremos 40.2 </a:t>
            </a:r>
            <a:r>
              <a:rPr lang="es-MX" sz="18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mm.</a:t>
            </a:r>
            <a:r>
              <a:rPr lang="es-MX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Al reemplazar estos datos en la fórmula de la Tabla 1, obtenemos lo siguiente: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24" name="Marcador de contenido 7">
            <a:extLst>
              <a:ext uri="{FF2B5EF4-FFF2-40B4-BE49-F238E27FC236}">
                <a16:creationId xmlns:a16="http://schemas.microsoft.com/office/drawing/2014/main" id="{DDA2574F-4902-4D22-A7C0-647D7ED140D7}"/>
              </a:ext>
            </a:extLst>
          </p:cNvPr>
          <p:cNvSpPr txBox="1">
            <a:spLocks/>
          </p:cNvSpPr>
          <p:nvPr/>
        </p:nvSpPr>
        <p:spPr>
          <a:xfrm>
            <a:off x="6448788" y="2601844"/>
            <a:ext cx="1024634" cy="101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6600" dirty="0">
                <a:solidFill>
                  <a:schemeClr val="bg1"/>
                </a:solidFill>
              </a:rPr>
              <a:t>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06C617-E4C2-4DD0-9B2C-79283BFE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84" y="5675125"/>
            <a:ext cx="3995497" cy="5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E59D576-D7A6-441C-8087-932E17A8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55" y="5727955"/>
            <a:ext cx="4158710" cy="5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6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94C5C3-DCDD-4322-A4D5-D797A8431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E5F279-F717-4F10-B58D-40B232FE5BCA}"/>
              </a:ext>
            </a:extLst>
          </p:cNvPr>
          <p:cNvSpPr>
            <a:spLocks noChangeAspect="1"/>
          </p:cNvSpPr>
          <p:nvPr/>
        </p:nvSpPr>
        <p:spPr>
          <a:xfrm>
            <a:off x="1" y="1776703"/>
            <a:ext cx="5433134" cy="4659604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8648469-5701-4822-8E53-204AB9431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863" y="2813098"/>
            <a:ext cx="4923409" cy="2695644"/>
          </a:xfrm>
        </p:spPr>
        <p:txBody>
          <a:bodyPr>
            <a:normAutofit fontScale="92500" lnSpcReduction="10000"/>
          </a:bodyPr>
          <a:lstStyle/>
          <a:p>
            <a:pPr marL="114300" lvl="0" indent="0" algn="just">
              <a:spcBef>
                <a:spcPts val="0"/>
              </a:spcBef>
              <a:buSzPts val="1800"/>
              <a:buNone/>
            </a:pPr>
            <a:r>
              <a:rPr lang="es-CL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La profundidad de corte se define como la penetración que se le da a la herramienta cuando se mecaniza una pieza. Esto genera que exista un diámetro mecanizado y uno sin mecanizar, expresados en </a:t>
            </a:r>
            <a:r>
              <a:rPr lang="es-CL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mm.</a:t>
            </a:r>
            <a:r>
              <a:rPr lang="es-CL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Esta definición se puede observar con claridad en la Figura 1, identificándose como ap.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PROFUNDIDAD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Google Shape;129;g93b131c1a8_0_73">
            <a:extLst>
              <a:ext uri="{FF2B5EF4-FFF2-40B4-BE49-F238E27FC236}">
                <a16:creationId xmlns:a16="http://schemas.microsoft.com/office/drawing/2014/main" id="{70F1D799-23A2-415E-A1BA-86FCD911DD91}"/>
              </a:ext>
            </a:extLst>
          </p:cNvPr>
          <p:cNvSpPr txBox="1"/>
          <p:nvPr/>
        </p:nvSpPr>
        <p:spPr>
          <a:xfrm>
            <a:off x="5413850" y="5875523"/>
            <a:ext cx="6625800" cy="3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000" b="0" i="0" u="sng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http://institutoasteco.com/disponibles/Curso-15-conceptos-tecnicos-torneado-tronzado-roscado/#/4</a:t>
            </a:r>
            <a:endParaRPr lang="es-CL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CL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CL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D05CF45-2FA6-4780-8632-D72CEA30C056}"/>
              </a:ext>
            </a:extLst>
          </p:cNvPr>
          <p:cNvSpPr txBox="1"/>
          <p:nvPr/>
        </p:nvSpPr>
        <p:spPr>
          <a:xfrm>
            <a:off x="5715860" y="1775872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600"/>
              </a:spcAft>
            </a:pP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Figura</a:t>
            </a:r>
            <a:r>
              <a:rPr lang="en-US" sz="1800" b="1" u="none" strike="noStrike" dirty="0">
                <a:solidFill>
                  <a:srgbClr val="88354D"/>
                </a:solidFill>
                <a:effectLst/>
              </a:rPr>
              <a:t> 1. </a:t>
            </a: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Principales</a:t>
            </a:r>
            <a:r>
              <a:rPr lang="en-US" sz="1800" b="1" u="none" strike="noStrike" dirty="0">
                <a:solidFill>
                  <a:srgbClr val="88354D"/>
                </a:solidFill>
                <a:effectLst/>
              </a:rPr>
              <a:t> </a:t>
            </a: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parámetros</a:t>
            </a:r>
            <a:r>
              <a:rPr lang="en-US" sz="1800" b="1" u="none" strike="noStrike" dirty="0">
                <a:solidFill>
                  <a:srgbClr val="88354D"/>
                </a:solidFill>
                <a:effectLst/>
              </a:rPr>
              <a:t> de </a:t>
            </a: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corte</a:t>
            </a:r>
            <a:r>
              <a:rPr lang="en-US" sz="1800" b="1" u="none" strike="noStrike" dirty="0">
                <a:solidFill>
                  <a:srgbClr val="88354D"/>
                </a:solidFill>
                <a:effectLst/>
              </a:rPr>
              <a:t> </a:t>
            </a: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en</a:t>
            </a:r>
            <a:r>
              <a:rPr lang="en-US" sz="1800" b="1" u="none" strike="noStrike" dirty="0">
                <a:solidFill>
                  <a:srgbClr val="88354D"/>
                </a:solidFill>
                <a:effectLst/>
              </a:rPr>
              <a:t> </a:t>
            </a:r>
            <a:r>
              <a:rPr lang="es-CL" sz="1800" b="1" u="none" strike="noStrike" dirty="0">
                <a:solidFill>
                  <a:srgbClr val="88354D"/>
                </a:solidFill>
                <a:effectLst/>
              </a:rPr>
              <a:t>torno</a:t>
            </a:r>
            <a:br>
              <a:rPr lang="en-US" b="1" dirty="0">
                <a:solidFill>
                  <a:srgbClr val="88354D"/>
                </a:solidFill>
              </a:rPr>
            </a:br>
            <a:endParaRPr lang="en-US" b="1" dirty="0">
              <a:solidFill>
                <a:srgbClr val="88354D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B9A251-1FB3-444E-BDD4-F81FF73F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68" y="2153114"/>
            <a:ext cx="3612871" cy="35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96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1839</Words>
  <Application>Microsoft Office PowerPoint</Application>
  <PresentationFormat>Panorámica</PresentationFormat>
  <Paragraphs>287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Tema de Office</vt:lpstr>
      <vt:lpstr>Preparación  de torno convencional</vt:lpstr>
      <vt:lpstr>TEMAS</vt:lpstr>
      <vt:lpstr>TEMA N°1 PARÁMETROS DE CORTE</vt:lpstr>
      <vt:lpstr>VELOCIDAD DE CORTE Y AVANCE</vt:lpstr>
      <vt:lpstr>Presentación de PowerPoint</vt:lpstr>
      <vt:lpstr>Presentación de PowerPoint</vt:lpstr>
      <vt:lpstr>Presentación de PowerPoint</vt:lpstr>
      <vt:lpstr>Presentación de PowerPoint</vt:lpstr>
      <vt:lpstr>PROFUNDIDAD DE CORTE</vt:lpstr>
      <vt:lpstr>TEMA N°2 HERRAMIENTAS DE CORTE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AFILADO DE HERRAMIENTA (ÁNGULOS Y FORMAS)</vt:lpstr>
      <vt:lpstr>TEMA N°3 TIPOS DE TORNEADO</vt:lpstr>
      <vt:lpstr>TIPOS DE TORNEADO</vt:lpstr>
      <vt:lpstr>PARTES Y ACCESORIOS DEL TORNO</vt:lpstr>
      <vt:lpstr>PARTES Y ACCESORIOS DEL TORNO</vt:lpstr>
      <vt:lpstr>PARTES Y ACCESORIOS DEL TORNO</vt:lpstr>
      <vt:lpstr>PARTES Y ACCESORIOS DEL TORNO</vt:lpstr>
      <vt:lpstr>PARTES Y ACCESORIOS DEL TORNO</vt:lpstr>
      <vt:lpstr>PARTES Y ACCESORIOS DEL TORNO</vt:lpstr>
      <vt:lpstr>PARTES Y ACCESORIOS DEL TORNO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d.silvahidd@gmail.com</dc:creator>
  <cp:lastModifiedBy>IIE</cp:lastModifiedBy>
  <cp:revision>55</cp:revision>
  <dcterms:created xsi:type="dcterms:W3CDTF">2020-08-12T18:32:33Z</dcterms:created>
  <dcterms:modified xsi:type="dcterms:W3CDTF">2020-12-23T00:50:00Z</dcterms:modified>
</cp:coreProperties>
</file>