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kgh1b89ggQHoJ+OcxKSyaiCrF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80C41-AEF7-4B4E-AE38-E356D0BF5469}">
  <a:tblStyle styleId="{2A680C41-AEF7-4B4E-AE38-E356D0BF54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E34A37-7309-4AAC-A31C-C778FC2B32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27088" y="3623727"/>
            <a:ext cx="4441800" cy="24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s-CL" b="1" dirty="0">
                <a:solidFill>
                  <a:schemeClr val="lt1"/>
                </a:solidFill>
              </a:rPr>
              <a:t>Tipos de materiales y normas de dibujo técnico 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Común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Lectura de Manuales y Planos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103" y="328469"/>
            <a:ext cx="54737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TIPOS DE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</a:rPr>
              <a:t>MECANIZADO</a:t>
            </a:r>
            <a:endParaRPr dirty="0">
              <a:solidFill>
                <a:srgbClr val="A7A8AA"/>
              </a:solidFill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3913804" y="4344057"/>
            <a:ext cx="1825625" cy="126206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Extrusión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Laminado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Forjado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6976844" y="4369457"/>
            <a:ext cx="1825625" cy="126206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675" rIns="9142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Torneado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Fresado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Taladrado </a:t>
            </a:r>
            <a:endParaRPr sz="1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4593444" y="2662819"/>
            <a:ext cx="249340" cy="5033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7665119" y="2662818"/>
            <a:ext cx="249340" cy="5033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4718115" y="2662819"/>
            <a:ext cx="3071674" cy="149485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 rot="5400000">
            <a:off x="5771701" y="2197486"/>
            <a:ext cx="806549" cy="157952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5108730" y="1689634"/>
            <a:ext cx="2183907" cy="64633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PROCESOS DE MECANIZADOS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3742217" y="3218219"/>
            <a:ext cx="2183907" cy="64633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 desprendimiento de material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6673796" y="3213486"/>
            <a:ext cx="2292650" cy="64633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 desprendimiento de material</a:t>
            </a:r>
            <a:endParaRPr sz="1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4648192" y="3800641"/>
            <a:ext cx="249340" cy="5033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7693233" y="3800640"/>
            <a:ext cx="249340" cy="50338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TIPOS DE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</a:rPr>
              <a:t>MECANIZADO</a:t>
            </a:r>
            <a:endParaRPr dirty="0">
              <a:solidFill>
                <a:srgbClr val="A7A8AA"/>
              </a:solidFill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6" name="Google Shape;216;p11"/>
          <p:cNvGraphicFramePr/>
          <p:nvPr/>
        </p:nvGraphicFramePr>
        <p:xfrm>
          <a:off x="3688698" y="87035"/>
          <a:ext cx="7456525" cy="6770975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275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2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PROCESOS SIN DESPRENDIMIENTO DEL MATERIAL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DESCRIPCIÓN 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Extrusión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En este proceso se coloca el material base dentro de un contenedor y se fuerza a salir a través de un dado, mediante la presión aplicada a través de un cilindro hidráulico.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Laminado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Mediante este proceso se logra reducir el espesor de una pieza. (Este proceso se parece mucho al proceso en el que el pan se hace pasar a través de una </a:t>
                      </a:r>
                      <a:r>
                        <a:rPr lang="es-CL" sz="1200" dirty="0"/>
                        <a:t>máquina</a:t>
                      </a:r>
                      <a:r>
                        <a:rPr lang="es-CL" sz="1200" u="none" strike="noStrike" cap="none" dirty="0"/>
                        <a:t> para adelgazar la masa). Para lograr esta  reducción de espesor el material es obligado a pasar por dos rodillos, o </a:t>
                      </a:r>
                      <a:r>
                        <a:rPr lang="es-CL" sz="1200" dirty="0"/>
                        <a:t>más.</a:t>
                      </a:r>
                      <a:r>
                        <a:rPr lang="es-CL" sz="1200" u="none" strike="noStrike" cap="none" dirty="0"/>
                        <a:t>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Forjado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En este proceso la pieza de trabajo básica es llevada a su forma final a través de fuerzas de compresión, la que es aplicada a través de prensas, matrices y otras herramientas. Puede ser un proceso manual o a través de máquinas.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6498" y="1027906"/>
            <a:ext cx="2249034" cy="118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2950" y="2432050"/>
            <a:ext cx="1543050" cy="19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48150" y="4861507"/>
            <a:ext cx="1847850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TIPOS DE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</a:rPr>
              <a:t>MECANIZADO</a:t>
            </a:r>
            <a:endParaRPr dirty="0">
              <a:solidFill>
                <a:srgbClr val="A7A8AA"/>
              </a:solidFill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12"/>
          <p:cNvGraphicFramePr/>
          <p:nvPr/>
        </p:nvGraphicFramePr>
        <p:xfrm>
          <a:off x="3772229" y="165241"/>
          <a:ext cx="7327825" cy="6601975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270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7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PROCESOS CON DESPRENDIMIENTO DEL MATERIAL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DESCRIPCIÓN 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850" marR="56850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Torneado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Normalmente es un proceso que se utiliza para producir piezas cilíndricas, a partir de materiales que han sido producidos a través de otros procesos (Laminado, forjado) en este proceso la pieza es puesta en una máquina llamada torno, la que comienza a girar y a través de una herramienta de corte se desprende material para dar la forma deseada. 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Fuente elaboración propia.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Fresado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Este proceso de fabricación con remoción de material,  se utiliza una máquina llamada fresadora, en la cual se pueden conseguir piezas como engranajes, y realizar tareas como planeado, división de caras entre otras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Taladrado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Es un proceso en el que básicamente se crean agujeros en las piezas que se </a:t>
                      </a:r>
                      <a:r>
                        <a:rPr lang="es-CL" sz="1200" dirty="0"/>
                        <a:t>quiere</a:t>
                      </a:r>
                      <a:r>
                        <a:rPr lang="es-CL" sz="1200" u="none" strike="noStrike" cap="none" dirty="0"/>
                        <a:t> mecanizar, utilizando una herramienta de corte llamada broca.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0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/>
                        <a:t>Rectificados 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Es un proceso en el que se busca mejorar la calidad superficial de las piezas, generalmente este proceso se utiliza en la etapa final, la máquina es conocida como rectificadora, y se utiliza una muela abrasiva. Es un proceso de mucha precisión. 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5225" marR="3522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9" name="Google Shape;2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041" y="1268746"/>
            <a:ext cx="1309385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8528" y="2852267"/>
            <a:ext cx="1770407" cy="118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2308" y="4175143"/>
            <a:ext cx="1042848" cy="124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39041" y="5643287"/>
            <a:ext cx="1605630" cy="103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5940"/>
              <a:buFont typeface="Calibri"/>
              <a:buNone/>
            </a:pPr>
            <a:r>
              <a:rPr lang="es-CL" sz="5940" dirty="0">
                <a:solidFill>
                  <a:srgbClr val="A7A8AA"/>
                </a:solidFill>
              </a:rPr>
              <a:t>TEMA N°3</a:t>
            </a:r>
            <a:br>
              <a:rPr lang="es-CL" sz="3959" dirty="0"/>
            </a:br>
            <a:r>
              <a:rPr lang="es-CL" sz="3959" dirty="0">
                <a:solidFill>
                  <a:srgbClr val="88354D"/>
                </a:solidFill>
              </a:rPr>
              <a:t>CALIDAD SUPERFICIAL</a:t>
            </a:r>
            <a:endParaRPr sz="3959" dirty="0">
              <a:solidFill>
                <a:srgbClr val="88354D"/>
              </a:solidFill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5983550" y="279111"/>
            <a:ext cx="5911787" cy="613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6277075" y="5050725"/>
            <a:ext cx="487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Fuente: https://ejemplosde.com.mx/ejemplos-de-rugosidad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797" y="1407075"/>
            <a:ext cx="3419385" cy="2223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TABLAS DE RUGOSIDAD Y</a:t>
            </a:r>
            <a:br>
              <a:rPr lang="es-CL" dirty="0">
                <a:solidFill>
                  <a:srgbClr val="A7A8AA"/>
                </a:solidFill>
              </a:rPr>
            </a:br>
            <a:r>
              <a:rPr lang="es-CL" dirty="0">
                <a:solidFill>
                  <a:srgbClr val="88354D"/>
                </a:solidFill>
              </a:rPr>
              <a:t>GRADO CALIDAD SUPERFICIAL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1" name="Google Shape;251;p14"/>
          <p:cNvGraphicFramePr/>
          <p:nvPr/>
        </p:nvGraphicFramePr>
        <p:xfrm>
          <a:off x="1115725" y="1825862"/>
          <a:ext cx="3936975" cy="4351200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96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VALOR DE RUGOSIDAD Ra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GRADO DE RUGOSIDAD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50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12.5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N10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6.3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N9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3.2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1.6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N7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0.05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0.025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252" name="Google Shape;252;p14"/>
          <p:cNvGraphicFramePr/>
          <p:nvPr/>
        </p:nvGraphicFramePr>
        <p:xfrm>
          <a:off x="5700536" y="1825737"/>
          <a:ext cx="5037975" cy="4351325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10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925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PROCESO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VALOR DE RUGOSIDAD Ra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GRADO DE RUGOSIDAD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Alcanzable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Normal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Alcanzable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solidFill>
                            <a:schemeClr val="lt1"/>
                          </a:solidFill>
                        </a:rPr>
                        <a:t>Normal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Oxicorte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50-6.3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25-12.5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N12-N9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N11-N10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Limado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25-04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12.5-1.6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N11-N5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N10-N7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Taladrado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12.5-0.8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6.3-1.6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N10-N6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N9-N7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Fresado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25-0.20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6.3-0.8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N11-N4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N9-N6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Torneado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25-0.025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6.3-0.4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N11-N1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N9-N5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Rectificado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3.2-0.05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0.8-0.2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N8-N2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N6-N4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Alisado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1.6-0.025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0.8-0.1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N7-N1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N6-N3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Bruñido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0.8-0.025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0.4-0.1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N6-N1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N5-N3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Lapeado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0.8-0.025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0.4-0.05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N6-N1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u="none" strike="noStrike" cap="none" dirty="0"/>
                        <a:t>N5-N1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141522" y="1308387"/>
            <a:ext cx="51089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Clr>
                <a:srgbClr val="88354D"/>
              </a:buClr>
              <a:buSzPts val="5940"/>
            </a:pPr>
            <a:r>
              <a:rPr lang="es-CL" sz="5940" dirty="0">
                <a:solidFill>
                  <a:srgbClr val="88354D"/>
                </a:solidFill>
              </a:rPr>
              <a:t>TEMA N°4</a:t>
            </a:r>
            <a:br>
              <a:rPr lang="es-CL" sz="3959" dirty="0">
                <a:solidFill>
                  <a:srgbClr val="88354D"/>
                </a:solidFill>
              </a:rPr>
            </a:br>
            <a:r>
              <a:rPr lang="es-MX" sz="4000" dirty="0">
                <a:solidFill>
                  <a:srgbClr val="A7A8AA"/>
                </a:solidFill>
              </a:rPr>
              <a:t>SIMBOLOGÍA  DE MECANIZADO Y CALIDAD SUPERFICIAL </a:t>
            </a:r>
            <a:br>
              <a:rPr lang="es-MX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959" dirty="0">
              <a:solidFill>
                <a:srgbClr val="A7A8AA"/>
              </a:solidFill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5509720" y="279100"/>
            <a:ext cx="6385500" cy="61305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9725" y="1762413"/>
            <a:ext cx="63055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 txBox="1"/>
          <p:nvPr/>
        </p:nvSpPr>
        <p:spPr>
          <a:xfrm>
            <a:off x="5728450" y="4711850"/>
            <a:ext cx="5809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Fuente: https://fido.palermo.edu/servicios_dyc/blog/docentes/trabajos/47476_189133.pdf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SIMBOLOGÍA</a:t>
            </a:r>
            <a:br>
              <a:rPr lang="es-CL" dirty="0"/>
            </a:br>
            <a:endParaRPr dirty="0">
              <a:solidFill>
                <a:srgbClr val="A7A8AA"/>
              </a:solidFill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814" y="491062"/>
            <a:ext cx="4560852" cy="136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9093" y="263266"/>
            <a:ext cx="2336363" cy="16523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16"/>
          <p:cNvGraphicFramePr/>
          <p:nvPr>
            <p:extLst>
              <p:ext uri="{D42A27DB-BD31-4B8C-83A1-F6EECF244321}">
                <p14:modId xmlns:p14="http://schemas.microsoft.com/office/powerpoint/2010/main" val="3138340978"/>
              </p:ext>
            </p:extLst>
          </p:nvPr>
        </p:nvGraphicFramePr>
        <p:xfrm>
          <a:off x="2148396" y="1847712"/>
          <a:ext cx="9560000" cy="4872675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340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 dirty="0"/>
                        <a:t>El número de calidad de la rugosidad que se define por la letra N seguida de una cifra. Corresponde al valor de la rugosidad.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 dirty="0"/>
                        <a:t> Se indica el proceso de fabricación con el que se quiere alcanzar la terminación solicitada, torneado, fresado, rectificado, etc.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 dirty="0"/>
                        <a:t>Se indica la tolerancia de mecanizado, podrá decirse que es la cantidad de material a eliminar durante el proceso.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 dirty="0"/>
                        <a:t>Se especifican los perfiles de rugosidad, ondulación y estructura con los datos técnicos necesarios.</a:t>
                      </a:r>
                      <a:r>
                        <a:rPr lang="es-CL" sz="1400" u="none" strike="noStrike" cap="none" dirty="0">
                          <a:highlight>
                            <a:srgbClr val="FFFFFF"/>
                          </a:highlight>
                        </a:rPr>
                        <a:t> </a:t>
                      </a:r>
                      <a:r>
                        <a:rPr lang="es-CL" sz="1400" u="none" strike="noStrike" cap="none" dirty="0"/>
                        <a:t> 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s-CL" sz="1400" u="none" strike="noStrike" cap="none" dirty="0"/>
                        <a:t>Se definen las formas u orientación de los surcos superficiales.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4" name="Google Shape;27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65132" y="2998747"/>
            <a:ext cx="1409682" cy="101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3900" y="4152416"/>
            <a:ext cx="1502251" cy="95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99128" y="5910862"/>
            <a:ext cx="1575686" cy="774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95872" y="1891465"/>
            <a:ext cx="1338312" cy="102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13900" y="5148566"/>
            <a:ext cx="1420284" cy="66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35666" y="2405850"/>
            <a:ext cx="375186" cy="34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42575" y="3538644"/>
            <a:ext cx="366036" cy="349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27722" y="4660808"/>
            <a:ext cx="343296" cy="34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650812" y="5545587"/>
            <a:ext cx="359644" cy="343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21478" y="6258741"/>
            <a:ext cx="359992" cy="33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SIMBOLOGÍA</a:t>
            </a:r>
            <a:br>
              <a:rPr lang="es-CL" dirty="0"/>
            </a:br>
            <a:endParaRPr dirty="0">
              <a:solidFill>
                <a:srgbClr val="A7A8AA"/>
              </a:solidFill>
            </a:endParaRPr>
          </a:p>
        </p:txBody>
      </p:sp>
      <p:sp>
        <p:nvSpPr>
          <p:cNvPr id="291" name="Google Shape;291;p17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132594" y="2055813"/>
            <a:ext cx="3406800" cy="32592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Conocer la calidad superficial que se alcanza a partir de cierto procesos mecanizados, es vital para realizar un adecuada selección del proceso por el cual se realizará la fabricación. En la tabla siguiente. Se puede visualizar el proceso y la rugosidad con que queda el producto.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293" name="Google Shape;293;p17"/>
          <p:cNvGraphicFramePr/>
          <p:nvPr>
            <p:extLst>
              <p:ext uri="{D42A27DB-BD31-4B8C-83A1-F6EECF244321}">
                <p14:modId xmlns:p14="http://schemas.microsoft.com/office/powerpoint/2010/main" val="3713288967"/>
              </p:ext>
            </p:extLst>
          </p:nvPr>
        </p:nvGraphicFramePr>
        <p:xfrm>
          <a:off x="3671987" y="540125"/>
          <a:ext cx="8223350" cy="5952750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21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9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9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9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9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9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9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557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i="0" u="none" strike="noStrike" cap="none" dirty="0">
                          <a:solidFill>
                            <a:schemeClr val="lt1"/>
                          </a:solidFill>
                        </a:rPr>
                        <a:t>PROCESOS</a:t>
                      </a:r>
                      <a:endParaRPr sz="13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Rugosidad micras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>
                          <a:solidFill>
                            <a:schemeClr val="bg1"/>
                          </a:solidFill>
                        </a:rPr>
                        <a:t> </a:t>
                      </a:r>
                      <a:endParaRPr sz="13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6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0,025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0,05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0,1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0,2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0,4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0,8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1,6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3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6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12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16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20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b="1" u="none" strike="noStrike" cap="none" dirty="0">
                          <a:solidFill>
                            <a:schemeClr val="lt1"/>
                          </a:solidFill>
                        </a:rPr>
                        <a:t>25</a:t>
                      </a:r>
                      <a:endParaRPr sz="13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O</a:t>
                      </a:r>
                      <a:r>
                        <a:rPr lang="es-CL" sz="1300" u="none" strike="noStrike" cap="none" dirty="0"/>
                        <a:t>xicorte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L</a:t>
                      </a:r>
                      <a:r>
                        <a:rPr lang="es-CL" sz="1300" u="none" strike="noStrike" cap="none" dirty="0"/>
                        <a:t>imado, torneado y fresado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T</a:t>
                      </a:r>
                      <a:r>
                        <a:rPr lang="es-CL" sz="1300" u="none" strike="noStrike" cap="none" dirty="0"/>
                        <a:t>aladrado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C</a:t>
                      </a:r>
                      <a:r>
                        <a:rPr lang="es-CL" sz="1300" u="none" strike="noStrike" cap="none" dirty="0"/>
                        <a:t>epillado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B</a:t>
                      </a:r>
                      <a:r>
                        <a:rPr lang="es-CL" sz="1300" u="none" strike="noStrike" cap="none" dirty="0"/>
                        <a:t>rochado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P</a:t>
                      </a:r>
                      <a:r>
                        <a:rPr lang="es-CL" sz="1300" u="none" strike="noStrike" cap="none" dirty="0"/>
                        <a:t>ulido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R</a:t>
                      </a:r>
                      <a:r>
                        <a:rPr lang="es-CL" sz="1300" u="none" strike="noStrike" cap="none" dirty="0"/>
                        <a:t>ectificado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B</a:t>
                      </a:r>
                      <a:r>
                        <a:rPr lang="es-CL" sz="1300" u="none" strike="noStrike" cap="none" dirty="0"/>
                        <a:t>ruñido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dirty="0"/>
                        <a:t>L</a:t>
                      </a:r>
                      <a:r>
                        <a:rPr lang="es-CL" sz="1300" u="none" strike="noStrike" cap="none" dirty="0"/>
                        <a:t>apeado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 </a:t>
                      </a:r>
                      <a:endParaRPr sz="13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1825" marR="51825" marT="0" marB="0" anchor="b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</a:rPr>
              <a:t>SIMBOLOGÍA</a:t>
            </a:r>
            <a:br>
              <a:rPr lang="es-CL" dirty="0"/>
            </a:br>
            <a:r>
              <a:rPr lang="es-CL" dirty="0">
                <a:solidFill>
                  <a:srgbClr val="A5A5A5"/>
                </a:solidFill>
              </a:rPr>
              <a:t>TOLERANCIA 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2" name="Google Shape;302;p18"/>
          <p:cNvGrpSpPr/>
          <p:nvPr/>
        </p:nvGrpSpPr>
        <p:grpSpPr>
          <a:xfrm>
            <a:off x="1155593" y="2532582"/>
            <a:ext cx="5533791" cy="2322696"/>
            <a:chOff x="0" y="0"/>
            <a:chExt cx="3877648" cy="1660967"/>
          </a:xfrm>
        </p:grpSpPr>
        <p:sp>
          <p:nvSpPr>
            <p:cNvPr id="303" name="Google Shape;303;p18"/>
            <p:cNvSpPr/>
            <p:nvPr/>
          </p:nvSpPr>
          <p:spPr>
            <a:xfrm>
              <a:off x="0" y="0"/>
              <a:ext cx="3877625" cy="1660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18"/>
            <p:cNvGrpSpPr/>
            <p:nvPr/>
          </p:nvGrpSpPr>
          <p:grpSpPr>
            <a:xfrm>
              <a:off x="707021" y="214132"/>
              <a:ext cx="3170627" cy="1122744"/>
              <a:chOff x="0" y="0"/>
              <a:chExt cx="3545872" cy="1371600"/>
            </a:xfrm>
          </p:grpSpPr>
          <p:pic>
            <p:nvPicPr>
              <p:cNvPr id="305" name="Google Shape;305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61372" y="0"/>
                <a:ext cx="2984500" cy="103505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06" name="Google Shape;306;p18"/>
              <p:cNvCxnSpPr/>
              <p:nvPr/>
            </p:nvCxnSpPr>
            <p:spPr>
              <a:xfrm>
                <a:off x="0" y="474562"/>
                <a:ext cx="611505" cy="381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07" name="Google Shape;307;p18"/>
              <p:cNvCxnSpPr/>
              <p:nvPr/>
            </p:nvCxnSpPr>
            <p:spPr>
              <a:xfrm>
                <a:off x="964" y="462987"/>
                <a:ext cx="5788" cy="908613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08" name="Google Shape;308;p18"/>
            <p:cNvSpPr/>
            <p:nvPr/>
          </p:nvSpPr>
          <p:spPr>
            <a:xfrm>
              <a:off x="1093808" y="1221129"/>
              <a:ext cx="358815" cy="36460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649393" y="40511"/>
              <a:ext cx="358815" cy="36460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1643605" y="1226916"/>
              <a:ext cx="358815" cy="36460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2482770" y="1296364"/>
              <a:ext cx="358815" cy="36460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2945757" y="0"/>
              <a:ext cx="358775" cy="36449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0" y="1221129"/>
              <a:ext cx="358815" cy="364603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4" name="Google Shape;314;p18"/>
            <p:cNvCxnSpPr/>
            <p:nvPr/>
          </p:nvCxnSpPr>
          <p:spPr>
            <a:xfrm rot="10800000" flipH="1">
              <a:off x="312517" y="981437"/>
              <a:ext cx="312436" cy="301552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5" name="Google Shape;315;p18"/>
            <p:cNvCxnSpPr/>
            <p:nvPr/>
          </p:nvCxnSpPr>
          <p:spPr>
            <a:xfrm rot="10800000" flipH="1">
              <a:off x="1273215" y="813604"/>
              <a:ext cx="203980" cy="39595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6" name="Google Shape;316;p18"/>
            <p:cNvCxnSpPr/>
            <p:nvPr/>
          </p:nvCxnSpPr>
          <p:spPr>
            <a:xfrm rot="10800000" flipH="1">
              <a:off x="1799864" y="830966"/>
              <a:ext cx="111237" cy="390163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7" name="Google Shape;317;p18"/>
            <p:cNvCxnSpPr/>
            <p:nvPr/>
          </p:nvCxnSpPr>
          <p:spPr>
            <a:xfrm rot="10800000">
              <a:off x="2539920" y="819391"/>
              <a:ext cx="79745" cy="465398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8" name="Google Shape;318;p18"/>
            <p:cNvCxnSpPr/>
            <p:nvPr/>
          </p:nvCxnSpPr>
          <p:spPr>
            <a:xfrm>
              <a:off x="2002421" y="214132"/>
              <a:ext cx="179407" cy="22570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19" name="Google Shape;319;p18"/>
            <p:cNvSpPr/>
            <p:nvPr/>
          </p:nvSpPr>
          <p:spPr>
            <a:xfrm rot="5400000">
              <a:off x="3125330" y="11739"/>
              <a:ext cx="109362" cy="746708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s-CL" sz="11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8"/>
          <p:cNvSpPr/>
          <p:nvPr/>
        </p:nvSpPr>
        <p:spPr>
          <a:xfrm>
            <a:off x="7079592" y="2332007"/>
            <a:ext cx="4020600" cy="41043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La flecha apunta al control geométrico.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Se especifica el símbolo de control geométrico.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 Si el control es una tolerancia diametral, entonces el símbolo es diámetro.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 Corresponde a longitud de tolerancia.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 Condición del material.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6. Datos específicos.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7" name="Google Shape;327;p19"/>
          <p:cNvGraphicFramePr/>
          <p:nvPr/>
        </p:nvGraphicFramePr>
        <p:xfrm>
          <a:off x="498541" y="397275"/>
          <a:ext cx="11390225" cy="6063450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69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TOLERANCIAS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CARACTERÍSTICAS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SÍMBOLO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APLICACIÓN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1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8354D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rgbClr val="88354D"/>
                          </a:solidFill>
                        </a:rPr>
                        <a:t>Forma</a:t>
                      </a:r>
                      <a:endParaRPr sz="1600" b="1" u="none" strike="noStrike" cap="none" dirty="0">
                        <a:solidFill>
                          <a:srgbClr val="8835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u="none" strike="noStrike" cap="none" dirty="0"/>
                        <a:t>Rectitud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6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u="none" strike="noStrike" cap="none" dirty="0"/>
                        <a:t>Planitud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49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u="none" strike="noStrike" cap="none" dirty="0"/>
                        <a:t>Redondez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4071" y="2397941"/>
            <a:ext cx="5238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3118" y="3564363"/>
            <a:ext cx="68580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3105" y="5134760"/>
            <a:ext cx="4857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60071" y="1795151"/>
            <a:ext cx="3833388" cy="120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36267" y="3369074"/>
            <a:ext cx="288099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14885" y="4931560"/>
            <a:ext cx="1061720" cy="80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39105" y="5014110"/>
            <a:ext cx="81661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dirty="0">
                <a:solidFill>
                  <a:schemeClr val="lt1"/>
                </a:solidFill>
              </a:rPr>
              <a:t>T</a:t>
            </a:r>
            <a:r>
              <a:rPr lang="es-CL" sz="3600" dirty="0">
                <a:solidFill>
                  <a:schemeClr val="lt1"/>
                </a:solidFill>
              </a:rPr>
              <a:t>EMAS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54677" y="2910768"/>
            <a:ext cx="2481000" cy="23859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77125" y="3173775"/>
            <a:ext cx="2393400" cy="19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ermopl</a:t>
            </a: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sticos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ermoestables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Elastómeros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licos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43527" y="1314982"/>
            <a:ext cx="2607818" cy="134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MATERIALES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3163127" y="1322720"/>
            <a:ext cx="2607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dk1"/>
              </a:buClr>
              <a:buSzPts val="1800"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N°2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TIPOS DE MECANIZADOS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163127" y="2947275"/>
            <a:ext cx="2481000" cy="23859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desprendimiento de  material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desprendimiento de material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6036752" y="2905343"/>
            <a:ext cx="2481000" cy="23859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olerancia de rugosidad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953177" y="2905343"/>
            <a:ext cx="2481000" cy="23859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imbología básica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tolerancia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973302" y="1316979"/>
            <a:ext cx="2607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dk1"/>
              </a:buClr>
              <a:buSzPts val="1800"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N°3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CALIDAD</a:t>
            </a: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SUPERFICIAL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563443" y="1317580"/>
            <a:ext cx="33204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chemeClr val="dk1"/>
              </a:buClr>
              <a:buSzPts val="1800"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N°4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SIMBOLOGÍA </a:t>
            </a:r>
            <a:r>
              <a:rPr lang="es-C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MECANIZADO Y CALIDAD SUPERFICIAL</a:t>
            </a: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1" name="Google Shape;341;p20"/>
          <p:cNvGraphicFramePr/>
          <p:nvPr/>
        </p:nvGraphicFramePr>
        <p:xfrm>
          <a:off x="400887" y="152732"/>
          <a:ext cx="11390225" cy="6416750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54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500" b="1" u="none" strike="noStrike" cap="none" dirty="0">
                          <a:solidFill>
                            <a:schemeClr val="lt1"/>
                          </a:solidFill>
                        </a:rPr>
                        <a:t>TOLERANCIAS</a:t>
                      </a:r>
                      <a:endParaRPr sz="15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500" b="1" u="none" strike="noStrike" cap="none" dirty="0">
                          <a:solidFill>
                            <a:schemeClr val="lt1"/>
                          </a:solidFill>
                        </a:rPr>
                        <a:t>CARACTERÍSTICAS</a:t>
                      </a:r>
                      <a:endParaRPr sz="15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SÍMBOLO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600" b="1" u="none" strike="noStrike" cap="none" dirty="0">
                          <a:solidFill>
                            <a:schemeClr val="lt1"/>
                          </a:solidFill>
                        </a:rPr>
                        <a:t>APLICACIÓN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3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8354D"/>
                        </a:buClr>
                        <a:buSzPts val="1300"/>
                        <a:buFont typeface="Calibri"/>
                        <a:buNone/>
                      </a:pPr>
                      <a:r>
                        <a:rPr lang="es-CL" sz="1500" b="1" u="none" strike="noStrike" cap="none" dirty="0">
                          <a:solidFill>
                            <a:srgbClr val="88354D"/>
                          </a:solidFill>
                        </a:rPr>
                        <a:t>Forma</a:t>
                      </a:r>
                      <a:endParaRPr sz="1500" b="1" u="none" strike="noStrike" cap="none" dirty="0">
                        <a:solidFill>
                          <a:srgbClr val="8835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500" u="none" strike="noStrike" cap="none" dirty="0"/>
                        <a:t>Cilindricidad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3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500" u="none" strike="noStrike" cap="none" dirty="0"/>
                        <a:t>Perfil de la línea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4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CL" sz="1500" u="none" strike="noStrike" cap="none" dirty="0"/>
                        <a:t>Perfil de una superficie</a:t>
                      </a:r>
                      <a:endParaRPr sz="15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2" name="Google Shape;34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489" y="2014177"/>
            <a:ext cx="8477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9462" y="3523362"/>
            <a:ext cx="68580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91342" y="5190059"/>
            <a:ext cx="762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85014" y="1766844"/>
            <a:ext cx="2785745" cy="93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4862" y="3127007"/>
            <a:ext cx="264795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321194" y="4896384"/>
            <a:ext cx="2915285" cy="9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5940"/>
              <a:buFont typeface="Calibri"/>
              <a:buNone/>
            </a:pPr>
            <a:r>
              <a:rPr lang="es-CL" sz="5940" dirty="0">
                <a:solidFill>
                  <a:srgbClr val="A7A8AA"/>
                </a:solidFill>
              </a:rPr>
              <a:t>TEMA N°1</a:t>
            </a:r>
            <a:br>
              <a:rPr lang="es-CL" sz="3959" dirty="0"/>
            </a:br>
            <a:r>
              <a:rPr lang="es-CL" sz="3959" dirty="0">
                <a:solidFill>
                  <a:srgbClr val="88354D"/>
                </a:solidFill>
              </a:rPr>
              <a:t>TIPOS DE MATERIALES</a:t>
            </a:r>
            <a:endParaRPr sz="3959" dirty="0">
              <a:solidFill>
                <a:srgbClr val="88354D"/>
              </a:solidFill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5983550" y="279111"/>
            <a:ext cx="5911787" cy="613056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174" y="1904100"/>
            <a:ext cx="5430525" cy="27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6244825" y="5454125"/>
            <a:ext cx="521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Calibri"/>
                <a:ea typeface="Calibri"/>
                <a:cs typeface="Calibri"/>
                <a:sym typeface="Calibri"/>
              </a:rPr>
              <a:t>Fuente:https://www.caracteristicas.co/acero/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12020365" y="28288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EJEMPLOS DE</a:t>
            </a:r>
            <a:br>
              <a:rPr lang="es-CL" dirty="0"/>
            </a:br>
            <a:r>
              <a:rPr lang="es-CL" dirty="0">
                <a:solidFill>
                  <a:srgbClr val="88354D"/>
                </a:solidFill>
              </a:rPr>
              <a:t>MATERIALES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2669083" y="1604735"/>
            <a:ext cx="41407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 1.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ateriales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ermoplásticos</a:t>
            </a:r>
            <a:endParaRPr sz="1800" b="1" i="0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Google Shape;126;p4"/>
          <p:cNvGraphicFramePr/>
          <p:nvPr/>
        </p:nvGraphicFramePr>
        <p:xfrm>
          <a:off x="1936182" y="1974067"/>
          <a:ext cx="4899625" cy="4785225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6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COMERCIAL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Teflón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r>
                        <a:rPr lang="es-C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ailon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pvc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8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kevlar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" name="Google Shape;127;p4"/>
          <p:cNvGraphicFramePr/>
          <p:nvPr/>
        </p:nvGraphicFramePr>
        <p:xfrm>
          <a:off x="7092223" y="1974067"/>
          <a:ext cx="4537525" cy="4222900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67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COMERCIAL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IMAGEN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lang="es-C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oliuretano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s-C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elamina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s-CL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Resina de </a:t>
                      </a:r>
                      <a:r>
                        <a:rPr lang="es-CL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Poliéster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7684745" y="1604735"/>
            <a:ext cx="35529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 2.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ateriales Termoestables</a:t>
            </a:r>
            <a:endParaRPr sz="1800" b="1" i="0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3415" y="2724189"/>
            <a:ext cx="998220" cy="107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La curiosa historia del nailon | Culturiza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415" y="3931529"/>
            <a:ext cx="998220" cy="6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Grupo De Conexiones De Tubería De PVC Y Clip De Tubo Aislado En Fondo  Blanco Fotos, Retratos, Imágenes Y Fotografía De Archivo Libres De Derecho.  Image 54573507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8581" y="4746913"/>
            <a:ext cx="1229360" cy="81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69486" y="5699021"/>
            <a:ext cx="815515" cy="98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 descr="Espumas de poliuretanos flexibl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61208" y="2752349"/>
            <a:ext cx="1240155" cy="9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Melamina Cav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42267" y="3721858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barcos-con-resinas-de-polieste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28563" y="5103178"/>
            <a:ext cx="1334080" cy="92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EJEMPLOS DE</a:t>
            </a:r>
            <a:br>
              <a:rPr lang="es-CL" dirty="0">
                <a:solidFill>
                  <a:srgbClr val="A7A8AA"/>
                </a:solidFill>
              </a:rPr>
            </a:br>
            <a:r>
              <a:rPr lang="es-CL" dirty="0">
                <a:solidFill>
                  <a:srgbClr val="88354D"/>
                </a:solidFill>
              </a:rPr>
              <a:t>MATERIALES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1412866" y="2658354"/>
          <a:ext cx="5016550" cy="3660390"/>
        </p:xfrm>
        <a:graphic>
          <a:graphicData uri="http://schemas.openxmlformats.org/drawingml/2006/table">
            <a:tbl>
              <a:tblPr firstRow="1" bandRow="1">
                <a:noFill/>
                <a:tableStyleId>{77E34A37-7309-4AAC-A31C-C778FC2B3286}</a:tableStyleId>
              </a:tblPr>
              <a:tblGrid>
                <a:gridCol w="195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NOMBRE COMERCIAL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IMAGEN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Cauchos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Siliconas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5" name="Google Shape;145;p5"/>
          <p:cNvGraphicFramePr/>
          <p:nvPr/>
        </p:nvGraphicFramePr>
        <p:xfrm>
          <a:off x="6591726" y="2658354"/>
          <a:ext cx="5016550" cy="3660390"/>
        </p:xfrm>
        <a:graphic>
          <a:graphicData uri="http://schemas.openxmlformats.org/drawingml/2006/table">
            <a:tbl>
              <a:tblPr firstRow="1" bandRow="1">
                <a:noFill/>
                <a:tableStyleId>{77E34A37-7309-4AAC-A31C-C778FC2B3286}</a:tableStyleId>
              </a:tblPr>
              <a:tblGrid>
                <a:gridCol w="195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NOMBRE COMERCIAL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IMAGEN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/>
                        <a:t>Carburos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Ladrillos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3710" y="3604146"/>
            <a:ext cx="646529" cy="9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3088" y="5064636"/>
            <a:ext cx="12477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2992" y="3604146"/>
            <a:ext cx="1028701" cy="9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2288525" y="2211205"/>
            <a:ext cx="414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 3.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ateriales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lastómero</a:t>
            </a:r>
            <a:endParaRPr sz="1800" b="1" i="0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7219814" y="2216666"/>
            <a:ext cx="4388462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Tabla 4.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ateriales 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es-CL" sz="1800" b="1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s-CL" sz="1800" b="1" i="0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micos</a:t>
            </a:r>
            <a:endParaRPr sz="1800" b="1" i="0" u="none" strike="noStrike" cap="none" dirty="0">
              <a:solidFill>
                <a:srgbClr val="883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9619415" y="4663619"/>
            <a:ext cx="867410" cy="151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CLASIFICACIÓN DE ACERO SEGÚN</a:t>
            </a:r>
            <a:br>
              <a:rPr lang="es-CL" dirty="0">
                <a:solidFill>
                  <a:srgbClr val="A7A8AA"/>
                </a:solidFill>
              </a:rPr>
            </a:br>
            <a:r>
              <a:rPr lang="es-CL" dirty="0">
                <a:solidFill>
                  <a:srgbClr val="88354D"/>
                </a:solidFill>
              </a:rPr>
              <a:t>NORMA DIN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31405" y="3139726"/>
            <a:ext cx="2801644" cy="2800767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1600"/>
              <a:buFont typeface="Calibri"/>
              <a:buNone/>
            </a:pPr>
            <a:r>
              <a:rPr lang="es-C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Esta clasificación puede ser en base a su comportamiento físico o por su composición química.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1600"/>
              <a:buFont typeface="Calibri"/>
              <a:buNone/>
            </a:pPr>
            <a:r>
              <a:rPr lang="es-C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 el caso de identificarse por su comportamiento físico se usa la sigla St, el cual indica la resistencia mínima a la tracción. ejemplo St 72, que corresponde a 706 (Mpa) como se muestra en la tabla.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61" name="Google Shape;161;p6"/>
          <p:cNvGraphicFramePr/>
          <p:nvPr>
            <p:extLst>
              <p:ext uri="{D42A27DB-BD31-4B8C-83A1-F6EECF244321}">
                <p14:modId xmlns:p14="http://schemas.microsoft.com/office/powerpoint/2010/main" val="3749537356"/>
              </p:ext>
            </p:extLst>
          </p:nvPr>
        </p:nvGraphicFramePr>
        <p:xfrm>
          <a:off x="3264454" y="2912794"/>
          <a:ext cx="8601125" cy="3254633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26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0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E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A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St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72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.6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U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50"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el proceso de fundición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las propiedades originadas por el proceso de fundición o transformación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Símbolo característico de resistencia a la tracción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("St")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Resistencia mínima a la tracción en kp/mm</a:t>
                      </a:r>
                      <a:r>
                        <a:rPr lang="es-CL" u="none" strike="noStrike" cap="none" baseline="30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u="none" strike="noStrike" cap="none" baseline="30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Cifra característica para especificar cuáles son las propiedades o ensayos mecánicos están garantizados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especificar el estado de tratamiento y/o su resultado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9" name="Google Shape;169;p7"/>
          <p:cNvGraphicFramePr/>
          <p:nvPr>
            <p:extLst>
              <p:ext uri="{D42A27DB-BD31-4B8C-83A1-F6EECF244321}">
                <p14:modId xmlns:p14="http://schemas.microsoft.com/office/powerpoint/2010/main" val="3591449226"/>
              </p:ext>
            </p:extLst>
          </p:nvPr>
        </p:nvGraphicFramePr>
        <p:xfrm>
          <a:off x="244158" y="1453395"/>
          <a:ext cx="11532050" cy="5180491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23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164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B: Bessemer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E: eléctrico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J: eléctrico por inducción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LE: eléctrico por arco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M: Siemens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PP: Pudelado  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SS: Soldable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T: Thomas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TI: Al crisol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W: Convertido</a:t>
                      </a:r>
                      <a:endParaRPr sz="1300" u="none" strike="noStrike" cap="none" dirty="0"/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A: Resistencia al envejecimiento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G: Gran contenido de </a:t>
                      </a:r>
                      <a:r>
                        <a:rPr lang="es-CL" sz="1300" dirty="0"/>
                        <a:t>fósforo</a:t>
                      </a:r>
                      <a:r>
                        <a:rPr lang="es-CL" sz="1300" u="none" strike="noStrike" cap="none" dirty="0"/>
                        <a:t> y/o azufre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H: Semi calmada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K: Poco contenido de </a:t>
                      </a:r>
                      <a:r>
                        <a:rPr lang="es-CL" sz="1300" dirty="0"/>
                        <a:t>fósforo</a:t>
                      </a:r>
                      <a:r>
                        <a:rPr lang="es-CL" sz="1300" u="none" strike="noStrike" cap="none" dirty="0"/>
                        <a:t> y/o azufre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L: Resistente al agrietamiento por álcalis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P: soldable por presión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Q: Recalcable en </a:t>
                      </a:r>
                      <a:r>
                        <a:rPr lang="es-CL" sz="1300" dirty="0"/>
                        <a:t>frío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R: Calmado +S soldable por fusión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U: Efervescente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Z: Estirable</a:t>
                      </a: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 </a:t>
                      </a:r>
                      <a:endParaRPr sz="1300" u="none" strike="noStrike" cap="none" dirty="0"/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 </a:t>
                      </a:r>
                      <a:endParaRPr sz="1300" u="none" strike="noStrike" cap="none" dirty="0"/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Sin marca: Doblado solo una vez por colada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.1: Fluencia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.2: Doblado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.3: Resiliencia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.4: Fluencia u doblado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.5: Resiliencia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.6: Fluencia y resiliencia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.7: Fluencia dobladura y resiliencia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.8: Resistencia térmica y a la fatiga</a:t>
                      </a:r>
                      <a:endParaRPr sz="1300" u="none" strike="noStrike" cap="none" dirty="0"/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A: Revenido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B: mejor mecanibilidad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E: Cementado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G: Recocido blando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H: templado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K Deformación en frio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N: Recocido Normal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NT: Nitrurado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S: Recocido eliminador de tensiones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U: no tratado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V bonificado</a:t>
                      </a:r>
                      <a:endParaRPr sz="1300" u="none" strike="noStrike" cap="none" dirty="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300" u="none" strike="noStrike" cap="none" dirty="0"/>
                        <a:t>HF: Templado superficial a la llama y por inducción </a:t>
                      </a:r>
                      <a:endParaRPr sz="1300" u="none" strike="noStrike" cap="none" dirty="0"/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Google Shape;158;p6">
            <a:extLst>
              <a:ext uri="{FF2B5EF4-FFF2-40B4-BE49-F238E27FC236}">
                <a16:creationId xmlns:a16="http://schemas.microsoft.com/office/drawing/2014/main" id="{EE3B207E-3266-49B3-BBE9-12B3294007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6663" y="2096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CLASIFICACIÓN DE ACERO SEGÚN</a:t>
            </a:r>
            <a:br>
              <a:rPr lang="es-CL" dirty="0">
                <a:solidFill>
                  <a:srgbClr val="A7A8AA"/>
                </a:solidFill>
              </a:rPr>
            </a:br>
            <a:r>
              <a:rPr lang="es-CL" dirty="0">
                <a:solidFill>
                  <a:srgbClr val="88354D"/>
                </a:solidFill>
              </a:rPr>
              <a:t>NORMA DIN</a:t>
            </a:r>
            <a:endParaRPr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</a:rPr>
              <a:t>CLASIFICACIÓN DE ACERO SEGÚN</a:t>
            </a:r>
            <a:br>
              <a:rPr lang="es-CL" dirty="0">
                <a:solidFill>
                  <a:srgbClr val="A7A8AA"/>
                </a:solidFill>
              </a:rPr>
            </a:br>
            <a:r>
              <a:rPr lang="es-CL" dirty="0">
                <a:solidFill>
                  <a:srgbClr val="88354D"/>
                </a:solidFill>
              </a:rPr>
              <a:t>NORMA DIN</a:t>
            </a:r>
            <a:endParaRPr dirty="0">
              <a:solidFill>
                <a:srgbClr val="88354D"/>
              </a:solidFill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26989" y="3340219"/>
            <a:ext cx="2773664" cy="1975926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sz="17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Considerar para aceros al carbono sin alear y en base a su composición química, el símbolo es una letra C y el número siguiente es su porcentaje de carbono, ejemplo C15, es decir, acero al carbono con 0,15% C.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3219604" y="2912794"/>
          <a:ext cx="8566500" cy="3254633"/>
        </p:xfrm>
        <a:graphic>
          <a:graphicData uri="http://schemas.openxmlformats.org/drawingml/2006/table">
            <a:tbl>
              <a:tblPr>
                <a:noFill/>
                <a:tableStyleId>{2A680C41-AEF7-4B4E-AE38-E356D0BF5469}</a:tableStyleId>
              </a:tblPr>
              <a:tblGrid>
                <a:gridCol w="128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E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A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C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15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.6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s-CL" sz="1800" b="1" u="none" strike="noStrike" cap="none" dirty="0">
                          <a:solidFill>
                            <a:schemeClr val="lt1"/>
                          </a:solidFill>
                        </a:rPr>
                        <a:t>U</a:t>
                      </a:r>
                      <a:endParaRPr sz="18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750"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el proceso de fundición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las propiedades originadas por el proceso de fundición o transformación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1755" marR="71755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Símbolo característico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71755" marR="71755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("C")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Cifra característica del contenido de carbono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Cifra característica para especificar cuáles son las propiedades o ensayos mecánicos están garantizados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Letra característica para especificar el estado de tratamiento y/o su resultado</a:t>
                      </a:r>
                      <a:endParaRPr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5940"/>
              <a:buFont typeface="Calibri"/>
              <a:buNone/>
            </a:pPr>
            <a:r>
              <a:rPr lang="es-CL" sz="5940" dirty="0">
                <a:solidFill>
                  <a:srgbClr val="88354D"/>
                </a:solidFill>
              </a:rPr>
              <a:t>TEMA N°2</a:t>
            </a:r>
            <a:br>
              <a:rPr lang="es-CL" sz="3959" dirty="0"/>
            </a:br>
            <a:r>
              <a:rPr lang="es-CL" sz="3959" dirty="0">
                <a:solidFill>
                  <a:srgbClr val="A7A8AA"/>
                </a:solidFill>
              </a:rPr>
              <a:t>TIPOS DE MECANIZADO</a:t>
            </a:r>
            <a:endParaRPr sz="3959" dirty="0">
              <a:solidFill>
                <a:srgbClr val="A7A8AA"/>
              </a:solidFill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6196397" y="279100"/>
            <a:ext cx="5698800" cy="6130500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https://secuenciainicial.top/hierro/hierro-forjado/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138" y="1721349"/>
            <a:ext cx="5269449" cy="32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1546</Words>
  <Application>Microsoft Office PowerPoint</Application>
  <PresentationFormat>Panorámica</PresentationFormat>
  <Paragraphs>475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Tema de Office</vt:lpstr>
      <vt:lpstr>Tipos de materiales y normas de dibujo técnico </vt:lpstr>
      <vt:lpstr>TEMAS</vt:lpstr>
      <vt:lpstr>TEMA N°1 TIPOS DE MATERIALES</vt:lpstr>
      <vt:lpstr>EJEMPLOS DE MATERIALES</vt:lpstr>
      <vt:lpstr>EJEMPLOS DE MATERIALES</vt:lpstr>
      <vt:lpstr>CLASIFICACIÓN DE ACERO SEGÚN NORMA DIN</vt:lpstr>
      <vt:lpstr>CLASIFICACIÓN DE ACERO SEGÚN NORMA DIN</vt:lpstr>
      <vt:lpstr>CLASIFICACIÓN DE ACERO SEGÚN NORMA DIN</vt:lpstr>
      <vt:lpstr>TEMA N°2 TIPOS DE MECANIZADO</vt:lpstr>
      <vt:lpstr>TIPOS DE MECANIZADO</vt:lpstr>
      <vt:lpstr>TIPOS DE MECANIZADO</vt:lpstr>
      <vt:lpstr>TIPOS DE MECANIZADO</vt:lpstr>
      <vt:lpstr>TEMA N°3 CALIDAD SUPERFICIAL</vt:lpstr>
      <vt:lpstr>TABLAS DE RUGOSIDAD Y GRADO CALIDAD SUPERFICIAL</vt:lpstr>
      <vt:lpstr>TEMA N°4 SIMBOLOGÍA  DE MECANIZADO Y CALIDAD SUPERFICIAL  </vt:lpstr>
      <vt:lpstr>SIMBOLOGÍA </vt:lpstr>
      <vt:lpstr>SIMBOLOGÍA </vt:lpstr>
      <vt:lpstr>SIMBOLOGÍA TOLERANCIA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Tipos de materiales y normas de dibujo técnico </dc:title>
  <dc:creator>d.silvahidd@gmail.com</dc:creator>
  <cp:lastModifiedBy>Karina Uribe Mansilla</cp:lastModifiedBy>
  <cp:revision>3</cp:revision>
  <dcterms:created xsi:type="dcterms:W3CDTF">2020-08-12T18:32:33Z</dcterms:created>
  <dcterms:modified xsi:type="dcterms:W3CDTF">2021-02-17T11:38:27Z</dcterms:modified>
</cp:coreProperties>
</file>