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jPw/Q472PSpdI9gKmZ/6RznXp3Z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E5AEF3F-EB0C-41EF-B606-AF9C243D5A19}">
  <a:tblStyle styleId="{FE5AEF3F-EB0C-41EF-B606-AF9C243D5A19}"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91" name="Google Shape;191;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201" name="Google Shape;201;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92" name="Google Shape;9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10" name="Google Shape;11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18" name="Google Shape;11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34" name="Google Shape;13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49" name="Google Shape;149;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61" name="Google Shape;161;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69" name="Google Shape;169;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83" name="Google Shape;18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5" name="Google Shape;15;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6" name="Google Shape;16;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2" name="Google Shape;72;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3" name="Google Shape;73;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8" name="Google Shape;78;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79" name="Google Shape;79;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1" name="Google Shape;21;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2" name="Google Shape;22;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3"/>
        <p:cNvGrpSpPr/>
        <p:nvPr/>
      </p:nvGrpSpPr>
      <p:grpSpPr>
        <a:xfrm>
          <a:off x="0" y="0"/>
          <a:ext cx="0" cy="0"/>
          <a:chOff x="0" y="0"/>
          <a:chExt cx="0" cy="0"/>
        </a:xfrm>
      </p:grpSpPr>
      <p:sp>
        <p:nvSpPr>
          <p:cNvPr id="24" name="Google Shape;24;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8" name="Google Shape;2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9" name="Google Shape;2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0"/>
        <p:cNvGrpSpPr/>
        <p:nvPr/>
      </p:nvGrpSpPr>
      <p:grpSpPr>
        <a:xfrm>
          <a:off x="0" y="0"/>
          <a:ext cx="0" cy="0"/>
          <a:chOff x="0" y="0"/>
          <a:chExt cx="0" cy="0"/>
        </a:xfrm>
      </p:grpSpPr>
      <p:sp>
        <p:nvSpPr>
          <p:cNvPr id="31" name="Google Shape;31;p1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3" name="Google Shape;33;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4" name="Google Shape;34;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5" name="Google Shape;35;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3" name="Google Shape;43;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4" name="Google Shape;44;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8" name="Google Shape;4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49" name="Google Shape;4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2" name="Google Shape;5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3" name="Google Shape;5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2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59" name="Google Shape;59;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0" name="Google Shape;60;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4" name="Google Shape;64;p2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6" name="Google Shape;6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67" name="Google Shape;6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0" y="328470"/>
            <a:ext cx="6096000"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85" name="Google Shape;85;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86" name="Google Shape;86;p1"/>
          <p:cNvSpPr txBox="1">
            <a:spLocks noGrp="1"/>
          </p:cNvSpPr>
          <p:nvPr>
            <p:ph type="ctrTitle"/>
          </p:nvPr>
        </p:nvSpPr>
        <p:spPr>
          <a:xfrm>
            <a:off x="1488488" y="2432485"/>
            <a:ext cx="4441794" cy="2435765"/>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6000"/>
              <a:buFont typeface="Calibri"/>
              <a:buNone/>
            </a:pPr>
            <a:r>
              <a:rPr lang="es-CL" dirty="0">
                <a:solidFill>
                  <a:schemeClr val="lt1"/>
                </a:solidFill>
              </a:rPr>
              <a:t>Tipos de Pernos</a:t>
            </a:r>
            <a:endParaRPr b="1" dirty="0">
              <a:solidFill>
                <a:schemeClr val="lt1"/>
              </a:solidFill>
            </a:endParaRPr>
          </a:p>
        </p:txBody>
      </p:sp>
      <p:sp>
        <p:nvSpPr>
          <p:cNvPr id="87" name="Google Shape;87;p1"/>
          <p:cNvSpPr txBox="1">
            <a:spLocks noGrp="1"/>
          </p:cNvSpPr>
          <p:nvPr>
            <p:ph type="subTitle" idx="1"/>
          </p:nvPr>
        </p:nvSpPr>
        <p:spPr>
          <a:xfrm>
            <a:off x="1524000" y="5217775"/>
            <a:ext cx="4441794" cy="570467"/>
          </a:xfrm>
          <a:prstGeom prst="rect">
            <a:avLst/>
          </a:prstGeom>
          <a:noFill/>
          <a:ln>
            <a:noFill/>
          </a:ln>
        </p:spPr>
        <p:txBody>
          <a:bodyPr spcFirstLastPara="1" wrap="square" lIns="91425" tIns="45700" rIns="91425" bIns="45700" anchor="t" anchorCtr="0">
            <a:normAutofit/>
          </a:bodyPr>
          <a:lstStyle/>
          <a:p>
            <a:pPr marL="0" lvl="0" indent="0" algn="r" rtl="0">
              <a:lnSpc>
                <a:spcPct val="90000"/>
              </a:lnSpc>
              <a:spcBef>
                <a:spcPts val="0"/>
              </a:spcBef>
              <a:spcAft>
                <a:spcPts val="0"/>
              </a:spcAft>
              <a:buClr>
                <a:schemeClr val="lt1"/>
              </a:buClr>
              <a:buSzPts val="2400"/>
              <a:buNone/>
            </a:pPr>
            <a:r>
              <a:rPr lang="es-CL" dirty="0">
                <a:solidFill>
                  <a:schemeClr val="lt1"/>
                </a:solidFill>
              </a:rPr>
              <a:t>Lectura de Manuales y Planos</a:t>
            </a:r>
            <a:endParaRPr dirty="0">
              <a:solidFill>
                <a:schemeClr val="lt1"/>
              </a:solidFill>
            </a:endParaRPr>
          </a:p>
        </p:txBody>
      </p:sp>
      <p:sp>
        <p:nvSpPr>
          <p:cNvPr id="88" name="Google Shape;88;p1"/>
          <p:cNvSpPr txBox="1"/>
          <p:nvPr/>
        </p:nvSpPr>
        <p:spPr>
          <a:xfrm>
            <a:off x="1524000" y="976079"/>
            <a:ext cx="4441794" cy="8309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s-CL" sz="1600" b="0" i="0" u="none" strike="noStrike" cap="none" dirty="0">
                <a:solidFill>
                  <a:schemeClr val="lt1"/>
                </a:solidFill>
                <a:latin typeface="Calibri"/>
                <a:ea typeface="Calibri"/>
                <a:cs typeface="Calibri"/>
                <a:sym typeface="Calibri"/>
              </a:rPr>
              <a:t>Especialidad Mecánica Industrial</a:t>
            </a:r>
            <a:endParaRPr sz="1400" b="0" i="0" u="none" strike="noStrike" cap="none" dirty="0">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CL" sz="1600" b="0" i="0" u="none" strike="noStrike" cap="none" dirty="0">
                <a:solidFill>
                  <a:schemeClr val="lt1"/>
                </a:solidFill>
                <a:latin typeface="Calibri"/>
                <a:ea typeface="Calibri"/>
                <a:cs typeface="Calibri"/>
                <a:sym typeface="Calibri"/>
              </a:rPr>
              <a:t>Plan Común</a:t>
            </a:r>
            <a:endParaRPr sz="1400" b="0" i="0" u="none" strike="noStrike" cap="none" dirty="0">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CL" sz="1600" b="0" i="0" u="none" strike="noStrike" cap="none" dirty="0">
                <a:solidFill>
                  <a:schemeClr val="lt1"/>
                </a:solidFill>
                <a:latin typeface="Calibri"/>
                <a:ea typeface="Calibri"/>
                <a:cs typeface="Calibri"/>
                <a:sym typeface="Calibri"/>
              </a:rPr>
              <a:t>Módulo Mecánica de Banco</a:t>
            </a:r>
            <a:endParaRPr sz="1600" b="0" i="0" u="none" strike="noStrike" cap="none" dirty="0">
              <a:solidFill>
                <a:schemeClr val="lt1"/>
              </a:solidFill>
              <a:latin typeface="Calibri"/>
              <a:ea typeface="Calibri"/>
              <a:cs typeface="Calibri"/>
              <a:sym typeface="Calibri"/>
            </a:endParaRPr>
          </a:p>
        </p:txBody>
      </p:sp>
      <p:pic>
        <p:nvPicPr>
          <p:cNvPr id="89" name="Google Shape;89;p1"/>
          <p:cNvPicPr preferRelativeResize="0"/>
          <p:nvPr/>
        </p:nvPicPr>
        <p:blipFill rotWithShape="1">
          <a:blip r:embed="rId3">
            <a:alphaModFix/>
          </a:blip>
          <a:srcRect/>
          <a:stretch/>
        </p:blipFill>
        <p:spPr>
          <a:xfrm>
            <a:off x="6161103" y="328469"/>
            <a:ext cx="5473700" cy="6159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pic>
        <p:nvPicPr>
          <p:cNvPr id="193" name="Google Shape;193;p10"/>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94" name="Google Shape;194;p10"/>
          <p:cNvSpPr/>
          <p:nvPr/>
        </p:nvSpPr>
        <p:spPr>
          <a:xfrm>
            <a:off x="12020365" y="28288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95" name="Google Shape;195;p10"/>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FABRICACIÓN DE</a:t>
            </a:r>
            <a:br>
              <a:rPr lang="es-CL" dirty="0"/>
            </a:br>
            <a:r>
              <a:rPr lang="es-CL" dirty="0">
                <a:solidFill>
                  <a:srgbClr val="88354D"/>
                </a:solidFill>
              </a:rPr>
              <a:t>ROSCAS</a:t>
            </a:r>
            <a:endParaRPr dirty="0">
              <a:solidFill>
                <a:srgbClr val="88354D"/>
              </a:solidFill>
            </a:endParaRPr>
          </a:p>
        </p:txBody>
      </p:sp>
      <p:sp>
        <p:nvSpPr>
          <p:cNvPr id="196" name="Google Shape;196;p10"/>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97" name="Google Shape;197;p10"/>
          <p:cNvSpPr txBox="1"/>
          <p:nvPr/>
        </p:nvSpPr>
        <p:spPr>
          <a:xfrm>
            <a:off x="403193" y="2988069"/>
            <a:ext cx="6094520" cy="2222083"/>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400"/>
              <a:buFont typeface="Arial"/>
              <a:buNone/>
            </a:pPr>
            <a:r>
              <a:rPr lang="es-CL" sz="2400" b="1" i="0" u="none" strike="noStrike" cap="none" dirty="0">
                <a:solidFill>
                  <a:srgbClr val="88354D"/>
                </a:solidFill>
                <a:latin typeface="Calibri"/>
                <a:ea typeface="Calibri"/>
                <a:cs typeface="Calibri"/>
                <a:sym typeface="Calibri"/>
              </a:rPr>
              <a:t>MACHOS</a:t>
            </a:r>
            <a:endParaRPr sz="1400" b="0" i="0" u="none" strike="noStrike" cap="none" dirty="0">
              <a:solidFill>
                <a:srgbClr val="000000"/>
              </a:solidFill>
              <a:latin typeface="Arial"/>
              <a:ea typeface="Arial"/>
              <a:cs typeface="Arial"/>
              <a:sym typeface="Arial"/>
            </a:endParaRPr>
          </a:p>
          <a:p>
            <a:pPr marL="0" marR="0" lvl="0" indent="0" algn="just" rtl="0">
              <a:lnSpc>
                <a:spcPct val="107000"/>
              </a:lnSpc>
              <a:spcBef>
                <a:spcPts val="800"/>
              </a:spcBef>
              <a:spcAft>
                <a:spcPts val="0"/>
              </a:spcAft>
              <a:buClr>
                <a:srgbClr val="000000"/>
              </a:buClr>
              <a:buSzPts val="2000"/>
              <a:buFont typeface="Arial"/>
              <a:buNone/>
            </a:pPr>
            <a:r>
              <a:rPr lang="es-CL" sz="2000" b="0" i="0" u="none" strike="noStrike" cap="none" dirty="0">
                <a:solidFill>
                  <a:schemeClr val="dk1"/>
                </a:solidFill>
                <a:latin typeface="Calibri"/>
                <a:ea typeface="Calibri"/>
                <a:cs typeface="Calibri"/>
                <a:sym typeface="Calibri"/>
              </a:rPr>
              <a:t>Los machos son los que se utilizan para fabricar roscas en las tuercas, es decir roscas interiores para esto previamente se debe haber perforado la pieza donde se </a:t>
            </a:r>
            <a:r>
              <a:rPr lang="es-CL" sz="2000" dirty="0">
                <a:solidFill>
                  <a:schemeClr val="dk1"/>
                </a:solidFill>
                <a:latin typeface="Calibri"/>
                <a:ea typeface="Calibri"/>
                <a:cs typeface="Calibri"/>
                <a:sym typeface="Calibri"/>
              </a:rPr>
              <a:t>fabricará</a:t>
            </a:r>
            <a:r>
              <a:rPr lang="es-CL" sz="2000" b="0" i="0" u="none" strike="noStrike" cap="none" dirty="0">
                <a:solidFill>
                  <a:schemeClr val="dk1"/>
                </a:solidFill>
                <a:latin typeface="Calibri"/>
                <a:ea typeface="Calibri"/>
                <a:cs typeface="Calibri"/>
                <a:sym typeface="Calibri"/>
              </a:rPr>
              <a:t> la rosca. Para saber el diámetro de la broca debemos ver la tabla de roscas </a:t>
            </a:r>
            <a:endParaRPr sz="2000" b="0" i="0" u="none" strike="noStrike" cap="none" dirty="0">
              <a:solidFill>
                <a:schemeClr val="dk1"/>
              </a:solidFill>
              <a:latin typeface="Calibri"/>
              <a:ea typeface="Calibri"/>
              <a:cs typeface="Calibri"/>
              <a:sym typeface="Calibri"/>
            </a:endParaRPr>
          </a:p>
        </p:txBody>
      </p:sp>
      <p:pic>
        <p:nvPicPr>
          <p:cNvPr id="198" name="Google Shape;198;p10"/>
          <p:cNvPicPr preferRelativeResize="0"/>
          <p:nvPr/>
        </p:nvPicPr>
        <p:blipFill rotWithShape="1">
          <a:blip r:embed="rId4">
            <a:alphaModFix/>
          </a:blip>
          <a:srcRect/>
          <a:stretch/>
        </p:blipFill>
        <p:spPr>
          <a:xfrm>
            <a:off x="6900906" y="2842520"/>
            <a:ext cx="4080510" cy="264668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pic>
        <p:nvPicPr>
          <p:cNvPr id="203" name="Google Shape;203;p11"/>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204" name="Google Shape;204;p11"/>
          <p:cNvSpPr/>
          <p:nvPr/>
        </p:nvSpPr>
        <p:spPr>
          <a:xfrm>
            <a:off x="12020365" y="28288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05" name="Google Shape;205;p11"/>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FABRICACIÓN DE</a:t>
            </a:r>
            <a:br>
              <a:rPr lang="es-CL" dirty="0"/>
            </a:br>
            <a:r>
              <a:rPr lang="es-CL" dirty="0">
                <a:solidFill>
                  <a:srgbClr val="88354D"/>
                </a:solidFill>
              </a:rPr>
              <a:t>ROSCAS</a:t>
            </a:r>
            <a:endParaRPr dirty="0">
              <a:solidFill>
                <a:srgbClr val="88354D"/>
              </a:solidFill>
            </a:endParaRPr>
          </a:p>
        </p:txBody>
      </p:sp>
      <p:sp>
        <p:nvSpPr>
          <p:cNvPr id="206" name="Google Shape;206;p11"/>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207" name="Google Shape;207;p11"/>
          <p:cNvSpPr txBox="1"/>
          <p:nvPr/>
        </p:nvSpPr>
        <p:spPr>
          <a:xfrm>
            <a:off x="403193" y="2764819"/>
            <a:ext cx="5945356" cy="2880725"/>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400"/>
              <a:buFont typeface="Arial"/>
              <a:buNone/>
            </a:pPr>
            <a:r>
              <a:rPr lang="es-CL" sz="2400" b="1" i="0" u="none" strike="noStrike" cap="none" dirty="0">
                <a:solidFill>
                  <a:srgbClr val="88354D"/>
                </a:solidFill>
                <a:latin typeface="Calibri"/>
                <a:ea typeface="Calibri"/>
                <a:cs typeface="Calibri"/>
                <a:sym typeface="Calibri"/>
              </a:rPr>
              <a:t>TERRAJAS</a:t>
            </a:r>
            <a:endParaRPr sz="1400" b="0" i="0" u="none" strike="noStrike" cap="none" dirty="0">
              <a:solidFill>
                <a:srgbClr val="000000"/>
              </a:solidFill>
              <a:latin typeface="Arial"/>
              <a:ea typeface="Arial"/>
              <a:cs typeface="Arial"/>
              <a:sym typeface="Arial"/>
            </a:endParaRPr>
          </a:p>
          <a:p>
            <a:pPr marL="0" marR="0" lvl="0" indent="0" algn="just" rtl="0">
              <a:lnSpc>
                <a:spcPct val="107000"/>
              </a:lnSpc>
              <a:spcBef>
                <a:spcPts val="800"/>
              </a:spcBef>
              <a:spcAft>
                <a:spcPts val="0"/>
              </a:spcAft>
              <a:buClr>
                <a:srgbClr val="000000"/>
              </a:buClr>
              <a:buSzPts val="2000"/>
              <a:buFont typeface="Arial"/>
              <a:buNone/>
            </a:pPr>
            <a:r>
              <a:rPr lang="es-CL" sz="2000" b="0" i="0" u="none" strike="noStrike" cap="none" dirty="0">
                <a:solidFill>
                  <a:schemeClr val="dk1"/>
                </a:solidFill>
                <a:latin typeface="Calibri"/>
                <a:ea typeface="Calibri"/>
                <a:cs typeface="Calibri"/>
                <a:sym typeface="Calibri"/>
              </a:rPr>
              <a:t>La terraja cuenta con una porta terraja que facilita la aplicación de la fuerza. Por otro lado es importante recalcar que tanto en el macho como en la terraja se debe considerar que a medida que </a:t>
            </a:r>
            <a:r>
              <a:rPr lang="es-CL" sz="2000" dirty="0">
                <a:solidFill>
                  <a:schemeClr val="dk1"/>
                </a:solidFill>
                <a:latin typeface="Calibri"/>
                <a:ea typeface="Calibri"/>
                <a:cs typeface="Calibri"/>
                <a:sym typeface="Calibri"/>
              </a:rPr>
              <a:t>se va</a:t>
            </a:r>
            <a:r>
              <a:rPr lang="es-CL" sz="2000" b="0" i="0" u="none" strike="noStrike" cap="none" dirty="0">
                <a:solidFill>
                  <a:schemeClr val="dk1"/>
                </a:solidFill>
                <a:latin typeface="Calibri"/>
                <a:ea typeface="Calibri"/>
                <a:cs typeface="Calibri"/>
                <a:sym typeface="Calibri"/>
              </a:rPr>
              <a:t> fabricando la rosca</a:t>
            </a:r>
            <a:r>
              <a:rPr lang="es-CL" sz="2000" dirty="0">
                <a:solidFill>
                  <a:schemeClr val="dk1"/>
                </a:solidFill>
                <a:latin typeface="Calibri"/>
                <a:ea typeface="Calibri"/>
                <a:cs typeface="Calibri"/>
                <a:sym typeface="Calibri"/>
              </a:rPr>
              <a:t>, se tiene que</a:t>
            </a:r>
            <a:r>
              <a:rPr lang="es-CL" sz="2000" b="0" i="0" u="none" strike="noStrike" cap="none" dirty="0">
                <a:solidFill>
                  <a:schemeClr val="dk1"/>
                </a:solidFill>
                <a:latin typeface="Calibri"/>
                <a:ea typeface="Calibri"/>
                <a:cs typeface="Calibri"/>
                <a:sym typeface="Calibri"/>
              </a:rPr>
              <a:t> girar en el sentido de avance pero a su vez devolver, por ejemplo avanzar 1 vuelta y devolver</a:t>
            </a:r>
            <a:r>
              <a:rPr lang="es-CL" sz="2000" dirty="0">
                <a:solidFill>
                  <a:schemeClr val="dk1"/>
                </a:solidFill>
                <a:latin typeface="Calibri"/>
                <a:ea typeface="Calibri"/>
                <a:cs typeface="Calibri"/>
                <a:sym typeface="Calibri"/>
              </a:rPr>
              <a:t>se </a:t>
            </a:r>
            <a:r>
              <a:rPr lang="es-CL" sz="2000" b="0" i="0" u="none" strike="noStrike" cap="none" dirty="0">
                <a:solidFill>
                  <a:schemeClr val="dk1"/>
                </a:solidFill>
                <a:latin typeface="Calibri"/>
                <a:ea typeface="Calibri"/>
                <a:cs typeface="Calibri"/>
                <a:sym typeface="Calibri"/>
              </a:rPr>
              <a:t>media vuelta.</a:t>
            </a:r>
            <a:endParaRPr sz="2000" b="0" i="0" u="none" strike="noStrike" cap="none" dirty="0">
              <a:solidFill>
                <a:schemeClr val="dk1"/>
              </a:solidFill>
              <a:latin typeface="Calibri"/>
              <a:ea typeface="Calibri"/>
              <a:cs typeface="Calibri"/>
              <a:sym typeface="Calibri"/>
            </a:endParaRPr>
          </a:p>
        </p:txBody>
      </p:sp>
      <p:pic>
        <p:nvPicPr>
          <p:cNvPr id="208" name="Google Shape;208;p11"/>
          <p:cNvPicPr preferRelativeResize="0"/>
          <p:nvPr/>
        </p:nvPicPr>
        <p:blipFill rotWithShape="1">
          <a:blip r:embed="rId4">
            <a:alphaModFix/>
          </a:blip>
          <a:srcRect/>
          <a:stretch/>
        </p:blipFill>
        <p:spPr>
          <a:xfrm>
            <a:off x="6348550" y="2988069"/>
            <a:ext cx="5591175" cy="26574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2"/>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95" name="Google Shape;95;p2"/>
          <p:cNvSpPr/>
          <p:nvPr/>
        </p:nvSpPr>
        <p:spPr>
          <a:xfrm>
            <a:off x="1802163" y="97655"/>
            <a:ext cx="7830105" cy="905521"/>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6" name="Google Shape;96;p2"/>
          <p:cNvSpPr txBox="1">
            <a:spLocks noGrp="1"/>
          </p:cNvSpPr>
          <p:nvPr>
            <p:ph type="title"/>
          </p:nvPr>
        </p:nvSpPr>
        <p:spPr>
          <a:xfrm>
            <a:off x="1970842" y="297401"/>
            <a:ext cx="7403977" cy="506030"/>
          </a:xfrm>
          <a:prstGeom prst="rect">
            <a:avLst/>
          </a:prstGeom>
          <a:noFill/>
          <a:ln>
            <a:noFill/>
          </a:ln>
        </p:spPr>
        <p:txBody>
          <a:bodyPr spcFirstLastPara="1" wrap="square" lIns="91425" tIns="45700" rIns="91425" bIns="45700" anchor="ctr" anchorCtr="0">
            <a:noAutofit/>
          </a:bodyPr>
          <a:lstStyle/>
          <a:p>
            <a:pPr marL="0" lvl="0" indent="0" algn="r" rtl="0">
              <a:lnSpc>
                <a:spcPct val="90000"/>
              </a:lnSpc>
              <a:spcBef>
                <a:spcPts val="0"/>
              </a:spcBef>
              <a:spcAft>
                <a:spcPts val="0"/>
              </a:spcAft>
              <a:buClr>
                <a:schemeClr val="lt1"/>
              </a:buClr>
              <a:buSzPts val="3600"/>
              <a:buFont typeface="Calibri"/>
              <a:buNone/>
            </a:pPr>
            <a:r>
              <a:rPr lang="es-CL" sz="3600" dirty="0">
                <a:solidFill>
                  <a:schemeClr val="lt1"/>
                </a:solidFill>
              </a:rPr>
              <a:t>TEMAS</a:t>
            </a:r>
            <a:endParaRPr sz="3600" dirty="0">
              <a:solidFill>
                <a:schemeClr val="lt1"/>
              </a:solidFill>
            </a:endParaRPr>
          </a:p>
        </p:txBody>
      </p:sp>
      <p:sp>
        <p:nvSpPr>
          <p:cNvPr id="97" name="Google Shape;97;p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8" name="Google Shape;98;p2"/>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9" name="Google Shape;99;p2"/>
          <p:cNvSpPr/>
          <p:nvPr/>
        </p:nvSpPr>
        <p:spPr>
          <a:xfrm>
            <a:off x="525259" y="2352583"/>
            <a:ext cx="3451938"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0" name="Google Shape;100;p2"/>
          <p:cNvSpPr txBox="1">
            <a:spLocks noGrp="1"/>
          </p:cNvSpPr>
          <p:nvPr>
            <p:ph type="body" idx="1"/>
          </p:nvPr>
        </p:nvSpPr>
        <p:spPr>
          <a:xfrm>
            <a:off x="591103" y="2768549"/>
            <a:ext cx="3320250" cy="2123047"/>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2000"/>
              <a:buChar char="•"/>
            </a:pPr>
            <a:r>
              <a:rPr lang="es-CL" sz="2000" dirty="0">
                <a:solidFill>
                  <a:schemeClr val="lt1"/>
                </a:solidFill>
              </a:rPr>
              <a:t>Cabeza de perno</a:t>
            </a:r>
            <a:endParaRPr dirty="0"/>
          </a:p>
          <a:p>
            <a:pPr marL="228600" lvl="0" indent="-228600" algn="l" rtl="0">
              <a:lnSpc>
                <a:spcPct val="90000"/>
              </a:lnSpc>
              <a:spcBef>
                <a:spcPts val="1000"/>
              </a:spcBef>
              <a:spcAft>
                <a:spcPts val="0"/>
              </a:spcAft>
              <a:buClr>
                <a:schemeClr val="lt1"/>
              </a:buClr>
              <a:buSzPts val="2000"/>
              <a:buChar char="•"/>
            </a:pPr>
            <a:r>
              <a:rPr lang="es-CL" sz="2000" dirty="0">
                <a:solidFill>
                  <a:schemeClr val="lt1"/>
                </a:solidFill>
              </a:rPr>
              <a:t>Cabeza hexagonal</a:t>
            </a:r>
            <a:endParaRPr dirty="0"/>
          </a:p>
          <a:p>
            <a:pPr marL="228600" lvl="0" indent="-228600" algn="l" rtl="0">
              <a:lnSpc>
                <a:spcPct val="90000"/>
              </a:lnSpc>
              <a:spcBef>
                <a:spcPts val="1000"/>
              </a:spcBef>
              <a:spcAft>
                <a:spcPts val="0"/>
              </a:spcAft>
              <a:buClr>
                <a:schemeClr val="lt1"/>
              </a:buClr>
              <a:buSzPts val="2000"/>
              <a:buChar char="•"/>
            </a:pPr>
            <a:r>
              <a:rPr lang="es-CL" sz="2000" dirty="0">
                <a:solidFill>
                  <a:schemeClr val="lt1"/>
                </a:solidFill>
              </a:rPr>
              <a:t>Partes del perno</a:t>
            </a:r>
            <a:endParaRPr dirty="0"/>
          </a:p>
        </p:txBody>
      </p:sp>
      <p:sp>
        <p:nvSpPr>
          <p:cNvPr id="101" name="Google Shape;101;p2"/>
          <p:cNvSpPr txBox="1"/>
          <p:nvPr/>
        </p:nvSpPr>
        <p:spPr>
          <a:xfrm>
            <a:off x="856694" y="1488567"/>
            <a:ext cx="2607818" cy="870967"/>
          </a:xfrm>
          <a:prstGeom prst="rect">
            <a:avLst/>
          </a:prstGeom>
          <a:noFill/>
          <a:ln>
            <a:noFill/>
          </a:ln>
        </p:spPr>
        <p:txBody>
          <a:bodyPr spcFirstLastPara="1" wrap="square" lIns="91425" tIns="45700" rIns="91425" bIns="45700" anchor="t" anchorCtr="0">
            <a:spAutoFit/>
          </a:bodyPr>
          <a:lstStyle/>
          <a:p>
            <a:pPr marL="0" marR="0" lvl="0" indent="0" algn="ctr" rtl="0">
              <a:lnSpc>
                <a:spcPct val="110000"/>
              </a:lnSpc>
              <a:spcBef>
                <a:spcPts val="0"/>
              </a:spcBef>
              <a:spcAft>
                <a:spcPts val="0"/>
              </a:spcAft>
              <a:buClr>
                <a:schemeClr val="dk1"/>
              </a:buClr>
              <a:buSzPts val="1800"/>
              <a:buFont typeface="Calibri"/>
              <a:buNone/>
            </a:pPr>
            <a:r>
              <a:rPr lang="es-CL" sz="2800" b="1" dirty="0">
                <a:solidFill>
                  <a:schemeClr val="dk1"/>
                </a:solidFill>
                <a:latin typeface="Calibri"/>
                <a:ea typeface="Calibri"/>
                <a:cs typeface="Calibri"/>
                <a:sym typeface="Calibri"/>
              </a:rPr>
              <a:t>TEMA </a:t>
            </a:r>
            <a:r>
              <a:rPr lang="es-CL" sz="2800" b="1" i="0" u="none" strike="noStrike" cap="none" dirty="0">
                <a:solidFill>
                  <a:schemeClr val="dk1"/>
                </a:solidFill>
                <a:latin typeface="Calibri"/>
                <a:ea typeface="Calibri"/>
                <a:cs typeface="Calibri"/>
                <a:sym typeface="Calibri"/>
              </a:rPr>
              <a:t> N°1 </a:t>
            </a:r>
            <a:endParaRPr sz="1400" b="0" i="0" u="none" strike="noStrike" cap="none" dirty="0">
              <a:solidFill>
                <a:srgbClr val="000000"/>
              </a:solidFill>
              <a:latin typeface="Arial"/>
              <a:ea typeface="Arial"/>
              <a:cs typeface="Arial"/>
              <a:sym typeface="Arial"/>
            </a:endParaRPr>
          </a:p>
          <a:p>
            <a:pPr marL="0" marR="0" lvl="0" indent="0" algn="ctr" rtl="0">
              <a:lnSpc>
                <a:spcPct val="110000"/>
              </a:lnSpc>
              <a:spcBef>
                <a:spcPts val="0"/>
              </a:spcBef>
              <a:spcAft>
                <a:spcPts val="0"/>
              </a:spcAft>
              <a:buClr>
                <a:schemeClr val="dk1"/>
              </a:buClr>
              <a:buSzPts val="1800"/>
              <a:buFont typeface="Calibri"/>
              <a:buNone/>
            </a:pPr>
            <a:r>
              <a:rPr lang="es-CL" sz="1800" b="1" i="0" u="none" strike="noStrike" cap="none" dirty="0">
                <a:solidFill>
                  <a:schemeClr val="dk1"/>
                </a:solidFill>
                <a:latin typeface="Calibri"/>
                <a:ea typeface="Calibri"/>
                <a:cs typeface="Calibri"/>
                <a:sym typeface="Calibri"/>
              </a:rPr>
              <a:t>PARTES DEL PERNO</a:t>
            </a:r>
            <a:endParaRPr sz="1400" b="0" i="0" u="none" strike="noStrike" cap="none" dirty="0">
              <a:solidFill>
                <a:srgbClr val="000000"/>
              </a:solidFill>
              <a:latin typeface="Arial"/>
              <a:ea typeface="Arial"/>
              <a:cs typeface="Arial"/>
              <a:sym typeface="Arial"/>
            </a:endParaRPr>
          </a:p>
        </p:txBody>
      </p:sp>
      <p:sp>
        <p:nvSpPr>
          <p:cNvPr id="102" name="Google Shape;102;p2"/>
          <p:cNvSpPr/>
          <p:nvPr/>
        </p:nvSpPr>
        <p:spPr>
          <a:xfrm>
            <a:off x="4214302" y="2352583"/>
            <a:ext cx="3451938"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3" name="Google Shape;103;p2"/>
          <p:cNvSpPr txBox="1"/>
          <p:nvPr/>
        </p:nvSpPr>
        <p:spPr>
          <a:xfrm>
            <a:off x="4146433" y="1496836"/>
            <a:ext cx="3608774" cy="870967"/>
          </a:xfrm>
          <a:prstGeom prst="rect">
            <a:avLst/>
          </a:prstGeom>
          <a:noFill/>
          <a:ln>
            <a:noFill/>
          </a:ln>
        </p:spPr>
        <p:txBody>
          <a:bodyPr spcFirstLastPara="1" wrap="square" lIns="91425" tIns="45700" rIns="91425" bIns="45700" anchor="t" anchorCtr="0">
            <a:spAutoFit/>
          </a:bodyPr>
          <a:lstStyle/>
          <a:p>
            <a:pPr marL="0" marR="0" lvl="0" indent="0" algn="ctr" rtl="0">
              <a:lnSpc>
                <a:spcPct val="110000"/>
              </a:lnSpc>
              <a:spcBef>
                <a:spcPts val="0"/>
              </a:spcBef>
              <a:spcAft>
                <a:spcPts val="0"/>
              </a:spcAft>
              <a:buClr>
                <a:schemeClr val="dk1"/>
              </a:buClr>
              <a:buSzPts val="1800"/>
              <a:buFont typeface="Calibri"/>
              <a:buNone/>
            </a:pPr>
            <a:r>
              <a:rPr lang="es-CL" sz="2800" b="1" dirty="0">
                <a:solidFill>
                  <a:schemeClr val="dk1"/>
                </a:solidFill>
                <a:latin typeface="Calibri"/>
                <a:ea typeface="Calibri"/>
                <a:cs typeface="Calibri"/>
                <a:sym typeface="Calibri"/>
              </a:rPr>
              <a:t>TEMA </a:t>
            </a:r>
            <a:r>
              <a:rPr lang="es-CL" sz="2800" b="1" i="0" u="none" strike="noStrike" cap="none" dirty="0">
                <a:solidFill>
                  <a:schemeClr val="dk1"/>
                </a:solidFill>
                <a:latin typeface="Calibri"/>
                <a:ea typeface="Calibri"/>
                <a:cs typeface="Calibri"/>
                <a:sym typeface="Calibri"/>
              </a:rPr>
              <a:t>N°2 </a:t>
            </a:r>
            <a:endParaRPr sz="1400" b="0" i="0" u="none" strike="noStrike" cap="none" dirty="0">
              <a:solidFill>
                <a:srgbClr val="000000"/>
              </a:solidFill>
              <a:latin typeface="Arial"/>
              <a:ea typeface="Arial"/>
              <a:cs typeface="Arial"/>
              <a:sym typeface="Arial"/>
            </a:endParaRPr>
          </a:p>
          <a:p>
            <a:pPr marL="0" marR="0" lvl="0" indent="0" algn="ctr" rtl="0">
              <a:lnSpc>
                <a:spcPct val="110000"/>
              </a:lnSpc>
              <a:spcBef>
                <a:spcPts val="0"/>
              </a:spcBef>
              <a:spcAft>
                <a:spcPts val="0"/>
              </a:spcAft>
              <a:buClr>
                <a:schemeClr val="dk1"/>
              </a:buClr>
              <a:buSzPts val="1800"/>
              <a:buFont typeface="Calibri"/>
              <a:buNone/>
            </a:pPr>
            <a:r>
              <a:rPr lang="es-CL" sz="1800" b="1" i="0" u="none" strike="noStrike" cap="none" dirty="0">
                <a:solidFill>
                  <a:schemeClr val="dk1"/>
                </a:solidFill>
                <a:latin typeface="Calibri"/>
                <a:ea typeface="Calibri"/>
                <a:cs typeface="Calibri"/>
                <a:sym typeface="Calibri"/>
              </a:rPr>
              <a:t>PERNOS MÉTRICOS Y WHITWORTH</a:t>
            </a:r>
            <a:endParaRPr sz="1400" b="0" i="0" u="none" strike="noStrike" cap="none" dirty="0">
              <a:solidFill>
                <a:srgbClr val="000000"/>
              </a:solidFill>
              <a:latin typeface="Arial"/>
              <a:ea typeface="Arial"/>
              <a:cs typeface="Arial"/>
              <a:sym typeface="Arial"/>
            </a:endParaRPr>
          </a:p>
        </p:txBody>
      </p:sp>
      <p:sp>
        <p:nvSpPr>
          <p:cNvPr id="104" name="Google Shape;104;p2"/>
          <p:cNvSpPr/>
          <p:nvPr/>
        </p:nvSpPr>
        <p:spPr>
          <a:xfrm>
            <a:off x="7903345" y="2344314"/>
            <a:ext cx="3451938" cy="280534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05" name="Google Shape;105;p2"/>
          <p:cNvSpPr txBox="1"/>
          <p:nvPr/>
        </p:nvSpPr>
        <p:spPr>
          <a:xfrm>
            <a:off x="8123809" y="1488567"/>
            <a:ext cx="3011748" cy="870967"/>
          </a:xfrm>
          <a:prstGeom prst="rect">
            <a:avLst/>
          </a:prstGeom>
          <a:noFill/>
          <a:ln>
            <a:noFill/>
          </a:ln>
        </p:spPr>
        <p:txBody>
          <a:bodyPr spcFirstLastPara="1" wrap="square" lIns="91425" tIns="45700" rIns="91425" bIns="45700" anchor="t" anchorCtr="0">
            <a:spAutoFit/>
          </a:bodyPr>
          <a:lstStyle/>
          <a:p>
            <a:pPr marL="0" marR="0" lvl="0" indent="0" algn="ctr" rtl="0">
              <a:lnSpc>
                <a:spcPct val="110000"/>
              </a:lnSpc>
              <a:spcBef>
                <a:spcPts val="0"/>
              </a:spcBef>
              <a:spcAft>
                <a:spcPts val="0"/>
              </a:spcAft>
              <a:buClr>
                <a:schemeClr val="dk1"/>
              </a:buClr>
              <a:buSzPts val="1800"/>
              <a:buFont typeface="Calibri"/>
              <a:buNone/>
            </a:pPr>
            <a:r>
              <a:rPr lang="es-CL" sz="2800" b="1" dirty="0">
                <a:solidFill>
                  <a:schemeClr val="dk1"/>
                </a:solidFill>
                <a:latin typeface="Calibri"/>
                <a:ea typeface="Calibri"/>
                <a:cs typeface="Calibri"/>
                <a:sym typeface="Calibri"/>
              </a:rPr>
              <a:t>TEMA</a:t>
            </a:r>
            <a:r>
              <a:rPr lang="es-CL" sz="2800" b="1" i="0" u="none" strike="noStrike" cap="none" dirty="0">
                <a:solidFill>
                  <a:schemeClr val="dk1"/>
                </a:solidFill>
                <a:latin typeface="Calibri"/>
                <a:ea typeface="Calibri"/>
                <a:cs typeface="Calibri"/>
                <a:sym typeface="Calibri"/>
              </a:rPr>
              <a:t> N°3 </a:t>
            </a:r>
            <a:endParaRPr sz="1400" b="0" i="0" u="none" strike="noStrike" cap="none" dirty="0">
              <a:solidFill>
                <a:srgbClr val="000000"/>
              </a:solidFill>
              <a:latin typeface="Arial"/>
              <a:ea typeface="Arial"/>
              <a:cs typeface="Arial"/>
              <a:sym typeface="Arial"/>
            </a:endParaRPr>
          </a:p>
          <a:p>
            <a:pPr marL="0" marR="0" lvl="0" indent="0" algn="ctr" rtl="0">
              <a:lnSpc>
                <a:spcPct val="110000"/>
              </a:lnSpc>
              <a:spcBef>
                <a:spcPts val="0"/>
              </a:spcBef>
              <a:spcAft>
                <a:spcPts val="0"/>
              </a:spcAft>
              <a:buClr>
                <a:schemeClr val="dk1"/>
              </a:buClr>
              <a:buSzPts val="1800"/>
              <a:buFont typeface="Calibri"/>
              <a:buNone/>
            </a:pPr>
            <a:r>
              <a:rPr lang="es-CL" sz="1800" b="1" i="0" u="none" strike="noStrike" cap="none" dirty="0">
                <a:solidFill>
                  <a:schemeClr val="dk1"/>
                </a:solidFill>
                <a:latin typeface="Calibri"/>
                <a:ea typeface="Calibri"/>
                <a:cs typeface="Calibri"/>
                <a:sym typeface="Calibri"/>
              </a:rPr>
              <a:t>FABRICACIÓN DE ROSCAS</a:t>
            </a:r>
            <a:endParaRPr sz="1400" b="0" i="0" u="none" strike="noStrike" cap="none" dirty="0">
              <a:solidFill>
                <a:srgbClr val="000000"/>
              </a:solidFill>
              <a:latin typeface="Arial"/>
              <a:ea typeface="Arial"/>
              <a:cs typeface="Arial"/>
              <a:sym typeface="Arial"/>
            </a:endParaRPr>
          </a:p>
        </p:txBody>
      </p:sp>
      <p:sp>
        <p:nvSpPr>
          <p:cNvPr id="106" name="Google Shape;106;p2"/>
          <p:cNvSpPr txBox="1"/>
          <p:nvPr/>
        </p:nvSpPr>
        <p:spPr>
          <a:xfrm>
            <a:off x="4345991" y="2768548"/>
            <a:ext cx="3320250" cy="2123047"/>
          </a:xfrm>
          <a:prstGeom prst="rect">
            <a:avLst/>
          </a:prstGeom>
          <a:noFill/>
          <a:ln>
            <a:noFill/>
          </a:ln>
        </p:spPr>
        <p:txBody>
          <a:bodyPr spcFirstLastPara="1" wrap="square" lIns="91425" tIns="45700" rIns="91425" bIns="45700" anchor="t" anchorCtr="0">
            <a:normAutofit/>
          </a:bodyPr>
          <a:lstStyle/>
          <a:p>
            <a:pPr marL="228600" marR="0" lvl="0" indent="-228600" algn="l" rtl="0">
              <a:lnSpc>
                <a:spcPct val="90000"/>
              </a:lnSpc>
              <a:spcBef>
                <a:spcPts val="0"/>
              </a:spcBef>
              <a:spcAft>
                <a:spcPts val="0"/>
              </a:spcAft>
              <a:buClr>
                <a:schemeClr val="lt1"/>
              </a:buClr>
              <a:buSzPts val="2000"/>
              <a:buFont typeface="Arial"/>
              <a:buChar char="•"/>
            </a:pPr>
            <a:r>
              <a:rPr lang="es-CL" sz="2000" b="0" i="0" u="none" strike="noStrike" cap="none" dirty="0">
                <a:solidFill>
                  <a:schemeClr val="lt1"/>
                </a:solidFill>
                <a:latin typeface="Calibri"/>
                <a:ea typeface="Calibri"/>
                <a:cs typeface="Calibri"/>
                <a:sym typeface="Calibri"/>
              </a:rPr>
              <a:t>Pernos y tuercas Whitworth</a:t>
            </a:r>
            <a:endParaRPr sz="1400" b="0" i="0" u="none" strike="noStrike" cap="none" dirty="0">
              <a:solidFill>
                <a:srgbClr val="000000"/>
              </a:solidFill>
              <a:latin typeface="Arial"/>
              <a:ea typeface="Arial"/>
              <a:cs typeface="Arial"/>
              <a:sym typeface="Arial"/>
            </a:endParaRPr>
          </a:p>
          <a:p>
            <a:pPr marL="228600" marR="0" lvl="0" indent="-228600" algn="l" rtl="0">
              <a:lnSpc>
                <a:spcPct val="90000"/>
              </a:lnSpc>
              <a:spcBef>
                <a:spcPts val="1000"/>
              </a:spcBef>
              <a:spcAft>
                <a:spcPts val="0"/>
              </a:spcAft>
              <a:buClr>
                <a:schemeClr val="lt1"/>
              </a:buClr>
              <a:buSzPts val="2000"/>
              <a:buFont typeface="Arial"/>
              <a:buChar char="•"/>
            </a:pPr>
            <a:r>
              <a:rPr lang="es-CL" sz="2000" b="0" i="0" u="none" strike="noStrike" cap="none" dirty="0">
                <a:solidFill>
                  <a:schemeClr val="lt1"/>
                </a:solidFill>
                <a:latin typeface="Calibri"/>
                <a:ea typeface="Calibri"/>
                <a:cs typeface="Calibri"/>
                <a:sym typeface="Calibri"/>
              </a:rPr>
              <a:t>Pernos y tuercas métricas</a:t>
            </a:r>
            <a:endParaRPr sz="1400" b="0" i="0" u="none" strike="noStrike" cap="none" dirty="0">
              <a:solidFill>
                <a:srgbClr val="000000"/>
              </a:solidFill>
              <a:latin typeface="Arial"/>
              <a:ea typeface="Arial"/>
              <a:cs typeface="Arial"/>
              <a:sym typeface="Arial"/>
            </a:endParaRPr>
          </a:p>
          <a:p>
            <a:pPr marL="228600" marR="0" lvl="0" indent="-228600" algn="l" rtl="0">
              <a:lnSpc>
                <a:spcPct val="90000"/>
              </a:lnSpc>
              <a:spcBef>
                <a:spcPts val="1000"/>
              </a:spcBef>
              <a:spcAft>
                <a:spcPts val="0"/>
              </a:spcAft>
              <a:buClr>
                <a:schemeClr val="lt1"/>
              </a:buClr>
              <a:buSzPts val="2000"/>
              <a:buFont typeface="Arial"/>
              <a:buChar char="•"/>
            </a:pPr>
            <a:r>
              <a:rPr lang="es-CL" sz="2000" b="0" i="0" u="none" strike="noStrike" cap="none" dirty="0">
                <a:solidFill>
                  <a:schemeClr val="lt1"/>
                </a:solidFill>
                <a:latin typeface="Calibri"/>
                <a:ea typeface="Calibri"/>
                <a:cs typeface="Calibri"/>
                <a:sym typeface="Calibri"/>
              </a:rPr>
              <a:t>Plantilla cuenta hilos</a:t>
            </a:r>
            <a:endParaRPr sz="1400" b="0" i="0" u="none" strike="noStrike" cap="none" dirty="0">
              <a:solidFill>
                <a:srgbClr val="000000"/>
              </a:solidFill>
              <a:latin typeface="Arial"/>
              <a:ea typeface="Arial"/>
              <a:cs typeface="Arial"/>
              <a:sym typeface="Arial"/>
            </a:endParaRPr>
          </a:p>
        </p:txBody>
      </p:sp>
      <p:sp>
        <p:nvSpPr>
          <p:cNvPr id="107" name="Google Shape;107;p2"/>
          <p:cNvSpPr txBox="1"/>
          <p:nvPr/>
        </p:nvSpPr>
        <p:spPr>
          <a:xfrm>
            <a:off x="8035033" y="2716859"/>
            <a:ext cx="3320250" cy="2123047"/>
          </a:xfrm>
          <a:prstGeom prst="rect">
            <a:avLst/>
          </a:prstGeom>
          <a:noFill/>
          <a:ln>
            <a:noFill/>
          </a:ln>
        </p:spPr>
        <p:txBody>
          <a:bodyPr spcFirstLastPara="1" wrap="square" lIns="91425" tIns="45700" rIns="91425" bIns="45700" anchor="t" anchorCtr="0">
            <a:normAutofit/>
          </a:bodyPr>
          <a:lstStyle/>
          <a:p>
            <a:pPr marL="228600" marR="0" lvl="0" indent="-228600" algn="l" rtl="0">
              <a:lnSpc>
                <a:spcPct val="90000"/>
              </a:lnSpc>
              <a:spcBef>
                <a:spcPts val="0"/>
              </a:spcBef>
              <a:spcAft>
                <a:spcPts val="0"/>
              </a:spcAft>
              <a:buClr>
                <a:schemeClr val="lt1"/>
              </a:buClr>
              <a:buSzPts val="2000"/>
              <a:buFont typeface="Arial"/>
              <a:buChar char="•"/>
            </a:pPr>
            <a:r>
              <a:rPr lang="es-CL" sz="2000" b="0" i="0" u="none" strike="noStrike" cap="none" dirty="0">
                <a:solidFill>
                  <a:schemeClr val="lt1"/>
                </a:solidFill>
                <a:latin typeface="Calibri"/>
                <a:ea typeface="Calibri"/>
                <a:cs typeface="Calibri"/>
                <a:sym typeface="Calibri"/>
              </a:rPr>
              <a:t>Juegos de machos</a:t>
            </a:r>
            <a:endParaRPr sz="1400" b="0" i="0" u="none" strike="noStrike" cap="none" dirty="0">
              <a:solidFill>
                <a:srgbClr val="000000"/>
              </a:solidFill>
              <a:latin typeface="Arial"/>
              <a:ea typeface="Arial"/>
              <a:cs typeface="Arial"/>
              <a:sym typeface="Arial"/>
            </a:endParaRPr>
          </a:p>
          <a:p>
            <a:pPr marL="228600" marR="0" lvl="0" indent="-228600" algn="l" rtl="0">
              <a:lnSpc>
                <a:spcPct val="90000"/>
              </a:lnSpc>
              <a:spcBef>
                <a:spcPts val="1000"/>
              </a:spcBef>
              <a:spcAft>
                <a:spcPts val="0"/>
              </a:spcAft>
              <a:buClr>
                <a:schemeClr val="lt1"/>
              </a:buClr>
              <a:buSzPts val="2000"/>
              <a:buFont typeface="Arial"/>
              <a:buChar char="•"/>
            </a:pPr>
            <a:r>
              <a:rPr lang="es-CL" sz="2000" b="0" i="0" u="none" strike="noStrike" cap="none" dirty="0">
                <a:solidFill>
                  <a:schemeClr val="lt1"/>
                </a:solidFill>
                <a:latin typeface="Calibri"/>
                <a:ea typeface="Calibri"/>
                <a:cs typeface="Calibri"/>
                <a:sym typeface="Calibri"/>
              </a:rPr>
              <a:t>Terrajas</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13" name="Google Shape;113;p3"/>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A7A8AA"/>
              </a:buClr>
              <a:buSzPts val="5940"/>
              <a:buFont typeface="Calibri"/>
              <a:buNone/>
            </a:pPr>
            <a:r>
              <a:rPr lang="es-CL" sz="5940" dirty="0">
                <a:solidFill>
                  <a:srgbClr val="A7A8AA"/>
                </a:solidFill>
              </a:rPr>
              <a:t>TEMA N°1</a:t>
            </a:r>
            <a:br>
              <a:rPr lang="es-CL" sz="3959" dirty="0"/>
            </a:br>
            <a:r>
              <a:rPr lang="es-CL" sz="3959" dirty="0">
                <a:solidFill>
                  <a:srgbClr val="88354D"/>
                </a:solidFill>
              </a:rPr>
              <a:t>PARTES DEL PERNO</a:t>
            </a:r>
            <a:endParaRPr sz="3959" dirty="0">
              <a:solidFill>
                <a:srgbClr val="88354D"/>
              </a:solidFill>
            </a:endParaRPr>
          </a:p>
        </p:txBody>
      </p:sp>
      <p:sp>
        <p:nvSpPr>
          <p:cNvPr id="114" name="Google Shape;114;p3"/>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15" name="Google Shape;115;p3"/>
          <p:cNvSpPr/>
          <p:nvPr/>
        </p:nvSpPr>
        <p:spPr>
          <a:xfrm>
            <a:off x="8956725" y="363725"/>
            <a:ext cx="2889000" cy="6130500"/>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pic>
        <p:nvPicPr>
          <p:cNvPr id="120" name="Google Shape;120;p4"/>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21" name="Google Shape;121;p4"/>
          <p:cNvSpPr/>
          <p:nvPr/>
        </p:nvSpPr>
        <p:spPr>
          <a:xfrm>
            <a:off x="12020365" y="28288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2" name="Google Shape;122;p4"/>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PERNOS</a:t>
            </a:r>
            <a:br>
              <a:rPr lang="es-CL" dirty="0"/>
            </a:br>
            <a:r>
              <a:rPr lang="es-CL" dirty="0">
                <a:solidFill>
                  <a:srgbClr val="88354D"/>
                </a:solidFill>
              </a:rPr>
              <a:t>MÉTRICOS</a:t>
            </a:r>
            <a:endParaRPr dirty="0">
              <a:solidFill>
                <a:srgbClr val="88354D"/>
              </a:solidFill>
            </a:endParaRPr>
          </a:p>
        </p:txBody>
      </p:sp>
      <p:sp>
        <p:nvSpPr>
          <p:cNvPr id="123" name="Google Shape;123;p4"/>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24" name="Google Shape;124;p4"/>
          <p:cNvSpPr txBox="1"/>
          <p:nvPr/>
        </p:nvSpPr>
        <p:spPr>
          <a:xfrm>
            <a:off x="296663" y="3175161"/>
            <a:ext cx="5121114" cy="1211614"/>
          </a:xfrm>
          <a:prstGeom prst="rect">
            <a:avLst/>
          </a:prstGeom>
          <a:noFill/>
          <a:ln>
            <a:noFill/>
          </a:ln>
        </p:spPr>
        <p:txBody>
          <a:bodyPr spcFirstLastPara="1" wrap="square" lIns="91425" tIns="45700" rIns="91425" bIns="45700" anchor="t" anchorCtr="0">
            <a:spAutoFit/>
          </a:bodyPr>
          <a:lstStyle/>
          <a:p>
            <a:pPr marL="0" marR="0" lvl="0" indent="0" algn="just" rtl="0">
              <a:lnSpc>
                <a:spcPct val="107000"/>
              </a:lnSpc>
              <a:spcBef>
                <a:spcPts val="0"/>
              </a:spcBef>
              <a:spcAft>
                <a:spcPts val="0"/>
              </a:spcAft>
              <a:buClr>
                <a:srgbClr val="000000"/>
              </a:buClr>
              <a:buSzPts val="2300"/>
              <a:buFont typeface="Arial"/>
              <a:buNone/>
            </a:pPr>
            <a:r>
              <a:rPr lang="es-CL" sz="2300" b="1" i="0" u="none" strike="noStrike" cap="none" dirty="0">
                <a:solidFill>
                  <a:srgbClr val="88354D"/>
                </a:solidFill>
                <a:latin typeface="Calibri"/>
                <a:ea typeface="Calibri"/>
                <a:cs typeface="Calibri"/>
                <a:sym typeface="Calibri"/>
              </a:rPr>
              <a:t>Una forma que tenemos para identificar los pernos es reconociendo su cabeza como se muestra a continuación.</a:t>
            </a:r>
            <a:endParaRPr sz="2300" b="1" i="0" u="none" strike="noStrike" cap="none" dirty="0">
              <a:solidFill>
                <a:srgbClr val="88354D"/>
              </a:solidFill>
              <a:latin typeface="Calibri"/>
              <a:ea typeface="Calibri"/>
              <a:cs typeface="Calibri"/>
              <a:sym typeface="Calibri"/>
            </a:endParaRPr>
          </a:p>
        </p:txBody>
      </p:sp>
      <p:graphicFrame>
        <p:nvGraphicFramePr>
          <p:cNvPr id="125" name="Google Shape;125;p4"/>
          <p:cNvGraphicFramePr/>
          <p:nvPr/>
        </p:nvGraphicFramePr>
        <p:xfrm>
          <a:off x="5559823" y="282884"/>
          <a:ext cx="5430000" cy="6199975"/>
        </p:xfrm>
        <a:graphic>
          <a:graphicData uri="http://schemas.openxmlformats.org/drawingml/2006/table">
            <a:tbl>
              <a:tblPr firstRow="1" bandRow="1">
                <a:noFill/>
                <a:tableStyleId>{FE5AEF3F-EB0C-41EF-B606-AF9C243D5A19}</a:tableStyleId>
              </a:tblPr>
              <a:tblGrid>
                <a:gridCol w="2715000">
                  <a:extLst>
                    <a:ext uri="{9D8B030D-6E8A-4147-A177-3AD203B41FA5}">
                      <a16:colId xmlns:a16="http://schemas.microsoft.com/office/drawing/2014/main" val="20000"/>
                    </a:ext>
                  </a:extLst>
                </a:gridCol>
                <a:gridCol w="2715000">
                  <a:extLst>
                    <a:ext uri="{9D8B030D-6E8A-4147-A177-3AD203B41FA5}">
                      <a16:colId xmlns:a16="http://schemas.microsoft.com/office/drawing/2014/main" val="20001"/>
                    </a:ext>
                  </a:extLst>
                </a:gridCol>
              </a:tblGrid>
              <a:tr h="374025">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IMAGEN</a:t>
                      </a:r>
                      <a:endParaRPr sz="1800" u="none" strike="noStrike" cap="none" dirty="0"/>
                    </a:p>
                  </a:txBody>
                  <a:tcPr marL="91450" marR="91450" marT="45725" marB="45725"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FORMA DE CABEZA</a:t>
                      </a:r>
                      <a:endParaRPr sz="1800" u="none" strike="noStrike" cap="none" dirty="0"/>
                    </a:p>
                  </a:txBody>
                  <a:tcPr marL="91450" marR="91450" marT="45725" marB="45725"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28575" cap="flat" cmpd="sng">
                      <a:solidFill>
                        <a:schemeClr val="lt1"/>
                      </a:solidFill>
                      <a:prstDash val="solid"/>
                      <a:round/>
                      <a:headEnd type="none" w="sm" len="sm"/>
                      <a:tailEnd type="none" w="sm" len="sm"/>
                    </a:lnB>
                    <a:solidFill>
                      <a:srgbClr val="88354D"/>
                    </a:solidFill>
                  </a:tcPr>
                </a:tc>
                <a:extLst>
                  <a:ext uri="{0D108BD9-81ED-4DB2-BD59-A6C34878D82A}">
                    <a16:rowId xmlns:a16="http://schemas.microsoft.com/office/drawing/2014/main" val="10000"/>
                  </a:ext>
                </a:extLst>
              </a:tr>
              <a:tr h="1117775">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CL" sz="1800" u="none" strike="noStrike" cap="none" dirty="0"/>
                        <a:t> </a:t>
                      </a:r>
                      <a:r>
                        <a:rPr lang="es-CL" sz="1800" dirty="0"/>
                        <a:t>H</a:t>
                      </a:r>
                      <a:r>
                        <a:rPr lang="es-CL" sz="1800" u="none" strike="noStrike" cap="none" dirty="0"/>
                        <a:t>exagonal</a:t>
                      </a: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1117775">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CL" sz="1800" dirty="0"/>
                        <a:t>R</a:t>
                      </a:r>
                      <a:r>
                        <a:rPr lang="es-CL" sz="1800" u="none" strike="noStrike" cap="none" dirty="0"/>
                        <a:t>edonda</a:t>
                      </a: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1196800">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rgbClr val="000000"/>
                        </a:buClr>
                        <a:buSzPts val="1800"/>
                        <a:buFont typeface="Arial"/>
                        <a:buNone/>
                      </a:pPr>
                      <a:r>
                        <a:rPr lang="es-CL" sz="1800" dirty="0"/>
                        <a:t>A</a:t>
                      </a:r>
                      <a:r>
                        <a:rPr lang="es-CL" sz="1800" u="none" strike="noStrike" cap="none" dirty="0"/>
                        <a:t>vellanada</a:t>
                      </a: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1196800">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800"/>
                        <a:buFont typeface="Calibri"/>
                        <a:buNone/>
                      </a:pPr>
                      <a:r>
                        <a:rPr lang="es-CL" sz="1800" dirty="0"/>
                        <a:t>M</a:t>
                      </a:r>
                      <a:r>
                        <a:rPr lang="es-CL" sz="1800" u="none" strike="noStrike" cap="none" dirty="0">
                          <a:solidFill>
                            <a:schemeClr val="dk1"/>
                          </a:solidFill>
                          <a:latin typeface="Calibri"/>
                          <a:ea typeface="Calibri"/>
                          <a:cs typeface="Calibri"/>
                          <a:sym typeface="Calibri"/>
                        </a:rPr>
                        <a:t>oleteada</a:t>
                      </a:r>
                      <a:endParaRPr sz="1800" u="none" strike="noStrike" cap="none" dirty="0"/>
                    </a:p>
                    <a:p>
                      <a:pPr marL="0" marR="0" lvl="0" indent="0" algn="ctr"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1196800">
                <a:tc>
                  <a:txBody>
                    <a:bodyPr/>
                    <a:lstStyle/>
                    <a:p>
                      <a:pPr marL="0" marR="0" lvl="0" indent="0" algn="l"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lnL w="9525" cap="flat" cmpd="sng">
                      <a:solidFill>
                        <a:srgbClr val="000000">
                          <a:alpha val="0"/>
                        </a:srgbClr>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Clr>
                          <a:schemeClr val="dk1"/>
                        </a:buClr>
                        <a:buSzPts val="1800"/>
                        <a:buFont typeface="Calibri"/>
                        <a:buNone/>
                      </a:pPr>
                      <a:r>
                        <a:rPr lang="es-CL" sz="1800" dirty="0"/>
                        <a:t>A</a:t>
                      </a:r>
                      <a:r>
                        <a:rPr lang="es-CL" sz="1800" u="none" strike="noStrike" cap="none" dirty="0">
                          <a:solidFill>
                            <a:schemeClr val="dk1"/>
                          </a:solidFill>
                          <a:latin typeface="Calibri"/>
                          <a:ea typeface="Calibri"/>
                          <a:cs typeface="Calibri"/>
                          <a:sym typeface="Calibri"/>
                        </a:rPr>
                        <a:t>llen</a:t>
                      </a:r>
                      <a:endParaRPr sz="1800" u="none" strike="noStrike" cap="none" dirty="0"/>
                    </a:p>
                    <a:p>
                      <a:pPr marL="0" marR="0" lvl="0" indent="0" algn="ctr" rtl="0">
                        <a:lnSpc>
                          <a:spcPct val="100000"/>
                        </a:lnSpc>
                        <a:spcBef>
                          <a:spcPts val="0"/>
                        </a:spcBef>
                        <a:spcAft>
                          <a:spcPts val="0"/>
                        </a:spcAft>
                        <a:buClr>
                          <a:srgbClr val="000000"/>
                        </a:buClr>
                        <a:buSzPts val="1800"/>
                        <a:buFont typeface="Arial"/>
                        <a:buNone/>
                      </a:pPr>
                      <a:endParaRPr sz="1800" u="none" strike="noStrike" cap="none" dirty="0"/>
                    </a:p>
                  </a:txBody>
                  <a:tcPr marL="91450" marR="91450" marT="45725" marB="45725" anchor="ctr">
                    <a:lnL w="19050" cap="flat" cmpd="sng">
                      <a:solidFill>
                        <a:srgbClr val="A5A5A5"/>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bl>
          </a:graphicData>
        </a:graphic>
      </p:graphicFrame>
      <p:pic>
        <p:nvPicPr>
          <p:cNvPr id="126" name="Google Shape;126;p4"/>
          <p:cNvPicPr preferRelativeResize="0"/>
          <p:nvPr/>
        </p:nvPicPr>
        <p:blipFill rotWithShape="1">
          <a:blip r:embed="rId4">
            <a:alphaModFix/>
          </a:blip>
          <a:srcRect/>
          <a:stretch/>
        </p:blipFill>
        <p:spPr>
          <a:xfrm>
            <a:off x="6239953" y="652144"/>
            <a:ext cx="1193800" cy="960755"/>
          </a:xfrm>
          <a:prstGeom prst="rect">
            <a:avLst/>
          </a:prstGeom>
          <a:noFill/>
          <a:ln>
            <a:noFill/>
          </a:ln>
        </p:spPr>
      </p:pic>
      <p:pic>
        <p:nvPicPr>
          <p:cNvPr id="127" name="Google Shape;127;p4"/>
          <p:cNvPicPr preferRelativeResize="0"/>
          <p:nvPr/>
        </p:nvPicPr>
        <p:blipFill rotWithShape="1">
          <a:blip r:embed="rId5">
            <a:alphaModFix/>
          </a:blip>
          <a:srcRect/>
          <a:stretch/>
        </p:blipFill>
        <p:spPr>
          <a:xfrm>
            <a:off x="6278053" y="1824676"/>
            <a:ext cx="1117600" cy="914400"/>
          </a:xfrm>
          <a:prstGeom prst="rect">
            <a:avLst/>
          </a:prstGeom>
          <a:noFill/>
          <a:ln>
            <a:noFill/>
          </a:ln>
        </p:spPr>
      </p:pic>
      <p:pic>
        <p:nvPicPr>
          <p:cNvPr id="128" name="Google Shape;128;p4"/>
          <p:cNvPicPr preferRelativeResize="0"/>
          <p:nvPr/>
        </p:nvPicPr>
        <p:blipFill rotWithShape="1">
          <a:blip r:embed="rId6">
            <a:alphaModFix/>
          </a:blip>
          <a:srcRect/>
          <a:stretch/>
        </p:blipFill>
        <p:spPr>
          <a:xfrm rot="5400000">
            <a:off x="6341553" y="3154577"/>
            <a:ext cx="990600" cy="704850"/>
          </a:xfrm>
          <a:prstGeom prst="rect">
            <a:avLst/>
          </a:prstGeom>
          <a:noFill/>
          <a:ln>
            <a:noFill/>
          </a:ln>
        </p:spPr>
      </p:pic>
      <p:pic>
        <p:nvPicPr>
          <p:cNvPr id="129" name="Google Shape;129;p4"/>
          <p:cNvPicPr preferRelativeResize="0"/>
          <p:nvPr/>
        </p:nvPicPr>
        <p:blipFill rotWithShape="1">
          <a:blip r:embed="rId7">
            <a:alphaModFix/>
          </a:blip>
          <a:srcRect/>
          <a:stretch/>
        </p:blipFill>
        <p:spPr>
          <a:xfrm>
            <a:off x="6239953" y="4274928"/>
            <a:ext cx="1346200" cy="914400"/>
          </a:xfrm>
          <a:prstGeom prst="rect">
            <a:avLst/>
          </a:prstGeom>
          <a:noFill/>
          <a:ln>
            <a:noFill/>
          </a:ln>
        </p:spPr>
      </p:pic>
      <p:pic>
        <p:nvPicPr>
          <p:cNvPr id="130" name="Google Shape;130;p4"/>
          <p:cNvPicPr preferRelativeResize="0"/>
          <p:nvPr/>
        </p:nvPicPr>
        <p:blipFill rotWithShape="1">
          <a:blip r:embed="rId8">
            <a:alphaModFix/>
          </a:blip>
          <a:srcRect/>
          <a:stretch/>
        </p:blipFill>
        <p:spPr>
          <a:xfrm>
            <a:off x="6223567" y="5432241"/>
            <a:ext cx="1235710" cy="815340"/>
          </a:xfrm>
          <a:prstGeom prst="rect">
            <a:avLst/>
          </a:prstGeom>
          <a:noFill/>
          <a:ln>
            <a:noFill/>
          </a:ln>
        </p:spPr>
      </p:pic>
      <p:sp>
        <p:nvSpPr>
          <p:cNvPr id="131" name="Google Shape;131;p4"/>
          <p:cNvSpPr txBox="1"/>
          <p:nvPr/>
        </p:nvSpPr>
        <p:spPr>
          <a:xfrm>
            <a:off x="7428976" y="6478329"/>
            <a:ext cx="1972476"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pic>
        <p:nvPicPr>
          <p:cNvPr id="136" name="Google Shape;136;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37" name="Google Shape;137;p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38" name="Google Shape;138;p5"/>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PERNOS</a:t>
            </a:r>
            <a:br>
              <a:rPr lang="es-CL" dirty="0">
                <a:solidFill>
                  <a:srgbClr val="A7A8AA"/>
                </a:solidFill>
              </a:rPr>
            </a:br>
            <a:r>
              <a:rPr lang="es-CL" dirty="0">
                <a:solidFill>
                  <a:srgbClr val="88354D"/>
                </a:solidFill>
              </a:rPr>
              <a:t>CABEZA HEXAGONAL</a:t>
            </a:r>
            <a:endParaRPr dirty="0">
              <a:solidFill>
                <a:srgbClr val="88354D"/>
              </a:solidFill>
            </a:endParaRPr>
          </a:p>
        </p:txBody>
      </p:sp>
      <p:sp>
        <p:nvSpPr>
          <p:cNvPr id="139" name="Google Shape;139;p5"/>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40" name="Google Shape;140;p5"/>
          <p:cNvSpPr txBox="1"/>
          <p:nvPr/>
        </p:nvSpPr>
        <p:spPr>
          <a:xfrm>
            <a:off x="403193" y="3222288"/>
            <a:ext cx="2597459" cy="238296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000"/>
              <a:buFont typeface="Arial"/>
              <a:buNone/>
            </a:pPr>
            <a:r>
              <a:rPr lang="es-CL" sz="2000" dirty="0">
                <a:latin typeface="Calibri"/>
                <a:ea typeface="Calibri"/>
                <a:cs typeface="Calibri"/>
                <a:sym typeface="Calibri"/>
              </a:rPr>
              <a:t>S</a:t>
            </a:r>
            <a:r>
              <a:rPr lang="es-CL" sz="2000" b="0" i="0" u="none" strike="noStrike" cap="none" dirty="0">
                <a:solidFill>
                  <a:srgbClr val="000000"/>
                </a:solidFill>
                <a:latin typeface="Calibri"/>
                <a:ea typeface="Calibri"/>
                <a:cs typeface="Calibri"/>
                <a:sym typeface="Calibri"/>
              </a:rPr>
              <a:t>egún el grado </a:t>
            </a:r>
            <a:r>
              <a:rPr lang="es-CL" sz="2000" b="1" i="0" u="none" strike="noStrike" cap="none" dirty="0">
                <a:solidFill>
                  <a:srgbClr val="88354D"/>
                </a:solidFill>
                <a:latin typeface="Calibri"/>
                <a:ea typeface="Calibri"/>
                <a:cs typeface="Calibri"/>
                <a:sym typeface="Calibri"/>
              </a:rPr>
              <a:t>(ASTM) </a:t>
            </a:r>
            <a:r>
              <a:rPr lang="es-CL" sz="2000" b="0" i="0" u="none" strike="noStrike" cap="none" dirty="0">
                <a:solidFill>
                  <a:srgbClr val="000000"/>
                </a:solidFill>
                <a:latin typeface="Calibri"/>
                <a:ea typeface="Calibri"/>
                <a:cs typeface="Calibri"/>
                <a:sym typeface="Calibri"/>
              </a:rPr>
              <a:t>o clase </a:t>
            </a:r>
            <a:r>
              <a:rPr lang="es-CL" sz="2000" b="1" i="0" u="none" strike="noStrike" cap="none" dirty="0">
                <a:solidFill>
                  <a:srgbClr val="88354D"/>
                </a:solidFill>
                <a:latin typeface="Calibri"/>
                <a:ea typeface="Calibri"/>
                <a:cs typeface="Calibri"/>
                <a:sym typeface="Calibri"/>
              </a:rPr>
              <a:t>(ISO) </a:t>
            </a:r>
            <a:r>
              <a:rPr lang="es-CL" sz="2000" b="0" i="0" u="none" strike="noStrike" cap="none" dirty="0">
                <a:solidFill>
                  <a:srgbClr val="000000"/>
                </a:solidFill>
                <a:latin typeface="Calibri"/>
                <a:ea typeface="Calibri"/>
                <a:cs typeface="Calibri"/>
                <a:sym typeface="Calibri"/>
              </a:rPr>
              <a:t>que se indica en la cabeza del perno a través de ranuras o números como se muestra a continuación. </a:t>
            </a:r>
            <a:endParaRPr sz="2000" b="0" i="0" u="none" strike="noStrike" cap="none" dirty="0">
              <a:solidFill>
                <a:schemeClr val="dk1"/>
              </a:solidFill>
              <a:latin typeface="Calibri"/>
              <a:ea typeface="Calibri"/>
              <a:cs typeface="Calibri"/>
              <a:sym typeface="Calibri"/>
            </a:endParaRPr>
          </a:p>
        </p:txBody>
      </p:sp>
      <p:sp>
        <p:nvSpPr>
          <p:cNvPr id="141" name="Google Shape;141;p5"/>
          <p:cNvSpPr txBox="1"/>
          <p:nvPr/>
        </p:nvSpPr>
        <p:spPr>
          <a:xfrm>
            <a:off x="6402052" y="6436307"/>
            <a:ext cx="2156732"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endParaRPr sz="1200" b="0" i="0" u="none" strike="noStrike" cap="none" dirty="0">
              <a:solidFill>
                <a:srgbClr val="000000"/>
              </a:solidFill>
              <a:latin typeface="Calibri"/>
              <a:ea typeface="Calibri"/>
              <a:cs typeface="Calibri"/>
              <a:sym typeface="Calibri"/>
            </a:endParaRPr>
          </a:p>
        </p:txBody>
      </p:sp>
      <p:graphicFrame>
        <p:nvGraphicFramePr>
          <p:cNvPr id="142" name="Google Shape;142;p5"/>
          <p:cNvGraphicFramePr/>
          <p:nvPr/>
        </p:nvGraphicFramePr>
        <p:xfrm>
          <a:off x="3577701" y="1786139"/>
          <a:ext cx="7459200" cy="4533150"/>
        </p:xfrm>
        <a:graphic>
          <a:graphicData uri="http://schemas.openxmlformats.org/drawingml/2006/table">
            <a:tbl>
              <a:tblPr firstRow="1" firstCol="1" bandRow="1">
                <a:noFill/>
                <a:tableStyleId>{FE5AEF3F-EB0C-41EF-B606-AF9C243D5A19}</a:tableStyleId>
              </a:tblPr>
              <a:tblGrid>
                <a:gridCol w="1482875">
                  <a:extLst>
                    <a:ext uri="{9D8B030D-6E8A-4147-A177-3AD203B41FA5}">
                      <a16:colId xmlns:a16="http://schemas.microsoft.com/office/drawing/2014/main" val="20000"/>
                    </a:ext>
                  </a:extLst>
                </a:gridCol>
                <a:gridCol w="1314750">
                  <a:extLst>
                    <a:ext uri="{9D8B030D-6E8A-4147-A177-3AD203B41FA5}">
                      <a16:colId xmlns:a16="http://schemas.microsoft.com/office/drawing/2014/main" val="20001"/>
                    </a:ext>
                  </a:extLst>
                </a:gridCol>
                <a:gridCol w="1568225">
                  <a:extLst>
                    <a:ext uri="{9D8B030D-6E8A-4147-A177-3AD203B41FA5}">
                      <a16:colId xmlns:a16="http://schemas.microsoft.com/office/drawing/2014/main" val="20002"/>
                    </a:ext>
                  </a:extLst>
                </a:gridCol>
                <a:gridCol w="1484575">
                  <a:extLst>
                    <a:ext uri="{9D8B030D-6E8A-4147-A177-3AD203B41FA5}">
                      <a16:colId xmlns:a16="http://schemas.microsoft.com/office/drawing/2014/main" val="20003"/>
                    </a:ext>
                  </a:extLst>
                </a:gridCol>
                <a:gridCol w="1608775">
                  <a:extLst>
                    <a:ext uri="{9D8B030D-6E8A-4147-A177-3AD203B41FA5}">
                      <a16:colId xmlns:a16="http://schemas.microsoft.com/office/drawing/2014/main" val="20004"/>
                    </a:ext>
                  </a:extLst>
                </a:gridCol>
              </a:tblGrid>
              <a:tr h="286800">
                <a:tc gridSpan="5">
                  <a:txBody>
                    <a:bodyPr/>
                    <a:lstStyle/>
                    <a:p>
                      <a:pPr marL="0" marR="0" lvl="0" indent="0" algn="ctr" rtl="0">
                        <a:lnSpc>
                          <a:spcPct val="107000"/>
                        </a:lnSpc>
                        <a:spcBef>
                          <a:spcPts val="0"/>
                        </a:spcBef>
                        <a:spcAft>
                          <a:spcPts val="0"/>
                        </a:spcAft>
                        <a:buClr>
                          <a:srgbClr val="000000"/>
                        </a:buClr>
                        <a:buSzPts val="1200"/>
                        <a:buFont typeface="Arial"/>
                        <a:buNone/>
                      </a:pPr>
                      <a:r>
                        <a:rPr lang="es-CL" sz="1200" u="none" strike="noStrike" cap="none" dirty="0"/>
                        <a:t>PERNOS CABEZA HEXAGONAL MÉTRICA (ISO)</a:t>
                      </a:r>
                      <a:endParaRPr sz="1100" u="none" strike="noStrike" cap="none" dirty="0">
                        <a:latin typeface="Calibri"/>
                        <a:ea typeface="Calibri"/>
                        <a:cs typeface="Calibri"/>
                        <a:sym typeface="Calibri"/>
                      </a:endParaRPr>
                    </a:p>
                  </a:txBody>
                  <a:tcPr marL="68575" marR="68575" marT="0" marB="0" anchor="ctr">
                    <a:lnB w="28575" cap="flat" cmpd="sng">
                      <a:solidFill>
                        <a:schemeClr val="lt1"/>
                      </a:solidFill>
                      <a:prstDash val="solid"/>
                      <a:round/>
                      <a:headEnd type="none" w="sm" len="sm"/>
                      <a:tailEnd type="none" w="sm" len="sm"/>
                    </a:lnB>
                    <a:solidFill>
                      <a:srgbClr val="88354D"/>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0000"/>
                  </a:ext>
                </a:extLst>
              </a:tr>
              <a:tr h="886850">
                <a:tc>
                  <a:txBody>
                    <a:bodyPr/>
                    <a:lstStyle/>
                    <a:p>
                      <a:pPr marL="0" marR="0" lvl="0" indent="0" algn="ctr" rtl="0">
                        <a:lnSpc>
                          <a:spcPct val="107000"/>
                        </a:lnSpc>
                        <a:spcBef>
                          <a:spcPts val="0"/>
                        </a:spcBef>
                        <a:spcAft>
                          <a:spcPts val="0"/>
                        </a:spcAft>
                        <a:buClr>
                          <a:srgbClr val="000000"/>
                        </a:buClr>
                        <a:buSzPts val="1200"/>
                        <a:buFont typeface="Arial"/>
                        <a:buNone/>
                      </a:pPr>
                      <a:r>
                        <a:rPr lang="es-CL" sz="1200" b="1" u="none" strike="noStrike" cap="none" dirty="0">
                          <a:solidFill>
                            <a:schemeClr val="lt1"/>
                          </a:solidFill>
                        </a:rPr>
                        <a:t>CLASE</a:t>
                      </a:r>
                      <a:endParaRPr sz="1100" b="1" u="none" strike="noStrike" cap="none" dirty="0">
                        <a:solidFill>
                          <a:schemeClr val="lt1"/>
                        </a:solidFill>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A5A5A5"/>
                    </a:solidFill>
                  </a:tcPr>
                </a:tc>
                <a:tc>
                  <a:txBody>
                    <a:bodyPr/>
                    <a:lstStyle/>
                    <a:p>
                      <a:pPr marL="0" marR="0" lvl="0" indent="0" algn="ctr" rtl="0">
                        <a:lnSpc>
                          <a:spcPct val="107000"/>
                        </a:lnSpc>
                        <a:spcBef>
                          <a:spcPts val="0"/>
                        </a:spcBef>
                        <a:spcAft>
                          <a:spcPts val="0"/>
                        </a:spcAft>
                        <a:buClr>
                          <a:srgbClr val="000000"/>
                        </a:buClr>
                        <a:buSzPts val="1200"/>
                        <a:buFont typeface="Arial"/>
                        <a:buNone/>
                      </a:pPr>
                      <a:r>
                        <a:rPr lang="es-CL" sz="1200" b="1" u="none" strike="noStrike" cap="none" dirty="0">
                          <a:solidFill>
                            <a:schemeClr val="lt1"/>
                          </a:solidFill>
                        </a:rPr>
                        <a:t>DIÁMETRO NOMINAL DEL PERNO</a:t>
                      </a:r>
                      <a:endParaRPr sz="1100" b="1" u="none" strike="noStrike" cap="none" dirty="0">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A5A5A5"/>
                    </a:solidFill>
                  </a:tcPr>
                </a:tc>
                <a:tc>
                  <a:txBody>
                    <a:bodyPr/>
                    <a:lstStyle/>
                    <a:p>
                      <a:pPr marL="0" marR="0" lvl="0" indent="0" algn="ctr" rtl="0">
                        <a:lnSpc>
                          <a:spcPct val="107000"/>
                        </a:lnSpc>
                        <a:spcBef>
                          <a:spcPts val="0"/>
                        </a:spcBef>
                        <a:spcAft>
                          <a:spcPts val="0"/>
                        </a:spcAft>
                        <a:buClr>
                          <a:srgbClr val="000000"/>
                        </a:buClr>
                        <a:buSzPts val="1200"/>
                        <a:buFont typeface="Arial"/>
                        <a:buNone/>
                      </a:pPr>
                      <a:r>
                        <a:rPr lang="es-CL" sz="1200" b="1" u="none" strike="noStrike" cap="none" dirty="0">
                          <a:solidFill>
                            <a:schemeClr val="lt1"/>
                          </a:solidFill>
                        </a:rPr>
                        <a:t>ESFUERZO DE RUPTURA (Mpa)</a:t>
                      </a:r>
                      <a:endParaRPr sz="1100" b="1" u="none" strike="noStrike" cap="none" dirty="0">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A5A5A5"/>
                    </a:solidFill>
                  </a:tcPr>
                </a:tc>
                <a:tc>
                  <a:txBody>
                    <a:bodyPr/>
                    <a:lstStyle/>
                    <a:p>
                      <a:pPr marL="0" marR="0" lvl="0" indent="0" algn="ctr" rtl="0">
                        <a:lnSpc>
                          <a:spcPct val="107000"/>
                        </a:lnSpc>
                        <a:spcBef>
                          <a:spcPts val="0"/>
                        </a:spcBef>
                        <a:spcAft>
                          <a:spcPts val="0"/>
                        </a:spcAft>
                        <a:buClr>
                          <a:srgbClr val="000000"/>
                        </a:buClr>
                        <a:buSzPts val="1200"/>
                        <a:buFont typeface="Arial"/>
                        <a:buNone/>
                      </a:pPr>
                      <a:r>
                        <a:rPr lang="es-CL" sz="1200" b="1" u="none" strike="noStrike" cap="none" dirty="0">
                          <a:solidFill>
                            <a:schemeClr val="lt1"/>
                          </a:solidFill>
                        </a:rPr>
                        <a:t>MATERIAL</a:t>
                      </a:r>
                      <a:endParaRPr sz="1100" b="1" u="none" strike="noStrike" cap="none" dirty="0">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28575" cap="flat" cmpd="sng">
                      <a:solidFill>
                        <a:schemeClr val="lt1"/>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A5A5A5"/>
                    </a:solidFill>
                  </a:tcPr>
                </a:tc>
                <a:tc>
                  <a:txBody>
                    <a:bodyPr/>
                    <a:lstStyle/>
                    <a:p>
                      <a:pPr marL="0" marR="0" lvl="0" indent="0" algn="ctr" rtl="0">
                        <a:lnSpc>
                          <a:spcPct val="107000"/>
                        </a:lnSpc>
                        <a:spcBef>
                          <a:spcPts val="0"/>
                        </a:spcBef>
                        <a:spcAft>
                          <a:spcPts val="0"/>
                        </a:spcAft>
                        <a:buClr>
                          <a:srgbClr val="000000"/>
                        </a:buClr>
                        <a:buSzPts val="1200"/>
                        <a:buFont typeface="Arial"/>
                        <a:buNone/>
                      </a:pPr>
                      <a:r>
                        <a:rPr lang="es-CL" sz="1200" b="1" u="none" strike="noStrike" cap="none" dirty="0">
                          <a:solidFill>
                            <a:schemeClr val="lt1"/>
                          </a:solidFill>
                        </a:rPr>
                        <a:t>CABEZA</a:t>
                      </a:r>
                      <a:endParaRPr sz="1400" u="none" strike="noStrike" cap="none" dirty="0"/>
                    </a:p>
                    <a:p>
                      <a:pPr marL="0" marR="0" lvl="0" indent="0" algn="ctr" rtl="0">
                        <a:lnSpc>
                          <a:spcPct val="107000"/>
                        </a:lnSpc>
                        <a:spcBef>
                          <a:spcPts val="1800"/>
                        </a:spcBef>
                        <a:spcAft>
                          <a:spcPts val="0"/>
                        </a:spcAft>
                        <a:buClr>
                          <a:srgbClr val="000000"/>
                        </a:buClr>
                        <a:buSzPts val="1100"/>
                        <a:buFont typeface="Arial"/>
                        <a:buNone/>
                      </a:pPr>
                      <a:endParaRPr sz="1100" b="1" u="none" strike="noStrike" cap="none" dirty="0">
                        <a:solidFill>
                          <a:schemeClr val="lt1"/>
                        </a:solidFill>
                        <a:latin typeface="Calibri"/>
                        <a:ea typeface="Calibri"/>
                        <a:cs typeface="Calibri"/>
                        <a:sym typeface="Calibri"/>
                      </a:endParaRPr>
                    </a:p>
                  </a:txBody>
                  <a:tcPr marL="68575" marR="68575" marT="0" marB="0" anchor="ctr">
                    <a:lnL w="28575"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28575" cap="flat" cmpd="sng">
                      <a:solidFill>
                        <a:schemeClr val="lt1"/>
                      </a:solidFill>
                      <a:prstDash val="solid"/>
                      <a:round/>
                      <a:headEnd type="none" w="sm" len="sm"/>
                      <a:tailEnd type="none" w="sm" len="sm"/>
                    </a:lnT>
                    <a:lnB w="28575" cap="flat" cmpd="sng">
                      <a:solidFill>
                        <a:schemeClr val="lt1"/>
                      </a:solidFill>
                      <a:prstDash val="solid"/>
                      <a:round/>
                      <a:headEnd type="none" w="sm" len="sm"/>
                      <a:tailEnd type="none" w="sm" len="sm"/>
                    </a:lnB>
                    <a:solidFill>
                      <a:srgbClr val="A5A5A5"/>
                    </a:solidFill>
                  </a:tcPr>
                </a:tc>
                <a:extLst>
                  <a:ext uri="{0D108BD9-81ED-4DB2-BD59-A6C34878D82A}">
                    <a16:rowId xmlns:a16="http://schemas.microsoft.com/office/drawing/2014/main" val="10001"/>
                  </a:ext>
                </a:extLst>
              </a:tr>
              <a:tr h="812875">
                <a:tc>
                  <a:txBody>
                    <a:bodyPr/>
                    <a:lstStyle/>
                    <a:p>
                      <a:pPr marL="0" marR="0" lvl="0" indent="0" algn="ctr" rtl="0">
                        <a:lnSpc>
                          <a:spcPct val="107000"/>
                        </a:lnSpc>
                        <a:spcBef>
                          <a:spcPts val="0"/>
                        </a:spcBef>
                        <a:spcAft>
                          <a:spcPts val="0"/>
                        </a:spcAft>
                        <a:buClr>
                          <a:srgbClr val="000000"/>
                        </a:buClr>
                        <a:buSzPts val="1200"/>
                        <a:buFont typeface="Arial"/>
                        <a:buNone/>
                      </a:pPr>
                      <a:r>
                        <a:rPr lang="es-CL" sz="1200" u="none" strike="noStrike" cap="none" dirty="0">
                          <a:solidFill>
                            <a:srgbClr val="88354D"/>
                          </a:solidFill>
                        </a:rPr>
                        <a:t>5.8 </a:t>
                      </a:r>
                      <a:endParaRPr sz="1100" u="none" strike="noStrike" cap="none" dirty="0">
                        <a:solidFill>
                          <a:srgbClr val="88354D"/>
                        </a:solidFill>
                        <a:latin typeface="Calibri"/>
                        <a:ea typeface="Calibri"/>
                        <a:cs typeface="Calibri"/>
                        <a:sym typeface="Calibri"/>
                      </a:endParaRPr>
                    </a:p>
                  </a:txBody>
                  <a:tcPr marL="68575" marR="68575" marT="0" marB="0" anchor="ctr">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100"/>
                        <a:buFont typeface="Arial"/>
                        <a:buNone/>
                      </a:pPr>
                      <a:r>
                        <a:rPr lang="es-CL" sz="1100" u="none" strike="noStrike" cap="none" dirty="0"/>
                        <a:t>DESDE M6 HASTA M38</a:t>
                      </a:r>
                      <a:endParaRPr sz="1100" u="none" strike="noStrike" cap="none" dirty="0">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200"/>
                        <a:buFont typeface="Arial"/>
                        <a:buNone/>
                      </a:pPr>
                      <a:r>
                        <a:rPr lang="es-CL" sz="1200" u="none" strike="noStrike" cap="none" dirty="0"/>
                        <a:t>490</a:t>
                      </a:r>
                      <a:endParaRPr sz="1100" u="none" strike="noStrike" cap="none" dirty="0">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100"/>
                        <a:buFont typeface="Arial"/>
                        <a:buNone/>
                      </a:pPr>
                      <a:r>
                        <a:rPr lang="es-CL" sz="1100" u="none" strike="noStrike" cap="none" dirty="0"/>
                        <a:t>ACERO DE BAJO O MEDIANO CARBONO</a:t>
                      </a:r>
                      <a:endParaRPr sz="1100" u="none" strike="noStrike" cap="none" dirty="0">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200"/>
                        <a:buFont typeface="Arial"/>
                        <a:buNone/>
                      </a:pPr>
                      <a:endParaRPr sz="1200" u="none" strike="noStrike" cap="none" dirty="0">
                        <a:solidFill>
                          <a:srgbClr val="000000"/>
                        </a:solidFill>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T w="28575" cap="flat" cmpd="sng">
                      <a:solidFill>
                        <a:schemeClr val="lt1"/>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920875">
                <a:tc>
                  <a:txBody>
                    <a:bodyPr/>
                    <a:lstStyle/>
                    <a:p>
                      <a:pPr marL="0" marR="0" lvl="0" indent="0" algn="ctr" rtl="0">
                        <a:lnSpc>
                          <a:spcPct val="107000"/>
                        </a:lnSpc>
                        <a:spcBef>
                          <a:spcPts val="0"/>
                        </a:spcBef>
                        <a:spcAft>
                          <a:spcPts val="0"/>
                        </a:spcAft>
                        <a:buClr>
                          <a:srgbClr val="000000"/>
                        </a:buClr>
                        <a:buSzPts val="1200"/>
                        <a:buFont typeface="Arial"/>
                        <a:buNone/>
                      </a:pPr>
                      <a:r>
                        <a:rPr lang="es-CL" sz="1200" u="none" strike="noStrike" cap="none" dirty="0">
                          <a:solidFill>
                            <a:srgbClr val="88354D"/>
                          </a:solidFill>
                        </a:rPr>
                        <a:t>8.8 </a:t>
                      </a:r>
                      <a:endParaRPr sz="1100" u="none" strike="noStrike" cap="none" dirty="0">
                        <a:solidFill>
                          <a:srgbClr val="88354D"/>
                        </a:solidFill>
                        <a:latin typeface="Calibri"/>
                        <a:ea typeface="Calibri"/>
                        <a:cs typeface="Calibri"/>
                        <a:sym typeface="Calibri"/>
                      </a:endParaRPr>
                    </a:p>
                  </a:txBody>
                  <a:tcPr marL="68575" marR="68575" marT="0" marB="0" anchor="ctr">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100"/>
                        <a:buFont typeface="Arial"/>
                        <a:buNone/>
                      </a:pPr>
                      <a:r>
                        <a:rPr lang="es-CL" sz="1100" u="none" strike="noStrike" cap="none" dirty="0"/>
                        <a:t>M6 HASTA M16</a:t>
                      </a:r>
                      <a:endParaRPr sz="1100" u="none" strike="noStrike" cap="none" dirty="0"/>
                    </a:p>
                    <a:p>
                      <a:pPr marL="0" marR="0" lvl="0" indent="0" algn="ctr" rtl="0">
                        <a:lnSpc>
                          <a:spcPct val="107000"/>
                        </a:lnSpc>
                        <a:spcBef>
                          <a:spcPts val="1800"/>
                        </a:spcBef>
                        <a:spcAft>
                          <a:spcPts val="0"/>
                        </a:spcAft>
                        <a:buClr>
                          <a:srgbClr val="000000"/>
                        </a:buClr>
                        <a:buSzPts val="1100"/>
                        <a:buFont typeface="Arial"/>
                        <a:buNone/>
                      </a:pPr>
                      <a:r>
                        <a:rPr lang="es-CL" sz="1100" u="none" strike="noStrike" cap="none" dirty="0"/>
                        <a:t>SOBRE M16 HASTA M38</a:t>
                      </a:r>
                      <a:endParaRPr sz="1100" u="none" strike="noStrike" cap="none" dirty="0">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200"/>
                        <a:buFont typeface="Arial"/>
                        <a:buNone/>
                      </a:pPr>
                      <a:r>
                        <a:rPr lang="es-CL" sz="1200" u="none" strike="noStrike" cap="none" dirty="0"/>
                        <a:t>785</a:t>
                      </a:r>
                      <a:endParaRPr sz="1100" u="none" strike="noStrike" cap="none" dirty="0"/>
                    </a:p>
                    <a:p>
                      <a:pPr marL="0" marR="0" lvl="0" indent="0" algn="ctr" rtl="0">
                        <a:lnSpc>
                          <a:spcPct val="107000"/>
                        </a:lnSpc>
                        <a:spcBef>
                          <a:spcPts val="1800"/>
                        </a:spcBef>
                        <a:spcAft>
                          <a:spcPts val="0"/>
                        </a:spcAft>
                        <a:buClr>
                          <a:srgbClr val="000000"/>
                        </a:buClr>
                        <a:buSzPts val="1200"/>
                        <a:buFont typeface="Arial"/>
                        <a:buNone/>
                      </a:pPr>
                      <a:r>
                        <a:rPr lang="es-CL" sz="1200" u="none" strike="noStrike" cap="none" dirty="0"/>
                        <a:t>785</a:t>
                      </a:r>
                      <a:endParaRPr sz="1100" u="none" strike="noStrike" cap="none" dirty="0">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100"/>
                        <a:buFont typeface="Arial"/>
                        <a:buNone/>
                      </a:pPr>
                      <a:r>
                        <a:rPr lang="es-CL" sz="1100" u="none" strike="noStrike" cap="none" dirty="0"/>
                        <a:t>ACERO DE MEDIO CARBONO TEMPLADO Y REVENIDO</a:t>
                      </a:r>
                      <a:endParaRPr sz="1100" u="none" strike="noStrike" cap="none" dirty="0">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200"/>
                        <a:buFont typeface="Arial"/>
                        <a:buNone/>
                      </a:pPr>
                      <a:endParaRPr sz="1200" u="none" strike="noStrike" cap="none" dirty="0">
                        <a:solidFill>
                          <a:srgbClr val="000000"/>
                        </a:solidFill>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812875">
                <a:tc>
                  <a:txBody>
                    <a:bodyPr/>
                    <a:lstStyle/>
                    <a:p>
                      <a:pPr marL="0" marR="0" lvl="0" indent="0" algn="ctr" rtl="0">
                        <a:lnSpc>
                          <a:spcPct val="107000"/>
                        </a:lnSpc>
                        <a:spcBef>
                          <a:spcPts val="0"/>
                        </a:spcBef>
                        <a:spcAft>
                          <a:spcPts val="0"/>
                        </a:spcAft>
                        <a:buClr>
                          <a:srgbClr val="000000"/>
                        </a:buClr>
                        <a:buSzPts val="1200"/>
                        <a:buFont typeface="Arial"/>
                        <a:buNone/>
                      </a:pPr>
                      <a:r>
                        <a:rPr lang="es-CL" sz="1200" u="none" strike="noStrike" cap="none" dirty="0">
                          <a:solidFill>
                            <a:srgbClr val="88354D"/>
                          </a:solidFill>
                        </a:rPr>
                        <a:t>10.9 </a:t>
                      </a:r>
                      <a:endParaRPr sz="1100" u="none" strike="noStrike" cap="none" dirty="0">
                        <a:solidFill>
                          <a:srgbClr val="88354D"/>
                        </a:solidFill>
                        <a:latin typeface="Calibri"/>
                        <a:ea typeface="Calibri"/>
                        <a:cs typeface="Calibri"/>
                        <a:sym typeface="Calibri"/>
                      </a:endParaRPr>
                    </a:p>
                  </a:txBody>
                  <a:tcPr marL="68575" marR="68575" marT="0" marB="0" anchor="ctr">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100"/>
                        <a:buFont typeface="Arial"/>
                        <a:buNone/>
                      </a:pPr>
                      <a:r>
                        <a:rPr lang="es-CL" sz="1100" u="none" strike="noStrike" cap="none" dirty="0"/>
                        <a:t>DESDE M6 HASTA M38</a:t>
                      </a:r>
                      <a:endParaRPr sz="1100" u="none" strike="noStrike" cap="none" dirty="0">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200"/>
                        <a:buFont typeface="Arial"/>
                        <a:buNone/>
                      </a:pPr>
                      <a:r>
                        <a:rPr lang="es-CL" sz="1200" u="none" strike="noStrike" cap="none" dirty="0"/>
                        <a:t>980</a:t>
                      </a:r>
                      <a:endParaRPr sz="1100" u="none" strike="noStrike" cap="none" dirty="0">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100"/>
                        <a:buFont typeface="Arial"/>
                        <a:buNone/>
                      </a:pPr>
                      <a:r>
                        <a:rPr lang="es-CL" sz="1100" u="none" strike="noStrike" cap="none" dirty="0"/>
                        <a:t>ACERO ALEADO TEMPLADO Y REVENIDO</a:t>
                      </a:r>
                      <a:endParaRPr sz="1100" u="none" strike="noStrike" cap="none" dirty="0">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200"/>
                        <a:buFont typeface="Arial"/>
                        <a:buNone/>
                      </a:pPr>
                      <a:endParaRPr sz="1200" u="none" strike="noStrike" cap="none" dirty="0">
                        <a:solidFill>
                          <a:srgbClr val="000000"/>
                        </a:solidFill>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812875">
                <a:tc>
                  <a:txBody>
                    <a:bodyPr/>
                    <a:lstStyle/>
                    <a:p>
                      <a:pPr marL="0" marR="0" lvl="0" indent="0" algn="ctr" rtl="0">
                        <a:lnSpc>
                          <a:spcPct val="107000"/>
                        </a:lnSpc>
                        <a:spcBef>
                          <a:spcPts val="0"/>
                        </a:spcBef>
                        <a:spcAft>
                          <a:spcPts val="0"/>
                        </a:spcAft>
                        <a:buClr>
                          <a:srgbClr val="000000"/>
                        </a:buClr>
                        <a:buSzPts val="1200"/>
                        <a:buFont typeface="Arial"/>
                        <a:buNone/>
                      </a:pPr>
                      <a:r>
                        <a:rPr lang="es-CL" sz="1200" u="none" strike="noStrike" cap="none" dirty="0">
                          <a:solidFill>
                            <a:srgbClr val="88354D"/>
                          </a:solidFill>
                        </a:rPr>
                        <a:t>12.9 </a:t>
                      </a:r>
                      <a:endParaRPr sz="1100" u="none" strike="noStrike" cap="none" dirty="0">
                        <a:solidFill>
                          <a:srgbClr val="88354D"/>
                        </a:solidFill>
                        <a:latin typeface="Calibri"/>
                        <a:ea typeface="Calibri"/>
                        <a:cs typeface="Calibri"/>
                        <a:sym typeface="Calibri"/>
                      </a:endParaRPr>
                    </a:p>
                  </a:txBody>
                  <a:tcPr marL="68575" marR="68575" marT="0" marB="0" anchor="ctr">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100"/>
                        <a:buFont typeface="Arial"/>
                        <a:buNone/>
                      </a:pPr>
                      <a:r>
                        <a:rPr lang="es-CL" sz="1100" u="none" strike="noStrike" cap="none" dirty="0"/>
                        <a:t>DESDE M6 HASTA M38</a:t>
                      </a:r>
                      <a:endParaRPr sz="1100" u="none" strike="noStrike" cap="none" dirty="0">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200"/>
                        <a:buFont typeface="Arial"/>
                        <a:buNone/>
                      </a:pPr>
                      <a:r>
                        <a:rPr lang="es-CL" sz="1200" u="none" strike="noStrike" cap="none" dirty="0"/>
                        <a:t>1176</a:t>
                      </a:r>
                      <a:endParaRPr sz="1100" u="none" strike="noStrike" cap="none" dirty="0">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100"/>
                        <a:buFont typeface="Arial"/>
                        <a:buNone/>
                      </a:pPr>
                      <a:r>
                        <a:rPr lang="es-CL" sz="1100" u="none" strike="noStrike" cap="none" dirty="0"/>
                        <a:t>ACERO ALEADO TEMPLADO Y REVENIDO</a:t>
                      </a:r>
                      <a:endParaRPr sz="1100" u="none" strike="noStrike" cap="none" dirty="0">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R w="19050" cap="flat" cmpd="sng">
                      <a:solidFill>
                        <a:srgbClr val="A5A5A5"/>
                      </a:solidFill>
                      <a:prstDash val="solid"/>
                      <a:round/>
                      <a:headEnd type="none" w="sm" len="sm"/>
                      <a:tailEnd type="none" w="sm" len="sm"/>
                    </a:lnR>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tc>
                  <a:txBody>
                    <a:bodyPr/>
                    <a:lstStyle/>
                    <a:p>
                      <a:pPr marL="0" marR="0" lvl="0" indent="0" algn="ctr" rtl="0">
                        <a:lnSpc>
                          <a:spcPct val="107000"/>
                        </a:lnSpc>
                        <a:spcBef>
                          <a:spcPts val="0"/>
                        </a:spcBef>
                        <a:spcAft>
                          <a:spcPts val="0"/>
                        </a:spcAft>
                        <a:buClr>
                          <a:srgbClr val="000000"/>
                        </a:buClr>
                        <a:buSzPts val="1200"/>
                        <a:buFont typeface="Arial"/>
                        <a:buNone/>
                      </a:pPr>
                      <a:endParaRPr sz="1200" u="none" strike="noStrike" cap="none" dirty="0">
                        <a:solidFill>
                          <a:srgbClr val="000000"/>
                        </a:solidFill>
                        <a:latin typeface="Calibri"/>
                        <a:ea typeface="Calibri"/>
                        <a:cs typeface="Calibri"/>
                        <a:sym typeface="Calibri"/>
                      </a:endParaRPr>
                    </a:p>
                  </a:txBody>
                  <a:tcPr marL="68575" marR="68575" marT="0" marB="0" anchor="ctr">
                    <a:lnL w="19050" cap="flat" cmpd="sng">
                      <a:solidFill>
                        <a:srgbClr val="A5A5A5"/>
                      </a:solidFill>
                      <a:prstDash val="solid"/>
                      <a:round/>
                      <a:headEnd type="none" w="sm" len="sm"/>
                      <a:tailEnd type="none" w="sm" len="sm"/>
                    </a:lnL>
                    <a:lnT w="19050" cap="flat" cmpd="sng">
                      <a:solidFill>
                        <a:srgbClr val="A5A5A5"/>
                      </a:solidFill>
                      <a:prstDash val="solid"/>
                      <a:round/>
                      <a:headEnd type="none" w="sm" len="sm"/>
                      <a:tailEnd type="none" w="sm" len="sm"/>
                    </a:lnT>
                    <a:lnB w="19050" cap="flat" cmpd="sng">
                      <a:solidFill>
                        <a:srgbClr val="A5A5A5"/>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bl>
          </a:graphicData>
        </a:graphic>
      </p:graphicFrame>
      <p:pic>
        <p:nvPicPr>
          <p:cNvPr id="143" name="Google Shape;143;p5"/>
          <p:cNvPicPr preferRelativeResize="0"/>
          <p:nvPr/>
        </p:nvPicPr>
        <p:blipFill rotWithShape="1">
          <a:blip r:embed="rId4">
            <a:alphaModFix/>
          </a:blip>
          <a:srcRect/>
          <a:stretch/>
        </p:blipFill>
        <p:spPr>
          <a:xfrm rot="5400000">
            <a:off x="10116588" y="3097828"/>
            <a:ext cx="650982" cy="661352"/>
          </a:xfrm>
          <a:prstGeom prst="rect">
            <a:avLst/>
          </a:prstGeom>
          <a:noFill/>
          <a:ln>
            <a:noFill/>
          </a:ln>
        </p:spPr>
      </p:pic>
      <p:pic>
        <p:nvPicPr>
          <p:cNvPr id="144" name="Google Shape;144;p5"/>
          <p:cNvPicPr preferRelativeResize="0"/>
          <p:nvPr/>
        </p:nvPicPr>
        <p:blipFill rotWithShape="1">
          <a:blip r:embed="rId5">
            <a:alphaModFix/>
          </a:blip>
          <a:srcRect/>
          <a:stretch/>
        </p:blipFill>
        <p:spPr>
          <a:xfrm rot="5400000">
            <a:off x="10134928" y="3874307"/>
            <a:ext cx="614301" cy="661351"/>
          </a:xfrm>
          <a:prstGeom prst="rect">
            <a:avLst/>
          </a:prstGeom>
          <a:noFill/>
          <a:ln>
            <a:noFill/>
          </a:ln>
        </p:spPr>
      </p:pic>
      <p:pic>
        <p:nvPicPr>
          <p:cNvPr id="145" name="Google Shape;145;p5"/>
          <p:cNvPicPr preferRelativeResize="0"/>
          <p:nvPr/>
        </p:nvPicPr>
        <p:blipFill rotWithShape="1">
          <a:blip r:embed="rId6">
            <a:alphaModFix/>
          </a:blip>
          <a:srcRect/>
          <a:stretch/>
        </p:blipFill>
        <p:spPr>
          <a:xfrm rot="5400000">
            <a:off x="10136507" y="4764227"/>
            <a:ext cx="611145" cy="661350"/>
          </a:xfrm>
          <a:prstGeom prst="rect">
            <a:avLst/>
          </a:prstGeom>
          <a:noFill/>
          <a:ln>
            <a:noFill/>
          </a:ln>
        </p:spPr>
      </p:pic>
      <p:pic>
        <p:nvPicPr>
          <p:cNvPr id="146" name="Google Shape;146;p5"/>
          <p:cNvPicPr preferRelativeResize="0"/>
          <p:nvPr/>
        </p:nvPicPr>
        <p:blipFill rotWithShape="1">
          <a:blip r:embed="rId7">
            <a:alphaModFix/>
          </a:blip>
          <a:srcRect/>
          <a:stretch/>
        </p:blipFill>
        <p:spPr>
          <a:xfrm rot="5557938">
            <a:off x="10184145" y="5594640"/>
            <a:ext cx="561797" cy="64189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pic>
        <p:nvPicPr>
          <p:cNvPr id="151" name="Google Shape;151;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52" name="Google Shape;152;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53" name="Google Shape;153;p6"/>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A7A8AA"/>
              </a:buClr>
              <a:buSzPts val="4400"/>
              <a:buFont typeface="Calibri"/>
              <a:buNone/>
            </a:pPr>
            <a:r>
              <a:rPr lang="es-CL" dirty="0">
                <a:solidFill>
                  <a:srgbClr val="A7A8AA"/>
                </a:solidFill>
              </a:rPr>
              <a:t>PARTES DE UN</a:t>
            </a:r>
            <a:br>
              <a:rPr lang="es-CL" dirty="0">
                <a:solidFill>
                  <a:srgbClr val="A7A8AA"/>
                </a:solidFill>
              </a:rPr>
            </a:br>
            <a:r>
              <a:rPr lang="es-CL" dirty="0">
                <a:solidFill>
                  <a:srgbClr val="88354D"/>
                </a:solidFill>
              </a:rPr>
              <a:t>PERNO</a:t>
            </a:r>
            <a:endParaRPr dirty="0">
              <a:solidFill>
                <a:srgbClr val="88354D"/>
              </a:solidFill>
            </a:endParaRPr>
          </a:p>
        </p:txBody>
      </p:sp>
      <p:sp>
        <p:nvSpPr>
          <p:cNvPr id="154" name="Google Shape;154;p6"/>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pic>
        <p:nvPicPr>
          <p:cNvPr id="155" name="Google Shape;155;p6" descr="Partes de un Perno"/>
          <p:cNvPicPr preferRelativeResize="0"/>
          <p:nvPr/>
        </p:nvPicPr>
        <p:blipFill rotWithShape="1">
          <a:blip r:embed="rId4">
            <a:alphaModFix/>
          </a:blip>
          <a:srcRect l="4375" b="7998"/>
          <a:stretch/>
        </p:blipFill>
        <p:spPr>
          <a:xfrm>
            <a:off x="6244201" y="2386825"/>
            <a:ext cx="5612130" cy="3374390"/>
          </a:xfrm>
          <a:prstGeom prst="rect">
            <a:avLst/>
          </a:prstGeom>
          <a:noFill/>
          <a:ln>
            <a:noFill/>
          </a:ln>
        </p:spPr>
      </p:pic>
      <p:grpSp>
        <p:nvGrpSpPr>
          <p:cNvPr id="156" name="Google Shape;156;p6"/>
          <p:cNvGrpSpPr/>
          <p:nvPr/>
        </p:nvGrpSpPr>
        <p:grpSpPr>
          <a:xfrm>
            <a:off x="1" y="2419672"/>
            <a:ext cx="6095999" cy="3374390"/>
            <a:chOff x="0" y="593"/>
            <a:chExt cx="4237894" cy="4229040"/>
          </a:xfrm>
        </p:grpSpPr>
        <p:sp>
          <p:nvSpPr>
            <p:cNvPr id="157" name="Google Shape;157;p6"/>
            <p:cNvSpPr/>
            <p:nvPr/>
          </p:nvSpPr>
          <p:spPr>
            <a:xfrm>
              <a:off x="0" y="593"/>
              <a:ext cx="3916029" cy="4229040"/>
            </a:xfrm>
            <a:prstGeom prst="rect">
              <a:avLst/>
            </a:prstGeom>
            <a:solidFill>
              <a:srgbClr val="88354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58" name="Google Shape;158;p6"/>
            <p:cNvSpPr txBox="1"/>
            <p:nvPr/>
          </p:nvSpPr>
          <p:spPr>
            <a:xfrm>
              <a:off x="0" y="593"/>
              <a:ext cx="4237894" cy="4229040"/>
            </a:xfrm>
            <a:prstGeom prst="rect">
              <a:avLst/>
            </a:prstGeom>
            <a:solidFill>
              <a:srgbClr val="88354D"/>
            </a:solidFill>
            <a:ln>
              <a:noFill/>
            </a:ln>
          </p:spPr>
          <p:txBody>
            <a:bodyPr spcFirstLastPara="1" wrap="square" lIns="247650" tIns="247650" rIns="247650" bIns="247650" anchor="ctr" anchorCtr="0">
              <a:noAutofit/>
            </a:bodyPr>
            <a:lstStyle/>
            <a:p>
              <a:pPr marL="0" marR="0" lvl="0" indent="0" algn="l" rtl="0">
                <a:lnSpc>
                  <a:spcPct val="90000"/>
                </a:lnSpc>
                <a:spcBef>
                  <a:spcPts val="0"/>
                </a:spcBef>
                <a:spcAft>
                  <a:spcPts val="0"/>
                </a:spcAft>
                <a:buClr>
                  <a:srgbClr val="000000"/>
                </a:buClr>
                <a:buSzPts val="2000"/>
                <a:buFont typeface="Arial"/>
                <a:buNone/>
              </a:pPr>
              <a:endParaRPr sz="2000" b="0" i="0" u="none" strike="noStrike" cap="none" dirty="0">
                <a:solidFill>
                  <a:schemeClr val="lt1"/>
                </a:solidFill>
                <a:latin typeface="Calibri"/>
                <a:ea typeface="Calibri"/>
                <a:cs typeface="Calibri"/>
                <a:sym typeface="Calibri"/>
              </a:endParaRPr>
            </a:p>
            <a:p>
              <a:pPr marL="0" marR="0" lvl="0" indent="0" algn="just" rtl="0">
                <a:lnSpc>
                  <a:spcPct val="100000"/>
                </a:lnSpc>
                <a:spcBef>
                  <a:spcPts val="700"/>
                </a:spcBef>
                <a:spcAft>
                  <a:spcPts val="0"/>
                </a:spcAft>
                <a:buClr>
                  <a:schemeClr val="dk1"/>
                </a:buClr>
                <a:buSzPts val="3200"/>
                <a:buFont typeface="Calibri"/>
                <a:buNone/>
              </a:pPr>
              <a:endParaRPr sz="3200" b="0" i="0" u="none" strike="noStrike" cap="none" dirty="0">
                <a:solidFill>
                  <a:schemeClr val="lt1"/>
                </a:solidFill>
                <a:latin typeface="Calibri"/>
                <a:ea typeface="Calibri"/>
                <a:cs typeface="Calibri"/>
                <a:sym typeface="Calibri"/>
              </a:endParaRPr>
            </a:p>
            <a:p>
              <a:pPr marL="0" marR="0" lvl="0" indent="0" algn="l" rtl="0">
                <a:lnSpc>
                  <a:spcPct val="107000"/>
                </a:lnSpc>
                <a:spcBef>
                  <a:spcPts val="1200"/>
                </a:spcBef>
                <a:spcAft>
                  <a:spcPts val="0"/>
                </a:spcAft>
                <a:buClr>
                  <a:srgbClr val="000000"/>
                </a:buClr>
                <a:buSzPts val="3200"/>
                <a:buFont typeface="Arial"/>
                <a:buNone/>
              </a:pPr>
              <a:r>
                <a:rPr lang="es-CL" sz="3200" b="0" i="0" u="none" strike="noStrike" cap="none" dirty="0">
                  <a:solidFill>
                    <a:schemeClr val="lt1"/>
                  </a:solidFill>
                  <a:latin typeface="Calibri"/>
                  <a:ea typeface="Calibri"/>
                  <a:cs typeface="Calibri"/>
                  <a:sym typeface="Calibri"/>
                </a:rPr>
                <a:t>De estos elementos uno de los más importantes es el paso, el cual se refiere a la distancia que existe entre un filete del perno con otro. </a:t>
              </a:r>
              <a:endParaRPr sz="2800" b="0" i="0" u="none" strike="noStrike" cap="none" dirty="0">
                <a:solidFill>
                  <a:schemeClr val="lt1"/>
                </a:solidFill>
                <a:latin typeface="Calibri"/>
                <a:ea typeface="Calibri"/>
                <a:cs typeface="Calibri"/>
                <a:sym typeface="Calibri"/>
              </a:endParaRPr>
            </a:p>
            <a:p>
              <a:pPr marL="0" marR="0" lvl="0" indent="0" algn="ctr" rtl="0">
                <a:lnSpc>
                  <a:spcPct val="90000"/>
                </a:lnSpc>
                <a:spcBef>
                  <a:spcPts val="600"/>
                </a:spcBef>
                <a:spcAft>
                  <a:spcPts val="0"/>
                </a:spcAft>
                <a:buClr>
                  <a:schemeClr val="dk1"/>
                </a:buClr>
                <a:buSzPts val="6500"/>
                <a:buFont typeface="Calibri"/>
                <a:buNone/>
              </a:pPr>
              <a:endParaRPr sz="6500" b="0" i="0" u="none" strike="noStrike" cap="none" dirty="0">
                <a:solidFill>
                  <a:schemeClr val="lt1"/>
                </a:solidFill>
                <a:latin typeface="Calibri"/>
                <a:ea typeface="Calibri"/>
                <a:cs typeface="Calibri"/>
                <a:sym typeface="Calibri"/>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7"/>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64" name="Google Shape;164;p7"/>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88354D"/>
              </a:buClr>
              <a:buSzPts val="5940"/>
              <a:buFont typeface="Calibri"/>
              <a:buNone/>
            </a:pPr>
            <a:r>
              <a:rPr lang="es-CL" sz="5940" dirty="0">
                <a:solidFill>
                  <a:srgbClr val="88354D"/>
                </a:solidFill>
              </a:rPr>
              <a:t>TEMA N°2</a:t>
            </a:r>
            <a:br>
              <a:rPr lang="es-CL" sz="3959" dirty="0"/>
            </a:br>
            <a:r>
              <a:rPr lang="es-CL" sz="3959" dirty="0">
                <a:solidFill>
                  <a:srgbClr val="A7A8AA"/>
                </a:solidFill>
              </a:rPr>
              <a:t>PERNOS MÉTRICOS Y WHITWORTH</a:t>
            </a:r>
            <a:endParaRPr sz="3959" dirty="0">
              <a:solidFill>
                <a:srgbClr val="A7A8AA"/>
              </a:solidFill>
            </a:endParaRPr>
          </a:p>
        </p:txBody>
      </p:sp>
      <p:sp>
        <p:nvSpPr>
          <p:cNvPr id="165" name="Google Shape;165;p7"/>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66" name="Google Shape;166;p7"/>
          <p:cNvSpPr/>
          <p:nvPr/>
        </p:nvSpPr>
        <p:spPr>
          <a:xfrm>
            <a:off x="9254180" y="279100"/>
            <a:ext cx="2641200" cy="6130500"/>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pic>
        <p:nvPicPr>
          <p:cNvPr id="171" name="Google Shape;171;p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72" name="Google Shape;172;p8"/>
          <p:cNvSpPr/>
          <p:nvPr/>
        </p:nvSpPr>
        <p:spPr>
          <a:xfrm>
            <a:off x="12020365" y="275204"/>
            <a:ext cx="171634" cy="6161103"/>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73" name="Google Shape;173;p8"/>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88354D"/>
              </a:buClr>
              <a:buSzPts val="4400"/>
              <a:buFont typeface="Calibri"/>
              <a:buNone/>
            </a:pPr>
            <a:r>
              <a:rPr lang="es-CL" dirty="0">
                <a:solidFill>
                  <a:srgbClr val="88354D"/>
                </a:solidFill>
              </a:rPr>
              <a:t>PERNOS</a:t>
            </a:r>
            <a:br>
              <a:rPr lang="es-CL" dirty="0"/>
            </a:br>
            <a:r>
              <a:rPr lang="es-CL" dirty="0">
                <a:solidFill>
                  <a:srgbClr val="A7A8AA"/>
                </a:solidFill>
              </a:rPr>
              <a:t>MÉTRICOS Y WHITWORTH</a:t>
            </a:r>
            <a:endParaRPr dirty="0">
              <a:solidFill>
                <a:srgbClr val="A7A8AA"/>
              </a:solidFill>
            </a:endParaRPr>
          </a:p>
        </p:txBody>
      </p:sp>
      <p:sp>
        <p:nvSpPr>
          <p:cNvPr id="174" name="Google Shape;174;p8"/>
          <p:cNvSpPr/>
          <p:nvPr/>
        </p:nvSpPr>
        <p:spPr>
          <a:xfrm>
            <a:off x="403193" y="233392"/>
            <a:ext cx="1336831" cy="45719"/>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pic>
        <p:nvPicPr>
          <p:cNvPr id="175" name="Google Shape;175;p8"/>
          <p:cNvPicPr preferRelativeResize="0"/>
          <p:nvPr/>
        </p:nvPicPr>
        <p:blipFill rotWithShape="1">
          <a:blip r:embed="rId4">
            <a:alphaModFix/>
          </a:blip>
          <a:srcRect/>
          <a:stretch/>
        </p:blipFill>
        <p:spPr>
          <a:xfrm>
            <a:off x="296663" y="1960062"/>
            <a:ext cx="4123379" cy="3650355"/>
          </a:xfrm>
          <a:prstGeom prst="rect">
            <a:avLst/>
          </a:prstGeom>
          <a:noFill/>
          <a:ln>
            <a:noFill/>
          </a:ln>
        </p:spPr>
      </p:pic>
      <p:pic>
        <p:nvPicPr>
          <p:cNvPr id="176" name="Google Shape;176;p8"/>
          <p:cNvPicPr preferRelativeResize="0"/>
          <p:nvPr/>
        </p:nvPicPr>
        <p:blipFill rotWithShape="1">
          <a:blip r:embed="rId5">
            <a:alphaModFix/>
          </a:blip>
          <a:srcRect/>
          <a:stretch/>
        </p:blipFill>
        <p:spPr>
          <a:xfrm>
            <a:off x="4793851" y="2020762"/>
            <a:ext cx="4106545" cy="3589655"/>
          </a:xfrm>
          <a:prstGeom prst="rect">
            <a:avLst/>
          </a:prstGeom>
          <a:noFill/>
          <a:ln>
            <a:noFill/>
          </a:ln>
        </p:spPr>
      </p:pic>
      <p:sp>
        <p:nvSpPr>
          <p:cNvPr id="177" name="Google Shape;177;p8"/>
          <p:cNvSpPr txBox="1"/>
          <p:nvPr/>
        </p:nvSpPr>
        <p:spPr>
          <a:xfrm>
            <a:off x="1228817" y="1668148"/>
            <a:ext cx="1931633"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s-CL" sz="1800" b="1" i="0" u="none" strike="noStrike" cap="none" dirty="0">
                <a:solidFill>
                  <a:srgbClr val="88354D"/>
                </a:solidFill>
                <a:latin typeface="Calibri"/>
                <a:ea typeface="Calibri"/>
                <a:cs typeface="Calibri"/>
                <a:sym typeface="Calibri"/>
              </a:rPr>
              <a:t>Pernos Métricos</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endParaRPr sz="1800" b="1" i="0" u="none" strike="noStrike" cap="none" dirty="0">
              <a:solidFill>
                <a:srgbClr val="88354D"/>
              </a:solidFill>
              <a:latin typeface="Calibri"/>
              <a:ea typeface="Calibri"/>
              <a:cs typeface="Calibri"/>
              <a:sym typeface="Calibri"/>
            </a:endParaRPr>
          </a:p>
        </p:txBody>
      </p:sp>
      <p:sp>
        <p:nvSpPr>
          <p:cNvPr id="178" name="Google Shape;178;p8"/>
          <p:cNvSpPr txBox="1"/>
          <p:nvPr/>
        </p:nvSpPr>
        <p:spPr>
          <a:xfrm>
            <a:off x="5757909" y="1690688"/>
            <a:ext cx="1931633"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s-CL" sz="1800" b="1" i="0" u="none" strike="noStrike" cap="none" dirty="0">
                <a:solidFill>
                  <a:srgbClr val="88354D"/>
                </a:solidFill>
                <a:latin typeface="Calibri"/>
                <a:ea typeface="Calibri"/>
                <a:cs typeface="Calibri"/>
                <a:sym typeface="Calibri"/>
              </a:rPr>
              <a:t>Pernos Whitworth</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endParaRPr sz="1800" b="1" i="0" u="none" strike="noStrike" cap="none" dirty="0">
              <a:solidFill>
                <a:srgbClr val="88354D"/>
              </a:solidFill>
              <a:latin typeface="Calibri"/>
              <a:ea typeface="Calibri"/>
              <a:cs typeface="Calibri"/>
              <a:sym typeface="Calibri"/>
            </a:endParaRPr>
          </a:p>
        </p:txBody>
      </p:sp>
      <p:sp>
        <p:nvSpPr>
          <p:cNvPr id="179" name="Google Shape;179;p8"/>
          <p:cNvSpPr/>
          <p:nvPr/>
        </p:nvSpPr>
        <p:spPr>
          <a:xfrm>
            <a:off x="296663" y="5717219"/>
            <a:ext cx="8603733" cy="90738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7000"/>
              </a:lnSpc>
              <a:spcBef>
                <a:spcPts val="0"/>
              </a:spcBef>
              <a:spcAft>
                <a:spcPts val="0"/>
              </a:spcAft>
              <a:buClr>
                <a:srgbClr val="000000"/>
              </a:buClr>
              <a:buSzPts val="1800"/>
              <a:buFont typeface="Arial"/>
              <a:buNone/>
            </a:pPr>
            <a:r>
              <a:rPr lang="es-CL" sz="1800" b="1" i="0" u="none" strike="noStrike" cap="none" dirty="0">
                <a:solidFill>
                  <a:schemeClr val="lt1"/>
                </a:solidFill>
                <a:latin typeface="Calibri"/>
                <a:ea typeface="Calibri"/>
                <a:cs typeface="Calibri"/>
                <a:sym typeface="Calibri"/>
              </a:rPr>
              <a:t>Como te puedes dar cuenta los pernos métricos se caracterizan por tener un ángulo de la punta del filete de 60° mientras que los Whitworth tiene un ángulo de 55°</a:t>
            </a:r>
            <a:endParaRPr sz="1600" b="1" i="0" u="none" strike="noStrike" cap="none" dirty="0">
              <a:solidFill>
                <a:schemeClr val="lt1"/>
              </a:solidFill>
              <a:latin typeface="Calibri"/>
              <a:ea typeface="Calibri"/>
              <a:cs typeface="Calibri"/>
              <a:sym typeface="Calibri"/>
            </a:endParaRPr>
          </a:p>
        </p:txBody>
      </p:sp>
      <p:sp>
        <p:nvSpPr>
          <p:cNvPr id="180" name="Google Shape;180;p8"/>
          <p:cNvSpPr txBox="1"/>
          <p:nvPr/>
        </p:nvSpPr>
        <p:spPr>
          <a:xfrm>
            <a:off x="9053160" y="1150302"/>
            <a:ext cx="2786057" cy="53758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s-CL" sz="1800" b="1" i="0" u="none" strike="noStrike" cap="none" dirty="0">
                <a:solidFill>
                  <a:srgbClr val="7F7F7F"/>
                </a:solidFill>
                <a:latin typeface="Calibri"/>
                <a:ea typeface="Calibri"/>
                <a:cs typeface="Calibri"/>
                <a:sym typeface="Calibri"/>
              </a:rPr>
              <a:t>Donde: </a:t>
            </a:r>
            <a:endParaRPr sz="1800" b="1" i="0" u="none" strike="noStrike" cap="none" dirty="0">
              <a:solidFill>
                <a:srgbClr val="7F7F7F"/>
              </a:solidFill>
              <a:latin typeface="Times New Roman"/>
              <a:ea typeface="Times New Roman"/>
              <a:cs typeface="Times New Roman"/>
              <a:sym typeface="Times New Roman"/>
            </a:endParaRPr>
          </a:p>
          <a:p>
            <a:pPr marL="0" marR="0" lvl="0" indent="0" algn="l" rtl="0">
              <a:lnSpc>
                <a:spcPct val="100000"/>
              </a:lnSpc>
              <a:spcBef>
                <a:spcPts val="800"/>
              </a:spcBef>
              <a:spcAft>
                <a:spcPts val="0"/>
              </a:spcAft>
              <a:buClr>
                <a:srgbClr val="000000"/>
              </a:buClr>
              <a:buSzPts val="1800"/>
              <a:buFont typeface="Arial"/>
              <a:buNone/>
            </a:pPr>
            <a:r>
              <a:rPr lang="es-CL" sz="1800" b="1" i="0" u="none" strike="noStrike" cap="none" dirty="0">
                <a:solidFill>
                  <a:srgbClr val="88354D"/>
                </a:solidFill>
                <a:latin typeface="Calibri"/>
                <a:ea typeface="Calibri"/>
                <a:cs typeface="Calibri"/>
                <a:sym typeface="Calibri"/>
              </a:rPr>
              <a:t>P: </a:t>
            </a:r>
            <a:r>
              <a:rPr lang="es-CL" sz="1800" b="0" i="0" u="none" strike="noStrike" cap="none" dirty="0">
                <a:solidFill>
                  <a:schemeClr val="dk1"/>
                </a:solidFill>
                <a:latin typeface="Calibri"/>
                <a:ea typeface="Calibri"/>
                <a:cs typeface="Calibri"/>
                <a:sym typeface="Calibri"/>
              </a:rPr>
              <a:t>Paso</a:t>
            </a:r>
            <a:endParaRPr sz="18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800"/>
              </a:spcBef>
              <a:spcAft>
                <a:spcPts val="0"/>
              </a:spcAft>
              <a:buClr>
                <a:srgbClr val="000000"/>
              </a:buClr>
              <a:buSzPts val="1800"/>
              <a:buFont typeface="Arial"/>
              <a:buNone/>
            </a:pPr>
            <a:r>
              <a:rPr lang="es-CL" sz="1800" b="1" i="0" u="none" strike="noStrike" cap="none" dirty="0">
                <a:solidFill>
                  <a:srgbClr val="88354D"/>
                </a:solidFill>
                <a:latin typeface="Calibri"/>
                <a:ea typeface="Calibri"/>
                <a:cs typeface="Calibri"/>
                <a:sym typeface="Calibri"/>
              </a:rPr>
              <a:t>H: </a:t>
            </a:r>
            <a:r>
              <a:rPr lang="es-CL" sz="1800" b="0" i="0" u="none" strike="noStrike" cap="none" dirty="0">
                <a:solidFill>
                  <a:schemeClr val="dk1"/>
                </a:solidFill>
                <a:latin typeface="Calibri"/>
                <a:ea typeface="Calibri"/>
                <a:cs typeface="Calibri"/>
                <a:sym typeface="Calibri"/>
              </a:rPr>
              <a:t>Altura del triángulo generador</a:t>
            </a:r>
            <a:endParaRPr sz="18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800"/>
              </a:spcBef>
              <a:spcAft>
                <a:spcPts val="0"/>
              </a:spcAft>
              <a:buClr>
                <a:srgbClr val="000000"/>
              </a:buClr>
              <a:buSzPts val="1800"/>
              <a:buFont typeface="Arial"/>
              <a:buNone/>
            </a:pPr>
            <a:r>
              <a:rPr lang="es-CL" sz="1800" b="1" i="0" u="none" strike="noStrike" cap="none" dirty="0">
                <a:solidFill>
                  <a:srgbClr val="88354D"/>
                </a:solidFill>
                <a:latin typeface="Calibri"/>
                <a:ea typeface="Calibri"/>
                <a:cs typeface="Calibri"/>
                <a:sym typeface="Calibri"/>
              </a:rPr>
              <a:t>D: </a:t>
            </a:r>
            <a:r>
              <a:rPr lang="es-CL" sz="1800" b="0" i="0" u="none" strike="noStrike" cap="none" dirty="0">
                <a:solidFill>
                  <a:schemeClr val="dk1"/>
                </a:solidFill>
                <a:latin typeface="Calibri"/>
                <a:ea typeface="Calibri"/>
                <a:cs typeface="Calibri"/>
                <a:sym typeface="Calibri"/>
              </a:rPr>
              <a:t>Profundidad del filete</a:t>
            </a:r>
            <a:endParaRPr sz="18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800"/>
              </a:spcBef>
              <a:spcAft>
                <a:spcPts val="0"/>
              </a:spcAft>
              <a:buClr>
                <a:srgbClr val="000000"/>
              </a:buClr>
              <a:buSzPts val="1800"/>
              <a:buFont typeface="Arial"/>
              <a:buNone/>
            </a:pPr>
            <a:r>
              <a:rPr lang="es-CL" sz="1800" b="1" i="0" u="none" strike="noStrike" cap="none" dirty="0">
                <a:solidFill>
                  <a:srgbClr val="88354D"/>
                </a:solidFill>
                <a:latin typeface="Calibri"/>
                <a:ea typeface="Calibri"/>
                <a:cs typeface="Calibri"/>
                <a:sym typeface="Calibri"/>
              </a:rPr>
              <a:t>DM: </a:t>
            </a:r>
            <a:r>
              <a:rPr lang="es-CL" sz="1800" b="0" i="0" u="none" strike="noStrike" cap="none" dirty="0">
                <a:solidFill>
                  <a:schemeClr val="dk1"/>
                </a:solidFill>
                <a:latin typeface="Calibri"/>
                <a:ea typeface="Calibri"/>
                <a:cs typeface="Calibri"/>
                <a:sym typeface="Calibri"/>
              </a:rPr>
              <a:t>Diámetro de flancos medios </a:t>
            </a:r>
            <a:endParaRPr sz="18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800"/>
              </a:spcBef>
              <a:spcAft>
                <a:spcPts val="0"/>
              </a:spcAft>
              <a:buClr>
                <a:srgbClr val="000000"/>
              </a:buClr>
              <a:buSzPts val="1800"/>
              <a:buFont typeface="Arial"/>
              <a:buNone/>
            </a:pPr>
            <a:r>
              <a:rPr lang="es-CL" sz="1800" b="1" i="0" u="none" strike="noStrike" cap="none" dirty="0">
                <a:solidFill>
                  <a:srgbClr val="88354D"/>
                </a:solidFill>
                <a:latin typeface="Calibri"/>
                <a:ea typeface="Calibri"/>
                <a:cs typeface="Calibri"/>
                <a:sym typeface="Calibri"/>
              </a:rPr>
              <a:t>R: </a:t>
            </a:r>
            <a:r>
              <a:rPr lang="es-CL" sz="1800" b="0" i="0" u="none" strike="noStrike" cap="none" dirty="0">
                <a:solidFill>
                  <a:schemeClr val="dk1"/>
                </a:solidFill>
                <a:latin typeface="Calibri"/>
                <a:ea typeface="Calibri"/>
                <a:cs typeface="Calibri"/>
                <a:sym typeface="Calibri"/>
              </a:rPr>
              <a:t>Radio</a:t>
            </a:r>
            <a:endParaRPr sz="18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800"/>
              </a:spcBef>
              <a:spcAft>
                <a:spcPts val="0"/>
              </a:spcAft>
              <a:buClr>
                <a:srgbClr val="000000"/>
              </a:buClr>
              <a:buSzPts val="1800"/>
              <a:buFont typeface="Arial"/>
              <a:buNone/>
            </a:pPr>
            <a:r>
              <a:rPr lang="es-CL" sz="1800" b="1" i="0" u="none" strike="noStrike" cap="none" dirty="0">
                <a:solidFill>
                  <a:srgbClr val="88354D"/>
                </a:solidFill>
                <a:latin typeface="Calibri"/>
                <a:ea typeface="Calibri"/>
                <a:cs typeface="Calibri"/>
                <a:sym typeface="Calibri"/>
              </a:rPr>
              <a:t>DE: </a:t>
            </a:r>
            <a:r>
              <a:rPr lang="es-CL" sz="1800" b="0" i="0" u="none" strike="noStrike" cap="none" dirty="0">
                <a:solidFill>
                  <a:schemeClr val="dk1"/>
                </a:solidFill>
                <a:latin typeface="Calibri"/>
                <a:ea typeface="Calibri"/>
                <a:cs typeface="Calibri"/>
                <a:sym typeface="Calibri"/>
              </a:rPr>
              <a:t>Diámetro del perno</a:t>
            </a:r>
            <a:endParaRPr sz="18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800"/>
              </a:spcBef>
              <a:spcAft>
                <a:spcPts val="0"/>
              </a:spcAft>
              <a:buClr>
                <a:srgbClr val="000000"/>
              </a:buClr>
              <a:buSzPts val="1800"/>
              <a:buFont typeface="Arial"/>
              <a:buNone/>
            </a:pPr>
            <a:r>
              <a:rPr lang="es-CL" sz="1800" b="1" i="0" u="none" strike="noStrike" cap="none" dirty="0">
                <a:solidFill>
                  <a:srgbClr val="88354D"/>
                </a:solidFill>
                <a:latin typeface="Calibri"/>
                <a:ea typeface="Calibri"/>
                <a:cs typeface="Calibri"/>
                <a:sym typeface="Calibri"/>
              </a:rPr>
              <a:t>DF: </a:t>
            </a:r>
            <a:r>
              <a:rPr lang="es-CL" sz="1800" b="0" i="0" u="none" strike="noStrike" cap="none" dirty="0">
                <a:solidFill>
                  <a:schemeClr val="dk1"/>
                </a:solidFill>
                <a:latin typeface="Calibri"/>
                <a:ea typeface="Calibri"/>
                <a:cs typeface="Calibri"/>
                <a:sym typeface="Calibri"/>
              </a:rPr>
              <a:t>Diámetro de la tuerca. </a:t>
            </a:r>
            <a:endParaRPr sz="18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800"/>
              </a:spcBef>
              <a:spcAft>
                <a:spcPts val="0"/>
              </a:spcAft>
              <a:buClr>
                <a:srgbClr val="000000"/>
              </a:buClr>
              <a:buSzPts val="1800"/>
              <a:buFont typeface="Arial"/>
              <a:buNone/>
            </a:pPr>
            <a:r>
              <a:rPr lang="es-CL" sz="1800" b="1" i="0" u="none" strike="noStrike" cap="none" dirty="0">
                <a:solidFill>
                  <a:srgbClr val="88354D"/>
                </a:solidFill>
                <a:latin typeface="Calibri"/>
                <a:ea typeface="Calibri"/>
                <a:cs typeface="Calibri"/>
                <a:sym typeface="Calibri"/>
              </a:rPr>
              <a:t>DT: </a:t>
            </a:r>
            <a:r>
              <a:rPr lang="es-CL" sz="1800" b="0" i="0" u="none" strike="noStrike" cap="none" dirty="0">
                <a:solidFill>
                  <a:schemeClr val="dk1"/>
                </a:solidFill>
                <a:latin typeface="Calibri"/>
                <a:ea typeface="Calibri"/>
                <a:cs typeface="Calibri"/>
                <a:sym typeface="Calibri"/>
              </a:rPr>
              <a:t>Diámetro del fondo de la tuerca </a:t>
            </a:r>
            <a:endParaRPr sz="18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800"/>
              </a:spcBef>
              <a:spcAft>
                <a:spcPts val="0"/>
              </a:spcAft>
              <a:buClr>
                <a:srgbClr val="000000"/>
              </a:buClr>
              <a:buSzPts val="1800"/>
              <a:buFont typeface="Arial"/>
              <a:buNone/>
            </a:pPr>
            <a:r>
              <a:rPr lang="es-CL" sz="1800" b="1" i="0" u="none" strike="noStrike" cap="none" dirty="0">
                <a:solidFill>
                  <a:srgbClr val="88354D"/>
                </a:solidFill>
                <a:latin typeface="Calibri"/>
                <a:ea typeface="Calibri"/>
                <a:cs typeface="Calibri"/>
                <a:sym typeface="Calibri"/>
              </a:rPr>
              <a:t>Di: </a:t>
            </a:r>
            <a:r>
              <a:rPr lang="es-CL" sz="1800" b="0" i="0" u="none" strike="noStrike" cap="none" dirty="0">
                <a:solidFill>
                  <a:schemeClr val="dk1"/>
                </a:solidFill>
                <a:latin typeface="Calibri"/>
                <a:ea typeface="Calibri"/>
                <a:cs typeface="Calibri"/>
                <a:sym typeface="Calibri"/>
              </a:rPr>
              <a:t>Profundidad del filete </a:t>
            </a:r>
            <a:endParaRPr sz="18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800"/>
              </a:spcBef>
              <a:spcAft>
                <a:spcPts val="0"/>
              </a:spcAft>
              <a:buClr>
                <a:srgbClr val="000000"/>
              </a:buClr>
              <a:buSzPts val="1800"/>
              <a:buFont typeface="Arial"/>
              <a:buNone/>
            </a:pPr>
            <a:r>
              <a:rPr lang="es-CL" sz="1800" b="1" i="0" u="none" strike="noStrike" cap="none" dirty="0">
                <a:solidFill>
                  <a:srgbClr val="88354D"/>
                </a:solidFill>
                <a:latin typeface="Calibri"/>
                <a:ea typeface="Calibri"/>
                <a:cs typeface="Calibri"/>
                <a:sym typeface="Calibri"/>
              </a:rPr>
              <a:t>D: </a:t>
            </a:r>
            <a:r>
              <a:rPr lang="es-CL" sz="1800" b="0" i="0" u="none" strike="noStrike" cap="none" dirty="0">
                <a:solidFill>
                  <a:schemeClr val="dk1"/>
                </a:solidFill>
                <a:latin typeface="Calibri"/>
                <a:ea typeface="Calibri"/>
                <a:cs typeface="Calibri"/>
                <a:sym typeface="Calibri"/>
              </a:rPr>
              <a:t>Altura de contacto. </a:t>
            </a:r>
            <a:endParaRPr sz="1800" b="0" i="0" u="none" strike="noStrike" cap="none" dirty="0">
              <a:solidFill>
                <a:schemeClr val="dk1"/>
              </a:solidFill>
              <a:latin typeface="Times New Roman"/>
              <a:ea typeface="Times New Roman"/>
              <a:cs typeface="Times New Roman"/>
              <a:sym typeface="Times New Roman"/>
            </a:endParaRPr>
          </a:p>
          <a:p>
            <a:pPr marL="0" marR="0" lvl="0" indent="0" algn="l" rtl="0">
              <a:lnSpc>
                <a:spcPct val="100000"/>
              </a:lnSpc>
              <a:spcBef>
                <a:spcPts val="800"/>
              </a:spcBef>
              <a:spcAft>
                <a:spcPts val="0"/>
              </a:spcAft>
              <a:buClr>
                <a:srgbClr val="000000"/>
              </a:buClr>
              <a:buSzPts val="1800"/>
              <a:buFont typeface="Arial"/>
              <a:buNone/>
            </a:pPr>
            <a:r>
              <a:rPr lang="es-CL" sz="1800" b="0" i="0" u="none" strike="noStrike" cap="none" dirty="0">
                <a:solidFill>
                  <a:schemeClr val="dk1"/>
                </a:solidFill>
                <a:latin typeface="Times New Roman"/>
                <a:ea typeface="Times New Roman"/>
                <a:cs typeface="Times New Roman"/>
                <a:sym typeface="Times New Roman"/>
              </a:rPr>
              <a:t> </a:t>
            </a:r>
            <a:endParaRPr sz="1800" b="0" i="0" u="none" strike="noStrike" cap="none" dirty="0">
              <a:solidFill>
                <a:schemeClr val="dk1"/>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9"/>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86" name="Google Shape;186;p9"/>
          <p:cNvSpPr txBox="1">
            <a:spLocks noGrp="1"/>
          </p:cNvSpPr>
          <p:nvPr>
            <p:ph type="title"/>
          </p:nvPr>
        </p:nvSpPr>
        <p:spPr>
          <a:xfrm>
            <a:off x="296663"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A7A8AA"/>
              </a:buClr>
              <a:buSzPts val="5940"/>
              <a:buFont typeface="Calibri"/>
              <a:buNone/>
            </a:pPr>
            <a:r>
              <a:rPr lang="es-CL" sz="5940" dirty="0">
                <a:solidFill>
                  <a:srgbClr val="A7A8AA"/>
                </a:solidFill>
              </a:rPr>
              <a:t>TEMA N°3</a:t>
            </a:r>
            <a:br>
              <a:rPr lang="es-CL" sz="3959" dirty="0"/>
            </a:br>
            <a:r>
              <a:rPr lang="es-CL" sz="3959" dirty="0">
                <a:solidFill>
                  <a:srgbClr val="88354D"/>
                </a:solidFill>
              </a:rPr>
              <a:t>FABRICACIÓN DE ROSCAS</a:t>
            </a:r>
            <a:endParaRPr sz="3959" dirty="0">
              <a:solidFill>
                <a:srgbClr val="88354D"/>
              </a:solidFill>
            </a:endParaRPr>
          </a:p>
        </p:txBody>
      </p:sp>
      <p:sp>
        <p:nvSpPr>
          <p:cNvPr id="187" name="Google Shape;187;p9"/>
          <p:cNvSpPr/>
          <p:nvPr/>
        </p:nvSpPr>
        <p:spPr>
          <a:xfrm>
            <a:off x="403193" y="260025"/>
            <a:ext cx="1336831" cy="45719"/>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188" name="Google Shape;188;p9"/>
          <p:cNvSpPr/>
          <p:nvPr/>
        </p:nvSpPr>
        <p:spPr>
          <a:xfrm>
            <a:off x="8791456" y="279100"/>
            <a:ext cx="3103800" cy="6130500"/>
          </a:xfrm>
          <a:prstGeom prst="rect">
            <a:avLst/>
          </a:prstGeom>
          <a:solidFill>
            <a:srgbClr val="88354D"/>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481</Words>
  <Application>Microsoft Office PowerPoint</Application>
  <PresentationFormat>Panorámica</PresentationFormat>
  <Paragraphs>84</Paragraphs>
  <Slides>11</Slides>
  <Notes>11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Times New Roman</vt:lpstr>
      <vt:lpstr>Tema de Office</vt:lpstr>
      <vt:lpstr>Tipos de Pernos</vt:lpstr>
      <vt:lpstr>TEMAS</vt:lpstr>
      <vt:lpstr>TEMA N°1 PARTES DEL PERNO</vt:lpstr>
      <vt:lpstr>PERNOS MÉTRICOS</vt:lpstr>
      <vt:lpstr>PERNOS CABEZA HEXAGONAL</vt:lpstr>
      <vt:lpstr>PARTES DE UN PERNO</vt:lpstr>
      <vt:lpstr>TEMA N°2 PERNOS MÉTRICOS Y WHITWORTH</vt:lpstr>
      <vt:lpstr>PERNOS MÉTRICOS Y WHITWORTH</vt:lpstr>
      <vt:lpstr>TEMA N°3 FABRICACIÓN DE ROSCAS</vt:lpstr>
      <vt:lpstr>FABRICACIÓN DE ROSCAS</vt:lpstr>
      <vt:lpstr>FABRICACIÓN DE ROSCAS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Tipos de Pernos</dc:title>
  <dc:creator>d.silvahidd@gmail.com</dc:creator>
  <cp:lastModifiedBy>Karina Uribe Mansilla</cp:lastModifiedBy>
  <cp:revision>1</cp:revision>
  <dcterms:created xsi:type="dcterms:W3CDTF">2020-08-12T18:32:33Z</dcterms:created>
  <dcterms:modified xsi:type="dcterms:W3CDTF">2021-02-17T17:14:13Z</dcterms:modified>
</cp:coreProperties>
</file>