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8" roundtripDataSignature="AMtx7mgrVznxyf9OMfqAHpb6DBc6ijKcX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6F0F924-C84A-40A4-9EE5-0E745AC580EF}">
  <a:tblStyle styleId="{D6F0F924-C84A-40A4-9EE5-0E745AC580EF}"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b="off" i="off"/>
      <a:tcStyle>
        <a:tcBdr/>
        <a:fill>
          <a:solidFill>
            <a:srgbClr val="CDD4EA"/>
          </a:solidFill>
        </a:fill>
      </a:tcStyle>
    </a:band1H>
    <a:band2H>
      <a:tcTxStyle b="off" i="off"/>
      <a:tcStyle>
        <a:tcBdr/>
      </a:tcStyle>
    </a:band2H>
    <a:band1V>
      <a:tcTxStyle b="off" i="off"/>
      <a:tcStyle>
        <a:tcBdr/>
        <a:fill>
          <a:solidFill>
            <a:srgbClr val="CDD4EA"/>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83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customschemas.google.com/relationships/presentationmetadata" Target="meta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86" name="Google Shape;186;p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216" name="Google Shape;216;p1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226" name="Google Shape;226;p1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92" name="Google Shape;92;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07" name="Google Shape;10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15" name="Google Shape;115;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5" name="Google Shape;125;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41" name="Google Shape;141;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58" name="Google Shape;158;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66" name="Google Shape;166;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76" name="Google Shape;176;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1"/>
        <p:cNvGrpSpPr/>
        <p:nvPr/>
      </p:nvGrpSpPr>
      <p:grpSpPr>
        <a:xfrm>
          <a:off x="0" y="0"/>
          <a:ext cx="0" cy="0"/>
          <a:chOff x="0" y="0"/>
          <a:chExt cx="0" cy="0"/>
        </a:xfrm>
      </p:grpSpPr>
      <p:sp>
        <p:nvSpPr>
          <p:cNvPr id="12" name="Google Shape;12;p1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15" name="Google Shape;15;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16" name="Google Shape;16;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3"/>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2" name="Google Shape;72;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3" name="Google Shape;73;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24"/>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4"/>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8" name="Google Shape;78;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9" name="Google Shape;79;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7"/>
        <p:cNvGrpSpPr/>
        <p:nvPr/>
      </p:nvGrpSpPr>
      <p:grpSpPr>
        <a:xfrm>
          <a:off x="0" y="0"/>
          <a:ext cx="0" cy="0"/>
          <a:chOff x="0" y="0"/>
          <a:chExt cx="0" cy="0"/>
        </a:xfrm>
      </p:grpSpPr>
      <p:sp>
        <p:nvSpPr>
          <p:cNvPr id="18" name="Google Shape;18;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1" name="Google Shape;21;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2" name="Google Shape;22;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3"/>
        <p:cNvGrpSpPr/>
        <p:nvPr/>
      </p:nvGrpSpPr>
      <p:grpSpPr>
        <a:xfrm>
          <a:off x="0" y="0"/>
          <a:ext cx="0" cy="0"/>
          <a:chOff x="0" y="0"/>
          <a:chExt cx="0" cy="0"/>
        </a:xfrm>
      </p:grpSpPr>
      <p:sp>
        <p:nvSpPr>
          <p:cNvPr id="24" name="Google Shape;24;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1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7" name="Google Shape;27;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8" name="Google Shape;28;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9" name="Google Shape;29;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30"/>
        <p:cNvGrpSpPr/>
        <p:nvPr/>
      </p:nvGrpSpPr>
      <p:grpSpPr>
        <a:xfrm>
          <a:off x="0" y="0"/>
          <a:ext cx="0" cy="0"/>
          <a:chOff x="0" y="0"/>
          <a:chExt cx="0" cy="0"/>
        </a:xfrm>
      </p:grpSpPr>
      <p:sp>
        <p:nvSpPr>
          <p:cNvPr id="31" name="Google Shape;31;p1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1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3" name="Google Shape;33;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4" name="Google Shape;34;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5" name="Google Shape;35;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1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3" name="Google Shape;43;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4" name="Google Shape;44;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8" name="Google Shape;48;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9" name="Google Shape;49;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2" name="Google Shape;52;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3" name="Google Shape;53;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2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21"/>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21"/>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9" name="Google Shape;59;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0" name="Google Shape;60;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2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2"/>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4" name="Google Shape;64;p2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6" name="Google Shape;66;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7" name="Google Shape;67;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image" Target="../media/image13.jpg"/><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0.jpg"/><Relationship Id="rId5" Type="http://schemas.openxmlformats.org/officeDocument/2006/relationships/image" Target="../media/image9.png"/><Relationship Id="rId4" Type="http://schemas.openxmlformats.org/officeDocument/2006/relationships/image" Target="../media/image8.png"/><Relationship Id="rId9" Type="http://schemas.openxmlformats.org/officeDocument/2006/relationships/image" Target="../media/image13.jp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p:nvPr/>
        </p:nvSpPr>
        <p:spPr>
          <a:xfrm>
            <a:off x="0" y="328470"/>
            <a:ext cx="6096000" cy="616110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85" name="Google Shape;85;p1"/>
          <p:cNvSpPr/>
          <p:nvPr/>
        </p:nvSpPr>
        <p:spPr>
          <a:xfrm>
            <a:off x="11709647" y="328469"/>
            <a:ext cx="482353"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86" name="Google Shape;86;p1"/>
          <p:cNvSpPr txBox="1">
            <a:spLocks noGrp="1"/>
          </p:cNvSpPr>
          <p:nvPr>
            <p:ph type="ctrTitle"/>
          </p:nvPr>
        </p:nvSpPr>
        <p:spPr>
          <a:xfrm>
            <a:off x="1488488" y="2432485"/>
            <a:ext cx="4441794" cy="2435765"/>
          </a:xfrm>
          <a:prstGeom prst="rect">
            <a:avLst/>
          </a:prstGeom>
          <a:noFill/>
          <a:ln>
            <a:noFill/>
          </a:ln>
        </p:spPr>
        <p:txBody>
          <a:bodyPr spcFirstLastPara="1" wrap="square" lIns="91425" tIns="45700" rIns="91425" bIns="45700" anchor="b" anchorCtr="0">
            <a:normAutofit/>
          </a:bodyPr>
          <a:lstStyle/>
          <a:p>
            <a:pPr marL="0" lvl="0" indent="0" algn="r" rtl="0">
              <a:lnSpc>
                <a:spcPct val="90000"/>
              </a:lnSpc>
              <a:spcBef>
                <a:spcPts val="0"/>
              </a:spcBef>
              <a:spcAft>
                <a:spcPts val="0"/>
              </a:spcAft>
              <a:buClr>
                <a:schemeClr val="lt1"/>
              </a:buClr>
              <a:buSzPts val="5400"/>
              <a:buFont typeface="Calibri"/>
              <a:buNone/>
            </a:pPr>
            <a:r>
              <a:rPr lang="es-CL" sz="5400" b="1" dirty="0">
                <a:solidFill>
                  <a:schemeClr val="lt1"/>
                </a:solidFill>
              </a:rPr>
              <a:t>Herramientas Manuales y Eléctricas</a:t>
            </a:r>
            <a:endParaRPr dirty="0"/>
          </a:p>
        </p:txBody>
      </p:sp>
      <p:sp>
        <p:nvSpPr>
          <p:cNvPr id="88" name="Google Shape;88;p1"/>
          <p:cNvSpPr txBox="1"/>
          <p:nvPr/>
        </p:nvSpPr>
        <p:spPr>
          <a:xfrm>
            <a:off x="1524000" y="976079"/>
            <a:ext cx="4441794" cy="8309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600"/>
              <a:buFont typeface="Arial"/>
              <a:buNone/>
            </a:pPr>
            <a:r>
              <a:rPr lang="es-CL" sz="1600" b="0" i="0" u="none" strike="noStrike" cap="none" dirty="0">
                <a:solidFill>
                  <a:schemeClr val="lt1"/>
                </a:solidFill>
                <a:latin typeface="Calibri"/>
                <a:ea typeface="Calibri"/>
                <a:cs typeface="Calibri"/>
                <a:sym typeface="Calibri"/>
              </a:rPr>
              <a:t>Especialidad Mecánica Industrial</a:t>
            </a:r>
            <a:endParaRPr sz="1400" b="0" i="0" u="none" strike="noStrike" cap="none" dirty="0">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600"/>
              <a:buFont typeface="Arial"/>
              <a:buNone/>
            </a:pPr>
            <a:r>
              <a:rPr lang="es-CL" sz="1600" b="0" i="0" u="none" strike="noStrike" cap="none" dirty="0">
                <a:solidFill>
                  <a:schemeClr val="lt1"/>
                </a:solidFill>
                <a:latin typeface="Calibri"/>
                <a:ea typeface="Calibri"/>
                <a:cs typeface="Calibri"/>
                <a:sym typeface="Calibri"/>
              </a:rPr>
              <a:t>Plan Común</a:t>
            </a:r>
            <a:endParaRPr sz="1400" b="0" i="0" u="none" strike="noStrike" cap="none" dirty="0">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600"/>
              <a:buFont typeface="Arial"/>
              <a:buNone/>
            </a:pPr>
            <a:r>
              <a:rPr lang="es-CL" sz="1600" b="0" i="0" u="none" strike="noStrike" cap="none" dirty="0">
                <a:solidFill>
                  <a:schemeClr val="lt1"/>
                </a:solidFill>
                <a:latin typeface="Calibri"/>
                <a:ea typeface="Calibri"/>
                <a:cs typeface="Calibri"/>
                <a:sym typeface="Calibri"/>
              </a:rPr>
              <a:t>Módulo Mecánica de Banco</a:t>
            </a:r>
            <a:endParaRPr sz="1600" b="0" i="0" u="none" strike="noStrike" cap="none" dirty="0">
              <a:solidFill>
                <a:schemeClr val="lt1"/>
              </a:solidFill>
              <a:latin typeface="Calibri"/>
              <a:ea typeface="Calibri"/>
              <a:cs typeface="Calibri"/>
              <a:sym typeface="Calibri"/>
            </a:endParaRPr>
          </a:p>
        </p:txBody>
      </p:sp>
      <p:pic>
        <p:nvPicPr>
          <p:cNvPr id="89" name="Google Shape;89;p1"/>
          <p:cNvPicPr preferRelativeResize="0"/>
          <p:nvPr/>
        </p:nvPicPr>
        <p:blipFill rotWithShape="1">
          <a:blip r:embed="rId3">
            <a:alphaModFix/>
          </a:blip>
          <a:srcRect/>
          <a:stretch/>
        </p:blipFill>
        <p:spPr>
          <a:xfrm>
            <a:off x="6161103" y="328469"/>
            <a:ext cx="5473700" cy="61595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pic>
        <p:nvPicPr>
          <p:cNvPr id="188" name="Google Shape;188;p10"/>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89" name="Google Shape;189;p10"/>
          <p:cNvSpPr/>
          <p:nvPr/>
        </p:nvSpPr>
        <p:spPr>
          <a:xfrm>
            <a:off x="12020365" y="275204"/>
            <a:ext cx="171634" cy="616110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90" name="Google Shape;190;p10"/>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88354D"/>
              </a:buClr>
              <a:buSzPts val="4400"/>
              <a:buFont typeface="Calibri"/>
              <a:buNone/>
            </a:pPr>
            <a:r>
              <a:rPr lang="es-CL" dirty="0">
                <a:solidFill>
                  <a:srgbClr val="88354D"/>
                </a:solidFill>
              </a:rPr>
              <a:t>PROCESO DE ARRANQUE</a:t>
            </a:r>
            <a:br>
              <a:rPr lang="es-CL" dirty="0"/>
            </a:br>
            <a:r>
              <a:rPr lang="es-CL" dirty="0">
                <a:solidFill>
                  <a:srgbClr val="A7A8AA"/>
                </a:solidFill>
              </a:rPr>
              <a:t>VIRUTA</a:t>
            </a:r>
            <a:endParaRPr dirty="0">
              <a:solidFill>
                <a:srgbClr val="A7A8AA"/>
              </a:solidFill>
            </a:endParaRPr>
          </a:p>
        </p:txBody>
      </p:sp>
      <p:sp>
        <p:nvSpPr>
          <p:cNvPr id="191" name="Google Shape;191;p10"/>
          <p:cNvSpPr/>
          <p:nvPr/>
        </p:nvSpPr>
        <p:spPr>
          <a:xfrm>
            <a:off x="403193" y="233392"/>
            <a:ext cx="1336831" cy="45719"/>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92" name="Google Shape;192;p10"/>
          <p:cNvSpPr txBox="1"/>
          <p:nvPr/>
        </p:nvSpPr>
        <p:spPr>
          <a:xfrm>
            <a:off x="403193" y="3020586"/>
            <a:ext cx="6096000" cy="3404650"/>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Clr>
                <a:srgbClr val="000000"/>
              </a:buClr>
              <a:buSzPts val="2800"/>
              <a:buFont typeface="Arial"/>
              <a:buNone/>
            </a:pPr>
            <a:r>
              <a:rPr lang="es-CL" sz="2800" b="1" i="0" u="none" strike="noStrike" cap="none" dirty="0">
                <a:solidFill>
                  <a:srgbClr val="A5A5A5"/>
                </a:solidFill>
                <a:latin typeface="Calibri"/>
                <a:ea typeface="Calibri"/>
                <a:cs typeface="Calibri"/>
                <a:sym typeface="Calibri"/>
              </a:rPr>
              <a:t>2. </a:t>
            </a:r>
            <a:r>
              <a:rPr lang="es-CL" sz="2800" b="1" i="0" u="none" strike="noStrike" cap="none" dirty="0">
                <a:solidFill>
                  <a:srgbClr val="88354D"/>
                </a:solidFill>
                <a:latin typeface="Calibri"/>
                <a:ea typeface="Calibri"/>
                <a:cs typeface="Calibri"/>
                <a:sym typeface="Calibri"/>
              </a:rPr>
              <a:t>EL ASERRADO</a:t>
            </a:r>
            <a:endParaRPr sz="1400" b="0" i="0" u="none" strike="noStrike" cap="none" dirty="0">
              <a:solidFill>
                <a:srgbClr val="000000"/>
              </a:solidFill>
              <a:latin typeface="Arial"/>
              <a:ea typeface="Arial"/>
              <a:cs typeface="Arial"/>
              <a:sym typeface="Arial"/>
            </a:endParaRPr>
          </a:p>
          <a:p>
            <a:pPr marL="0" marR="0" lvl="0" indent="0" algn="just" rtl="0">
              <a:lnSpc>
                <a:spcPct val="107000"/>
              </a:lnSpc>
              <a:spcBef>
                <a:spcPts val="800"/>
              </a:spcBef>
              <a:spcAft>
                <a:spcPts val="0"/>
              </a:spcAft>
              <a:buClr>
                <a:srgbClr val="000000"/>
              </a:buClr>
              <a:buSzPts val="2400"/>
              <a:buFont typeface="Arial"/>
              <a:buNone/>
            </a:pPr>
            <a:r>
              <a:rPr lang="es-CL" sz="2400" b="0" i="0" u="none" strike="noStrike" cap="none" dirty="0">
                <a:solidFill>
                  <a:schemeClr val="dk1"/>
                </a:solidFill>
                <a:latin typeface="Calibri"/>
                <a:ea typeface="Calibri"/>
                <a:cs typeface="Calibri"/>
                <a:sym typeface="Calibri"/>
              </a:rPr>
              <a:t>Aserrar es quitar virutas pequeñas por medio de muchos cortes en forma de cincel, situados en fila uno detrás de otro, con la finalidad de tronzar material. por medio de una herramienta llamada  sierra, que va provista de unos dientes que favorecen el desplazamiento de la viruta.</a:t>
            </a:r>
            <a:endParaRPr sz="1800" b="0" i="0" u="none" strike="noStrike" cap="none" dirty="0">
              <a:solidFill>
                <a:schemeClr val="dk1"/>
              </a:solidFill>
              <a:latin typeface="Calibri"/>
              <a:ea typeface="Calibri"/>
              <a:cs typeface="Calibri"/>
              <a:sym typeface="Calibri"/>
            </a:endParaRPr>
          </a:p>
        </p:txBody>
      </p:sp>
      <p:grpSp>
        <p:nvGrpSpPr>
          <p:cNvPr id="193" name="Google Shape;193;p10"/>
          <p:cNvGrpSpPr/>
          <p:nvPr/>
        </p:nvGrpSpPr>
        <p:grpSpPr>
          <a:xfrm>
            <a:off x="7302391" y="1776702"/>
            <a:ext cx="3914775" cy="2095500"/>
            <a:chOff x="0" y="0"/>
            <a:chExt cx="3914775" cy="2095500"/>
          </a:xfrm>
        </p:grpSpPr>
        <p:sp>
          <p:nvSpPr>
            <p:cNvPr id="194" name="Google Shape;194;p10"/>
            <p:cNvSpPr/>
            <p:nvPr/>
          </p:nvSpPr>
          <p:spPr>
            <a:xfrm>
              <a:off x="0" y="0"/>
              <a:ext cx="3914775" cy="2095500"/>
            </a:xfrm>
            <a:prstGeom prst="rect">
              <a:avLst/>
            </a:prstGeom>
            <a:noFill/>
            <a:ln>
              <a:noFill/>
            </a:ln>
          </p:spPr>
          <p:txBody>
            <a:bodyPr spcFirstLastPara="1" wrap="square" lIns="91425" tIns="91425" rIns="91425" bIns="91425" anchor="ctr" anchorCtr="0">
              <a:noAutofit/>
            </a:bodyPr>
            <a:lstStyle/>
            <a:p>
              <a:pPr marL="0" marR="0" lvl="0" indent="0" algn="l" rtl="0">
                <a:lnSpc>
                  <a:spcPct val="107000"/>
                </a:lnSpc>
                <a:spcBef>
                  <a:spcPts val="0"/>
                </a:spcBef>
                <a:spcAft>
                  <a:spcPts val="800"/>
                </a:spcAft>
                <a:buClr>
                  <a:srgbClr val="000000"/>
                </a:buClr>
                <a:buSzPts val="1100"/>
                <a:buFont typeface="Arial"/>
                <a:buNone/>
              </a:pPr>
              <a:r>
                <a:rPr lang="es-CL" sz="1100" b="0" i="0" u="none" strike="noStrike" cap="none" dirty="0">
                  <a:solidFill>
                    <a:schemeClr val="dk1"/>
                  </a:solidFill>
                  <a:latin typeface="Calibri"/>
                  <a:ea typeface="Calibri"/>
                  <a:cs typeface="Calibri"/>
                  <a:sym typeface="Calibri"/>
                </a:rPr>
                <a:t> </a:t>
              </a:r>
              <a:endParaRPr sz="1100" b="0" i="0" u="none" strike="noStrike" cap="none" dirty="0">
                <a:solidFill>
                  <a:schemeClr val="dk1"/>
                </a:solidFill>
                <a:latin typeface="Calibri"/>
                <a:ea typeface="Calibri"/>
                <a:cs typeface="Calibri"/>
                <a:sym typeface="Calibri"/>
              </a:endParaRPr>
            </a:p>
          </p:txBody>
        </p:sp>
        <p:grpSp>
          <p:nvGrpSpPr>
            <p:cNvPr id="195" name="Google Shape;195;p10"/>
            <p:cNvGrpSpPr/>
            <p:nvPr/>
          </p:nvGrpSpPr>
          <p:grpSpPr>
            <a:xfrm>
              <a:off x="0" y="0"/>
              <a:ext cx="3914775" cy="2095500"/>
              <a:chOff x="0" y="0"/>
              <a:chExt cx="3914775" cy="2095500"/>
            </a:xfrm>
          </p:grpSpPr>
          <p:sp>
            <p:nvSpPr>
              <p:cNvPr id="196" name="Google Shape;196;p10"/>
              <p:cNvSpPr/>
              <p:nvPr/>
            </p:nvSpPr>
            <p:spPr>
              <a:xfrm>
                <a:off x="0" y="0"/>
                <a:ext cx="3914775" cy="2095500"/>
              </a:xfrm>
              <a:prstGeom prst="rect">
                <a:avLst/>
              </a:prstGeom>
              <a:noFill/>
              <a:ln>
                <a:noFill/>
              </a:ln>
            </p:spPr>
            <p:txBody>
              <a:bodyPr spcFirstLastPara="1" wrap="square" lIns="91425" tIns="91425" rIns="91425" bIns="91425" anchor="ctr" anchorCtr="0">
                <a:noAutofit/>
              </a:bodyPr>
              <a:lstStyle/>
              <a:p>
                <a:pPr marL="0" marR="0" lvl="0" indent="0" algn="l" rtl="0">
                  <a:lnSpc>
                    <a:spcPct val="107000"/>
                  </a:lnSpc>
                  <a:spcBef>
                    <a:spcPts val="0"/>
                  </a:spcBef>
                  <a:spcAft>
                    <a:spcPts val="800"/>
                  </a:spcAft>
                  <a:buClr>
                    <a:srgbClr val="000000"/>
                  </a:buClr>
                  <a:buSzPts val="1100"/>
                  <a:buFont typeface="Arial"/>
                  <a:buNone/>
                </a:pPr>
                <a:r>
                  <a:rPr lang="es-CL" sz="1100" b="0" i="0" u="none" strike="noStrike" cap="none" dirty="0">
                    <a:solidFill>
                      <a:schemeClr val="dk1"/>
                    </a:solidFill>
                    <a:latin typeface="Calibri"/>
                    <a:ea typeface="Calibri"/>
                    <a:cs typeface="Calibri"/>
                    <a:sym typeface="Calibri"/>
                  </a:rPr>
                  <a:t> </a:t>
                </a:r>
                <a:endParaRPr sz="1100" b="0" i="0" u="none" strike="noStrike" cap="none" dirty="0">
                  <a:solidFill>
                    <a:schemeClr val="dk1"/>
                  </a:solidFill>
                  <a:latin typeface="Calibri"/>
                  <a:ea typeface="Calibri"/>
                  <a:cs typeface="Calibri"/>
                  <a:sym typeface="Calibri"/>
                </a:endParaRPr>
              </a:p>
            </p:txBody>
          </p:sp>
          <p:grpSp>
            <p:nvGrpSpPr>
              <p:cNvPr id="197" name="Google Shape;197;p10"/>
              <p:cNvGrpSpPr/>
              <p:nvPr/>
            </p:nvGrpSpPr>
            <p:grpSpPr>
              <a:xfrm>
                <a:off x="0" y="0"/>
                <a:ext cx="3914775" cy="2095500"/>
                <a:chOff x="0" y="0"/>
                <a:chExt cx="3914775" cy="2095500"/>
              </a:xfrm>
            </p:grpSpPr>
            <p:sp>
              <p:nvSpPr>
                <p:cNvPr id="198" name="Google Shape;198;p10"/>
                <p:cNvSpPr/>
                <p:nvPr/>
              </p:nvSpPr>
              <p:spPr>
                <a:xfrm>
                  <a:off x="619125" y="104775"/>
                  <a:ext cx="247650" cy="257175"/>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7000"/>
                    </a:lnSpc>
                    <a:spcBef>
                      <a:spcPts val="0"/>
                    </a:spcBef>
                    <a:spcAft>
                      <a:spcPts val="800"/>
                    </a:spcAft>
                    <a:buClr>
                      <a:srgbClr val="000000"/>
                    </a:buClr>
                    <a:buSzPts val="1100"/>
                    <a:buFont typeface="Arial"/>
                    <a:buNone/>
                  </a:pPr>
                  <a:r>
                    <a:rPr lang="es-CL" sz="1100" b="0" i="0" u="none" strike="noStrike" cap="none" dirty="0">
                      <a:solidFill>
                        <a:srgbClr val="000000"/>
                      </a:solidFill>
                      <a:latin typeface="Calibri"/>
                      <a:ea typeface="Calibri"/>
                      <a:cs typeface="Calibri"/>
                      <a:sym typeface="Calibri"/>
                    </a:rPr>
                    <a:t>1</a:t>
                  </a:r>
                  <a:endParaRPr sz="1100" b="0" i="0" u="none" strike="noStrike" cap="none" dirty="0">
                    <a:solidFill>
                      <a:schemeClr val="dk1"/>
                    </a:solidFill>
                    <a:latin typeface="Calibri"/>
                    <a:ea typeface="Calibri"/>
                    <a:cs typeface="Calibri"/>
                    <a:sym typeface="Calibri"/>
                  </a:endParaRPr>
                </a:p>
              </p:txBody>
            </p:sp>
            <p:cxnSp>
              <p:nvCxnSpPr>
                <p:cNvPr id="199" name="Google Shape;199;p10"/>
                <p:cNvCxnSpPr/>
                <p:nvPr/>
              </p:nvCxnSpPr>
              <p:spPr>
                <a:xfrm>
                  <a:off x="1266825" y="352425"/>
                  <a:ext cx="257175" cy="285750"/>
                </a:xfrm>
                <a:prstGeom prst="straightConnector1">
                  <a:avLst/>
                </a:prstGeom>
                <a:noFill/>
                <a:ln w="9525" cap="flat" cmpd="sng">
                  <a:solidFill>
                    <a:schemeClr val="accent1"/>
                  </a:solidFill>
                  <a:prstDash val="solid"/>
                  <a:miter lim="800000"/>
                  <a:headEnd type="none" w="sm" len="sm"/>
                  <a:tailEnd type="triangle" w="med" len="med"/>
                </a:ln>
              </p:spPr>
            </p:cxnSp>
            <p:sp>
              <p:nvSpPr>
                <p:cNvPr id="200" name="Google Shape;200;p10"/>
                <p:cNvSpPr/>
                <p:nvPr/>
              </p:nvSpPr>
              <p:spPr>
                <a:xfrm>
                  <a:off x="419100" y="1733550"/>
                  <a:ext cx="247650" cy="257175"/>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7000"/>
                    </a:lnSpc>
                    <a:spcBef>
                      <a:spcPts val="0"/>
                    </a:spcBef>
                    <a:spcAft>
                      <a:spcPts val="800"/>
                    </a:spcAft>
                    <a:buClr>
                      <a:srgbClr val="000000"/>
                    </a:buClr>
                    <a:buSzPts val="1100"/>
                    <a:buFont typeface="Arial"/>
                    <a:buNone/>
                  </a:pPr>
                  <a:r>
                    <a:rPr lang="es-CL" sz="1100" b="0" i="0" u="none" strike="noStrike" cap="none" dirty="0">
                      <a:solidFill>
                        <a:srgbClr val="000000"/>
                      </a:solidFill>
                      <a:latin typeface="Calibri"/>
                      <a:ea typeface="Calibri"/>
                      <a:cs typeface="Calibri"/>
                      <a:sym typeface="Calibri"/>
                    </a:rPr>
                    <a:t>5</a:t>
                  </a:r>
                  <a:endParaRPr sz="1100" b="0" i="0" u="none" strike="noStrike" cap="none" dirty="0">
                    <a:solidFill>
                      <a:schemeClr val="dk1"/>
                    </a:solidFill>
                    <a:latin typeface="Calibri"/>
                    <a:ea typeface="Calibri"/>
                    <a:cs typeface="Calibri"/>
                    <a:sym typeface="Calibri"/>
                  </a:endParaRPr>
                </a:p>
              </p:txBody>
            </p:sp>
            <p:sp>
              <p:nvSpPr>
                <p:cNvPr id="201" name="Google Shape;201;p10"/>
                <p:cNvSpPr/>
                <p:nvPr/>
              </p:nvSpPr>
              <p:spPr>
                <a:xfrm>
                  <a:off x="1619250" y="1838325"/>
                  <a:ext cx="247650" cy="257175"/>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7000"/>
                    </a:lnSpc>
                    <a:spcBef>
                      <a:spcPts val="0"/>
                    </a:spcBef>
                    <a:spcAft>
                      <a:spcPts val="800"/>
                    </a:spcAft>
                    <a:buClr>
                      <a:srgbClr val="000000"/>
                    </a:buClr>
                    <a:buSzPts val="1100"/>
                    <a:buFont typeface="Arial"/>
                    <a:buNone/>
                  </a:pPr>
                  <a:r>
                    <a:rPr lang="es-CL" sz="1100" b="0" i="0" u="none" strike="noStrike" cap="none" dirty="0">
                      <a:solidFill>
                        <a:srgbClr val="000000"/>
                      </a:solidFill>
                      <a:latin typeface="Calibri"/>
                      <a:ea typeface="Calibri"/>
                      <a:cs typeface="Calibri"/>
                      <a:sym typeface="Calibri"/>
                    </a:rPr>
                    <a:t>4</a:t>
                  </a:r>
                  <a:endParaRPr sz="1100" b="0" i="0" u="none" strike="noStrike" cap="none" dirty="0">
                    <a:solidFill>
                      <a:schemeClr val="dk1"/>
                    </a:solidFill>
                    <a:latin typeface="Calibri"/>
                    <a:ea typeface="Calibri"/>
                    <a:cs typeface="Calibri"/>
                    <a:sym typeface="Calibri"/>
                  </a:endParaRPr>
                </a:p>
              </p:txBody>
            </p:sp>
            <p:sp>
              <p:nvSpPr>
                <p:cNvPr id="202" name="Google Shape;202;p10"/>
                <p:cNvSpPr/>
                <p:nvPr/>
              </p:nvSpPr>
              <p:spPr>
                <a:xfrm>
                  <a:off x="3667125" y="0"/>
                  <a:ext cx="247650" cy="257175"/>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7000"/>
                    </a:lnSpc>
                    <a:spcBef>
                      <a:spcPts val="0"/>
                    </a:spcBef>
                    <a:spcAft>
                      <a:spcPts val="800"/>
                    </a:spcAft>
                    <a:buClr>
                      <a:srgbClr val="000000"/>
                    </a:buClr>
                    <a:buSzPts val="1100"/>
                    <a:buFont typeface="Arial"/>
                    <a:buNone/>
                  </a:pPr>
                  <a:r>
                    <a:rPr lang="es-CL" sz="1100" b="0" i="0" u="none" strike="noStrike" cap="none" dirty="0">
                      <a:solidFill>
                        <a:srgbClr val="000000"/>
                      </a:solidFill>
                      <a:latin typeface="Calibri"/>
                      <a:ea typeface="Calibri"/>
                      <a:cs typeface="Calibri"/>
                      <a:sym typeface="Calibri"/>
                    </a:rPr>
                    <a:t>2</a:t>
                  </a:r>
                  <a:endParaRPr sz="1100" b="0" i="0" u="none" strike="noStrike" cap="none" dirty="0">
                    <a:solidFill>
                      <a:schemeClr val="dk1"/>
                    </a:solidFill>
                    <a:latin typeface="Calibri"/>
                    <a:ea typeface="Calibri"/>
                    <a:cs typeface="Calibri"/>
                    <a:sym typeface="Calibri"/>
                  </a:endParaRPr>
                </a:p>
              </p:txBody>
            </p:sp>
            <p:sp>
              <p:nvSpPr>
                <p:cNvPr id="203" name="Google Shape;203;p10"/>
                <p:cNvSpPr/>
                <p:nvPr/>
              </p:nvSpPr>
              <p:spPr>
                <a:xfrm>
                  <a:off x="0" y="1047750"/>
                  <a:ext cx="247650" cy="257175"/>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7000"/>
                    </a:lnSpc>
                    <a:spcBef>
                      <a:spcPts val="0"/>
                    </a:spcBef>
                    <a:spcAft>
                      <a:spcPts val="800"/>
                    </a:spcAft>
                    <a:buClr>
                      <a:srgbClr val="000000"/>
                    </a:buClr>
                    <a:buSzPts val="1100"/>
                    <a:buFont typeface="Arial"/>
                    <a:buNone/>
                  </a:pPr>
                  <a:r>
                    <a:rPr lang="es-CL" sz="1100" b="0" i="0" u="none" strike="noStrike" cap="none" dirty="0">
                      <a:solidFill>
                        <a:srgbClr val="000000"/>
                      </a:solidFill>
                      <a:latin typeface="Calibri"/>
                      <a:ea typeface="Calibri"/>
                      <a:cs typeface="Calibri"/>
                      <a:sym typeface="Calibri"/>
                    </a:rPr>
                    <a:t>6</a:t>
                  </a:r>
                  <a:endParaRPr sz="1100" b="0" i="0" u="none" strike="noStrike" cap="none" dirty="0">
                    <a:solidFill>
                      <a:schemeClr val="dk1"/>
                    </a:solidFill>
                    <a:latin typeface="Calibri"/>
                    <a:ea typeface="Calibri"/>
                    <a:cs typeface="Calibri"/>
                    <a:sym typeface="Calibri"/>
                  </a:endParaRPr>
                </a:p>
              </p:txBody>
            </p:sp>
            <p:sp>
              <p:nvSpPr>
                <p:cNvPr id="204" name="Google Shape;204;p10"/>
                <p:cNvSpPr/>
                <p:nvPr/>
              </p:nvSpPr>
              <p:spPr>
                <a:xfrm>
                  <a:off x="3162300" y="1809750"/>
                  <a:ext cx="247650" cy="257175"/>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7000"/>
                    </a:lnSpc>
                    <a:spcBef>
                      <a:spcPts val="0"/>
                    </a:spcBef>
                    <a:spcAft>
                      <a:spcPts val="800"/>
                    </a:spcAft>
                    <a:buClr>
                      <a:srgbClr val="000000"/>
                    </a:buClr>
                    <a:buSzPts val="1100"/>
                    <a:buFont typeface="Arial"/>
                    <a:buNone/>
                  </a:pPr>
                  <a:r>
                    <a:rPr lang="es-CL" sz="1100" b="0" i="0" u="none" strike="noStrike" cap="none" dirty="0">
                      <a:solidFill>
                        <a:srgbClr val="000000"/>
                      </a:solidFill>
                      <a:latin typeface="Calibri"/>
                      <a:ea typeface="Calibri"/>
                      <a:cs typeface="Calibri"/>
                      <a:sym typeface="Calibri"/>
                    </a:rPr>
                    <a:t>3</a:t>
                  </a:r>
                  <a:endParaRPr sz="1100" b="0" i="0" u="none" strike="noStrike" cap="none" dirty="0">
                    <a:solidFill>
                      <a:schemeClr val="dk1"/>
                    </a:solidFill>
                    <a:latin typeface="Calibri"/>
                    <a:ea typeface="Calibri"/>
                    <a:cs typeface="Calibri"/>
                    <a:sym typeface="Calibri"/>
                  </a:endParaRPr>
                </a:p>
              </p:txBody>
            </p:sp>
            <p:cxnSp>
              <p:nvCxnSpPr>
                <p:cNvPr id="205" name="Google Shape;205;p10"/>
                <p:cNvCxnSpPr/>
                <p:nvPr/>
              </p:nvCxnSpPr>
              <p:spPr>
                <a:xfrm flipH="1">
                  <a:off x="3676650" y="504825"/>
                  <a:ext cx="133350" cy="390525"/>
                </a:xfrm>
                <a:prstGeom prst="straightConnector1">
                  <a:avLst/>
                </a:prstGeom>
                <a:noFill/>
                <a:ln w="9525" cap="flat" cmpd="sng">
                  <a:solidFill>
                    <a:schemeClr val="accent1"/>
                  </a:solidFill>
                  <a:prstDash val="solid"/>
                  <a:miter lim="800000"/>
                  <a:headEnd type="none" w="sm" len="sm"/>
                  <a:tailEnd type="triangle" w="med" len="med"/>
                </a:ln>
              </p:spPr>
            </p:cxnSp>
            <p:pic>
              <p:nvPicPr>
                <p:cNvPr id="206" name="Google Shape;206;p10"/>
                <p:cNvPicPr preferRelativeResize="0"/>
                <p:nvPr/>
              </p:nvPicPr>
              <p:blipFill rotWithShape="1">
                <a:blip r:embed="rId4">
                  <a:alphaModFix/>
                </a:blip>
                <a:srcRect/>
                <a:stretch/>
              </p:blipFill>
              <p:spPr>
                <a:xfrm>
                  <a:off x="666750" y="371475"/>
                  <a:ext cx="3202305" cy="1271905"/>
                </a:xfrm>
                <a:prstGeom prst="rect">
                  <a:avLst/>
                </a:prstGeom>
                <a:noFill/>
                <a:ln>
                  <a:noFill/>
                </a:ln>
              </p:spPr>
            </p:pic>
          </p:grpSp>
          <p:cxnSp>
            <p:nvCxnSpPr>
              <p:cNvPr id="207" name="Google Shape;207;p10"/>
              <p:cNvCxnSpPr/>
              <p:nvPr/>
            </p:nvCxnSpPr>
            <p:spPr>
              <a:xfrm>
                <a:off x="866775" y="381000"/>
                <a:ext cx="333375" cy="247650"/>
              </a:xfrm>
              <a:prstGeom prst="straightConnector1">
                <a:avLst/>
              </a:prstGeom>
              <a:noFill/>
              <a:ln w="9525" cap="flat" cmpd="sng">
                <a:solidFill>
                  <a:schemeClr val="accent1"/>
                </a:solidFill>
                <a:prstDash val="solid"/>
                <a:miter lim="800000"/>
                <a:headEnd type="none" w="sm" len="sm"/>
                <a:tailEnd type="triangle" w="med" len="med"/>
              </a:ln>
            </p:spPr>
          </p:cxnSp>
          <p:cxnSp>
            <p:nvCxnSpPr>
              <p:cNvPr id="208" name="Google Shape;208;p10"/>
              <p:cNvCxnSpPr/>
              <p:nvPr/>
            </p:nvCxnSpPr>
            <p:spPr>
              <a:xfrm flipH="1">
                <a:off x="3448050" y="266700"/>
                <a:ext cx="257175" cy="304800"/>
              </a:xfrm>
              <a:prstGeom prst="straightConnector1">
                <a:avLst/>
              </a:prstGeom>
              <a:noFill/>
              <a:ln w="9525" cap="flat" cmpd="sng">
                <a:solidFill>
                  <a:schemeClr val="accent1"/>
                </a:solidFill>
                <a:prstDash val="solid"/>
                <a:miter lim="800000"/>
                <a:headEnd type="none" w="sm" len="sm"/>
                <a:tailEnd type="triangle" w="med" len="med"/>
              </a:ln>
            </p:spPr>
          </p:cxnSp>
          <p:cxnSp>
            <p:nvCxnSpPr>
              <p:cNvPr id="209" name="Google Shape;209;p10"/>
              <p:cNvCxnSpPr/>
              <p:nvPr/>
            </p:nvCxnSpPr>
            <p:spPr>
              <a:xfrm>
                <a:off x="266700" y="1200150"/>
                <a:ext cx="485775" cy="123825"/>
              </a:xfrm>
              <a:prstGeom prst="straightConnector1">
                <a:avLst/>
              </a:prstGeom>
              <a:noFill/>
              <a:ln w="9525" cap="flat" cmpd="sng">
                <a:solidFill>
                  <a:schemeClr val="accent1"/>
                </a:solidFill>
                <a:prstDash val="solid"/>
                <a:miter lim="800000"/>
                <a:headEnd type="none" w="sm" len="sm"/>
                <a:tailEnd type="triangle" w="med" len="med"/>
              </a:ln>
            </p:spPr>
          </p:cxnSp>
          <p:cxnSp>
            <p:nvCxnSpPr>
              <p:cNvPr id="210" name="Google Shape;210;p10"/>
              <p:cNvCxnSpPr/>
              <p:nvPr/>
            </p:nvCxnSpPr>
            <p:spPr>
              <a:xfrm rot="10800000" flipH="1">
                <a:off x="676275" y="1428750"/>
                <a:ext cx="352425" cy="438150"/>
              </a:xfrm>
              <a:prstGeom prst="straightConnector1">
                <a:avLst/>
              </a:prstGeom>
              <a:noFill/>
              <a:ln w="9525" cap="flat" cmpd="sng">
                <a:solidFill>
                  <a:schemeClr val="accent1"/>
                </a:solidFill>
                <a:prstDash val="solid"/>
                <a:miter lim="800000"/>
                <a:headEnd type="none" w="sm" len="sm"/>
                <a:tailEnd type="triangle" w="med" len="med"/>
              </a:ln>
            </p:spPr>
          </p:cxnSp>
          <p:cxnSp>
            <p:nvCxnSpPr>
              <p:cNvPr id="211" name="Google Shape;211;p10"/>
              <p:cNvCxnSpPr/>
              <p:nvPr/>
            </p:nvCxnSpPr>
            <p:spPr>
              <a:xfrm rot="10800000" flipH="1">
                <a:off x="1685925" y="1428750"/>
                <a:ext cx="133350" cy="390525"/>
              </a:xfrm>
              <a:prstGeom prst="straightConnector1">
                <a:avLst/>
              </a:prstGeom>
              <a:noFill/>
              <a:ln w="9525" cap="flat" cmpd="sng">
                <a:solidFill>
                  <a:schemeClr val="accent1"/>
                </a:solidFill>
                <a:prstDash val="solid"/>
                <a:miter lim="800000"/>
                <a:headEnd type="none" w="sm" len="sm"/>
                <a:tailEnd type="triangle" w="med" len="med"/>
              </a:ln>
            </p:spPr>
          </p:cxnSp>
          <p:cxnSp>
            <p:nvCxnSpPr>
              <p:cNvPr id="212" name="Google Shape;212;p10"/>
              <p:cNvCxnSpPr/>
              <p:nvPr/>
            </p:nvCxnSpPr>
            <p:spPr>
              <a:xfrm rot="10800000" flipH="1">
                <a:off x="3219450" y="1466850"/>
                <a:ext cx="76200" cy="314325"/>
              </a:xfrm>
              <a:prstGeom prst="straightConnector1">
                <a:avLst/>
              </a:prstGeom>
              <a:noFill/>
              <a:ln w="9525" cap="flat" cmpd="sng">
                <a:solidFill>
                  <a:schemeClr val="accent1"/>
                </a:solidFill>
                <a:prstDash val="solid"/>
                <a:miter lim="800000"/>
                <a:headEnd type="none" w="sm" len="sm"/>
                <a:tailEnd type="triangle" w="med" len="med"/>
              </a:ln>
            </p:spPr>
          </p:cxnSp>
        </p:grpSp>
      </p:grpSp>
      <p:sp>
        <p:nvSpPr>
          <p:cNvPr id="213" name="Google Shape;213;p10"/>
          <p:cNvSpPr/>
          <p:nvPr/>
        </p:nvSpPr>
        <p:spPr>
          <a:xfrm>
            <a:off x="8459865" y="4379735"/>
            <a:ext cx="2457450" cy="1743075"/>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7000"/>
              </a:lnSpc>
              <a:spcBef>
                <a:spcPts val="0"/>
              </a:spcBef>
              <a:spcAft>
                <a:spcPts val="0"/>
              </a:spcAft>
              <a:buClr>
                <a:srgbClr val="000000"/>
              </a:buClr>
              <a:buSzPts val="1100"/>
              <a:buFont typeface="Arial"/>
              <a:buNone/>
            </a:pPr>
            <a:r>
              <a:rPr lang="es-CL" sz="1100" b="0" i="0" u="none" strike="noStrike" cap="none" dirty="0">
                <a:solidFill>
                  <a:srgbClr val="000000"/>
                </a:solidFill>
                <a:latin typeface="Calibri"/>
                <a:ea typeface="Calibri"/>
                <a:cs typeface="Calibri"/>
                <a:sym typeface="Calibri"/>
              </a:rPr>
              <a:t>1.- Arco de la sierra (DIN 6473)</a:t>
            </a:r>
            <a:endParaRPr sz="1100" b="0" i="0" u="none" strike="noStrike" cap="none" dirty="0">
              <a:solidFill>
                <a:schemeClr val="dk1"/>
              </a:solidFill>
              <a:latin typeface="Calibri"/>
              <a:ea typeface="Calibri"/>
              <a:cs typeface="Calibri"/>
              <a:sym typeface="Calibri"/>
            </a:endParaRPr>
          </a:p>
          <a:p>
            <a:pPr marL="0" marR="0" lvl="0" indent="0" algn="l" rtl="0">
              <a:lnSpc>
                <a:spcPct val="107000"/>
              </a:lnSpc>
              <a:spcBef>
                <a:spcPts val="800"/>
              </a:spcBef>
              <a:spcAft>
                <a:spcPts val="0"/>
              </a:spcAft>
              <a:buClr>
                <a:srgbClr val="000000"/>
              </a:buClr>
              <a:buSzPts val="1100"/>
              <a:buFont typeface="Arial"/>
              <a:buNone/>
            </a:pPr>
            <a:r>
              <a:rPr lang="es-CL" sz="1100" b="0" i="0" u="none" strike="noStrike" cap="none" dirty="0">
                <a:solidFill>
                  <a:srgbClr val="000000"/>
                </a:solidFill>
                <a:latin typeface="Calibri"/>
                <a:ea typeface="Calibri"/>
                <a:cs typeface="Calibri"/>
                <a:sym typeface="Calibri"/>
              </a:rPr>
              <a:t>2.  Empuñadura</a:t>
            </a:r>
            <a:endParaRPr sz="1100" b="0" i="0" u="none" strike="noStrike" cap="none" dirty="0">
              <a:solidFill>
                <a:schemeClr val="dk1"/>
              </a:solidFill>
              <a:latin typeface="Calibri"/>
              <a:ea typeface="Calibri"/>
              <a:cs typeface="Calibri"/>
              <a:sym typeface="Calibri"/>
            </a:endParaRPr>
          </a:p>
          <a:p>
            <a:pPr marL="0" marR="0" lvl="0" indent="0" algn="l" rtl="0">
              <a:lnSpc>
                <a:spcPct val="107000"/>
              </a:lnSpc>
              <a:spcBef>
                <a:spcPts val="800"/>
              </a:spcBef>
              <a:spcAft>
                <a:spcPts val="0"/>
              </a:spcAft>
              <a:buClr>
                <a:srgbClr val="000000"/>
              </a:buClr>
              <a:buSzPts val="1100"/>
              <a:buFont typeface="Arial"/>
              <a:buNone/>
            </a:pPr>
            <a:r>
              <a:rPr lang="es-CL" sz="1100" b="0" i="0" u="none" strike="noStrike" cap="none" dirty="0">
                <a:solidFill>
                  <a:srgbClr val="000000"/>
                </a:solidFill>
                <a:latin typeface="Calibri"/>
                <a:ea typeface="Calibri"/>
                <a:cs typeface="Calibri"/>
                <a:sym typeface="Calibri"/>
              </a:rPr>
              <a:t>3.- Enganche fijo de la hoja.</a:t>
            </a:r>
            <a:endParaRPr sz="1100" b="0" i="0" u="none" strike="noStrike" cap="none" dirty="0">
              <a:solidFill>
                <a:schemeClr val="dk1"/>
              </a:solidFill>
              <a:latin typeface="Calibri"/>
              <a:ea typeface="Calibri"/>
              <a:cs typeface="Calibri"/>
              <a:sym typeface="Calibri"/>
            </a:endParaRPr>
          </a:p>
          <a:p>
            <a:pPr marL="0" marR="0" lvl="0" indent="0" algn="l" rtl="0">
              <a:lnSpc>
                <a:spcPct val="107000"/>
              </a:lnSpc>
              <a:spcBef>
                <a:spcPts val="800"/>
              </a:spcBef>
              <a:spcAft>
                <a:spcPts val="0"/>
              </a:spcAft>
              <a:buClr>
                <a:srgbClr val="000000"/>
              </a:buClr>
              <a:buSzPts val="1100"/>
              <a:buFont typeface="Arial"/>
              <a:buNone/>
            </a:pPr>
            <a:r>
              <a:rPr lang="es-CL" sz="1100" b="0" i="0" u="none" strike="noStrike" cap="none" dirty="0">
                <a:solidFill>
                  <a:srgbClr val="000000"/>
                </a:solidFill>
                <a:latin typeface="Calibri"/>
                <a:ea typeface="Calibri"/>
                <a:cs typeface="Calibri"/>
                <a:sym typeface="Calibri"/>
              </a:rPr>
              <a:t>4.- Hoja de sierra (DIN 6494)</a:t>
            </a:r>
            <a:endParaRPr sz="1100" b="0" i="0" u="none" strike="noStrike" cap="none" dirty="0">
              <a:solidFill>
                <a:schemeClr val="dk1"/>
              </a:solidFill>
              <a:latin typeface="Calibri"/>
              <a:ea typeface="Calibri"/>
              <a:cs typeface="Calibri"/>
              <a:sym typeface="Calibri"/>
            </a:endParaRPr>
          </a:p>
          <a:p>
            <a:pPr marL="0" marR="0" lvl="0" indent="0" algn="l" rtl="0">
              <a:lnSpc>
                <a:spcPct val="107000"/>
              </a:lnSpc>
              <a:spcBef>
                <a:spcPts val="800"/>
              </a:spcBef>
              <a:spcAft>
                <a:spcPts val="0"/>
              </a:spcAft>
              <a:buClr>
                <a:srgbClr val="000000"/>
              </a:buClr>
              <a:buSzPts val="1100"/>
              <a:buFont typeface="Arial"/>
              <a:buNone/>
            </a:pPr>
            <a:r>
              <a:rPr lang="es-CL" sz="1100" b="0" i="0" u="none" strike="noStrike" cap="none" dirty="0">
                <a:solidFill>
                  <a:srgbClr val="000000"/>
                </a:solidFill>
                <a:latin typeface="Calibri"/>
                <a:ea typeface="Calibri"/>
                <a:cs typeface="Calibri"/>
                <a:sym typeface="Calibri"/>
              </a:rPr>
              <a:t>5.- Tensor hoja de sierra</a:t>
            </a:r>
            <a:endParaRPr sz="1100" b="0" i="0" u="none" strike="noStrike" cap="none" dirty="0">
              <a:solidFill>
                <a:schemeClr val="dk1"/>
              </a:solidFill>
              <a:latin typeface="Calibri"/>
              <a:ea typeface="Calibri"/>
              <a:cs typeface="Calibri"/>
              <a:sym typeface="Calibri"/>
            </a:endParaRPr>
          </a:p>
          <a:p>
            <a:pPr marL="0" marR="0" lvl="0" indent="0" algn="l" rtl="0">
              <a:lnSpc>
                <a:spcPct val="107000"/>
              </a:lnSpc>
              <a:spcBef>
                <a:spcPts val="800"/>
              </a:spcBef>
              <a:spcAft>
                <a:spcPts val="800"/>
              </a:spcAft>
              <a:buClr>
                <a:srgbClr val="000000"/>
              </a:buClr>
              <a:buSzPts val="1100"/>
              <a:buFont typeface="Arial"/>
              <a:buNone/>
            </a:pPr>
            <a:r>
              <a:rPr lang="es-CL" sz="1100" b="0" i="0" u="none" strike="noStrike" cap="none" dirty="0">
                <a:solidFill>
                  <a:srgbClr val="000000"/>
                </a:solidFill>
                <a:latin typeface="Calibri"/>
                <a:ea typeface="Calibri"/>
                <a:cs typeface="Calibri"/>
                <a:sym typeface="Calibri"/>
              </a:rPr>
              <a:t>6.-Tuerca mariposa</a:t>
            </a:r>
            <a:endParaRPr sz="11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pic>
        <p:nvPicPr>
          <p:cNvPr id="218" name="Google Shape;218;p11"/>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19" name="Google Shape;219;p11"/>
          <p:cNvSpPr/>
          <p:nvPr/>
        </p:nvSpPr>
        <p:spPr>
          <a:xfrm>
            <a:off x="12020365" y="275204"/>
            <a:ext cx="171634" cy="616110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220" name="Google Shape;220;p11"/>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88354D"/>
              </a:buClr>
              <a:buSzPts val="4400"/>
              <a:buFont typeface="Calibri"/>
              <a:buNone/>
            </a:pPr>
            <a:r>
              <a:rPr lang="es-CL" dirty="0">
                <a:solidFill>
                  <a:srgbClr val="88354D"/>
                </a:solidFill>
              </a:rPr>
              <a:t>PROCESO DE ARRANQUE</a:t>
            </a:r>
            <a:br>
              <a:rPr lang="es-CL" dirty="0"/>
            </a:br>
            <a:r>
              <a:rPr lang="es-CL" dirty="0">
                <a:solidFill>
                  <a:srgbClr val="A7A8AA"/>
                </a:solidFill>
              </a:rPr>
              <a:t>VIRUTA</a:t>
            </a:r>
            <a:endParaRPr dirty="0">
              <a:solidFill>
                <a:srgbClr val="A7A8AA"/>
              </a:solidFill>
            </a:endParaRPr>
          </a:p>
        </p:txBody>
      </p:sp>
      <p:sp>
        <p:nvSpPr>
          <p:cNvPr id="221" name="Google Shape;221;p11"/>
          <p:cNvSpPr/>
          <p:nvPr/>
        </p:nvSpPr>
        <p:spPr>
          <a:xfrm>
            <a:off x="403193" y="233392"/>
            <a:ext cx="1336831" cy="45719"/>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222" name="Google Shape;222;p11"/>
          <p:cNvSpPr txBox="1"/>
          <p:nvPr/>
        </p:nvSpPr>
        <p:spPr>
          <a:xfrm>
            <a:off x="403193" y="3020586"/>
            <a:ext cx="6096000" cy="2614305"/>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Clr>
                <a:srgbClr val="000000"/>
              </a:buClr>
              <a:buSzPts val="2800"/>
              <a:buFont typeface="Arial"/>
              <a:buNone/>
            </a:pPr>
            <a:r>
              <a:rPr lang="es-CL" sz="2800" b="1" i="0" u="none" strike="noStrike" cap="none" dirty="0">
                <a:solidFill>
                  <a:srgbClr val="A5A5A5"/>
                </a:solidFill>
                <a:latin typeface="Calibri"/>
                <a:ea typeface="Calibri"/>
                <a:cs typeface="Calibri"/>
                <a:sym typeface="Calibri"/>
              </a:rPr>
              <a:t>3. </a:t>
            </a:r>
            <a:r>
              <a:rPr lang="es-CL" sz="2800" b="1" i="0" u="none" strike="noStrike" cap="none" dirty="0">
                <a:solidFill>
                  <a:srgbClr val="88354D"/>
                </a:solidFill>
                <a:latin typeface="Calibri"/>
                <a:ea typeface="Calibri"/>
                <a:cs typeface="Calibri"/>
                <a:sym typeface="Calibri"/>
              </a:rPr>
              <a:t>LIMADO</a:t>
            </a:r>
            <a:endParaRPr sz="1400" b="0" i="0" u="none" strike="noStrike" cap="none" dirty="0">
              <a:solidFill>
                <a:srgbClr val="000000"/>
              </a:solidFill>
              <a:latin typeface="Arial"/>
              <a:ea typeface="Arial"/>
              <a:cs typeface="Arial"/>
              <a:sym typeface="Arial"/>
            </a:endParaRPr>
          </a:p>
          <a:p>
            <a:pPr marL="0" marR="0" lvl="0" indent="0" algn="just" rtl="0">
              <a:lnSpc>
                <a:spcPct val="107000"/>
              </a:lnSpc>
              <a:spcBef>
                <a:spcPts val="800"/>
              </a:spcBef>
              <a:spcAft>
                <a:spcPts val="0"/>
              </a:spcAft>
              <a:buClr>
                <a:srgbClr val="000000"/>
              </a:buClr>
              <a:buSzPts val="2400"/>
              <a:buFont typeface="Arial"/>
              <a:buNone/>
            </a:pPr>
            <a:r>
              <a:rPr lang="es-CL" sz="2400" b="0" i="0" u="none" strike="noStrike" cap="none" dirty="0">
                <a:solidFill>
                  <a:srgbClr val="202124"/>
                </a:solidFill>
                <a:latin typeface="Calibri"/>
                <a:ea typeface="Calibri"/>
                <a:cs typeface="Calibri"/>
                <a:sym typeface="Calibri"/>
              </a:rPr>
              <a:t>Es proceso de arranque de viruta de una pieza con el fin de conseguir la forma y las dimensiones deseadas o de dar un acabado específico a una superficie.  Para esto existen diferentes tipos y formas de limas.</a:t>
            </a:r>
            <a:endParaRPr sz="1800" b="0" i="0" u="none" strike="noStrike" cap="none" dirty="0">
              <a:solidFill>
                <a:schemeClr val="dk1"/>
              </a:solidFill>
              <a:latin typeface="Calibri"/>
              <a:ea typeface="Calibri"/>
              <a:cs typeface="Calibri"/>
              <a:sym typeface="Calibri"/>
            </a:endParaRPr>
          </a:p>
        </p:txBody>
      </p:sp>
      <p:pic>
        <p:nvPicPr>
          <p:cNvPr id="223" name="Google Shape;223;p11"/>
          <p:cNvPicPr preferRelativeResize="0"/>
          <p:nvPr/>
        </p:nvPicPr>
        <p:blipFill rotWithShape="1">
          <a:blip r:embed="rId4">
            <a:alphaModFix/>
          </a:blip>
          <a:srcRect/>
          <a:stretch/>
        </p:blipFill>
        <p:spPr>
          <a:xfrm>
            <a:off x="7524396" y="3501731"/>
            <a:ext cx="2963089" cy="1932763"/>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pic>
        <p:nvPicPr>
          <p:cNvPr id="228" name="Google Shape;228;p12"/>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29" name="Google Shape;229;p12"/>
          <p:cNvSpPr/>
          <p:nvPr/>
        </p:nvSpPr>
        <p:spPr>
          <a:xfrm>
            <a:off x="12020365" y="275204"/>
            <a:ext cx="171634" cy="616110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230" name="Google Shape;230;p12"/>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88354D"/>
              </a:buClr>
              <a:buSzPts val="4400"/>
              <a:buFont typeface="Calibri"/>
              <a:buNone/>
            </a:pPr>
            <a:r>
              <a:rPr lang="es-CL" dirty="0">
                <a:solidFill>
                  <a:srgbClr val="88354D"/>
                </a:solidFill>
              </a:rPr>
              <a:t>PROCESO DE ARRANQUE</a:t>
            </a:r>
            <a:br>
              <a:rPr lang="es-CL" dirty="0"/>
            </a:br>
            <a:r>
              <a:rPr lang="es-CL" dirty="0">
                <a:solidFill>
                  <a:srgbClr val="A7A8AA"/>
                </a:solidFill>
              </a:rPr>
              <a:t>VIRUTA</a:t>
            </a:r>
            <a:endParaRPr dirty="0">
              <a:solidFill>
                <a:srgbClr val="A7A8AA"/>
              </a:solidFill>
            </a:endParaRPr>
          </a:p>
        </p:txBody>
      </p:sp>
      <p:sp>
        <p:nvSpPr>
          <p:cNvPr id="231" name="Google Shape;231;p12"/>
          <p:cNvSpPr/>
          <p:nvPr/>
        </p:nvSpPr>
        <p:spPr>
          <a:xfrm>
            <a:off x="403193" y="233392"/>
            <a:ext cx="1336831" cy="45719"/>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232" name="Google Shape;232;p12"/>
          <p:cNvSpPr txBox="1"/>
          <p:nvPr/>
        </p:nvSpPr>
        <p:spPr>
          <a:xfrm>
            <a:off x="403193" y="2195288"/>
            <a:ext cx="6096000" cy="4297587"/>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Clr>
                <a:srgbClr val="000000"/>
              </a:buClr>
              <a:buSzPts val="2800"/>
              <a:buFont typeface="Arial"/>
              <a:buNone/>
            </a:pPr>
            <a:r>
              <a:rPr lang="es-CL" sz="2800" b="1" i="0" u="none" strike="noStrike" cap="none" dirty="0">
                <a:solidFill>
                  <a:srgbClr val="A5A5A5"/>
                </a:solidFill>
                <a:latin typeface="Calibri"/>
                <a:ea typeface="Calibri"/>
                <a:cs typeface="Calibri"/>
                <a:sym typeface="Calibri"/>
              </a:rPr>
              <a:t>4. </a:t>
            </a:r>
            <a:r>
              <a:rPr lang="es-CL" sz="2800" b="1" i="0" u="none" strike="noStrike" cap="none" dirty="0">
                <a:solidFill>
                  <a:srgbClr val="88354D"/>
                </a:solidFill>
                <a:latin typeface="Calibri"/>
                <a:ea typeface="Calibri"/>
                <a:cs typeface="Calibri"/>
                <a:sym typeface="Calibri"/>
              </a:rPr>
              <a:t>ROSCADO</a:t>
            </a:r>
            <a:endParaRPr sz="1400" b="0" i="0" u="none" strike="noStrike" cap="none" dirty="0">
              <a:solidFill>
                <a:srgbClr val="000000"/>
              </a:solidFill>
              <a:latin typeface="Arial"/>
              <a:ea typeface="Arial"/>
              <a:cs typeface="Arial"/>
              <a:sym typeface="Arial"/>
            </a:endParaRPr>
          </a:p>
          <a:p>
            <a:pPr marL="0" marR="0" lvl="0" indent="0" algn="just" rtl="0">
              <a:lnSpc>
                <a:spcPct val="107000"/>
              </a:lnSpc>
              <a:spcBef>
                <a:spcPts val="800"/>
              </a:spcBef>
              <a:spcAft>
                <a:spcPts val="0"/>
              </a:spcAft>
              <a:buClr>
                <a:srgbClr val="000000"/>
              </a:buClr>
              <a:buSzPts val="2400"/>
              <a:buFont typeface="Arial"/>
              <a:buNone/>
            </a:pPr>
            <a:r>
              <a:rPr lang="es-CL" sz="2400" b="0" i="0" u="none" strike="noStrike" cap="none" dirty="0">
                <a:solidFill>
                  <a:schemeClr val="dk1"/>
                </a:solidFill>
                <a:latin typeface="Calibri"/>
                <a:ea typeface="Calibri"/>
                <a:cs typeface="Calibri"/>
                <a:sym typeface="Calibri"/>
              </a:rPr>
              <a:t>El proceso de arranque de viruta que consiste en la mecanización helicoidal interior (tuercas) y exterior (pernos) sobre una superficie cilíndrica. Con el fin de generar una unión y sujeción.</a:t>
            </a:r>
            <a:endParaRPr sz="1400" b="0" i="0" u="none" strike="noStrike" cap="none" dirty="0">
              <a:solidFill>
                <a:srgbClr val="000000"/>
              </a:solidFill>
              <a:latin typeface="Arial"/>
              <a:ea typeface="Arial"/>
              <a:cs typeface="Arial"/>
              <a:sym typeface="Arial"/>
            </a:endParaRPr>
          </a:p>
          <a:p>
            <a:pPr marL="0" marR="0" lvl="0" indent="0" algn="just" rtl="0">
              <a:lnSpc>
                <a:spcPct val="107000"/>
              </a:lnSpc>
              <a:spcBef>
                <a:spcPts val="800"/>
              </a:spcBef>
              <a:spcAft>
                <a:spcPts val="0"/>
              </a:spcAft>
              <a:buClr>
                <a:srgbClr val="000000"/>
              </a:buClr>
              <a:buSzPts val="2400"/>
              <a:buFont typeface="Arial"/>
              <a:buNone/>
            </a:pPr>
            <a:r>
              <a:rPr lang="es-CL" sz="2400" b="0" i="0" u="none" strike="noStrike" cap="none" dirty="0">
                <a:solidFill>
                  <a:schemeClr val="dk1"/>
                </a:solidFill>
                <a:latin typeface="Calibri"/>
                <a:ea typeface="Calibri"/>
                <a:cs typeface="Calibri"/>
                <a:sym typeface="Calibri"/>
              </a:rPr>
              <a:t>En el caso de el juego de machos se monta sobre el agujero realizado previamente según tablas. Para luego aplicar de el más cónico al más cilíndrico.</a:t>
            </a:r>
            <a:endParaRPr sz="2400" b="0" i="0" u="none" strike="noStrike" cap="none" dirty="0">
              <a:solidFill>
                <a:schemeClr val="dk1"/>
              </a:solidFill>
              <a:latin typeface="Calibri"/>
              <a:ea typeface="Calibri"/>
              <a:cs typeface="Calibri"/>
              <a:sym typeface="Calibri"/>
            </a:endParaRPr>
          </a:p>
        </p:txBody>
      </p:sp>
      <p:pic>
        <p:nvPicPr>
          <p:cNvPr id="233" name="Google Shape;233;p12"/>
          <p:cNvPicPr preferRelativeResize="0"/>
          <p:nvPr/>
        </p:nvPicPr>
        <p:blipFill rotWithShape="1">
          <a:blip r:embed="rId4">
            <a:alphaModFix/>
          </a:blip>
          <a:srcRect/>
          <a:stretch/>
        </p:blipFill>
        <p:spPr>
          <a:xfrm>
            <a:off x="7487399" y="2195288"/>
            <a:ext cx="3697617" cy="1924705"/>
          </a:xfrm>
          <a:prstGeom prst="rect">
            <a:avLst/>
          </a:prstGeom>
          <a:noFill/>
          <a:ln>
            <a:noFill/>
          </a:ln>
        </p:spPr>
      </p:pic>
      <p:pic>
        <p:nvPicPr>
          <p:cNvPr id="234" name="Google Shape;234;p12"/>
          <p:cNvPicPr preferRelativeResize="0"/>
          <p:nvPr/>
        </p:nvPicPr>
        <p:blipFill rotWithShape="1">
          <a:blip r:embed="rId5">
            <a:alphaModFix/>
          </a:blip>
          <a:srcRect/>
          <a:stretch/>
        </p:blipFill>
        <p:spPr>
          <a:xfrm>
            <a:off x="7967541" y="4344081"/>
            <a:ext cx="2737332" cy="192470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pic>
        <p:nvPicPr>
          <p:cNvPr id="94" name="Google Shape;94;p2"/>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95" name="Google Shape;95;p2"/>
          <p:cNvSpPr/>
          <p:nvPr/>
        </p:nvSpPr>
        <p:spPr>
          <a:xfrm>
            <a:off x="1802163" y="97655"/>
            <a:ext cx="7830105" cy="905521"/>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96" name="Google Shape;96;p2"/>
          <p:cNvSpPr txBox="1">
            <a:spLocks noGrp="1"/>
          </p:cNvSpPr>
          <p:nvPr>
            <p:ph type="title"/>
          </p:nvPr>
        </p:nvSpPr>
        <p:spPr>
          <a:xfrm>
            <a:off x="1970842" y="297401"/>
            <a:ext cx="7403977" cy="506030"/>
          </a:xfrm>
          <a:prstGeom prst="rect">
            <a:avLst/>
          </a:prstGeom>
          <a:noFill/>
          <a:ln>
            <a:noFill/>
          </a:ln>
        </p:spPr>
        <p:txBody>
          <a:bodyPr spcFirstLastPara="1" wrap="square" lIns="91425" tIns="45700" rIns="91425" bIns="45700" anchor="ctr" anchorCtr="0">
            <a:noAutofit/>
          </a:bodyPr>
          <a:lstStyle/>
          <a:p>
            <a:pPr marL="0" lvl="0" indent="0" algn="r" rtl="0">
              <a:lnSpc>
                <a:spcPct val="90000"/>
              </a:lnSpc>
              <a:spcBef>
                <a:spcPts val="0"/>
              </a:spcBef>
              <a:spcAft>
                <a:spcPts val="0"/>
              </a:spcAft>
              <a:buClr>
                <a:schemeClr val="lt1"/>
              </a:buClr>
              <a:buSzPts val="3600"/>
              <a:buFont typeface="Calibri"/>
              <a:buNone/>
            </a:pPr>
            <a:r>
              <a:rPr lang="es-MX" sz="3600" dirty="0">
                <a:solidFill>
                  <a:schemeClr val="lt1"/>
                </a:solidFill>
              </a:rPr>
              <a:t>T</a:t>
            </a:r>
            <a:r>
              <a:rPr lang="es-CL" sz="3600" dirty="0">
                <a:solidFill>
                  <a:schemeClr val="lt1"/>
                </a:solidFill>
              </a:rPr>
              <a:t>EMAS</a:t>
            </a:r>
            <a:endParaRPr sz="3600" dirty="0">
              <a:solidFill>
                <a:schemeClr val="lt1"/>
              </a:solidFill>
            </a:endParaRPr>
          </a:p>
        </p:txBody>
      </p:sp>
      <p:sp>
        <p:nvSpPr>
          <p:cNvPr id="97" name="Google Shape;97;p2"/>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98" name="Google Shape;98;p2"/>
          <p:cNvSpPr/>
          <p:nvPr/>
        </p:nvSpPr>
        <p:spPr>
          <a:xfrm>
            <a:off x="-4" y="97657"/>
            <a:ext cx="1713397" cy="905521"/>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99" name="Google Shape;99;p2"/>
          <p:cNvSpPr/>
          <p:nvPr/>
        </p:nvSpPr>
        <p:spPr>
          <a:xfrm>
            <a:off x="2416205" y="2379217"/>
            <a:ext cx="3451938" cy="280534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00" name="Google Shape;100;p2"/>
          <p:cNvSpPr txBox="1">
            <a:spLocks noGrp="1"/>
          </p:cNvSpPr>
          <p:nvPr>
            <p:ph type="body" idx="1"/>
          </p:nvPr>
        </p:nvSpPr>
        <p:spPr>
          <a:xfrm>
            <a:off x="2482049" y="2795183"/>
            <a:ext cx="3320250" cy="2123047"/>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lt1"/>
              </a:buClr>
              <a:buSzPts val="2000"/>
              <a:buChar char="•"/>
            </a:pPr>
            <a:r>
              <a:rPr lang="es-CL" sz="2000" dirty="0">
                <a:solidFill>
                  <a:schemeClr val="lt1"/>
                </a:solidFill>
              </a:rPr>
              <a:t>Herramientas Manuales</a:t>
            </a:r>
            <a:endParaRPr dirty="0"/>
          </a:p>
          <a:p>
            <a:pPr marL="228600" lvl="0" indent="-228600" algn="l" rtl="0">
              <a:lnSpc>
                <a:spcPct val="90000"/>
              </a:lnSpc>
              <a:spcBef>
                <a:spcPts val="1000"/>
              </a:spcBef>
              <a:spcAft>
                <a:spcPts val="0"/>
              </a:spcAft>
              <a:buClr>
                <a:schemeClr val="lt1"/>
              </a:buClr>
              <a:buSzPts val="2000"/>
              <a:buChar char="•"/>
            </a:pPr>
            <a:r>
              <a:rPr lang="es-CL" sz="2000" dirty="0">
                <a:solidFill>
                  <a:schemeClr val="lt1"/>
                </a:solidFill>
              </a:rPr>
              <a:t>Herramientas Eléctricas</a:t>
            </a:r>
            <a:endParaRPr dirty="0"/>
          </a:p>
        </p:txBody>
      </p:sp>
      <p:sp>
        <p:nvSpPr>
          <p:cNvPr id="101" name="Google Shape;101;p2"/>
          <p:cNvSpPr txBox="1"/>
          <p:nvPr/>
        </p:nvSpPr>
        <p:spPr>
          <a:xfrm>
            <a:off x="2747639" y="1515201"/>
            <a:ext cx="2836417" cy="870967"/>
          </a:xfrm>
          <a:prstGeom prst="rect">
            <a:avLst/>
          </a:prstGeom>
          <a:noFill/>
          <a:ln>
            <a:noFill/>
          </a:ln>
        </p:spPr>
        <p:txBody>
          <a:bodyPr spcFirstLastPara="1" wrap="square" lIns="91425" tIns="45700" rIns="91425" bIns="45700" anchor="t" anchorCtr="0">
            <a:spAutoFit/>
          </a:bodyPr>
          <a:lstStyle/>
          <a:p>
            <a:pPr marL="0" marR="0" lvl="0" indent="0" algn="ctr" rtl="0">
              <a:lnSpc>
                <a:spcPct val="110000"/>
              </a:lnSpc>
              <a:spcBef>
                <a:spcPts val="0"/>
              </a:spcBef>
              <a:spcAft>
                <a:spcPts val="0"/>
              </a:spcAft>
              <a:buClr>
                <a:schemeClr val="dk1"/>
              </a:buClr>
              <a:buSzPts val="1800"/>
              <a:buFont typeface="Calibri"/>
              <a:buNone/>
            </a:pPr>
            <a:r>
              <a:rPr lang="es-CL" sz="2800" b="1" i="0" u="none" strike="noStrike" cap="none" dirty="0">
                <a:solidFill>
                  <a:schemeClr val="dk1"/>
                </a:solidFill>
                <a:latin typeface="Calibri"/>
                <a:ea typeface="Calibri"/>
                <a:cs typeface="Calibri"/>
                <a:sym typeface="Calibri"/>
              </a:rPr>
              <a:t>TEMA 1 </a:t>
            </a:r>
            <a:endParaRPr sz="1400" b="0" i="0" u="none" strike="noStrike" cap="none" dirty="0">
              <a:solidFill>
                <a:srgbClr val="000000"/>
              </a:solidFill>
              <a:latin typeface="Arial"/>
              <a:ea typeface="Arial"/>
              <a:cs typeface="Arial"/>
              <a:sym typeface="Arial"/>
            </a:endParaRPr>
          </a:p>
          <a:p>
            <a:pPr marL="0" marR="0" lvl="0" indent="0" algn="ctr" rtl="0">
              <a:lnSpc>
                <a:spcPct val="110000"/>
              </a:lnSpc>
              <a:spcBef>
                <a:spcPts val="0"/>
              </a:spcBef>
              <a:spcAft>
                <a:spcPts val="0"/>
              </a:spcAft>
              <a:buClr>
                <a:schemeClr val="dk1"/>
              </a:buClr>
              <a:buSzPts val="1800"/>
              <a:buFont typeface="Calibri"/>
              <a:buNone/>
            </a:pPr>
            <a:r>
              <a:rPr lang="es-CL" sz="1800" b="1" i="0" u="none" strike="noStrike" cap="none" dirty="0">
                <a:solidFill>
                  <a:schemeClr val="dk1"/>
                </a:solidFill>
                <a:latin typeface="Calibri"/>
                <a:ea typeface="Calibri"/>
                <a:cs typeface="Calibri"/>
                <a:sym typeface="Calibri"/>
              </a:rPr>
              <a:t>TIPOS DE HERRAMIENTAS</a:t>
            </a:r>
            <a:endParaRPr sz="1800" b="1" i="0" u="none" strike="noStrike" cap="none" dirty="0">
              <a:solidFill>
                <a:schemeClr val="dk1"/>
              </a:solidFill>
              <a:latin typeface="Calibri"/>
              <a:ea typeface="Calibri"/>
              <a:cs typeface="Calibri"/>
              <a:sym typeface="Calibri"/>
            </a:endParaRPr>
          </a:p>
        </p:txBody>
      </p:sp>
      <p:sp>
        <p:nvSpPr>
          <p:cNvPr id="102" name="Google Shape;102;p2"/>
          <p:cNvSpPr/>
          <p:nvPr/>
        </p:nvSpPr>
        <p:spPr>
          <a:xfrm>
            <a:off x="6105248" y="2379217"/>
            <a:ext cx="3451938" cy="280534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03" name="Google Shape;103;p2"/>
          <p:cNvSpPr txBox="1"/>
          <p:nvPr/>
        </p:nvSpPr>
        <p:spPr>
          <a:xfrm>
            <a:off x="6037379" y="1523470"/>
            <a:ext cx="3608774" cy="870967"/>
          </a:xfrm>
          <a:prstGeom prst="rect">
            <a:avLst/>
          </a:prstGeom>
          <a:noFill/>
          <a:ln>
            <a:noFill/>
          </a:ln>
        </p:spPr>
        <p:txBody>
          <a:bodyPr spcFirstLastPara="1" wrap="square" lIns="91425" tIns="45700" rIns="91425" bIns="45700" anchor="t" anchorCtr="0">
            <a:spAutoFit/>
          </a:bodyPr>
          <a:lstStyle/>
          <a:p>
            <a:pPr marL="0" marR="0" lvl="0" indent="0" algn="ctr" rtl="0">
              <a:lnSpc>
                <a:spcPct val="110000"/>
              </a:lnSpc>
              <a:spcBef>
                <a:spcPts val="0"/>
              </a:spcBef>
              <a:spcAft>
                <a:spcPts val="0"/>
              </a:spcAft>
              <a:buClr>
                <a:schemeClr val="dk1"/>
              </a:buClr>
              <a:buSzPts val="1800"/>
              <a:buFont typeface="Calibri"/>
              <a:buNone/>
            </a:pPr>
            <a:r>
              <a:rPr lang="es-CL" sz="2800" b="1" dirty="0">
                <a:solidFill>
                  <a:schemeClr val="dk1"/>
                </a:solidFill>
                <a:latin typeface="Calibri"/>
                <a:ea typeface="Calibri"/>
                <a:cs typeface="Calibri"/>
                <a:sym typeface="Calibri"/>
              </a:rPr>
              <a:t>TEMA </a:t>
            </a:r>
            <a:r>
              <a:rPr lang="es-CL" sz="2800" b="1" i="0" u="none" strike="noStrike" cap="none" dirty="0">
                <a:solidFill>
                  <a:schemeClr val="dk1"/>
                </a:solidFill>
                <a:latin typeface="Calibri"/>
                <a:ea typeface="Calibri"/>
                <a:cs typeface="Calibri"/>
                <a:sym typeface="Calibri"/>
              </a:rPr>
              <a:t>2 </a:t>
            </a:r>
            <a:endParaRPr sz="1400" b="0" i="0" u="none" strike="noStrike" cap="none" dirty="0">
              <a:solidFill>
                <a:srgbClr val="000000"/>
              </a:solidFill>
              <a:latin typeface="Arial"/>
              <a:ea typeface="Arial"/>
              <a:cs typeface="Arial"/>
              <a:sym typeface="Arial"/>
            </a:endParaRPr>
          </a:p>
          <a:p>
            <a:pPr marL="0" marR="0" lvl="0" indent="0" algn="ctr" rtl="0">
              <a:lnSpc>
                <a:spcPct val="110000"/>
              </a:lnSpc>
              <a:spcBef>
                <a:spcPts val="0"/>
              </a:spcBef>
              <a:spcAft>
                <a:spcPts val="0"/>
              </a:spcAft>
              <a:buClr>
                <a:schemeClr val="dk1"/>
              </a:buClr>
              <a:buSzPts val="1800"/>
              <a:buFont typeface="Calibri"/>
              <a:buNone/>
            </a:pPr>
            <a:r>
              <a:rPr lang="es-CL" sz="1800" b="1" i="0" u="none" strike="noStrike" cap="none" dirty="0">
                <a:solidFill>
                  <a:schemeClr val="dk1"/>
                </a:solidFill>
                <a:latin typeface="Calibri"/>
                <a:ea typeface="Calibri"/>
                <a:cs typeface="Calibri"/>
                <a:sym typeface="Calibri"/>
              </a:rPr>
              <a:t>ARRANQUE DE VIRUTA</a:t>
            </a:r>
            <a:endParaRPr sz="1400" b="0" i="0" u="none" strike="noStrike" cap="none" dirty="0">
              <a:solidFill>
                <a:srgbClr val="000000"/>
              </a:solidFill>
              <a:latin typeface="Arial"/>
              <a:ea typeface="Arial"/>
              <a:cs typeface="Arial"/>
              <a:sym typeface="Arial"/>
            </a:endParaRPr>
          </a:p>
        </p:txBody>
      </p:sp>
      <p:sp>
        <p:nvSpPr>
          <p:cNvPr id="104" name="Google Shape;104;p2"/>
          <p:cNvSpPr txBox="1"/>
          <p:nvPr/>
        </p:nvSpPr>
        <p:spPr>
          <a:xfrm>
            <a:off x="6236937" y="2795182"/>
            <a:ext cx="3320250" cy="2123047"/>
          </a:xfrm>
          <a:prstGeom prst="rect">
            <a:avLst/>
          </a:prstGeom>
          <a:noFill/>
          <a:ln>
            <a:noFill/>
          </a:ln>
        </p:spPr>
        <p:txBody>
          <a:bodyPr spcFirstLastPara="1" wrap="square" lIns="91425" tIns="45700" rIns="91425" bIns="45700" anchor="t" anchorCtr="0">
            <a:normAutofit/>
          </a:bodyPr>
          <a:lstStyle/>
          <a:p>
            <a:pPr marL="228600" marR="0" lvl="0" indent="-228600" algn="l" rtl="0">
              <a:lnSpc>
                <a:spcPct val="90000"/>
              </a:lnSpc>
              <a:spcBef>
                <a:spcPts val="0"/>
              </a:spcBef>
              <a:spcAft>
                <a:spcPts val="0"/>
              </a:spcAft>
              <a:buClr>
                <a:schemeClr val="lt1"/>
              </a:buClr>
              <a:buSzPts val="2000"/>
              <a:buFont typeface="Arial"/>
              <a:buChar char="•"/>
            </a:pPr>
            <a:r>
              <a:rPr lang="es-CL" sz="2000" b="0" i="0" u="none" strike="noStrike" cap="none" dirty="0">
                <a:solidFill>
                  <a:schemeClr val="lt1"/>
                </a:solidFill>
                <a:latin typeface="Calibri"/>
                <a:ea typeface="Calibri"/>
                <a:cs typeface="Calibri"/>
                <a:sym typeface="Calibri"/>
              </a:rPr>
              <a:t>Cincelado </a:t>
            </a:r>
            <a:endParaRPr sz="1400" b="0" i="0" u="none" strike="noStrike" cap="none" dirty="0">
              <a:solidFill>
                <a:srgbClr val="000000"/>
              </a:solidFill>
              <a:latin typeface="Arial"/>
              <a:ea typeface="Arial"/>
              <a:cs typeface="Arial"/>
              <a:sym typeface="Arial"/>
            </a:endParaRPr>
          </a:p>
          <a:p>
            <a:pPr marL="228600" marR="0" lvl="0" indent="-228600" algn="l" rtl="0">
              <a:lnSpc>
                <a:spcPct val="90000"/>
              </a:lnSpc>
              <a:spcBef>
                <a:spcPts val="1000"/>
              </a:spcBef>
              <a:spcAft>
                <a:spcPts val="0"/>
              </a:spcAft>
              <a:buClr>
                <a:schemeClr val="lt1"/>
              </a:buClr>
              <a:buSzPts val="2000"/>
              <a:buFont typeface="Arial"/>
              <a:buChar char="•"/>
            </a:pPr>
            <a:r>
              <a:rPr lang="es-CL" sz="2000" b="0" i="0" u="none" strike="noStrike" cap="none" dirty="0">
                <a:solidFill>
                  <a:schemeClr val="lt1"/>
                </a:solidFill>
                <a:latin typeface="Calibri"/>
                <a:ea typeface="Calibri"/>
                <a:cs typeface="Calibri"/>
                <a:sym typeface="Calibri"/>
              </a:rPr>
              <a:t>Aserrado </a:t>
            </a:r>
            <a:endParaRPr sz="1400" b="0" i="0" u="none" strike="noStrike" cap="none" dirty="0">
              <a:solidFill>
                <a:srgbClr val="000000"/>
              </a:solidFill>
              <a:latin typeface="Arial"/>
              <a:ea typeface="Arial"/>
              <a:cs typeface="Arial"/>
              <a:sym typeface="Arial"/>
            </a:endParaRPr>
          </a:p>
          <a:p>
            <a:pPr marL="228600" marR="0" lvl="0" indent="-228600" algn="l" rtl="0">
              <a:lnSpc>
                <a:spcPct val="90000"/>
              </a:lnSpc>
              <a:spcBef>
                <a:spcPts val="1000"/>
              </a:spcBef>
              <a:spcAft>
                <a:spcPts val="0"/>
              </a:spcAft>
              <a:buClr>
                <a:schemeClr val="lt1"/>
              </a:buClr>
              <a:buSzPts val="2000"/>
              <a:buFont typeface="Arial"/>
              <a:buChar char="•"/>
            </a:pPr>
            <a:r>
              <a:rPr lang="es-CL" sz="2000" b="0" i="0" u="none" strike="noStrike" cap="none" dirty="0">
                <a:solidFill>
                  <a:schemeClr val="lt1"/>
                </a:solidFill>
                <a:latin typeface="Calibri"/>
                <a:ea typeface="Calibri"/>
                <a:cs typeface="Calibri"/>
                <a:sym typeface="Calibri"/>
              </a:rPr>
              <a:t>Limado</a:t>
            </a:r>
            <a:endParaRPr sz="1400" b="0" i="0" u="none" strike="noStrike" cap="none" dirty="0">
              <a:solidFill>
                <a:srgbClr val="000000"/>
              </a:solidFill>
              <a:latin typeface="Arial"/>
              <a:ea typeface="Arial"/>
              <a:cs typeface="Arial"/>
              <a:sym typeface="Arial"/>
            </a:endParaRPr>
          </a:p>
          <a:p>
            <a:pPr marL="228600" marR="0" lvl="0" indent="-228600" algn="l" rtl="0">
              <a:lnSpc>
                <a:spcPct val="90000"/>
              </a:lnSpc>
              <a:spcBef>
                <a:spcPts val="1000"/>
              </a:spcBef>
              <a:spcAft>
                <a:spcPts val="0"/>
              </a:spcAft>
              <a:buClr>
                <a:schemeClr val="lt1"/>
              </a:buClr>
              <a:buSzPts val="2000"/>
              <a:buFont typeface="Arial"/>
              <a:buChar char="•"/>
            </a:pPr>
            <a:r>
              <a:rPr lang="es-CL" sz="2000" b="0" i="0" u="none" strike="noStrike" cap="none" dirty="0">
                <a:solidFill>
                  <a:schemeClr val="lt1"/>
                </a:solidFill>
                <a:latin typeface="Calibri"/>
                <a:ea typeface="Calibri"/>
                <a:cs typeface="Calibri"/>
                <a:sym typeface="Calibri"/>
              </a:rPr>
              <a:t>Roscado</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3"/>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10" name="Google Shape;110;p3"/>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A7A8AA"/>
              </a:buClr>
              <a:buSzPts val="5940"/>
              <a:buFont typeface="Calibri"/>
              <a:buNone/>
            </a:pPr>
            <a:r>
              <a:rPr lang="es-CL" sz="5940" dirty="0">
                <a:solidFill>
                  <a:srgbClr val="A7A8AA"/>
                </a:solidFill>
              </a:rPr>
              <a:t>TEMA 1</a:t>
            </a:r>
            <a:br>
              <a:rPr lang="es-CL" sz="3959" dirty="0"/>
            </a:br>
            <a:r>
              <a:rPr lang="es-CL" sz="3959" dirty="0">
                <a:solidFill>
                  <a:srgbClr val="88354D"/>
                </a:solidFill>
              </a:rPr>
              <a:t>TIPOS DE HERRAMIENTAS</a:t>
            </a:r>
            <a:endParaRPr sz="3959" dirty="0">
              <a:solidFill>
                <a:srgbClr val="88354D"/>
              </a:solidFill>
            </a:endParaRPr>
          </a:p>
        </p:txBody>
      </p:sp>
      <p:sp>
        <p:nvSpPr>
          <p:cNvPr id="111" name="Google Shape;111;p3"/>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12" name="Google Shape;112;p3"/>
          <p:cNvSpPr/>
          <p:nvPr/>
        </p:nvSpPr>
        <p:spPr>
          <a:xfrm>
            <a:off x="8708831" y="279100"/>
            <a:ext cx="3186600" cy="6130500"/>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pic>
        <p:nvPicPr>
          <p:cNvPr id="117" name="Google Shape;117;p4"/>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18" name="Google Shape;118;p4"/>
          <p:cNvSpPr/>
          <p:nvPr/>
        </p:nvSpPr>
        <p:spPr>
          <a:xfrm>
            <a:off x="12020365" y="28288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19" name="Google Shape;119;p4"/>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HERRAMIENTAS</a:t>
            </a:r>
            <a:br>
              <a:rPr lang="es-CL" dirty="0"/>
            </a:br>
            <a:endParaRPr dirty="0">
              <a:solidFill>
                <a:srgbClr val="88354D"/>
              </a:solidFill>
            </a:endParaRPr>
          </a:p>
        </p:txBody>
      </p:sp>
      <p:sp>
        <p:nvSpPr>
          <p:cNvPr id="120" name="Google Shape;120;p4"/>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21" name="Google Shape;121;p4"/>
          <p:cNvSpPr txBox="1"/>
          <p:nvPr/>
        </p:nvSpPr>
        <p:spPr>
          <a:xfrm>
            <a:off x="296663" y="2763270"/>
            <a:ext cx="4754731" cy="2031325"/>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0000"/>
              </a:buClr>
              <a:buSzPts val="1800"/>
              <a:buFont typeface="Arial"/>
              <a:buNone/>
            </a:pPr>
            <a:r>
              <a:rPr lang="es-CL" sz="1800" b="1" i="0" u="none" strike="noStrike" cap="none" dirty="0">
                <a:solidFill>
                  <a:srgbClr val="88354D"/>
                </a:solidFill>
                <a:latin typeface="Calibri"/>
                <a:ea typeface="Calibri"/>
                <a:cs typeface="Calibri"/>
                <a:sym typeface="Calibri"/>
              </a:rPr>
              <a:t>LAS HERRAMIENTAS</a:t>
            </a:r>
            <a:endParaRPr sz="1400" b="0" i="0" u="none" strike="noStrike" cap="none" dirty="0">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800"/>
              <a:buFont typeface="Arial"/>
              <a:buNone/>
            </a:pPr>
            <a:endParaRPr sz="1800" b="1" i="0" u="none" strike="noStrike" cap="none" dirty="0">
              <a:solidFill>
                <a:srgbClr val="88354D"/>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800"/>
              <a:buFont typeface="Arial"/>
              <a:buNone/>
            </a:pPr>
            <a:r>
              <a:rPr lang="es-CL" sz="1800" b="0" i="0" u="none" strike="noStrike" cap="none" dirty="0">
                <a:solidFill>
                  <a:schemeClr val="dk1"/>
                </a:solidFill>
                <a:latin typeface="Calibri"/>
                <a:ea typeface="Calibri"/>
                <a:cs typeface="Calibri"/>
                <a:sym typeface="Calibri"/>
              </a:rPr>
              <a:t>Son</a:t>
            </a:r>
            <a:r>
              <a:rPr lang="es-CL" sz="1800" b="1" i="0" u="none" strike="noStrike" cap="none" dirty="0">
                <a:solidFill>
                  <a:srgbClr val="88354D"/>
                </a:solidFill>
                <a:latin typeface="Calibri"/>
                <a:ea typeface="Calibri"/>
                <a:cs typeface="Calibri"/>
                <a:sym typeface="Calibri"/>
              </a:rPr>
              <a:t> </a:t>
            </a:r>
            <a:r>
              <a:rPr lang="es-CL" sz="1800" b="0" i="0" u="none" strike="noStrike" cap="none" dirty="0">
                <a:solidFill>
                  <a:schemeClr val="dk1"/>
                </a:solidFill>
                <a:latin typeface="Calibri"/>
                <a:ea typeface="Calibri"/>
                <a:cs typeface="Calibri"/>
                <a:sym typeface="Calibri"/>
              </a:rPr>
              <a:t>aquellos útiles simples que requieren para su funcionamiento la fuerza humana como aquellos que son accionadas por motores eléctricos o de combustión interna, por medios neumáticos o por medios hidráulicos.</a:t>
            </a:r>
            <a:endParaRPr sz="1800" b="0" i="0" u="none" strike="noStrike" cap="none" dirty="0">
              <a:solidFill>
                <a:schemeClr val="dk1"/>
              </a:solidFill>
              <a:latin typeface="Calibri"/>
              <a:ea typeface="Calibri"/>
              <a:cs typeface="Calibri"/>
              <a:sym typeface="Calibri"/>
            </a:endParaRPr>
          </a:p>
        </p:txBody>
      </p:sp>
      <p:graphicFrame>
        <p:nvGraphicFramePr>
          <p:cNvPr id="122" name="Google Shape;122;p4"/>
          <p:cNvGraphicFramePr/>
          <p:nvPr/>
        </p:nvGraphicFramePr>
        <p:xfrm>
          <a:off x="5348057" y="2763270"/>
          <a:ext cx="6450350" cy="2431875"/>
        </p:xfrm>
        <a:graphic>
          <a:graphicData uri="http://schemas.openxmlformats.org/drawingml/2006/table">
            <a:tbl>
              <a:tblPr firstRow="1" bandRow="1">
                <a:noFill/>
                <a:tableStyleId>{D6F0F924-C84A-40A4-9EE5-0E745AC580EF}</a:tableStyleId>
              </a:tblPr>
              <a:tblGrid>
                <a:gridCol w="3225175">
                  <a:extLst>
                    <a:ext uri="{9D8B030D-6E8A-4147-A177-3AD203B41FA5}">
                      <a16:colId xmlns:a16="http://schemas.microsoft.com/office/drawing/2014/main" val="20000"/>
                    </a:ext>
                  </a:extLst>
                </a:gridCol>
                <a:gridCol w="3225175">
                  <a:extLst>
                    <a:ext uri="{9D8B030D-6E8A-4147-A177-3AD203B41FA5}">
                      <a16:colId xmlns:a16="http://schemas.microsoft.com/office/drawing/2014/main" val="20001"/>
                    </a:ext>
                  </a:extLst>
                </a:gridCol>
              </a:tblGrid>
              <a:tr h="486375">
                <a:tc>
                  <a:txBody>
                    <a:bodyPr/>
                    <a:lstStyle/>
                    <a:p>
                      <a:pPr marL="0" marR="0" lvl="0" indent="0" algn="ctr" rtl="0">
                        <a:lnSpc>
                          <a:spcPct val="100000"/>
                        </a:lnSpc>
                        <a:spcBef>
                          <a:spcPts val="0"/>
                        </a:spcBef>
                        <a:spcAft>
                          <a:spcPts val="0"/>
                        </a:spcAft>
                        <a:buClr>
                          <a:srgbClr val="000000"/>
                        </a:buClr>
                        <a:buSzPts val="1800"/>
                        <a:buFont typeface="Arial"/>
                        <a:buNone/>
                      </a:pPr>
                      <a:r>
                        <a:rPr lang="es-CL" sz="1800" u="none" strike="noStrike" cap="none" dirty="0"/>
                        <a:t>FUERZA HUMANA</a:t>
                      </a:r>
                      <a:endParaRPr sz="1800" u="none" strike="noStrike" cap="none" dirty="0"/>
                    </a:p>
                  </a:txBody>
                  <a:tcPr marL="91450" marR="91450" marT="45725" marB="45725" anchor="ctr">
                    <a:lnL w="9525" cap="flat" cmpd="sng">
                      <a:solidFill>
                        <a:srgbClr val="000000">
                          <a:alpha val="0"/>
                        </a:srgbClr>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88354D"/>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s-CL" sz="1800" u="none" strike="noStrike" cap="none" dirty="0"/>
                        <a:t>FUERZA EXTERNA</a:t>
                      </a:r>
                      <a:endParaRPr sz="1800" u="none" strike="noStrike" cap="none" dirty="0"/>
                    </a:p>
                  </a:txBody>
                  <a:tcPr marL="91450" marR="91450" marT="45725" marB="45725" anchor="ctr">
                    <a:lnL w="2857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88354D"/>
                    </a:solidFill>
                  </a:tcPr>
                </a:tc>
                <a:extLst>
                  <a:ext uri="{0D108BD9-81ED-4DB2-BD59-A6C34878D82A}">
                    <a16:rowId xmlns:a16="http://schemas.microsoft.com/office/drawing/2014/main" val="10000"/>
                  </a:ext>
                </a:extLst>
              </a:tr>
              <a:tr h="486375">
                <a:tc rowSpan="4">
                  <a:txBody>
                    <a:bodyPr/>
                    <a:lstStyle/>
                    <a:p>
                      <a:pPr marL="0" marR="0" lvl="0" indent="0" algn="ctr" rtl="0">
                        <a:lnSpc>
                          <a:spcPct val="100000"/>
                        </a:lnSpc>
                        <a:spcBef>
                          <a:spcPts val="0"/>
                        </a:spcBef>
                        <a:spcAft>
                          <a:spcPts val="0"/>
                        </a:spcAft>
                        <a:buClr>
                          <a:srgbClr val="000000"/>
                        </a:buClr>
                        <a:buSzPts val="1800"/>
                        <a:buFont typeface="Arial"/>
                        <a:buNone/>
                      </a:pPr>
                      <a:r>
                        <a:rPr lang="es-CL" sz="1800" u="none" strike="noStrike" cap="none" dirty="0"/>
                        <a:t>Manuales</a:t>
                      </a:r>
                      <a:endParaRPr sz="1800" u="none" strike="noStrike" cap="none" dirty="0"/>
                    </a:p>
                  </a:txBody>
                  <a:tcPr marL="91450" marR="91450" marT="45725" marB="45725" anchor="ctr">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s-CL" sz="1800" u="none" strike="noStrike" cap="none" dirty="0"/>
                        <a:t>Eléctricas</a:t>
                      </a:r>
                      <a:endParaRPr sz="1800" u="none" strike="noStrike" cap="none" dirty="0"/>
                    </a:p>
                  </a:txBody>
                  <a:tcPr marL="91450" marR="91450" marT="45725" marB="45725">
                    <a:lnL w="19050" cap="flat" cmpd="sng">
                      <a:solidFill>
                        <a:srgbClr val="A5A5A5"/>
                      </a:solidFill>
                      <a:prstDash val="solid"/>
                      <a:round/>
                      <a:headEnd type="none" w="sm" len="sm"/>
                      <a:tailEnd type="none" w="sm" len="sm"/>
                    </a:lnL>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486375">
                <a:tc vMerge="1">
                  <a:txBody>
                    <a:bodyPr/>
                    <a:lstStyle/>
                    <a:p>
                      <a:endParaRPr lang="es-CL"/>
                    </a:p>
                  </a:txBody>
                  <a:tcPr/>
                </a:tc>
                <a:tc>
                  <a:txBody>
                    <a:bodyPr/>
                    <a:lstStyle/>
                    <a:p>
                      <a:pPr marL="0" marR="0" lvl="0" indent="0" algn="ctr" rtl="0">
                        <a:lnSpc>
                          <a:spcPct val="100000"/>
                        </a:lnSpc>
                        <a:spcBef>
                          <a:spcPts val="0"/>
                        </a:spcBef>
                        <a:spcAft>
                          <a:spcPts val="0"/>
                        </a:spcAft>
                        <a:buClr>
                          <a:srgbClr val="000000"/>
                        </a:buClr>
                        <a:buSzPts val="1800"/>
                        <a:buFont typeface="Arial"/>
                        <a:buNone/>
                      </a:pPr>
                      <a:r>
                        <a:rPr lang="es-CL" sz="1800" u="none" strike="noStrike" cap="none" dirty="0"/>
                        <a:t>Neumáticas</a:t>
                      </a:r>
                      <a:endParaRPr sz="1800" u="none" strike="noStrike" cap="none" dirty="0"/>
                    </a:p>
                  </a:txBody>
                  <a:tcPr marL="91450" marR="91450" marT="45725" marB="45725">
                    <a:lnL w="19050" cap="flat" cmpd="sng">
                      <a:solidFill>
                        <a:srgbClr val="A5A5A5"/>
                      </a:solidFill>
                      <a:prstDash val="solid"/>
                      <a:round/>
                      <a:headEnd type="none" w="sm" len="sm"/>
                      <a:tailEnd type="none" w="sm" len="sm"/>
                    </a:lnL>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486375">
                <a:tc vMerge="1">
                  <a:txBody>
                    <a:bodyPr/>
                    <a:lstStyle/>
                    <a:p>
                      <a:endParaRPr lang="es-CL"/>
                    </a:p>
                  </a:txBody>
                  <a:tcPr/>
                </a:tc>
                <a:tc>
                  <a:txBody>
                    <a:bodyPr/>
                    <a:lstStyle/>
                    <a:p>
                      <a:pPr marL="0" marR="0" lvl="0" indent="0" algn="ctr" rtl="0">
                        <a:lnSpc>
                          <a:spcPct val="100000"/>
                        </a:lnSpc>
                        <a:spcBef>
                          <a:spcPts val="0"/>
                        </a:spcBef>
                        <a:spcAft>
                          <a:spcPts val="0"/>
                        </a:spcAft>
                        <a:buClr>
                          <a:srgbClr val="000000"/>
                        </a:buClr>
                        <a:buSzPts val="1800"/>
                        <a:buFont typeface="Arial"/>
                        <a:buNone/>
                      </a:pPr>
                      <a:r>
                        <a:rPr lang="es-CL" sz="1800" u="none" strike="noStrike" cap="none" dirty="0"/>
                        <a:t>Hidráulicas</a:t>
                      </a:r>
                      <a:endParaRPr sz="1800" u="none" strike="noStrike" cap="none" dirty="0"/>
                    </a:p>
                  </a:txBody>
                  <a:tcPr marL="91450" marR="91450" marT="45725" marB="45725" anchor="ctr">
                    <a:lnL w="19050" cap="flat" cmpd="sng">
                      <a:solidFill>
                        <a:srgbClr val="A5A5A5"/>
                      </a:solidFill>
                      <a:prstDash val="solid"/>
                      <a:round/>
                      <a:headEnd type="none" w="sm" len="sm"/>
                      <a:tailEnd type="none" w="sm" len="sm"/>
                    </a:lnL>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486375">
                <a:tc vMerge="1">
                  <a:txBody>
                    <a:bodyPr/>
                    <a:lstStyle/>
                    <a:p>
                      <a:endParaRPr lang="es-CL"/>
                    </a:p>
                  </a:txBody>
                  <a:tcPr/>
                </a:tc>
                <a:tc>
                  <a:txBody>
                    <a:bodyPr/>
                    <a:lstStyle/>
                    <a:p>
                      <a:pPr marL="0" marR="0" lvl="0" indent="0" algn="ctr" rtl="0">
                        <a:lnSpc>
                          <a:spcPct val="100000"/>
                        </a:lnSpc>
                        <a:spcBef>
                          <a:spcPts val="0"/>
                        </a:spcBef>
                        <a:spcAft>
                          <a:spcPts val="0"/>
                        </a:spcAft>
                        <a:buClr>
                          <a:srgbClr val="000000"/>
                        </a:buClr>
                        <a:buSzPts val="1800"/>
                        <a:buFont typeface="Arial"/>
                        <a:buNone/>
                      </a:pPr>
                      <a:r>
                        <a:rPr lang="es-CL" sz="1800" u="none" strike="noStrike" cap="none" dirty="0"/>
                        <a:t>Combustión Interna</a:t>
                      </a:r>
                      <a:endParaRPr sz="1800" u="none" strike="noStrike" cap="none" dirty="0"/>
                    </a:p>
                  </a:txBody>
                  <a:tcPr marL="91450" marR="91450" marT="45725" marB="45725" anchor="ctr">
                    <a:lnL w="19050" cap="flat" cmpd="sng">
                      <a:solidFill>
                        <a:srgbClr val="A5A5A5"/>
                      </a:solidFill>
                      <a:prstDash val="solid"/>
                      <a:round/>
                      <a:headEnd type="none" w="sm" len="sm"/>
                      <a:tailEnd type="none" w="sm" len="sm"/>
                    </a:lnL>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127" name="Google Shape;127;p5"/>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28" name="Google Shape;128;p5"/>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29" name="Google Shape;129;p5"/>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LISTADO DE</a:t>
            </a:r>
            <a:br>
              <a:rPr lang="es-CL" dirty="0">
                <a:solidFill>
                  <a:srgbClr val="A7A8AA"/>
                </a:solidFill>
              </a:rPr>
            </a:br>
            <a:r>
              <a:rPr lang="es-CL" dirty="0">
                <a:solidFill>
                  <a:srgbClr val="88354D"/>
                </a:solidFill>
              </a:rPr>
              <a:t>HERRAMIENTAS</a:t>
            </a:r>
            <a:endParaRPr dirty="0">
              <a:solidFill>
                <a:srgbClr val="88354D"/>
              </a:solidFill>
            </a:endParaRPr>
          </a:p>
        </p:txBody>
      </p:sp>
      <p:sp>
        <p:nvSpPr>
          <p:cNvPr id="130" name="Google Shape;130;p5"/>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31" name="Google Shape;131;p5"/>
          <p:cNvSpPr txBox="1"/>
          <p:nvPr/>
        </p:nvSpPr>
        <p:spPr>
          <a:xfrm>
            <a:off x="5554463" y="1150390"/>
            <a:ext cx="2429748"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s-CL" sz="1800" b="1" i="0" u="none" strike="noStrike" cap="none" dirty="0">
                <a:solidFill>
                  <a:srgbClr val="88354D"/>
                </a:solidFill>
                <a:latin typeface="Calibri"/>
                <a:ea typeface="Calibri"/>
                <a:cs typeface="Calibri"/>
                <a:sym typeface="Calibri"/>
              </a:rPr>
              <a:t>Tabla 1. TIPOS DE LIMA</a:t>
            </a:r>
            <a:endParaRPr sz="1800" b="1" i="0" u="none" strike="noStrike" cap="none" dirty="0">
              <a:solidFill>
                <a:srgbClr val="88354D"/>
              </a:solidFill>
              <a:latin typeface="Calibri"/>
              <a:ea typeface="Calibri"/>
              <a:cs typeface="Calibri"/>
              <a:sym typeface="Calibri"/>
            </a:endParaRPr>
          </a:p>
        </p:txBody>
      </p:sp>
      <p:graphicFrame>
        <p:nvGraphicFramePr>
          <p:cNvPr id="132" name="Google Shape;132;p5"/>
          <p:cNvGraphicFramePr/>
          <p:nvPr/>
        </p:nvGraphicFramePr>
        <p:xfrm>
          <a:off x="1412866" y="1690688"/>
          <a:ext cx="5016550" cy="4973700"/>
        </p:xfrm>
        <a:graphic>
          <a:graphicData uri="http://schemas.openxmlformats.org/drawingml/2006/table">
            <a:tbl>
              <a:tblPr firstRow="1" bandRow="1">
                <a:noFill/>
                <a:tableStyleId>{D6F0F924-C84A-40A4-9EE5-0E745AC580EF}</a:tableStyleId>
              </a:tblPr>
              <a:tblGrid>
                <a:gridCol w="1951600">
                  <a:extLst>
                    <a:ext uri="{9D8B030D-6E8A-4147-A177-3AD203B41FA5}">
                      <a16:colId xmlns:a16="http://schemas.microsoft.com/office/drawing/2014/main" val="20000"/>
                    </a:ext>
                  </a:extLst>
                </a:gridCol>
                <a:gridCol w="3064950">
                  <a:extLst>
                    <a:ext uri="{9D8B030D-6E8A-4147-A177-3AD203B41FA5}">
                      <a16:colId xmlns:a16="http://schemas.microsoft.com/office/drawing/2014/main" val="20001"/>
                    </a:ext>
                  </a:extLst>
                </a:gridCol>
              </a:tblGrid>
              <a:tr h="627300">
                <a:tc>
                  <a:txBody>
                    <a:bodyPr/>
                    <a:lstStyle/>
                    <a:p>
                      <a:pPr marL="0" marR="0" lvl="0" indent="0" algn="ctr" rtl="0">
                        <a:lnSpc>
                          <a:spcPct val="100000"/>
                        </a:lnSpc>
                        <a:spcBef>
                          <a:spcPts val="0"/>
                        </a:spcBef>
                        <a:spcAft>
                          <a:spcPts val="0"/>
                        </a:spcAft>
                        <a:buClr>
                          <a:srgbClr val="000000"/>
                        </a:buClr>
                        <a:buSzPts val="1800"/>
                        <a:buFont typeface="Arial"/>
                        <a:buNone/>
                      </a:pPr>
                      <a:r>
                        <a:rPr lang="es-CL" sz="1800" u="none" strike="noStrike" cap="none" dirty="0"/>
                        <a:t>TIPO DE LIMA</a:t>
                      </a:r>
                      <a:endParaRPr sz="1800" u="none" strike="noStrike" cap="none" dirty="0"/>
                    </a:p>
                  </a:txBody>
                  <a:tcPr marL="91450" marR="91450" marT="45725" marB="45725" anchor="ctr">
                    <a:lnL w="9525" cap="flat" cmpd="sng">
                      <a:solidFill>
                        <a:srgbClr val="000000">
                          <a:alpha val="0"/>
                        </a:srgbClr>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88354D"/>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s-CL" sz="1800" u="none" strike="noStrike" cap="none" dirty="0"/>
                        <a:t>IMAGEN</a:t>
                      </a:r>
                      <a:endParaRPr sz="1800" u="none" strike="noStrike" cap="none" dirty="0"/>
                    </a:p>
                  </a:txBody>
                  <a:tcPr marL="91450" marR="91450" marT="45725" marB="45725" anchor="ctr">
                    <a:lnL w="2857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88354D"/>
                    </a:solidFill>
                  </a:tcPr>
                </a:tc>
                <a:extLst>
                  <a:ext uri="{0D108BD9-81ED-4DB2-BD59-A6C34878D82A}">
                    <a16:rowId xmlns:a16="http://schemas.microsoft.com/office/drawing/2014/main" val="10000"/>
                  </a:ext>
                </a:extLst>
              </a:tr>
              <a:tr h="1359100">
                <a:tc>
                  <a:txBody>
                    <a:bodyPr/>
                    <a:lstStyle/>
                    <a:p>
                      <a:pPr marL="0" marR="0" lvl="0" indent="0" algn="ctr" rtl="0">
                        <a:lnSpc>
                          <a:spcPct val="100000"/>
                        </a:lnSpc>
                        <a:spcBef>
                          <a:spcPts val="0"/>
                        </a:spcBef>
                        <a:spcAft>
                          <a:spcPts val="0"/>
                        </a:spcAft>
                        <a:buClr>
                          <a:srgbClr val="000000"/>
                        </a:buClr>
                        <a:buSzPts val="1800"/>
                        <a:buFont typeface="Arial"/>
                        <a:buNone/>
                      </a:pPr>
                      <a:r>
                        <a:rPr lang="es-CL" sz="1800" u="none" strike="noStrike" cap="none" dirty="0"/>
                        <a:t>Lima Plana</a:t>
                      </a:r>
                      <a:endParaRPr sz="1800" u="none" strike="noStrike" cap="none" dirty="0"/>
                    </a:p>
                  </a:txBody>
                  <a:tcPr marL="91450" marR="91450" marT="45725" marB="45725" anchor="ctr">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endParaRPr sz="1800" u="none" strike="noStrike" cap="none" dirty="0"/>
                    </a:p>
                  </a:txBody>
                  <a:tcPr marL="91450" marR="91450" marT="45725" marB="45725"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1661200">
                <a:tc>
                  <a:txBody>
                    <a:bodyPr/>
                    <a:lstStyle/>
                    <a:p>
                      <a:pPr marL="0" marR="0" lvl="0" indent="0" algn="ctr" rtl="0">
                        <a:lnSpc>
                          <a:spcPct val="100000"/>
                        </a:lnSpc>
                        <a:spcBef>
                          <a:spcPts val="0"/>
                        </a:spcBef>
                        <a:spcAft>
                          <a:spcPts val="0"/>
                        </a:spcAft>
                        <a:buClr>
                          <a:srgbClr val="000000"/>
                        </a:buClr>
                        <a:buSzPts val="1800"/>
                        <a:buFont typeface="Arial"/>
                        <a:buNone/>
                      </a:pPr>
                      <a:r>
                        <a:rPr lang="es-CL" sz="1800" u="none" strike="noStrike" cap="none" dirty="0">
                          <a:solidFill>
                            <a:schemeClr val="dk1"/>
                          </a:solidFill>
                          <a:latin typeface="Calibri"/>
                          <a:ea typeface="Calibri"/>
                          <a:cs typeface="Calibri"/>
                          <a:sym typeface="Calibri"/>
                        </a:rPr>
                        <a:t>Lima de Media </a:t>
                      </a:r>
                      <a:r>
                        <a:rPr lang="es-CL" sz="1800" dirty="0"/>
                        <a:t>C</a:t>
                      </a:r>
                      <a:r>
                        <a:rPr lang="es-CL" sz="1800" u="none" strike="noStrike" cap="none" dirty="0">
                          <a:solidFill>
                            <a:schemeClr val="dk1"/>
                          </a:solidFill>
                          <a:latin typeface="Calibri"/>
                          <a:ea typeface="Calibri"/>
                          <a:cs typeface="Calibri"/>
                          <a:sym typeface="Calibri"/>
                        </a:rPr>
                        <a:t>aña</a:t>
                      </a:r>
                      <a:endParaRPr sz="1800" u="none" strike="noStrike" cap="none" dirty="0"/>
                    </a:p>
                  </a:txBody>
                  <a:tcPr marL="91450" marR="91450" marT="45725" marB="45725" anchor="ctr">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endParaRPr sz="1800" u="none" strike="noStrike" cap="none" dirty="0"/>
                    </a:p>
                  </a:txBody>
                  <a:tcPr marL="91450" marR="91450" marT="45725" marB="45725"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1326100">
                <a:tc>
                  <a:txBody>
                    <a:bodyPr/>
                    <a:lstStyle/>
                    <a:p>
                      <a:pPr marL="0" marR="0" lvl="0" indent="0" algn="ctr" rtl="0">
                        <a:lnSpc>
                          <a:spcPct val="100000"/>
                        </a:lnSpc>
                        <a:spcBef>
                          <a:spcPts val="0"/>
                        </a:spcBef>
                        <a:spcAft>
                          <a:spcPts val="0"/>
                        </a:spcAft>
                        <a:buClr>
                          <a:srgbClr val="000000"/>
                        </a:buClr>
                        <a:buSzPts val="1800"/>
                        <a:buFont typeface="Arial"/>
                        <a:buNone/>
                      </a:pPr>
                      <a:r>
                        <a:rPr lang="es-CL" sz="1800" u="none" strike="noStrike" cap="none" dirty="0"/>
                        <a:t>Lima Redonda</a:t>
                      </a:r>
                      <a:endParaRPr sz="1800" u="none" strike="noStrike" cap="none" dirty="0"/>
                    </a:p>
                  </a:txBody>
                  <a:tcPr marL="91450" marR="91450" marT="45725" marB="45725" anchor="ctr">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endParaRPr sz="1800" u="none" strike="noStrike" cap="none" dirty="0"/>
                    </a:p>
                  </a:txBody>
                  <a:tcPr marL="91450" marR="91450" marT="45725" marB="45725"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bl>
          </a:graphicData>
        </a:graphic>
      </p:graphicFrame>
      <p:pic>
        <p:nvPicPr>
          <p:cNvPr id="133" name="Google Shape;133;p5"/>
          <p:cNvPicPr preferRelativeResize="0"/>
          <p:nvPr/>
        </p:nvPicPr>
        <p:blipFill rotWithShape="1">
          <a:blip r:embed="rId4">
            <a:alphaModFix/>
          </a:blip>
          <a:srcRect/>
          <a:stretch/>
        </p:blipFill>
        <p:spPr>
          <a:xfrm>
            <a:off x="3764015" y="2473174"/>
            <a:ext cx="1907016" cy="1086153"/>
          </a:xfrm>
          <a:prstGeom prst="rect">
            <a:avLst/>
          </a:prstGeom>
          <a:noFill/>
          <a:ln>
            <a:noFill/>
          </a:ln>
        </p:spPr>
      </p:pic>
      <p:pic>
        <p:nvPicPr>
          <p:cNvPr id="134" name="Google Shape;134;p5"/>
          <p:cNvPicPr preferRelativeResize="0"/>
          <p:nvPr/>
        </p:nvPicPr>
        <p:blipFill rotWithShape="1">
          <a:blip r:embed="rId5">
            <a:alphaModFix/>
          </a:blip>
          <a:srcRect/>
          <a:stretch/>
        </p:blipFill>
        <p:spPr>
          <a:xfrm>
            <a:off x="3497683" y="3946378"/>
            <a:ext cx="2732171" cy="1112921"/>
          </a:xfrm>
          <a:prstGeom prst="rect">
            <a:avLst/>
          </a:prstGeom>
          <a:noFill/>
          <a:ln>
            <a:noFill/>
          </a:ln>
        </p:spPr>
      </p:pic>
      <p:pic>
        <p:nvPicPr>
          <p:cNvPr id="135" name="Google Shape;135;p5"/>
          <p:cNvPicPr preferRelativeResize="0"/>
          <p:nvPr/>
        </p:nvPicPr>
        <p:blipFill rotWithShape="1">
          <a:blip r:embed="rId6">
            <a:alphaModFix/>
          </a:blip>
          <a:srcRect/>
          <a:stretch/>
        </p:blipFill>
        <p:spPr>
          <a:xfrm>
            <a:off x="3681191" y="5446350"/>
            <a:ext cx="2365157" cy="1172162"/>
          </a:xfrm>
          <a:prstGeom prst="rect">
            <a:avLst/>
          </a:prstGeom>
          <a:noFill/>
          <a:ln>
            <a:noFill/>
          </a:ln>
        </p:spPr>
      </p:pic>
      <p:graphicFrame>
        <p:nvGraphicFramePr>
          <p:cNvPr id="136" name="Google Shape;136;p5"/>
          <p:cNvGraphicFramePr/>
          <p:nvPr/>
        </p:nvGraphicFramePr>
        <p:xfrm>
          <a:off x="6591726" y="1690688"/>
          <a:ext cx="5016550" cy="3647600"/>
        </p:xfrm>
        <a:graphic>
          <a:graphicData uri="http://schemas.openxmlformats.org/drawingml/2006/table">
            <a:tbl>
              <a:tblPr firstRow="1" bandRow="1">
                <a:noFill/>
                <a:tableStyleId>{D6F0F924-C84A-40A4-9EE5-0E745AC580EF}</a:tableStyleId>
              </a:tblPr>
              <a:tblGrid>
                <a:gridCol w="1951600">
                  <a:extLst>
                    <a:ext uri="{9D8B030D-6E8A-4147-A177-3AD203B41FA5}">
                      <a16:colId xmlns:a16="http://schemas.microsoft.com/office/drawing/2014/main" val="20000"/>
                    </a:ext>
                  </a:extLst>
                </a:gridCol>
                <a:gridCol w="3064950">
                  <a:extLst>
                    <a:ext uri="{9D8B030D-6E8A-4147-A177-3AD203B41FA5}">
                      <a16:colId xmlns:a16="http://schemas.microsoft.com/office/drawing/2014/main" val="20001"/>
                    </a:ext>
                  </a:extLst>
                </a:gridCol>
              </a:tblGrid>
              <a:tr h="627300">
                <a:tc>
                  <a:txBody>
                    <a:bodyPr/>
                    <a:lstStyle/>
                    <a:p>
                      <a:pPr marL="0" marR="0" lvl="0" indent="0" algn="ctr" rtl="0">
                        <a:lnSpc>
                          <a:spcPct val="100000"/>
                        </a:lnSpc>
                        <a:spcBef>
                          <a:spcPts val="0"/>
                        </a:spcBef>
                        <a:spcAft>
                          <a:spcPts val="0"/>
                        </a:spcAft>
                        <a:buClr>
                          <a:srgbClr val="000000"/>
                        </a:buClr>
                        <a:buSzPts val="1800"/>
                        <a:buFont typeface="Arial"/>
                        <a:buNone/>
                      </a:pPr>
                      <a:r>
                        <a:rPr lang="es-CL" sz="1800" u="none" strike="noStrike" cap="none" dirty="0"/>
                        <a:t>TIPO DE LIMA</a:t>
                      </a:r>
                      <a:endParaRPr sz="1800" u="none" strike="noStrike" cap="none" dirty="0"/>
                    </a:p>
                  </a:txBody>
                  <a:tcPr marL="91450" marR="91450" marT="45725" marB="45725" anchor="ctr">
                    <a:lnL w="9525" cap="flat" cmpd="sng">
                      <a:solidFill>
                        <a:srgbClr val="000000">
                          <a:alpha val="0"/>
                        </a:srgbClr>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88354D"/>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s-CL" sz="1800" u="none" strike="noStrike" cap="none" dirty="0"/>
                        <a:t>IMAGEN</a:t>
                      </a:r>
                      <a:endParaRPr sz="1800" u="none" strike="noStrike" cap="none" dirty="0"/>
                    </a:p>
                  </a:txBody>
                  <a:tcPr marL="91450" marR="91450" marT="45725" marB="45725" anchor="ctr">
                    <a:lnL w="2857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88354D"/>
                    </a:solidFill>
                  </a:tcPr>
                </a:tc>
                <a:extLst>
                  <a:ext uri="{0D108BD9-81ED-4DB2-BD59-A6C34878D82A}">
                    <a16:rowId xmlns:a16="http://schemas.microsoft.com/office/drawing/2014/main" val="10000"/>
                  </a:ext>
                </a:extLst>
              </a:tr>
              <a:tr h="1359100">
                <a:tc>
                  <a:txBody>
                    <a:bodyPr/>
                    <a:lstStyle/>
                    <a:p>
                      <a:pPr marL="0" marR="0" lvl="0" indent="0" algn="ctr" rtl="0">
                        <a:lnSpc>
                          <a:spcPct val="100000"/>
                        </a:lnSpc>
                        <a:spcBef>
                          <a:spcPts val="0"/>
                        </a:spcBef>
                        <a:spcAft>
                          <a:spcPts val="0"/>
                        </a:spcAft>
                        <a:buClr>
                          <a:srgbClr val="000000"/>
                        </a:buClr>
                        <a:buSzPts val="1800"/>
                        <a:buFont typeface="Arial"/>
                        <a:buNone/>
                      </a:pPr>
                      <a:r>
                        <a:rPr lang="es-CL" sz="1800" u="none" strike="noStrike" cap="none" dirty="0"/>
                        <a:t>Lima Triangular</a:t>
                      </a:r>
                      <a:endParaRPr sz="1800" u="none" strike="noStrike" cap="none" dirty="0"/>
                    </a:p>
                  </a:txBody>
                  <a:tcPr marL="91450" marR="91450" marT="45725" marB="45725" anchor="ctr">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endParaRPr sz="1800" u="none" strike="noStrike" cap="none" dirty="0"/>
                    </a:p>
                  </a:txBody>
                  <a:tcPr marL="91450" marR="91450" marT="45725" marB="45725"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1661200">
                <a:tc>
                  <a:txBody>
                    <a:bodyPr/>
                    <a:lstStyle/>
                    <a:p>
                      <a:pPr marL="0" marR="0" lvl="0" indent="0" algn="ctr" rtl="0">
                        <a:lnSpc>
                          <a:spcPct val="100000"/>
                        </a:lnSpc>
                        <a:spcBef>
                          <a:spcPts val="0"/>
                        </a:spcBef>
                        <a:spcAft>
                          <a:spcPts val="0"/>
                        </a:spcAft>
                        <a:buClr>
                          <a:srgbClr val="000000"/>
                        </a:buClr>
                        <a:buSzPts val="1800"/>
                        <a:buFont typeface="Arial"/>
                        <a:buNone/>
                      </a:pPr>
                      <a:r>
                        <a:rPr lang="es-CL" sz="1800" u="none" strike="noStrike" cap="none" dirty="0">
                          <a:solidFill>
                            <a:schemeClr val="dk1"/>
                          </a:solidFill>
                          <a:latin typeface="Calibri"/>
                          <a:ea typeface="Calibri"/>
                          <a:cs typeface="Calibri"/>
                          <a:sym typeface="Calibri"/>
                        </a:rPr>
                        <a:t>Lima Cuadrada</a:t>
                      </a:r>
                      <a:endParaRPr sz="1800" u="none" strike="noStrike" cap="none" dirty="0"/>
                    </a:p>
                  </a:txBody>
                  <a:tcPr marL="91450" marR="91450" marT="45725" marB="45725" anchor="ctr">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endParaRPr sz="1800" u="none" strike="noStrike" cap="none" dirty="0"/>
                    </a:p>
                  </a:txBody>
                  <a:tcPr marL="91450" marR="91450" marT="45725" marB="45725"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bl>
          </a:graphicData>
        </a:graphic>
      </p:graphicFrame>
      <p:pic>
        <p:nvPicPr>
          <p:cNvPr id="137" name="Google Shape;137;p5"/>
          <p:cNvPicPr preferRelativeResize="0"/>
          <p:nvPr/>
        </p:nvPicPr>
        <p:blipFill rotWithShape="1">
          <a:blip r:embed="rId7">
            <a:alphaModFix/>
          </a:blip>
          <a:srcRect/>
          <a:stretch/>
        </p:blipFill>
        <p:spPr>
          <a:xfrm>
            <a:off x="9021693" y="2442132"/>
            <a:ext cx="2185307" cy="1101133"/>
          </a:xfrm>
          <a:prstGeom prst="rect">
            <a:avLst/>
          </a:prstGeom>
          <a:noFill/>
          <a:ln>
            <a:noFill/>
          </a:ln>
        </p:spPr>
      </p:pic>
      <p:pic>
        <p:nvPicPr>
          <p:cNvPr id="138" name="Google Shape;138;p5"/>
          <p:cNvPicPr preferRelativeResize="0"/>
          <p:nvPr/>
        </p:nvPicPr>
        <p:blipFill rotWithShape="1">
          <a:blip r:embed="rId8">
            <a:alphaModFix/>
          </a:blip>
          <a:srcRect/>
          <a:stretch/>
        </p:blipFill>
        <p:spPr>
          <a:xfrm>
            <a:off x="8753705" y="4094208"/>
            <a:ext cx="2721282" cy="879167"/>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pic>
        <p:nvPicPr>
          <p:cNvPr id="143" name="Google Shape;143;p6"/>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44" name="Google Shape;144;p6"/>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45" name="Google Shape;145;p6"/>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LISTADO DE</a:t>
            </a:r>
            <a:br>
              <a:rPr lang="es-CL" dirty="0">
                <a:solidFill>
                  <a:srgbClr val="A7A8AA"/>
                </a:solidFill>
              </a:rPr>
            </a:br>
            <a:r>
              <a:rPr lang="es-CL" dirty="0">
                <a:solidFill>
                  <a:srgbClr val="88354D"/>
                </a:solidFill>
              </a:rPr>
              <a:t>HERRAMIENTAS</a:t>
            </a:r>
            <a:endParaRPr dirty="0">
              <a:solidFill>
                <a:srgbClr val="88354D"/>
              </a:solidFill>
            </a:endParaRPr>
          </a:p>
        </p:txBody>
      </p:sp>
      <p:sp>
        <p:nvSpPr>
          <p:cNvPr id="146" name="Google Shape;146;p6"/>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47" name="Google Shape;147;p6"/>
          <p:cNvSpPr txBox="1"/>
          <p:nvPr/>
        </p:nvSpPr>
        <p:spPr>
          <a:xfrm>
            <a:off x="5146090" y="1150390"/>
            <a:ext cx="3989032"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s-CL" sz="1800" b="1" i="0" u="none" strike="noStrike" cap="none" dirty="0">
                <a:solidFill>
                  <a:srgbClr val="88354D"/>
                </a:solidFill>
                <a:latin typeface="Calibri"/>
                <a:ea typeface="Calibri"/>
                <a:cs typeface="Calibri"/>
                <a:sym typeface="Calibri"/>
              </a:rPr>
              <a:t>Tabla 2. HERRAMIENTAS MANUALES</a:t>
            </a:r>
            <a:endParaRPr sz="1800" b="1" i="0" u="none" strike="noStrike" cap="none" dirty="0">
              <a:solidFill>
                <a:srgbClr val="88354D"/>
              </a:solidFill>
              <a:latin typeface="Calibri"/>
              <a:ea typeface="Calibri"/>
              <a:cs typeface="Calibri"/>
              <a:sym typeface="Calibri"/>
            </a:endParaRPr>
          </a:p>
        </p:txBody>
      </p:sp>
      <p:graphicFrame>
        <p:nvGraphicFramePr>
          <p:cNvPr id="148" name="Google Shape;148;p6"/>
          <p:cNvGraphicFramePr/>
          <p:nvPr/>
        </p:nvGraphicFramePr>
        <p:xfrm>
          <a:off x="1379737" y="1690688"/>
          <a:ext cx="5016550" cy="4973700"/>
        </p:xfrm>
        <a:graphic>
          <a:graphicData uri="http://schemas.openxmlformats.org/drawingml/2006/table">
            <a:tbl>
              <a:tblPr firstRow="1" bandRow="1">
                <a:noFill/>
                <a:tableStyleId>{D6F0F924-C84A-40A4-9EE5-0E745AC580EF}</a:tableStyleId>
              </a:tblPr>
              <a:tblGrid>
                <a:gridCol w="1951600">
                  <a:extLst>
                    <a:ext uri="{9D8B030D-6E8A-4147-A177-3AD203B41FA5}">
                      <a16:colId xmlns:a16="http://schemas.microsoft.com/office/drawing/2014/main" val="20000"/>
                    </a:ext>
                  </a:extLst>
                </a:gridCol>
                <a:gridCol w="3064950">
                  <a:extLst>
                    <a:ext uri="{9D8B030D-6E8A-4147-A177-3AD203B41FA5}">
                      <a16:colId xmlns:a16="http://schemas.microsoft.com/office/drawing/2014/main" val="20001"/>
                    </a:ext>
                  </a:extLst>
                </a:gridCol>
              </a:tblGrid>
              <a:tr h="627300">
                <a:tc>
                  <a:txBody>
                    <a:bodyPr/>
                    <a:lstStyle/>
                    <a:p>
                      <a:pPr marL="0" marR="0" lvl="0" indent="0" algn="ctr" rtl="0">
                        <a:lnSpc>
                          <a:spcPct val="100000"/>
                        </a:lnSpc>
                        <a:spcBef>
                          <a:spcPts val="0"/>
                        </a:spcBef>
                        <a:spcAft>
                          <a:spcPts val="0"/>
                        </a:spcAft>
                        <a:buClr>
                          <a:srgbClr val="000000"/>
                        </a:buClr>
                        <a:buSzPts val="1800"/>
                        <a:buFont typeface="Arial"/>
                        <a:buNone/>
                      </a:pPr>
                      <a:r>
                        <a:rPr lang="es-CL" sz="1800" u="none" strike="noStrike" cap="none" dirty="0"/>
                        <a:t>NOMBRE</a:t>
                      </a:r>
                      <a:endParaRPr sz="1800" u="none" strike="noStrike" cap="none" dirty="0"/>
                    </a:p>
                  </a:txBody>
                  <a:tcPr marL="91450" marR="91450" marT="45725" marB="45725" anchor="ctr">
                    <a:lnL w="9525" cap="flat" cmpd="sng">
                      <a:solidFill>
                        <a:srgbClr val="000000">
                          <a:alpha val="0"/>
                        </a:srgbClr>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88354D"/>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s-CL" sz="1800" u="none" strike="noStrike" cap="none" dirty="0"/>
                        <a:t>IMAGEN DE LA HERRAMIENTA</a:t>
                      </a:r>
                      <a:endParaRPr sz="1800" u="none" strike="noStrike" cap="none" dirty="0"/>
                    </a:p>
                  </a:txBody>
                  <a:tcPr marL="91450" marR="91450" marT="45725" marB="45725" anchor="ctr">
                    <a:lnL w="2857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88354D"/>
                    </a:solidFill>
                  </a:tcPr>
                </a:tc>
                <a:extLst>
                  <a:ext uri="{0D108BD9-81ED-4DB2-BD59-A6C34878D82A}">
                    <a16:rowId xmlns:a16="http://schemas.microsoft.com/office/drawing/2014/main" val="10000"/>
                  </a:ext>
                </a:extLst>
              </a:tr>
              <a:tr h="1359100">
                <a:tc>
                  <a:txBody>
                    <a:bodyPr/>
                    <a:lstStyle/>
                    <a:p>
                      <a:pPr marL="0" marR="0" lvl="0" indent="0" algn="ctr" rtl="0">
                        <a:lnSpc>
                          <a:spcPct val="100000"/>
                        </a:lnSpc>
                        <a:spcBef>
                          <a:spcPts val="0"/>
                        </a:spcBef>
                        <a:spcAft>
                          <a:spcPts val="0"/>
                        </a:spcAft>
                        <a:buClr>
                          <a:srgbClr val="000000"/>
                        </a:buClr>
                        <a:buSzPts val="1800"/>
                        <a:buFont typeface="Arial"/>
                        <a:buNone/>
                      </a:pPr>
                      <a:r>
                        <a:rPr lang="es-CL" sz="1800" u="none" strike="noStrike" cap="none" dirty="0"/>
                        <a:t>Sierra manual</a:t>
                      </a:r>
                      <a:endParaRPr sz="1800" u="none" strike="noStrike" cap="none" dirty="0"/>
                    </a:p>
                  </a:txBody>
                  <a:tcPr marL="91450" marR="91450" marT="45725" marB="45725" anchor="ctr">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endParaRPr sz="1800" u="none" strike="noStrike" cap="none" dirty="0"/>
                    </a:p>
                  </a:txBody>
                  <a:tcPr marL="91450" marR="91450" marT="45725" marB="45725"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1661200">
                <a:tc>
                  <a:txBody>
                    <a:bodyPr/>
                    <a:lstStyle/>
                    <a:p>
                      <a:pPr marL="0" marR="0" lvl="0" indent="0" algn="ctr" rtl="0">
                        <a:lnSpc>
                          <a:spcPct val="100000"/>
                        </a:lnSpc>
                        <a:spcBef>
                          <a:spcPts val="0"/>
                        </a:spcBef>
                        <a:spcAft>
                          <a:spcPts val="0"/>
                        </a:spcAft>
                        <a:buClr>
                          <a:srgbClr val="000000"/>
                        </a:buClr>
                        <a:buSzPts val="1800"/>
                        <a:buFont typeface="Arial"/>
                        <a:buNone/>
                      </a:pPr>
                      <a:r>
                        <a:rPr lang="es-CL" sz="1800" u="none" strike="noStrike" cap="none" dirty="0">
                          <a:solidFill>
                            <a:schemeClr val="dk1"/>
                          </a:solidFill>
                          <a:latin typeface="Calibri"/>
                          <a:ea typeface="Calibri"/>
                          <a:cs typeface="Calibri"/>
                          <a:sym typeface="Calibri"/>
                        </a:rPr>
                        <a:t>Martillo de bola</a:t>
                      </a:r>
                      <a:endParaRPr sz="1800" u="none" strike="noStrike" cap="none" dirty="0"/>
                    </a:p>
                  </a:txBody>
                  <a:tcPr marL="91450" marR="91450" marT="45725" marB="45725" anchor="ctr">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endParaRPr sz="1800" u="none" strike="noStrike" cap="none" dirty="0"/>
                    </a:p>
                  </a:txBody>
                  <a:tcPr marL="91450" marR="91450" marT="45725" marB="45725"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1326100">
                <a:tc>
                  <a:txBody>
                    <a:bodyPr/>
                    <a:lstStyle/>
                    <a:p>
                      <a:pPr marL="0" marR="0" lvl="0" indent="0" algn="ctr" rtl="0">
                        <a:lnSpc>
                          <a:spcPct val="100000"/>
                        </a:lnSpc>
                        <a:spcBef>
                          <a:spcPts val="0"/>
                        </a:spcBef>
                        <a:spcAft>
                          <a:spcPts val="0"/>
                        </a:spcAft>
                        <a:buClr>
                          <a:srgbClr val="000000"/>
                        </a:buClr>
                        <a:buSzPts val="1800"/>
                        <a:buFont typeface="Arial"/>
                        <a:buNone/>
                      </a:pPr>
                      <a:r>
                        <a:rPr lang="es-CL" sz="1800" dirty="0"/>
                        <a:t>C</a:t>
                      </a:r>
                      <a:r>
                        <a:rPr lang="es-CL" sz="1800" u="none" strike="noStrike" cap="none" dirty="0"/>
                        <a:t>incel</a:t>
                      </a:r>
                      <a:endParaRPr sz="1800" u="none" strike="noStrike" cap="none" dirty="0"/>
                    </a:p>
                  </a:txBody>
                  <a:tcPr marL="91450" marR="91450" marT="45725" marB="45725" anchor="ctr">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endParaRPr sz="1800" u="none" strike="noStrike" cap="none" dirty="0"/>
                    </a:p>
                  </a:txBody>
                  <a:tcPr marL="91450" marR="91450" marT="45725" marB="45725"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bl>
          </a:graphicData>
        </a:graphic>
      </p:graphicFrame>
      <p:graphicFrame>
        <p:nvGraphicFramePr>
          <p:cNvPr id="149" name="Google Shape;149;p6"/>
          <p:cNvGraphicFramePr/>
          <p:nvPr/>
        </p:nvGraphicFramePr>
        <p:xfrm>
          <a:off x="6539143" y="1688031"/>
          <a:ext cx="5016550" cy="4973700"/>
        </p:xfrm>
        <a:graphic>
          <a:graphicData uri="http://schemas.openxmlformats.org/drawingml/2006/table">
            <a:tbl>
              <a:tblPr firstRow="1" bandRow="1">
                <a:noFill/>
                <a:tableStyleId>{D6F0F924-C84A-40A4-9EE5-0E745AC580EF}</a:tableStyleId>
              </a:tblPr>
              <a:tblGrid>
                <a:gridCol w="1951600">
                  <a:extLst>
                    <a:ext uri="{9D8B030D-6E8A-4147-A177-3AD203B41FA5}">
                      <a16:colId xmlns:a16="http://schemas.microsoft.com/office/drawing/2014/main" val="20000"/>
                    </a:ext>
                  </a:extLst>
                </a:gridCol>
                <a:gridCol w="3064950">
                  <a:extLst>
                    <a:ext uri="{9D8B030D-6E8A-4147-A177-3AD203B41FA5}">
                      <a16:colId xmlns:a16="http://schemas.microsoft.com/office/drawing/2014/main" val="20001"/>
                    </a:ext>
                  </a:extLst>
                </a:gridCol>
              </a:tblGrid>
              <a:tr h="627300">
                <a:tc>
                  <a:txBody>
                    <a:bodyPr/>
                    <a:lstStyle/>
                    <a:p>
                      <a:pPr marL="0" marR="0" lvl="0" indent="0" algn="ctr" rtl="0">
                        <a:lnSpc>
                          <a:spcPct val="100000"/>
                        </a:lnSpc>
                        <a:spcBef>
                          <a:spcPts val="0"/>
                        </a:spcBef>
                        <a:spcAft>
                          <a:spcPts val="0"/>
                        </a:spcAft>
                        <a:buClr>
                          <a:srgbClr val="000000"/>
                        </a:buClr>
                        <a:buSzPts val="1800"/>
                        <a:buFont typeface="Arial"/>
                        <a:buNone/>
                      </a:pPr>
                      <a:r>
                        <a:rPr lang="es-CL" sz="1800" u="none" strike="noStrike" cap="none" dirty="0"/>
                        <a:t>NOMBRE</a:t>
                      </a:r>
                      <a:endParaRPr sz="1800" u="none" strike="noStrike" cap="none" dirty="0"/>
                    </a:p>
                  </a:txBody>
                  <a:tcPr marL="91450" marR="91450" marT="45725" marB="45725" anchor="ctr">
                    <a:lnL w="9525" cap="flat" cmpd="sng">
                      <a:solidFill>
                        <a:srgbClr val="000000">
                          <a:alpha val="0"/>
                        </a:srgbClr>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88354D"/>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s-CL" sz="1800" u="none" strike="noStrike" cap="none" dirty="0"/>
                        <a:t>IMAGEN DE LA HERRAMIENTA</a:t>
                      </a:r>
                      <a:endParaRPr sz="1800" u="none" strike="noStrike" cap="none" dirty="0"/>
                    </a:p>
                  </a:txBody>
                  <a:tcPr marL="91450" marR="91450" marT="45725" marB="45725" anchor="ctr">
                    <a:lnL w="2857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88354D"/>
                    </a:solidFill>
                  </a:tcPr>
                </a:tc>
                <a:extLst>
                  <a:ext uri="{0D108BD9-81ED-4DB2-BD59-A6C34878D82A}">
                    <a16:rowId xmlns:a16="http://schemas.microsoft.com/office/drawing/2014/main" val="10000"/>
                  </a:ext>
                </a:extLst>
              </a:tr>
              <a:tr h="1359100">
                <a:tc>
                  <a:txBody>
                    <a:bodyPr/>
                    <a:lstStyle/>
                    <a:p>
                      <a:pPr marL="0" marR="0" lvl="0" indent="0" algn="ctr" rtl="0">
                        <a:lnSpc>
                          <a:spcPct val="100000"/>
                        </a:lnSpc>
                        <a:spcBef>
                          <a:spcPts val="0"/>
                        </a:spcBef>
                        <a:spcAft>
                          <a:spcPts val="0"/>
                        </a:spcAft>
                        <a:buClr>
                          <a:srgbClr val="000000"/>
                        </a:buClr>
                        <a:buSzPts val="1800"/>
                        <a:buFont typeface="Arial"/>
                        <a:buNone/>
                      </a:pPr>
                      <a:r>
                        <a:rPr lang="es-CL" sz="1800" dirty="0"/>
                        <a:t>R</a:t>
                      </a:r>
                      <a:r>
                        <a:rPr lang="es-CL" sz="1800" u="none" strike="noStrike" cap="none" dirty="0"/>
                        <a:t>ayador</a:t>
                      </a:r>
                      <a:endParaRPr sz="1800" u="none" strike="noStrike" cap="none" dirty="0"/>
                    </a:p>
                  </a:txBody>
                  <a:tcPr marL="91450" marR="91450" marT="45725" marB="45725" anchor="ctr">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endParaRPr sz="1800" u="none" strike="noStrike" cap="none" dirty="0"/>
                    </a:p>
                  </a:txBody>
                  <a:tcPr marL="91450" marR="91450" marT="45725" marB="45725"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1661200">
                <a:tc>
                  <a:txBody>
                    <a:bodyPr/>
                    <a:lstStyle/>
                    <a:p>
                      <a:pPr marL="0" marR="0" lvl="0" indent="0" algn="ctr" rtl="0">
                        <a:lnSpc>
                          <a:spcPct val="100000"/>
                        </a:lnSpc>
                        <a:spcBef>
                          <a:spcPts val="0"/>
                        </a:spcBef>
                        <a:spcAft>
                          <a:spcPts val="0"/>
                        </a:spcAft>
                        <a:buClr>
                          <a:srgbClr val="000000"/>
                        </a:buClr>
                        <a:buSzPts val="1800"/>
                        <a:buFont typeface="Arial"/>
                        <a:buNone/>
                      </a:pPr>
                      <a:r>
                        <a:rPr lang="es-CL" sz="1800" u="none" strike="noStrike" cap="none" dirty="0">
                          <a:solidFill>
                            <a:schemeClr val="dk1"/>
                          </a:solidFill>
                          <a:latin typeface="Calibri"/>
                          <a:ea typeface="Calibri"/>
                          <a:cs typeface="Calibri"/>
                          <a:sym typeface="Calibri"/>
                        </a:rPr>
                        <a:t>Mach</a:t>
                      </a:r>
                      <a:r>
                        <a:rPr lang="es-CL" sz="1800" dirty="0"/>
                        <a:t>o</a:t>
                      </a:r>
                      <a:r>
                        <a:rPr lang="es-CL" sz="1800" u="none" strike="noStrike" cap="none" dirty="0">
                          <a:solidFill>
                            <a:schemeClr val="dk1"/>
                          </a:solidFill>
                          <a:latin typeface="Calibri"/>
                          <a:ea typeface="Calibri"/>
                          <a:cs typeface="Calibri"/>
                          <a:sym typeface="Calibri"/>
                        </a:rPr>
                        <a:t> métrico izquierdo-derecho</a:t>
                      </a:r>
                      <a:endParaRPr sz="1800" u="none" strike="noStrike" cap="none" dirty="0"/>
                    </a:p>
                  </a:txBody>
                  <a:tcPr marL="91450" marR="91450" marT="45725" marB="45725" anchor="ctr">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endParaRPr sz="1800" u="none" strike="noStrike" cap="none" dirty="0"/>
                    </a:p>
                  </a:txBody>
                  <a:tcPr marL="91450" marR="91450" marT="45725" marB="45725"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1326100">
                <a:tc>
                  <a:txBody>
                    <a:bodyPr/>
                    <a:lstStyle/>
                    <a:p>
                      <a:pPr marL="0" marR="0" lvl="0" indent="0" algn="ctr" rtl="0">
                        <a:lnSpc>
                          <a:spcPct val="100000"/>
                        </a:lnSpc>
                        <a:spcBef>
                          <a:spcPts val="0"/>
                        </a:spcBef>
                        <a:spcAft>
                          <a:spcPts val="0"/>
                        </a:spcAft>
                        <a:buClr>
                          <a:srgbClr val="000000"/>
                        </a:buClr>
                        <a:buSzPts val="1800"/>
                        <a:buFont typeface="Arial"/>
                        <a:buNone/>
                      </a:pPr>
                      <a:r>
                        <a:rPr lang="es-CL" sz="1800" u="none" strike="noStrike" cap="none" dirty="0"/>
                        <a:t>Terraja metálica</a:t>
                      </a:r>
                      <a:endParaRPr sz="1800" u="none" strike="noStrike" cap="none" dirty="0"/>
                    </a:p>
                  </a:txBody>
                  <a:tcPr marL="91450" marR="91450" marT="45725" marB="45725" anchor="ctr">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endParaRPr sz="1800" u="none" strike="noStrike" cap="none" dirty="0"/>
                    </a:p>
                  </a:txBody>
                  <a:tcPr marL="91450" marR="91450" marT="45725" marB="45725"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bl>
          </a:graphicData>
        </a:graphic>
      </p:graphicFrame>
      <p:pic>
        <p:nvPicPr>
          <p:cNvPr id="150" name="Google Shape;150;p6"/>
          <p:cNvPicPr preferRelativeResize="0"/>
          <p:nvPr/>
        </p:nvPicPr>
        <p:blipFill rotWithShape="1">
          <a:blip r:embed="rId4">
            <a:alphaModFix/>
          </a:blip>
          <a:srcRect/>
          <a:stretch/>
        </p:blipFill>
        <p:spPr>
          <a:xfrm>
            <a:off x="3658957" y="2365266"/>
            <a:ext cx="2342365" cy="1183050"/>
          </a:xfrm>
          <a:prstGeom prst="rect">
            <a:avLst/>
          </a:prstGeom>
          <a:noFill/>
          <a:ln>
            <a:noFill/>
          </a:ln>
        </p:spPr>
      </p:pic>
      <p:pic>
        <p:nvPicPr>
          <p:cNvPr id="151" name="Google Shape;151;p6"/>
          <p:cNvPicPr preferRelativeResize="0"/>
          <p:nvPr/>
        </p:nvPicPr>
        <p:blipFill rotWithShape="1">
          <a:blip r:embed="rId5">
            <a:alphaModFix/>
          </a:blip>
          <a:srcRect/>
          <a:stretch/>
        </p:blipFill>
        <p:spPr>
          <a:xfrm>
            <a:off x="3565170" y="3990273"/>
            <a:ext cx="2707330" cy="1116500"/>
          </a:xfrm>
          <a:prstGeom prst="rect">
            <a:avLst/>
          </a:prstGeom>
          <a:noFill/>
          <a:ln>
            <a:noFill/>
          </a:ln>
        </p:spPr>
      </p:pic>
      <p:pic>
        <p:nvPicPr>
          <p:cNvPr id="152" name="Google Shape;152;p6"/>
          <p:cNvPicPr preferRelativeResize="0"/>
          <p:nvPr/>
        </p:nvPicPr>
        <p:blipFill rotWithShape="1">
          <a:blip r:embed="rId6">
            <a:alphaModFix/>
          </a:blip>
          <a:srcRect/>
          <a:stretch/>
        </p:blipFill>
        <p:spPr>
          <a:xfrm>
            <a:off x="3822067" y="5430710"/>
            <a:ext cx="1937827" cy="1176386"/>
          </a:xfrm>
          <a:prstGeom prst="rect">
            <a:avLst/>
          </a:prstGeom>
          <a:noFill/>
          <a:ln>
            <a:noFill/>
          </a:ln>
        </p:spPr>
      </p:pic>
      <p:pic>
        <p:nvPicPr>
          <p:cNvPr id="153" name="Google Shape;153;p6"/>
          <p:cNvPicPr preferRelativeResize="0"/>
          <p:nvPr/>
        </p:nvPicPr>
        <p:blipFill rotWithShape="1">
          <a:blip r:embed="rId7">
            <a:alphaModFix/>
          </a:blip>
          <a:srcRect/>
          <a:stretch/>
        </p:blipFill>
        <p:spPr>
          <a:xfrm>
            <a:off x="9192750" y="2522671"/>
            <a:ext cx="1692910" cy="692201"/>
          </a:xfrm>
          <a:prstGeom prst="rect">
            <a:avLst/>
          </a:prstGeom>
          <a:noFill/>
          <a:ln>
            <a:noFill/>
          </a:ln>
        </p:spPr>
      </p:pic>
      <p:pic>
        <p:nvPicPr>
          <p:cNvPr id="154" name="Google Shape;154;p6"/>
          <p:cNvPicPr preferRelativeResize="0"/>
          <p:nvPr/>
        </p:nvPicPr>
        <p:blipFill rotWithShape="1">
          <a:blip r:embed="rId8">
            <a:alphaModFix/>
          </a:blip>
          <a:srcRect/>
          <a:stretch/>
        </p:blipFill>
        <p:spPr>
          <a:xfrm>
            <a:off x="9020773" y="3969823"/>
            <a:ext cx="2146132" cy="1023899"/>
          </a:xfrm>
          <a:prstGeom prst="rect">
            <a:avLst/>
          </a:prstGeom>
          <a:noFill/>
          <a:ln>
            <a:noFill/>
          </a:ln>
        </p:spPr>
      </p:pic>
      <p:pic>
        <p:nvPicPr>
          <p:cNvPr id="155" name="Google Shape;155;p6"/>
          <p:cNvPicPr preferRelativeResize="0"/>
          <p:nvPr/>
        </p:nvPicPr>
        <p:blipFill rotWithShape="1">
          <a:blip r:embed="rId9">
            <a:alphaModFix/>
          </a:blip>
          <a:srcRect/>
          <a:stretch/>
        </p:blipFill>
        <p:spPr>
          <a:xfrm>
            <a:off x="9192750" y="5336501"/>
            <a:ext cx="1869907" cy="1314791"/>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7"/>
          <p:cNvSpPr/>
          <p:nvPr/>
        </p:nvSpPr>
        <p:spPr>
          <a:xfrm>
            <a:off x="12020365" y="275204"/>
            <a:ext cx="171634" cy="616110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61" name="Google Shape;161;p7"/>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88354D"/>
              </a:buClr>
              <a:buSzPts val="5940"/>
              <a:buFont typeface="Calibri"/>
              <a:buNone/>
            </a:pPr>
            <a:r>
              <a:rPr lang="es-CL" sz="5940" dirty="0">
                <a:solidFill>
                  <a:srgbClr val="88354D"/>
                </a:solidFill>
              </a:rPr>
              <a:t>TEMA 2</a:t>
            </a:r>
            <a:br>
              <a:rPr lang="es-CL" sz="3959" dirty="0"/>
            </a:br>
            <a:r>
              <a:rPr lang="es-CL" sz="3959" dirty="0">
                <a:solidFill>
                  <a:srgbClr val="A7A8AA"/>
                </a:solidFill>
              </a:rPr>
              <a:t>PROCESO DE ARRANQUE VIRUTA</a:t>
            </a:r>
            <a:endParaRPr sz="3959" dirty="0">
              <a:solidFill>
                <a:srgbClr val="A7A8AA"/>
              </a:solidFill>
            </a:endParaRPr>
          </a:p>
        </p:txBody>
      </p:sp>
      <p:sp>
        <p:nvSpPr>
          <p:cNvPr id="162" name="Google Shape;162;p7"/>
          <p:cNvSpPr/>
          <p:nvPr/>
        </p:nvSpPr>
        <p:spPr>
          <a:xfrm>
            <a:off x="403193" y="233392"/>
            <a:ext cx="1336831" cy="45719"/>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63" name="Google Shape;163;p7"/>
          <p:cNvSpPr/>
          <p:nvPr/>
        </p:nvSpPr>
        <p:spPr>
          <a:xfrm>
            <a:off x="8675778" y="279100"/>
            <a:ext cx="3219600" cy="6130500"/>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pic>
        <p:nvPicPr>
          <p:cNvPr id="168" name="Google Shape;168;p8"/>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69" name="Google Shape;169;p8"/>
          <p:cNvSpPr/>
          <p:nvPr/>
        </p:nvSpPr>
        <p:spPr>
          <a:xfrm>
            <a:off x="12020365" y="275204"/>
            <a:ext cx="171634" cy="616110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70" name="Google Shape;170;p8"/>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88354D"/>
              </a:buClr>
              <a:buSzPts val="4400"/>
              <a:buFont typeface="Calibri"/>
              <a:buNone/>
            </a:pPr>
            <a:r>
              <a:rPr lang="es-CL" dirty="0">
                <a:solidFill>
                  <a:srgbClr val="88354D"/>
                </a:solidFill>
              </a:rPr>
              <a:t>PROCESO DE ARRANQUE</a:t>
            </a:r>
            <a:br>
              <a:rPr lang="es-CL" dirty="0"/>
            </a:br>
            <a:r>
              <a:rPr lang="es-CL" dirty="0">
                <a:solidFill>
                  <a:srgbClr val="A7A8AA"/>
                </a:solidFill>
              </a:rPr>
              <a:t>VIRUTA</a:t>
            </a:r>
            <a:endParaRPr dirty="0">
              <a:solidFill>
                <a:srgbClr val="A7A8AA"/>
              </a:solidFill>
            </a:endParaRPr>
          </a:p>
        </p:txBody>
      </p:sp>
      <p:sp>
        <p:nvSpPr>
          <p:cNvPr id="171" name="Google Shape;171;p8"/>
          <p:cNvSpPr/>
          <p:nvPr/>
        </p:nvSpPr>
        <p:spPr>
          <a:xfrm>
            <a:off x="403193" y="233392"/>
            <a:ext cx="1336831" cy="45719"/>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72" name="Google Shape;172;p8"/>
          <p:cNvSpPr/>
          <p:nvPr/>
        </p:nvSpPr>
        <p:spPr>
          <a:xfrm>
            <a:off x="2339800" y="1690700"/>
            <a:ext cx="8164800" cy="4973700"/>
          </a:xfrm>
          <a:prstGeom prst="rect">
            <a:avLst/>
          </a:prstGeom>
          <a:solidFill>
            <a:srgbClr val="88354D"/>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73" name="Google Shape;173;p8"/>
          <p:cNvSpPr txBox="1"/>
          <p:nvPr/>
        </p:nvSpPr>
        <p:spPr>
          <a:xfrm>
            <a:off x="2907806" y="2164901"/>
            <a:ext cx="6376500" cy="378840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0000"/>
              </a:buClr>
              <a:buSzPts val="1800"/>
              <a:buFont typeface="Arial"/>
              <a:buNone/>
            </a:pPr>
            <a:r>
              <a:rPr lang="es-CL" sz="2000" b="0" i="0" u="none" strike="noStrike" cap="none" dirty="0">
                <a:solidFill>
                  <a:schemeClr val="lt1"/>
                </a:solidFill>
                <a:latin typeface="Calibri"/>
                <a:ea typeface="Calibri"/>
                <a:cs typeface="Calibri"/>
                <a:sym typeface="Calibri"/>
              </a:rPr>
              <a:t>El arranque de viruta es un proceso por el cual se logra desprender pequeñas porciones de material utilizando una herramienta. Para lograr la separación de una porción de material es necesario que la herramienta posea un ángulo agudo, dando lugar una arista llamada filo. Algunas operaciones utilizadas por herramientas manuales que generan arranque de viruta, son las siguientes:</a:t>
            </a:r>
            <a:endParaRPr sz="16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2000" b="0" i="0" u="none" strike="noStrike" cap="none" dirty="0">
              <a:solidFill>
                <a:schemeClr val="lt1"/>
              </a:solidFill>
              <a:latin typeface="Calibri"/>
              <a:ea typeface="Calibri"/>
              <a:cs typeface="Calibri"/>
              <a:sym typeface="Calibri"/>
            </a:endParaRPr>
          </a:p>
          <a:p>
            <a:pPr marL="342900" marR="0" lvl="0" indent="-355600" algn="just" rtl="0">
              <a:lnSpc>
                <a:spcPct val="107000"/>
              </a:lnSpc>
              <a:spcBef>
                <a:spcPts val="0"/>
              </a:spcBef>
              <a:spcAft>
                <a:spcPts val="0"/>
              </a:spcAft>
              <a:buClr>
                <a:schemeClr val="lt1"/>
              </a:buClr>
              <a:buSzPts val="2000"/>
              <a:buFont typeface="Calibri"/>
              <a:buAutoNum type="arabicPeriod"/>
            </a:pPr>
            <a:r>
              <a:rPr lang="es-CL" sz="2000" b="0" i="0" u="none" strike="noStrike" cap="none" dirty="0">
                <a:solidFill>
                  <a:schemeClr val="lt1"/>
                </a:solidFill>
                <a:latin typeface="Calibri"/>
                <a:ea typeface="Calibri"/>
                <a:cs typeface="Calibri"/>
                <a:sym typeface="Calibri"/>
              </a:rPr>
              <a:t>Cincelado</a:t>
            </a:r>
            <a:endParaRPr sz="1600" b="0" i="0" u="none" strike="noStrike" cap="none" dirty="0">
              <a:solidFill>
                <a:schemeClr val="lt1"/>
              </a:solidFill>
              <a:latin typeface="Calibri"/>
              <a:ea typeface="Calibri"/>
              <a:cs typeface="Calibri"/>
              <a:sym typeface="Calibri"/>
            </a:endParaRPr>
          </a:p>
          <a:p>
            <a:pPr marL="342900" marR="0" lvl="0" indent="-355600" algn="just" rtl="0">
              <a:lnSpc>
                <a:spcPct val="107000"/>
              </a:lnSpc>
              <a:spcBef>
                <a:spcPts val="800"/>
              </a:spcBef>
              <a:spcAft>
                <a:spcPts val="0"/>
              </a:spcAft>
              <a:buClr>
                <a:schemeClr val="lt1"/>
              </a:buClr>
              <a:buSzPts val="2000"/>
              <a:buFont typeface="Calibri"/>
              <a:buAutoNum type="arabicPeriod"/>
            </a:pPr>
            <a:r>
              <a:rPr lang="es-CL" sz="2000" b="0" i="0" u="none" strike="noStrike" cap="none" dirty="0">
                <a:solidFill>
                  <a:schemeClr val="lt1"/>
                </a:solidFill>
                <a:latin typeface="Calibri"/>
                <a:ea typeface="Calibri"/>
                <a:cs typeface="Calibri"/>
                <a:sym typeface="Calibri"/>
              </a:rPr>
              <a:t>Aserrado</a:t>
            </a:r>
            <a:endParaRPr sz="1600" b="0" i="0" u="none" strike="noStrike" cap="none" dirty="0">
              <a:solidFill>
                <a:schemeClr val="lt1"/>
              </a:solidFill>
              <a:latin typeface="Calibri"/>
              <a:ea typeface="Calibri"/>
              <a:cs typeface="Calibri"/>
              <a:sym typeface="Calibri"/>
            </a:endParaRPr>
          </a:p>
          <a:p>
            <a:pPr marL="342900" marR="0" lvl="0" indent="-355600" algn="just" rtl="0">
              <a:lnSpc>
                <a:spcPct val="107000"/>
              </a:lnSpc>
              <a:spcBef>
                <a:spcPts val="800"/>
              </a:spcBef>
              <a:spcAft>
                <a:spcPts val="0"/>
              </a:spcAft>
              <a:buClr>
                <a:schemeClr val="lt1"/>
              </a:buClr>
              <a:buSzPts val="2000"/>
              <a:buFont typeface="Calibri"/>
              <a:buAutoNum type="arabicPeriod"/>
            </a:pPr>
            <a:r>
              <a:rPr lang="es-CL" sz="2000" b="0" i="0" u="none" strike="noStrike" cap="none" dirty="0">
                <a:solidFill>
                  <a:schemeClr val="lt1"/>
                </a:solidFill>
                <a:latin typeface="Calibri"/>
                <a:ea typeface="Calibri"/>
                <a:cs typeface="Calibri"/>
                <a:sym typeface="Calibri"/>
              </a:rPr>
              <a:t>Limado</a:t>
            </a:r>
            <a:endParaRPr sz="1600" b="0" i="0" u="none" strike="noStrike" cap="none" dirty="0">
              <a:solidFill>
                <a:schemeClr val="lt1"/>
              </a:solidFill>
              <a:latin typeface="Calibri"/>
              <a:ea typeface="Calibri"/>
              <a:cs typeface="Calibri"/>
              <a:sym typeface="Calibri"/>
            </a:endParaRPr>
          </a:p>
          <a:p>
            <a:pPr marL="342900" marR="0" lvl="0" indent="-355600" algn="just" rtl="0">
              <a:lnSpc>
                <a:spcPct val="107000"/>
              </a:lnSpc>
              <a:spcBef>
                <a:spcPts val="800"/>
              </a:spcBef>
              <a:spcAft>
                <a:spcPts val="0"/>
              </a:spcAft>
              <a:buClr>
                <a:schemeClr val="lt1"/>
              </a:buClr>
              <a:buSzPts val="2000"/>
              <a:buFont typeface="Calibri"/>
              <a:buAutoNum type="arabicPeriod"/>
            </a:pPr>
            <a:r>
              <a:rPr lang="es-CL" sz="2000" b="0" i="0" u="none" strike="noStrike" cap="none" dirty="0">
                <a:solidFill>
                  <a:schemeClr val="lt1"/>
                </a:solidFill>
                <a:latin typeface="Calibri"/>
                <a:ea typeface="Calibri"/>
                <a:cs typeface="Calibri"/>
                <a:sym typeface="Calibri"/>
              </a:rPr>
              <a:t>Roscado</a:t>
            </a:r>
            <a:endParaRPr sz="1600" b="0" i="0" u="none" strike="noStrike" cap="none" dirty="0">
              <a:solidFill>
                <a:schemeClr val="lt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pic>
        <p:nvPicPr>
          <p:cNvPr id="178" name="Google Shape;178;p9"/>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79" name="Google Shape;179;p9"/>
          <p:cNvSpPr/>
          <p:nvPr/>
        </p:nvSpPr>
        <p:spPr>
          <a:xfrm>
            <a:off x="12020365" y="275204"/>
            <a:ext cx="171634" cy="616110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80" name="Google Shape;180;p9"/>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88354D"/>
              </a:buClr>
              <a:buSzPts val="4400"/>
              <a:buFont typeface="Calibri"/>
              <a:buNone/>
            </a:pPr>
            <a:r>
              <a:rPr lang="es-CL" dirty="0">
                <a:solidFill>
                  <a:srgbClr val="88354D"/>
                </a:solidFill>
              </a:rPr>
              <a:t>PROCESO DE ARRANQUE</a:t>
            </a:r>
            <a:br>
              <a:rPr lang="es-CL" dirty="0"/>
            </a:br>
            <a:r>
              <a:rPr lang="es-CL" dirty="0">
                <a:solidFill>
                  <a:srgbClr val="A7A8AA"/>
                </a:solidFill>
              </a:rPr>
              <a:t>VIRUTA</a:t>
            </a:r>
            <a:endParaRPr dirty="0">
              <a:solidFill>
                <a:srgbClr val="A7A8AA"/>
              </a:solidFill>
            </a:endParaRPr>
          </a:p>
        </p:txBody>
      </p:sp>
      <p:sp>
        <p:nvSpPr>
          <p:cNvPr id="181" name="Google Shape;181;p9"/>
          <p:cNvSpPr/>
          <p:nvPr/>
        </p:nvSpPr>
        <p:spPr>
          <a:xfrm>
            <a:off x="403193" y="233392"/>
            <a:ext cx="1336831" cy="45719"/>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82" name="Google Shape;182;p9"/>
          <p:cNvSpPr txBox="1"/>
          <p:nvPr/>
        </p:nvSpPr>
        <p:spPr>
          <a:xfrm>
            <a:off x="403193" y="3020586"/>
            <a:ext cx="6096000" cy="2614305"/>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Clr>
                <a:srgbClr val="000000"/>
              </a:buClr>
              <a:buSzPts val="2800"/>
              <a:buFont typeface="Arial"/>
              <a:buNone/>
            </a:pPr>
            <a:r>
              <a:rPr lang="es-CL" sz="2800" b="1" i="0" u="none" strike="noStrike" cap="none" dirty="0">
                <a:solidFill>
                  <a:srgbClr val="A5A5A5"/>
                </a:solidFill>
                <a:latin typeface="Calibri"/>
                <a:ea typeface="Calibri"/>
                <a:cs typeface="Calibri"/>
                <a:sym typeface="Calibri"/>
              </a:rPr>
              <a:t>1. </a:t>
            </a:r>
            <a:r>
              <a:rPr lang="es-CL" sz="2800" b="1" i="0" u="none" strike="noStrike" cap="none" dirty="0">
                <a:solidFill>
                  <a:srgbClr val="88354D"/>
                </a:solidFill>
                <a:latin typeface="Calibri"/>
                <a:ea typeface="Calibri"/>
                <a:cs typeface="Calibri"/>
                <a:sym typeface="Calibri"/>
              </a:rPr>
              <a:t>CINCELADO</a:t>
            </a:r>
            <a:endParaRPr sz="1400" b="0" i="0" u="none" strike="noStrike" cap="none" dirty="0">
              <a:solidFill>
                <a:srgbClr val="000000"/>
              </a:solidFill>
              <a:latin typeface="Arial"/>
              <a:ea typeface="Arial"/>
              <a:cs typeface="Arial"/>
              <a:sym typeface="Arial"/>
            </a:endParaRPr>
          </a:p>
          <a:p>
            <a:pPr marL="0" marR="0" lvl="0" indent="0" algn="just" rtl="0">
              <a:lnSpc>
                <a:spcPct val="107000"/>
              </a:lnSpc>
              <a:spcBef>
                <a:spcPts val="800"/>
              </a:spcBef>
              <a:spcAft>
                <a:spcPts val="0"/>
              </a:spcAft>
              <a:buClr>
                <a:srgbClr val="000000"/>
              </a:buClr>
              <a:buSzPts val="2400"/>
              <a:buFont typeface="Arial"/>
              <a:buNone/>
            </a:pPr>
            <a:r>
              <a:rPr lang="es-CL" sz="2400" b="0" i="0" u="none" strike="noStrike" cap="none" dirty="0">
                <a:solidFill>
                  <a:schemeClr val="dk1"/>
                </a:solidFill>
                <a:latin typeface="Calibri"/>
                <a:ea typeface="Calibri"/>
                <a:cs typeface="Calibri"/>
                <a:sym typeface="Calibri"/>
              </a:rPr>
              <a:t>Para que el cincel produzca el arranque de viruta debe incidir el filo de la herramienta sobre el material ejerciendo una determinada presión. La inclinación de la herramienta sobre la superficie influye en el proceso.</a:t>
            </a:r>
            <a:endParaRPr sz="2400" b="0" i="0" u="none" strike="noStrike" cap="none" dirty="0">
              <a:solidFill>
                <a:schemeClr val="dk1"/>
              </a:solidFill>
              <a:latin typeface="Calibri"/>
              <a:ea typeface="Calibri"/>
              <a:cs typeface="Calibri"/>
              <a:sym typeface="Calibri"/>
            </a:endParaRPr>
          </a:p>
        </p:txBody>
      </p:sp>
      <p:pic>
        <p:nvPicPr>
          <p:cNvPr id="183" name="Google Shape;183;p9"/>
          <p:cNvPicPr preferRelativeResize="0"/>
          <p:nvPr/>
        </p:nvPicPr>
        <p:blipFill rotWithShape="1">
          <a:blip r:embed="rId4">
            <a:alphaModFix/>
          </a:blip>
          <a:srcRect/>
          <a:stretch/>
        </p:blipFill>
        <p:spPr>
          <a:xfrm>
            <a:off x="7362263" y="3382168"/>
            <a:ext cx="3795031" cy="1784352"/>
          </a:xfrm>
          <a:prstGeom prst="rect">
            <a:avLst/>
          </a:prstGeom>
          <a:noFill/>
          <a:ln>
            <a:noFill/>
          </a:ln>
        </p:spPr>
      </p:pic>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TotalTime>
  <Words>501</Words>
  <Application>Microsoft Office PowerPoint</Application>
  <PresentationFormat>Panorámica</PresentationFormat>
  <Paragraphs>85</Paragraphs>
  <Slides>12</Slides>
  <Notes>12</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12</vt:i4>
      </vt:variant>
    </vt:vector>
  </HeadingPairs>
  <TitlesOfParts>
    <vt:vector size="15" baseType="lpstr">
      <vt:lpstr>Arial</vt:lpstr>
      <vt:lpstr>Calibri</vt:lpstr>
      <vt:lpstr>Tema de Office</vt:lpstr>
      <vt:lpstr>Herramientas Manuales y Eléctricas</vt:lpstr>
      <vt:lpstr>TEMAS</vt:lpstr>
      <vt:lpstr>TEMA 1 TIPOS DE HERRAMIENTAS</vt:lpstr>
      <vt:lpstr>HERRAMIENTAS </vt:lpstr>
      <vt:lpstr>LISTADO DE HERRAMIENTAS</vt:lpstr>
      <vt:lpstr>LISTADO DE HERRAMIENTAS</vt:lpstr>
      <vt:lpstr>TEMA 2 PROCESO DE ARRANQUE VIRUTA</vt:lpstr>
      <vt:lpstr>PROCESO DE ARRANQUE VIRUTA</vt:lpstr>
      <vt:lpstr>PROCESO DE ARRANQUE VIRUTA</vt:lpstr>
      <vt:lpstr>PROCESO DE ARRANQUE VIRUTA</vt:lpstr>
      <vt:lpstr>PROCESO DE ARRANQUE VIRUTA</vt:lpstr>
      <vt:lpstr>PROCESO DE ARRANQUE VIRUTA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Herramientas Manuales y Eléctricas</dc:title>
  <dc:creator>d.silvahidd@gmail.com</dc:creator>
  <cp:lastModifiedBy>Karina Uribe Mansilla</cp:lastModifiedBy>
  <cp:revision>2</cp:revision>
  <dcterms:created xsi:type="dcterms:W3CDTF">2020-08-12T18:32:33Z</dcterms:created>
  <dcterms:modified xsi:type="dcterms:W3CDTF">2021-02-17T17:01:17Z</dcterms:modified>
</cp:coreProperties>
</file>