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351">
          <p15:clr>
            <a:srgbClr val="A4A3A4"/>
          </p15:clr>
        </p15:guide>
        <p15:guide id="4" orient="horz">
          <p15:clr>
            <a:srgbClr val="A4A3A4"/>
          </p15:clr>
        </p15:guide>
        <p15:guide id="5" pos="612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HdaWJpggfnZV0kT+6+1sY4NIs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658353-B9FD-4652-8F66-B0DE17D215BC}">
  <a:tblStyle styleId="{19658353-B9FD-4652-8F66-B0DE17D215B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2351" orient="horz"/>
        <p:guide orient="horz"/>
        <p:guide pos="61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5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p5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5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7" name="Google Shape;397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187441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353226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9241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9241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8582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319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317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178204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7713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713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791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1.jpg"/><Relationship Id="rId5" Type="http://schemas.openxmlformats.org/officeDocument/2006/relationships/image" Target="../media/image22.jpg"/><Relationship Id="rId6" Type="http://schemas.openxmlformats.org/officeDocument/2006/relationships/image" Target="../media/image26.jpg"/><Relationship Id="rId7" Type="http://schemas.openxmlformats.org/officeDocument/2006/relationships/image" Target="../media/image36.png"/><Relationship Id="rId8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5.jpg"/><Relationship Id="rId9" Type="http://schemas.openxmlformats.org/officeDocument/2006/relationships/image" Target="../media/image35.png"/><Relationship Id="rId5" Type="http://schemas.openxmlformats.org/officeDocument/2006/relationships/image" Target="../media/image37.jpg"/><Relationship Id="rId6" Type="http://schemas.openxmlformats.org/officeDocument/2006/relationships/image" Target="../media/image33.jpg"/><Relationship Id="rId7" Type="http://schemas.openxmlformats.org/officeDocument/2006/relationships/image" Target="../media/image34.jpg"/><Relationship Id="rId8" Type="http://schemas.openxmlformats.org/officeDocument/2006/relationships/image" Target="../media/image5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jpg"/><Relationship Id="rId4" Type="http://schemas.openxmlformats.org/officeDocument/2006/relationships/image" Target="../media/image32.jpg"/><Relationship Id="rId5" Type="http://schemas.openxmlformats.org/officeDocument/2006/relationships/image" Target="../media/image28.jpg"/><Relationship Id="rId6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Relationship Id="rId10" Type="http://schemas.openxmlformats.org/officeDocument/2006/relationships/image" Target="../media/image18.png"/><Relationship Id="rId9" Type="http://schemas.openxmlformats.org/officeDocument/2006/relationships/image" Target="../media/image53.png"/><Relationship Id="rId5" Type="http://schemas.openxmlformats.org/officeDocument/2006/relationships/image" Target="../media/image38.png"/><Relationship Id="rId6" Type="http://schemas.openxmlformats.org/officeDocument/2006/relationships/image" Target="../media/image46.png"/><Relationship Id="rId7" Type="http://schemas.openxmlformats.org/officeDocument/2006/relationships/image" Target="../media/image48.png"/><Relationship Id="rId8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49.png"/><Relationship Id="rId5" Type="http://schemas.openxmlformats.org/officeDocument/2006/relationships/image" Target="../media/image5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Relationship Id="rId4" Type="http://schemas.openxmlformats.org/officeDocument/2006/relationships/hyperlink" Target="https://fch.cl/iniciativa/tp-digital/" TargetMode="External"/><Relationship Id="rId5" Type="http://schemas.openxmlformats.org/officeDocument/2006/relationships/hyperlink" Target="https://tinyurl.com/ya6zkhju" TargetMode="External"/><Relationship Id="rId6" Type="http://schemas.openxmlformats.org/officeDocument/2006/relationships/hyperlink" Target="https://tp-digital.territorio.la/" TargetMode="External"/><Relationship Id="rId7" Type="http://schemas.openxmlformats.org/officeDocument/2006/relationships/image" Target="../media/image5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5" Type="http://schemas.openxmlformats.org/officeDocument/2006/relationships/image" Target="../media/image6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11" Type="http://schemas.openxmlformats.org/officeDocument/2006/relationships/image" Target="../media/image69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Relationship Id="rId5" Type="http://schemas.openxmlformats.org/officeDocument/2006/relationships/image" Target="../media/image60.png"/><Relationship Id="rId6" Type="http://schemas.openxmlformats.org/officeDocument/2006/relationships/image" Target="../media/image68.png"/><Relationship Id="rId7" Type="http://schemas.openxmlformats.org/officeDocument/2006/relationships/image" Target="../media/image62.png"/><Relationship Id="rId8" Type="http://schemas.openxmlformats.org/officeDocument/2006/relationships/image" Target="../media/image7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30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7"/>
          <p:cNvSpPr txBox="1"/>
          <p:nvPr/>
        </p:nvSpPr>
        <p:spPr>
          <a:xfrm>
            <a:off x="365425" y="2155141"/>
            <a:ext cx="9354838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</a:t>
            </a: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ELÉCTRICAS DOMICILIARIAS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9764" y="3061364"/>
            <a:ext cx="4977368" cy="333733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7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¿CUÁNTOS CONDUCTORES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POR CANALIZACIÓN?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la-des-coyons.png" id="179" name="Google Shape;17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9989" y="3488686"/>
            <a:ext cx="7348574" cy="281336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4"/>
          <p:cNvSpPr txBox="1"/>
          <p:nvPr/>
        </p:nvSpPr>
        <p:spPr>
          <a:xfrm>
            <a:off x="859822" y="2283928"/>
            <a:ext cx="5644875" cy="751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máxima de conductores en tubos de acero barnizado, tubos galvanizados livianos y tubos plásticos flexibles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CONOZCAMOS LAS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CANALIZACIONES MÁS UTILIZADAS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6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187" name="Google Shape;187;p6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9" name="Google Shape;18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6"/>
          <p:cNvSpPr/>
          <p:nvPr/>
        </p:nvSpPr>
        <p:spPr>
          <a:xfrm>
            <a:off x="502037" y="2621458"/>
            <a:ext cx="3400114" cy="2741855"/>
          </a:xfrm>
          <a:prstGeom prst="roundRect">
            <a:avLst>
              <a:gd fmla="val 10768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733711" y="3854815"/>
            <a:ext cx="3036009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Tubos de PVC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y accesorios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Herramientas y ferretería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Especificaciones técnicas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Revisar Anexo 01 Catálogos Y EETT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irculo-PVC.png" id="192" name="Google Shape;1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2194" y="2153846"/>
            <a:ext cx="176530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TUBOS_Mesa de trabajo 1.png" id="193" name="Google Shape;19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3841" y="2730566"/>
            <a:ext cx="3843528" cy="398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CONOZCAMOS LAS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CANALIZACIONES MÁS UTILIZADAS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45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00" name="Google Shape;200;p45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5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Minicanal Y Moldura - Canal, Moldura Y Minicanal - Canalización" id="203" name="Google Shape;20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891633" y="4306193"/>
            <a:ext cx="2320118" cy="2382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t de curvas planas 90° para moldura 20x10 mm - 2 Unid." id="204" name="Google Shape;20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6594" y="5034085"/>
            <a:ext cx="1581081" cy="1528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rivación T para canaleta 100x50 mm" id="205" name="Google Shape;205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9853" y="2817672"/>
            <a:ext cx="1689257" cy="16892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45"/>
          <p:cNvGrpSpPr/>
          <p:nvPr/>
        </p:nvGrpSpPr>
        <p:grpSpPr>
          <a:xfrm>
            <a:off x="444587" y="2298249"/>
            <a:ext cx="4210991" cy="3817818"/>
            <a:chOff x="444587" y="1961365"/>
            <a:chExt cx="4210991" cy="3817818"/>
          </a:xfrm>
        </p:grpSpPr>
        <p:sp>
          <p:nvSpPr>
            <p:cNvPr id="207" name="Google Shape;207;p45"/>
            <p:cNvSpPr/>
            <p:nvPr/>
          </p:nvSpPr>
          <p:spPr>
            <a:xfrm>
              <a:off x="444587" y="2741508"/>
              <a:ext cx="3400114" cy="3037675"/>
            </a:xfrm>
            <a:prstGeom prst="roundRect">
              <a:avLst>
                <a:gd fmla="val 10768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5"/>
            <p:cNvSpPr txBox="1"/>
            <p:nvPr/>
          </p:nvSpPr>
          <p:spPr>
            <a:xfrm>
              <a:off x="654608" y="3997682"/>
              <a:ext cx="3036009" cy="440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Moldura plástica tipo DLP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Descripción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Usos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Materiales y accesorios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Herramientas y ferretería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Especificaciones técnicas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Anexo 01 Catálogos Y EETT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irculo-DLP.png" id="209" name="Google Shape;209;p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29978" y="1961365"/>
              <a:ext cx="1625600" cy="175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aja de distribución sobrepuesta 12x8.5x4.5 pvc" id="210" name="Google Shape;210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3749" y="2720107"/>
            <a:ext cx="1839216" cy="187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5"/>
          <p:cNvSpPr/>
          <p:nvPr/>
        </p:nvSpPr>
        <p:spPr>
          <a:xfrm>
            <a:off x="4920983" y="2741275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5"/>
          <p:cNvSpPr/>
          <p:nvPr/>
        </p:nvSpPr>
        <p:spPr>
          <a:xfrm>
            <a:off x="7236395" y="2741275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5"/>
          <p:cNvSpPr/>
          <p:nvPr/>
        </p:nvSpPr>
        <p:spPr>
          <a:xfrm>
            <a:off x="4920983" y="4787949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5"/>
          <p:cNvSpPr/>
          <p:nvPr/>
        </p:nvSpPr>
        <p:spPr>
          <a:xfrm>
            <a:off x="7236395" y="4787949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CONOZCAMOS LAS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CANALIZACIONES MÁS UTILIZADAS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46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21" name="Google Shape;221;p46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6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analización Eléctrica | Natura Energy SpA | Sistema de Energía e ..." id="224" name="Google Shape;22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736" y="4275347"/>
            <a:ext cx="2240976" cy="2240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ctro Productos" id="225" name="Google Shape;22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0823" y="2674839"/>
            <a:ext cx="1638883" cy="2003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xo - Abrazadera Emt 1" id="226" name="Google Shape;226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5158" y="3926730"/>
            <a:ext cx="1188798" cy="1188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alización Eléctrica | Natura Energy SpA | Sistema de Energía e ..." id="227" name="Google Shape;227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9566" y="2397887"/>
            <a:ext cx="1389210" cy="1389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gacenter" id="228" name="Google Shape;228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627870">
            <a:off x="6657867" y="5379991"/>
            <a:ext cx="1418078" cy="1418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46"/>
          <p:cNvGrpSpPr/>
          <p:nvPr/>
        </p:nvGrpSpPr>
        <p:grpSpPr>
          <a:xfrm>
            <a:off x="444587" y="2158416"/>
            <a:ext cx="4152142" cy="3640018"/>
            <a:chOff x="444587" y="2254666"/>
            <a:chExt cx="4152142" cy="3640018"/>
          </a:xfrm>
        </p:grpSpPr>
        <p:sp>
          <p:nvSpPr>
            <p:cNvPr id="230" name="Google Shape;230;p46"/>
            <p:cNvSpPr/>
            <p:nvPr/>
          </p:nvSpPr>
          <p:spPr>
            <a:xfrm>
              <a:off x="444587" y="2857009"/>
              <a:ext cx="3400114" cy="3037675"/>
            </a:xfrm>
            <a:prstGeom prst="roundRect">
              <a:avLst>
                <a:gd fmla="val 10768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6"/>
            <p:cNvSpPr txBox="1"/>
            <p:nvPr/>
          </p:nvSpPr>
          <p:spPr>
            <a:xfrm>
              <a:off x="654608" y="4113183"/>
              <a:ext cx="3036009" cy="440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Tubería EMT</a:t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Descripción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Usos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Materiales y accesorios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Herramientas y ferretería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Especificaciones técnicas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Anexo 01 Catálogos Y EETT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irculo-EMT.png" id="232" name="Google Shape;232;p4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44129" y="2254666"/>
              <a:ext cx="1752600" cy="157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46"/>
          <p:cNvSpPr/>
          <p:nvPr/>
        </p:nvSpPr>
        <p:spPr>
          <a:xfrm>
            <a:off x="4962651" y="2996282"/>
            <a:ext cx="1543151" cy="1382579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6"/>
          <p:cNvSpPr/>
          <p:nvPr/>
        </p:nvSpPr>
        <p:spPr>
          <a:xfrm>
            <a:off x="6752304" y="2499741"/>
            <a:ext cx="1317102" cy="1180052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52304" y="3997017"/>
            <a:ext cx="1317102" cy="1180052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6776884" y="5441893"/>
            <a:ext cx="1317102" cy="1180052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4962651" y="4737724"/>
            <a:ext cx="1543151" cy="1382579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CONOZCAMOS LAS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CANALIZACIONES MÁS UTILIZADAS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c/conducto Rígido Accesorios-90 Grados Acoplador De Ángulo Recto ..." id="243" name="Google Shape;24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1896" y="4760516"/>
            <a:ext cx="1795176" cy="2039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alización - Homecenter" id="244" name="Google Shape;24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7749" y="2503722"/>
            <a:ext cx="1982197" cy="205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cesorios electricos | Rodfor Team" id="245" name="Google Shape;24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5829" y="2782314"/>
            <a:ext cx="1772145" cy="1800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7"/>
          <p:cNvGrpSpPr/>
          <p:nvPr/>
        </p:nvGrpSpPr>
        <p:grpSpPr>
          <a:xfrm>
            <a:off x="444587" y="2211688"/>
            <a:ext cx="4056431" cy="3557870"/>
            <a:chOff x="444587" y="2038434"/>
            <a:chExt cx="4056431" cy="3557870"/>
          </a:xfrm>
        </p:grpSpPr>
        <p:sp>
          <p:nvSpPr>
            <p:cNvPr id="247" name="Google Shape;247;p47"/>
            <p:cNvSpPr/>
            <p:nvPr/>
          </p:nvSpPr>
          <p:spPr>
            <a:xfrm>
              <a:off x="444587" y="2558629"/>
              <a:ext cx="3400114" cy="3037675"/>
            </a:xfrm>
            <a:prstGeom prst="roundRect">
              <a:avLst>
                <a:gd fmla="val 10768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7"/>
            <p:cNvSpPr txBox="1"/>
            <p:nvPr/>
          </p:nvSpPr>
          <p:spPr>
            <a:xfrm>
              <a:off x="654608" y="3814803"/>
              <a:ext cx="3036009" cy="440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Tubería IMC</a:t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Descripción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Usos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Materiales y accesorios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Herramientas y ferretería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Especificaciones técnicas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Anexo 01 Catálogos Y EETT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irculo-IMC.png" id="249" name="Google Shape;249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23018" y="2038434"/>
              <a:ext cx="1778000" cy="158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47"/>
          <p:cNvSpPr/>
          <p:nvPr/>
        </p:nvSpPr>
        <p:spPr>
          <a:xfrm>
            <a:off x="4571752" y="2751859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7031193" y="2745498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7"/>
          <p:cNvSpPr/>
          <p:nvPr/>
        </p:nvSpPr>
        <p:spPr>
          <a:xfrm>
            <a:off x="5792546" y="4792080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FERRETERÍA Y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8"/>
          <p:cNvSpPr txBox="1"/>
          <p:nvPr/>
        </p:nvSpPr>
        <p:spPr>
          <a:xfrm>
            <a:off x="535196" y="2442481"/>
            <a:ext cx="7046703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Desafío 1: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Realicemos un cuadro descriptivo de las canalizaciones presentadas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9" name="Google Shape;259;p48"/>
          <p:cNvGraphicFramePr/>
          <p:nvPr/>
        </p:nvGraphicFramePr>
        <p:xfrm>
          <a:off x="433631" y="34959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{19658353-B9FD-4652-8F66-B0DE17D215BC}</a:tableStyleId>
              </a:tblPr>
              <a:tblGrid>
                <a:gridCol w="2194800"/>
                <a:gridCol w="2194800"/>
                <a:gridCol w="2194800"/>
                <a:gridCol w="2194800"/>
              </a:tblGrid>
              <a:tr h="56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PVC 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75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DLP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75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EMT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75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IMC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754D"/>
                    </a:solidFill>
                  </a:tcPr>
                </a:tc>
              </a:tr>
              <a:tr h="120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</a:tr>
              <a:tr h="120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SIMBOLOGÍA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UNA CANALIZACIÓN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9"/>
          <p:cNvSpPr txBox="1"/>
          <p:nvPr/>
        </p:nvSpPr>
        <p:spPr>
          <a:xfrm>
            <a:off x="535196" y="6404881"/>
            <a:ext cx="7046703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Revisar Anexo 02 Instalación Eléctrica Domiciliaria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t1-16.png" id="266" name="Google Shape;26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646" y="3261086"/>
            <a:ext cx="3794984" cy="2414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1-tabla.png" id="267" name="Google Shape;26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6164" y="2554612"/>
            <a:ext cx="3906456" cy="378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SIMBOLOGÍA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UNA CANALIZACIÓN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0"/>
          <p:cNvSpPr txBox="1"/>
          <p:nvPr/>
        </p:nvSpPr>
        <p:spPr>
          <a:xfrm>
            <a:off x="1336780" y="2272122"/>
            <a:ext cx="7046703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 de diferenciación de canalización, en una planimetría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0"/>
          <p:cNvSpPr txBox="1"/>
          <p:nvPr/>
        </p:nvSpPr>
        <p:spPr>
          <a:xfrm>
            <a:off x="1336780" y="6141573"/>
            <a:ext cx="7046703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diferencia identificas?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50"/>
          <p:cNvGrpSpPr/>
          <p:nvPr/>
        </p:nvGrpSpPr>
        <p:grpSpPr>
          <a:xfrm>
            <a:off x="1507398" y="3285973"/>
            <a:ext cx="6705466" cy="2059035"/>
            <a:chOff x="651036" y="2284309"/>
            <a:chExt cx="9967494" cy="3060700"/>
          </a:xfrm>
        </p:grpSpPr>
        <p:pic>
          <p:nvPicPr>
            <p:cNvPr descr="ppt1-17a.png" id="276" name="Google Shape;276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1036" y="2284309"/>
              <a:ext cx="4686300" cy="306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pt1-17b.png" id="277" name="Google Shape;277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32230" y="2284309"/>
              <a:ext cx="4686300" cy="306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50"/>
          <p:cNvSpPr txBox="1"/>
          <p:nvPr/>
        </p:nvSpPr>
        <p:spPr>
          <a:xfrm>
            <a:off x="1520156" y="5398056"/>
            <a:ext cx="3141544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Embutida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0"/>
          <p:cNvSpPr txBox="1"/>
          <p:nvPr/>
        </p:nvSpPr>
        <p:spPr>
          <a:xfrm>
            <a:off x="5082252" y="5398056"/>
            <a:ext cx="3141544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la vista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FERRETERÍA Y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1"/>
          <p:cNvSpPr txBox="1"/>
          <p:nvPr/>
        </p:nvSpPr>
        <p:spPr>
          <a:xfrm>
            <a:off x="535196" y="2442481"/>
            <a:ext cx="8164304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Desafío 2: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Realicemos un listado con todo lo que creas necesitas para montar canalización eléctrica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6" name="Google Shape;286;p51"/>
          <p:cNvGraphicFramePr/>
          <p:nvPr/>
        </p:nvGraphicFramePr>
        <p:xfrm>
          <a:off x="341050" y="3153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{19658353-B9FD-4652-8F66-B0DE17D215BC}</a:tableStyleId>
              </a:tblPr>
              <a:tblGrid>
                <a:gridCol w="2374550"/>
                <a:gridCol w="649437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75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Descripción/función/uso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754D"/>
                    </a:solidFill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D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D2D6"/>
                    </a:solidFill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D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D2D6"/>
                    </a:solidFill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D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D2D6"/>
                    </a:solidFill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8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FERRETERÍA Y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52"/>
          <p:cNvSpPr/>
          <p:nvPr/>
        </p:nvSpPr>
        <p:spPr>
          <a:xfrm>
            <a:off x="444587" y="2558629"/>
            <a:ext cx="3876390" cy="2521371"/>
          </a:xfrm>
          <a:prstGeom prst="roundRect">
            <a:avLst>
              <a:gd fmla="val 10768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2"/>
          <p:cNvSpPr txBox="1"/>
          <p:nvPr/>
        </p:nvSpPr>
        <p:spPr>
          <a:xfrm>
            <a:off x="654608" y="3548147"/>
            <a:ext cx="3449546" cy="44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herramientas y ferretería, que no se consideran material eléctrico nos permiten realizar con éxito el montaje de la canalización.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 algunos…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rramienta-alicate.png" id="294" name="Google Shape;29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7269" y="2910318"/>
            <a:ext cx="898790" cy="1715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ramienta-cartonero.png" id="295" name="Google Shape;29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8161" y="4915690"/>
            <a:ext cx="538939" cy="1997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ramienta-cortante.png" id="296" name="Google Shape;296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8355" y="3001196"/>
            <a:ext cx="743545" cy="1585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ramienta-lapiz.png" id="297" name="Google Shape;297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4196" y="2928656"/>
            <a:ext cx="179758" cy="1617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ramienta-tornillo.png" id="298" name="Google Shape;298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92217" y="5391379"/>
            <a:ext cx="522932" cy="1045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ramienta-huincha.png" id="299" name="Google Shape;299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66250" y="3399166"/>
            <a:ext cx="1331914" cy="813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ramienta-taladro.png" id="300" name="Google Shape;300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60267" y="5281073"/>
            <a:ext cx="2892470" cy="126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17666" y="2289691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INSTALACIONES ELÉCTRICAS DOMICILIARIAS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8"/>
          <p:cNvSpPr txBox="1"/>
          <p:nvPr/>
        </p:nvSpPr>
        <p:spPr>
          <a:xfrm>
            <a:off x="365425" y="2073102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8"/>
          <p:cNvSpPr txBox="1"/>
          <p:nvPr/>
        </p:nvSpPr>
        <p:spPr>
          <a:xfrm>
            <a:off x="365425" y="2190107"/>
            <a:ext cx="8816282" cy="826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TEORÍA CANALIZACIÓN ELÉCTRICA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Users/ivangonzalez/Desktop/IVAN G 2020/2020/DUOC/ARTES/P2_Mesa de trabajo 1.png" id="74" name="Google Shape;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7342" y="3241265"/>
            <a:ext cx="3581400" cy="391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INSTALACIÓN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CANALIZACIÓN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554143" y="2341808"/>
            <a:ext cx="4123044" cy="3094189"/>
          </a:xfrm>
          <a:prstGeom prst="roundRect">
            <a:avLst>
              <a:gd fmla="val 10768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3"/>
          <p:cNvSpPr txBox="1"/>
          <p:nvPr/>
        </p:nvSpPr>
        <p:spPr>
          <a:xfrm>
            <a:off x="716485" y="3556130"/>
            <a:ext cx="3759366" cy="682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Técnicas de montaje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Dependerá de la canalización, enfocará en: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Cortes de canalización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Conectar a cajas y/o accesorios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Adosar a estructura( pared, pilares y otros)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 lo revisaremos en detalles en la siguiente actividad.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3"/>
          <p:cNvSpPr/>
          <p:nvPr/>
        </p:nvSpPr>
        <p:spPr>
          <a:xfrm>
            <a:off x="4924985" y="3097434"/>
            <a:ext cx="4571630" cy="4079855"/>
          </a:xfrm>
          <a:prstGeom prst="roundRect">
            <a:avLst>
              <a:gd fmla="val 8111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327656" y="4456260"/>
            <a:ext cx="3953058" cy="1362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Observaciones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Elección adecuada de la dimensión de la canalización. Considere tamaño según tabla. Evite exagerar en la medida para no perjudicar el costo del proyecto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Realice una buena gestión de materiales: optimización del trazado, medidas correctas, etc.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Utilización de herramientas correctamente.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Limpieza de canalización antes del cableado.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9112" y="2816255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976" y="2072870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54"/>
          <p:cNvGrpSpPr/>
          <p:nvPr/>
        </p:nvGrpSpPr>
        <p:grpSpPr>
          <a:xfrm>
            <a:off x="3758582" y="1533450"/>
            <a:ext cx="5076598" cy="2360124"/>
            <a:chOff x="-1373856" y="2035275"/>
            <a:chExt cx="5076598" cy="2360124"/>
          </a:xfrm>
        </p:grpSpPr>
        <p:grpSp>
          <p:nvGrpSpPr>
            <p:cNvPr id="319" name="Google Shape;319;p54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320" name="Google Shape;320;p54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4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2" name="Google Shape;322;p54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“Seguridad y uso de elementos de protección personal”</a:t>
              </a:r>
              <a:endParaRPr b="1" i="0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54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55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330" name="Google Shape;330;p55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5"/>
            <p:cNvSpPr txBox="1"/>
            <p:nvPr/>
          </p:nvSpPr>
          <p:spPr>
            <a:xfrm>
              <a:off x="4869752" y="3412390"/>
              <a:ext cx="3840561" cy="842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b="1" i="0" lang="en-US" sz="1600" u="sng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TP DIGITAL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ley de Ohm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funcionamiento condensador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5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55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335" name="Google Shape;335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6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6"/>
          <p:cNvSpPr/>
          <p:nvPr/>
        </p:nvSpPr>
        <p:spPr>
          <a:xfrm>
            <a:off x="915161" y="2649150"/>
            <a:ext cx="7772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dirigido a apoyar a los centros educativos y docentes de formación técnico profesional a nivel nacional, incorporando recursos virtuales en los procesos de enseñanza aprendizaje.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915161" y="4771334"/>
            <a:ext cx="77054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registrarte ingresa a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https://fch.cl/iniciativa/tp-digital/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inscríbete aquí: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https://tinyurl.com/ya6zkhju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recibas tu nombre de usuario y contraseña, podrás acceder a los recursos siguiendo este enlace: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https://tp-digital.territorio.la/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57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54" name="Google Shape;354;p57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7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TEORÍA CANALIZACIÓN ELÉCTRICA</a:t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5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366" name="Google Shape;366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" name="Google Shape;367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368" name="Google Shape;36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9" name="Google Shape;369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0" name="Google Shape;370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371" name="Google Shape;371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372" name="Google Shape;372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3" name="Google Shape;373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4" name="Google Shape;374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376" name="Google Shape;376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8" name="Google Shape;378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383" name="Google Shape;383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4" name="Google Shape;384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385" name="Google Shape;385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86" name="Google Shape;386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7" name="Google Shape;387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388" name="Google Shape;388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390" name="Google Shape;390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1" name="Google Shape;391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92" name="Google Shape;39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TEORÍA CANALIZACIÓN ELÉCTRICA</a:t>
            </a:r>
            <a:endParaRPr b="0" i="0" sz="2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9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828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9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 ductos y canalizaciones para instalación eléctrica domiciliaria, de acuerdo a los planos, al proyecto eléctrico y a la normativa vigente.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9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9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9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Texto Guía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16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3720572" y="2347898"/>
            <a:ext cx="4867247" cy="4080830"/>
          </a:xfrm>
          <a:prstGeom prst="roundRect">
            <a:avLst>
              <a:gd fmla="val 4233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3994827" y="2434755"/>
            <a:ext cx="4336374" cy="3785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“Círculos de Experiencia”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la canalización según norma (teórica)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hemos aprendido?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Exposición de canalización comercial (visual)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simbología y planos de ejemplos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Mostrar materiales de ferretería y herramientas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conceptos de montaje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5"/>
          <p:cNvGrpSpPr/>
          <p:nvPr/>
        </p:nvGrpSpPr>
        <p:grpSpPr>
          <a:xfrm>
            <a:off x="3585090" y="2460219"/>
            <a:ext cx="276276" cy="288594"/>
            <a:chOff x="3187603" y="2000492"/>
            <a:chExt cx="276276" cy="288594"/>
          </a:xfrm>
        </p:grpSpPr>
        <p:sp>
          <p:nvSpPr>
            <p:cNvPr id="97" name="Google Shape;97;p5"/>
            <p:cNvSpPr/>
            <p:nvPr/>
          </p:nvSpPr>
          <p:spPr>
            <a:xfrm>
              <a:off x="3198977" y="2017424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3187603" y="200049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3589323" y="3332387"/>
            <a:ext cx="272043" cy="280128"/>
            <a:chOff x="4069726" y="2818002"/>
            <a:chExt cx="272043" cy="280128"/>
          </a:xfrm>
        </p:grpSpPr>
        <p:sp>
          <p:nvSpPr>
            <p:cNvPr id="100" name="Google Shape;100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4069726" y="281800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5"/>
          <p:cNvGrpSpPr/>
          <p:nvPr/>
        </p:nvGrpSpPr>
        <p:grpSpPr>
          <a:xfrm>
            <a:off x="3589323" y="3885262"/>
            <a:ext cx="272043" cy="280128"/>
            <a:chOff x="4069726" y="3514920"/>
            <a:chExt cx="272043" cy="280128"/>
          </a:xfrm>
        </p:grpSpPr>
        <p:sp>
          <p:nvSpPr>
            <p:cNvPr id="103" name="Google Shape;103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4069726" y="351492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5"/>
          <p:cNvSpPr txBox="1"/>
          <p:nvPr/>
        </p:nvSpPr>
        <p:spPr>
          <a:xfrm>
            <a:off x="4076867" y="1309036"/>
            <a:ext cx="451095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TEORÍA CANALIZACIÓN ELÉCTRICA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375975" y="1364234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5"/>
          <p:cNvGrpSpPr/>
          <p:nvPr/>
        </p:nvGrpSpPr>
        <p:grpSpPr>
          <a:xfrm>
            <a:off x="3580857" y="4438137"/>
            <a:ext cx="280509" cy="280128"/>
            <a:chOff x="4111547" y="4075462"/>
            <a:chExt cx="280509" cy="280128"/>
          </a:xfrm>
        </p:grpSpPr>
        <p:sp>
          <p:nvSpPr>
            <p:cNvPr id="108" name="Google Shape;108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4111547" y="407546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3585090" y="4918468"/>
            <a:ext cx="276276" cy="275895"/>
            <a:chOff x="4175985" y="4723522"/>
            <a:chExt cx="276276" cy="275895"/>
          </a:xfrm>
        </p:grpSpPr>
        <p:sp>
          <p:nvSpPr>
            <p:cNvPr id="111" name="Google Shape;111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4175985" y="472352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3585090" y="5386100"/>
            <a:ext cx="276276" cy="284361"/>
            <a:chOff x="4165335" y="5258272"/>
            <a:chExt cx="276276" cy="284361"/>
          </a:xfrm>
        </p:grpSpPr>
        <p:sp>
          <p:nvSpPr>
            <p:cNvPr id="114" name="Google Shape;114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4165335" y="525827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3593556" y="5872504"/>
            <a:ext cx="267810" cy="271662"/>
            <a:chOff x="4173801" y="5270971"/>
            <a:chExt cx="267810" cy="271662"/>
          </a:xfrm>
        </p:grpSpPr>
        <p:sp>
          <p:nvSpPr>
            <p:cNvPr id="117" name="Google Shape;117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4173801" y="527097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816853" y="3441307"/>
            <a:ext cx="4512229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TEORÍA CANALIZACIÓN ELÉCTRICA</a:t>
            </a:r>
            <a:endParaRPr b="0" i="0" sz="14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ES LA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CANALIZACIÓN ELÉCTRICA?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0"/>
          <p:cNvSpPr/>
          <p:nvPr/>
        </p:nvSpPr>
        <p:spPr>
          <a:xfrm>
            <a:off x="711200" y="2870200"/>
            <a:ext cx="5524500" cy="30226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0"/>
          <p:cNvSpPr/>
          <p:nvPr/>
        </p:nvSpPr>
        <p:spPr>
          <a:xfrm>
            <a:off x="728662" y="3137228"/>
            <a:ext cx="5507037" cy="249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 la normativa vigente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NChElec 04/2003, se define como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“CANALIZACIÓN: Conjunto formado por conductores eléctricos y los accesorios que aseguran su fijación y protección mecánicas”. (NchElec04/2003 4.1.11)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9307" y="267527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2607" y="1404684"/>
            <a:ext cx="3464223" cy="543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/>
          <p:nvPr/>
        </p:nvSpPr>
        <p:spPr>
          <a:xfrm>
            <a:off x="680775" y="2276614"/>
            <a:ext cx="6092973" cy="3936302"/>
          </a:xfrm>
          <a:prstGeom prst="roundRect">
            <a:avLst>
              <a:gd fmla="val 6347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ES LA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CANALIZACIÓN ELÉCTRICA?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1"/>
          <p:cNvSpPr txBox="1"/>
          <p:nvPr/>
        </p:nvSpPr>
        <p:spPr>
          <a:xfrm>
            <a:off x="954298" y="3558965"/>
            <a:ext cx="4048124" cy="1253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canalización es la instalación de ductos que contienen los cables. Los ductos pueden ser de PVC o metálicos y se aplican según lo definido en las especificaciones eléctricas del proyecto. Se aplican ductos embutidos en muros y tabiques o pre-embutidos en losas o muros, en la obra gruesa de la edificación. También se emplean canalizaciones a la vista, que exigen un montaje estéticamente bien ejecutado, en el escenario de canalizaciones eléctrica para instalaciones domiciliarias.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41"/>
          <p:cNvGrpSpPr/>
          <p:nvPr/>
        </p:nvGrpSpPr>
        <p:grpSpPr>
          <a:xfrm>
            <a:off x="5095346" y="3190358"/>
            <a:ext cx="4243485" cy="4243485"/>
            <a:chOff x="4971447" y="3081947"/>
            <a:chExt cx="4748816" cy="4748816"/>
          </a:xfrm>
        </p:grpSpPr>
        <p:sp>
          <p:nvSpPr>
            <p:cNvPr id="146" name="Google Shape;146;p41"/>
            <p:cNvSpPr/>
            <p:nvPr/>
          </p:nvSpPr>
          <p:spPr>
            <a:xfrm>
              <a:off x="4971447" y="3081947"/>
              <a:ext cx="4748816" cy="474881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t1-6.png" id="147" name="Google Shape;147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81863" y="3492363"/>
              <a:ext cx="3927985" cy="39279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4309" y="2057384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2"/>
          <p:cNvSpPr/>
          <p:nvPr/>
        </p:nvSpPr>
        <p:spPr>
          <a:xfrm>
            <a:off x="797188" y="2403758"/>
            <a:ext cx="4656603" cy="844970"/>
          </a:xfrm>
          <a:prstGeom prst="roundRect">
            <a:avLst>
              <a:gd fmla="val 27741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ES LA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CANALIZACIÓN ELÉCTRICA?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2"/>
          <p:cNvSpPr txBox="1"/>
          <p:nvPr/>
        </p:nvSpPr>
        <p:spPr>
          <a:xfrm>
            <a:off x="719738" y="2647439"/>
            <a:ext cx="4811503" cy="251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Además se caracterizan de la siguiente forma.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6" name="Google Shape;156;p42"/>
          <p:cNvGraphicFramePr/>
          <p:nvPr/>
        </p:nvGraphicFramePr>
        <p:xfrm>
          <a:off x="262855" y="58185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{19658353-B9FD-4652-8F66-B0DE17D215BC}</a:tableStyleId>
              </a:tblPr>
              <a:tblGrid>
                <a:gridCol w="1835350"/>
                <a:gridCol w="1835350"/>
                <a:gridCol w="1835350"/>
                <a:gridCol w="1835350"/>
                <a:gridCol w="1835350"/>
              </a:tblGrid>
              <a:tr h="43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la vista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Embutida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Oculta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Pre-Embutida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Subterránea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ppt1-7alavista.png" id="157" name="Google Shape;1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13" y="3635637"/>
            <a:ext cx="2197522" cy="2197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1-7embutida.png" id="158" name="Google Shape;15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1020" y="3649594"/>
            <a:ext cx="2197522" cy="2197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1-7oculta.png" id="159" name="Google Shape;15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3627" y="3747296"/>
            <a:ext cx="2197522" cy="2197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1-7prembutida.png" id="160" name="Google Shape;160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6234" y="3635637"/>
            <a:ext cx="2197522" cy="2197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1-7subterranea.png" id="161" name="Google Shape;161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98842" y="3607723"/>
            <a:ext cx="2197522" cy="219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32756" y="2181282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¿CUÁNTOS CONDUCTORES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POR CANALIZACIÓN?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3"/>
          <p:cNvSpPr/>
          <p:nvPr/>
        </p:nvSpPr>
        <p:spPr>
          <a:xfrm>
            <a:off x="463953" y="2372784"/>
            <a:ext cx="3980924" cy="2815418"/>
          </a:xfrm>
          <a:prstGeom prst="roundRect">
            <a:avLst>
              <a:gd fmla="val 1379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3"/>
          <p:cNvSpPr txBox="1"/>
          <p:nvPr/>
        </p:nvSpPr>
        <p:spPr>
          <a:xfrm>
            <a:off x="797873" y="3120235"/>
            <a:ext cx="3554079" cy="1154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OTRAS DEFINICIONES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t.p.p.: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Tubería de polietileno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t.p.f.: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Tubería de plástico flexible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t.p.: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Tubería PVC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t.p.r: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Tubería plástica rígida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t.a.: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Tubería acero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t.a.g: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Tubería de acero galvanizado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c.a.g.: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Cañería de acero galvanizado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3"/>
          <p:cNvSpPr/>
          <p:nvPr/>
        </p:nvSpPr>
        <p:spPr>
          <a:xfrm>
            <a:off x="4756280" y="3813091"/>
            <a:ext cx="4598093" cy="2846391"/>
          </a:xfrm>
          <a:prstGeom prst="roundRect">
            <a:avLst>
              <a:gd fmla="val 11632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3"/>
          <p:cNvSpPr txBox="1"/>
          <p:nvPr/>
        </p:nvSpPr>
        <p:spPr>
          <a:xfrm>
            <a:off x="5028252" y="4173363"/>
            <a:ext cx="4155760" cy="1742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 dice la norma…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8.2.11.1.- La cantidad máxima de los diferentes tipos de conductores en los distintos tipos de tuberías se fijará de acuerdo a lo prescrito en las tablas Nº 8.16 a Nº 8.19.Revisemos en detalle el punto 8.2.11. (NChElec 4/2003).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3766" y="2196769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6188" y="3621588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