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KWjKkoJiwJhUNoCgrGCB1JaZ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125AD4-F106-4C1E-BB63-B498A200976F}">
  <a:tblStyle styleId="{5D125AD4-F106-4C1E-BB63-B498A200976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dirty="0"/>
              <a:t>En esta instancia de aplicar lo aprendido, la idea es que el/la docente pueda realizar preguntas utilizando la herramienta menti para generar una dinámica reflexiva con los y las estudiantes. El código que aparece en la diapositiva es solo una referencia. Para ingresar un código, el/la docente deberá registrarse en </a:t>
            </a:r>
            <a:r>
              <a:rPr lang="es-CL" u="sng" dirty="0">
                <a:solidFill>
                  <a:schemeClr val="hlink"/>
                </a:solidFill>
                <a:hlinkClick r:id="rId3"/>
              </a:rPr>
              <a:t>www.menti.com</a:t>
            </a:r>
            <a:r>
              <a:rPr lang="es-CL" dirty="0"/>
              <a:t> y generar una pregunta. Una vez obtenido el código asociada a dicha pregunta, se sugiere incorporar a la diapositiva, reemplazando la información de referencia.</a:t>
            </a:r>
            <a:endParaRPr dirty="0"/>
          </a:p>
        </p:txBody>
      </p:sp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7560f17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8" name="Google Shape;158;g97560f17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1" name="Google Shape;1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://www.ment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69"/>
            <a:ext cx="6096000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19138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54359" y="976079"/>
            <a:ext cx="49114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Construcción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Común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Cubicación de Materiales e Insumos</a:t>
            </a:r>
            <a:endParaRPr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5973" y="328469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59069" y="2532184"/>
            <a:ext cx="5043854" cy="166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 sz="4400" b="1" dirty="0">
                <a:solidFill>
                  <a:schemeClr val="lt1"/>
                </a:solidFill>
              </a:rPr>
              <a:t>Cubicación de Albañilería</a:t>
            </a:r>
            <a:endParaRPr sz="4400" b="1" dirty="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874110" y="5138119"/>
            <a:ext cx="3091684" cy="40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L" sz="2000" dirty="0">
                <a:solidFill>
                  <a:schemeClr val="lt1"/>
                </a:solidFill>
              </a:rPr>
              <a:t>Activación del aprendizaje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403200" y="2703727"/>
            <a:ext cx="42564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2. </a:t>
            </a:r>
            <a:r>
              <a:rPr lang="es-CL" sz="2400" dirty="0">
                <a:solidFill>
                  <a:schemeClr val="dk1"/>
                </a:solidFill>
              </a:rPr>
              <a:t>Calculamos el área de los vanos de puertas y ventanas.</a:t>
            </a: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2"/>
          <p:cNvGrpSpPr/>
          <p:nvPr/>
        </p:nvGrpSpPr>
        <p:grpSpPr>
          <a:xfrm>
            <a:off x="4936175" y="1991737"/>
            <a:ext cx="6652445" cy="1382553"/>
            <a:chOff x="0" y="0"/>
            <a:chExt cx="9144000" cy="1382553"/>
          </a:xfrm>
        </p:grpSpPr>
        <p:sp>
          <p:nvSpPr>
            <p:cNvPr id="216" name="Google Shape;216;p22"/>
            <p:cNvSpPr/>
            <p:nvPr/>
          </p:nvSpPr>
          <p:spPr>
            <a:xfrm>
              <a:off x="0" y="0"/>
              <a:ext cx="9144000" cy="1382553"/>
            </a:xfrm>
            <a:prstGeom prst="rect">
              <a:avLst/>
            </a:prstGeom>
            <a:solidFill>
              <a:srgbClr val="009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2"/>
            <p:cNvSpPr txBox="1"/>
            <p:nvPr/>
          </p:nvSpPr>
          <p:spPr>
            <a:xfrm>
              <a:off x="0" y="0"/>
              <a:ext cx="9144000" cy="1382553"/>
            </a:xfrm>
            <a:prstGeom prst="rect">
              <a:avLst/>
            </a:prstGeom>
            <a:solidFill>
              <a:srgbClr val="00953A"/>
            </a:solidFill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s-CL" sz="6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ÁREA DE VANOS</a:t>
              </a:r>
              <a:endParaRPr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4936178" y="3416989"/>
            <a:ext cx="3280451" cy="2083188"/>
            <a:chOff x="0" y="1355174"/>
            <a:chExt cx="4572000" cy="2903362"/>
          </a:xfrm>
        </p:grpSpPr>
        <p:sp>
          <p:nvSpPr>
            <p:cNvPr id="219" name="Google Shape;219;p22"/>
            <p:cNvSpPr/>
            <p:nvPr/>
          </p:nvSpPr>
          <p:spPr>
            <a:xfrm>
              <a:off x="0" y="1355174"/>
              <a:ext cx="4572000" cy="29033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0" y="1355174"/>
              <a:ext cx="4572000" cy="2903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Noto Sans Symbols"/>
                <a:buNone/>
              </a:pPr>
              <a:r>
                <a:rPr lang="es-CL" sz="3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Área vano ventana: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Noto Sans Symbols"/>
                <a:buNone/>
              </a:pP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 = 1,0m x 1,0m = 1,0m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8308169" y="3416989"/>
            <a:ext cx="3280451" cy="2083188"/>
            <a:chOff x="4572000" y="1355174"/>
            <a:chExt cx="4572000" cy="2903362"/>
          </a:xfrm>
        </p:grpSpPr>
        <p:sp>
          <p:nvSpPr>
            <p:cNvPr id="222" name="Google Shape;222;p22"/>
            <p:cNvSpPr/>
            <p:nvPr/>
          </p:nvSpPr>
          <p:spPr>
            <a:xfrm>
              <a:off x="4572000" y="1355174"/>
              <a:ext cx="4572000" cy="29033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4572000" y="1355174"/>
              <a:ext cx="4572000" cy="2903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Noto Sans Symbols"/>
                <a:buNone/>
              </a:pPr>
              <a:r>
                <a:rPr lang="es-CL" sz="3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Área vano puerta: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Noto Sans Symbols"/>
                <a:buNone/>
              </a:pP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 = 0,85m x (1m + 1m) = 1,7m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22"/>
          <p:cNvSpPr/>
          <p:nvPr/>
        </p:nvSpPr>
        <p:spPr>
          <a:xfrm>
            <a:off x="4926450" y="5548817"/>
            <a:ext cx="6662170" cy="24886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403200" y="2608950"/>
            <a:ext cx="44241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3. </a:t>
            </a:r>
            <a:r>
              <a:rPr lang="es-CL" sz="2400" dirty="0">
                <a:solidFill>
                  <a:schemeClr val="dk1"/>
                </a:solidFill>
              </a:rPr>
              <a:t>Según la NCh 353, en la tabla 4.b se debe descontar 0% del vano de la ventana y un 50% del vano de la puerta, ya que se encuentra adjunto a un pilar de hormigón armado.</a:t>
            </a: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23"/>
          <p:cNvGraphicFramePr/>
          <p:nvPr/>
        </p:nvGraphicFramePr>
        <p:xfrm>
          <a:off x="4969156" y="3267015"/>
          <a:ext cx="6909325" cy="1795250"/>
        </p:xfrm>
        <a:graphic>
          <a:graphicData uri="http://schemas.openxmlformats.org/drawingml/2006/table">
            <a:tbl>
              <a:tblPr bandRow="1">
                <a:noFill/>
                <a:tableStyleId>{5D125AD4-F106-4C1E-BB63-B498A200976F}</a:tableStyleId>
              </a:tblPr>
              <a:tblGrid>
                <a:gridCol w="20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DEL VANO M2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SIN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CON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&lt;1,5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&gt;1,5 y &lt;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" name="Google Shape;235;p23"/>
          <p:cNvSpPr txBox="1"/>
          <p:nvPr/>
        </p:nvSpPr>
        <p:spPr>
          <a:xfrm>
            <a:off x="4969150" y="2608950"/>
            <a:ext cx="6909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00863D"/>
                </a:solidFill>
                <a:latin typeface="Calibri"/>
                <a:ea typeface="Calibri"/>
                <a:cs typeface="Calibri"/>
                <a:sym typeface="Calibri"/>
              </a:rPr>
              <a:t>Tabla 4. Descuento de vanos en muros de albañilería de ladrillo hecho a mano o fiscal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403200" y="2827952"/>
            <a:ext cx="425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4. </a:t>
            </a:r>
            <a:r>
              <a:rPr lang="es-CL" sz="2400" dirty="0">
                <a:solidFill>
                  <a:schemeClr val="dk1"/>
                </a:solidFill>
              </a:rPr>
              <a:t>Descontamos el porcentaje de área según lo indicado en la tabla:</a:t>
            </a: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24"/>
          <p:cNvGrpSpPr/>
          <p:nvPr/>
        </p:nvGrpSpPr>
        <p:grpSpPr>
          <a:xfrm>
            <a:off x="4936175" y="1991737"/>
            <a:ext cx="6652445" cy="1382553"/>
            <a:chOff x="0" y="0"/>
            <a:chExt cx="9144000" cy="1382553"/>
          </a:xfrm>
        </p:grpSpPr>
        <p:sp>
          <p:nvSpPr>
            <p:cNvPr id="246" name="Google Shape;246;p24"/>
            <p:cNvSpPr/>
            <p:nvPr/>
          </p:nvSpPr>
          <p:spPr>
            <a:xfrm>
              <a:off x="0" y="0"/>
              <a:ext cx="9144000" cy="1382553"/>
            </a:xfrm>
            <a:prstGeom prst="rect">
              <a:avLst/>
            </a:prstGeom>
            <a:solidFill>
              <a:srgbClr val="009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0" y="0"/>
              <a:ext cx="9144000" cy="1382553"/>
            </a:xfrm>
            <a:prstGeom prst="rect">
              <a:avLst/>
            </a:prstGeom>
            <a:solidFill>
              <a:srgbClr val="00953A"/>
            </a:solidFill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s-CL" sz="6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ÁREA DE VANOS</a:t>
              </a:r>
              <a:endParaRPr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4"/>
          <p:cNvGrpSpPr/>
          <p:nvPr/>
        </p:nvGrpSpPr>
        <p:grpSpPr>
          <a:xfrm>
            <a:off x="4936178" y="3416989"/>
            <a:ext cx="3280451" cy="2083188"/>
            <a:chOff x="0" y="1355174"/>
            <a:chExt cx="4572000" cy="2903362"/>
          </a:xfrm>
        </p:grpSpPr>
        <p:sp>
          <p:nvSpPr>
            <p:cNvPr id="249" name="Google Shape;249;p24"/>
            <p:cNvSpPr/>
            <p:nvPr/>
          </p:nvSpPr>
          <p:spPr>
            <a:xfrm>
              <a:off x="0" y="1355174"/>
              <a:ext cx="4572000" cy="29033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0" y="1355174"/>
              <a:ext cx="4572000" cy="2903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Noto Sans Symbols"/>
                <a:buNone/>
              </a:pPr>
              <a:r>
                <a:rPr lang="es-CL" sz="3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Área vano ventana: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Noto Sans Symbols"/>
                <a:buNone/>
              </a:pP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1,0m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4"/>
          <p:cNvGrpSpPr/>
          <p:nvPr/>
        </p:nvGrpSpPr>
        <p:grpSpPr>
          <a:xfrm>
            <a:off x="8308169" y="3416989"/>
            <a:ext cx="3280451" cy="2083188"/>
            <a:chOff x="4572000" y="1355174"/>
            <a:chExt cx="4572000" cy="2903362"/>
          </a:xfrm>
        </p:grpSpPr>
        <p:sp>
          <p:nvSpPr>
            <p:cNvPr id="252" name="Google Shape;252;p24"/>
            <p:cNvSpPr/>
            <p:nvPr/>
          </p:nvSpPr>
          <p:spPr>
            <a:xfrm>
              <a:off x="4572000" y="1355174"/>
              <a:ext cx="4572000" cy="29033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4572000" y="1355174"/>
              <a:ext cx="4572000" cy="2903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Noto Sans Symbols"/>
                <a:buNone/>
              </a:pPr>
              <a:r>
                <a:rPr lang="es-CL" sz="3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Área vano puerta: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1,7m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(1,7m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s-CL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x 50%) = 0,85m</a:t>
              </a:r>
              <a:r>
                <a:rPr lang="es-CL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4"/>
          <p:cNvSpPr/>
          <p:nvPr/>
        </p:nvSpPr>
        <p:spPr>
          <a:xfrm>
            <a:off x="4926450" y="5548817"/>
            <a:ext cx="6662170" cy="24886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>
            <a:spLocks noGrp="1"/>
          </p:cNvSpPr>
          <p:nvPr>
            <p:ph type="title"/>
          </p:nvPr>
        </p:nvSpPr>
        <p:spPr>
          <a:xfrm>
            <a:off x="403200" y="3285925"/>
            <a:ext cx="44241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5. </a:t>
            </a:r>
            <a:r>
              <a:rPr lang="es-CL" sz="2400" dirty="0">
                <a:solidFill>
                  <a:schemeClr val="dk1"/>
                </a:solidFill>
              </a:rPr>
              <a:t>Calculamos el área de cada subárea de albañilería del muro:</a:t>
            </a: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4669550" y="2439955"/>
            <a:ext cx="7119257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4831774" y="2604456"/>
            <a:ext cx="6794807" cy="259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DE ALBAÑILERÍA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área 1 = (0,4m x 1,0m) = 0,4 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área 2 = (2,0m x 1,0m) = 2,0 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área 3 = (0,6m x 1,0m) = 0,6 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área 4 = (2,0m x 2,0m) = 4,0 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403200" y="2604451"/>
            <a:ext cx="44241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6. </a:t>
            </a:r>
            <a:r>
              <a:rPr lang="es-CL" sz="2400" dirty="0">
                <a:solidFill>
                  <a:schemeClr val="dk1"/>
                </a:solidFill>
              </a:rPr>
              <a:t>Realizamos la sumatoria del total de subárea de albañilería calculada:</a:t>
            </a: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4669550" y="2439955"/>
            <a:ext cx="7119257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4831774" y="2604456"/>
            <a:ext cx="6794807" cy="259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ÁREA TOTAL =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0,4m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+ 2,0m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+ 0,6m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+ 4,0m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7,0m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TOTAL DE ALBAÑILERÍA =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7,0m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+ 1,0m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+ 0,85m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8,85m</a:t>
            </a:r>
            <a:r>
              <a:rPr lang="es-CL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xfrm>
            <a:off x="403200" y="2794168"/>
            <a:ext cx="5962200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</a:rPr>
              <a:t>7. </a:t>
            </a:r>
            <a:r>
              <a:rPr lang="es-CL" sz="2400" dirty="0">
                <a:solidFill>
                  <a:schemeClr val="dk1"/>
                </a:solidFill>
              </a:rPr>
              <a:t>Realizamos la suma entre el total de subáreas y los vanos de las puertas obtenidos en el punto 4. </a:t>
            </a:r>
            <a:br>
              <a:rPr lang="es-CL" sz="2400" dirty="0">
                <a:solidFill>
                  <a:schemeClr val="dk1"/>
                </a:solidFill>
              </a:rPr>
            </a:br>
            <a:r>
              <a:rPr lang="es-CL" sz="2400" dirty="0">
                <a:solidFill>
                  <a:schemeClr val="dk1"/>
                </a:solidFill>
              </a:rPr>
              <a:t>De este modo obtenemos el área total de albañilería de muro:</a:t>
            </a: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400" dirty="0">
                <a:solidFill>
                  <a:schemeClr val="dk1"/>
                </a:solidFill>
              </a:rPr>
            </a:br>
            <a:br>
              <a:rPr lang="es-CL" sz="2800" dirty="0"/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7284" y="2794175"/>
            <a:ext cx="5258159" cy="316345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 txBox="1"/>
          <p:nvPr/>
        </p:nvSpPr>
        <p:spPr>
          <a:xfrm>
            <a:off x="6992209" y="1909804"/>
            <a:ext cx="44241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Área total de albañilería =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7,0m</a:t>
            </a:r>
            <a:r>
              <a:rPr lang="es-CL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+ 1,0m</a:t>
            </a:r>
            <a:r>
              <a:rPr lang="es-CL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+ 0,85m</a:t>
            </a:r>
            <a:r>
              <a:rPr lang="es-CL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8,85m</a:t>
            </a:r>
            <a:r>
              <a:rPr lang="es-CL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RECUERDA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0" y="2701212"/>
            <a:ext cx="7557798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155274" y="2834335"/>
            <a:ext cx="74025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Según la norma </a:t>
            </a:r>
            <a:r>
              <a:rPr lang="es-C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Nch 353</a:t>
            </a: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la albañilería, ya sea de tipo artesanal o hecha a máquina, se cuantifica en metros cuadrados, es decir, el </a:t>
            </a:r>
            <a:r>
              <a:rPr lang="es-CL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C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argo x el ancho. </a:t>
            </a:r>
            <a:endParaRPr b="1"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Además siempre hay</a:t>
            </a:r>
            <a:r>
              <a:rPr lang="es-C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considerar los descuentos de vanos de puertas y ventanas, según lo especificado en dicha norma.</a:t>
            </a:r>
            <a:endParaRPr dirty="0"/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1121" y="2025232"/>
            <a:ext cx="2255471" cy="397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APLIQUEMOS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LO APRENDIDO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0" y="2064369"/>
            <a:ext cx="7473821" cy="454219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403193" y="2501375"/>
            <a:ext cx="6721175" cy="33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3000" dirty="0">
                <a:solidFill>
                  <a:schemeClr val="lt1"/>
                </a:solidFill>
              </a:rPr>
              <a:t>Ingresa a </a:t>
            </a:r>
            <a:r>
              <a:rPr lang="es-CL" sz="30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es-CL" sz="3000" dirty="0">
                <a:solidFill>
                  <a:schemeClr val="lt1"/>
                </a:solidFill>
              </a:rPr>
              <a:t> y accede con el siguiente código: 302072 </a:t>
            </a:r>
            <a:r>
              <a:rPr lang="es-CL" sz="3000" b="1" dirty="0">
                <a:solidFill>
                  <a:schemeClr val="lt1"/>
                </a:solidFill>
              </a:rPr>
              <a:t>(reemplazar código)</a:t>
            </a:r>
            <a:endParaRPr b="1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3000" dirty="0">
                <a:solidFill>
                  <a:schemeClr val="lt1"/>
                </a:solidFill>
              </a:rPr>
              <a:t>Realiza los ejercicios de cubicación de Albañilería disponibles en la plataforma Classroom.</a:t>
            </a:r>
            <a:endParaRPr sz="3000" dirty="0">
              <a:solidFill>
                <a:schemeClr val="lt1"/>
              </a:solidFill>
            </a:endParaRPr>
          </a:p>
          <a:p>
            <a:pPr marL="203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1900" dirty="0">
              <a:solidFill>
                <a:schemeClr val="lt1"/>
              </a:solidFill>
            </a:endParaRPr>
          </a:p>
        </p:txBody>
      </p:sp>
      <p:pic>
        <p:nvPicPr>
          <p:cNvPr id="309" name="Google Shape;309;p4" descr="Destornillador Y Llave, Vector Del Icono De Las Herramientas ..."/>
          <p:cNvPicPr preferRelativeResize="0"/>
          <p:nvPr/>
        </p:nvPicPr>
        <p:blipFill rotWithShape="1">
          <a:blip r:embed="rId5">
            <a:alphaModFix/>
          </a:blip>
          <a:srcRect l="10099" t="13249" r="16400" b="15351"/>
          <a:stretch/>
        </p:blipFill>
        <p:spPr>
          <a:xfrm>
            <a:off x="7703246" y="1389523"/>
            <a:ext cx="2534636" cy="289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3246" y="4421070"/>
            <a:ext cx="4085561" cy="207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1802163" y="96374"/>
            <a:ext cx="7830105" cy="905521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/>
          <p:cNvSpPr/>
          <p:nvPr/>
        </p:nvSpPr>
        <p:spPr>
          <a:xfrm>
            <a:off x="1531939" y="-182563"/>
            <a:ext cx="4332287" cy="433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/>
          <p:cNvSpPr/>
          <p:nvPr/>
        </p:nvSpPr>
        <p:spPr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330919" y="201645"/>
            <a:ext cx="50757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¿QUÉ ES LA ALBAÑILERÍA?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42681" y="1844566"/>
            <a:ext cx="4332287" cy="90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2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albañilería es el arte de construir edificios u obras que empleen:</a:t>
            </a:r>
            <a:endParaRPr dirty="0"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72632" y="2649325"/>
            <a:ext cx="1816331" cy="1089798"/>
            <a:chOff x="844217" y="670"/>
            <a:chExt cx="1816331" cy="1089798"/>
          </a:xfrm>
        </p:grpSpPr>
        <p:sp>
          <p:nvSpPr>
            <p:cNvPr id="103" name="Google Shape;103;p2"/>
            <p:cNvSpPr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-CL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LADRILLOS</a:t>
              </a:r>
              <a:endParaRPr sz="2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2370597" y="2648655"/>
            <a:ext cx="1816331" cy="1089798"/>
            <a:chOff x="2842182" y="0"/>
            <a:chExt cx="1816331" cy="1089798"/>
          </a:xfrm>
        </p:grpSpPr>
        <p:sp>
          <p:nvSpPr>
            <p:cNvPr id="106" name="Google Shape;106;p2"/>
            <p:cNvSpPr/>
            <p:nvPr/>
          </p:nvSpPr>
          <p:spPr>
            <a:xfrm>
              <a:off x="2842182" y="0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2842182" y="0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-CL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PIEDRA</a:t>
              </a:r>
              <a:endParaRPr sz="2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372632" y="3920757"/>
            <a:ext cx="1816331" cy="1089798"/>
            <a:chOff x="844217" y="1272102"/>
            <a:chExt cx="1816331" cy="1089798"/>
          </a:xfrm>
        </p:grpSpPr>
        <p:sp>
          <p:nvSpPr>
            <p:cNvPr id="109" name="Google Shape;109;p2"/>
            <p:cNvSpPr/>
            <p:nvPr/>
          </p:nvSpPr>
          <p:spPr>
            <a:xfrm>
              <a:off x="844217" y="1272102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844217" y="1272102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-CL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CAL</a:t>
              </a:r>
              <a:endParaRPr sz="2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2370597" y="3920757"/>
            <a:ext cx="1816331" cy="1089798"/>
            <a:chOff x="2842182" y="1272102"/>
            <a:chExt cx="1816331" cy="1089798"/>
          </a:xfrm>
        </p:grpSpPr>
        <p:sp>
          <p:nvSpPr>
            <p:cNvPr id="112" name="Google Shape;112;p2"/>
            <p:cNvSpPr/>
            <p:nvPr/>
          </p:nvSpPr>
          <p:spPr>
            <a:xfrm>
              <a:off x="2842182" y="1272102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842182" y="1272102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-CL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ARENA</a:t>
              </a:r>
              <a:endParaRPr sz="2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73236" y="5192188"/>
            <a:ext cx="3813692" cy="1089798"/>
            <a:chOff x="1843199" y="2543533"/>
            <a:chExt cx="1816331" cy="1089798"/>
          </a:xfrm>
        </p:grpSpPr>
        <p:sp>
          <p:nvSpPr>
            <p:cNvPr id="115" name="Google Shape;115;p2"/>
            <p:cNvSpPr/>
            <p:nvPr/>
          </p:nvSpPr>
          <p:spPr>
            <a:xfrm>
              <a:off x="1843199" y="2543533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843199" y="2543533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-CL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YESO O CEMENTO</a:t>
              </a:r>
              <a:endParaRPr sz="2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5174310" y="4369558"/>
            <a:ext cx="642102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Específicamente en torno a ladrillos, se clasifican en dos tipos según su fabricación</a:t>
            </a:r>
            <a:r>
              <a:rPr lang="es-CL" sz="21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914400" marR="0" lvl="1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AutoNum type="arabicPeriod"/>
            </a:pPr>
            <a:r>
              <a:rPr lang="es-CL" sz="21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Ladrillo de arcilla cocida hecha a mano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AutoNum type="arabicPeriod"/>
            </a:pPr>
            <a:r>
              <a:rPr lang="es-CL" sz="21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Ladrillo de arcilla cocida hecha a máquina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094866" y="2832095"/>
            <a:ext cx="6500472" cy="142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general, cualquier bloque hecho de materiales pétreos como ladrillos de arcilla, bloques de mortero, bloques de cemento y piedras, son parte de la albañilería. </a:t>
            </a:r>
            <a:endParaRPr dirty="0"/>
          </a:p>
        </p:txBody>
      </p:sp>
      <p:cxnSp>
        <p:nvCxnSpPr>
          <p:cNvPr id="119" name="Google Shape;119;p2"/>
          <p:cNvCxnSpPr/>
          <p:nvPr/>
        </p:nvCxnSpPr>
        <p:spPr>
          <a:xfrm>
            <a:off x="4749282" y="1940767"/>
            <a:ext cx="0" cy="456267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LADRILLO DE ARCILLA COCIDA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HECHO A MANO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0" y="2738534"/>
            <a:ext cx="4683967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03194" y="2922284"/>
            <a:ext cx="4150146" cy="2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compone de arcillas, desengrasantes, fundentes, entre otros materiales.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fabricación es artesanal, la cocción se hace en chonchones.</a:t>
            </a:r>
            <a:endParaRPr dirty="0"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3286" y="2922284"/>
            <a:ext cx="3185098" cy="2456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8108042" y="2188990"/>
            <a:ext cx="3832665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 GEN</a:t>
            </a:r>
            <a:r>
              <a:rPr lang="es-CL" sz="2400" b="1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RICAS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Resistencia a la compresión: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40Kg/cm2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Adherencia 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2Kg/cm2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Absorción: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 de su peso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Aislación térmica: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Aceptable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Aislación acústica: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Anomalías: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Heladicidad, eflorescencias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LADRILLO DE ARCILLA COCIDA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HECHO A MÁQUINA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2738534"/>
            <a:ext cx="4683967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60598" y="2838309"/>
            <a:ext cx="45327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Comprende una fabricación mecanizada, que incluye extracción arcillas, acumulación, reposo, dosificación, molienda, homogenización, extrusión al vacío, secado y finalmente cocción en horno lineal.</a:t>
            </a:r>
            <a:endParaRPr dirty="0"/>
          </a:p>
        </p:txBody>
      </p:sp>
      <p:sp>
        <p:nvSpPr>
          <p:cNvPr id="142" name="Google Shape;142;p5"/>
          <p:cNvSpPr txBox="1"/>
          <p:nvPr/>
        </p:nvSpPr>
        <p:spPr>
          <a:xfrm>
            <a:off x="8091347" y="2188990"/>
            <a:ext cx="3851837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PROPIEDADES </a:t>
            </a:r>
            <a:r>
              <a:rPr lang="es-CL" sz="2400" b="1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GENÉRICAS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Resistencia a la compresión: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kg/cm2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Adherencia 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6Kg/cm2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Absorción: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12% del peso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Aislación térmica: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Aislación acústica: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Anomalías: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presenta</a:t>
            </a:r>
            <a:endParaRPr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l="7800" b="16396"/>
          <a:stretch/>
        </p:blipFill>
        <p:spPr>
          <a:xfrm>
            <a:off x="4913442" y="2627188"/>
            <a:ext cx="3044786" cy="311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CUBICACIÓN DE ALBAÑILERÍA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SEGÚN NCH 353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-1" y="2738534"/>
            <a:ext cx="7119257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60597" y="3136895"/>
            <a:ext cx="679480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L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general, l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albañilería </a:t>
            </a:r>
            <a:r>
              <a:rPr lang="es-C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mide</a:t>
            </a:r>
            <a:r>
              <a:rPr lang="es-CL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su </a:t>
            </a:r>
            <a:r>
              <a:rPr lang="es-C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 efectiva</a:t>
            </a:r>
            <a:r>
              <a:rPr lang="es-CL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cualquiera sea su espesor, descontando en los vanos los porcentajes de superficie.</a:t>
            </a:r>
            <a:endParaRPr dirty="0"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4102" y="961054"/>
            <a:ext cx="4367566" cy="552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3403584" y="5649349"/>
            <a:ext cx="38888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 </a:t>
            </a:r>
            <a:r>
              <a:rPr lang="es-CL" sz="2000" i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CL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siguientes tablas </a:t>
            </a:r>
            <a:endParaRPr sz="20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97560f17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97560f178f_0_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97560f178f_0_0"/>
          <p:cNvSpPr txBox="1"/>
          <p:nvPr/>
        </p:nvSpPr>
        <p:spPr>
          <a:xfrm>
            <a:off x="296663" y="3917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CUBICACIÓN DE ALBAÑILERÍA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SEGÚN NCH 353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97560f178f_0_0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97560f178f_0_0"/>
          <p:cNvSpPr/>
          <p:nvPr/>
        </p:nvSpPr>
        <p:spPr>
          <a:xfrm>
            <a:off x="390792" y="3429000"/>
            <a:ext cx="26984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1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Puedes revisar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1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página 20 y 21 de la normativa Nch 353. </a:t>
            </a:r>
            <a:endParaRPr sz="2400" b="0" i="1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g97560f178f_0_0"/>
          <p:cNvGraphicFramePr/>
          <p:nvPr/>
        </p:nvGraphicFramePr>
        <p:xfrm>
          <a:off x="4203229" y="2013599"/>
          <a:ext cx="6909325" cy="1795250"/>
        </p:xfrm>
        <a:graphic>
          <a:graphicData uri="http://schemas.openxmlformats.org/drawingml/2006/table">
            <a:tbl>
              <a:tblPr bandRow="1">
                <a:noFill/>
                <a:tableStyleId>{5D125AD4-F106-4C1E-BB63-B498A200976F}</a:tableStyleId>
              </a:tblPr>
              <a:tblGrid>
                <a:gridCol w="20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DEL VANO M2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SIN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CON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&lt;1,5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&gt;1,5 y &lt;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6" name="Google Shape;166;g97560f178f_0_0"/>
          <p:cNvGraphicFramePr/>
          <p:nvPr/>
        </p:nvGraphicFramePr>
        <p:xfrm>
          <a:off x="4233964" y="4769244"/>
          <a:ext cx="6909325" cy="1795250"/>
        </p:xfrm>
        <a:graphic>
          <a:graphicData uri="http://schemas.openxmlformats.org/drawingml/2006/table">
            <a:tbl>
              <a:tblPr bandRow="1">
                <a:noFill/>
                <a:tableStyleId>{5D125AD4-F106-4C1E-BB63-B498A200976F}</a:tableStyleId>
              </a:tblPr>
              <a:tblGrid>
                <a:gridCol w="20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DEL VANO M2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SIN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 VANO CON PILAR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H.A %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&lt;1,5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&gt;1,5 y &lt;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3,0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50" marR="117550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Google Shape;167;g97560f178f_0_0"/>
          <p:cNvSpPr txBox="1"/>
          <p:nvPr/>
        </p:nvSpPr>
        <p:spPr>
          <a:xfrm>
            <a:off x="4203150" y="1341825"/>
            <a:ext cx="6909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00863D"/>
                </a:solidFill>
                <a:latin typeface="Calibri"/>
                <a:ea typeface="Calibri"/>
                <a:cs typeface="Calibri"/>
                <a:sym typeface="Calibri"/>
              </a:rPr>
              <a:t>Tabla 3. Descuento de vanos en muros de ladrillo o bloques hechos a máquina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97560f178f_0_0"/>
          <p:cNvSpPr txBox="1"/>
          <p:nvPr/>
        </p:nvSpPr>
        <p:spPr>
          <a:xfrm>
            <a:off x="4485694" y="4111175"/>
            <a:ext cx="5852626" cy="6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00863D"/>
                </a:solidFill>
                <a:latin typeface="Calibri"/>
                <a:ea typeface="Calibri"/>
                <a:cs typeface="Calibri"/>
                <a:sym typeface="Calibri"/>
              </a:rPr>
              <a:t>Tabla 4. Descuento de vanos en muros de albañilería de ladrillo hecho a mano o fiscal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ALBAÑILERÍA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3461" y="1165334"/>
            <a:ext cx="7761876" cy="527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 b="0" i="0" u="none" strike="noStrike" cap="none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ALBAÑILERÍA</a:t>
            </a: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 b="31644"/>
          <a:stretch/>
        </p:blipFill>
        <p:spPr>
          <a:xfrm>
            <a:off x="3461657" y="2203803"/>
            <a:ext cx="8433680" cy="423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0"/>
          <p:cNvGrpSpPr/>
          <p:nvPr/>
        </p:nvGrpSpPr>
        <p:grpSpPr>
          <a:xfrm>
            <a:off x="296663" y="3029667"/>
            <a:ext cx="1700088" cy="1089798"/>
            <a:chOff x="844217" y="670"/>
            <a:chExt cx="1816331" cy="1089798"/>
          </a:xfrm>
        </p:grpSpPr>
        <p:sp>
          <p:nvSpPr>
            <p:cNvPr id="188" name="Google Shape;188;p20"/>
            <p:cNvSpPr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Columna de hormigón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0"/>
          <p:cNvGrpSpPr/>
          <p:nvPr/>
        </p:nvGrpSpPr>
        <p:grpSpPr>
          <a:xfrm>
            <a:off x="2007562" y="3029667"/>
            <a:ext cx="1700088" cy="1089798"/>
            <a:chOff x="844217" y="670"/>
            <a:chExt cx="1816331" cy="1089798"/>
          </a:xfrm>
        </p:grpSpPr>
        <p:sp>
          <p:nvSpPr>
            <p:cNvPr id="191" name="Google Shape;191;p20"/>
            <p:cNvSpPr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0"/>
            <p:cNvSpPr txBox="1"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Pilar de hormigón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20"/>
          <p:cNvGrpSpPr/>
          <p:nvPr/>
        </p:nvGrpSpPr>
        <p:grpSpPr>
          <a:xfrm>
            <a:off x="307474" y="4154978"/>
            <a:ext cx="3400176" cy="1089798"/>
            <a:chOff x="844217" y="670"/>
            <a:chExt cx="1816331" cy="1089798"/>
          </a:xfrm>
        </p:grpSpPr>
        <p:sp>
          <p:nvSpPr>
            <p:cNvPr id="194" name="Google Shape;194;p20"/>
            <p:cNvSpPr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solidFill>
              <a:srgbClr val="0095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844217" y="670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NOMENCLATURA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dirty="0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CÁLCULOS</a:t>
            </a:r>
            <a:br>
              <a:rPr lang="es-C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3363" y="1092980"/>
            <a:ext cx="9746194" cy="5343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4750" y="1294300"/>
            <a:ext cx="2178600" cy="29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3A"/>
              </a:buClr>
              <a:buSzPts val="4200"/>
              <a:buNone/>
            </a:pPr>
            <a:r>
              <a:rPr lang="es-CL" sz="2400" b="1" dirty="0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CL" sz="2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Separamos en subáreas de albañilería para cubicar posteriormente cada una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Panorámica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Tema de Office</vt:lpstr>
      <vt:lpstr>Cubicación de Albañilería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Separamos en subáreas de albañilería para cubicar posteriormente cada una.</vt:lpstr>
      <vt:lpstr>2. Calculamos el área de los vanos de puertas y ventanas. </vt:lpstr>
      <vt:lpstr>3. Según la NCh 353, en la tabla 4.b se debe descontar 0% del vano de la ventana y un 50% del vano de la puerta, ya que se encuentra adjunto a un pilar de hormigón armado.  </vt:lpstr>
      <vt:lpstr>4. Descontamos el porcentaje de área según lo indicado en la tabla: </vt:lpstr>
      <vt:lpstr>5. Calculamos el área de cada subárea de albañilería del muro:   </vt:lpstr>
      <vt:lpstr>6. Realizamos la sumatoria del total de subárea de albañilería calculada:    </vt:lpstr>
      <vt:lpstr>7. Realizamos la suma entre el total de subáreas y los vanos de las puertas obtenidos en el punto 4.  De este modo obtenemos el área total de albañilería de muro: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Cubicación de Albañilería</dc:title>
  <dc:creator>Jorge Rojas</dc:creator>
  <cp:lastModifiedBy>Karina Uribe Mansilla</cp:lastModifiedBy>
  <cp:revision>1</cp:revision>
  <dcterms:created xsi:type="dcterms:W3CDTF">2020-08-06T15:36:33Z</dcterms:created>
  <dcterms:modified xsi:type="dcterms:W3CDTF">2021-02-11T13:30:33Z</dcterms:modified>
</cp:coreProperties>
</file>