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8" roundtripDataSignature="AMtx7mg4+QDHm5TRbN1zJT7pLu7d4k4Qh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6E8D8DD-20FB-4D07-BDDE-01341D72EBBE}">
  <a:tblStyle styleId="{46E8D8DD-20FB-4D07-BDDE-01341D72EBBE}"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B6673377-51AF-4ED4-BFE5-CBA9AAC714AB}" styleName="Table_1">
    <a:wholeTbl>
      <a:tcTxStyle b="off" i="off">
        <a:font>
          <a:latin typeface="Arial"/>
          <a:ea typeface="Arial"/>
          <a:cs typeface="Arial"/>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Arial"/>
          <a:ea typeface="Arial"/>
          <a:cs typeface="Arial"/>
        </a:font>
        <a:schemeClr val="lt1"/>
      </a:tcTxStyle>
      <a:tcStyle>
        <a:tcBdr/>
        <a:fill>
          <a:solidFill>
            <a:schemeClr val="accent1"/>
          </a:solidFill>
        </a:fill>
      </a:tcStyle>
    </a:lastCol>
    <a:firstCol>
      <a:tcTxStyle b="on" i="off">
        <a:font>
          <a:latin typeface="Arial"/>
          <a:ea typeface="Arial"/>
          <a:cs typeface="Arial"/>
        </a:font>
        <a:schemeClr val="lt1"/>
      </a:tcTxStyle>
      <a:tcStyle>
        <a:tcBdr/>
        <a:fill>
          <a:solidFill>
            <a:schemeClr val="accent1"/>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Arial"/>
          <a:ea typeface="Arial"/>
          <a:cs typeface="Arial"/>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1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customschemas.google.com/relationships/presentationmetadata" Target="meta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2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79" name="Google Shape;179;p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88" name="Google Shape;188;p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2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98" name="Google Shape;198;p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2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08" name="Google Shape;208;p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p2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18" name="Google Shape;218;p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p2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31" name="Google Shape;231;p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2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44" name="Google Shape;244;p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p3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54" name="Google Shape;254;p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p3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67" name="Google Shape;267;p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Google Shape;277;p3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78" name="Google Shape;278;p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2" name="Google Shape;92;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Google Shape;287;p3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88" name="Google Shape;288;p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Google Shape;297;p3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98" name="Google Shape;298;p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Google Shape;310;p3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11" name="Google Shape;311;p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5" name="Google Shape;105;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2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5" name="Google Shape;115;p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2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6" name="Google Shape;126;p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6" name="Google Shape;136;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6" name="Google Shape;146;p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7" name="Google Shape;157;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97560f178f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69" name="Google Shape;169;g97560f178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1"/>
        <p:cNvGrpSpPr/>
        <p:nvPr/>
      </p:nvGrpSpPr>
      <p:grpSpPr>
        <a:xfrm>
          <a:off x="0" y="0"/>
          <a:ext cx="0" cy="0"/>
          <a:chOff x="0" y="0"/>
          <a:chExt cx="0" cy="0"/>
        </a:xfrm>
      </p:grpSpPr>
      <p:sp>
        <p:nvSpPr>
          <p:cNvPr id="12" name="Google Shape;12;p8"/>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8"/>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8"/>
        <p:cNvGrpSpPr/>
        <p:nvPr/>
      </p:nvGrpSpPr>
      <p:grpSpPr>
        <a:xfrm>
          <a:off x="0" y="0"/>
          <a:ext cx="0" cy="0"/>
          <a:chOff x="0" y="0"/>
          <a:chExt cx="0" cy="0"/>
        </a:xfrm>
      </p:grpSpPr>
      <p:sp>
        <p:nvSpPr>
          <p:cNvPr id="69" name="Google Shape;69;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7"/>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4"/>
        <p:cNvGrpSpPr/>
        <p:nvPr/>
      </p:nvGrpSpPr>
      <p:grpSpPr>
        <a:xfrm>
          <a:off x="0" y="0"/>
          <a:ext cx="0" cy="0"/>
          <a:chOff x="0" y="0"/>
          <a:chExt cx="0" cy="0"/>
        </a:xfrm>
      </p:grpSpPr>
      <p:sp>
        <p:nvSpPr>
          <p:cNvPr id="75" name="Google Shape;75;p18"/>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8"/>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17"/>
        <p:cNvGrpSpPr/>
        <p:nvPr/>
      </p:nvGrpSpPr>
      <p:grpSpPr>
        <a:xfrm>
          <a:off x="0" y="0"/>
          <a:ext cx="0" cy="0"/>
          <a:chOff x="0" y="0"/>
          <a:chExt cx="0" cy="0"/>
        </a:xfrm>
      </p:grpSpPr>
      <p:sp>
        <p:nvSpPr>
          <p:cNvPr id="18" name="Google Shape;1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1"/>
        <p:cNvGrpSpPr/>
        <p:nvPr/>
      </p:nvGrpSpPr>
      <p:grpSpPr>
        <a:xfrm>
          <a:off x="0" y="0"/>
          <a:ext cx="0" cy="0"/>
          <a:chOff x="0" y="0"/>
          <a:chExt cx="0" cy="0"/>
        </a:xfrm>
      </p:grpSpPr>
      <p:sp>
        <p:nvSpPr>
          <p:cNvPr id="22" name="Google Shape;22;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7"/>
        <p:cNvGrpSpPr/>
        <p:nvPr/>
      </p:nvGrpSpPr>
      <p:grpSpPr>
        <a:xfrm>
          <a:off x="0" y="0"/>
          <a:ext cx="0" cy="0"/>
          <a:chOff x="0" y="0"/>
          <a:chExt cx="0" cy="0"/>
        </a:xfrm>
      </p:grpSpPr>
      <p:sp>
        <p:nvSpPr>
          <p:cNvPr id="28" name="Google Shape;28;p11"/>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11"/>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3"/>
        <p:cNvGrpSpPr/>
        <p:nvPr/>
      </p:nvGrpSpPr>
      <p:grpSpPr>
        <a:xfrm>
          <a:off x="0" y="0"/>
          <a:ext cx="0" cy="0"/>
          <a:chOff x="0" y="0"/>
          <a:chExt cx="0" cy="0"/>
        </a:xfrm>
      </p:grpSpPr>
      <p:sp>
        <p:nvSpPr>
          <p:cNvPr id="34" name="Google Shape;34;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2"/>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2"/>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Google Shape;41;p13"/>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3"/>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3"/>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3"/>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3"/>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9"/>
        <p:cNvGrpSpPr/>
        <p:nvPr/>
      </p:nvGrpSpPr>
      <p:grpSpPr>
        <a:xfrm>
          <a:off x="0" y="0"/>
          <a:ext cx="0" cy="0"/>
          <a:chOff x="0" y="0"/>
          <a:chExt cx="0" cy="0"/>
        </a:xfrm>
      </p:grpSpPr>
      <p:sp>
        <p:nvSpPr>
          <p:cNvPr id="50" name="Google Shape;50;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4"/>
        <p:cNvGrpSpPr/>
        <p:nvPr/>
      </p:nvGrpSpPr>
      <p:grpSpPr>
        <a:xfrm>
          <a:off x="0" y="0"/>
          <a:ext cx="0" cy="0"/>
          <a:chOff x="0" y="0"/>
          <a:chExt cx="0" cy="0"/>
        </a:xfrm>
      </p:grpSpPr>
      <p:sp>
        <p:nvSpPr>
          <p:cNvPr id="55" name="Google Shape;55;p1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5"/>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5"/>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1"/>
        <p:cNvGrpSpPr/>
        <p:nvPr/>
      </p:nvGrpSpPr>
      <p:grpSpPr>
        <a:xfrm>
          <a:off x="0" y="0"/>
          <a:ext cx="0" cy="0"/>
          <a:chOff x="0" y="0"/>
          <a:chExt cx="0" cy="0"/>
        </a:xfrm>
      </p:grpSpPr>
      <p:sp>
        <p:nvSpPr>
          <p:cNvPr id="62" name="Google Shape;62;p1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6"/>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16"/>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2.xml"/><Relationship Id="rId1" Type="http://schemas.openxmlformats.org/officeDocument/2006/relationships/slideLayout" Target="../slideLayouts/slideLayout3.xml"/><Relationship Id="rId5" Type="http://schemas.microsoft.com/office/2007/relationships/hdphoto" Target="../media/hdphoto1.wdp"/><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p:nvPr/>
        </p:nvSpPr>
        <p:spPr>
          <a:xfrm>
            <a:off x="0" y="328469"/>
            <a:ext cx="6096000" cy="6161103"/>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85" name="Google Shape;85;p1"/>
          <p:cNvSpPr/>
          <p:nvPr/>
        </p:nvSpPr>
        <p:spPr>
          <a:xfrm>
            <a:off x="11709647" y="319138"/>
            <a:ext cx="482353"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86" name="Google Shape;86;p1"/>
          <p:cNvSpPr txBox="1"/>
          <p:nvPr/>
        </p:nvSpPr>
        <p:spPr>
          <a:xfrm>
            <a:off x="1054359" y="976079"/>
            <a:ext cx="4911435" cy="830956"/>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600"/>
              <a:buFont typeface="Arial"/>
              <a:buNone/>
            </a:pPr>
            <a:r>
              <a:rPr lang="es-CL" sz="1600" b="0" i="0" u="none" strike="noStrike" cap="none">
                <a:solidFill>
                  <a:schemeClr val="lt1"/>
                </a:solidFill>
                <a:latin typeface="Calibri"/>
                <a:ea typeface="Calibri"/>
                <a:cs typeface="Calibri"/>
                <a:sym typeface="Calibri"/>
              </a:rPr>
              <a:t>Especialidad Construcción</a:t>
            </a:r>
            <a:endParaRPr sz="140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600"/>
              <a:buFont typeface="Arial"/>
              <a:buNone/>
            </a:pPr>
            <a:r>
              <a:rPr lang="es-CL" sz="1600" b="0" i="0" u="none" strike="noStrike" cap="none">
                <a:solidFill>
                  <a:schemeClr val="lt1"/>
                </a:solidFill>
                <a:latin typeface="Calibri"/>
                <a:ea typeface="Calibri"/>
                <a:cs typeface="Calibri"/>
                <a:sym typeface="Calibri"/>
              </a:rPr>
              <a:t>Plan Común</a:t>
            </a:r>
            <a:endParaRPr sz="140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600"/>
              <a:buFont typeface="Arial"/>
              <a:buNone/>
            </a:pPr>
            <a:r>
              <a:rPr lang="es-CL" sz="1600" b="0" i="0" u="none" strike="noStrike" cap="none">
                <a:solidFill>
                  <a:schemeClr val="lt1"/>
                </a:solidFill>
                <a:latin typeface="Calibri"/>
                <a:ea typeface="Calibri"/>
                <a:cs typeface="Calibri"/>
                <a:sym typeface="Calibri"/>
              </a:rPr>
              <a:t>Módulo Cubicación de Materiales e Insumos</a:t>
            </a:r>
            <a:endParaRPr/>
          </a:p>
        </p:txBody>
      </p:sp>
      <p:pic>
        <p:nvPicPr>
          <p:cNvPr id="87" name="Google Shape;87;p1"/>
          <p:cNvPicPr preferRelativeResize="0"/>
          <p:nvPr/>
        </p:nvPicPr>
        <p:blipFill rotWithShape="1">
          <a:blip r:embed="rId3">
            <a:alphaModFix/>
          </a:blip>
          <a:srcRect/>
          <a:stretch/>
        </p:blipFill>
        <p:spPr>
          <a:xfrm>
            <a:off x="6165973" y="328469"/>
            <a:ext cx="5473700" cy="6159500"/>
          </a:xfrm>
          <a:prstGeom prst="rect">
            <a:avLst/>
          </a:prstGeom>
          <a:noFill/>
          <a:ln>
            <a:noFill/>
          </a:ln>
        </p:spPr>
      </p:pic>
      <p:sp>
        <p:nvSpPr>
          <p:cNvPr id="88" name="Google Shape;88;p1"/>
          <p:cNvSpPr txBox="1">
            <a:spLocks noGrp="1"/>
          </p:cNvSpPr>
          <p:nvPr>
            <p:ph type="ctrTitle"/>
          </p:nvPr>
        </p:nvSpPr>
        <p:spPr>
          <a:xfrm>
            <a:off x="815055" y="2532184"/>
            <a:ext cx="5043854" cy="1662491"/>
          </a:xfrm>
          <a:prstGeom prst="rect">
            <a:avLst/>
          </a:prstGeom>
          <a:noFill/>
          <a:ln>
            <a:noFill/>
          </a:ln>
        </p:spPr>
        <p:txBody>
          <a:bodyPr spcFirstLastPara="1" wrap="square" lIns="91425" tIns="45700" rIns="91425" bIns="45700" anchor="b" anchorCtr="0">
            <a:normAutofit/>
          </a:bodyPr>
          <a:lstStyle/>
          <a:p>
            <a:pPr marL="0" lvl="0" indent="0" algn="r" rtl="0">
              <a:lnSpc>
                <a:spcPct val="90000"/>
              </a:lnSpc>
              <a:spcBef>
                <a:spcPts val="0"/>
              </a:spcBef>
              <a:spcAft>
                <a:spcPts val="0"/>
              </a:spcAft>
              <a:buClr>
                <a:schemeClr val="lt1"/>
              </a:buClr>
              <a:buSzPts val="4400"/>
              <a:buFont typeface="Calibri"/>
              <a:buNone/>
            </a:pPr>
            <a:r>
              <a:rPr lang="es-CL" sz="4200" b="1">
                <a:solidFill>
                  <a:schemeClr val="lt1"/>
                </a:solidFill>
              </a:rPr>
              <a:t>Cubicación de Materiales e Insumos</a:t>
            </a:r>
            <a:endParaRPr sz="4200" b="1">
              <a:solidFill>
                <a:schemeClr val="lt1"/>
              </a:solidFill>
            </a:endParaRPr>
          </a:p>
        </p:txBody>
      </p:sp>
      <p:sp>
        <p:nvSpPr>
          <p:cNvPr id="89" name="Google Shape;89;p1"/>
          <p:cNvSpPr txBox="1">
            <a:spLocks noGrp="1"/>
          </p:cNvSpPr>
          <p:nvPr>
            <p:ph type="subTitle" idx="1"/>
          </p:nvPr>
        </p:nvSpPr>
        <p:spPr>
          <a:xfrm>
            <a:off x="2818124" y="5138119"/>
            <a:ext cx="3091684" cy="408008"/>
          </a:xfrm>
          <a:prstGeom prst="rect">
            <a:avLst/>
          </a:prstGeom>
          <a:noFill/>
          <a:ln>
            <a:noFill/>
          </a:ln>
        </p:spPr>
        <p:txBody>
          <a:bodyPr spcFirstLastPara="1" wrap="square" lIns="91425" tIns="45700" rIns="91425" bIns="45700" anchor="t" anchorCtr="0">
            <a:noAutofit/>
          </a:bodyPr>
          <a:lstStyle/>
          <a:p>
            <a:pPr marL="0" lvl="0" indent="0" algn="r" rtl="0">
              <a:lnSpc>
                <a:spcPct val="90000"/>
              </a:lnSpc>
              <a:spcBef>
                <a:spcPts val="0"/>
              </a:spcBef>
              <a:spcAft>
                <a:spcPts val="0"/>
              </a:spcAft>
              <a:buClr>
                <a:schemeClr val="lt1"/>
              </a:buClr>
              <a:buSzPts val="2000"/>
              <a:buNone/>
            </a:pPr>
            <a:r>
              <a:rPr lang="es-CL" sz="2000">
                <a:solidFill>
                  <a:schemeClr val="lt1"/>
                </a:solidFill>
              </a:rPr>
              <a:t>Entrega de Saberes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pic>
        <p:nvPicPr>
          <p:cNvPr id="181" name="Google Shape;181;p23"/>
          <p:cNvPicPr preferRelativeResize="0"/>
          <p:nvPr/>
        </p:nvPicPr>
        <p:blipFill rotWithShape="1">
          <a:blip r:embed="rId3">
            <a:alphaModFix/>
          </a:blip>
          <a:srcRect/>
          <a:stretch/>
        </p:blipFill>
        <p:spPr>
          <a:xfrm>
            <a:off x="4762" y="0"/>
            <a:ext cx="12182475" cy="6858000"/>
          </a:xfrm>
          <a:prstGeom prst="rect">
            <a:avLst/>
          </a:prstGeom>
          <a:noFill/>
          <a:ln>
            <a:noFill/>
          </a:ln>
        </p:spPr>
      </p:pic>
      <p:sp>
        <p:nvSpPr>
          <p:cNvPr id="182" name="Google Shape;182;p23"/>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83" name="Google Shape;183;p23"/>
          <p:cNvSpPr txBox="1"/>
          <p:nvPr/>
        </p:nvSpPr>
        <p:spPr>
          <a:xfrm>
            <a:off x="296663" y="391759"/>
            <a:ext cx="10515600" cy="1325563"/>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rgbClr val="000000"/>
              </a:buClr>
              <a:buSzPts val="4400"/>
              <a:buFont typeface="Arial"/>
              <a:buNone/>
            </a:pPr>
            <a:r>
              <a:rPr lang="es-CL" sz="4400" b="0" i="0" u="none" strike="noStrike" cap="none">
                <a:solidFill>
                  <a:srgbClr val="A7A8AA"/>
                </a:solidFill>
                <a:latin typeface="Calibri"/>
                <a:ea typeface="Calibri"/>
                <a:cs typeface="Calibri"/>
                <a:sym typeface="Calibri"/>
              </a:rPr>
              <a:t>PARA EL ARMADO</a:t>
            </a:r>
            <a:br>
              <a:rPr lang="es-CL" sz="4400" b="0" i="0" u="none" strike="noStrike" cap="none">
                <a:solidFill>
                  <a:schemeClr val="dk1"/>
                </a:solidFill>
                <a:latin typeface="Calibri"/>
                <a:ea typeface="Calibri"/>
                <a:cs typeface="Calibri"/>
                <a:sym typeface="Calibri"/>
              </a:rPr>
            </a:br>
            <a:r>
              <a:rPr lang="es-CL" sz="4400" b="0" i="0" u="none" strike="noStrike" cap="none">
                <a:solidFill>
                  <a:srgbClr val="00953A"/>
                </a:solidFill>
                <a:latin typeface="Calibri"/>
                <a:ea typeface="Calibri"/>
                <a:cs typeface="Calibri"/>
                <a:sym typeface="Calibri"/>
              </a:rPr>
              <a:t>DEL PRESUPUESTO</a:t>
            </a:r>
            <a:endParaRPr sz="4400" b="0" i="0" u="none" strike="noStrike" cap="none">
              <a:solidFill>
                <a:srgbClr val="00953A"/>
              </a:solidFill>
              <a:latin typeface="Calibri"/>
              <a:ea typeface="Calibri"/>
              <a:cs typeface="Calibri"/>
              <a:sym typeface="Calibri"/>
            </a:endParaRPr>
          </a:p>
        </p:txBody>
      </p:sp>
      <p:sp>
        <p:nvSpPr>
          <p:cNvPr id="184" name="Google Shape;184;p23"/>
          <p:cNvSpPr/>
          <p:nvPr/>
        </p:nvSpPr>
        <p:spPr>
          <a:xfrm>
            <a:off x="403193" y="304416"/>
            <a:ext cx="1336831" cy="45719"/>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graphicFrame>
        <p:nvGraphicFramePr>
          <p:cNvPr id="185" name="Google Shape;185;p23"/>
          <p:cNvGraphicFramePr/>
          <p:nvPr/>
        </p:nvGraphicFramePr>
        <p:xfrm>
          <a:off x="281895" y="1670180"/>
          <a:ext cx="11530575" cy="4766125"/>
        </p:xfrm>
        <a:graphic>
          <a:graphicData uri="http://schemas.openxmlformats.org/drawingml/2006/table">
            <a:tbl>
              <a:tblPr firstRow="1" bandRow="1">
                <a:noFill/>
                <a:tableStyleId>{B6673377-51AF-4ED4-BFE5-CBA9AAC714AB}</a:tableStyleId>
              </a:tblPr>
              <a:tblGrid>
                <a:gridCol w="1458125">
                  <a:extLst>
                    <a:ext uri="{9D8B030D-6E8A-4147-A177-3AD203B41FA5}">
                      <a16:colId xmlns:a16="http://schemas.microsoft.com/office/drawing/2014/main" val="20000"/>
                    </a:ext>
                  </a:extLst>
                </a:gridCol>
                <a:gridCol w="1550175">
                  <a:extLst>
                    <a:ext uri="{9D8B030D-6E8A-4147-A177-3AD203B41FA5}">
                      <a16:colId xmlns:a16="http://schemas.microsoft.com/office/drawing/2014/main" val="20001"/>
                    </a:ext>
                  </a:extLst>
                </a:gridCol>
                <a:gridCol w="1755775">
                  <a:extLst>
                    <a:ext uri="{9D8B030D-6E8A-4147-A177-3AD203B41FA5}">
                      <a16:colId xmlns:a16="http://schemas.microsoft.com/office/drawing/2014/main" val="20002"/>
                    </a:ext>
                  </a:extLst>
                </a:gridCol>
                <a:gridCol w="1647200">
                  <a:extLst>
                    <a:ext uri="{9D8B030D-6E8A-4147-A177-3AD203B41FA5}">
                      <a16:colId xmlns:a16="http://schemas.microsoft.com/office/drawing/2014/main" val="20003"/>
                    </a:ext>
                  </a:extLst>
                </a:gridCol>
                <a:gridCol w="1903800">
                  <a:extLst>
                    <a:ext uri="{9D8B030D-6E8A-4147-A177-3AD203B41FA5}">
                      <a16:colId xmlns:a16="http://schemas.microsoft.com/office/drawing/2014/main" val="20004"/>
                    </a:ext>
                  </a:extLst>
                </a:gridCol>
                <a:gridCol w="1400525">
                  <a:extLst>
                    <a:ext uri="{9D8B030D-6E8A-4147-A177-3AD203B41FA5}">
                      <a16:colId xmlns:a16="http://schemas.microsoft.com/office/drawing/2014/main" val="20005"/>
                    </a:ext>
                  </a:extLst>
                </a:gridCol>
                <a:gridCol w="1814975">
                  <a:extLst>
                    <a:ext uri="{9D8B030D-6E8A-4147-A177-3AD203B41FA5}">
                      <a16:colId xmlns:a16="http://schemas.microsoft.com/office/drawing/2014/main" val="20006"/>
                    </a:ext>
                  </a:extLst>
                </a:gridCol>
              </a:tblGrid>
              <a:tr h="684650">
                <a:tc>
                  <a:txBody>
                    <a:bodyPr/>
                    <a:lstStyle/>
                    <a:p>
                      <a:pPr marL="0" marR="0" lvl="0" indent="0" algn="ctr" rtl="0">
                        <a:lnSpc>
                          <a:spcPct val="100000"/>
                        </a:lnSpc>
                        <a:spcBef>
                          <a:spcPts val="0"/>
                        </a:spcBef>
                        <a:spcAft>
                          <a:spcPts val="0"/>
                        </a:spcAft>
                        <a:buNone/>
                      </a:pPr>
                      <a:r>
                        <a:rPr lang="es-CL" sz="1400" u="none" strike="noStrike" cap="none">
                          <a:latin typeface="Calibri"/>
                          <a:ea typeface="Calibri"/>
                          <a:cs typeface="Calibri"/>
                          <a:sym typeface="Calibri"/>
                        </a:rPr>
                        <a:t>ÍTEM</a:t>
                      </a:r>
                      <a:endParaRPr sz="1400" u="none" strike="noStrike" cap="none">
                        <a:latin typeface="Calibri"/>
                        <a:ea typeface="Calibri"/>
                        <a:cs typeface="Calibri"/>
                        <a:sym typeface="Calibri"/>
                      </a:endParaRPr>
                    </a:p>
                  </a:txBody>
                  <a:tcPr marL="91450" marR="91450" marT="45725" marB="45725" anchor="ctr">
                    <a:lnL w="9525" cap="flat" cmpd="sng">
                      <a:solidFill>
                        <a:srgbClr val="000000">
                          <a:alpha val="0"/>
                        </a:srgbClr>
                      </a:solidFill>
                      <a:prstDash val="solid"/>
                      <a:round/>
                      <a:headEnd type="none" w="sm" len="sm"/>
                      <a:tailEnd type="none" w="sm" len="sm"/>
                    </a:lnL>
                    <a:lnR w="2857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00953A"/>
                    </a:solidFill>
                  </a:tcPr>
                </a:tc>
                <a:tc>
                  <a:txBody>
                    <a:bodyPr/>
                    <a:lstStyle/>
                    <a:p>
                      <a:pPr marL="0" marR="0" lvl="0" indent="0" algn="ctr" rtl="0">
                        <a:lnSpc>
                          <a:spcPct val="100000"/>
                        </a:lnSpc>
                        <a:spcBef>
                          <a:spcPts val="0"/>
                        </a:spcBef>
                        <a:spcAft>
                          <a:spcPts val="0"/>
                        </a:spcAft>
                        <a:buNone/>
                      </a:pPr>
                      <a:r>
                        <a:rPr lang="es-CL" sz="1400" u="none" strike="noStrike" cap="none">
                          <a:latin typeface="Calibri"/>
                          <a:ea typeface="Calibri"/>
                          <a:cs typeface="Calibri"/>
                          <a:sym typeface="Calibri"/>
                        </a:rPr>
                        <a:t>ACTIVIDAD</a:t>
                      </a:r>
                      <a:endParaRPr sz="1400" u="none" strike="noStrike" cap="none">
                        <a:latin typeface="Calibri"/>
                        <a:ea typeface="Calibri"/>
                        <a:cs typeface="Calibri"/>
                        <a:sym typeface="Calibri"/>
                      </a:endParaRPr>
                    </a:p>
                  </a:txBody>
                  <a:tcPr marL="91450" marR="91450" marT="45725" marB="45725" anchor="ctr">
                    <a:lnL w="28575" cap="flat" cmpd="sng">
                      <a:solidFill>
                        <a:schemeClr val="lt1"/>
                      </a:solidFill>
                      <a:prstDash val="solid"/>
                      <a:round/>
                      <a:headEnd type="none" w="sm" len="sm"/>
                      <a:tailEnd type="none" w="sm" len="sm"/>
                    </a:lnL>
                    <a:lnR w="2857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00953A"/>
                    </a:solidFill>
                  </a:tcPr>
                </a:tc>
                <a:tc>
                  <a:txBody>
                    <a:bodyPr/>
                    <a:lstStyle/>
                    <a:p>
                      <a:pPr marL="0" marR="0" lvl="0" indent="0" algn="ctr" rtl="0">
                        <a:lnSpc>
                          <a:spcPct val="100000"/>
                        </a:lnSpc>
                        <a:spcBef>
                          <a:spcPts val="0"/>
                        </a:spcBef>
                        <a:spcAft>
                          <a:spcPts val="0"/>
                        </a:spcAft>
                        <a:buNone/>
                      </a:pPr>
                      <a:r>
                        <a:rPr lang="es-CL" sz="1400" u="none" strike="noStrike" cap="none">
                          <a:latin typeface="Calibri"/>
                          <a:ea typeface="Calibri"/>
                          <a:cs typeface="Calibri"/>
                          <a:sym typeface="Calibri"/>
                        </a:rPr>
                        <a:t>UNIDAD DE MEDIDA</a:t>
                      </a:r>
                      <a:endParaRPr sz="1400" u="none" strike="noStrike" cap="none">
                        <a:latin typeface="Calibri"/>
                        <a:ea typeface="Calibri"/>
                        <a:cs typeface="Calibri"/>
                        <a:sym typeface="Calibri"/>
                      </a:endParaRPr>
                    </a:p>
                  </a:txBody>
                  <a:tcPr marL="91450" marR="91450" marT="45725" marB="45725" anchor="ctr">
                    <a:lnL w="28575" cap="flat" cmpd="sng">
                      <a:solidFill>
                        <a:schemeClr val="lt1"/>
                      </a:solidFill>
                      <a:prstDash val="solid"/>
                      <a:round/>
                      <a:headEnd type="none" w="sm" len="sm"/>
                      <a:tailEnd type="none" w="sm" len="sm"/>
                    </a:lnL>
                    <a:lnR w="2857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00953A"/>
                    </a:solidFill>
                  </a:tcPr>
                </a:tc>
                <a:tc>
                  <a:txBody>
                    <a:bodyPr/>
                    <a:lstStyle/>
                    <a:p>
                      <a:pPr marL="0" marR="0" lvl="0" indent="0" algn="ctr" rtl="0">
                        <a:lnSpc>
                          <a:spcPct val="100000"/>
                        </a:lnSpc>
                        <a:spcBef>
                          <a:spcPts val="0"/>
                        </a:spcBef>
                        <a:spcAft>
                          <a:spcPts val="0"/>
                        </a:spcAft>
                        <a:buNone/>
                      </a:pPr>
                      <a:r>
                        <a:rPr lang="es-CL" sz="1400" u="none" strike="noStrike" cap="none">
                          <a:latin typeface="Calibri"/>
                          <a:ea typeface="Calibri"/>
                          <a:cs typeface="Calibri"/>
                          <a:sym typeface="Calibri"/>
                        </a:rPr>
                        <a:t>CANTIDAD</a:t>
                      </a:r>
                      <a:endParaRPr sz="1400" u="none" strike="noStrike" cap="none">
                        <a:latin typeface="Calibri"/>
                        <a:ea typeface="Calibri"/>
                        <a:cs typeface="Calibri"/>
                        <a:sym typeface="Calibri"/>
                      </a:endParaRPr>
                    </a:p>
                  </a:txBody>
                  <a:tcPr marL="91450" marR="91450" marT="45725" marB="45725" anchor="ctr">
                    <a:lnL w="28575" cap="flat" cmpd="sng">
                      <a:solidFill>
                        <a:schemeClr val="lt1"/>
                      </a:solidFill>
                      <a:prstDash val="solid"/>
                      <a:round/>
                      <a:headEnd type="none" w="sm" len="sm"/>
                      <a:tailEnd type="none" w="sm" len="sm"/>
                    </a:lnL>
                    <a:lnR w="2857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00953A"/>
                    </a:solidFill>
                  </a:tcPr>
                </a:tc>
                <a:tc>
                  <a:txBody>
                    <a:bodyPr/>
                    <a:lstStyle/>
                    <a:p>
                      <a:pPr marL="0" marR="0" lvl="0" indent="0" algn="ctr" rtl="0">
                        <a:lnSpc>
                          <a:spcPct val="100000"/>
                        </a:lnSpc>
                        <a:spcBef>
                          <a:spcPts val="0"/>
                        </a:spcBef>
                        <a:spcAft>
                          <a:spcPts val="0"/>
                        </a:spcAft>
                        <a:buNone/>
                      </a:pPr>
                      <a:r>
                        <a:rPr lang="es-CL" sz="1400" u="none" strike="noStrike" cap="none">
                          <a:latin typeface="Calibri"/>
                          <a:ea typeface="Calibri"/>
                          <a:cs typeface="Calibri"/>
                          <a:sym typeface="Calibri"/>
                        </a:rPr>
                        <a:t>PRECIO UNITARIO</a:t>
                      </a:r>
                      <a:endParaRPr sz="1400" u="none" strike="noStrike" cap="none">
                        <a:latin typeface="Calibri"/>
                        <a:ea typeface="Calibri"/>
                        <a:cs typeface="Calibri"/>
                        <a:sym typeface="Calibri"/>
                      </a:endParaRPr>
                    </a:p>
                  </a:txBody>
                  <a:tcPr marL="91450" marR="91450" marT="45725" marB="45725" anchor="ctr">
                    <a:lnL w="28575" cap="flat" cmpd="sng">
                      <a:solidFill>
                        <a:schemeClr val="lt1"/>
                      </a:solidFill>
                      <a:prstDash val="solid"/>
                      <a:round/>
                      <a:headEnd type="none" w="sm" len="sm"/>
                      <a:tailEnd type="none" w="sm" len="sm"/>
                    </a:lnL>
                    <a:lnR w="2857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00953A"/>
                    </a:solidFill>
                  </a:tcPr>
                </a:tc>
                <a:tc>
                  <a:txBody>
                    <a:bodyPr/>
                    <a:lstStyle/>
                    <a:p>
                      <a:pPr marL="0" marR="0" lvl="0" indent="0" algn="ctr" rtl="0">
                        <a:lnSpc>
                          <a:spcPct val="100000"/>
                        </a:lnSpc>
                        <a:spcBef>
                          <a:spcPts val="0"/>
                        </a:spcBef>
                        <a:spcAft>
                          <a:spcPts val="0"/>
                        </a:spcAft>
                        <a:buNone/>
                      </a:pPr>
                      <a:r>
                        <a:rPr lang="es-CL" sz="1400" u="none" strike="noStrike" cap="none">
                          <a:latin typeface="Calibri"/>
                          <a:ea typeface="Calibri"/>
                          <a:cs typeface="Calibri"/>
                          <a:sym typeface="Calibri"/>
                        </a:rPr>
                        <a:t>IMPORTE </a:t>
                      </a:r>
                      <a:endParaRPr/>
                    </a:p>
                    <a:p>
                      <a:pPr marL="0" marR="0" lvl="0" indent="0" algn="ctr" rtl="0">
                        <a:lnSpc>
                          <a:spcPct val="100000"/>
                        </a:lnSpc>
                        <a:spcBef>
                          <a:spcPts val="0"/>
                        </a:spcBef>
                        <a:spcAft>
                          <a:spcPts val="0"/>
                        </a:spcAft>
                        <a:buNone/>
                      </a:pPr>
                      <a:r>
                        <a:rPr lang="es-CL" sz="1400" u="none" strike="noStrike" cap="none">
                          <a:latin typeface="Calibri"/>
                          <a:ea typeface="Calibri"/>
                          <a:cs typeface="Calibri"/>
                          <a:sym typeface="Calibri"/>
                        </a:rPr>
                        <a:t>(PRECIO TOTAL)</a:t>
                      </a:r>
                      <a:endParaRPr sz="1400" u="none" strike="noStrike" cap="none">
                        <a:latin typeface="Calibri"/>
                        <a:ea typeface="Calibri"/>
                        <a:cs typeface="Calibri"/>
                        <a:sym typeface="Calibri"/>
                      </a:endParaRPr>
                    </a:p>
                  </a:txBody>
                  <a:tcPr marL="91450" marR="91450" marT="45725" marB="45725" anchor="ctr">
                    <a:lnL w="28575" cap="flat" cmpd="sng">
                      <a:solidFill>
                        <a:schemeClr val="lt1"/>
                      </a:solidFill>
                      <a:prstDash val="solid"/>
                      <a:round/>
                      <a:headEnd type="none" w="sm" len="sm"/>
                      <a:tailEnd type="none" w="sm" len="sm"/>
                    </a:lnL>
                    <a:lnR w="2857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00953A"/>
                    </a:solidFill>
                  </a:tcPr>
                </a:tc>
                <a:tc>
                  <a:txBody>
                    <a:bodyPr/>
                    <a:lstStyle/>
                    <a:p>
                      <a:pPr marL="0" marR="0" lvl="0" indent="0" algn="ctr" rtl="0">
                        <a:lnSpc>
                          <a:spcPct val="100000"/>
                        </a:lnSpc>
                        <a:spcBef>
                          <a:spcPts val="0"/>
                        </a:spcBef>
                        <a:spcAft>
                          <a:spcPts val="0"/>
                        </a:spcAft>
                        <a:buNone/>
                      </a:pPr>
                      <a:r>
                        <a:rPr lang="es-CL" sz="1400" u="none" strike="noStrike" cap="none">
                          <a:latin typeface="Calibri"/>
                          <a:ea typeface="Calibri"/>
                          <a:cs typeface="Calibri"/>
                          <a:sym typeface="Calibri"/>
                        </a:rPr>
                        <a:t>P. PARCIAL (PRECIO)</a:t>
                      </a:r>
                      <a:endParaRPr sz="1400" u="none" strike="noStrike" cap="none">
                        <a:latin typeface="Calibri"/>
                        <a:ea typeface="Calibri"/>
                        <a:cs typeface="Calibri"/>
                        <a:sym typeface="Calibri"/>
                      </a:endParaRPr>
                    </a:p>
                  </a:txBody>
                  <a:tcPr marL="91450" marR="91450" marT="45725" marB="45725" anchor="ctr">
                    <a:lnL w="2857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00953A"/>
                    </a:solidFill>
                  </a:tcPr>
                </a:tc>
                <a:extLst>
                  <a:ext uri="{0D108BD9-81ED-4DB2-BD59-A6C34878D82A}">
                    <a16:rowId xmlns:a16="http://schemas.microsoft.com/office/drawing/2014/main" val="10000"/>
                  </a:ext>
                </a:extLst>
              </a:tr>
              <a:tr h="4081475">
                <a:tc>
                  <a:txBody>
                    <a:bodyPr/>
                    <a:lstStyle/>
                    <a:p>
                      <a:pPr marL="0" marR="0" lvl="0" indent="0" algn="l" rtl="0">
                        <a:lnSpc>
                          <a:spcPct val="100000"/>
                        </a:lnSpc>
                        <a:spcBef>
                          <a:spcPts val="0"/>
                        </a:spcBef>
                        <a:spcAft>
                          <a:spcPts val="0"/>
                        </a:spcAft>
                        <a:buClr>
                          <a:srgbClr val="000000"/>
                        </a:buClr>
                        <a:buSzPts val="1400"/>
                        <a:buFont typeface="Arial"/>
                        <a:buNone/>
                      </a:pPr>
                      <a:r>
                        <a:rPr lang="es-CL" sz="1400" u="none" strike="noStrike" cap="none">
                          <a:latin typeface="Calibri"/>
                          <a:ea typeface="Calibri"/>
                          <a:cs typeface="Calibri"/>
                          <a:sym typeface="Calibri"/>
                        </a:rPr>
                        <a:t>Es el número indicado en las</a:t>
                      </a:r>
                      <a:r>
                        <a:rPr lang="es-CL">
                          <a:latin typeface="Calibri"/>
                          <a:ea typeface="Calibri"/>
                          <a:cs typeface="Calibri"/>
                          <a:sym typeface="Calibri"/>
                        </a:rPr>
                        <a:t> e</a:t>
                      </a:r>
                      <a:r>
                        <a:rPr lang="es-CL" sz="1400" u="none" strike="noStrike" cap="none">
                          <a:latin typeface="Calibri"/>
                          <a:ea typeface="Calibri"/>
                          <a:cs typeface="Calibri"/>
                          <a:sym typeface="Calibri"/>
                        </a:rPr>
                        <a:t>specificaciones </a:t>
                      </a:r>
                      <a:r>
                        <a:rPr lang="es-CL">
                          <a:latin typeface="Calibri"/>
                          <a:ea typeface="Calibri"/>
                          <a:cs typeface="Calibri"/>
                          <a:sym typeface="Calibri"/>
                        </a:rPr>
                        <a:t>t</a:t>
                      </a:r>
                      <a:r>
                        <a:rPr lang="es-CL" sz="1400" u="none" strike="noStrike" cap="none">
                          <a:latin typeface="Calibri"/>
                          <a:ea typeface="Calibri"/>
                          <a:cs typeface="Calibri"/>
                          <a:sym typeface="Calibri"/>
                        </a:rPr>
                        <a:t>écnicas.</a:t>
                      </a:r>
                      <a:endParaRPr sz="1400" u="none" strike="noStrike" cap="none">
                        <a:latin typeface="Calibri"/>
                        <a:ea typeface="Calibri"/>
                        <a:cs typeface="Calibri"/>
                        <a:sym typeface="Calibri"/>
                      </a:endParaRPr>
                    </a:p>
                    <a:p>
                      <a:pPr marL="0" marR="0" lvl="0" indent="0" algn="l" rtl="0">
                        <a:lnSpc>
                          <a:spcPct val="100000"/>
                        </a:lnSpc>
                        <a:spcBef>
                          <a:spcPts val="0"/>
                        </a:spcBef>
                        <a:spcAft>
                          <a:spcPts val="0"/>
                        </a:spcAft>
                        <a:buNone/>
                      </a:pPr>
                      <a:endParaRPr sz="1400" u="none" strike="noStrike" cap="none">
                        <a:latin typeface="Calibri"/>
                        <a:ea typeface="Calibri"/>
                        <a:cs typeface="Calibri"/>
                        <a:sym typeface="Calibri"/>
                      </a:endParaRPr>
                    </a:p>
                  </a:txBody>
                  <a:tcPr marL="91450" marR="91450" marT="45725" marB="45725">
                    <a:lnL w="9525" cap="flat" cmpd="sng">
                      <a:solidFill>
                        <a:srgbClr val="000000">
                          <a:alpha val="0"/>
                        </a:srgbClr>
                      </a:solidFill>
                      <a:prstDash val="solid"/>
                      <a:round/>
                      <a:headEnd type="none" w="sm" len="sm"/>
                      <a:tailEnd type="none" w="sm" len="sm"/>
                    </a:lnL>
                    <a:lnR w="19050" cap="flat" cmpd="sng">
                      <a:solidFill>
                        <a:srgbClr val="A5A5A5"/>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1400"/>
                        <a:buFont typeface="Arial"/>
                        <a:buNone/>
                      </a:pPr>
                      <a:r>
                        <a:rPr lang="es-CL" sz="1400" u="none" strike="noStrike" cap="none">
                          <a:latin typeface="Calibri"/>
                          <a:ea typeface="Calibri"/>
                          <a:cs typeface="Calibri"/>
                          <a:sym typeface="Calibri"/>
                        </a:rPr>
                        <a:t>Es la descripción de la partida a ejecutar o evaluar.</a:t>
                      </a:r>
                      <a:endParaRPr sz="1400" u="none" strike="noStrike" cap="none">
                        <a:latin typeface="Calibri"/>
                        <a:ea typeface="Calibri"/>
                        <a:cs typeface="Calibri"/>
                        <a:sym typeface="Calibri"/>
                      </a:endParaRPr>
                    </a:p>
                    <a:p>
                      <a:pPr marL="0" marR="0" lvl="0" indent="0" algn="l" rtl="0">
                        <a:lnSpc>
                          <a:spcPct val="100000"/>
                        </a:lnSpc>
                        <a:spcBef>
                          <a:spcPts val="0"/>
                        </a:spcBef>
                        <a:spcAft>
                          <a:spcPts val="0"/>
                        </a:spcAft>
                        <a:buNone/>
                      </a:pPr>
                      <a:endParaRPr sz="1400" u="none" strike="noStrike" cap="none">
                        <a:latin typeface="Calibri"/>
                        <a:ea typeface="Calibri"/>
                        <a:cs typeface="Calibri"/>
                        <a:sym typeface="Calibri"/>
                      </a:endParaRPr>
                    </a:p>
                  </a:txBody>
                  <a:tcPr marL="91450" marR="91450" marT="45725" marB="45725">
                    <a:lnL w="19050" cap="flat" cmpd="sng">
                      <a:solidFill>
                        <a:srgbClr val="A5A5A5"/>
                      </a:solidFill>
                      <a:prstDash val="solid"/>
                      <a:round/>
                      <a:headEnd type="none" w="sm" len="sm"/>
                      <a:tailEnd type="none" w="sm" len="sm"/>
                    </a:lnL>
                    <a:lnR w="19050" cap="flat" cmpd="sng">
                      <a:solidFill>
                        <a:srgbClr val="A5A5A5"/>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r>
                        <a:rPr lang="es-CL" sz="1400" u="none" strike="noStrike" cap="none">
                          <a:latin typeface="Calibri"/>
                          <a:ea typeface="Calibri"/>
                          <a:cs typeface="Calibri"/>
                          <a:sym typeface="Calibri"/>
                        </a:rPr>
                        <a:t>La indica el/la Arquitecto(a) o el/la cubicador(a), que será proporcional a lo indicado en las especificaciones.</a:t>
                      </a:r>
                      <a:endParaRPr sz="1400" u="none" strike="noStrike" cap="none">
                        <a:latin typeface="Calibri"/>
                        <a:ea typeface="Calibri"/>
                        <a:cs typeface="Calibri"/>
                        <a:sym typeface="Calibri"/>
                      </a:endParaRPr>
                    </a:p>
                  </a:txBody>
                  <a:tcPr marL="91450" marR="91450" marT="45725" marB="45725">
                    <a:lnL w="19050" cap="flat" cmpd="sng">
                      <a:solidFill>
                        <a:srgbClr val="A5A5A5"/>
                      </a:solidFill>
                      <a:prstDash val="solid"/>
                      <a:round/>
                      <a:headEnd type="none" w="sm" len="sm"/>
                      <a:tailEnd type="none" w="sm" len="sm"/>
                    </a:lnL>
                    <a:lnR w="19050" cap="flat" cmpd="sng">
                      <a:solidFill>
                        <a:srgbClr val="A5A5A5"/>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1400"/>
                        <a:buFont typeface="Arial"/>
                        <a:buNone/>
                      </a:pPr>
                      <a:r>
                        <a:rPr lang="es-CL" sz="1400" u="none" strike="noStrike" cap="none">
                          <a:latin typeface="Calibri"/>
                          <a:ea typeface="Calibri"/>
                          <a:cs typeface="Calibri"/>
                          <a:sym typeface="Calibri"/>
                        </a:rPr>
                        <a:t>Es la columna a insertar por cada ítem</a:t>
                      </a:r>
                      <a:r>
                        <a:rPr lang="es-CL">
                          <a:latin typeface="Calibri"/>
                          <a:ea typeface="Calibri"/>
                          <a:cs typeface="Calibri"/>
                          <a:sym typeface="Calibri"/>
                        </a:rPr>
                        <a:t> y/o</a:t>
                      </a:r>
                      <a:r>
                        <a:rPr lang="es-CL" sz="1400" u="none" strike="noStrike" cap="none">
                          <a:latin typeface="Calibri"/>
                          <a:ea typeface="Calibri"/>
                          <a:cs typeface="Calibri"/>
                          <a:sym typeface="Calibri"/>
                        </a:rPr>
                        <a:t> cálculo extraído de los planos</a:t>
                      </a:r>
                      <a:r>
                        <a:rPr lang="es-CL">
                          <a:latin typeface="Calibri"/>
                          <a:ea typeface="Calibri"/>
                          <a:cs typeface="Calibri"/>
                          <a:sym typeface="Calibri"/>
                        </a:rPr>
                        <a:t>. Esa </a:t>
                      </a:r>
                      <a:r>
                        <a:rPr lang="es-CL" sz="1400" u="none" strike="noStrike" cap="none">
                          <a:latin typeface="Calibri"/>
                          <a:ea typeface="Calibri"/>
                          <a:cs typeface="Calibri"/>
                          <a:sym typeface="Calibri"/>
                        </a:rPr>
                        <a:t>acción se llama Cubicar, mesurar, o </a:t>
                      </a:r>
                      <a:r>
                        <a:rPr lang="es-CL" i="1">
                          <a:latin typeface="Calibri"/>
                          <a:ea typeface="Calibri"/>
                          <a:cs typeface="Calibri"/>
                          <a:sym typeface="Calibri"/>
                        </a:rPr>
                        <a:t>e</a:t>
                      </a:r>
                      <a:r>
                        <a:rPr lang="es-CL" sz="1400" i="1" u="none" strike="noStrike" cap="none">
                          <a:latin typeface="Calibri"/>
                          <a:ea typeface="Calibri"/>
                          <a:cs typeface="Calibri"/>
                          <a:sym typeface="Calibri"/>
                        </a:rPr>
                        <a:t>stímate</a:t>
                      </a:r>
                      <a:r>
                        <a:rPr lang="es-CL" sz="1400" u="none" strike="noStrike" cap="none">
                          <a:latin typeface="Calibri"/>
                          <a:ea typeface="Calibri"/>
                          <a:cs typeface="Calibri"/>
                          <a:sym typeface="Calibri"/>
                        </a:rPr>
                        <a:t> en Inglés.</a:t>
                      </a:r>
                      <a:endParaRPr sz="1400" u="none" strike="noStrike" cap="none">
                        <a:latin typeface="Calibri"/>
                        <a:ea typeface="Calibri"/>
                        <a:cs typeface="Calibri"/>
                        <a:sym typeface="Calibri"/>
                      </a:endParaRPr>
                    </a:p>
                  </a:txBody>
                  <a:tcPr marL="91450" marR="91450" marT="45725" marB="45725">
                    <a:lnL w="19050" cap="flat" cmpd="sng">
                      <a:solidFill>
                        <a:srgbClr val="A5A5A5"/>
                      </a:solidFill>
                      <a:prstDash val="solid"/>
                      <a:round/>
                      <a:headEnd type="none" w="sm" len="sm"/>
                      <a:tailEnd type="none" w="sm" len="sm"/>
                    </a:lnL>
                    <a:lnR w="19050" cap="flat" cmpd="sng">
                      <a:solidFill>
                        <a:srgbClr val="A5A5A5"/>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1400"/>
                        <a:buFont typeface="Arial"/>
                        <a:buNone/>
                      </a:pPr>
                      <a:r>
                        <a:rPr lang="es-CL" sz="1400" u="none" strike="noStrike" cap="none">
                          <a:latin typeface="Calibri"/>
                          <a:ea typeface="Calibri"/>
                          <a:cs typeface="Calibri"/>
                          <a:sym typeface="Calibri"/>
                        </a:rPr>
                        <a:t>El precio Unitario </a:t>
                      </a:r>
                      <a:r>
                        <a:rPr lang="es-CL">
                          <a:latin typeface="Calibri"/>
                          <a:ea typeface="Calibri"/>
                          <a:cs typeface="Calibri"/>
                          <a:sym typeface="Calibri"/>
                        </a:rPr>
                        <a:t>se</a:t>
                      </a:r>
                      <a:r>
                        <a:rPr lang="es-CL" sz="1400" u="none" strike="noStrike" cap="none">
                          <a:latin typeface="Calibri"/>
                          <a:ea typeface="Calibri"/>
                          <a:cs typeface="Calibri"/>
                          <a:sym typeface="Calibri"/>
                        </a:rPr>
                        <a:t> calcula</a:t>
                      </a:r>
                      <a:r>
                        <a:rPr lang="es-CL">
                          <a:latin typeface="Calibri"/>
                          <a:ea typeface="Calibri"/>
                          <a:cs typeface="Calibri"/>
                          <a:sym typeface="Calibri"/>
                        </a:rPr>
                        <a:t> </a:t>
                      </a:r>
                      <a:r>
                        <a:rPr lang="es-CL" sz="1400" u="none" strike="noStrike" cap="none">
                          <a:latin typeface="Calibri"/>
                          <a:ea typeface="Calibri"/>
                          <a:cs typeface="Calibri"/>
                          <a:sym typeface="Calibri"/>
                        </a:rPr>
                        <a:t>a través de un Análisis Unitario, materia de otro estudio</a:t>
                      </a:r>
                      <a:r>
                        <a:rPr lang="es-CL">
                          <a:latin typeface="Calibri"/>
                          <a:ea typeface="Calibri"/>
                          <a:cs typeface="Calibri"/>
                          <a:sym typeface="Calibri"/>
                        </a:rPr>
                        <a:t>.</a:t>
                      </a:r>
                      <a:r>
                        <a:rPr lang="es-CL" sz="1400" u="none" strike="noStrike" cap="none">
                          <a:latin typeface="Calibri"/>
                          <a:ea typeface="Calibri"/>
                          <a:cs typeface="Calibri"/>
                          <a:sym typeface="Calibri"/>
                        </a:rPr>
                        <a:t> Es necesario ingresar </a:t>
                      </a:r>
                      <a:r>
                        <a:rPr lang="es-CL" sz="1400" u="none" strike="noStrike" cap="none">
                          <a:latin typeface="Calibri"/>
                          <a:ea typeface="Calibri"/>
                          <a:cs typeface="Calibri"/>
                          <a:sym typeface="Calibri"/>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
                            </a:ext>
                          </a:extLst>
                        </a:rPr>
                        <a:t>valores de una cotización del proveedor o del contratista </a:t>
                      </a:r>
                      <a:r>
                        <a:rPr lang="es-CL" sz="1400" u="none" strike="noStrike" cap="none">
                          <a:latin typeface="Calibri"/>
                          <a:ea typeface="Calibri"/>
                          <a:cs typeface="Calibri"/>
                          <a:sym typeface="Calibri"/>
                        </a:rPr>
                        <a:t>en caso que sea un ítem contratado externo </a:t>
                      </a:r>
                      <a:r>
                        <a:rPr lang="es-CL" sz="1400" b="1" u="none" strike="noStrike" cap="none">
                          <a:solidFill>
                            <a:srgbClr val="00953A"/>
                          </a:solidFill>
                          <a:latin typeface="Calibri"/>
                          <a:ea typeface="Calibri"/>
                          <a:cs typeface="Calibri"/>
                          <a:sym typeface="Calibri"/>
                        </a:rPr>
                        <a:t>(planos que no requieren ser cubicados).</a:t>
                      </a:r>
                      <a:endParaRPr sz="1400" b="1" u="none" strike="noStrike" cap="none">
                        <a:solidFill>
                          <a:srgbClr val="00953A"/>
                        </a:solidFill>
                        <a:latin typeface="Calibri"/>
                        <a:ea typeface="Calibri"/>
                        <a:cs typeface="Calibri"/>
                        <a:sym typeface="Calibri"/>
                      </a:endParaRPr>
                    </a:p>
                    <a:p>
                      <a:pPr marL="0" marR="0" lvl="0" indent="0" algn="l" rtl="0">
                        <a:lnSpc>
                          <a:spcPct val="100000"/>
                        </a:lnSpc>
                        <a:spcBef>
                          <a:spcPts val="0"/>
                        </a:spcBef>
                        <a:spcAft>
                          <a:spcPts val="0"/>
                        </a:spcAft>
                        <a:buNone/>
                      </a:pPr>
                      <a:endParaRPr sz="1400" u="none" strike="noStrike" cap="none">
                        <a:latin typeface="Calibri"/>
                        <a:ea typeface="Calibri"/>
                        <a:cs typeface="Calibri"/>
                        <a:sym typeface="Calibri"/>
                      </a:endParaRPr>
                    </a:p>
                  </a:txBody>
                  <a:tcPr marL="91450" marR="91450" marT="45725" marB="45725">
                    <a:lnL w="19050" cap="flat" cmpd="sng">
                      <a:solidFill>
                        <a:srgbClr val="A5A5A5"/>
                      </a:solidFill>
                      <a:prstDash val="solid"/>
                      <a:round/>
                      <a:headEnd type="none" w="sm" len="sm"/>
                      <a:tailEnd type="none" w="sm" len="sm"/>
                    </a:lnL>
                    <a:lnR w="19050" cap="flat" cmpd="sng">
                      <a:solidFill>
                        <a:srgbClr val="A5A5A5"/>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1400"/>
                        <a:buFont typeface="Arial"/>
                        <a:buNone/>
                      </a:pPr>
                      <a:r>
                        <a:rPr lang="es-CL" sz="1400" u="none" strike="noStrike" cap="none">
                          <a:latin typeface="Calibri"/>
                          <a:ea typeface="Calibri"/>
                          <a:cs typeface="Calibri"/>
                          <a:sym typeface="Calibri"/>
                        </a:rPr>
                        <a:t>Es la resultante de multiplicar el Precio Unitario por la Cantidad.</a:t>
                      </a:r>
                      <a:endParaRPr sz="1400" u="none" strike="noStrike" cap="none">
                        <a:latin typeface="Calibri"/>
                        <a:ea typeface="Calibri"/>
                        <a:cs typeface="Calibri"/>
                        <a:sym typeface="Calibri"/>
                      </a:endParaRPr>
                    </a:p>
                    <a:p>
                      <a:pPr marL="0" marR="0" lvl="0" indent="0" algn="l" rtl="0">
                        <a:lnSpc>
                          <a:spcPct val="100000"/>
                        </a:lnSpc>
                        <a:spcBef>
                          <a:spcPts val="0"/>
                        </a:spcBef>
                        <a:spcAft>
                          <a:spcPts val="0"/>
                        </a:spcAft>
                        <a:buNone/>
                      </a:pPr>
                      <a:endParaRPr sz="1400" u="none" strike="noStrike" cap="none">
                        <a:latin typeface="Calibri"/>
                        <a:ea typeface="Calibri"/>
                        <a:cs typeface="Calibri"/>
                        <a:sym typeface="Calibri"/>
                      </a:endParaRPr>
                    </a:p>
                  </a:txBody>
                  <a:tcPr marL="91450" marR="91450" marT="45725" marB="45725">
                    <a:lnL w="19050" cap="flat" cmpd="sng">
                      <a:solidFill>
                        <a:srgbClr val="A5A5A5"/>
                      </a:solidFill>
                      <a:prstDash val="solid"/>
                      <a:round/>
                      <a:headEnd type="none" w="sm" len="sm"/>
                      <a:tailEnd type="none" w="sm" len="sm"/>
                    </a:lnL>
                    <a:lnR w="19050" cap="flat" cmpd="sng">
                      <a:solidFill>
                        <a:srgbClr val="A5A5A5"/>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chemeClr val="dk1"/>
                        </a:buClr>
                        <a:buSzPts val="2000"/>
                        <a:buFont typeface="Arial"/>
                        <a:buNone/>
                      </a:pPr>
                      <a:r>
                        <a:rPr lang="es-CL" sz="1400" u="none" strike="noStrike" cap="none">
                          <a:latin typeface="Calibri"/>
                          <a:ea typeface="Calibri"/>
                          <a:cs typeface="Calibri"/>
                          <a:sym typeface="Calibri"/>
                        </a:rPr>
                        <a:t>Es la sumatoria de los Importes, desglosados por títulos. Por ejemplo</a:t>
                      </a:r>
                      <a:r>
                        <a:rPr lang="es-CL">
                          <a:latin typeface="Calibri"/>
                          <a:ea typeface="Calibri"/>
                          <a:cs typeface="Calibri"/>
                          <a:sym typeface="Calibri"/>
                        </a:rPr>
                        <a:t>:</a:t>
                      </a:r>
                      <a:endParaRPr sz="1400" u="none" strike="noStrike" cap="none">
                        <a:latin typeface="Calibri"/>
                        <a:ea typeface="Calibri"/>
                        <a:cs typeface="Calibri"/>
                        <a:sym typeface="Calibri"/>
                      </a:endParaRPr>
                    </a:p>
                    <a:p>
                      <a:pPr marL="285750" marR="0" lvl="0" indent="-285750" algn="l" rtl="0">
                        <a:lnSpc>
                          <a:spcPct val="100000"/>
                        </a:lnSpc>
                        <a:spcBef>
                          <a:spcPts val="0"/>
                        </a:spcBef>
                        <a:spcAft>
                          <a:spcPts val="0"/>
                        </a:spcAft>
                        <a:buClr>
                          <a:srgbClr val="00953A"/>
                        </a:buClr>
                        <a:buSzPts val="2000"/>
                        <a:buFont typeface="Arial"/>
                        <a:buChar char="•"/>
                      </a:pPr>
                      <a:r>
                        <a:rPr lang="es-CL" sz="1400" u="none" strike="noStrike" cap="none">
                          <a:latin typeface="Calibri"/>
                          <a:ea typeface="Calibri"/>
                          <a:cs typeface="Calibri"/>
                          <a:sym typeface="Calibri"/>
                        </a:rPr>
                        <a:t>Obras Preliminares un valor parcial</a:t>
                      </a:r>
                      <a:endParaRPr sz="1400" u="none" strike="noStrike" cap="none">
                        <a:latin typeface="Calibri"/>
                        <a:ea typeface="Calibri"/>
                        <a:cs typeface="Calibri"/>
                        <a:sym typeface="Calibri"/>
                      </a:endParaRPr>
                    </a:p>
                    <a:p>
                      <a:pPr marL="285750" marR="0" lvl="0" indent="-285750" algn="l" rtl="0">
                        <a:lnSpc>
                          <a:spcPct val="100000"/>
                        </a:lnSpc>
                        <a:spcBef>
                          <a:spcPts val="0"/>
                        </a:spcBef>
                        <a:spcAft>
                          <a:spcPts val="0"/>
                        </a:spcAft>
                        <a:buClr>
                          <a:srgbClr val="00953A"/>
                        </a:buClr>
                        <a:buSzPts val="2000"/>
                        <a:buFont typeface="Arial"/>
                        <a:buChar char="•"/>
                      </a:pPr>
                      <a:r>
                        <a:rPr lang="es-CL" sz="1400" u="none" strike="noStrike" cap="none">
                          <a:latin typeface="Calibri"/>
                          <a:ea typeface="Calibri"/>
                          <a:cs typeface="Calibri"/>
                          <a:sym typeface="Calibri"/>
                        </a:rPr>
                        <a:t>Obra Gruesa otro valor parcia</a:t>
                      </a:r>
                      <a:r>
                        <a:rPr lang="es-CL">
                          <a:latin typeface="Calibri"/>
                          <a:ea typeface="Calibri"/>
                          <a:cs typeface="Calibri"/>
                          <a:sym typeface="Calibri"/>
                        </a:rPr>
                        <a:t>l</a:t>
                      </a:r>
                      <a:endParaRPr sz="1400" u="none" strike="noStrike" cap="none">
                        <a:latin typeface="Calibri"/>
                        <a:ea typeface="Calibri"/>
                        <a:cs typeface="Calibri"/>
                        <a:sym typeface="Calibri"/>
                      </a:endParaRPr>
                    </a:p>
                    <a:p>
                      <a:pPr marL="285750" marR="0" lvl="0" indent="-285750" algn="l" rtl="0">
                        <a:lnSpc>
                          <a:spcPct val="100000"/>
                        </a:lnSpc>
                        <a:spcBef>
                          <a:spcPts val="0"/>
                        </a:spcBef>
                        <a:spcAft>
                          <a:spcPts val="0"/>
                        </a:spcAft>
                        <a:buClr>
                          <a:srgbClr val="00953A"/>
                        </a:buClr>
                        <a:buSzPts val="2000"/>
                        <a:buFont typeface="Arial"/>
                        <a:buChar char="•"/>
                      </a:pPr>
                      <a:r>
                        <a:rPr lang="es-CL" sz="1400" u="none" strike="noStrike" cap="none">
                          <a:latin typeface="Calibri"/>
                          <a:ea typeface="Calibri"/>
                          <a:cs typeface="Calibri"/>
                          <a:sym typeface="Calibri"/>
                        </a:rPr>
                        <a:t>Obras de</a:t>
                      </a:r>
                      <a:r>
                        <a:rPr lang="es-CL">
                          <a:latin typeface="Calibri"/>
                          <a:ea typeface="Calibri"/>
                          <a:cs typeface="Calibri"/>
                          <a:sym typeface="Calibri"/>
                        </a:rPr>
                        <a:t> </a:t>
                      </a:r>
                      <a:r>
                        <a:rPr lang="es-CL" sz="1400" u="none" strike="noStrike" cap="none">
                          <a:latin typeface="Calibri"/>
                          <a:ea typeface="Calibri"/>
                          <a:cs typeface="Calibri"/>
                          <a:sym typeface="Calibri"/>
                        </a:rPr>
                        <a:t>Terminaciones,  otro valor parcial</a:t>
                      </a:r>
                      <a:endParaRPr sz="1400" u="none" strike="noStrike" cap="none">
                        <a:latin typeface="Calibri"/>
                        <a:ea typeface="Calibri"/>
                        <a:cs typeface="Calibri"/>
                        <a:sym typeface="Calibri"/>
                      </a:endParaRPr>
                    </a:p>
                    <a:p>
                      <a:pPr marL="285750" marR="0" lvl="0" indent="-285750" algn="l" rtl="0">
                        <a:lnSpc>
                          <a:spcPct val="100000"/>
                        </a:lnSpc>
                        <a:spcBef>
                          <a:spcPts val="0"/>
                        </a:spcBef>
                        <a:spcAft>
                          <a:spcPts val="0"/>
                        </a:spcAft>
                        <a:buClr>
                          <a:srgbClr val="00953A"/>
                        </a:buClr>
                        <a:buSzPts val="2000"/>
                        <a:buFont typeface="Arial"/>
                        <a:buChar char="•"/>
                      </a:pPr>
                      <a:r>
                        <a:rPr lang="es-CL" sz="1400" u="none" strike="noStrike" cap="none">
                          <a:latin typeface="Calibri"/>
                          <a:ea typeface="Calibri"/>
                          <a:cs typeface="Calibri"/>
                          <a:sym typeface="Calibri"/>
                        </a:rPr>
                        <a:t>Obras de Instalaciones Sanitarias, otro valor parcial</a:t>
                      </a:r>
                      <a:endParaRPr sz="1400" u="none" strike="noStrike" cap="none">
                        <a:latin typeface="Calibri"/>
                        <a:ea typeface="Calibri"/>
                        <a:cs typeface="Calibri"/>
                        <a:sym typeface="Calibri"/>
                      </a:endParaRPr>
                    </a:p>
                  </a:txBody>
                  <a:tcPr marL="91450" marR="91450" marT="45725" marB="45725">
                    <a:lnL w="19050" cap="flat" cmpd="sng">
                      <a:solidFill>
                        <a:srgbClr val="A5A5A5"/>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pic>
        <p:nvPicPr>
          <p:cNvPr id="190" name="Google Shape;190;p24"/>
          <p:cNvPicPr preferRelativeResize="0"/>
          <p:nvPr/>
        </p:nvPicPr>
        <p:blipFill rotWithShape="1">
          <a:blip r:embed="rId3">
            <a:alphaModFix/>
          </a:blip>
          <a:srcRect/>
          <a:stretch/>
        </p:blipFill>
        <p:spPr>
          <a:xfrm>
            <a:off x="4762" y="0"/>
            <a:ext cx="12182475" cy="6858000"/>
          </a:xfrm>
          <a:prstGeom prst="rect">
            <a:avLst/>
          </a:prstGeom>
          <a:noFill/>
          <a:ln>
            <a:noFill/>
          </a:ln>
        </p:spPr>
      </p:pic>
      <p:sp>
        <p:nvSpPr>
          <p:cNvPr id="191" name="Google Shape;191;p24"/>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92" name="Google Shape;192;p24"/>
          <p:cNvSpPr txBox="1"/>
          <p:nvPr/>
        </p:nvSpPr>
        <p:spPr>
          <a:xfrm>
            <a:off x="296663" y="391759"/>
            <a:ext cx="10515600" cy="1325563"/>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rgbClr val="000000"/>
              </a:buClr>
              <a:buSzPts val="4400"/>
              <a:buFont typeface="Arial"/>
              <a:buNone/>
            </a:pPr>
            <a:r>
              <a:rPr lang="es-CL" sz="4400" b="0" i="0" u="none" strike="noStrike" cap="none">
                <a:solidFill>
                  <a:srgbClr val="A7A8AA"/>
                </a:solidFill>
                <a:latin typeface="Calibri"/>
                <a:ea typeface="Calibri"/>
                <a:cs typeface="Calibri"/>
                <a:sym typeface="Calibri"/>
              </a:rPr>
              <a:t>CUBICACIÓN </a:t>
            </a:r>
            <a:br>
              <a:rPr lang="es-CL" sz="4400" b="0" i="0" u="none" strike="noStrike" cap="none">
                <a:solidFill>
                  <a:schemeClr val="dk1"/>
                </a:solidFill>
                <a:latin typeface="Calibri"/>
                <a:ea typeface="Calibri"/>
                <a:cs typeface="Calibri"/>
                <a:sym typeface="Calibri"/>
              </a:rPr>
            </a:br>
            <a:r>
              <a:rPr lang="es-CL" sz="4400" b="0" i="0" u="none" strike="noStrike" cap="none">
                <a:solidFill>
                  <a:srgbClr val="00953A"/>
                </a:solidFill>
                <a:latin typeface="Calibri"/>
                <a:ea typeface="Calibri"/>
                <a:cs typeface="Calibri"/>
                <a:sym typeface="Calibri"/>
              </a:rPr>
              <a:t>SEGÚN NCH 353</a:t>
            </a:r>
            <a:endParaRPr sz="4400" b="0" i="0" u="none" strike="noStrike" cap="none">
              <a:solidFill>
                <a:srgbClr val="00953A"/>
              </a:solidFill>
              <a:latin typeface="Calibri"/>
              <a:ea typeface="Calibri"/>
              <a:cs typeface="Calibri"/>
              <a:sym typeface="Calibri"/>
            </a:endParaRPr>
          </a:p>
        </p:txBody>
      </p:sp>
      <p:sp>
        <p:nvSpPr>
          <p:cNvPr id="193" name="Google Shape;193;p24"/>
          <p:cNvSpPr/>
          <p:nvPr/>
        </p:nvSpPr>
        <p:spPr>
          <a:xfrm>
            <a:off x="403193" y="304416"/>
            <a:ext cx="1336831" cy="45719"/>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94" name="Google Shape;194;p24"/>
          <p:cNvSpPr/>
          <p:nvPr/>
        </p:nvSpPr>
        <p:spPr>
          <a:xfrm>
            <a:off x="0" y="2472611"/>
            <a:ext cx="10161037" cy="3963695"/>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95" name="Google Shape;195;p24"/>
          <p:cNvSpPr txBox="1"/>
          <p:nvPr/>
        </p:nvSpPr>
        <p:spPr>
          <a:xfrm>
            <a:off x="203848" y="2929820"/>
            <a:ext cx="9630617" cy="2677656"/>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2800"/>
              <a:buFont typeface="Arial"/>
              <a:buNone/>
            </a:pPr>
            <a:r>
              <a:rPr lang="es-CL" sz="2400" b="0" i="0" u="none" strike="noStrike" cap="none">
                <a:solidFill>
                  <a:schemeClr val="lt1"/>
                </a:solidFill>
                <a:latin typeface="Calibri"/>
                <a:ea typeface="Calibri"/>
                <a:cs typeface="Calibri"/>
                <a:sym typeface="Calibri"/>
              </a:rPr>
              <a:t>La </a:t>
            </a:r>
            <a:r>
              <a:rPr lang="es-CL" sz="2400" b="1" i="0" u="none" strike="noStrike" cap="none">
                <a:solidFill>
                  <a:schemeClr val="lt1"/>
                </a:solidFill>
                <a:latin typeface="Calibri"/>
                <a:ea typeface="Calibri"/>
                <a:cs typeface="Calibri"/>
                <a:sym typeface="Calibri"/>
              </a:rPr>
              <a:t>NCh 353. Of 2000</a:t>
            </a:r>
            <a:r>
              <a:rPr lang="es-CL" sz="2400" b="0" i="0" u="none" strike="noStrike" cap="none">
                <a:solidFill>
                  <a:schemeClr val="lt1"/>
                </a:solidFill>
                <a:latin typeface="Calibri"/>
                <a:ea typeface="Calibri"/>
                <a:cs typeface="Calibri"/>
                <a:sym typeface="Calibri"/>
              </a:rPr>
              <a:t> establece procedimientos uniformes para determinar las cantidades de los elementos que constituyen los proyectos de edificación y todos sus componentes. La idea principal es establecer procedimientos uniformes para determinar las cantidades de obra, que tengan incidencia en un presupuesto formulado en base a partidas, es decir, materias que corresponden a una misma especificación, material o proceso constructivo.</a:t>
            </a:r>
            <a:endParaRPr sz="4800" b="0" i="0" u="none" strike="noStrike" cap="none">
              <a:solidFill>
                <a:schemeClr val="lt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pic>
        <p:nvPicPr>
          <p:cNvPr id="200" name="Google Shape;200;p25"/>
          <p:cNvPicPr preferRelativeResize="0"/>
          <p:nvPr/>
        </p:nvPicPr>
        <p:blipFill rotWithShape="1">
          <a:blip r:embed="rId3">
            <a:alphaModFix/>
          </a:blip>
          <a:srcRect/>
          <a:stretch/>
        </p:blipFill>
        <p:spPr>
          <a:xfrm>
            <a:off x="4762" y="0"/>
            <a:ext cx="12182475" cy="6858000"/>
          </a:xfrm>
          <a:prstGeom prst="rect">
            <a:avLst/>
          </a:prstGeom>
          <a:noFill/>
          <a:ln>
            <a:noFill/>
          </a:ln>
        </p:spPr>
      </p:pic>
      <p:sp>
        <p:nvSpPr>
          <p:cNvPr id="201" name="Google Shape;201;p25"/>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02" name="Google Shape;202;p25"/>
          <p:cNvSpPr txBox="1"/>
          <p:nvPr/>
        </p:nvSpPr>
        <p:spPr>
          <a:xfrm>
            <a:off x="296663" y="391759"/>
            <a:ext cx="10515600" cy="1325563"/>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rgbClr val="000000"/>
              </a:buClr>
              <a:buSzPts val="4400"/>
              <a:buFont typeface="Arial"/>
              <a:buNone/>
            </a:pPr>
            <a:r>
              <a:rPr lang="es-CL" sz="4400" b="0" i="0" u="none" strike="noStrike" cap="none">
                <a:solidFill>
                  <a:srgbClr val="A7A8AA"/>
                </a:solidFill>
                <a:latin typeface="Calibri"/>
                <a:ea typeface="Calibri"/>
                <a:cs typeface="Calibri"/>
                <a:sym typeface="Calibri"/>
              </a:rPr>
              <a:t>CUBICACIÓN </a:t>
            </a:r>
            <a:br>
              <a:rPr lang="es-CL" sz="4400" b="0" i="0" u="none" strike="noStrike" cap="none">
                <a:solidFill>
                  <a:schemeClr val="dk1"/>
                </a:solidFill>
                <a:latin typeface="Calibri"/>
                <a:ea typeface="Calibri"/>
                <a:cs typeface="Calibri"/>
                <a:sym typeface="Calibri"/>
              </a:rPr>
            </a:br>
            <a:r>
              <a:rPr lang="es-CL" sz="4400" b="0" i="0" u="none" strike="noStrike" cap="none">
                <a:solidFill>
                  <a:srgbClr val="00953A"/>
                </a:solidFill>
                <a:latin typeface="Calibri"/>
                <a:ea typeface="Calibri"/>
                <a:cs typeface="Calibri"/>
                <a:sym typeface="Calibri"/>
              </a:rPr>
              <a:t>SEGÚN NCH 353</a:t>
            </a:r>
            <a:endParaRPr sz="4400" b="0" i="0" u="none" strike="noStrike" cap="none">
              <a:solidFill>
                <a:srgbClr val="00953A"/>
              </a:solidFill>
              <a:latin typeface="Calibri"/>
              <a:ea typeface="Calibri"/>
              <a:cs typeface="Calibri"/>
              <a:sym typeface="Calibri"/>
            </a:endParaRPr>
          </a:p>
        </p:txBody>
      </p:sp>
      <p:sp>
        <p:nvSpPr>
          <p:cNvPr id="203" name="Google Shape;203;p25"/>
          <p:cNvSpPr/>
          <p:nvPr/>
        </p:nvSpPr>
        <p:spPr>
          <a:xfrm>
            <a:off x="403193" y="304416"/>
            <a:ext cx="1336831" cy="45719"/>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04" name="Google Shape;204;p25"/>
          <p:cNvSpPr/>
          <p:nvPr/>
        </p:nvSpPr>
        <p:spPr>
          <a:xfrm>
            <a:off x="0" y="2472611"/>
            <a:ext cx="10720873" cy="3963695"/>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05" name="Google Shape;205;p25"/>
          <p:cNvSpPr txBox="1"/>
          <p:nvPr/>
        </p:nvSpPr>
        <p:spPr>
          <a:xfrm>
            <a:off x="203848" y="2565927"/>
            <a:ext cx="10349074" cy="3785652"/>
          </a:xfrm>
          <a:prstGeom prst="rect">
            <a:avLst/>
          </a:prstGeom>
          <a:noFill/>
          <a:ln>
            <a:noFill/>
          </a:ln>
        </p:spPr>
        <p:txBody>
          <a:bodyPr spcFirstLastPara="1" wrap="square" lIns="91425" tIns="45700" rIns="91425" bIns="45700" anchor="t" anchorCtr="0">
            <a:spAutoFit/>
          </a:bodyPr>
          <a:lstStyle/>
          <a:p>
            <a:pPr marL="457200" marR="0" lvl="0" indent="-381000" algn="just" rtl="0">
              <a:lnSpc>
                <a:spcPct val="100000"/>
              </a:lnSpc>
              <a:spcBef>
                <a:spcPts val="0"/>
              </a:spcBef>
              <a:spcAft>
                <a:spcPts val="0"/>
              </a:spcAft>
              <a:buClr>
                <a:schemeClr val="lt1"/>
              </a:buClr>
              <a:buSzPts val="2400"/>
              <a:buFont typeface="Calibri"/>
              <a:buChar char="●"/>
            </a:pPr>
            <a:r>
              <a:rPr lang="es-CL" sz="2400" b="0" i="0" u="none" strike="noStrike" cap="none">
                <a:solidFill>
                  <a:schemeClr val="lt1"/>
                </a:solidFill>
                <a:latin typeface="Calibri"/>
                <a:ea typeface="Calibri"/>
                <a:cs typeface="Calibri"/>
                <a:sym typeface="Calibri"/>
              </a:rPr>
              <a:t>Como la norma lo menciona “la cubicación debe realizarse en forma ordenada de manera que sea fácilmente interpretada”. Por esto requiere de una metodología que permita obtener la información y </a:t>
            </a:r>
            <a:r>
              <a:rPr lang="es-CL" sz="2400">
                <a:solidFill>
                  <a:schemeClr val="lt1"/>
                </a:solidFill>
                <a:latin typeface="Calibri"/>
                <a:ea typeface="Calibri"/>
                <a:cs typeface="Calibri"/>
                <a:sym typeface="Calibri"/>
              </a:rPr>
              <a:t>a</a:t>
            </a:r>
            <a:r>
              <a:rPr lang="es-CL" sz="2400" b="0" i="0" u="none" strike="noStrike" cap="none">
                <a:solidFill>
                  <a:schemeClr val="lt1"/>
                </a:solidFill>
                <a:latin typeface="Calibri"/>
                <a:ea typeface="Calibri"/>
                <a:cs typeface="Calibri"/>
                <a:sym typeface="Calibri"/>
              </a:rPr>
              <a:t>dicionalmente, ofrezca la posibilidad de revisar, controlar y modificar los datos cada vez que sea necesario.</a:t>
            </a:r>
            <a:endParaRPr sz="2400">
              <a:solidFill>
                <a:schemeClr val="lt1"/>
              </a:solidFill>
              <a:latin typeface="Calibri"/>
              <a:ea typeface="Calibri"/>
              <a:cs typeface="Calibri"/>
              <a:sym typeface="Calibri"/>
            </a:endParaRPr>
          </a:p>
          <a:p>
            <a:pPr marL="457200" marR="0" lvl="0" indent="-381000" algn="just" rtl="0">
              <a:lnSpc>
                <a:spcPct val="100000"/>
              </a:lnSpc>
              <a:spcBef>
                <a:spcPts val="0"/>
              </a:spcBef>
              <a:spcAft>
                <a:spcPts val="0"/>
              </a:spcAft>
              <a:buClr>
                <a:schemeClr val="lt1"/>
              </a:buClr>
              <a:buSzPts val="2400"/>
              <a:buFont typeface="Calibri"/>
              <a:buChar char="●"/>
            </a:pPr>
            <a:r>
              <a:rPr lang="es-CL" sz="2400">
                <a:solidFill>
                  <a:schemeClr val="lt1"/>
                </a:solidFill>
                <a:latin typeface="Calibri"/>
                <a:ea typeface="Calibri"/>
                <a:cs typeface="Calibri"/>
                <a:sym typeface="Calibri"/>
              </a:rPr>
              <a:t>En la norma, s</a:t>
            </a:r>
            <a:r>
              <a:rPr lang="es-CL" sz="2400" b="0" i="0" u="none" strike="noStrike" cap="none">
                <a:solidFill>
                  <a:schemeClr val="lt1"/>
                </a:solidFill>
                <a:latin typeface="Calibri"/>
                <a:ea typeface="Calibri"/>
                <a:cs typeface="Calibri"/>
                <a:sym typeface="Calibri"/>
              </a:rPr>
              <a:t>e </a:t>
            </a:r>
            <a:r>
              <a:rPr lang="es-CL" sz="2400">
                <a:solidFill>
                  <a:schemeClr val="lt1"/>
                </a:solidFill>
                <a:latin typeface="Calibri"/>
                <a:ea typeface="Calibri"/>
                <a:cs typeface="Calibri"/>
                <a:sym typeface="Calibri"/>
              </a:rPr>
              <a:t>c</a:t>
            </a:r>
            <a:r>
              <a:rPr lang="es-CL" sz="2400" b="0" i="0" u="none" strike="noStrike" cap="none">
                <a:solidFill>
                  <a:schemeClr val="lt1"/>
                </a:solidFill>
                <a:latin typeface="Calibri"/>
                <a:ea typeface="Calibri"/>
                <a:cs typeface="Calibri"/>
                <a:sym typeface="Calibri"/>
              </a:rPr>
              <a:t>onsigna como regla,</a:t>
            </a:r>
            <a:r>
              <a:rPr lang="es-CL" sz="2400">
                <a:solidFill>
                  <a:schemeClr val="lt1"/>
                </a:solidFill>
                <a:latin typeface="Calibri"/>
                <a:ea typeface="Calibri"/>
                <a:cs typeface="Calibri"/>
                <a:sym typeface="Calibri"/>
              </a:rPr>
              <a:t> </a:t>
            </a:r>
            <a:r>
              <a:rPr lang="es-CL" sz="2400" b="0" i="0" u="none" strike="noStrike" cap="none">
                <a:solidFill>
                  <a:schemeClr val="lt1"/>
                </a:solidFill>
                <a:latin typeface="Calibri"/>
                <a:ea typeface="Calibri"/>
                <a:cs typeface="Calibri"/>
                <a:sym typeface="Calibri"/>
              </a:rPr>
              <a:t>utilizar un sistema de unidades conocidas, como es el caso del sistema universal para nuestro país, que indica que las longitudes son medidas en metros (m), las superficies en metros cuadrados (m2), los volúmenes en metros cúbicos (m3) y los pesos en kilogramos (kg.).</a:t>
            </a:r>
            <a:endParaRPr sz="4800" b="0" i="0" u="none" strike="noStrike" cap="none">
              <a:solidFill>
                <a:schemeClr val="lt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pic>
        <p:nvPicPr>
          <p:cNvPr id="210" name="Google Shape;210;p26"/>
          <p:cNvPicPr preferRelativeResize="0"/>
          <p:nvPr/>
        </p:nvPicPr>
        <p:blipFill rotWithShape="1">
          <a:blip r:embed="rId3">
            <a:alphaModFix/>
          </a:blip>
          <a:srcRect/>
          <a:stretch/>
        </p:blipFill>
        <p:spPr>
          <a:xfrm>
            <a:off x="4762" y="0"/>
            <a:ext cx="12182475" cy="6858000"/>
          </a:xfrm>
          <a:prstGeom prst="rect">
            <a:avLst/>
          </a:prstGeom>
          <a:noFill/>
          <a:ln>
            <a:noFill/>
          </a:ln>
        </p:spPr>
      </p:pic>
      <p:sp>
        <p:nvSpPr>
          <p:cNvPr id="211" name="Google Shape;211;p26"/>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12" name="Google Shape;212;p26"/>
          <p:cNvSpPr txBox="1"/>
          <p:nvPr/>
        </p:nvSpPr>
        <p:spPr>
          <a:xfrm>
            <a:off x="296663" y="391759"/>
            <a:ext cx="10515600" cy="1325563"/>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rgbClr val="000000"/>
              </a:buClr>
              <a:buSzPts val="4400"/>
              <a:buFont typeface="Arial"/>
              <a:buNone/>
            </a:pPr>
            <a:r>
              <a:rPr lang="es-CL" sz="4400" b="0" i="0" u="none" strike="noStrike" cap="none">
                <a:solidFill>
                  <a:srgbClr val="A7A8AA"/>
                </a:solidFill>
                <a:latin typeface="Calibri"/>
                <a:ea typeface="Calibri"/>
                <a:cs typeface="Calibri"/>
                <a:sym typeface="Calibri"/>
              </a:rPr>
              <a:t>EXCAVACIONES</a:t>
            </a:r>
            <a:br>
              <a:rPr lang="es-CL" sz="4400" b="0" i="0" u="none" strike="noStrike" cap="none">
                <a:solidFill>
                  <a:schemeClr val="dk1"/>
                </a:solidFill>
                <a:latin typeface="Calibri"/>
                <a:ea typeface="Calibri"/>
                <a:cs typeface="Calibri"/>
                <a:sym typeface="Calibri"/>
              </a:rPr>
            </a:br>
            <a:endParaRPr sz="4400" b="0" i="0" u="none" strike="noStrike" cap="none">
              <a:solidFill>
                <a:srgbClr val="00953A"/>
              </a:solidFill>
              <a:latin typeface="Calibri"/>
              <a:ea typeface="Calibri"/>
              <a:cs typeface="Calibri"/>
              <a:sym typeface="Calibri"/>
            </a:endParaRPr>
          </a:p>
        </p:txBody>
      </p:sp>
      <p:sp>
        <p:nvSpPr>
          <p:cNvPr id="213" name="Google Shape;213;p26"/>
          <p:cNvSpPr/>
          <p:nvPr/>
        </p:nvSpPr>
        <p:spPr>
          <a:xfrm>
            <a:off x="403193" y="304416"/>
            <a:ext cx="1336831" cy="45719"/>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14" name="Google Shape;214;p26"/>
          <p:cNvSpPr/>
          <p:nvPr/>
        </p:nvSpPr>
        <p:spPr>
          <a:xfrm>
            <a:off x="0" y="2472600"/>
            <a:ext cx="10597800" cy="3963600"/>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15" name="Google Shape;215;p26"/>
          <p:cNvSpPr txBox="1"/>
          <p:nvPr/>
        </p:nvSpPr>
        <p:spPr>
          <a:xfrm>
            <a:off x="316150" y="2871475"/>
            <a:ext cx="9531600" cy="3270600"/>
          </a:xfrm>
          <a:prstGeom prst="rect">
            <a:avLst/>
          </a:prstGeom>
          <a:noFill/>
          <a:ln>
            <a:noFill/>
          </a:ln>
        </p:spPr>
        <p:txBody>
          <a:bodyPr spcFirstLastPara="1" wrap="square" lIns="91425" tIns="45700" rIns="91425" bIns="45700" anchor="t" anchorCtr="0">
            <a:spAutoFit/>
          </a:bodyPr>
          <a:lstStyle/>
          <a:p>
            <a:pPr marL="457200" marR="0" lvl="0" indent="-381000" algn="just" rtl="0">
              <a:lnSpc>
                <a:spcPct val="100000"/>
              </a:lnSpc>
              <a:spcBef>
                <a:spcPts val="0"/>
              </a:spcBef>
              <a:spcAft>
                <a:spcPts val="0"/>
              </a:spcAft>
              <a:buClr>
                <a:schemeClr val="lt1"/>
              </a:buClr>
              <a:buSzPts val="2400"/>
              <a:buFont typeface="Calibri"/>
              <a:buChar char="●"/>
            </a:pPr>
            <a:r>
              <a:rPr lang="es-CL" sz="2400" b="0" i="0" u="none" strike="noStrike" cap="none">
                <a:solidFill>
                  <a:schemeClr val="lt1"/>
                </a:solidFill>
                <a:latin typeface="Calibri"/>
                <a:ea typeface="Calibri"/>
                <a:cs typeface="Calibri"/>
                <a:sym typeface="Calibri"/>
              </a:rPr>
              <a:t>Se calculan según su volumen de acuerdo a las figuras geométricas de planos y medidas en banco, es decir, lo que arroja la cubicación o sumatoria de los volúmenes en el terreno natural sin ser removido</a:t>
            </a:r>
            <a:r>
              <a:rPr lang="es-CL" sz="2400">
                <a:solidFill>
                  <a:schemeClr val="lt1"/>
                </a:solidFill>
                <a:latin typeface="Calibri"/>
                <a:ea typeface="Calibri"/>
                <a:cs typeface="Calibri"/>
                <a:sym typeface="Calibri"/>
              </a:rPr>
              <a:t>.</a:t>
            </a:r>
            <a:endParaRPr sz="2400">
              <a:solidFill>
                <a:schemeClr val="lt1"/>
              </a:solidFill>
              <a:latin typeface="Calibri"/>
              <a:ea typeface="Calibri"/>
              <a:cs typeface="Calibri"/>
              <a:sym typeface="Calibri"/>
            </a:endParaRPr>
          </a:p>
          <a:p>
            <a:pPr marL="457200" marR="0" lvl="0" indent="-381000" algn="just" rtl="0">
              <a:lnSpc>
                <a:spcPct val="100000"/>
              </a:lnSpc>
              <a:spcBef>
                <a:spcPts val="1000"/>
              </a:spcBef>
              <a:spcAft>
                <a:spcPts val="0"/>
              </a:spcAft>
              <a:buClr>
                <a:schemeClr val="lt1"/>
              </a:buClr>
              <a:buSzPts val="2400"/>
              <a:buFont typeface="Calibri"/>
              <a:buChar char="●"/>
            </a:pPr>
            <a:r>
              <a:rPr lang="es-CL" sz="2400">
                <a:solidFill>
                  <a:schemeClr val="lt1"/>
                </a:solidFill>
                <a:latin typeface="Calibri"/>
                <a:ea typeface="Calibri"/>
                <a:cs typeface="Calibri"/>
                <a:sym typeface="Calibri"/>
              </a:rPr>
              <a:t>E</a:t>
            </a:r>
            <a:r>
              <a:rPr lang="es-CL" sz="2400" b="0" i="0" u="none" strike="noStrike" cap="none">
                <a:solidFill>
                  <a:schemeClr val="lt1"/>
                </a:solidFill>
                <a:latin typeface="Calibri"/>
                <a:ea typeface="Calibri"/>
                <a:cs typeface="Calibri"/>
                <a:sym typeface="Calibri"/>
              </a:rPr>
              <a:t>n excavaciones para fundación con moldajes, es necesario sobreexcavar </a:t>
            </a:r>
            <a:r>
              <a:rPr lang="es-CL" sz="2400">
                <a:solidFill>
                  <a:schemeClr val="lt1"/>
                </a:solidFill>
                <a:latin typeface="Calibri"/>
                <a:ea typeface="Calibri"/>
                <a:cs typeface="Calibri"/>
                <a:sym typeface="Calibri"/>
              </a:rPr>
              <a:t>para</a:t>
            </a:r>
            <a:r>
              <a:rPr lang="es-CL" sz="2400" b="0" i="0" u="none" strike="noStrike" cap="none">
                <a:solidFill>
                  <a:schemeClr val="lt1"/>
                </a:solidFill>
                <a:latin typeface="Calibri"/>
                <a:ea typeface="Calibri"/>
                <a:cs typeface="Calibri"/>
                <a:sym typeface="Calibri"/>
              </a:rPr>
              <a:t> permitir el retiro del moldaje, desde 0.2 m para fundaciones de 0.5 m de altura y hasta 0.8 m por cada lado de aumento de excavación para alturas mayores a 2.5 m de fundación.</a:t>
            </a:r>
            <a:endParaRPr sz="4800" b="0" i="0" u="none" strike="noStrike" cap="none">
              <a:solidFill>
                <a:schemeClr val="lt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pic>
        <p:nvPicPr>
          <p:cNvPr id="220" name="Google Shape;220;p27"/>
          <p:cNvPicPr preferRelativeResize="0"/>
          <p:nvPr/>
        </p:nvPicPr>
        <p:blipFill rotWithShape="1">
          <a:blip r:embed="rId3">
            <a:alphaModFix/>
          </a:blip>
          <a:srcRect/>
          <a:stretch/>
        </p:blipFill>
        <p:spPr>
          <a:xfrm>
            <a:off x="4762" y="0"/>
            <a:ext cx="12182475" cy="6858000"/>
          </a:xfrm>
          <a:prstGeom prst="rect">
            <a:avLst/>
          </a:prstGeom>
          <a:noFill/>
          <a:ln>
            <a:noFill/>
          </a:ln>
        </p:spPr>
      </p:pic>
      <p:sp>
        <p:nvSpPr>
          <p:cNvPr id="221" name="Google Shape;221;p27"/>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22" name="Google Shape;222;p27"/>
          <p:cNvSpPr txBox="1"/>
          <p:nvPr/>
        </p:nvSpPr>
        <p:spPr>
          <a:xfrm>
            <a:off x="296663" y="391759"/>
            <a:ext cx="10515600" cy="1325563"/>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rgbClr val="000000"/>
              </a:buClr>
              <a:buSzPts val="4400"/>
              <a:buFont typeface="Arial"/>
              <a:buNone/>
            </a:pPr>
            <a:r>
              <a:rPr lang="es-CL" sz="4400" b="0" i="0" u="none" strike="noStrike" cap="none">
                <a:solidFill>
                  <a:srgbClr val="A7A8AA"/>
                </a:solidFill>
                <a:latin typeface="Calibri"/>
                <a:ea typeface="Calibri"/>
                <a:cs typeface="Calibri"/>
                <a:sym typeface="Calibri"/>
              </a:rPr>
              <a:t>TRANSPORTE DE ESCOMBROS Y</a:t>
            </a:r>
            <a:br>
              <a:rPr lang="es-CL" sz="4400" b="0" i="0" u="none" strike="noStrike" cap="none">
                <a:solidFill>
                  <a:schemeClr val="dk1"/>
                </a:solidFill>
                <a:latin typeface="Calibri"/>
                <a:ea typeface="Calibri"/>
                <a:cs typeface="Calibri"/>
                <a:sym typeface="Calibri"/>
              </a:rPr>
            </a:br>
            <a:r>
              <a:rPr lang="es-CL" sz="4400" b="0" i="0" u="none" strike="noStrike" cap="none">
                <a:solidFill>
                  <a:srgbClr val="00953A"/>
                </a:solidFill>
                <a:latin typeface="Calibri"/>
                <a:ea typeface="Calibri"/>
                <a:cs typeface="Calibri"/>
                <a:sym typeface="Calibri"/>
              </a:rPr>
              <a:t>EXCEDENTES DE LAS EXCAVACIONES</a:t>
            </a:r>
            <a:endParaRPr sz="4400" b="0" i="0" u="none" strike="noStrike" cap="none">
              <a:solidFill>
                <a:srgbClr val="00953A"/>
              </a:solidFill>
              <a:latin typeface="Calibri"/>
              <a:ea typeface="Calibri"/>
              <a:cs typeface="Calibri"/>
              <a:sym typeface="Calibri"/>
            </a:endParaRPr>
          </a:p>
        </p:txBody>
      </p:sp>
      <p:sp>
        <p:nvSpPr>
          <p:cNvPr id="223" name="Google Shape;223;p27"/>
          <p:cNvSpPr/>
          <p:nvPr/>
        </p:nvSpPr>
        <p:spPr>
          <a:xfrm>
            <a:off x="403193" y="304416"/>
            <a:ext cx="1336831" cy="45719"/>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24" name="Google Shape;224;p27"/>
          <p:cNvSpPr/>
          <p:nvPr/>
        </p:nvSpPr>
        <p:spPr>
          <a:xfrm>
            <a:off x="0" y="2019121"/>
            <a:ext cx="5003400" cy="2362200"/>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25" name="Google Shape;225;p27"/>
          <p:cNvSpPr txBox="1"/>
          <p:nvPr/>
        </p:nvSpPr>
        <p:spPr>
          <a:xfrm>
            <a:off x="134130" y="2135066"/>
            <a:ext cx="4636500" cy="2086800"/>
          </a:xfrm>
          <a:prstGeom prst="rect">
            <a:avLst/>
          </a:prstGeom>
          <a:noFill/>
          <a:ln>
            <a:noFill/>
          </a:ln>
        </p:spPr>
        <p:txBody>
          <a:bodyPr spcFirstLastPara="1" wrap="square" lIns="91425" tIns="45700" rIns="91425" bIns="45700" anchor="t" anchorCtr="0">
            <a:spAutoFit/>
          </a:bodyPr>
          <a:lstStyle/>
          <a:p>
            <a:pPr marL="0" marR="0" lvl="0" indent="0" algn="just" rtl="0">
              <a:lnSpc>
                <a:spcPct val="90000"/>
              </a:lnSpc>
              <a:spcBef>
                <a:spcPts val="0"/>
              </a:spcBef>
              <a:spcAft>
                <a:spcPts val="0"/>
              </a:spcAft>
              <a:buClr>
                <a:schemeClr val="dk1"/>
              </a:buClr>
              <a:buSzPts val="2800"/>
              <a:buFont typeface="Arial"/>
              <a:buNone/>
            </a:pPr>
            <a:r>
              <a:rPr lang="es-CL" sz="2400" b="0" i="0" u="none" strike="noStrike" cap="none">
                <a:solidFill>
                  <a:schemeClr val="lt1"/>
                </a:solidFill>
                <a:latin typeface="Calibri"/>
                <a:ea typeface="Calibri"/>
                <a:cs typeface="Calibri"/>
                <a:sym typeface="Calibri"/>
              </a:rPr>
              <a:t>Para el transporte de escombros se debe considerar el esponjamiento que se produce en los suelos al ser removidos de su estado natural, el cual varía según el tipo que se desee trasladar.</a:t>
            </a:r>
            <a:endParaRPr/>
          </a:p>
        </p:txBody>
      </p:sp>
      <p:graphicFrame>
        <p:nvGraphicFramePr>
          <p:cNvPr id="226" name="Google Shape;226;p27"/>
          <p:cNvGraphicFramePr/>
          <p:nvPr/>
        </p:nvGraphicFramePr>
        <p:xfrm>
          <a:off x="5306524" y="2517439"/>
          <a:ext cx="6254100" cy="3974075"/>
        </p:xfrm>
        <a:graphic>
          <a:graphicData uri="http://schemas.openxmlformats.org/drawingml/2006/table">
            <a:tbl>
              <a:tblPr>
                <a:noFill/>
                <a:tableStyleId>{46E8D8DD-20FB-4D07-BDDE-01341D72EBBE}</a:tableStyleId>
              </a:tblPr>
              <a:tblGrid>
                <a:gridCol w="3127050">
                  <a:extLst>
                    <a:ext uri="{9D8B030D-6E8A-4147-A177-3AD203B41FA5}">
                      <a16:colId xmlns:a16="http://schemas.microsoft.com/office/drawing/2014/main" val="20000"/>
                    </a:ext>
                  </a:extLst>
                </a:gridCol>
                <a:gridCol w="3127050">
                  <a:extLst>
                    <a:ext uri="{9D8B030D-6E8A-4147-A177-3AD203B41FA5}">
                      <a16:colId xmlns:a16="http://schemas.microsoft.com/office/drawing/2014/main" val="20001"/>
                    </a:ext>
                  </a:extLst>
                </a:gridCol>
              </a:tblGrid>
              <a:tr h="274075">
                <a:tc>
                  <a:txBody>
                    <a:bodyPr/>
                    <a:lstStyle/>
                    <a:p>
                      <a:pPr marL="0" marR="0" lvl="0" indent="0" algn="ctr" rtl="0">
                        <a:lnSpc>
                          <a:spcPct val="115000"/>
                        </a:lnSpc>
                        <a:spcBef>
                          <a:spcPts val="0"/>
                        </a:spcBef>
                        <a:spcAft>
                          <a:spcPts val="0"/>
                        </a:spcAft>
                        <a:buClr>
                          <a:srgbClr val="000000"/>
                        </a:buClr>
                        <a:buSzPts val="1300"/>
                        <a:buFont typeface="Arial"/>
                        <a:buNone/>
                      </a:pPr>
                      <a:r>
                        <a:rPr lang="es-CL" sz="1300" b="1" u="none" strike="noStrike" cap="none">
                          <a:solidFill>
                            <a:schemeClr val="lt1"/>
                          </a:solidFill>
                          <a:latin typeface="Calibri"/>
                          <a:ea typeface="Calibri"/>
                          <a:cs typeface="Calibri"/>
                          <a:sym typeface="Calibri"/>
                        </a:rPr>
                        <a:t>NATURALEZA DEL TERRENO</a:t>
                      </a:r>
                      <a:endParaRPr sz="1300" b="1" u="none" strike="noStrike" cap="none">
                        <a:solidFill>
                          <a:schemeClr val="lt1"/>
                        </a:solidFill>
                        <a:latin typeface="Calibri"/>
                        <a:ea typeface="Calibri"/>
                        <a:cs typeface="Calibri"/>
                        <a:sym typeface="Calibri"/>
                      </a:endParaRPr>
                    </a:p>
                  </a:txBody>
                  <a:tcPr marL="68575" marR="68575" marT="0" marB="0">
                    <a:lnL w="9525" cap="flat" cmpd="sng">
                      <a:solidFill>
                        <a:srgbClr val="000000">
                          <a:alpha val="0"/>
                        </a:srgbClr>
                      </a:solidFill>
                      <a:prstDash val="solid"/>
                      <a:round/>
                      <a:headEnd type="none" w="sm" len="sm"/>
                      <a:tailEnd type="none" w="sm" len="sm"/>
                    </a:lnL>
                    <a:lnR w="2857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00953A"/>
                    </a:solidFill>
                  </a:tcPr>
                </a:tc>
                <a:tc>
                  <a:txBody>
                    <a:bodyPr/>
                    <a:lstStyle/>
                    <a:p>
                      <a:pPr marL="0" marR="0" lvl="0" indent="0" algn="ctr" rtl="0">
                        <a:lnSpc>
                          <a:spcPct val="115000"/>
                        </a:lnSpc>
                        <a:spcBef>
                          <a:spcPts val="0"/>
                        </a:spcBef>
                        <a:spcAft>
                          <a:spcPts val="0"/>
                        </a:spcAft>
                        <a:buClr>
                          <a:srgbClr val="000000"/>
                        </a:buClr>
                        <a:buSzPts val="1300"/>
                        <a:buFont typeface="Arial"/>
                        <a:buNone/>
                      </a:pPr>
                      <a:r>
                        <a:rPr lang="es-CL" sz="1300" b="1" u="none" strike="noStrike" cap="none">
                          <a:solidFill>
                            <a:schemeClr val="lt1"/>
                          </a:solidFill>
                          <a:latin typeface="Calibri"/>
                          <a:ea typeface="Calibri"/>
                          <a:cs typeface="Calibri"/>
                          <a:sym typeface="Calibri"/>
                        </a:rPr>
                        <a:t>ESPONJAMIENTO %</a:t>
                      </a:r>
                      <a:endParaRPr sz="1300" b="1" u="none" strike="noStrike" cap="none">
                        <a:solidFill>
                          <a:schemeClr val="lt1"/>
                        </a:solidFill>
                        <a:latin typeface="Calibri"/>
                        <a:ea typeface="Calibri"/>
                        <a:cs typeface="Calibri"/>
                        <a:sym typeface="Calibri"/>
                      </a:endParaRPr>
                    </a:p>
                  </a:txBody>
                  <a:tcPr marL="68575" marR="68575" marT="0" marB="0">
                    <a:lnL w="2857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00953A"/>
                    </a:solidFill>
                  </a:tcPr>
                </a:tc>
                <a:extLst>
                  <a:ext uri="{0D108BD9-81ED-4DB2-BD59-A6C34878D82A}">
                    <a16:rowId xmlns:a16="http://schemas.microsoft.com/office/drawing/2014/main" val="10000"/>
                  </a:ext>
                </a:extLst>
              </a:tr>
              <a:tr h="740000">
                <a:tc>
                  <a:txBody>
                    <a:bodyPr/>
                    <a:lstStyle/>
                    <a:p>
                      <a:pPr marL="0" marR="0" lvl="0" indent="0" algn="l" rtl="0">
                        <a:lnSpc>
                          <a:spcPct val="115000"/>
                        </a:lnSpc>
                        <a:spcBef>
                          <a:spcPts val="0"/>
                        </a:spcBef>
                        <a:spcAft>
                          <a:spcPts val="0"/>
                        </a:spcAft>
                        <a:buClr>
                          <a:srgbClr val="000000"/>
                        </a:buClr>
                        <a:buSzPts val="1300"/>
                        <a:buFont typeface="Arial"/>
                        <a:buNone/>
                      </a:pPr>
                      <a:r>
                        <a:rPr lang="es-CL" sz="1300" u="none" strike="noStrike" cap="none">
                          <a:latin typeface="Calibri"/>
                          <a:ea typeface="Calibri"/>
                          <a:cs typeface="Calibri"/>
                          <a:sym typeface="Calibri"/>
                        </a:rPr>
                        <a:t>Tierra vegetal, arena, arcillas arenosas, polvillos, </a:t>
                      </a:r>
                      <a:r>
                        <a:rPr lang="es-CL" sz="1300">
                          <a:latin typeface="Calibri"/>
                          <a:ea typeface="Calibri"/>
                          <a:cs typeface="Calibri"/>
                          <a:sym typeface="Calibri"/>
                        </a:rPr>
                        <a:t>e</a:t>
                      </a:r>
                      <a:r>
                        <a:rPr lang="es-CL" sz="1300" u="none" strike="noStrike" cap="none">
                          <a:latin typeface="Calibri"/>
                          <a:ea typeface="Calibri"/>
                          <a:cs typeface="Calibri"/>
                          <a:sym typeface="Calibri"/>
                        </a:rPr>
                        <a:t>ntre otros, que pueden ser fácilmente removidos a pala.</a:t>
                      </a:r>
                      <a:endParaRPr sz="1300" u="none" strike="noStrike" cap="none">
                        <a:latin typeface="Calibri"/>
                        <a:ea typeface="Calibri"/>
                        <a:cs typeface="Calibri"/>
                        <a:sym typeface="Calibri"/>
                      </a:endParaRPr>
                    </a:p>
                  </a:txBody>
                  <a:tcPr marL="68575" marR="68575" marT="0" marB="0">
                    <a:lnL w="9525" cap="flat" cmpd="sng">
                      <a:solidFill>
                        <a:srgbClr val="000000">
                          <a:alpha val="0"/>
                        </a:srgbClr>
                      </a:solidFill>
                      <a:prstDash val="solid"/>
                      <a:round/>
                      <a:headEnd type="none" w="sm" len="sm"/>
                      <a:tailEnd type="none" w="sm" len="sm"/>
                    </a:lnL>
                    <a:lnR w="19050" cap="flat" cmpd="sng">
                      <a:solidFill>
                        <a:srgbClr val="A5A5A5"/>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300"/>
                        <a:buFont typeface="Arial"/>
                        <a:buNone/>
                      </a:pPr>
                      <a:r>
                        <a:rPr lang="es-CL" sz="1300" b="1" u="none" strike="noStrike" cap="none">
                          <a:latin typeface="Calibri"/>
                          <a:ea typeface="Calibri"/>
                          <a:cs typeface="Calibri"/>
                          <a:sym typeface="Calibri"/>
                        </a:rPr>
                        <a:t>10</a:t>
                      </a:r>
                      <a:endParaRPr sz="1300" b="1" u="none" strike="noStrike" cap="none">
                        <a:latin typeface="Calibri"/>
                        <a:ea typeface="Calibri"/>
                        <a:cs typeface="Calibri"/>
                        <a:sym typeface="Calibri"/>
                      </a:endParaRPr>
                    </a:p>
                  </a:txBody>
                  <a:tcPr marL="68575" marR="68575" marT="0" marB="0" anchor="ctr">
                    <a:lnL w="19050" cap="flat" cmpd="sng">
                      <a:solidFill>
                        <a:srgbClr val="A5A5A5"/>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tcPr>
                </a:tc>
                <a:extLst>
                  <a:ext uri="{0D108BD9-81ED-4DB2-BD59-A6C34878D82A}">
                    <a16:rowId xmlns:a16="http://schemas.microsoft.com/office/drawing/2014/main" val="10001"/>
                  </a:ext>
                </a:extLst>
              </a:tr>
              <a:tr h="986675">
                <a:tc>
                  <a:txBody>
                    <a:bodyPr/>
                    <a:lstStyle/>
                    <a:p>
                      <a:pPr marL="0" marR="0" lvl="0" indent="0" algn="l" rtl="0">
                        <a:lnSpc>
                          <a:spcPct val="115000"/>
                        </a:lnSpc>
                        <a:spcBef>
                          <a:spcPts val="0"/>
                        </a:spcBef>
                        <a:spcAft>
                          <a:spcPts val="0"/>
                        </a:spcAft>
                        <a:buClr>
                          <a:srgbClr val="000000"/>
                        </a:buClr>
                        <a:buSzPts val="1300"/>
                        <a:buFont typeface="Arial"/>
                        <a:buNone/>
                      </a:pPr>
                      <a:r>
                        <a:rPr lang="es-CL" sz="1300" u="none" strike="noStrike" cap="none">
                          <a:latin typeface="Calibri"/>
                          <a:ea typeface="Calibri"/>
                          <a:cs typeface="Calibri"/>
                          <a:sym typeface="Calibri"/>
                        </a:rPr>
                        <a:t>Arcillas compactadas, gravas, arenas ripiosas que necesiten para su remoción solamente el empleo de picotas o instrumentos similares.</a:t>
                      </a:r>
                      <a:endParaRPr sz="1300" u="none" strike="noStrike" cap="none">
                        <a:latin typeface="Calibri"/>
                        <a:ea typeface="Calibri"/>
                        <a:cs typeface="Calibri"/>
                        <a:sym typeface="Calibri"/>
                      </a:endParaRPr>
                    </a:p>
                  </a:txBody>
                  <a:tcPr marL="68575" marR="68575" marT="0" marB="0">
                    <a:lnL w="9525" cap="flat" cmpd="sng">
                      <a:solidFill>
                        <a:srgbClr val="000000">
                          <a:alpha val="0"/>
                        </a:srgbClr>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300"/>
                        <a:buFont typeface="Arial"/>
                        <a:buNone/>
                      </a:pPr>
                      <a:r>
                        <a:rPr lang="es-CL" sz="1300" b="1" u="none" strike="noStrike" cap="none">
                          <a:latin typeface="Calibri"/>
                          <a:ea typeface="Calibri"/>
                          <a:cs typeface="Calibri"/>
                          <a:sym typeface="Calibri"/>
                        </a:rPr>
                        <a:t>20</a:t>
                      </a:r>
                      <a:endParaRPr sz="1300" b="1" u="none" strike="noStrike" cap="none">
                        <a:latin typeface="Calibri"/>
                        <a:ea typeface="Calibri"/>
                        <a:cs typeface="Calibri"/>
                        <a:sym typeface="Calibri"/>
                      </a:endParaRPr>
                    </a:p>
                  </a:txBody>
                  <a:tcPr marL="68575" marR="68575" marT="0" marB="0" anchor="ctr">
                    <a:lnL w="19050" cap="flat" cmpd="sng">
                      <a:solidFill>
                        <a:srgbClr val="A5A5A5"/>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tcPr>
                </a:tc>
                <a:extLst>
                  <a:ext uri="{0D108BD9-81ED-4DB2-BD59-A6C34878D82A}">
                    <a16:rowId xmlns:a16="http://schemas.microsoft.com/office/drawing/2014/main" val="10002"/>
                  </a:ext>
                </a:extLst>
              </a:tr>
              <a:tr h="740000">
                <a:tc>
                  <a:txBody>
                    <a:bodyPr/>
                    <a:lstStyle/>
                    <a:p>
                      <a:pPr marL="0" marR="0" lvl="0" indent="0" algn="l" rtl="0">
                        <a:lnSpc>
                          <a:spcPct val="115000"/>
                        </a:lnSpc>
                        <a:spcBef>
                          <a:spcPts val="0"/>
                        </a:spcBef>
                        <a:spcAft>
                          <a:spcPts val="0"/>
                        </a:spcAft>
                        <a:buClr>
                          <a:srgbClr val="000000"/>
                        </a:buClr>
                        <a:buSzPts val="1300"/>
                        <a:buFont typeface="Arial"/>
                        <a:buNone/>
                      </a:pPr>
                      <a:r>
                        <a:rPr lang="es-CL" sz="1300" u="none" strike="noStrike" cap="none">
                          <a:latin typeface="Calibri"/>
                          <a:ea typeface="Calibri"/>
                          <a:cs typeface="Calibri"/>
                          <a:sym typeface="Calibri"/>
                        </a:rPr>
                        <a:t>Ripio grueso, suelos pizarrosos, cancagua, toscas duras, entre otros, que deben ser removidas con chuzo.</a:t>
                      </a:r>
                      <a:endParaRPr sz="1300" u="none" strike="noStrike" cap="none">
                        <a:latin typeface="Calibri"/>
                        <a:ea typeface="Calibri"/>
                        <a:cs typeface="Calibri"/>
                        <a:sym typeface="Calibri"/>
                      </a:endParaRPr>
                    </a:p>
                  </a:txBody>
                  <a:tcPr marL="68575" marR="68575" marT="0" marB="0">
                    <a:lnL w="9525" cap="flat" cmpd="sng">
                      <a:solidFill>
                        <a:srgbClr val="000000">
                          <a:alpha val="0"/>
                        </a:srgbClr>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300"/>
                        <a:buFont typeface="Arial"/>
                        <a:buNone/>
                      </a:pPr>
                      <a:r>
                        <a:rPr lang="es-CL" sz="1300" b="1" u="none" strike="noStrike" cap="none">
                          <a:latin typeface="Calibri"/>
                          <a:ea typeface="Calibri"/>
                          <a:cs typeface="Calibri"/>
                          <a:sym typeface="Calibri"/>
                        </a:rPr>
                        <a:t>30</a:t>
                      </a:r>
                      <a:endParaRPr sz="1300" b="1" u="none" strike="noStrike" cap="none">
                        <a:latin typeface="Calibri"/>
                        <a:ea typeface="Calibri"/>
                        <a:cs typeface="Calibri"/>
                        <a:sym typeface="Calibri"/>
                      </a:endParaRPr>
                    </a:p>
                  </a:txBody>
                  <a:tcPr marL="68575" marR="68575" marT="0" marB="0" anchor="ctr">
                    <a:lnL w="19050" cap="flat" cmpd="sng">
                      <a:solidFill>
                        <a:srgbClr val="A5A5A5"/>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tcPr>
                </a:tc>
                <a:extLst>
                  <a:ext uri="{0D108BD9-81ED-4DB2-BD59-A6C34878D82A}">
                    <a16:rowId xmlns:a16="http://schemas.microsoft.com/office/drawing/2014/main" val="10003"/>
                  </a:ext>
                </a:extLst>
              </a:tr>
              <a:tr h="740000">
                <a:tc>
                  <a:txBody>
                    <a:bodyPr/>
                    <a:lstStyle/>
                    <a:p>
                      <a:pPr marL="0" marR="0" lvl="0" indent="0" algn="l" rtl="0">
                        <a:lnSpc>
                          <a:spcPct val="115000"/>
                        </a:lnSpc>
                        <a:spcBef>
                          <a:spcPts val="0"/>
                        </a:spcBef>
                        <a:spcAft>
                          <a:spcPts val="0"/>
                        </a:spcAft>
                        <a:buClr>
                          <a:srgbClr val="000000"/>
                        </a:buClr>
                        <a:buSzPts val="1300"/>
                        <a:buFont typeface="Arial"/>
                        <a:buNone/>
                      </a:pPr>
                      <a:r>
                        <a:rPr lang="es-CL" sz="1300" u="none" strike="noStrike" cap="none">
                          <a:latin typeface="Calibri"/>
                          <a:ea typeface="Calibri"/>
                          <a:cs typeface="Calibri"/>
                          <a:sym typeface="Calibri"/>
                        </a:rPr>
                        <a:t>Rocas sueltas, pizarras y margas duras que necesiten palanquearse para su remoción y demoliciones en general.</a:t>
                      </a:r>
                      <a:endParaRPr sz="1300" u="none" strike="noStrike" cap="none">
                        <a:latin typeface="Calibri"/>
                        <a:ea typeface="Calibri"/>
                        <a:cs typeface="Calibri"/>
                        <a:sym typeface="Calibri"/>
                      </a:endParaRPr>
                    </a:p>
                  </a:txBody>
                  <a:tcPr marL="68575" marR="68575" marT="0" marB="0">
                    <a:lnL w="9525" cap="flat" cmpd="sng">
                      <a:solidFill>
                        <a:srgbClr val="000000">
                          <a:alpha val="0"/>
                        </a:srgbClr>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300"/>
                        <a:buFont typeface="Arial"/>
                        <a:buNone/>
                      </a:pPr>
                      <a:r>
                        <a:rPr lang="es-CL" sz="1300" b="1" u="none" strike="noStrike" cap="none">
                          <a:latin typeface="Calibri"/>
                          <a:ea typeface="Calibri"/>
                          <a:cs typeface="Calibri"/>
                          <a:sym typeface="Calibri"/>
                        </a:rPr>
                        <a:t>40</a:t>
                      </a:r>
                      <a:endParaRPr sz="1300" b="1" u="none" strike="noStrike" cap="none">
                        <a:latin typeface="Calibri"/>
                        <a:ea typeface="Calibri"/>
                        <a:cs typeface="Calibri"/>
                        <a:sym typeface="Calibri"/>
                      </a:endParaRPr>
                    </a:p>
                  </a:txBody>
                  <a:tcPr marL="68575" marR="68575" marT="0" marB="0" anchor="ctr">
                    <a:lnL w="19050" cap="flat" cmpd="sng">
                      <a:solidFill>
                        <a:srgbClr val="A5A5A5"/>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tcPr>
                </a:tc>
                <a:extLst>
                  <a:ext uri="{0D108BD9-81ED-4DB2-BD59-A6C34878D82A}">
                    <a16:rowId xmlns:a16="http://schemas.microsoft.com/office/drawing/2014/main" val="10004"/>
                  </a:ext>
                </a:extLst>
              </a:tr>
              <a:tr h="493325">
                <a:tc>
                  <a:txBody>
                    <a:bodyPr/>
                    <a:lstStyle/>
                    <a:p>
                      <a:pPr marL="0" marR="0" lvl="0" indent="0" algn="l" rtl="0">
                        <a:lnSpc>
                          <a:spcPct val="115000"/>
                        </a:lnSpc>
                        <a:spcBef>
                          <a:spcPts val="0"/>
                        </a:spcBef>
                        <a:spcAft>
                          <a:spcPts val="0"/>
                        </a:spcAft>
                        <a:buClr>
                          <a:srgbClr val="000000"/>
                        </a:buClr>
                        <a:buSzPts val="1300"/>
                        <a:buFont typeface="Arial"/>
                        <a:buNone/>
                      </a:pPr>
                      <a:r>
                        <a:rPr lang="es-CL" sz="1300" u="none" strike="noStrike" cap="none">
                          <a:latin typeface="Calibri"/>
                          <a:ea typeface="Calibri"/>
                          <a:cs typeface="Calibri"/>
                          <a:sym typeface="Calibri"/>
                        </a:rPr>
                        <a:t>Rocas compactas cuya remoción necesita explosivos.</a:t>
                      </a:r>
                      <a:endParaRPr sz="1300" u="none" strike="noStrike" cap="none">
                        <a:latin typeface="Calibri"/>
                        <a:ea typeface="Calibri"/>
                        <a:cs typeface="Calibri"/>
                        <a:sym typeface="Calibri"/>
                      </a:endParaRPr>
                    </a:p>
                  </a:txBody>
                  <a:tcPr marL="68575" marR="68575" marT="0" marB="0">
                    <a:lnL w="9525" cap="flat" cmpd="sng">
                      <a:solidFill>
                        <a:srgbClr val="000000">
                          <a:alpha val="0"/>
                        </a:srgbClr>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300"/>
                        <a:buFont typeface="Arial"/>
                        <a:buNone/>
                      </a:pPr>
                      <a:r>
                        <a:rPr lang="es-CL" sz="1300" b="1" u="none" strike="noStrike" cap="none">
                          <a:latin typeface="Calibri"/>
                          <a:ea typeface="Calibri"/>
                          <a:cs typeface="Calibri"/>
                          <a:sym typeface="Calibri"/>
                        </a:rPr>
                        <a:t>50</a:t>
                      </a:r>
                      <a:endParaRPr sz="1300" b="1" u="none" strike="noStrike" cap="none">
                        <a:latin typeface="Calibri"/>
                        <a:ea typeface="Calibri"/>
                        <a:cs typeface="Calibri"/>
                        <a:sym typeface="Calibri"/>
                      </a:endParaRPr>
                    </a:p>
                  </a:txBody>
                  <a:tcPr marL="68575" marR="68575" marT="0" marB="0" anchor="ctr">
                    <a:lnL w="19050" cap="flat" cmpd="sng">
                      <a:solidFill>
                        <a:srgbClr val="A5A5A5"/>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sp>
        <p:nvSpPr>
          <p:cNvPr id="227" name="Google Shape;227;p27"/>
          <p:cNvSpPr txBox="1"/>
          <p:nvPr/>
        </p:nvSpPr>
        <p:spPr>
          <a:xfrm>
            <a:off x="5301760" y="2135080"/>
            <a:ext cx="6097500" cy="341700"/>
          </a:xfrm>
          <a:prstGeom prst="rect">
            <a:avLst/>
          </a:prstGeom>
          <a:noFill/>
          <a:ln>
            <a:noFill/>
          </a:ln>
        </p:spPr>
        <p:txBody>
          <a:bodyPr spcFirstLastPara="1" wrap="square" lIns="91425" tIns="45700" rIns="91425" bIns="45700" anchor="t" anchorCtr="0">
            <a:spAutoFit/>
          </a:bodyPr>
          <a:lstStyle/>
          <a:p>
            <a:pPr marL="0" marR="0" lvl="0" indent="0" algn="ctr" rtl="0">
              <a:lnSpc>
                <a:spcPct val="90000"/>
              </a:lnSpc>
              <a:spcBef>
                <a:spcPts val="0"/>
              </a:spcBef>
              <a:spcAft>
                <a:spcPts val="0"/>
              </a:spcAft>
              <a:buClr>
                <a:schemeClr val="dk1"/>
              </a:buClr>
              <a:buSzPts val="2000"/>
              <a:buFont typeface="Arial"/>
              <a:buNone/>
            </a:pPr>
            <a:r>
              <a:rPr lang="es-CL" sz="1800" b="1" i="0" u="none" strike="noStrike" cap="none">
                <a:solidFill>
                  <a:srgbClr val="00953A"/>
                </a:solidFill>
                <a:latin typeface="Calibri"/>
                <a:ea typeface="Calibri"/>
                <a:cs typeface="Calibri"/>
                <a:sym typeface="Calibri"/>
              </a:rPr>
              <a:t>Tabla 1. Esponjamiento</a:t>
            </a:r>
            <a:endParaRPr/>
          </a:p>
        </p:txBody>
      </p:sp>
      <p:sp>
        <p:nvSpPr>
          <p:cNvPr id="228" name="Google Shape;228;p27"/>
          <p:cNvSpPr txBox="1"/>
          <p:nvPr/>
        </p:nvSpPr>
        <p:spPr>
          <a:xfrm>
            <a:off x="5301762" y="6436307"/>
            <a:ext cx="6097554" cy="258532"/>
          </a:xfrm>
          <a:prstGeom prst="rect">
            <a:avLst/>
          </a:prstGeom>
          <a:noFill/>
          <a:ln>
            <a:noFill/>
          </a:ln>
        </p:spPr>
        <p:txBody>
          <a:bodyPr spcFirstLastPara="1" wrap="square" lIns="91425" tIns="45700" rIns="91425" bIns="45700" anchor="t" anchorCtr="0">
            <a:spAutoFit/>
          </a:bodyPr>
          <a:lstStyle/>
          <a:p>
            <a:pPr marL="0" marR="0" lvl="0" indent="0" algn="ctr" rtl="0">
              <a:lnSpc>
                <a:spcPct val="90000"/>
              </a:lnSpc>
              <a:spcBef>
                <a:spcPts val="0"/>
              </a:spcBef>
              <a:spcAft>
                <a:spcPts val="0"/>
              </a:spcAft>
              <a:buClr>
                <a:schemeClr val="dk1"/>
              </a:buClr>
              <a:buSzPts val="2000"/>
              <a:buFont typeface="Arial"/>
              <a:buNone/>
            </a:pPr>
            <a:r>
              <a:rPr lang="es-CL" sz="1200" b="0" i="0" u="none" strike="noStrike" cap="none">
                <a:solidFill>
                  <a:srgbClr val="000000"/>
                </a:solidFill>
                <a:latin typeface="Calibri"/>
                <a:ea typeface="Calibri"/>
                <a:cs typeface="Calibri"/>
                <a:sym typeface="Calibri"/>
              </a:rPr>
              <a:t>Fuente: NCh 353</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pic>
        <p:nvPicPr>
          <p:cNvPr id="233" name="Google Shape;233;p28"/>
          <p:cNvPicPr preferRelativeResize="0"/>
          <p:nvPr/>
        </p:nvPicPr>
        <p:blipFill rotWithShape="1">
          <a:blip r:embed="rId3">
            <a:alphaModFix/>
          </a:blip>
          <a:srcRect/>
          <a:stretch/>
        </p:blipFill>
        <p:spPr>
          <a:xfrm>
            <a:off x="4762" y="0"/>
            <a:ext cx="12182475" cy="6858000"/>
          </a:xfrm>
          <a:prstGeom prst="rect">
            <a:avLst/>
          </a:prstGeom>
          <a:noFill/>
          <a:ln>
            <a:noFill/>
          </a:ln>
        </p:spPr>
      </p:pic>
      <p:sp>
        <p:nvSpPr>
          <p:cNvPr id="234" name="Google Shape;234;p28"/>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35" name="Google Shape;235;p28"/>
          <p:cNvSpPr txBox="1"/>
          <p:nvPr/>
        </p:nvSpPr>
        <p:spPr>
          <a:xfrm>
            <a:off x="296663" y="391759"/>
            <a:ext cx="10515600" cy="1325563"/>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rgbClr val="000000"/>
              </a:buClr>
              <a:buSzPts val="4400"/>
              <a:buFont typeface="Arial"/>
              <a:buNone/>
            </a:pPr>
            <a:r>
              <a:rPr lang="es-CL" sz="4400" b="0" i="0" u="none" strike="noStrike" cap="none">
                <a:solidFill>
                  <a:srgbClr val="A7A8AA"/>
                </a:solidFill>
                <a:latin typeface="Calibri"/>
                <a:ea typeface="Calibri"/>
                <a:cs typeface="Calibri"/>
                <a:sym typeface="Calibri"/>
              </a:rPr>
              <a:t>RELLENOS</a:t>
            </a:r>
            <a:br>
              <a:rPr lang="es-CL" sz="4400" b="0" i="0" u="none" strike="noStrike" cap="none">
                <a:solidFill>
                  <a:schemeClr val="dk1"/>
                </a:solidFill>
                <a:latin typeface="Calibri"/>
                <a:ea typeface="Calibri"/>
                <a:cs typeface="Calibri"/>
                <a:sym typeface="Calibri"/>
              </a:rPr>
            </a:br>
            <a:endParaRPr sz="4400" b="0" i="0" u="none" strike="noStrike" cap="none">
              <a:solidFill>
                <a:srgbClr val="00953A"/>
              </a:solidFill>
              <a:latin typeface="Calibri"/>
              <a:ea typeface="Calibri"/>
              <a:cs typeface="Calibri"/>
              <a:sym typeface="Calibri"/>
            </a:endParaRPr>
          </a:p>
        </p:txBody>
      </p:sp>
      <p:sp>
        <p:nvSpPr>
          <p:cNvPr id="236" name="Google Shape;236;p28"/>
          <p:cNvSpPr/>
          <p:nvPr/>
        </p:nvSpPr>
        <p:spPr>
          <a:xfrm>
            <a:off x="403193" y="304416"/>
            <a:ext cx="1336831" cy="45719"/>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37" name="Google Shape;237;p28"/>
          <p:cNvSpPr/>
          <p:nvPr/>
        </p:nvSpPr>
        <p:spPr>
          <a:xfrm>
            <a:off x="0" y="1483051"/>
            <a:ext cx="5243700" cy="3327000"/>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38" name="Google Shape;238;p28"/>
          <p:cNvSpPr txBox="1"/>
          <p:nvPr/>
        </p:nvSpPr>
        <p:spPr>
          <a:xfrm>
            <a:off x="231781" y="1717323"/>
            <a:ext cx="4764300" cy="3047100"/>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2800"/>
              <a:buFont typeface="Arial"/>
              <a:buNone/>
            </a:pPr>
            <a:r>
              <a:rPr lang="es-CL" sz="2400" b="0" i="0" u="none" strike="noStrike" cap="none">
                <a:solidFill>
                  <a:schemeClr val="lt1"/>
                </a:solidFill>
                <a:latin typeface="Calibri"/>
                <a:ea typeface="Calibri"/>
                <a:cs typeface="Calibri"/>
                <a:sym typeface="Calibri"/>
              </a:rPr>
              <a:t>Se mide geométricamente por el volumen de espacio neto a rellenar, también debe considerarse la mano de obra necesaria para la compactación</a:t>
            </a:r>
            <a:r>
              <a:rPr lang="es-CL" sz="2400">
                <a:solidFill>
                  <a:schemeClr val="lt1"/>
                </a:solidFill>
                <a:latin typeface="Calibri"/>
                <a:ea typeface="Calibri"/>
                <a:cs typeface="Calibri"/>
                <a:sym typeface="Calibri"/>
              </a:rPr>
              <a:t>.</a:t>
            </a:r>
            <a:r>
              <a:rPr lang="es-CL" sz="2400" b="0" i="0" u="none" strike="noStrike" cap="none">
                <a:solidFill>
                  <a:schemeClr val="lt1"/>
                </a:solidFill>
                <a:latin typeface="Calibri"/>
                <a:ea typeface="Calibri"/>
                <a:cs typeface="Calibri"/>
                <a:sym typeface="Calibri"/>
              </a:rPr>
              <a:t> En caso de no conocer el porcentaje de compactación, se puede estimar de acuerdo a la siguiente tabla:</a:t>
            </a:r>
            <a:endParaRPr/>
          </a:p>
        </p:txBody>
      </p:sp>
      <p:graphicFrame>
        <p:nvGraphicFramePr>
          <p:cNvPr id="239" name="Google Shape;239;p28"/>
          <p:cNvGraphicFramePr/>
          <p:nvPr/>
        </p:nvGraphicFramePr>
        <p:xfrm>
          <a:off x="5381169" y="2270064"/>
          <a:ext cx="6254100" cy="4166200"/>
        </p:xfrm>
        <a:graphic>
          <a:graphicData uri="http://schemas.openxmlformats.org/drawingml/2006/table">
            <a:tbl>
              <a:tblPr>
                <a:noFill/>
                <a:tableStyleId>{46E8D8DD-20FB-4D07-BDDE-01341D72EBBE}</a:tableStyleId>
              </a:tblPr>
              <a:tblGrid>
                <a:gridCol w="3127050">
                  <a:extLst>
                    <a:ext uri="{9D8B030D-6E8A-4147-A177-3AD203B41FA5}">
                      <a16:colId xmlns:a16="http://schemas.microsoft.com/office/drawing/2014/main" val="20000"/>
                    </a:ext>
                  </a:extLst>
                </a:gridCol>
                <a:gridCol w="3127050">
                  <a:extLst>
                    <a:ext uri="{9D8B030D-6E8A-4147-A177-3AD203B41FA5}">
                      <a16:colId xmlns:a16="http://schemas.microsoft.com/office/drawing/2014/main" val="20001"/>
                    </a:ext>
                  </a:extLst>
                </a:gridCol>
              </a:tblGrid>
              <a:tr h="287325">
                <a:tc>
                  <a:txBody>
                    <a:bodyPr/>
                    <a:lstStyle/>
                    <a:p>
                      <a:pPr marL="0" marR="0" lvl="0" indent="0" algn="ctr" rtl="0">
                        <a:lnSpc>
                          <a:spcPct val="115000"/>
                        </a:lnSpc>
                        <a:spcBef>
                          <a:spcPts val="0"/>
                        </a:spcBef>
                        <a:spcAft>
                          <a:spcPts val="0"/>
                        </a:spcAft>
                        <a:buClr>
                          <a:srgbClr val="000000"/>
                        </a:buClr>
                        <a:buSzPts val="1300"/>
                        <a:buFont typeface="Arial"/>
                        <a:buNone/>
                      </a:pPr>
                      <a:r>
                        <a:rPr lang="es-CL" sz="1300" b="1" u="none" strike="noStrike" cap="none">
                          <a:solidFill>
                            <a:schemeClr val="lt1"/>
                          </a:solidFill>
                          <a:latin typeface="Calibri"/>
                          <a:ea typeface="Calibri"/>
                          <a:cs typeface="Calibri"/>
                          <a:sym typeface="Calibri"/>
                        </a:rPr>
                        <a:t>NATURALEZA DEL TERRENO</a:t>
                      </a:r>
                      <a:endParaRPr sz="1300" b="1" u="none" strike="noStrike" cap="none">
                        <a:solidFill>
                          <a:schemeClr val="lt1"/>
                        </a:solidFill>
                        <a:latin typeface="Calibri"/>
                        <a:ea typeface="Calibri"/>
                        <a:cs typeface="Calibri"/>
                        <a:sym typeface="Calibri"/>
                      </a:endParaRPr>
                    </a:p>
                  </a:txBody>
                  <a:tcPr marL="68575" marR="68575" marT="0" marB="0">
                    <a:lnL w="9525" cap="flat" cmpd="sng">
                      <a:solidFill>
                        <a:srgbClr val="000000">
                          <a:alpha val="0"/>
                        </a:srgbClr>
                      </a:solidFill>
                      <a:prstDash val="solid"/>
                      <a:round/>
                      <a:headEnd type="none" w="sm" len="sm"/>
                      <a:tailEnd type="none" w="sm" len="sm"/>
                    </a:lnL>
                    <a:lnR w="2857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00953A"/>
                    </a:solidFill>
                  </a:tcPr>
                </a:tc>
                <a:tc>
                  <a:txBody>
                    <a:bodyPr/>
                    <a:lstStyle/>
                    <a:p>
                      <a:pPr marL="0" marR="0" lvl="0" indent="0" algn="ctr" rtl="0">
                        <a:lnSpc>
                          <a:spcPct val="115000"/>
                        </a:lnSpc>
                        <a:spcBef>
                          <a:spcPts val="0"/>
                        </a:spcBef>
                        <a:spcAft>
                          <a:spcPts val="0"/>
                        </a:spcAft>
                        <a:buClr>
                          <a:srgbClr val="000000"/>
                        </a:buClr>
                        <a:buSzPts val="1300"/>
                        <a:buFont typeface="Arial"/>
                        <a:buNone/>
                      </a:pPr>
                      <a:r>
                        <a:rPr lang="es-CL" sz="1300" b="1" u="none" strike="noStrike" cap="none">
                          <a:solidFill>
                            <a:schemeClr val="lt1"/>
                          </a:solidFill>
                          <a:latin typeface="Calibri"/>
                          <a:ea typeface="Calibri"/>
                          <a:cs typeface="Calibri"/>
                          <a:sym typeface="Calibri"/>
                        </a:rPr>
                        <a:t>COMPACTACIÓN MÁXIMA %</a:t>
                      </a:r>
                      <a:endParaRPr sz="1300" b="1" u="none" strike="noStrike" cap="none">
                        <a:solidFill>
                          <a:schemeClr val="lt1"/>
                        </a:solidFill>
                        <a:latin typeface="Calibri"/>
                        <a:ea typeface="Calibri"/>
                        <a:cs typeface="Calibri"/>
                        <a:sym typeface="Calibri"/>
                      </a:endParaRPr>
                    </a:p>
                  </a:txBody>
                  <a:tcPr marL="68575" marR="68575" marT="0" marB="0">
                    <a:lnL w="2857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00953A"/>
                    </a:solidFill>
                  </a:tcPr>
                </a:tc>
                <a:extLst>
                  <a:ext uri="{0D108BD9-81ED-4DB2-BD59-A6C34878D82A}">
                    <a16:rowId xmlns:a16="http://schemas.microsoft.com/office/drawing/2014/main" val="10000"/>
                  </a:ext>
                </a:extLst>
              </a:tr>
              <a:tr h="775775">
                <a:tc>
                  <a:txBody>
                    <a:bodyPr/>
                    <a:lstStyle/>
                    <a:p>
                      <a:pPr marL="0" marR="0" lvl="0" indent="0" algn="l" rtl="0">
                        <a:lnSpc>
                          <a:spcPct val="115000"/>
                        </a:lnSpc>
                        <a:spcBef>
                          <a:spcPts val="0"/>
                        </a:spcBef>
                        <a:spcAft>
                          <a:spcPts val="0"/>
                        </a:spcAft>
                        <a:buClr>
                          <a:srgbClr val="000000"/>
                        </a:buClr>
                        <a:buSzPts val="1300"/>
                        <a:buFont typeface="Arial"/>
                        <a:buNone/>
                      </a:pPr>
                      <a:r>
                        <a:rPr lang="es-CL" sz="1300" u="none" strike="noStrike" cap="none">
                          <a:latin typeface="Calibri"/>
                          <a:ea typeface="Calibri"/>
                          <a:cs typeface="Calibri"/>
                          <a:sym typeface="Calibri"/>
                        </a:rPr>
                        <a:t>Tierra vegetal, arena, arcillas arenosas, polvillos, </a:t>
                      </a:r>
                      <a:r>
                        <a:rPr lang="es-CL" sz="1300">
                          <a:latin typeface="Calibri"/>
                          <a:ea typeface="Calibri"/>
                          <a:cs typeface="Calibri"/>
                          <a:sym typeface="Calibri"/>
                        </a:rPr>
                        <a:t>e</a:t>
                      </a:r>
                      <a:r>
                        <a:rPr lang="es-CL" sz="1300" u="none" strike="noStrike" cap="none">
                          <a:latin typeface="Calibri"/>
                          <a:ea typeface="Calibri"/>
                          <a:cs typeface="Calibri"/>
                          <a:sym typeface="Calibri"/>
                        </a:rPr>
                        <a:t>ntre otros, que pueden ser fácilmente removidos a pala.</a:t>
                      </a:r>
                      <a:endParaRPr sz="1300" u="none" strike="noStrike" cap="none">
                        <a:latin typeface="Calibri"/>
                        <a:ea typeface="Calibri"/>
                        <a:cs typeface="Calibri"/>
                        <a:sym typeface="Calibri"/>
                      </a:endParaRPr>
                    </a:p>
                  </a:txBody>
                  <a:tcPr marL="68575" marR="68575" marT="0" marB="0">
                    <a:lnL w="9525" cap="flat" cmpd="sng">
                      <a:solidFill>
                        <a:srgbClr val="000000">
                          <a:alpha val="0"/>
                        </a:srgbClr>
                      </a:solidFill>
                      <a:prstDash val="solid"/>
                      <a:round/>
                      <a:headEnd type="none" w="sm" len="sm"/>
                      <a:tailEnd type="none" w="sm" len="sm"/>
                    </a:lnL>
                    <a:lnR w="19050" cap="flat" cmpd="sng">
                      <a:solidFill>
                        <a:srgbClr val="A5A5A5"/>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300"/>
                        <a:buFont typeface="Arial"/>
                        <a:buNone/>
                      </a:pPr>
                      <a:r>
                        <a:rPr lang="es-CL" sz="1300" b="1" u="none" strike="noStrike" cap="none">
                          <a:latin typeface="Calibri"/>
                          <a:ea typeface="Calibri"/>
                          <a:cs typeface="Calibri"/>
                          <a:sym typeface="Calibri"/>
                        </a:rPr>
                        <a:t>8</a:t>
                      </a:r>
                      <a:endParaRPr sz="1300" b="1" u="none" strike="noStrike" cap="none">
                        <a:latin typeface="Calibri"/>
                        <a:ea typeface="Calibri"/>
                        <a:cs typeface="Calibri"/>
                        <a:sym typeface="Calibri"/>
                      </a:endParaRPr>
                    </a:p>
                  </a:txBody>
                  <a:tcPr marL="68575" marR="68575" marT="0" marB="0" anchor="ctr">
                    <a:lnL w="19050" cap="flat" cmpd="sng">
                      <a:solidFill>
                        <a:srgbClr val="A5A5A5"/>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tcPr>
                </a:tc>
                <a:extLst>
                  <a:ext uri="{0D108BD9-81ED-4DB2-BD59-A6C34878D82A}">
                    <a16:rowId xmlns:a16="http://schemas.microsoft.com/office/drawing/2014/main" val="10001"/>
                  </a:ext>
                </a:extLst>
              </a:tr>
              <a:tr h="1034375">
                <a:tc>
                  <a:txBody>
                    <a:bodyPr/>
                    <a:lstStyle/>
                    <a:p>
                      <a:pPr marL="0" marR="0" lvl="0" indent="0" algn="l" rtl="0">
                        <a:lnSpc>
                          <a:spcPct val="115000"/>
                        </a:lnSpc>
                        <a:spcBef>
                          <a:spcPts val="0"/>
                        </a:spcBef>
                        <a:spcAft>
                          <a:spcPts val="0"/>
                        </a:spcAft>
                        <a:buClr>
                          <a:srgbClr val="000000"/>
                        </a:buClr>
                        <a:buSzPts val="1300"/>
                        <a:buFont typeface="Arial"/>
                        <a:buNone/>
                      </a:pPr>
                      <a:r>
                        <a:rPr lang="es-CL" sz="1300" u="none" strike="noStrike" cap="none">
                          <a:latin typeface="Calibri"/>
                          <a:ea typeface="Calibri"/>
                          <a:cs typeface="Calibri"/>
                          <a:sym typeface="Calibri"/>
                        </a:rPr>
                        <a:t>Arcillas compactas, gravas, arenas ripiosas que necesiten para su remoción solamente el empleo  de picotas o instrumentos similares.</a:t>
                      </a:r>
                      <a:endParaRPr sz="1300" u="none" strike="noStrike" cap="none">
                        <a:latin typeface="Calibri"/>
                        <a:ea typeface="Calibri"/>
                        <a:cs typeface="Calibri"/>
                        <a:sym typeface="Calibri"/>
                      </a:endParaRPr>
                    </a:p>
                  </a:txBody>
                  <a:tcPr marL="68575" marR="68575" marT="0" marB="0">
                    <a:lnL w="9525" cap="flat" cmpd="sng">
                      <a:solidFill>
                        <a:srgbClr val="000000">
                          <a:alpha val="0"/>
                        </a:srgbClr>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300"/>
                        <a:buFont typeface="Arial"/>
                        <a:buNone/>
                      </a:pPr>
                      <a:r>
                        <a:rPr lang="es-CL" sz="1300" b="1" u="none" strike="noStrike" cap="none">
                          <a:latin typeface="Calibri"/>
                          <a:ea typeface="Calibri"/>
                          <a:cs typeface="Calibri"/>
                          <a:sym typeface="Calibri"/>
                        </a:rPr>
                        <a:t>15</a:t>
                      </a:r>
                      <a:endParaRPr sz="1300" b="1" u="none" strike="noStrike" cap="none">
                        <a:latin typeface="Calibri"/>
                        <a:ea typeface="Calibri"/>
                        <a:cs typeface="Calibri"/>
                        <a:sym typeface="Calibri"/>
                      </a:endParaRPr>
                    </a:p>
                  </a:txBody>
                  <a:tcPr marL="68575" marR="68575" marT="0" marB="0" anchor="ctr">
                    <a:lnL w="19050" cap="flat" cmpd="sng">
                      <a:solidFill>
                        <a:srgbClr val="A5A5A5"/>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tcPr>
                </a:tc>
                <a:extLst>
                  <a:ext uri="{0D108BD9-81ED-4DB2-BD59-A6C34878D82A}">
                    <a16:rowId xmlns:a16="http://schemas.microsoft.com/office/drawing/2014/main" val="10002"/>
                  </a:ext>
                </a:extLst>
              </a:tr>
              <a:tr h="775775">
                <a:tc>
                  <a:txBody>
                    <a:bodyPr/>
                    <a:lstStyle/>
                    <a:p>
                      <a:pPr marL="0" marR="0" lvl="0" indent="0" algn="l" rtl="0">
                        <a:lnSpc>
                          <a:spcPct val="115000"/>
                        </a:lnSpc>
                        <a:spcBef>
                          <a:spcPts val="0"/>
                        </a:spcBef>
                        <a:spcAft>
                          <a:spcPts val="0"/>
                        </a:spcAft>
                        <a:buClr>
                          <a:srgbClr val="000000"/>
                        </a:buClr>
                        <a:buSzPts val="1300"/>
                        <a:buFont typeface="Arial"/>
                        <a:buNone/>
                      </a:pPr>
                      <a:r>
                        <a:rPr lang="es-CL" sz="1300" u="none" strike="noStrike" cap="none">
                          <a:latin typeface="Calibri"/>
                          <a:ea typeface="Calibri"/>
                          <a:cs typeface="Calibri"/>
                          <a:sym typeface="Calibri"/>
                        </a:rPr>
                        <a:t>Ripio grueso, suelos pizarrosos, cancagua, toscas duras, entre otros, que deben ser removidas con chuzo.</a:t>
                      </a:r>
                      <a:endParaRPr sz="1300" u="none" strike="noStrike" cap="none">
                        <a:latin typeface="Calibri"/>
                        <a:ea typeface="Calibri"/>
                        <a:cs typeface="Calibri"/>
                        <a:sym typeface="Calibri"/>
                      </a:endParaRPr>
                    </a:p>
                  </a:txBody>
                  <a:tcPr marL="68575" marR="68575" marT="0" marB="0">
                    <a:lnL w="9525" cap="flat" cmpd="sng">
                      <a:solidFill>
                        <a:srgbClr val="000000">
                          <a:alpha val="0"/>
                        </a:srgbClr>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300"/>
                        <a:buFont typeface="Arial"/>
                        <a:buNone/>
                      </a:pPr>
                      <a:r>
                        <a:rPr lang="es-CL" sz="1300" b="1" u="none" strike="noStrike" cap="none">
                          <a:latin typeface="Calibri"/>
                          <a:ea typeface="Calibri"/>
                          <a:cs typeface="Calibri"/>
                          <a:sym typeface="Calibri"/>
                        </a:rPr>
                        <a:t>25</a:t>
                      </a:r>
                      <a:endParaRPr sz="1300" b="1" u="none" strike="noStrike" cap="none">
                        <a:latin typeface="Calibri"/>
                        <a:ea typeface="Calibri"/>
                        <a:cs typeface="Calibri"/>
                        <a:sym typeface="Calibri"/>
                      </a:endParaRPr>
                    </a:p>
                  </a:txBody>
                  <a:tcPr marL="68575" marR="68575" marT="0" marB="0" anchor="ctr">
                    <a:lnL w="19050" cap="flat" cmpd="sng">
                      <a:solidFill>
                        <a:srgbClr val="A5A5A5"/>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tcPr>
                </a:tc>
                <a:extLst>
                  <a:ext uri="{0D108BD9-81ED-4DB2-BD59-A6C34878D82A}">
                    <a16:rowId xmlns:a16="http://schemas.microsoft.com/office/drawing/2014/main" val="10003"/>
                  </a:ext>
                </a:extLst>
              </a:tr>
              <a:tr h="775775">
                <a:tc>
                  <a:txBody>
                    <a:bodyPr/>
                    <a:lstStyle/>
                    <a:p>
                      <a:pPr marL="0" marR="0" lvl="0" indent="0" algn="l" rtl="0">
                        <a:lnSpc>
                          <a:spcPct val="115000"/>
                        </a:lnSpc>
                        <a:spcBef>
                          <a:spcPts val="0"/>
                        </a:spcBef>
                        <a:spcAft>
                          <a:spcPts val="0"/>
                        </a:spcAft>
                        <a:buClr>
                          <a:srgbClr val="000000"/>
                        </a:buClr>
                        <a:buSzPts val="1300"/>
                        <a:buFont typeface="Arial"/>
                        <a:buNone/>
                      </a:pPr>
                      <a:r>
                        <a:rPr lang="es-CL" sz="1300" u="none" strike="noStrike" cap="none">
                          <a:latin typeface="Calibri"/>
                          <a:ea typeface="Calibri"/>
                          <a:cs typeface="Calibri"/>
                          <a:sym typeface="Calibri"/>
                        </a:rPr>
                        <a:t>Rocas sueltas, pizarras y margas duras que necesiten palanquearse para su remoción y demolición en general.</a:t>
                      </a:r>
                      <a:endParaRPr sz="1300" u="none" strike="noStrike" cap="none">
                        <a:latin typeface="Calibri"/>
                        <a:ea typeface="Calibri"/>
                        <a:cs typeface="Calibri"/>
                        <a:sym typeface="Calibri"/>
                      </a:endParaRPr>
                    </a:p>
                  </a:txBody>
                  <a:tcPr marL="68575" marR="68575" marT="0" marB="0">
                    <a:lnL w="9525" cap="flat" cmpd="sng">
                      <a:solidFill>
                        <a:srgbClr val="000000">
                          <a:alpha val="0"/>
                        </a:srgbClr>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300"/>
                        <a:buFont typeface="Arial"/>
                        <a:buNone/>
                      </a:pPr>
                      <a:r>
                        <a:rPr lang="es-CL" sz="1300" b="1" u="none" strike="noStrike" cap="none">
                          <a:latin typeface="Calibri"/>
                          <a:ea typeface="Calibri"/>
                          <a:cs typeface="Calibri"/>
                          <a:sym typeface="Calibri"/>
                        </a:rPr>
                        <a:t>30</a:t>
                      </a:r>
                      <a:endParaRPr sz="1300" b="1" u="none" strike="noStrike" cap="none">
                        <a:latin typeface="Calibri"/>
                        <a:ea typeface="Calibri"/>
                        <a:cs typeface="Calibri"/>
                        <a:sym typeface="Calibri"/>
                      </a:endParaRPr>
                    </a:p>
                  </a:txBody>
                  <a:tcPr marL="68575" marR="68575" marT="0" marB="0" anchor="ctr">
                    <a:lnL w="19050" cap="flat" cmpd="sng">
                      <a:solidFill>
                        <a:srgbClr val="A5A5A5"/>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tcPr>
                </a:tc>
                <a:extLst>
                  <a:ext uri="{0D108BD9-81ED-4DB2-BD59-A6C34878D82A}">
                    <a16:rowId xmlns:a16="http://schemas.microsoft.com/office/drawing/2014/main" val="10004"/>
                  </a:ext>
                </a:extLst>
              </a:tr>
              <a:tr h="517175">
                <a:tc>
                  <a:txBody>
                    <a:bodyPr/>
                    <a:lstStyle/>
                    <a:p>
                      <a:pPr marL="0" marR="0" lvl="0" indent="0" algn="l" rtl="0">
                        <a:lnSpc>
                          <a:spcPct val="115000"/>
                        </a:lnSpc>
                        <a:spcBef>
                          <a:spcPts val="0"/>
                        </a:spcBef>
                        <a:spcAft>
                          <a:spcPts val="0"/>
                        </a:spcAft>
                        <a:buClr>
                          <a:srgbClr val="000000"/>
                        </a:buClr>
                        <a:buSzPts val="1300"/>
                        <a:buFont typeface="Arial"/>
                        <a:buNone/>
                      </a:pPr>
                      <a:r>
                        <a:rPr lang="es-CL" sz="1300" u="none" strike="noStrike" cap="none">
                          <a:latin typeface="Calibri"/>
                          <a:ea typeface="Calibri"/>
                          <a:cs typeface="Calibri"/>
                          <a:sym typeface="Calibri"/>
                        </a:rPr>
                        <a:t>Rocas compactas cuya remoción necesita explosivos.</a:t>
                      </a:r>
                      <a:endParaRPr sz="1300" u="none" strike="noStrike" cap="none">
                        <a:latin typeface="Calibri"/>
                        <a:ea typeface="Calibri"/>
                        <a:cs typeface="Calibri"/>
                        <a:sym typeface="Calibri"/>
                      </a:endParaRPr>
                    </a:p>
                  </a:txBody>
                  <a:tcPr marL="68575" marR="68575" marT="0" marB="0">
                    <a:lnL w="9525" cap="flat" cmpd="sng">
                      <a:solidFill>
                        <a:srgbClr val="000000">
                          <a:alpha val="0"/>
                        </a:srgbClr>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300"/>
                        <a:buFont typeface="Arial"/>
                        <a:buNone/>
                      </a:pPr>
                      <a:r>
                        <a:rPr lang="es-CL" sz="1300" b="1" u="none" strike="noStrike" cap="none">
                          <a:latin typeface="Calibri"/>
                          <a:ea typeface="Calibri"/>
                          <a:cs typeface="Calibri"/>
                          <a:sym typeface="Calibri"/>
                        </a:rPr>
                        <a:t>45</a:t>
                      </a:r>
                      <a:endParaRPr sz="1300" b="1" u="none" strike="noStrike" cap="none">
                        <a:latin typeface="Calibri"/>
                        <a:ea typeface="Calibri"/>
                        <a:cs typeface="Calibri"/>
                        <a:sym typeface="Calibri"/>
                      </a:endParaRPr>
                    </a:p>
                  </a:txBody>
                  <a:tcPr marL="68575" marR="68575" marT="0" marB="0" anchor="ctr">
                    <a:lnL w="19050" cap="flat" cmpd="sng">
                      <a:solidFill>
                        <a:srgbClr val="A5A5A5"/>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sp>
        <p:nvSpPr>
          <p:cNvPr id="240" name="Google Shape;240;p28"/>
          <p:cNvSpPr txBox="1"/>
          <p:nvPr/>
        </p:nvSpPr>
        <p:spPr>
          <a:xfrm>
            <a:off x="5393405" y="1863055"/>
            <a:ext cx="6097554" cy="341632"/>
          </a:xfrm>
          <a:prstGeom prst="rect">
            <a:avLst/>
          </a:prstGeom>
          <a:noFill/>
          <a:ln>
            <a:noFill/>
          </a:ln>
        </p:spPr>
        <p:txBody>
          <a:bodyPr spcFirstLastPara="1" wrap="square" lIns="91425" tIns="45700" rIns="91425" bIns="45700" anchor="t" anchorCtr="0">
            <a:spAutoFit/>
          </a:bodyPr>
          <a:lstStyle/>
          <a:p>
            <a:pPr marL="0" marR="0" lvl="0" indent="0" algn="ctr" rtl="0">
              <a:lnSpc>
                <a:spcPct val="90000"/>
              </a:lnSpc>
              <a:spcBef>
                <a:spcPts val="0"/>
              </a:spcBef>
              <a:spcAft>
                <a:spcPts val="0"/>
              </a:spcAft>
              <a:buClr>
                <a:schemeClr val="dk1"/>
              </a:buClr>
              <a:buSzPts val="2000"/>
              <a:buFont typeface="Arial"/>
              <a:buNone/>
            </a:pPr>
            <a:r>
              <a:rPr lang="es-CL" sz="1800" b="1" i="0" u="none" strike="noStrike" cap="none">
                <a:solidFill>
                  <a:srgbClr val="00953A"/>
                </a:solidFill>
                <a:latin typeface="Calibri"/>
                <a:ea typeface="Calibri"/>
                <a:cs typeface="Calibri"/>
                <a:sym typeface="Calibri"/>
              </a:rPr>
              <a:t>Tabla 2. Compactación</a:t>
            </a:r>
            <a:endParaRPr/>
          </a:p>
        </p:txBody>
      </p:sp>
      <p:sp>
        <p:nvSpPr>
          <p:cNvPr id="241" name="Google Shape;241;p28"/>
          <p:cNvSpPr txBox="1"/>
          <p:nvPr/>
        </p:nvSpPr>
        <p:spPr>
          <a:xfrm>
            <a:off x="5393407" y="6436307"/>
            <a:ext cx="6097500" cy="258600"/>
          </a:xfrm>
          <a:prstGeom prst="rect">
            <a:avLst/>
          </a:prstGeom>
          <a:noFill/>
          <a:ln>
            <a:noFill/>
          </a:ln>
        </p:spPr>
        <p:txBody>
          <a:bodyPr spcFirstLastPara="1" wrap="square" lIns="91425" tIns="45700" rIns="91425" bIns="45700" anchor="t" anchorCtr="0">
            <a:spAutoFit/>
          </a:bodyPr>
          <a:lstStyle/>
          <a:p>
            <a:pPr marL="0" marR="0" lvl="0" indent="0" algn="ctr" rtl="0">
              <a:lnSpc>
                <a:spcPct val="90000"/>
              </a:lnSpc>
              <a:spcBef>
                <a:spcPts val="0"/>
              </a:spcBef>
              <a:spcAft>
                <a:spcPts val="0"/>
              </a:spcAft>
              <a:buClr>
                <a:schemeClr val="dk1"/>
              </a:buClr>
              <a:buSzPts val="2000"/>
              <a:buFont typeface="Arial"/>
              <a:buNone/>
            </a:pPr>
            <a:r>
              <a:rPr lang="es-CL" sz="1200" b="0" i="0" u="none" strike="noStrike" cap="none">
                <a:solidFill>
                  <a:srgbClr val="000000"/>
                </a:solidFill>
                <a:latin typeface="Calibri"/>
                <a:ea typeface="Calibri"/>
                <a:cs typeface="Calibri"/>
                <a:sym typeface="Calibri"/>
              </a:rPr>
              <a:t>Fuente NCh 353</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pic>
        <p:nvPicPr>
          <p:cNvPr id="246" name="Google Shape;246;p29"/>
          <p:cNvPicPr preferRelativeResize="0"/>
          <p:nvPr/>
        </p:nvPicPr>
        <p:blipFill rotWithShape="1">
          <a:blip r:embed="rId3">
            <a:alphaModFix/>
          </a:blip>
          <a:srcRect/>
          <a:stretch/>
        </p:blipFill>
        <p:spPr>
          <a:xfrm>
            <a:off x="4762" y="0"/>
            <a:ext cx="12182475" cy="6858000"/>
          </a:xfrm>
          <a:prstGeom prst="rect">
            <a:avLst/>
          </a:prstGeom>
          <a:noFill/>
          <a:ln>
            <a:noFill/>
          </a:ln>
        </p:spPr>
      </p:pic>
      <p:sp>
        <p:nvSpPr>
          <p:cNvPr id="247" name="Google Shape;247;p29"/>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48" name="Google Shape;248;p29"/>
          <p:cNvSpPr txBox="1"/>
          <p:nvPr/>
        </p:nvSpPr>
        <p:spPr>
          <a:xfrm>
            <a:off x="296663" y="391759"/>
            <a:ext cx="10515600" cy="1325563"/>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rgbClr val="000000"/>
              </a:buClr>
              <a:buSzPts val="4400"/>
              <a:buFont typeface="Arial"/>
              <a:buNone/>
            </a:pPr>
            <a:r>
              <a:rPr lang="es-CL" sz="4400" b="0" i="0" u="none" strike="noStrike" cap="none">
                <a:solidFill>
                  <a:srgbClr val="A7A8AA"/>
                </a:solidFill>
                <a:latin typeface="Calibri"/>
                <a:ea typeface="Calibri"/>
                <a:cs typeface="Calibri"/>
                <a:sym typeface="Calibri"/>
              </a:rPr>
              <a:t>HORMIGÓN SIMPLE</a:t>
            </a:r>
            <a:br>
              <a:rPr lang="es-CL" sz="4400" b="0" i="0" u="none" strike="noStrike" cap="none">
                <a:solidFill>
                  <a:schemeClr val="dk1"/>
                </a:solidFill>
                <a:latin typeface="Calibri"/>
                <a:ea typeface="Calibri"/>
                <a:cs typeface="Calibri"/>
                <a:sym typeface="Calibri"/>
              </a:rPr>
            </a:br>
            <a:r>
              <a:rPr lang="es-CL" sz="4400" b="0" i="0" u="none" strike="noStrike" cap="none">
                <a:solidFill>
                  <a:srgbClr val="00953A"/>
                </a:solidFill>
                <a:latin typeface="Calibri"/>
                <a:ea typeface="Calibri"/>
                <a:cs typeface="Calibri"/>
                <a:sym typeface="Calibri"/>
              </a:rPr>
              <a:t>Y ARMADO</a:t>
            </a:r>
            <a:endParaRPr sz="4400" b="0" i="0" u="none" strike="noStrike" cap="none">
              <a:solidFill>
                <a:srgbClr val="00953A"/>
              </a:solidFill>
              <a:latin typeface="Calibri"/>
              <a:ea typeface="Calibri"/>
              <a:cs typeface="Calibri"/>
              <a:sym typeface="Calibri"/>
            </a:endParaRPr>
          </a:p>
        </p:txBody>
      </p:sp>
      <p:sp>
        <p:nvSpPr>
          <p:cNvPr id="249" name="Google Shape;249;p29"/>
          <p:cNvSpPr/>
          <p:nvPr/>
        </p:nvSpPr>
        <p:spPr>
          <a:xfrm>
            <a:off x="403193" y="304416"/>
            <a:ext cx="1336831" cy="45719"/>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50" name="Google Shape;250;p29"/>
          <p:cNvSpPr/>
          <p:nvPr/>
        </p:nvSpPr>
        <p:spPr>
          <a:xfrm>
            <a:off x="1" y="2109081"/>
            <a:ext cx="9461240" cy="4047308"/>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51" name="Google Shape;251;p29"/>
          <p:cNvSpPr txBox="1"/>
          <p:nvPr/>
        </p:nvSpPr>
        <p:spPr>
          <a:xfrm>
            <a:off x="296682" y="2406263"/>
            <a:ext cx="9006900" cy="2677800"/>
          </a:xfrm>
          <a:prstGeom prst="rect">
            <a:avLst/>
          </a:prstGeom>
          <a:noFill/>
          <a:ln>
            <a:noFill/>
          </a:ln>
        </p:spPr>
        <p:txBody>
          <a:bodyPr spcFirstLastPara="1" wrap="square" lIns="91425" tIns="45700" rIns="91425" bIns="45700" anchor="t" anchorCtr="0">
            <a:spAutoFit/>
          </a:bodyPr>
          <a:lstStyle/>
          <a:p>
            <a:pPr marL="457200" marR="0" lvl="0" indent="-381000" algn="just" rtl="0">
              <a:lnSpc>
                <a:spcPct val="100000"/>
              </a:lnSpc>
              <a:spcBef>
                <a:spcPts val="0"/>
              </a:spcBef>
              <a:spcAft>
                <a:spcPts val="0"/>
              </a:spcAft>
              <a:buClr>
                <a:schemeClr val="lt1"/>
              </a:buClr>
              <a:buSzPts val="2400"/>
              <a:buFont typeface="Calibri"/>
              <a:buChar char="●"/>
            </a:pPr>
            <a:r>
              <a:rPr lang="es-CL" sz="2400" b="0" i="0" u="none" strike="noStrike" cap="none">
                <a:solidFill>
                  <a:schemeClr val="lt1"/>
                </a:solidFill>
                <a:latin typeface="Calibri"/>
                <a:ea typeface="Calibri"/>
                <a:cs typeface="Calibri"/>
                <a:sym typeface="Calibri"/>
              </a:rPr>
              <a:t>Las obras de hormigón armado se miden por su volumen, sin descontar el espacio ocupado por las armaduras de acero, se descuentan todos los vanos, escotillas o aberturas de superficie superior a 0.05 m2.</a:t>
            </a:r>
            <a:endParaRPr sz="2400" b="0" i="0" u="none" strike="noStrike" cap="none">
              <a:solidFill>
                <a:schemeClr val="lt1"/>
              </a:solidFill>
              <a:latin typeface="Calibri"/>
              <a:ea typeface="Calibri"/>
              <a:cs typeface="Calibri"/>
              <a:sym typeface="Calibri"/>
            </a:endParaRPr>
          </a:p>
          <a:p>
            <a:pPr marL="457200" marR="0" lvl="0" indent="-381000" algn="just" rtl="0">
              <a:lnSpc>
                <a:spcPct val="100000"/>
              </a:lnSpc>
              <a:spcBef>
                <a:spcPts val="0"/>
              </a:spcBef>
              <a:spcAft>
                <a:spcPts val="0"/>
              </a:spcAft>
              <a:buClr>
                <a:schemeClr val="lt1"/>
              </a:buClr>
              <a:buSzPts val="2400"/>
              <a:buFont typeface="Calibri"/>
              <a:buChar char="●"/>
            </a:pPr>
            <a:r>
              <a:rPr lang="es-CL" sz="2400" b="0" i="0" u="none" strike="noStrike" cap="none">
                <a:solidFill>
                  <a:schemeClr val="lt1"/>
                </a:solidFill>
                <a:latin typeface="Calibri"/>
                <a:ea typeface="Calibri"/>
                <a:cs typeface="Calibri"/>
                <a:sym typeface="Calibri"/>
              </a:rPr>
              <a:t>La cubicación del hormigón se debe efectuar por partidas separadas, para cada tipo de hormigón, elemento a hormigonar, tipo de moldaje a utilizar, o maquinaria necesaria para su fácil esparcimiento, aunque constituyan un mismo elemento en conjunto.</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pic>
        <p:nvPicPr>
          <p:cNvPr id="256" name="Google Shape;256;p30"/>
          <p:cNvPicPr preferRelativeResize="0"/>
          <p:nvPr/>
        </p:nvPicPr>
        <p:blipFill rotWithShape="1">
          <a:blip r:embed="rId3">
            <a:alphaModFix/>
          </a:blip>
          <a:srcRect/>
          <a:stretch/>
        </p:blipFill>
        <p:spPr>
          <a:xfrm>
            <a:off x="4762" y="0"/>
            <a:ext cx="12182475" cy="6858000"/>
          </a:xfrm>
          <a:prstGeom prst="rect">
            <a:avLst/>
          </a:prstGeom>
          <a:noFill/>
          <a:ln>
            <a:noFill/>
          </a:ln>
        </p:spPr>
      </p:pic>
      <p:sp>
        <p:nvSpPr>
          <p:cNvPr id="257" name="Google Shape;257;p30"/>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58" name="Google Shape;258;p30"/>
          <p:cNvSpPr txBox="1"/>
          <p:nvPr/>
        </p:nvSpPr>
        <p:spPr>
          <a:xfrm>
            <a:off x="296663" y="391759"/>
            <a:ext cx="10515600" cy="1325563"/>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rgbClr val="000000"/>
              </a:buClr>
              <a:buSzPts val="4400"/>
              <a:buFont typeface="Arial"/>
              <a:buNone/>
            </a:pPr>
            <a:r>
              <a:rPr lang="es-CL" sz="4400" b="0" i="0" u="none" strike="noStrike" cap="none">
                <a:solidFill>
                  <a:srgbClr val="A7A8AA"/>
                </a:solidFill>
                <a:latin typeface="Calibri"/>
                <a:ea typeface="Calibri"/>
                <a:cs typeface="Calibri"/>
                <a:sym typeface="Calibri"/>
              </a:rPr>
              <a:t>ALBAÑILERÍA</a:t>
            </a:r>
            <a:br>
              <a:rPr lang="es-CL" sz="4400" b="0" i="0" u="none" strike="noStrike" cap="none">
                <a:solidFill>
                  <a:schemeClr val="dk1"/>
                </a:solidFill>
                <a:latin typeface="Calibri"/>
                <a:ea typeface="Calibri"/>
                <a:cs typeface="Calibri"/>
                <a:sym typeface="Calibri"/>
              </a:rPr>
            </a:br>
            <a:endParaRPr sz="4400" b="0" i="0" u="none" strike="noStrike" cap="none">
              <a:solidFill>
                <a:srgbClr val="00953A"/>
              </a:solidFill>
              <a:latin typeface="Calibri"/>
              <a:ea typeface="Calibri"/>
              <a:cs typeface="Calibri"/>
              <a:sym typeface="Calibri"/>
            </a:endParaRPr>
          </a:p>
        </p:txBody>
      </p:sp>
      <p:sp>
        <p:nvSpPr>
          <p:cNvPr id="259" name="Google Shape;259;p30"/>
          <p:cNvSpPr/>
          <p:nvPr/>
        </p:nvSpPr>
        <p:spPr>
          <a:xfrm>
            <a:off x="403193" y="304416"/>
            <a:ext cx="1336831" cy="45719"/>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60" name="Google Shape;260;p30"/>
          <p:cNvSpPr/>
          <p:nvPr/>
        </p:nvSpPr>
        <p:spPr>
          <a:xfrm>
            <a:off x="0" y="1455701"/>
            <a:ext cx="4847100" cy="3083400"/>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61" name="Google Shape;261;p30"/>
          <p:cNvSpPr txBox="1"/>
          <p:nvPr/>
        </p:nvSpPr>
        <p:spPr>
          <a:xfrm>
            <a:off x="243438" y="1656229"/>
            <a:ext cx="4360200" cy="2751600"/>
          </a:xfrm>
          <a:prstGeom prst="rect">
            <a:avLst/>
          </a:prstGeom>
          <a:noFill/>
          <a:ln>
            <a:noFill/>
          </a:ln>
        </p:spPr>
        <p:txBody>
          <a:bodyPr spcFirstLastPara="1" wrap="square" lIns="91425" tIns="45700" rIns="91425" bIns="45700" anchor="t" anchorCtr="0">
            <a:spAutoFit/>
          </a:bodyPr>
          <a:lstStyle/>
          <a:p>
            <a:pPr marL="0" marR="0" lvl="0" indent="0" algn="just" rtl="0">
              <a:lnSpc>
                <a:spcPct val="90000"/>
              </a:lnSpc>
              <a:spcBef>
                <a:spcPts val="0"/>
              </a:spcBef>
              <a:spcAft>
                <a:spcPts val="0"/>
              </a:spcAft>
              <a:buClr>
                <a:schemeClr val="dk1"/>
              </a:buClr>
              <a:buSzPts val="2220"/>
              <a:buFont typeface="Arial"/>
              <a:buNone/>
            </a:pPr>
            <a:r>
              <a:rPr lang="es-CL" sz="2400" b="0" i="0" u="none" strike="noStrike" cap="none">
                <a:solidFill>
                  <a:schemeClr val="lt1"/>
                </a:solidFill>
                <a:latin typeface="Calibri"/>
                <a:ea typeface="Calibri"/>
                <a:cs typeface="Calibri"/>
                <a:sym typeface="Calibri"/>
              </a:rPr>
              <a:t>Se calcula según su superficie efectiva, independiente de su espesor, y se deben descontar los vanos en porcentaje de superficie, de manera de compensar la mano de obra y materiales utilizados en la formación de éste:</a:t>
            </a:r>
            <a:endParaRPr/>
          </a:p>
        </p:txBody>
      </p:sp>
      <p:sp>
        <p:nvSpPr>
          <p:cNvPr id="262" name="Google Shape;262;p30"/>
          <p:cNvSpPr txBox="1"/>
          <p:nvPr/>
        </p:nvSpPr>
        <p:spPr>
          <a:xfrm>
            <a:off x="5154500" y="2952175"/>
            <a:ext cx="6533700" cy="591000"/>
          </a:xfrm>
          <a:prstGeom prst="rect">
            <a:avLst/>
          </a:prstGeom>
          <a:noFill/>
          <a:ln>
            <a:noFill/>
          </a:ln>
        </p:spPr>
        <p:txBody>
          <a:bodyPr spcFirstLastPara="1" wrap="square" lIns="91425" tIns="45700" rIns="91425" bIns="45700" anchor="t" anchorCtr="0">
            <a:spAutoFit/>
          </a:bodyPr>
          <a:lstStyle/>
          <a:p>
            <a:pPr marL="0" marR="0" lvl="0" indent="0" algn="ctr" rtl="0">
              <a:lnSpc>
                <a:spcPct val="90000"/>
              </a:lnSpc>
              <a:spcBef>
                <a:spcPts val="0"/>
              </a:spcBef>
              <a:spcAft>
                <a:spcPts val="0"/>
              </a:spcAft>
              <a:buClr>
                <a:schemeClr val="dk1"/>
              </a:buClr>
              <a:buSzPts val="2000"/>
              <a:buFont typeface="Arial"/>
              <a:buNone/>
            </a:pPr>
            <a:r>
              <a:rPr lang="es-CL" sz="1800" b="1" i="0" u="none" strike="noStrike" cap="none">
                <a:solidFill>
                  <a:srgbClr val="00953A"/>
                </a:solidFill>
                <a:latin typeface="Calibri"/>
                <a:ea typeface="Calibri"/>
                <a:cs typeface="Calibri"/>
                <a:sym typeface="Calibri"/>
              </a:rPr>
              <a:t>Tabla 3. Descuento de vanos en muros de ladrillo o bloques hechos a máquina</a:t>
            </a:r>
            <a:endParaRPr/>
          </a:p>
        </p:txBody>
      </p:sp>
      <p:sp>
        <p:nvSpPr>
          <p:cNvPr id="263" name="Google Shape;263;p30"/>
          <p:cNvSpPr txBox="1"/>
          <p:nvPr/>
        </p:nvSpPr>
        <p:spPr>
          <a:xfrm>
            <a:off x="5393407" y="6177757"/>
            <a:ext cx="6097500" cy="258600"/>
          </a:xfrm>
          <a:prstGeom prst="rect">
            <a:avLst/>
          </a:prstGeom>
          <a:noFill/>
          <a:ln>
            <a:noFill/>
          </a:ln>
        </p:spPr>
        <p:txBody>
          <a:bodyPr spcFirstLastPara="1" wrap="square" lIns="91425" tIns="45700" rIns="91425" bIns="45700" anchor="t" anchorCtr="0">
            <a:spAutoFit/>
          </a:bodyPr>
          <a:lstStyle/>
          <a:p>
            <a:pPr marL="0" marR="0" lvl="0" indent="0" algn="ctr" rtl="0">
              <a:lnSpc>
                <a:spcPct val="90000"/>
              </a:lnSpc>
              <a:spcBef>
                <a:spcPts val="0"/>
              </a:spcBef>
              <a:spcAft>
                <a:spcPts val="0"/>
              </a:spcAft>
              <a:buClr>
                <a:schemeClr val="dk1"/>
              </a:buClr>
              <a:buSzPts val="2000"/>
              <a:buFont typeface="Arial"/>
              <a:buNone/>
            </a:pPr>
            <a:r>
              <a:rPr lang="es-CL" sz="1200" b="0" i="0" u="none" strike="noStrike" cap="none">
                <a:solidFill>
                  <a:srgbClr val="000000"/>
                </a:solidFill>
                <a:latin typeface="Calibri"/>
                <a:ea typeface="Calibri"/>
                <a:cs typeface="Calibri"/>
                <a:sym typeface="Calibri"/>
              </a:rPr>
              <a:t>Fuente: NCh 353</a:t>
            </a:r>
            <a:endParaRPr/>
          </a:p>
        </p:txBody>
      </p:sp>
      <p:graphicFrame>
        <p:nvGraphicFramePr>
          <p:cNvPr id="264" name="Google Shape;264;p30"/>
          <p:cNvGraphicFramePr/>
          <p:nvPr/>
        </p:nvGraphicFramePr>
        <p:xfrm>
          <a:off x="5154511" y="3625752"/>
          <a:ext cx="6558450" cy="2469350"/>
        </p:xfrm>
        <a:graphic>
          <a:graphicData uri="http://schemas.openxmlformats.org/drawingml/2006/table">
            <a:tbl>
              <a:tblPr>
                <a:noFill/>
                <a:tableStyleId>{46E8D8DD-20FB-4D07-BDDE-01341D72EBBE}</a:tableStyleId>
              </a:tblPr>
              <a:tblGrid>
                <a:gridCol w="2186150">
                  <a:extLst>
                    <a:ext uri="{9D8B030D-6E8A-4147-A177-3AD203B41FA5}">
                      <a16:colId xmlns:a16="http://schemas.microsoft.com/office/drawing/2014/main" val="20000"/>
                    </a:ext>
                  </a:extLst>
                </a:gridCol>
                <a:gridCol w="2186150">
                  <a:extLst>
                    <a:ext uri="{9D8B030D-6E8A-4147-A177-3AD203B41FA5}">
                      <a16:colId xmlns:a16="http://schemas.microsoft.com/office/drawing/2014/main" val="20001"/>
                    </a:ext>
                  </a:extLst>
                </a:gridCol>
                <a:gridCol w="2186150">
                  <a:extLst>
                    <a:ext uri="{9D8B030D-6E8A-4147-A177-3AD203B41FA5}">
                      <a16:colId xmlns:a16="http://schemas.microsoft.com/office/drawing/2014/main" val="20002"/>
                    </a:ext>
                  </a:extLst>
                </a:gridCol>
              </a:tblGrid>
              <a:tr h="1144700">
                <a:tc>
                  <a:txBody>
                    <a:bodyPr/>
                    <a:lstStyle/>
                    <a:p>
                      <a:pPr marL="0" marR="0" lvl="0" indent="0" algn="ctr" rtl="0">
                        <a:lnSpc>
                          <a:spcPct val="115000"/>
                        </a:lnSpc>
                        <a:spcBef>
                          <a:spcPts val="0"/>
                        </a:spcBef>
                        <a:spcAft>
                          <a:spcPts val="0"/>
                        </a:spcAft>
                        <a:buClr>
                          <a:srgbClr val="000000"/>
                        </a:buClr>
                        <a:buSzPts val="2000"/>
                        <a:buFont typeface="Arial"/>
                        <a:buNone/>
                      </a:pPr>
                      <a:r>
                        <a:rPr lang="es-CL" sz="2000" b="1" u="none" strike="noStrike" cap="none">
                          <a:solidFill>
                            <a:schemeClr val="lt1"/>
                          </a:solidFill>
                          <a:latin typeface="Calibri"/>
                          <a:ea typeface="Calibri"/>
                          <a:cs typeface="Calibri"/>
                          <a:sym typeface="Calibri"/>
                        </a:rPr>
                        <a:t>SUPERFICIE DEL VANO M2</a:t>
                      </a:r>
                      <a:endParaRPr sz="2000" b="1" u="none" strike="noStrike" cap="none">
                        <a:solidFill>
                          <a:schemeClr val="lt1"/>
                        </a:solidFill>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2857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00953A"/>
                    </a:solidFill>
                  </a:tcPr>
                </a:tc>
                <a:tc>
                  <a:txBody>
                    <a:bodyPr/>
                    <a:lstStyle/>
                    <a:p>
                      <a:pPr marL="0" marR="0" lvl="0" indent="0" algn="ctr" rtl="0">
                        <a:lnSpc>
                          <a:spcPct val="115000"/>
                        </a:lnSpc>
                        <a:spcBef>
                          <a:spcPts val="0"/>
                        </a:spcBef>
                        <a:spcAft>
                          <a:spcPts val="0"/>
                        </a:spcAft>
                        <a:buClr>
                          <a:srgbClr val="000000"/>
                        </a:buClr>
                        <a:buSzPts val="2000"/>
                        <a:buFont typeface="Arial"/>
                        <a:buNone/>
                      </a:pPr>
                      <a:r>
                        <a:rPr lang="es-CL" sz="2000" b="1" u="none" strike="noStrike" cap="none">
                          <a:solidFill>
                            <a:schemeClr val="lt1"/>
                          </a:solidFill>
                          <a:latin typeface="Calibri"/>
                          <a:ea typeface="Calibri"/>
                          <a:cs typeface="Calibri"/>
                          <a:sym typeface="Calibri"/>
                        </a:rPr>
                        <a:t>DESCUENTO SIN PILAR</a:t>
                      </a:r>
                      <a:endParaRPr sz="2000" b="1" u="none" strike="noStrike" cap="none">
                        <a:solidFill>
                          <a:schemeClr val="lt1"/>
                        </a:solidFill>
                        <a:latin typeface="Calibri"/>
                        <a:ea typeface="Calibri"/>
                        <a:cs typeface="Calibri"/>
                        <a:sym typeface="Calibri"/>
                      </a:endParaRPr>
                    </a:p>
                    <a:p>
                      <a:pPr marL="0" marR="0" lvl="0" indent="0" algn="ctr" rtl="0">
                        <a:lnSpc>
                          <a:spcPct val="115000"/>
                        </a:lnSpc>
                        <a:spcBef>
                          <a:spcPts val="0"/>
                        </a:spcBef>
                        <a:spcAft>
                          <a:spcPts val="0"/>
                        </a:spcAft>
                        <a:buClr>
                          <a:srgbClr val="000000"/>
                        </a:buClr>
                        <a:buSzPts val="2000"/>
                        <a:buFont typeface="Arial"/>
                        <a:buNone/>
                      </a:pPr>
                      <a:r>
                        <a:rPr lang="es-CL" sz="2000" b="1" u="none" strike="noStrike" cap="none">
                          <a:solidFill>
                            <a:schemeClr val="lt1"/>
                          </a:solidFill>
                          <a:latin typeface="Calibri"/>
                          <a:ea typeface="Calibri"/>
                          <a:cs typeface="Calibri"/>
                          <a:sym typeface="Calibri"/>
                        </a:rPr>
                        <a:t>DE H.A %</a:t>
                      </a:r>
                      <a:endParaRPr sz="2000" b="1" u="none" strike="noStrike" cap="none">
                        <a:solidFill>
                          <a:schemeClr val="lt1"/>
                        </a:solidFill>
                        <a:latin typeface="Calibri"/>
                        <a:ea typeface="Calibri"/>
                        <a:cs typeface="Calibri"/>
                        <a:sym typeface="Calibri"/>
                      </a:endParaRPr>
                    </a:p>
                  </a:txBody>
                  <a:tcPr marL="68575" marR="68575" marT="0" marB="0" anchor="ctr">
                    <a:lnL w="28575" cap="flat" cmpd="sng">
                      <a:solidFill>
                        <a:schemeClr val="lt1"/>
                      </a:solidFill>
                      <a:prstDash val="solid"/>
                      <a:round/>
                      <a:headEnd type="none" w="sm" len="sm"/>
                      <a:tailEnd type="none" w="sm" len="sm"/>
                    </a:lnL>
                    <a:lnR w="2857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00953A"/>
                    </a:solidFill>
                  </a:tcPr>
                </a:tc>
                <a:tc>
                  <a:txBody>
                    <a:bodyPr/>
                    <a:lstStyle/>
                    <a:p>
                      <a:pPr marL="0" marR="0" lvl="0" indent="0" algn="ctr" rtl="0">
                        <a:lnSpc>
                          <a:spcPct val="115000"/>
                        </a:lnSpc>
                        <a:spcBef>
                          <a:spcPts val="0"/>
                        </a:spcBef>
                        <a:spcAft>
                          <a:spcPts val="0"/>
                        </a:spcAft>
                        <a:buClr>
                          <a:srgbClr val="000000"/>
                        </a:buClr>
                        <a:buSzPts val="2000"/>
                        <a:buFont typeface="Arial"/>
                        <a:buNone/>
                      </a:pPr>
                      <a:r>
                        <a:rPr lang="es-CL" sz="2000" b="1" u="none" strike="noStrike" cap="none">
                          <a:solidFill>
                            <a:schemeClr val="lt1"/>
                          </a:solidFill>
                          <a:latin typeface="Calibri"/>
                          <a:ea typeface="Calibri"/>
                          <a:cs typeface="Calibri"/>
                          <a:sym typeface="Calibri"/>
                        </a:rPr>
                        <a:t>DESCUENTO CON PILAR</a:t>
                      </a:r>
                      <a:endParaRPr sz="2000" b="1" u="none" strike="noStrike" cap="none">
                        <a:solidFill>
                          <a:schemeClr val="lt1"/>
                        </a:solidFill>
                        <a:latin typeface="Calibri"/>
                        <a:ea typeface="Calibri"/>
                        <a:cs typeface="Calibri"/>
                        <a:sym typeface="Calibri"/>
                      </a:endParaRPr>
                    </a:p>
                    <a:p>
                      <a:pPr marL="0" marR="0" lvl="0" indent="0" algn="ctr" rtl="0">
                        <a:lnSpc>
                          <a:spcPct val="115000"/>
                        </a:lnSpc>
                        <a:spcBef>
                          <a:spcPts val="0"/>
                        </a:spcBef>
                        <a:spcAft>
                          <a:spcPts val="0"/>
                        </a:spcAft>
                        <a:buClr>
                          <a:srgbClr val="000000"/>
                        </a:buClr>
                        <a:buSzPts val="2000"/>
                        <a:buFont typeface="Arial"/>
                        <a:buNone/>
                      </a:pPr>
                      <a:r>
                        <a:rPr lang="es-CL" sz="2000" b="1" u="none" strike="noStrike" cap="none">
                          <a:solidFill>
                            <a:schemeClr val="lt1"/>
                          </a:solidFill>
                          <a:latin typeface="Calibri"/>
                          <a:ea typeface="Calibri"/>
                          <a:cs typeface="Calibri"/>
                          <a:sym typeface="Calibri"/>
                        </a:rPr>
                        <a:t>DE H.A %</a:t>
                      </a:r>
                      <a:endParaRPr sz="2000" b="1" u="none" strike="noStrike" cap="none">
                        <a:solidFill>
                          <a:schemeClr val="lt1"/>
                        </a:solidFill>
                        <a:latin typeface="Calibri"/>
                        <a:ea typeface="Calibri"/>
                        <a:cs typeface="Calibri"/>
                        <a:sym typeface="Calibri"/>
                      </a:endParaRPr>
                    </a:p>
                  </a:txBody>
                  <a:tcPr marL="68575" marR="68575" marT="0" marB="0" anchor="ctr">
                    <a:lnL w="2857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00953A"/>
                    </a:solidFill>
                  </a:tcPr>
                </a:tc>
                <a:extLst>
                  <a:ext uri="{0D108BD9-81ED-4DB2-BD59-A6C34878D82A}">
                    <a16:rowId xmlns:a16="http://schemas.microsoft.com/office/drawing/2014/main" val="10000"/>
                  </a:ext>
                </a:extLst>
              </a:tr>
              <a:tr h="441550">
                <a:tc>
                  <a:txBody>
                    <a:bodyPr/>
                    <a:lstStyle/>
                    <a:p>
                      <a:pPr marL="0" marR="0" lvl="0" indent="0" algn="ctr" rtl="0">
                        <a:lnSpc>
                          <a:spcPct val="115000"/>
                        </a:lnSpc>
                        <a:spcBef>
                          <a:spcPts val="0"/>
                        </a:spcBef>
                        <a:spcAft>
                          <a:spcPts val="0"/>
                        </a:spcAft>
                        <a:buClr>
                          <a:srgbClr val="000000"/>
                        </a:buClr>
                        <a:buSzPts val="1500"/>
                        <a:buFont typeface="Arial"/>
                        <a:buNone/>
                      </a:pPr>
                      <a:r>
                        <a:rPr lang="es-CL" sz="1500" u="none" strike="noStrike" cap="none">
                          <a:latin typeface="Calibri"/>
                          <a:ea typeface="Calibri"/>
                          <a:cs typeface="Calibri"/>
                          <a:sym typeface="Calibri"/>
                        </a:rPr>
                        <a:t>&lt;1,5</a:t>
                      </a:r>
                      <a:endParaRPr sz="15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19050" cap="flat" cmpd="sng">
                      <a:solidFill>
                        <a:srgbClr val="A5A5A5"/>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500"/>
                        <a:buFont typeface="Arial"/>
                        <a:buNone/>
                      </a:pPr>
                      <a:r>
                        <a:rPr lang="es-CL" sz="1500" b="1" u="none" strike="noStrike" cap="none">
                          <a:latin typeface="Calibri"/>
                          <a:ea typeface="Calibri"/>
                          <a:cs typeface="Calibri"/>
                          <a:sym typeface="Calibri"/>
                        </a:rPr>
                        <a:t>0</a:t>
                      </a:r>
                      <a:endParaRPr sz="1500" b="1" u="none" strike="noStrike" cap="none">
                        <a:latin typeface="Calibri"/>
                        <a:ea typeface="Calibri"/>
                        <a:cs typeface="Calibri"/>
                        <a:sym typeface="Calibri"/>
                      </a:endParaRPr>
                    </a:p>
                  </a:txBody>
                  <a:tcPr marL="68575" marR="68575" marT="0" marB="0" anchor="ctr">
                    <a:lnL w="19050" cap="flat" cmpd="sng">
                      <a:solidFill>
                        <a:srgbClr val="A5A5A5"/>
                      </a:solidFill>
                      <a:prstDash val="solid"/>
                      <a:round/>
                      <a:headEnd type="none" w="sm" len="sm"/>
                      <a:tailEnd type="none" w="sm" len="sm"/>
                    </a:lnL>
                    <a:lnR w="19050" cap="flat" cmpd="sng">
                      <a:solidFill>
                        <a:srgbClr val="A5A5A5"/>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500"/>
                        <a:buFont typeface="Arial"/>
                        <a:buNone/>
                      </a:pPr>
                      <a:r>
                        <a:rPr lang="es-CL" sz="1500" b="1" u="none" strike="noStrike" cap="none">
                          <a:latin typeface="Calibri"/>
                          <a:ea typeface="Calibri"/>
                          <a:cs typeface="Calibri"/>
                          <a:sym typeface="Calibri"/>
                        </a:rPr>
                        <a:t>50</a:t>
                      </a:r>
                      <a:endParaRPr sz="1500" b="1" u="none" strike="noStrike" cap="none">
                        <a:latin typeface="Calibri"/>
                        <a:ea typeface="Calibri"/>
                        <a:cs typeface="Calibri"/>
                        <a:sym typeface="Calibri"/>
                      </a:endParaRPr>
                    </a:p>
                  </a:txBody>
                  <a:tcPr marL="68575" marR="68575" marT="0" marB="0" anchor="ctr">
                    <a:lnL w="19050" cap="flat" cmpd="sng">
                      <a:solidFill>
                        <a:srgbClr val="A5A5A5"/>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tcPr>
                </a:tc>
                <a:extLst>
                  <a:ext uri="{0D108BD9-81ED-4DB2-BD59-A6C34878D82A}">
                    <a16:rowId xmlns:a16="http://schemas.microsoft.com/office/drawing/2014/main" val="10001"/>
                  </a:ext>
                </a:extLst>
              </a:tr>
              <a:tr h="441550">
                <a:tc>
                  <a:txBody>
                    <a:bodyPr/>
                    <a:lstStyle/>
                    <a:p>
                      <a:pPr marL="0" marR="0" lvl="0" indent="0" algn="ctr" rtl="0">
                        <a:lnSpc>
                          <a:spcPct val="115000"/>
                        </a:lnSpc>
                        <a:spcBef>
                          <a:spcPts val="0"/>
                        </a:spcBef>
                        <a:spcAft>
                          <a:spcPts val="0"/>
                        </a:spcAft>
                        <a:buClr>
                          <a:srgbClr val="000000"/>
                        </a:buClr>
                        <a:buSzPts val="1500"/>
                        <a:buFont typeface="Arial"/>
                        <a:buNone/>
                      </a:pPr>
                      <a:r>
                        <a:rPr lang="es-CL" sz="1500" u="none" strike="noStrike" cap="none">
                          <a:latin typeface="Calibri"/>
                          <a:ea typeface="Calibri"/>
                          <a:cs typeface="Calibri"/>
                          <a:sym typeface="Calibri"/>
                        </a:rPr>
                        <a:t>&gt;1,5 y &lt; 3,0</a:t>
                      </a:r>
                      <a:endParaRPr sz="15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500"/>
                        <a:buFont typeface="Arial"/>
                        <a:buNone/>
                      </a:pPr>
                      <a:r>
                        <a:rPr lang="es-CL" sz="1500" b="1" u="none" strike="noStrike" cap="none">
                          <a:latin typeface="Calibri"/>
                          <a:ea typeface="Calibri"/>
                          <a:cs typeface="Calibri"/>
                          <a:sym typeface="Calibri"/>
                        </a:rPr>
                        <a:t>50</a:t>
                      </a:r>
                      <a:endParaRPr sz="1500" b="1" u="none" strike="noStrike" cap="none">
                        <a:latin typeface="Calibri"/>
                        <a:ea typeface="Calibri"/>
                        <a:cs typeface="Calibri"/>
                        <a:sym typeface="Calibri"/>
                      </a:endParaRPr>
                    </a:p>
                  </a:txBody>
                  <a:tcPr marL="68575" marR="68575" marT="0" marB="0" anchor="ctr">
                    <a:lnL w="19050" cap="flat" cmpd="sng">
                      <a:solidFill>
                        <a:srgbClr val="A5A5A5"/>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500"/>
                        <a:buFont typeface="Arial"/>
                        <a:buNone/>
                      </a:pPr>
                      <a:r>
                        <a:rPr lang="es-CL" sz="1500" b="1" u="none" strike="noStrike" cap="none">
                          <a:latin typeface="Calibri"/>
                          <a:ea typeface="Calibri"/>
                          <a:cs typeface="Calibri"/>
                          <a:sym typeface="Calibri"/>
                        </a:rPr>
                        <a:t>75</a:t>
                      </a:r>
                      <a:endParaRPr sz="1500" b="1" u="none" strike="noStrike" cap="none">
                        <a:latin typeface="Calibri"/>
                        <a:ea typeface="Calibri"/>
                        <a:cs typeface="Calibri"/>
                        <a:sym typeface="Calibri"/>
                      </a:endParaRPr>
                    </a:p>
                  </a:txBody>
                  <a:tcPr marL="68575" marR="68575" marT="0" marB="0" anchor="ctr">
                    <a:lnL w="19050" cap="flat" cmpd="sng">
                      <a:solidFill>
                        <a:srgbClr val="A5A5A5"/>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tcPr>
                </a:tc>
                <a:extLst>
                  <a:ext uri="{0D108BD9-81ED-4DB2-BD59-A6C34878D82A}">
                    <a16:rowId xmlns:a16="http://schemas.microsoft.com/office/drawing/2014/main" val="10002"/>
                  </a:ext>
                </a:extLst>
              </a:tr>
              <a:tr h="441550">
                <a:tc>
                  <a:txBody>
                    <a:bodyPr/>
                    <a:lstStyle/>
                    <a:p>
                      <a:pPr marL="0" marR="0" lvl="0" indent="0" algn="ctr" rtl="0">
                        <a:lnSpc>
                          <a:spcPct val="115000"/>
                        </a:lnSpc>
                        <a:spcBef>
                          <a:spcPts val="0"/>
                        </a:spcBef>
                        <a:spcAft>
                          <a:spcPts val="0"/>
                        </a:spcAft>
                        <a:buClr>
                          <a:srgbClr val="000000"/>
                        </a:buClr>
                        <a:buSzPts val="1500"/>
                        <a:buFont typeface="Arial"/>
                        <a:buNone/>
                      </a:pPr>
                      <a:r>
                        <a:rPr lang="es-CL" sz="1500" u="none" strike="noStrike" cap="none">
                          <a:latin typeface="Calibri"/>
                          <a:ea typeface="Calibri"/>
                          <a:cs typeface="Calibri"/>
                          <a:sym typeface="Calibri"/>
                        </a:rPr>
                        <a:t>&gt; 3,0</a:t>
                      </a:r>
                      <a:endParaRPr sz="15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500"/>
                        <a:buFont typeface="Arial"/>
                        <a:buNone/>
                      </a:pPr>
                      <a:r>
                        <a:rPr lang="es-CL" sz="1500" b="1" u="none" strike="noStrike" cap="none">
                          <a:latin typeface="Calibri"/>
                          <a:ea typeface="Calibri"/>
                          <a:cs typeface="Calibri"/>
                          <a:sym typeface="Calibri"/>
                        </a:rPr>
                        <a:t>100</a:t>
                      </a:r>
                      <a:endParaRPr sz="1500" b="1" u="none" strike="noStrike" cap="none">
                        <a:latin typeface="Calibri"/>
                        <a:ea typeface="Calibri"/>
                        <a:cs typeface="Calibri"/>
                        <a:sym typeface="Calibri"/>
                      </a:endParaRPr>
                    </a:p>
                  </a:txBody>
                  <a:tcPr marL="68575" marR="68575" marT="0" marB="0" anchor="ctr">
                    <a:lnL w="19050" cap="flat" cmpd="sng">
                      <a:solidFill>
                        <a:srgbClr val="A5A5A5"/>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500"/>
                        <a:buFont typeface="Arial"/>
                        <a:buNone/>
                      </a:pPr>
                      <a:r>
                        <a:rPr lang="es-CL" sz="1500" b="1" u="none" strike="noStrike" cap="none">
                          <a:latin typeface="Calibri"/>
                          <a:ea typeface="Calibri"/>
                          <a:cs typeface="Calibri"/>
                          <a:sym typeface="Calibri"/>
                        </a:rPr>
                        <a:t>100</a:t>
                      </a:r>
                      <a:endParaRPr sz="1500" b="1" u="none" strike="noStrike" cap="none">
                        <a:latin typeface="Calibri"/>
                        <a:ea typeface="Calibri"/>
                        <a:cs typeface="Calibri"/>
                        <a:sym typeface="Calibri"/>
                      </a:endParaRPr>
                    </a:p>
                  </a:txBody>
                  <a:tcPr marL="68575" marR="68575" marT="0" marB="0" anchor="ctr">
                    <a:lnL w="19050" cap="flat" cmpd="sng">
                      <a:solidFill>
                        <a:srgbClr val="A5A5A5"/>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pic>
        <p:nvPicPr>
          <p:cNvPr id="269" name="Google Shape;269;p31"/>
          <p:cNvPicPr preferRelativeResize="0"/>
          <p:nvPr/>
        </p:nvPicPr>
        <p:blipFill rotWithShape="1">
          <a:blip r:embed="rId3">
            <a:alphaModFix/>
          </a:blip>
          <a:srcRect/>
          <a:stretch/>
        </p:blipFill>
        <p:spPr>
          <a:xfrm>
            <a:off x="4762" y="0"/>
            <a:ext cx="12182475" cy="6858000"/>
          </a:xfrm>
          <a:prstGeom prst="rect">
            <a:avLst/>
          </a:prstGeom>
          <a:noFill/>
          <a:ln>
            <a:noFill/>
          </a:ln>
        </p:spPr>
      </p:pic>
      <p:sp>
        <p:nvSpPr>
          <p:cNvPr id="270" name="Google Shape;270;p31"/>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71" name="Google Shape;271;p31"/>
          <p:cNvSpPr txBox="1"/>
          <p:nvPr/>
        </p:nvSpPr>
        <p:spPr>
          <a:xfrm>
            <a:off x="296663" y="391759"/>
            <a:ext cx="10515600" cy="1325563"/>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rgbClr val="000000"/>
              </a:buClr>
              <a:buSzPts val="4400"/>
              <a:buFont typeface="Arial"/>
              <a:buNone/>
            </a:pPr>
            <a:r>
              <a:rPr lang="es-CL" sz="4400" b="0" i="0" u="none" strike="noStrike" cap="none">
                <a:solidFill>
                  <a:srgbClr val="A7A8AA"/>
                </a:solidFill>
                <a:latin typeface="Calibri"/>
                <a:ea typeface="Calibri"/>
                <a:cs typeface="Calibri"/>
                <a:sym typeface="Calibri"/>
              </a:rPr>
              <a:t>ALBAÑILERÍA</a:t>
            </a:r>
            <a:br>
              <a:rPr lang="es-CL" sz="4400" b="0" i="0" u="none" strike="noStrike" cap="none">
                <a:solidFill>
                  <a:schemeClr val="dk1"/>
                </a:solidFill>
                <a:latin typeface="Calibri"/>
                <a:ea typeface="Calibri"/>
                <a:cs typeface="Calibri"/>
                <a:sym typeface="Calibri"/>
              </a:rPr>
            </a:br>
            <a:endParaRPr sz="4400" b="0" i="0" u="none" strike="noStrike" cap="none">
              <a:solidFill>
                <a:srgbClr val="00953A"/>
              </a:solidFill>
              <a:latin typeface="Calibri"/>
              <a:ea typeface="Calibri"/>
              <a:cs typeface="Calibri"/>
              <a:sym typeface="Calibri"/>
            </a:endParaRPr>
          </a:p>
        </p:txBody>
      </p:sp>
      <p:sp>
        <p:nvSpPr>
          <p:cNvPr id="272" name="Google Shape;272;p31"/>
          <p:cNvSpPr/>
          <p:nvPr/>
        </p:nvSpPr>
        <p:spPr>
          <a:xfrm>
            <a:off x="403193" y="304416"/>
            <a:ext cx="1336831" cy="45719"/>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73" name="Google Shape;273;p31"/>
          <p:cNvSpPr txBox="1"/>
          <p:nvPr/>
        </p:nvSpPr>
        <p:spPr>
          <a:xfrm>
            <a:off x="609300" y="2353000"/>
            <a:ext cx="10806900" cy="341700"/>
          </a:xfrm>
          <a:prstGeom prst="rect">
            <a:avLst/>
          </a:prstGeom>
          <a:noFill/>
          <a:ln>
            <a:noFill/>
          </a:ln>
        </p:spPr>
        <p:txBody>
          <a:bodyPr spcFirstLastPara="1" wrap="square" lIns="91425" tIns="45700" rIns="91425" bIns="45700" anchor="t" anchorCtr="0">
            <a:spAutoFit/>
          </a:bodyPr>
          <a:lstStyle/>
          <a:p>
            <a:pPr marL="0" marR="0" lvl="0" indent="0" algn="ctr" rtl="0">
              <a:lnSpc>
                <a:spcPct val="90000"/>
              </a:lnSpc>
              <a:spcBef>
                <a:spcPts val="0"/>
              </a:spcBef>
              <a:spcAft>
                <a:spcPts val="0"/>
              </a:spcAft>
              <a:buClr>
                <a:schemeClr val="dk1"/>
              </a:buClr>
              <a:buSzPts val="2000"/>
              <a:buFont typeface="Arial"/>
              <a:buNone/>
            </a:pPr>
            <a:r>
              <a:rPr lang="es-CL" sz="1800" b="1" i="0" u="none" strike="noStrike" cap="none">
                <a:solidFill>
                  <a:srgbClr val="00953A"/>
                </a:solidFill>
                <a:latin typeface="Calibri"/>
                <a:ea typeface="Calibri"/>
                <a:cs typeface="Calibri"/>
                <a:sym typeface="Calibri"/>
              </a:rPr>
              <a:t>Tabla 4. Descuento de vanos en muros de albañilería de ladrillo hechos a mano o fiscal</a:t>
            </a:r>
            <a:endParaRPr/>
          </a:p>
        </p:txBody>
      </p:sp>
      <p:sp>
        <p:nvSpPr>
          <p:cNvPr id="274" name="Google Shape;274;p31"/>
          <p:cNvSpPr txBox="1"/>
          <p:nvPr/>
        </p:nvSpPr>
        <p:spPr>
          <a:xfrm>
            <a:off x="609226" y="5347750"/>
            <a:ext cx="10806900" cy="258600"/>
          </a:xfrm>
          <a:prstGeom prst="rect">
            <a:avLst/>
          </a:prstGeom>
          <a:noFill/>
          <a:ln>
            <a:noFill/>
          </a:ln>
        </p:spPr>
        <p:txBody>
          <a:bodyPr spcFirstLastPara="1" wrap="square" lIns="91425" tIns="45700" rIns="91425" bIns="45700" anchor="t" anchorCtr="0">
            <a:spAutoFit/>
          </a:bodyPr>
          <a:lstStyle/>
          <a:p>
            <a:pPr marL="0" marR="0" lvl="0" indent="0" algn="ctr" rtl="0">
              <a:lnSpc>
                <a:spcPct val="90000"/>
              </a:lnSpc>
              <a:spcBef>
                <a:spcPts val="0"/>
              </a:spcBef>
              <a:spcAft>
                <a:spcPts val="0"/>
              </a:spcAft>
              <a:buClr>
                <a:schemeClr val="dk1"/>
              </a:buClr>
              <a:buSzPts val="2000"/>
              <a:buFont typeface="Arial"/>
              <a:buNone/>
            </a:pPr>
            <a:r>
              <a:rPr lang="es-CL" sz="1200" b="0" i="0" u="none" strike="noStrike" cap="none">
                <a:solidFill>
                  <a:srgbClr val="000000"/>
                </a:solidFill>
                <a:latin typeface="Calibri"/>
                <a:ea typeface="Calibri"/>
                <a:cs typeface="Calibri"/>
                <a:sym typeface="Calibri"/>
              </a:rPr>
              <a:t>Fuente: NCh 353</a:t>
            </a:r>
            <a:endParaRPr/>
          </a:p>
        </p:txBody>
      </p:sp>
      <p:graphicFrame>
        <p:nvGraphicFramePr>
          <p:cNvPr id="275" name="Google Shape;275;p31"/>
          <p:cNvGraphicFramePr/>
          <p:nvPr/>
        </p:nvGraphicFramePr>
        <p:xfrm>
          <a:off x="609222" y="2786549"/>
          <a:ext cx="10807050" cy="2469350"/>
        </p:xfrm>
        <a:graphic>
          <a:graphicData uri="http://schemas.openxmlformats.org/drawingml/2006/table">
            <a:tbl>
              <a:tblPr>
                <a:noFill/>
                <a:tableStyleId>{46E8D8DD-20FB-4D07-BDDE-01341D72EBBE}</a:tableStyleId>
              </a:tblPr>
              <a:tblGrid>
                <a:gridCol w="3602350">
                  <a:extLst>
                    <a:ext uri="{9D8B030D-6E8A-4147-A177-3AD203B41FA5}">
                      <a16:colId xmlns:a16="http://schemas.microsoft.com/office/drawing/2014/main" val="20000"/>
                    </a:ext>
                  </a:extLst>
                </a:gridCol>
                <a:gridCol w="3602350">
                  <a:extLst>
                    <a:ext uri="{9D8B030D-6E8A-4147-A177-3AD203B41FA5}">
                      <a16:colId xmlns:a16="http://schemas.microsoft.com/office/drawing/2014/main" val="20001"/>
                    </a:ext>
                  </a:extLst>
                </a:gridCol>
                <a:gridCol w="3602350">
                  <a:extLst>
                    <a:ext uri="{9D8B030D-6E8A-4147-A177-3AD203B41FA5}">
                      <a16:colId xmlns:a16="http://schemas.microsoft.com/office/drawing/2014/main" val="20002"/>
                    </a:ext>
                  </a:extLst>
                </a:gridCol>
              </a:tblGrid>
              <a:tr h="1144700">
                <a:tc>
                  <a:txBody>
                    <a:bodyPr/>
                    <a:lstStyle/>
                    <a:p>
                      <a:pPr marL="0" marR="0" lvl="0" indent="0" algn="ctr" rtl="0">
                        <a:lnSpc>
                          <a:spcPct val="115000"/>
                        </a:lnSpc>
                        <a:spcBef>
                          <a:spcPts val="0"/>
                        </a:spcBef>
                        <a:spcAft>
                          <a:spcPts val="0"/>
                        </a:spcAft>
                        <a:buClr>
                          <a:srgbClr val="000000"/>
                        </a:buClr>
                        <a:buSzPts val="2000"/>
                        <a:buFont typeface="Arial"/>
                        <a:buNone/>
                      </a:pPr>
                      <a:r>
                        <a:rPr lang="es-CL" sz="2000" b="1" u="none" strike="noStrike" cap="none">
                          <a:solidFill>
                            <a:schemeClr val="lt1"/>
                          </a:solidFill>
                          <a:latin typeface="Calibri"/>
                          <a:ea typeface="Calibri"/>
                          <a:cs typeface="Calibri"/>
                          <a:sym typeface="Calibri"/>
                        </a:rPr>
                        <a:t>SUPERFICIE DEL VANO M2</a:t>
                      </a:r>
                      <a:endParaRPr sz="2000" b="1" u="none" strike="noStrike" cap="none">
                        <a:solidFill>
                          <a:schemeClr val="lt1"/>
                        </a:solidFill>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2857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00953A"/>
                    </a:solidFill>
                  </a:tcPr>
                </a:tc>
                <a:tc>
                  <a:txBody>
                    <a:bodyPr/>
                    <a:lstStyle/>
                    <a:p>
                      <a:pPr marL="0" marR="0" lvl="0" indent="0" algn="ctr" rtl="0">
                        <a:lnSpc>
                          <a:spcPct val="115000"/>
                        </a:lnSpc>
                        <a:spcBef>
                          <a:spcPts val="0"/>
                        </a:spcBef>
                        <a:spcAft>
                          <a:spcPts val="0"/>
                        </a:spcAft>
                        <a:buClr>
                          <a:srgbClr val="000000"/>
                        </a:buClr>
                        <a:buSzPts val="2000"/>
                        <a:buFont typeface="Arial"/>
                        <a:buNone/>
                      </a:pPr>
                      <a:r>
                        <a:rPr lang="es-CL" sz="2000" b="1" u="none" strike="noStrike" cap="none">
                          <a:solidFill>
                            <a:schemeClr val="lt1"/>
                          </a:solidFill>
                          <a:latin typeface="Calibri"/>
                          <a:ea typeface="Calibri"/>
                          <a:cs typeface="Calibri"/>
                          <a:sym typeface="Calibri"/>
                        </a:rPr>
                        <a:t>DESCUENTO SIN PILAR</a:t>
                      </a:r>
                      <a:endParaRPr sz="2000" b="1" u="none" strike="noStrike" cap="none">
                        <a:solidFill>
                          <a:schemeClr val="lt1"/>
                        </a:solidFill>
                        <a:latin typeface="Calibri"/>
                        <a:ea typeface="Calibri"/>
                        <a:cs typeface="Calibri"/>
                        <a:sym typeface="Calibri"/>
                      </a:endParaRPr>
                    </a:p>
                    <a:p>
                      <a:pPr marL="0" marR="0" lvl="0" indent="0" algn="ctr" rtl="0">
                        <a:lnSpc>
                          <a:spcPct val="115000"/>
                        </a:lnSpc>
                        <a:spcBef>
                          <a:spcPts val="0"/>
                        </a:spcBef>
                        <a:spcAft>
                          <a:spcPts val="0"/>
                        </a:spcAft>
                        <a:buClr>
                          <a:srgbClr val="000000"/>
                        </a:buClr>
                        <a:buSzPts val="2000"/>
                        <a:buFont typeface="Arial"/>
                        <a:buNone/>
                      </a:pPr>
                      <a:r>
                        <a:rPr lang="es-CL" sz="2000" b="1" u="none" strike="noStrike" cap="none">
                          <a:solidFill>
                            <a:schemeClr val="lt1"/>
                          </a:solidFill>
                          <a:latin typeface="Calibri"/>
                          <a:ea typeface="Calibri"/>
                          <a:cs typeface="Calibri"/>
                          <a:sym typeface="Calibri"/>
                        </a:rPr>
                        <a:t>DE H.A %</a:t>
                      </a:r>
                      <a:endParaRPr sz="2000" b="1" u="none" strike="noStrike" cap="none">
                        <a:solidFill>
                          <a:schemeClr val="lt1"/>
                        </a:solidFill>
                        <a:latin typeface="Calibri"/>
                        <a:ea typeface="Calibri"/>
                        <a:cs typeface="Calibri"/>
                        <a:sym typeface="Calibri"/>
                      </a:endParaRPr>
                    </a:p>
                  </a:txBody>
                  <a:tcPr marL="68575" marR="68575" marT="0" marB="0" anchor="ctr">
                    <a:lnL w="28575" cap="flat" cmpd="sng">
                      <a:solidFill>
                        <a:schemeClr val="lt1"/>
                      </a:solidFill>
                      <a:prstDash val="solid"/>
                      <a:round/>
                      <a:headEnd type="none" w="sm" len="sm"/>
                      <a:tailEnd type="none" w="sm" len="sm"/>
                    </a:lnL>
                    <a:lnR w="2857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00953A"/>
                    </a:solidFill>
                  </a:tcPr>
                </a:tc>
                <a:tc>
                  <a:txBody>
                    <a:bodyPr/>
                    <a:lstStyle/>
                    <a:p>
                      <a:pPr marL="0" marR="0" lvl="0" indent="0" algn="ctr" rtl="0">
                        <a:lnSpc>
                          <a:spcPct val="115000"/>
                        </a:lnSpc>
                        <a:spcBef>
                          <a:spcPts val="0"/>
                        </a:spcBef>
                        <a:spcAft>
                          <a:spcPts val="0"/>
                        </a:spcAft>
                        <a:buClr>
                          <a:srgbClr val="000000"/>
                        </a:buClr>
                        <a:buSzPts val="2000"/>
                        <a:buFont typeface="Arial"/>
                        <a:buNone/>
                      </a:pPr>
                      <a:r>
                        <a:rPr lang="es-CL" sz="2000" b="1" u="none" strike="noStrike" cap="none">
                          <a:solidFill>
                            <a:schemeClr val="lt1"/>
                          </a:solidFill>
                          <a:latin typeface="Calibri"/>
                          <a:ea typeface="Calibri"/>
                          <a:cs typeface="Calibri"/>
                          <a:sym typeface="Calibri"/>
                        </a:rPr>
                        <a:t>DESCUENTO CON PILAR</a:t>
                      </a:r>
                      <a:endParaRPr sz="2000" b="1" u="none" strike="noStrike" cap="none">
                        <a:solidFill>
                          <a:schemeClr val="lt1"/>
                        </a:solidFill>
                        <a:latin typeface="Calibri"/>
                        <a:ea typeface="Calibri"/>
                        <a:cs typeface="Calibri"/>
                        <a:sym typeface="Calibri"/>
                      </a:endParaRPr>
                    </a:p>
                    <a:p>
                      <a:pPr marL="0" marR="0" lvl="0" indent="0" algn="ctr" rtl="0">
                        <a:lnSpc>
                          <a:spcPct val="115000"/>
                        </a:lnSpc>
                        <a:spcBef>
                          <a:spcPts val="0"/>
                        </a:spcBef>
                        <a:spcAft>
                          <a:spcPts val="0"/>
                        </a:spcAft>
                        <a:buClr>
                          <a:srgbClr val="000000"/>
                        </a:buClr>
                        <a:buSzPts val="2000"/>
                        <a:buFont typeface="Arial"/>
                        <a:buNone/>
                      </a:pPr>
                      <a:r>
                        <a:rPr lang="es-CL" sz="2000" b="1" u="none" strike="noStrike" cap="none">
                          <a:solidFill>
                            <a:schemeClr val="lt1"/>
                          </a:solidFill>
                          <a:latin typeface="Calibri"/>
                          <a:ea typeface="Calibri"/>
                          <a:cs typeface="Calibri"/>
                          <a:sym typeface="Calibri"/>
                        </a:rPr>
                        <a:t>DE H.A %</a:t>
                      </a:r>
                      <a:endParaRPr sz="2000" b="1" u="none" strike="noStrike" cap="none">
                        <a:solidFill>
                          <a:schemeClr val="lt1"/>
                        </a:solidFill>
                        <a:latin typeface="Calibri"/>
                        <a:ea typeface="Calibri"/>
                        <a:cs typeface="Calibri"/>
                        <a:sym typeface="Calibri"/>
                      </a:endParaRPr>
                    </a:p>
                  </a:txBody>
                  <a:tcPr marL="68575" marR="68575" marT="0" marB="0" anchor="ctr">
                    <a:lnL w="2857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00953A"/>
                    </a:solidFill>
                  </a:tcPr>
                </a:tc>
                <a:extLst>
                  <a:ext uri="{0D108BD9-81ED-4DB2-BD59-A6C34878D82A}">
                    <a16:rowId xmlns:a16="http://schemas.microsoft.com/office/drawing/2014/main" val="10000"/>
                  </a:ext>
                </a:extLst>
              </a:tr>
              <a:tr h="441550">
                <a:tc>
                  <a:txBody>
                    <a:bodyPr/>
                    <a:lstStyle/>
                    <a:p>
                      <a:pPr marL="0" marR="0" lvl="0" indent="0" algn="ctr" rtl="0">
                        <a:lnSpc>
                          <a:spcPct val="115000"/>
                        </a:lnSpc>
                        <a:spcBef>
                          <a:spcPts val="0"/>
                        </a:spcBef>
                        <a:spcAft>
                          <a:spcPts val="0"/>
                        </a:spcAft>
                        <a:buClr>
                          <a:srgbClr val="000000"/>
                        </a:buClr>
                        <a:buSzPts val="1500"/>
                        <a:buFont typeface="Arial"/>
                        <a:buNone/>
                      </a:pPr>
                      <a:r>
                        <a:rPr lang="es-CL" sz="1500" u="none" strike="noStrike" cap="none">
                          <a:latin typeface="Calibri"/>
                          <a:ea typeface="Calibri"/>
                          <a:cs typeface="Calibri"/>
                          <a:sym typeface="Calibri"/>
                        </a:rPr>
                        <a:t>&lt;1,5</a:t>
                      </a:r>
                      <a:endParaRPr sz="15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19050" cap="flat" cmpd="sng">
                      <a:solidFill>
                        <a:srgbClr val="A5A5A5"/>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500"/>
                        <a:buFont typeface="Arial"/>
                        <a:buNone/>
                      </a:pPr>
                      <a:r>
                        <a:rPr lang="es-CL" sz="1500" b="1" u="none" strike="noStrike" cap="none">
                          <a:latin typeface="Calibri"/>
                          <a:ea typeface="Calibri"/>
                          <a:cs typeface="Calibri"/>
                          <a:sym typeface="Calibri"/>
                        </a:rPr>
                        <a:t>0</a:t>
                      </a:r>
                      <a:endParaRPr sz="1500" b="1" u="none" strike="noStrike" cap="none">
                        <a:latin typeface="Calibri"/>
                        <a:ea typeface="Calibri"/>
                        <a:cs typeface="Calibri"/>
                        <a:sym typeface="Calibri"/>
                      </a:endParaRPr>
                    </a:p>
                  </a:txBody>
                  <a:tcPr marL="68575" marR="68575" marT="0" marB="0" anchor="ctr">
                    <a:lnL w="19050" cap="flat" cmpd="sng">
                      <a:solidFill>
                        <a:srgbClr val="A5A5A5"/>
                      </a:solidFill>
                      <a:prstDash val="solid"/>
                      <a:round/>
                      <a:headEnd type="none" w="sm" len="sm"/>
                      <a:tailEnd type="none" w="sm" len="sm"/>
                    </a:lnL>
                    <a:lnR w="19050" cap="flat" cmpd="sng">
                      <a:solidFill>
                        <a:srgbClr val="A5A5A5"/>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500"/>
                        <a:buFont typeface="Arial"/>
                        <a:buNone/>
                      </a:pPr>
                      <a:r>
                        <a:rPr lang="es-CL" sz="1500" b="1" u="none" strike="noStrike" cap="none">
                          <a:latin typeface="Calibri"/>
                          <a:ea typeface="Calibri"/>
                          <a:cs typeface="Calibri"/>
                          <a:sym typeface="Calibri"/>
                        </a:rPr>
                        <a:t>25</a:t>
                      </a:r>
                      <a:endParaRPr sz="1500" b="1" u="none" strike="noStrike" cap="none">
                        <a:latin typeface="Calibri"/>
                        <a:ea typeface="Calibri"/>
                        <a:cs typeface="Calibri"/>
                        <a:sym typeface="Calibri"/>
                      </a:endParaRPr>
                    </a:p>
                  </a:txBody>
                  <a:tcPr marL="68575" marR="68575" marT="0" marB="0" anchor="ctr">
                    <a:lnL w="19050" cap="flat" cmpd="sng">
                      <a:solidFill>
                        <a:srgbClr val="A5A5A5"/>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tcPr>
                </a:tc>
                <a:extLst>
                  <a:ext uri="{0D108BD9-81ED-4DB2-BD59-A6C34878D82A}">
                    <a16:rowId xmlns:a16="http://schemas.microsoft.com/office/drawing/2014/main" val="10001"/>
                  </a:ext>
                </a:extLst>
              </a:tr>
              <a:tr h="441550">
                <a:tc>
                  <a:txBody>
                    <a:bodyPr/>
                    <a:lstStyle/>
                    <a:p>
                      <a:pPr marL="0" marR="0" lvl="0" indent="0" algn="ctr" rtl="0">
                        <a:lnSpc>
                          <a:spcPct val="115000"/>
                        </a:lnSpc>
                        <a:spcBef>
                          <a:spcPts val="0"/>
                        </a:spcBef>
                        <a:spcAft>
                          <a:spcPts val="0"/>
                        </a:spcAft>
                        <a:buClr>
                          <a:srgbClr val="000000"/>
                        </a:buClr>
                        <a:buSzPts val="1500"/>
                        <a:buFont typeface="Arial"/>
                        <a:buNone/>
                      </a:pPr>
                      <a:r>
                        <a:rPr lang="es-CL" sz="1500" u="none" strike="noStrike" cap="none">
                          <a:latin typeface="Calibri"/>
                          <a:ea typeface="Calibri"/>
                          <a:cs typeface="Calibri"/>
                          <a:sym typeface="Calibri"/>
                        </a:rPr>
                        <a:t>&gt;1,5 y &lt; 3,0</a:t>
                      </a:r>
                      <a:endParaRPr sz="15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500"/>
                        <a:buFont typeface="Arial"/>
                        <a:buNone/>
                      </a:pPr>
                      <a:r>
                        <a:rPr lang="es-CL" sz="1500" b="1" u="none" strike="noStrike" cap="none">
                          <a:latin typeface="Calibri"/>
                          <a:ea typeface="Calibri"/>
                          <a:cs typeface="Calibri"/>
                          <a:sym typeface="Calibri"/>
                        </a:rPr>
                        <a:t>25</a:t>
                      </a:r>
                      <a:endParaRPr sz="1500" b="1" u="none" strike="noStrike" cap="none">
                        <a:latin typeface="Calibri"/>
                        <a:ea typeface="Calibri"/>
                        <a:cs typeface="Calibri"/>
                        <a:sym typeface="Calibri"/>
                      </a:endParaRPr>
                    </a:p>
                  </a:txBody>
                  <a:tcPr marL="68575" marR="68575" marT="0" marB="0" anchor="ctr">
                    <a:lnL w="19050" cap="flat" cmpd="sng">
                      <a:solidFill>
                        <a:srgbClr val="A5A5A5"/>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500"/>
                        <a:buFont typeface="Arial"/>
                        <a:buNone/>
                      </a:pPr>
                      <a:r>
                        <a:rPr lang="es-CL" sz="1500" b="1" u="none" strike="noStrike" cap="none">
                          <a:latin typeface="Calibri"/>
                          <a:ea typeface="Calibri"/>
                          <a:cs typeface="Calibri"/>
                          <a:sym typeface="Calibri"/>
                        </a:rPr>
                        <a:t>50</a:t>
                      </a:r>
                      <a:endParaRPr sz="1500" b="1" u="none" strike="noStrike" cap="none">
                        <a:latin typeface="Calibri"/>
                        <a:ea typeface="Calibri"/>
                        <a:cs typeface="Calibri"/>
                        <a:sym typeface="Calibri"/>
                      </a:endParaRPr>
                    </a:p>
                  </a:txBody>
                  <a:tcPr marL="68575" marR="68575" marT="0" marB="0" anchor="ctr">
                    <a:lnL w="19050" cap="flat" cmpd="sng">
                      <a:solidFill>
                        <a:srgbClr val="A5A5A5"/>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tcPr>
                </a:tc>
                <a:extLst>
                  <a:ext uri="{0D108BD9-81ED-4DB2-BD59-A6C34878D82A}">
                    <a16:rowId xmlns:a16="http://schemas.microsoft.com/office/drawing/2014/main" val="10002"/>
                  </a:ext>
                </a:extLst>
              </a:tr>
              <a:tr h="441550">
                <a:tc>
                  <a:txBody>
                    <a:bodyPr/>
                    <a:lstStyle/>
                    <a:p>
                      <a:pPr marL="0" marR="0" lvl="0" indent="0" algn="ctr" rtl="0">
                        <a:lnSpc>
                          <a:spcPct val="115000"/>
                        </a:lnSpc>
                        <a:spcBef>
                          <a:spcPts val="0"/>
                        </a:spcBef>
                        <a:spcAft>
                          <a:spcPts val="0"/>
                        </a:spcAft>
                        <a:buClr>
                          <a:srgbClr val="000000"/>
                        </a:buClr>
                        <a:buSzPts val="1500"/>
                        <a:buFont typeface="Arial"/>
                        <a:buNone/>
                      </a:pPr>
                      <a:r>
                        <a:rPr lang="es-CL" sz="1500" u="none" strike="noStrike" cap="none">
                          <a:latin typeface="Calibri"/>
                          <a:ea typeface="Calibri"/>
                          <a:cs typeface="Calibri"/>
                          <a:sym typeface="Calibri"/>
                        </a:rPr>
                        <a:t>&gt; 3,0</a:t>
                      </a:r>
                      <a:endParaRPr sz="15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500"/>
                        <a:buFont typeface="Arial"/>
                        <a:buNone/>
                      </a:pPr>
                      <a:r>
                        <a:rPr lang="es-CL" sz="1500" b="1" u="none" strike="noStrike" cap="none">
                          <a:latin typeface="Calibri"/>
                          <a:ea typeface="Calibri"/>
                          <a:cs typeface="Calibri"/>
                          <a:sym typeface="Calibri"/>
                        </a:rPr>
                        <a:t>75</a:t>
                      </a:r>
                      <a:endParaRPr sz="1500" b="1" u="none" strike="noStrike" cap="none">
                        <a:latin typeface="Calibri"/>
                        <a:ea typeface="Calibri"/>
                        <a:cs typeface="Calibri"/>
                        <a:sym typeface="Calibri"/>
                      </a:endParaRPr>
                    </a:p>
                  </a:txBody>
                  <a:tcPr marL="68575" marR="68575" marT="0" marB="0" anchor="ctr">
                    <a:lnL w="19050" cap="flat" cmpd="sng">
                      <a:solidFill>
                        <a:srgbClr val="A5A5A5"/>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500"/>
                        <a:buFont typeface="Arial"/>
                        <a:buNone/>
                      </a:pPr>
                      <a:r>
                        <a:rPr lang="es-CL" sz="1500" b="1" u="none" strike="noStrike" cap="none">
                          <a:latin typeface="Calibri"/>
                          <a:ea typeface="Calibri"/>
                          <a:cs typeface="Calibri"/>
                          <a:sym typeface="Calibri"/>
                        </a:rPr>
                        <a:t>100</a:t>
                      </a:r>
                      <a:endParaRPr sz="1500" b="1" u="none" strike="noStrike" cap="none">
                        <a:latin typeface="Calibri"/>
                        <a:ea typeface="Calibri"/>
                        <a:cs typeface="Calibri"/>
                        <a:sym typeface="Calibri"/>
                      </a:endParaRPr>
                    </a:p>
                  </a:txBody>
                  <a:tcPr marL="68575" marR="68575" marT="0" marB="0" anchor="ctr">
                    <a:lnL w="19050" cap="flat" cmpd="sng">
                      <a:solidFill>
                        <a:srgbClr val="A5A5A5"/>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pic>
        <p:nvPicPr>
          <p:cNvPr id="280" name="Google Shape;280;p32"/>
          <p:cNvPicPr preferRelativeResize="0"/>
          <p:nvPr/>
        </p:nvPicPr>
        <p:blipFill rotWithShape="1">
          <a:blip r:embed="rId3">
            <a:alphaModFix/>
          </a:blip>
          <a:srcRect/>
          <a:stretch/>
        </p:blipFill>
        <p:spPr>
          <a:xfrm>
            <a:off x="4762" y="0"/>
            <a:ext cx="12182475" cy="6858000"/>
          </a:xfrm>
          <a:prstGeom prst="rect">
            <a:avLst/>
          </a:prstGeom>
          <a:noFill/>
          <a:ln>
            <a:noFill/>
          </a:ln>
        </p:spPr>
      </p:pic>
      <p:sp>
        <p:nvSpPr>
          <p:cNvPr id="281" name="Google Shape;281;p32"/>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82" name="Google Shape;282;p32"/>
          <p:cNvSpPr txBox="1"/>
          <p:nvPr/>
        </p:nvSpPr>
        <p:spPr>
          <a:xfrm>
            <a:off x="296663" y="391759"/>
            <a:ext cx="10515600" cy="1325563"/>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rgbClr val="000000"/>
              </a:buClr>
              <a:buSzPts val="4400"/>
              <a:buFont typeface="Arial"/>
              <a:buNone/>
            </a:pPr>
            <a:r>
              <a:rPr lang="es-CL" sz="4400" b="0" i="0" u="none" strike="noStrike" cap="none">
                <a:solidFill>
                  <a:srgbClr val="A7A8AA"/>
                </a:solidFill>
                <a:latin typeface="Calibri"/>
                <a:ea typeface="Calibri"/>
                <a:cs typeface="Calibri"/>
                <a:sym typeface="Calibri"/>
              </a:rPr>
              <a:t>ESTRUCTURA </a:t>
            </a:r>
            <a:br>
              <a:rPr lang="es-CL" sz="4400" b="0" i="0" u="none" strike="noStrike" cap="none">
                <a:solidFill>
                  <a:schemeClr val="dk1"/>
                </a:solidFill>
                <a:latin typeface="Calibri"/>
                <a:ea typeface="Calibri"/>
                <a:cs typeface="Calibri"/>
                <a:sym typeface="Calibri"/>
              </a:rPr>
            </a:br>
            <a:r>
              <a:rPr lang="es-CL" sz="4400" b="0" i="0" u="none" strike="noStrike" cap="none">
                <a:solidFill>
                  <a:srgbClr val="00953A"/>
                </a:solidFill>
                <a:latin typeface="Calibri"/>
                <a:ea typeface="Calibri"/>
                <a:cs typeface="Calibri"/>
                <a:sym typeface="Calibri"/>
              </a:rPr>
              <a:t>DE MADERA</a:t>
            </a:r>
            <a:endParaRPr sz="4400" b="0" i="0" u="none" strike="noStrike" cap="none">
              <a:solidFill>
                <a:srgbClr val="00953A"/>
              </a:solidFill>
              <a:latin typeface="Calibri"/>
              <a:ea typeface="Calibri"/>
              <a:cs typeface="Calibri"/>
              <a:sym typeface="Calibri"/>
            </a:endParaRPr>
          </a:p>
        </p:txBody>
      </p:sp>
      <p:sp>
        <p:nvSpPr>
          <p:cNvPr id="283" name="Google Shape;283;p32"/>
          <p:cNvSpPr/>
          <p:nvPr/>
        </p:nvSpPr>
        <p:spPr>
          <a:xfrm>
            <a:off x="403193" y="304416"/>
            <a:ext cx="1336831" cy="45719"/>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84" name="Google Shape;284;p32"/>
          <p:cNvSpPr/>
          <p:nvPr/>
        </p:nvSpPr>
        <p:spPr>
          <a:xfrm>
            <a:off x="0" y="2109075"/>
            <a:ext cx="10515600" cy="4047300"/>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85" name="Google Shape;285;p32"/>
          <p:cNvSpPr txBox="1"/>
          <p:nvPr/>
        </p:nvSpPr>
        <p:spPr>
          <a:xfrm>
            <a:off x="227174" y="2582925"/>
            <a:ext cx="9916800" cy="3084000"/>
          </a:xfrm>
          <a:prstGeom prst="rect">
            <a:avLst/>
          </a:prstGeom>
          <a:noFill/>
          <a:ln>
            <a:noFill/>
          </a:ln>
        </p:spPr>
        <p:txBody>
          <a:bodyPr spcFirstLastPara="1" wrap="square" lIns="91425" tIns="45700" rIns="91425" bIns="45700" anchor="t" anchorCtr="0">
            <a:spAutoFit/>
          </a:bodyPr>
          <a:lstStyle/>
          <a:p>
            <a:pPr marL="457200" marR="0" lvl="0" indent="-381000" algn="just" rtl="0">
              <a:lnSpc>
                <a:spcPct val="90000"/>
              </a:lnSpc>
              <a:spcBef>
                <a:spcPts val="0"/>
              </a:spcBef>
              <a:spcAft>
                <a:spcPts val="0"/>
              </a:spcAft>
              <a:buClr>
                <a:schemeClr val="lt1"/>
              </a:buClr>
              <a:buSzPts val="2400"/>
              <a:buFont typeface="Calibri"/>
              <a:buChar char="●"/>
            </a:pPr>
            <a:r>
              <a:rPr lang="es-CL" sz="2400">
                <a:solidFill>
                  <a:schemeClr val="lt1"/>
                </a:solidFill>
                <a:latin typeface="Calibri"/>
                <a:ea typeface="Calibri"/>
                <a:cs typeface="Calibri"/>
                <a:sym typeface="Calibri"/>
              </a:rPr>
              <a:t>Ocasionalmente, l</a:t>
            </a:r>
            <a:r>
              <a:rPr lang="es-CL" sz="2400" b="0" i="0" u="none" strike="noStrike" cap="none">
                <a:solidFill>
                  <a:schemeClr val="lt1"/>
                </a:solidFill>
                <a:latin typeface="Calibri"/>
                <a:ea typeface="Calibri"/>
                <a:cs typeface="Calibri"/>
                <a:sym typeface="Calibri"/>
              </a:rPr>
              <a:t>os tabiques hoy en día ya no se construyen con estructura de madera, sino que con otros materiales más livianos que los hacen más económicos</a:t>
            </a:r>
            <a:r>
              <a:rPr lang="es-CL" sz="2400">
                <a:solidFill>
                  <a:schemeClr val="lt1"/>
                </a:solidFill>
                <a:latin typeface="Calibri"/>
                <a:ea typeface="Calibri"/>
                <a:cs typeface="Calibri"/>
                <a:sym typeface="Calibri"/>
              </a:rPr>
              <a:t>. Un ejemplo de esto es la </a:t>
            </a:r>
            <a:r>
              <a:rPr lang="es-CL" sz="2400" b="0" i="0" u="none" strike="noStrike" cap="none">
                <a:solidFill>
                  <a:schemeClr val="lt1"/>
                </a:solidFill>
                <a:latin typeface="Calibri"/>
                <a:ea typeface="Calibri"/>
                <a:cs typeface="Calibri"/>
                <a:sym typeface="Calibri"/>
              </a:rPr>
              <a:t>estructura volcometal, que corresponde a perfiles metálicos que se hacen de pie derecho y con </a:t>
            </a:r>
            <a:r>
              <a:rPr lang="es-CL" sz="2400">
                <a:solidFill>
                  <a:schemeClr val="lt1"/>
                </a:solidFill>
                <a:latin typeface="Calibri"/>
                <a:ea typeface="Calibri"/>
                <a:cs typeface="Calibri"/>
                <a:sym typeface="Calibri"/>
              </a:rPr>
              <a:t>v</a:t>
            </a:r>
            <a:r>
              <a:rPr lang="es-CL" sz="2400" b="0" i="0" u="none" strike="noStrike" cap="none">
                <a:solidFill>
                  <a:schemeClr val="lt1"/>
                </a:solidFill>
                <a:latin typeface="Calibri"/>
                <a:ea typeface="Calibri"/>
                <a:cs typeface="Calibri"/>
                <a:sym typeface="Calibri"/>
              </a:rPr>
              <a:t>olcanita de recubrimiento exterior por ambos lados, llevando en su interior un aislante que puede ser lana mineral.</a:t>
            </a:r>
            <a:endParaRPr sz="2400">
              <a:solidFill>
                <a:schemeClr val="lt1"/>
              </a:solidFill>
              <a:latin typeface="Calibri"/>
              <a:ea typeface="Calibri"/>
              <a:cs typeface="Calibri"/>
              <a:sym typeface="Calibri"/>
            </a:endParaRPr>
          </a:p>
          <a:p>
            <a:pPr marL="457200" marR="0" lvl="0" indent="-381000" algn="just" rtl="0">
              <a:lnSpc>
                <a:spcPct val="90000"/>
              </a:lnSpc>
              <a:spcBef>
                <a:spcPts val="1000"/>
              </a:spcBef>
              <a:spcAft>
                <a:spcPts val="0"/>
              </a:spcAft>
              <a:buClr>
                <a:schemeClr val="lt1"/>
              </a:buClr>
              <a:buSzPts val="2400"/>
              <a:buFont typeface="Calibri"/>
              <a:buChar char="●"/>
            </a:pPr>
            <a:r>
              <a:rPr lang="es-CL" sz="2400" b="0" i="0" u="none" strike="noStrike" cap="none">
                <a:solidFill>
                  <a:schemeClr val="lt1"/>
                </a:solidFill>
                <a:latin typeface="Calibri"/>
                <a:ea typeface="Calibri"/>
                <a:cs typeface="Calibri"/>
                <a:sym typeface="Calibri"/>
              </a:rPr>
              <a:t>Los tabiques se miden por longitud, indicando su altura o alguna veces puede ser por superficie. En la cubicación no se descuentan los vanos menores a 3 m2 que corresponden al costo que implica el refuerzo del vano.</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pic>
        <p:nvPicPr>
          <p:cNvPr id="94" name="Google Shape;94;p19"/>
          <p:cNvPicPr preferRelativeResize="0"/>
          <p:nvPr/>
        </p:nvPicPr>
        <p:blipFill rotWithShape="1">
          <a:blip r:embed="rId3">
            <a:alphaModFix/>
          </a:blip>
          <a:srcRect/>
          <a:stretch/>
        </p:blipFill>
        <p:spPr>
          <a:xfrm>
            <a:off x="4762" y="0"/>
            <a:ext cx="12182475" cy="6858000"/>
          </a:xfrm>
          <a:prstGeom prst="rect">
            <a:avLst/>
          </a:prstGeom>
          <a:noFill/>
          <a:ln>
            <a:noFill/>
          </a:ln>
        </p:spPr>
      </p:pic>
      <p:sp>
        <p:nvSpPr>
          <p:cNvPr id="95" name="Google Shape;95;p19"/>
          <p:cNvSpPr/>
          <p:nvPr/>
        </p:nvSpPr>
        <p:spPr>
          <a:xfrm>
            <a:off x="1802163" y="96374"/>
            <a:ext cx="7830105" cy="905521"/>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6" name="Google Shape;96;p19"/>
          <p:cNvSpPr/>
          <p:nvPr/>
        </p:nvSpPr>
        <p:spPr>
          <a:xfrm>
            <a:off x="-4" y="97657"/>
            <a:ext cx="1713397" cy="905521"/>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7" name="Google Shape;97;p19" descr="data:image/jpeg;base64,/9j/4AAQSkZJRgABAQAAAQABAAD/2wCEAAkGBxMTEhUQEhIVFRAPFQ8QFRAVEhAWFRAVFRUWFhUVFRUYHSggGBolHRUVITEhJSkrLi4uFx8zODMtNygtLisBCgoKDg0OFxAQGismHR0tLS0tLS0tLS0tLS0tLS0tKy0tLS0tLS0tLS0tLS0tLS0tLS0tKy0tLS0tLS0rLS0tLf/AABEIALcBEwMBIgACEQEDEQH/xAAbAAABBQEBAAAAAAAAAAAAAAAEAAIDBQYBB//EAD8QAAEDAgMEBwYDCAICAwAAAAEAAgMEEQUSITFBUXEGEyIyYYGRQlKhscHRFEOSFSMzU2JygvAH4RayJERU/8QAGQEBAQEBAQEAAAAAAAAAAAAAAQACAwQF/8QAKxEAAgIBAwMDBAEFAAAAAAAAAAECERIDITFBUaETImGBwdHwcQQUMkJS/9oADAMBAAIRAxEAPwAR+JtCGkxocVUR4PKdv1U8eCHevtWz41IlfjfBNbiMjtgKecODRfTRVVViTmGwaSpklfBcM64+HmiY4z7Unosm/HZtzbId9TUP9qw8EZo16bN4x8Q7zyfP7Lhxqmj93zWANDK7a9x8ymDCtdUZvoh9OPVm7m6eQt0bryCC/wDNaiQ2hiJ5rNxYa0K7wmsZCdiU5A4wXAe0YpLwYCioOiVbJ36gjkih00Y0WDCSmHp44d1ifqZ36Ing/wCNXP787z/krel/4ypx3nOP+RVFF/yDMD3Bbmmz9PKh3ds31Ky0+hWze0PQWjb+UHf3ElbCgomRsDGABrRYAbl4izpXVHXrSOQVzT9PaoACzD/UQbn4rhq6U5dTrpzUeT0rGcHhmF5WMcWg2Ja025XWYqcHoxp1cVh/SxZTE+m9U5pbma2/Bv3WMqK17jcuJJ8VvS05RW7M6jUnaPVhhlF7kXoxENwWjI/hx+jV4yZ3cT6rorZBse79RXVo5Ys9cn6O0R/Lj+CDk6M0R9hnwXmH7Rl/mO/UU04nL/Md6pQ4s9Im6JUR9hnwQEvQmjPsDyWFOJy/zHeqX7Wl/mO9VbDUu4d0g6IxNN4yR4XWbkwmRp0cfUq1/asm9xPNMdXE7VlxidFOSK5gqGbJHepXfx1RveSjjWeCYZgdyMfkcu6I4sTlH+lW0GMvIsWj1VW57eCdHMBuWlsDp9C3ZVuO1vxUzbn2VVCvA3KeLGMu5NmaLujwwO2hGu6NscqKPpEiWdKCE2jDUg49EQkoh0sXFbF7giXGmDZZAT42OKyXWlczlZyN4F9LjF0HLVA6kKsuV3VWQ4hb5m8Em1NtiEDV3IixoKNWVG6cqIMUgjUWxzrCu3XWsT+rUA0BOA8U4RJ4iSRFmUjZFI2EKZsQUFjYqhy9V6IdDKeanZNKXufIM2j8oHgAF5rDGFrejXSB8Ler64tYNjdLDldZ1FJrZjBq9wX/AJIwNlLIzqSckgPYLiSCN9zzWHc4rb9MsQE7muz5yBtvew4eCyT2JinSsJNXsBElNuUYWLmVJWBapaoshKyqKwdoTjGpbLqqKwYsTciJISyqobBerTSxGZU0sVRWCZUsqL6tLqkUVgZCViizGudWqhsF1XCiTGudWorBrJIjq0lUVnBEnCBFtiUrIU0ZyAeoXRCrLqVwwpoMgARpwiRZiXMiqGwbq13Kp8qVlBZBkTsqkslZRWMDU4NXbLtlAcDVI1qa1StUA5oXbp7QkY0hYRQYbLO1742hzY2u1zbXNIuzQGxtfbwVe+1yNLtLmm25zTZw8iCFa4ThkGVxdI5pIecgc0DMTfNqNeNlVyU7Wudk7pJNztJ3nzRuOw0phTiE0hQnLLhC6uWURxKydZdAUQ0NSyKQBOsorIgxOyKUNXQxNFZF1aWREBi7kTQWDdUEjCiOrT2xKosgEwJhgVoIEjCqiyKjqSkrTqUkUOQupTsqXWLmdJgaU0qTMmlQjE0hSWSyqKyAhMIRJYm5EUNg9kkQY0wxqorI0lJkSyqKxoUjFwNT2hQEzFKFC0qQOSAnhDvCt8EoPxHavaP94M1wDmYcuw7Rm0uPHgq6vhMcnVOtmLc+huO8WkX4iw/UEF1oEcEwhT5Vzq1DZBZLKiBGuiNVFYPkXQxEdWu2VRWQBqeApAEikLGtCkCjTTdRBFwlmCFXVEE9YEutQ6cAoiYTJwkUFlIwJIkSTg1JVBYIU1Sli5lVQ2RroTsqcGqorGgJwapWMRMcCqBsBypKyNKo3Uh4JxDIBuugov8ACJCk8CrEskCgBOyBFCidwThSHeQFUGSA+qXRAjBA33vRSsgHuuPkVUWRX9Uu5FatpTujKd+CfujVQZAvRjDXMLQyQiLt52B7muu4EXuNDuPkgqvDyJQ+R+eUNLS652XvY3133V30aiJxEwyaRspjLkBIDiXOsTbhkt5lQ/h3mpqogA4QStaL7QHRtdYnfqXLmksqOjk6KoRhd6taGKjk9xvqEfBDMPyYz5j7LticXMxxZyTS1b4Mm/8Azx+o+yFqMPnd/wDXZ5EfZGK6sFqPsYrqykIVqX4RJvpj5WUf7NA2xPHkrFGvUM+ymTzTK/8AwLeDvRQyUreJCcQzM/JFZQOareogG4hBPi8FmjakB5V0NU+RLIqhsiDV0MUoYniNVFZCGqWNimbCpWxeCaCyIMST7pIIgdEmdWr2owlwNgLoWeiy7dXcB9VtwZlTKzq0gxWDKM7XGwSMN9IwT/UihsGgZqrSnhbvNzwChbSBusjreCKpKi5ywx/5WQDZYU1AXbG2HEoh+GRjvPufdapKemNryvt4XVlS1ULNgBPzTbRzKqLCHO/hw+btEdF0UkOr3taOAH3Vn+KnfpG0Mb7xQ02GF38ape7+lpsPgubnLul5FUBz4HSx/wAWfyzAfJVs1VQM0Y0yHwBKvoMAhPcgzH3n6/NEyYQ1gu8sYOAAuhTSdN/v0Km+hjn4sPyqU8yLKF1XVO2RtatHVVVOzeXfBVk+PRjux3XYCu6uqO1wHIJzaCoP5i7L0lO5jQg5OlD91vRGxrcZhxMFdKJHOL3RQWIyghtpgRckaXOxObC+ermDC5pZHDmN2EvJkmsSWkgkDTyVdQ4499c45Q79yzMCN7XPta3g8rtRjkrK19+wJYYnNAH9Tydvi4rCa8nVp+F9jQs6PTH8x/qp29GJ/wCbJ6qmj6RS/wAxyMi6RzD8xy1/Bxplh/41UjZUSDyTm4TWN2VR82hRQdLZh7d+YCs6bpi46ODTzCPf2QEEZr2fmxu5hFR4lVDvxsdyKsIMZhk70bfJPlhicLtuPNZv/qJfUq5q2/ejynwsqmsqmjbqPEK1qpGt0LnN8TqEJLG13tMcDx0+K6AUMroX7DYod9BfuuBVpVYG065SPFuoVbLg8jdY33CjaZD+GezvMu1IMjdxaeBU0NfPHo9pI8QrKnlim0LRm4bCobAKelc3ZZzeBRTKSN21pYfgiBh4abscW+B2eis6OAnR1r7nDVp5jckzZDSUOUWc0PZ8fIotuDx9+M2O9p+yniGTQiwPmCpLjl8kNskDOwuM7YhfwsuIvq3bibc0lkRs8oPZiaSfe/7VRU0NtSRmO4buZVlLUueckYsOA+qGnpw3vG54bhzW4mSnfTNHaeS627coS6V/ZjZlbxVxNs1sANihjkJ0GjRv2XSNle3DWM7cz7nhdRz9IAwZYWeF7LlVQFxzSSafAIrC6OO/ZbmPE/7osvYQWipamoN3Etb4rVYfRMiGnadxKHlqgwan/EIDEMVLGZnb+6wb+aqM8ml/EbnP8LBWULo2C9rlea4Zipz53m5Pw5LW0tZnC5ShlsPAfX44/YzsjwWarKpzjcklXr6TMEI/CXHYF0goRWxltvkzMwQcka1x6OuO9dHRl3+hOce4qzDvpSdygdQngvQf2A0bVE7DgNGsupUxzaMZ0JpQMQlzjQRwn1zN09D6IvpxSf8Ay6dwboWyx6ezZjHAW/UoqiuayseGgNcDEwuIIuIySQDs7xIRfSDFAKtpdle0SMeS25DWmMtc4HZbK6650r/e51tt38fYAipPBEClPBbmmwOJ4BD2gGxFje6Oj6MR+/8ABT1YR5ZzSk+DzptASiYcKcvRI+jsQ338k6TB2NFwEf3OnwThMxEGHObvRL5i0bVYYjVMZoWlZjE8Sadi65pmMWD4piZOl9FVQV72G41adrDsPLgoJ5wSo267Ag6JUaigrM+sL+1tMZ0I8t6shUB2jxlfx2XVT0dwF73CQ6ZdQtbV0LSPEb1rjYwyhqczdcuYcE2kfA86izhv2EFGGLKbbW8OHJCYjh7b66E914+RUJcVs8YAL9mzrAP/AGQvVlvbjOZh4G48vsqWKskiOSQZ4zpqiYKdzf3tI/Q6ugcbtPLgs7oaLynrA7Q7eB3pwtew0Pun6cVW0tQye4sY5m7WHb5cU8yWPVy+ThtHiCpO+CLG/NJV7jVDRpa5o2OO0jxXUX8FQYZBG2zdu9yDZd3aO/ut4+JUMbzI+3sDXmraCINBkdt2NHALQAdRAALuN3HduCq6ioa3Qangu4xX2vrqUHhceYl7tg1TZJErKUvOeU2buHHkFZZw1vZFhuH3Q1K3rHXJ0BNgj6qC+xSJlN1t3XKWK0XWtBG0bEWcOO3YkaMDa9RWZtuHSt3X81a4XiLo3BrgjWRDcSfkpc0TNXuF/VDRNmtwqdsgFiryHDwdSVgKTFgf4bXEcbWurc4jVEaZYxxcdfQLy6ulJv2s6acox/yRrXQho0yjxOpVdUPBOUPc53Bov8ljcVxAxi8s7nk7I2i1/qhGdKpwzq6djYr7X3zvPNx0CzHQa62zbmpdKX7/AAayppHN7UrmxR8ZJGtWf6S9OI4IzFTMvK4dmW3Z4Z9dTrs4kcAqtuHyPvPMXSPvZoddxcfPd4bEPjmBPtnlI654AygaRtto0ePiu/puVZMwpxi/aZPDcaYwnroTLfMQ4PAN3XJLszTe5JO5HdIOkLXXZDDGL2HXi4uLDuMDGZfMXQE2GkcD6qMUngE0zdx5NB0Sx9zAIXguZ3Y3A6sO5pvtb8uWzc4f0wynqycrh7Egyn9WxYbo7RsB7bbtdofvfcVvoOioe0PvnA1a49+3B3HmjUxx95zT93t8B56UuH5Rd/acyFl6WF2yPT5JjsI6s5o80bx7TbFp/uadD5qOqMjxZ0EZeNksV4yf7m6grktOF7I1m2t2V1biDJO8w3PBVD6WncbZrHgQVeOpiR2mkcdLEfdDz0QAzE3A3iwNl6EcmUr8EjvcEH1COpKZrfYbzui5XREdjUf3G6HY+x0ab81sLLinqiBYAeRCmNUTuVA+Nx1DD5FQvmlZ7wCKRUXczM25Nq4czLHaNizz8YkG8prMTkfoXaKscWGSsztI9pvxQNFOWO4BGRTBo12lV0m1RpGkfStlAmGkrPaG/mjJ6brY9e9a9+BCruj9VaTq3bHtHkQtJK1sbCb8VhumBjG4g9vZuRl0skhqmQZncykt2NGh6Px3Djv0RGMTZWDi7QKv6N1oYA46gixUXSHEgXsd7IcBbwWd7CigrHZn8tFa0LexYDaqyqZZ1+OqbHXFrgL9lJqiwlmMe7RKPFv6lDVSBwvfRCfhRa9lFSLL9oZzYO1RAitqbnw3LPPlANmjVSR4hINL3HBVk4lxNHK7QaDggjhTye0QB5o2Cr0zWJd7oVVV10j3ZXXb4bFbGUmaXB2sZ2A+9tSTawV2XtdG5wJJ2MABvI7w4AcSs10dpmHsk7Tr4q/qbss1os0LK9zpE6T33K49GzIcz3XcfZvs5n6LQYX0YZGAXW8/oEHhtdkIJ3G5V9UVTZDfN2TsO4Llq5xdLjuag4tbglbUCMdho/uOpWOxitJvcalaavpJd3abxGqppsIlk0y25rpp4qPJiUXfBiKuY32IRtyVvHdD3HVz2N5lQu6MRN7045NY4rVp8GrroUeHutZeo9D68vjyOGjdjuCyFPSU8eoD3nxsArSLFn2yxtDRwCzq6fqQxotPUwlkaqapbmIcLge0NChcTgjyZh7XK6pDUu9s6+6NvmdybK9zxdxszcFyj/T4tOxlq5XaII3uLrA6Kn6T1wY3q2m8j9NPmrGeews3QcVj8SP7431JGi9EnZiERoisNXEO4gomCskZYOBe3cR3goaOhe43c4NZxO08gj31DY9Geu8oNh0eKuYL5S5vKxCnbj8TxYj1VW3EnnQ7PGyhmgY7UgA8QmwxJsQMZ7qrsOd27KaPDM+geVLJStpxcm7ioeNiqxOY5yAdimw2pLjldt4qulkzPJRFGw5i4eyPidGj1PwQaZpMJiLnmXcNB5LmN4se7fwUvXtihDRw1VTDFmd1j9ru63gOKTCAjKV1KZpLiWi7bkA8tElGxU+IPYMo3JS1JfodqbA2z7HfsUtVT+03aNo4oLYTbvZa/aZsVe9x37kTHIQcw272/wC712pizgvbt3t3+ii4DMNeC3Kd6kaNC3gqWlnLCDuV/G1soBBs4bfFIPYAFCSdCjW0jWNu46/FQ1dX1d2B1neKCE+bUnN43QPITNVXblYcvE7z5qjnErDe5I9R6KyLuDfmkxpO4/7zQaWwHh+PFrhfQ8dbfcLb4fj7nAB1iDxFx6rKPwiN+riGu4guB+RCNoqVzBlBDwNlnNJ9NvwRQSSZvqCmjl2vYw8z8iPqrNnR941jlaR4fZeex15abOY8HwCs6XHS3YZB4WRJanR+AitP/aPk2LcOlGn7s+Ac5p9CLJPw+XfG/wAixyyUvSd5259N9kRRdNXMNnOOXxGq5uOp8Gq0/ku5sNkPsyfoQrsEfvZKf8ETD00hd+aR/i37p1R0hZa/Xu/Tb6qjqavFInpaXz4BG4M7+RIeYI+iIbhE9tIwwcbgfFU9d0oFyBObcz9FVS4w12pe558cx+BXW9R9vP5MY6a6Px+DQ1ELYtXOa5w9lrmm3MqqrMRLvaAHBoJ+KrDUPd3WPPkbfBRyU8x3BvMgLW/UxS6E09VpvPP7D7qlq4I5D2pbyHZG0izf8Rr6lNxGnH5kpP8AS24HqhKd7Gfw2hvjvPMlFnSKCmxOb2blTtZbUp0FW23iuSlp2nU7GjakhplAQtRVW32+ihr61kfi/c2+zmqYZ5Dc7PgENmox6mnwerBO3QaldxeZ0rr203BVNHVNj7De047bbPMq1hqn20Ab/Vb5b1JmWt7IqfDDtecoO72jyCPzNADWABrTe/E8Sd/BDFpOw6na47fJTwsYywJud/2CQJMpcM7r9W3YPfO7yURY/vu0e/uj3W+8fojpsUaGizR4cTyH1QGcvJJ1O0pAnjLQAANAkhTE7j8bJKEEz30Is4ag/UKYPJ/u+fL7LjG7na8DvH3RH4c201UJ2ngza2vbeNvmFx8eU3+P3XIqssOo/wB+qmlxFpF7eYt8VBuVtfC09puhO0buYCFp5SO67UcNo8tqLmkaeI8QbH0UEzGFuoLjxs34hBojrX9Z/EbqN9iEAKEg3Y5zTzup+q4FzeRNv0m4U8NNINW2eOA7Lh5aj5Ie5pbHKeeZu0NfbeOy5WbK7N349eI7J+GhUEMoOhFjwIsUU1SMNjcgdo19vBwt8Roj6SjLdT8EKaYO3kHwXY6Z7e7J5G6aDIPfId/xAKfTuaTZxsOIbf4BDAv3hrvMKSCpyHWFrvA3+YKgVE+IMhDezmJ8WAD53VMaZhOz0LvqUa+tfc2jaPC5sPVNFRKfYj8woSXDej4e5usgDjbMC0ADmRYeZU2Nwwxu6tkr5cuhcXNcOQytHzKLixqsDQ0Sta0CwDWMFvgg3Nldcl4JJv3W6+N7LOMrNOUaKx7GbmAn/LT1cpYcw2XHiAAiHQyj2gPIfZDOiPtTel1qjFoKjzb3E+ZKntz8yAq9kTP5jipm07OBPMpCx9TTtI7Tmjzufgs9Uta09kOeeAFh6rRCBvgE18MQ2m/hYoaFSoyp61205G+6wXcfPcnmOW1mDq2na4m73cyrmprGt0ZHc+IsqmoLnntmw90aD/fNZOidlZ1LQbC8j+A1R8GFSvF3kMb7o2lF0lTGzstbc8B/0j2yvtcgNvsvt8gpInJg0NA2MbP+1w1CKMbnD6lMFDbUm5WjNkeclRy1Abt1dw+6kmBtYIF7Wt1cbngokSRFzzcnmeCL/HZRkZ5u+yq31JOmwcExr1WaosevSQYXVBRYSytG24PqCofxTmG7T87LiSmSRPFiQkOVws7hYEHzXDA3NcAtPC9wR4hdSUtye3AJJYk5Dzad3IqM80kkCGUOUHtWJ8QSpZQL3Dtf7SPkkkkz1OAOdtIPPX5o6lo/edYckklIy2ECgPsPB5hyc6lkG0A8j9wuJJMjHQnh/wCqjyHx+CSShQ15ttHyTmTDxSSVY4ljSUskjczGEgb7sHzKZ1723FtRpY5fokksqTtoXBUiCWrefd87/ZCEu/o/Rf5ldSWgpD2F3EDk1oU8cd9rj8EkkmWSZGDied1HNWtaOy0eiSSgKCuqHOPDkgmtHuud/c8AegukkubOy4CGSuGwho4Mbr6lEQVI2AXd7ziUkkomgtjzx/6UzGjjc8V1JaMMrsRkI0G1Ur7323KSSyzpE6BxUrBdJJBolEYSSSSB/9k="/>
          <p:cNvSpPr/>
          <p:nvPr/>
        </p:nvSpPr>
        <p:spPr>
          <a:xfrm>
            <a:off x="1531939" y="-182563"/>
            <a:ext cx="4332287" cy="4332288"/>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Arial"/>
              <a:buNone/>
            </a:pPr>
            <a:endParaRPr sz="2400" b="0" i="0" u="none" strike="noStrike" cap="none">
              <a:solidFill>
                <a:schemeClr val="dk1"/>
              </a:solidFill>
              <a:latin typeface="Arial"/>
              <a:ea typeface="Arial"/>
              <a:cs typeface="Arial"/>
              <a:sym typeface="Arial"/>
            </a:endParaRPr>
          </a:p>
        </p:txBody>
      </p:sp>
      <p:sp>
        <p:nvSpPr>
          <p:cNvPr id="98" name="Google Shape;98;p19" descr="data:image/jpeg;base64,/9j/4AAQSkZJRgABAQAAAQABAAD/2wCEAAkGBxMTEhUQEhIVFRAPFQ8QFRAVEhAWFRAVFRUWFhUVFRUYHSggGBolHRUVITEhJSkrLi4uFx8zODMtNygtLisBCgoKDg0OFxAQGismHR0tLS0tLS0tLS0tLS0tLS0tKy0tLS0tLS0tLS0tLS0tLS0tLS0tKy0tLS0tLS0rLS0tLf/AABEIALcBEwMBIgACEQEDEQH/xAAbAAABBQEBAAAAAAAAAAAAAAAEAAIDBQYBB//EAD8QAAEDAgMEBwYDCAICAwAAAAEAAgMEEQUSITFBUXEGEyIyYYGRQlKhscHRFEOSFSMzU2JygvAH4RayJERU/8QAGQEBAQEBAQEAAAAAAAAAAAAAAQACAwQF/8QAKxEAAgIBAwMDBAEFAAAAAAAAAAECERIDITFBUaETImGBwdHwcQQUMkJS/9oADAMBAAIRAxEAPwAR+JtCGkxocVUR4PKdv1U8eCHevtWz41IlfjfBNbiMjtgKecODRfTRVVViTmGwaSpklfBcM64+HmiY4z7Unosm/HZtzbId9TUP9qw8EZo16bN4x8Q7zyfP7Lhxqmj93zWANDK7a9x8ymDCtdUZvoh9OPVm7m6eQt0bryCC/wDNaiQ2hiJ5rNxYa0K7wmsZCdiU5A4wXAe0YpLwYCioOiVbJ36gjkih00Y0WDCSmHp44d1ifqZ36Ing/wCNXP787z/krel/4ypx3nOP+RVFF/yDMD3Bbmmz9PKh3ds31Ky0+hWze0PQWjb+UHf3ElbCgomRsDGABrRYAbl4izpXVHXrSOQVzT9PaoACzD/UQbn4rhq6U5dTrpzUeT0rGcHhmF5WMcWg2Ja025XWYqcHoxp1cVh/SxZTE+m9U5pbma2/Bv3WMqK17jcuJJ8VvS05RW7M6jUnaPVhhlF7kXoxENwWjI/hx+jV4yZ3cT6rorZBse79RXVo5Ys9cn6O0R/Lj+CDk6M0R9hnwXmH7Rl/mO/UU04nL/Md6pQ4s9Im6JUR9hnwQEvQmjPsDyWFOJy/zHeqX7Wl/mO9VbDUu4d0g6IxNN4yR4XWbkwmRp0cfUq1/asm9xPNMdXE7VlxidFOSK5gqGbJHepXfx1RveSjjWeCYZgdyMfkcu6I4sTlH+lW0GMvIsWj1VW57eCdHMBuWlsDp9C3ZVuO1vxUzbn2VVCvA3KeLGMu5NmaLujwwO2hGu6NscqKPpEiWdKCE2jDUg49EQkoh0sXFbF7giXGmDZZAT42OKyXWlczlZyN4F9LjF0HLVA6kKsuV3VWQ4hb5m8Em1NtiEDV3IixoKNWVG6cqIMUgjUWxzrCu3XWsT+rUA0BOA8U4RJ4iSRFmUjZFI2EKZsQUFjYqhy9V6IdDKeanZNKXufIM2j8oHgAF5rDGFrejXSB8Ler64tYNjdLDldZ1FJrZjBq9wX/AJIwNlLIzqSckgPYLiSCN9zzWHc4rb9MsQE7muz5yBtvew4eCyT2JinSsJNXsBElNuUYWLmVJWBapaoshKyqKwdoTjGpbLqqKwYsTciJISyqobBerTSxGZU0sVRWCZUsqL6tLqkUVgZCViizGudWqhsF1XCiTGudWorBrJIjq0lUVnBEnCBFtiUrIU0ZyAeoXRCrLqVwwpoMgARpwiRZiXMiqGwbq13Kp8qVlBZBkTsqkslZRWMDU4NXbLtlAcDVI1qa1StUA5oXbp7QkY0hYRQYbLO1742hzY2u1zbXNIuzQGxtfbwVe+1yNLtLmm25zTZw8iCFa4ThkGVxdI5pIecgc0DMTfNqNeNlVyU7Wudk7pJNztJ3nzRuOw0phTiE0hQnLLhC6uWURxKydZdAUQ0NSyKQBOsorIgxOyKUNXQxNFZF1aWREBi7kTQWDdUEjCiOrT2xKosgEwJhgVoIEjCqiyKjqSkrTqUkUOQupTsqXWLmdJgaU0qTMmlQjE0hSWSyqKyAhMIRJYm5EUNg9kkQY0wxqorI0lJkSyqKxoUjFwNT2hQEzFKFC0qQOSAnhDvCt8EoPxHavaP94M1wDmYcuw7Rm0uPHgq6vhMcnVOtmLc+huO8WkX4iw/UEF1oEcEwhT5Vzq1DZBZLKiBGuiNVFYPkXQxEdWu2VRWQBqeApAEikLGtCkCjTTdRBFwlmCFXVEE9YEutQ6cAoiYTJwkUFlIwJIkSTg1JVBYIU1Sli5lVQ2RroTsqcGqorGgJwapWMRMcCqBsBypKyNKo3Uh4JxDIBuugov8ACJCk8CrEskCgBOyBFCidwThSHeQFUGSA+qXRAjBA33vRSsgHuuPkVUWRX9Uu5FatpTujKd+CfujVQZAvRjDXMLQyQiLt52B7muu4EXuNDuPkgqvDyJQ+R+eUNLS652XvY3133V30aiJxEwyaRspjLkBIDiXOsTbhkt5lQ/h3mpqogA4QStaL7QHRtdYnfqXLmksqOjk6KoRhd6taGKjk9xvqEfBDMPyYz5j7LticXMxxZyTS1b4Mm/8Azx+o+yFqMPnd/wDXZ5EfZGK6sFqPsYrqykIVqX4RJvpj5WUf7NA2xPHkrFGvUM+ymTzTK/8AwLeDvRQyUreJCcQzM/JFZQOareogG4hBPi8FmjakB5V0NU+RLIqhsiDV0MUoYniNVFZCGqWNimbCpWxeCaCyIMST7pIIgdEmdWr2owlwNgLoWeiy7dXcB9VtwZlTKzq0gxWDKM7XGwSMN9IwT/UihsGgZqrSnhbvNzwChbSBusjreCKpKi5ywx/5WQDZYU1AXbG2HEoh+GRjvPufdapKemNryvt4XVlS1ULNgBPzTbRzKqLCHO/hw+btEdF0UkOr3taOAH3Vn+KnfpG0Mb7xQ02GF38ape7+lpsPgubnLul5FUBz4HSx/wAWfyzAfJVs1VQM0Y0yHwBKvoMAhPcgzH3n6/NEyYQ1gu8sYOAAuhTSdN/v0Km+hjn4sPyqU8yLKF1XVO2RtatHVVVOzeXfBVk+PRjux3XYCu6uqO1wHIJzaCoP5i7L0lO5jQg5OlD91vRGxrcZhxMFdKJHOL3RQWIyghtpgRckaXOxObC+ermDC5pZHDmN2EvJkmsSWkgkDTyVdQ4499c45Q79yzMCN7XPta3g8rtRjkrK19+wJYYnNAH9Tydvi4rCa8nVp+F9jQs6PTH8x/qp29GJ/wCbJ6qmj6RS/wAxyMi6RzD8xy1/Bxplh/41UjZUSDyTm4TWN2VR82hRQdLZh7d+YCs6bpi46ODTzCPf2QEEZr2fmxu5hFR4lVDvxsdyKsIMZhk70bfJPlhicLtuPNZv/qJfUq5q2/ejynwsqmsqmjbqPEK1qpGt0LnN8TqEJLG13tMcDx0+K6AUMroX7DYod9BfuuBVpVYG065SPFuoVbLg8jdY33CjaZD+GezvMu1IMjdxaeBU0NfPHo9pI8QrKnlim0LRm4bCobAKelc3ZZzeBRTKSN21pYfgiBh4abscW+B2eis6OAnR1r7nDVp5jckzZDSUOUWc0PZ8fIotuDx9+M2O9p+yniGTQiwPmCpLjl8kNskDOwuM7YhfwsuIvq3bibc0lkRs8oPZiaSfe/7VRU0NtSRmO4buZVlLUueckYsOA+qGnpw3vG54bhzW4mSnfTNHaeS627coS6V/ZjZlbxVxNs1sANihjkJ0GjRv2XSNle3DWM7cz7nhdRz9IAwZYWeF7LlVQFxzSSafAIrC6OO/ZbmPE/7osvYQWipamoN3Etb4rVYfRMiGnadxKHlqgwan/EIDEMVLGZnb+6wb+aqM8ml/EbnP8LBWULo2C9rlea4Zipz53m5Pw5LW0tZnC5ShlsPAfX44/YzsjwWarKpzjcklXr6TMEI/CXHYF0goRWxltvkzMwQcka1x6OuO9dHRl3+hOce4qzDvpSdygdQngvQf2A0bVE7DgNGsupUxzaMZ0JpQMQlzjQRwn1zN09D6IvpxSf8Ay6dwboWyx6ezZjHAW/UoqiuayseGgNcDEwuIIuIySQDs7xIRfSDFAKtpdle0SMeS25DWmMtc4HZbK6650r/e51tt38fYAipPBEClPBbmmwOJ4BD2gGxFje6Oj6MR+/8ABT1YR5ZzSk+DzptASiYcKcvRI+jsQ338k6TB2NFwEf3OnwThMxEGHObvRL5i0bVYYjVMZoWlZjE8Sadi65pmMWD4piZOl9FVQV72G41adrDsPLgoJ5wSo267Ag6JUaigrM+sL+1tMZ0I8t6shUB2jxlfx2XVT0dwF73CQ6ZdQtbV0LSPEb1rjYwyhqczdcuYcE2kfA86izhv2EFGGLKbbW8OHJCYjh7b66E914+RUJcVs8YAL9mzrAP/AGQvVlvbjOZh4G48vsqWKskiOSQZ4zpqiYKdzf3tI/Q6ugcbtPLgs7oaLynrA7Q7eB3pwtew0Pun6cVW0tQye4sY5m7WHb5cU8yWPVy+ThtHiCpO+CLG/NJV7jVDRpa5o2OO0jxXUX8FQYZBG2zdu9yDZd3aO/ut4+JUMbzI+3sDXmraCINBkdt2NHALQAdRAALuN3HduCq6ioa3Qangu4xX2vrqUHhceYl7tg1TZJErKUvOeU2buHHkFZZw1vZFhuH3Q1K3rHXJ0BNgj6qC+xSJlN1t3XKWK0XWtBG0bEWcOO3YkaMDa9RWZtuHSt3X81a4XiLo3BrgjWRDcSfkpc0TNXuF/VDRNmtwqdsgFiryHDwdSVgKTFgf4bXEcbWurc4jVEaZYxxcdfQLy6ulJv2s6acox/yRrXQho0yjxOpVdUPBOUPc53Bov8ljcVxAxi8s7nk7I2i1/qhGdKpwzq6djYr7X3zvPNx0CzHQa62zbmpdKX7/AAayppHN7UrmxR8ZJGtWf6S9OI4IzFTMvK4dmW3Z4Z9dTrs4kcAqtuHyPvPMXSPvZoddxcfPd4bEPjmBPtnlI654AygaRtto0ePiu/puVZMwpxi/aZPDcaYwnroTLfMQ4PAN3XJLszTe5JO5HdIOkLXXZDDGL2HXi4uLDuMDGZfMXQE2GkcD6qMUngE0zdx5NB0Sx9zAIXguZ3Y3A6sO5pvtb8uWzc4f0wynqycrh7Egyn9WxYbo7RsB7bbtdofvfcVvoOioe0PvnA1a49+3B3HmjUxx95zT93t8B56UuH5Rd/acyFl6WF2yPT5JjsI6s5o80bx7TbFp/uadD5qOqMjxZ0EZeNksV4yf7m6grktOF7I1m2t2V1biDJO8w3PBVD6WncbZrHgQVeOpiR2mkcdLEfdDz0QAzE3A3iwNl6EcmUr8EjvcEH1COpKZrfYbzui5XREdjUf3G6HY+x0ab81sLLinqiBYAeRCmNUTuVA+Nx1DD5FQvmlZ7wCKRUXczM25Nq4czLHaNizz8YkG8prMTkfoXaKscWGSsztI9pvxQNFOWO4BGRTBo12lV0m1RpGkfStlAmGkrPaG/mjJ6brY9e9a9+BCruj9VaTq3bHtHkQtJK1sbCb8VhumBjG4g9vZuRl0skhqmQZncykt2NGh6Px3Djv0RGMTZWDi7QKv6N1oYA46gixUXSHEgXsd7IcBbwWd7CigrHZn8tFa0LexYDaqyqZZ1+OqbHXFrgL9lJqiwlmMe7RKPFv6lDVSBwvfRCfhRa9lFSLL9oZzYO1RAitqbnw3LPPlANmjVSR4hINL3HBVk4lxNHK7QaDggjhTye0QB5o2Cr0zWJd7oVVV10j3ZXXb4bFbGUmaXB2sZ2A+9tSTawV2XtdG5wJJ2MABvI7w4AcSs10dpmHsk7Tr4q/qbss1os0LK9zpE6T33K49GzIcz3XcfZvs5n6LQYX0YZGAXW8/oEHhtdkIJ3G5V9UVTZDfN2TsO4Llq5xdLjuag4tbglbUCMdho/uOpWOxitJvcalaavpJd3abxGqppsIlk0y25rpp4qPJiUXfBiKuY32IRtyVvHdD3HVz2N5lQu6MRN7045NY4rVp8GrroUeHutZeo9D68vjyOGjdjuCyFPSU8eoD3nxsArSLFn2yxtDRwCzq6fqQxotPUwlkaqapbmIcLge0NChcTgjyZh7XK6pDUu9s6+6NvmdybK9zxdxszcFyj/T4tOxlq5XaII3uLrA6Kn6T1wY3q2m8j9NPmrGeews3QcVj8SP7431JGi9EnZiERoisNXEO4gomCskZYOBe3cR3goaOhe43c4NZxO08gj31DY9Geu8oNh0eKuYL5S5vKxCnbj8TxYj1VW3EnnQ7PGyhmgY7UgA8QmwxJsQMZ7qrsOd27KaPDM+geVLJStpxcm7ioeNiqxOY5yAdimw2pLjldt4qulkzPJRFGw5i4eyPidGj1PwQaZpMJiLnmXcNB5LmN4se7fwUvXtihDRw1VTDFmd1j9ru63gOKTCAjKV1KZpLiWi7bkA8tElGxU+IPYMo3JS1JfodqbA2z7HfsUtVT+03aNo4oLYTbvZa/aZsVe9x37kTHIQcw272/wC712pizgvbt3t3+ii4DMNeC3Kd6kaNC3gqWlnLCDuV/G1soBBs4bfFIPYAFCSdCjW0jWNu46/FQ1dX1d2B1neKCE+bUnN43QPITNVXblYcvE7z5qjnErDe5I9R6KyLuDfmkxpO4/7zQaWwHh+PFrhfQ8dbfcLb4fj7nAB1iDxFx6rKPwiN+riGu4guB+RCNoqVzBlBDwNlnNJ9NvwRQSSZvqCmjl2vYw8z8iPqrNnR941jlaR4fZeex15abOY8HwCs6XHS3YZB4WRJanR+AitP/aPk2LcOlGn7s+Ac5p9CLJPw+XfG/wAixyyUvSd5259N9kRRdNXMNnOOXxGq5uOp8Gq0/ku5sNkPsyfoQrsEfvZKf8ETD00hd+aR/i37p1R0hZa/Xu/Tb6qjqavFInpaXz4BG4M7+RIeYI+iIbhE9tIwwcbgfFU9d0oFyBObcz9FVS4w12pe558cx+BXW9R9vP5MY6a6Px+DQ1ELYtXOa5w9lrmm3MqqrMRLvaAHBoJ+KrDUPd3WPPkbfBRyU8x3BvMgLW/UxS6E09VpvPP7D7qlq4I5D2pbyHZG0izf8Rr6lNxGnH5kpP8AS24HqhKd7Gfw2hvjvPMlFnSKCmxOb2blTtZbUp0FW23iuSlp2nU7GjakhplAQtRVW32+ihr61kfi/c2+zmqYZ5Dc7PgENmox6mnwerBO3QaldxeZ0rr203BVNHVNj7De047bbPMq1hqn20Ab/Vb5b1JmWt7IqfDDtecoO72jyCPzNADWABrTe/E8Sd/BDFpOw6na47fJTwsYywJud/2CQJMpcM7r9W3YPfO7yURY/vu0e/uj3W+8fojpsUaGizR4cTyH1QGcvJJ1O0pAnjLQAANAkhTE7j8bJKEEz30Is4ag/UKYPJ/u+fL7LjG7na8DvH3RH4c201UJ2ngza2vbeNvmFx8eU3+P3XIqssOo/wB+qmlxFpF7eYt8VBuVtfC09puhO0buYCFp5SO67UcNo8tqLmkaeI8QbH0UEzGFuoLjxs34hBojrX9Z/EbqN9iEAKEg3Y5zTzup+q4FzeRNv0m4U8NNINW2eOA7Lh5aj5Ie5pbHKeeZu0NfbeOy5WbK7N349eI7J+GhUEMoOhFjwIsUU1SMNjcgdo19vBwt8Roj6SjLdT8EKaYO3kHwXY6Z7e7J5G6aDIPfId/xAKfTuaTZxsOIbf4BDAv3hrvMKSCpyHWFrvA3+YKgVE+IMhDezmJ8WAD53VMaZhOz0LvqUa+tfc2jaPC5sPVNFRKfYj8woSXDej4e5usgDjbMC0ADmRYeZU2Nwwxu6tkr5cuhcXNcOQytHzKLixqsDQ0Sta0CwDWMFvgg3Nldcl4JJv3W6+N7LOMrNOUaKx7GbmAn/LT1cpYcw2XHiAAiHQyj2gPIfZDOiPtTel1qjFoKjzb3E+ZKntz8yAq9kTP5jipm07OBPMpCx9TTtI7Tmjzufgs9Uta09kOeeAFh6rRCBvgE18MQ2m/hYoaFSoyp61205G+6wXcfPcnmOW1mDq2na4m73cyrmprGt0ZHc+IsqmoLnntmw90aD/fNZOidlZ1LQbC8j+A1R8GFSvF3kMb7o2lF0lTGzstbc8B/0j2yvtcgNvsvt8gpInJg0NA2MbP+1w1CKMbnD6lMFDbUm5WjNkeclRy1Abt1dw+6kmBtYIF7Wt1cbngokSRFzzcnmeCL/HZRkZ5u+yq31JOmwcExr1WaosevSQYXVBRYSytG24PqCofxTmG7T87LiSmSRPFiQkOVws7hYEHzXDA3NcAtPC9wR4hdSUtye3AJJYk5Dzad3IqM80kkCGUOUHtWJ8QSpZQL3Dtf7SPkkkkz1OAOdtIPPX5o6lo/edYckklIy2ECgPsPB5hyc6lkG0A8j9wuJJMjHQnh/wCqjyHx+CSShQ15ttHyTmTDxSSVY4ljSUskjczGEgb7sHzKZ1723FtRpY5fokksqTtoXBUiCWrefd87/ZCEu/o/Rf5ldSWgpD2F3EDk1oU8cd9rj8EkkmWSZGDied1HNWtaOy0eiSSgKCuqHOPDkgmtHuud/c8AegukkubOy4CGSuGwho4Mbr6lEQVI2AXd7ziUkkomgtjzx/6UzGjjc8V1JaMMrsRkI0G1Ur7323KSSyzpE6BxUrBdJJBolEYSSSSB/9k="/>
          <p:cNvSpPr/>
          <p:nvPr/>
        </p:nvSpPr>
        <p:spPr>
          <a:xfrm>
            <a:off x="1700213" y="-182563"/>
            <a:ext cx="304800" cy="30480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Arial"/>
              <a:buNone/>
            </a:pPr>
            <a:endParaRPr sz="2400" b="0" i="0" u="none" strike="noStrike" cap="none">
              <a:solidFill>
                <a:schemeClr val="dk1"/>
              </a:solidFill>
              <a:latin typeface="Arial"/>
              <a:ea typeface="Arial"/>
              <a:cs typeface="Arial"/>
              <a:sym typeface="Arial"/>
            </a:endParaRPr>
          </a:p>
        </p:txBody>
      </p:sp>
      <p:sp>
        <p:nvSpPr>
          <p:cNvPr id="99" name="Google Shape;99;p19"/>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0" name="Google Shape;100;p19"/>
          <p:cNvSpPr/>
          <p:nvPr/>
        </p:nvSpPr>
        <p:spPr>
          <a:xfrm>
            <a:off x="4330919" y="201645"/>
            <a:ext cx="5075748" cy="64629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3600"/>
              <a:buFont typeface="Arial"/>
              <a:buNone/>
            </a:pPr>
            <a:r>
              <a:rPr lang="es-CL" sz="3600" b="0" i="0" u="none" strike="noStrike" cap="none">
                <a:solidFill>
                  <a:srgbClr val="F2F2F2"/>
                </a:solidFill>
                <a:latin typeface="Calibri"/>
                <a:ea typeface="Calibri"/>
                <a:cs typeface="Calibri"/>
                <a:sym typeface="Calibri"/>
              </a:rPr>
              <a:t>INTRODUCCIÓN</a:t>
            </a:r>
            <a:endParaRPr sz="1400" b="0" i="0" u="none" strike="noStrike" cap="none">
              <a:solidFill>
                <a:srgbClr val="000000"/>
              </a:solidFill>
              <a:latin typeface="Arial"/>
              <a:ea typeface="Arial"/>
              <a:cs typeface="Arial"/>
              <a:sym typeface="Arial"/>
            </a:endParaRPr>
          </a:p>
        </p:txBody>
      </p:sp>
      <p:sp>
        <p:nvSpPr>
          <p:cNvPr id="101" name="Google Shape;101;p19"/>
          <p:cNvSpPr txBox="1"/>
          <p:nvPr/>
        </p:nvSpPr>
        <p:spPr>
          <a:xfrm>
            <a:off x="212825" y="1963650"/>
            <a:ext cx="10454100" cy="3029400"/>
          </a:xfrm>
          <a:prstGeom prst="rect">
            <a:avLst/>
          </a:prstGeom>
          <a:noFill/>
          <a:ln>
            <a:noFill/>
          </a:ln>
        </p:spPr>
        <p:txBody>
          <a:bodyPr spcFirstLastPara="1" wrap="square" lIns="91425" tIns="45700" rIns="91425" bIns="45700" anchor="t" anchorCtr="0">
            <a:spAutoFit/>
          </a:bodyPr>
          <a:lstStyle/>
          <a:p>
            <a:pPr marL="457200" marR="0" lvl="0" indent="-381000" algn="just" rtl="0">
              <a:lnSpc>
                <a:spcPct val="100000"/>
              </a:lnSpc>
              <a:spcBef>
                <a:spcPts val="0"/>
              </a:spcBef>
              <a:spcAft>
                <a:spcPts val="0"/>
              </a:spcAft>
              <a:buClr>
                <a:srgbClr val="7F7F7F"/>
              </a:buClr>
              <a:buSzPts val="2400"/>
              <a:buFont typeface="Calibri"/>
              <a:buChar char="●"/>
            </a:pPr>
            <a:r>
              <a:rPr lang="es-CL" sz="2400" b="0" i="0" u="none" strike="noStrike" cap="none">
                <a:solidFill>
                  <a:srgbClr val="000000"/>
                </a:solidFill>
                <a:latin typeface="Calibri"/>
                <a:ea typeface="Calibri"/>
                <a:cs typeface="Calibri"/>
                <a:sym typeface="Calibri"/>
              </a:rPr>
              <a:t>En construcción, la cubicación es el cálculo de las cantidades de obras a construir, deducido de planos y especificaciones técnicas, cuyos alcances, definiciones y restricciones están prescritos en la </a:t>
            </a:r>
            <a:r>
              <a:rPr lang="es-CL" sz="2400" b="1" i="0" u="none" strike="noStrike" cap="none">
                <a:solidFill>
                  <a:srgbClr val="00953A"/>
                </a:solidFill>
                <a:latin typeface="Calibri"/>
                <a:ea typeface="Calibri"/>
                <a:cs typeface="Calibri"/>
                <a:sym typeface="Calibri"/>
              </a:rPr>
              <a:t>Norma NCh 353- 2000</a:t>
            </a:r>
            <a:r>
              <a:rPr lang="es-CL" sz="2400" b="0" i="0" u="none" strike="noStrike" cap="none">
                <a:solidFill>
                  <a:srgbClr val="000000"/>
                </a:solidFill>
                <a:latin typeface="Calibri"/>
                <a:ea typeface="Calibri"/>
                <a:cs typeface="Calibri"/>
                <a:sym typeface="Calibri"/>
              </a:rPr>
              <a:t> vigente</a:t>
            </a:r>
            <a:r>
              <a:rPr lang="es-CL" sz="2400">
                <a:latin typeface="Calibri"/>
                <a:ea typeface="Calibri"/>
                <a:cs typeface="Calibri"/>
                <a:sym typeface="Calibri"/>
              </a:rPr>
              <a:t>.</a:t>
            </a:r>
            <a:endParaRPr sz="2400">
              <a:latin typeface="Calibri"/>
              <a:ea typeface="Calibri"/>
              <a:cs typeface="Calibri"/>
              <a:sym typeface="Calibri"/>
            </a:endParaRPr>
          </a:p>
          <a:p>
            <a:pPr marL="457200" marR="0" lvl="0" indent="-381000" algn="just" rtl="0">
              <a:lnSpc>
                <a:spcPct val="100000"/>
              </a:lnSpc>
              <a:spcBef>
                <a:spcPts val="0"/>
              </a:spcBef>
              <a:spcAft>
                <a:spcPts val="0"/>
              </a:spcAft>
              <a:buClr>
                <a:srgbClr val="7F7F7F"/>
              </a:buClr>
              <a:buSzPts val="2400"/>
              <a:buFont typeface="Calibri"/>
              <a:buChar char="●"/>
            </a:pPr>
            <a:r>
              <a:rPr lang="es-CL" sz="2400" b="0" i="0" u="none" strike="noStrike" cap="none">
                <a:solidFill>
                  <a:srgbClr val="000000"/>
                </a:solidFill>
                <a:latin typeface="Calibri"/>
                <a:ea typeface="Calibri"/>
                <a:cs typeface="Calibri"/>
                <a:sym typeface="Calibri"/>
              </a:rPr>
              <a:t>Las Cubicaciones determinarán siempre volúmenes y magnitudes de las obras a ejecutar y no considerarán pérdidas, ni rendimientos de los materiales, los cuales se deben calcular e incluir en el Análisis de Precios Unitarios</a:t>
            </a:r>
            <a:r>
              <a:rPr lang="es-CL" sz="2400">
                <a:latin typeface="Calibri"/>
                <a:ea typeface="Calibri"/>
                <a:cs typeface="Calibri"/>
                <a:sym typeface="Calibri"/>
              </a:rPr>
              <a:t>.</a:t>
            </a:r>
            <a:endParaRPr/>
          </a:p>
        </p:txBody>
      </p:sp>
      <p:sp>
        <p:nvSpPr>
          <p:cNvPr id="102" name="Google Shape;102;p19"/>
          <p:cNvSpPr txBox="1"/>
          <p:nvPr/>
        </p:nvSpPr>
        <p:spPr>
          <a:xfrm>
            <a:off x="1700225" y="5054750"/>
            <a:ext cx="8532600" cy="1213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2800"/>
              <a:buFont typeface="Arial"/>
              <a:buNone/>
            </a:pPr>
            <a:r>
              <a:rPr lang="es-CL" sz="2400" b="1">
                <a:solidFill>
                  <a:srgbClr val="00953A"/>
                </a:solidFill>
                <a:latin typeface="Calibri"/>
                <a:ea typeface="Calibri"/>
                <a:cs typeface="Calibri"/>
                <a:sym typeface="Calibri"/>
              </a:rPr>
              <a:t>La acción de cubicar, es obtener esas cantidades a través de medidas y dimensiones, las cuales se extraen o se toman directamente de los planos.</a:t>
            </a:r>
            <a:endParaRPr>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pic>
        <p:nvPicPr>
          <p:cNvPr id="290" name="Google Shape;290;p33"/>
          <p:cNvPicPr preferRelativeResize="0"/>
          <p:nvPr/>
        </p:nvPicPr>
        <p:blipFill rotWithShape="1">
          <a:blip r:embed="rId3">
            <a:alphaModFix/>
          </a:blip>
          <a:srcRect/>
          <a:stretch/>
        </p:blipFill>
        <p:spPr>
          <a:xfrm>
            <a:off x="4762" y="0"/>
            <a:ext cx="12182475" cy="6858000"/>
          </a:xfrm>
          <a:prstGeom prst="rect">
            <a:avLst/>
          </a:prstGeom>
          <a:noFill/>
          <a:ln>
            <a:noFill/>
          </a:ln>
        </p:spPr>
      </p:pic>
      <p:sp>
        <p:nvSpPr>
          <p:cNvPr id="291" name="Google Shape;291;p33"/>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92" name="Google Shape;292;p33"/>
          <p:cNvSpPr txBox="1"/>
          <p:nvPr/>
        </p:nvSpPr>
        <p:spPr>
          <a:xfrm>
            <a:off x="296663" y="391759"/>
            <a:ext cx="10515600" cy="1325563"/>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rgbClr val="000000"/>
              </a:buClr>
              <a:buSzPts val="4400"/>
              <a:buFont typeface="Arial"/>
              <a:buNone/>
            </a:pPr>
            <a:r>
              <a:rPr lang="es-CL" sz="4400" b="0" i="0" u="none" strike="noStrike" cap="none">
                <a:solidFill>
                  <a:srgbClr val="A7A8AA"/>
                </a:solidFill>
                <a:latin typeface="Calibri"/>
                <a:ea typeface="Calibri"/>
                <a:cs typeface="Calibri"/>
                <a:sym typeface="Calibri"/>
              </a:rPr>
              <a:t>PAVIMENTOS </a:t>
            </a:r>
            <a:br>
              <a:rPr lang="es-CL" sz="4400" b="0" i="0" u="none" strike="noStrike" cap="none">
                <a:solidFill>
                  <a:schemeClr val="dk1"/>
                </a:solidFill>
                <a:latin typeface="Calibri"/>
                <a:ea typeface="Calibri"/>
                <a:cs typeface="Calibri"/>
                <a:sym typeface="Calibri"/>
              </a:rPr>
            </a:br>
            <a:endParaRPr sz="4400" b="0" i="0" u="none" strike="noStrike" cap="none">
              <a:solidFill>
                <a:srgbClr val="00953A"/>
              </a:solidFill>
              <a:latin typeface="Calibri"/>
              <a:ea typeface="Calibri"/>
              <a:cs typeface="Calibri"/>
              <a:sym typeface="Calibri"/>
            </a:endParaRPr>
          </a:p>
        </p:txBody>
      </p:sp>
      <p:sp>
        <p:nvSpPr>
          <p:cNvPr id="293" name="Google Shape;293;p33"/>
          <p:cNvSpPr/>
          <p:nvPr/>
        </p:nvSpPr>
        <p:spPr>
          <a:xfrm>
            <a:off x="403193" y="304416"/>
            <a:ext cx="1336831" cy="45719"/>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94" name="Google Shape;294;p33"/>
          <p:cNvSpPr/>
          <p:nvPr/>
        </p:nvSpPr>
        <p:spPr>
          <a:xfrm>
            <a:off x="0" y="2109075"/>
            <a:ext cx="10647300" cy="4047300"/>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95" name="Google Shape;295;p33"/>
          <p:cNvSpPr txBox="1"/>
          <p:nvPr/>
        </p:nvSpPr>
        <p:spPr>
          <a:xfrm>
            <a:off x="227174" y="2386100"/>
            <a:ext cx="10074600" cy="3493200"/>
          </a:xfrm>
          <a:prstGeom prst="rect">
            <a:avLst/>
          </a:prstGeom>
          <a:noFill/>
          <a:ln>
            <a:noFill/>
          </a:ln>
        </p:spPr>
        <p:txBody>
          <a:bodyPr spcFirstLastPara="1" wrap="square" lIns="91425" tIns="45700" rIns="91425" bIns="45700" anchor="t" anchorCtr="0">
            <a:spAutoFit/>
          </a:bodyPr>
          <a:lstStyle/>
          <a:p>
            <a:pPr marL="457200" marR="0" lvl="0" indent="-381000" algn="just" rtl="0">
              <a:lnSpc>
                <a:spcPct val="100000"/>
              </a:lnSpc>
              <a:spcBef>
                <a:spcPts val="0"/>
              </a:spcBef>
              <a:spcAft>
                <a:spcPts val="0"/>
              </a:spcAft>
              <a:buClr>
                <a:schemeClr val="lt1"/>
              </a:buClr>
              <a:buSzPts val="2400"/>
              <a:buFont typeface="Calibri"/>
              <a:buChar char="●"/>
            </a:pPr>
            <a:r>
              <a:rPr lang="es-CL" sz="2400" b="0" i="0" u="none" strike="noStrike" cap="none">
                <a:solidFill>
                  <a:schemeClr val="lt1"/>
                </a:solidFill>
                <a:latin typeface="Calibri"/>
                <a:ea typeface="Calibri"/>
                <a:cs typeface="Calibri"/>
                <a:sym typeface="Calibri"/>
              </a:rPr>
              <a:t>Se miden por superficie efectiva, incluyendo los umbrales de puertas</a:t>
            </a:r>
            <a:r>
              <a:rPr lang="es-CL" sz="2400">
                <a:solidFill>
                  <a:schemeClr val="lt1"/>
                </a:solidFill>
                <a:latin typeface="Calibri"/>
                <a:ea typeface="Calibri"/>
                <a:cs typeface="Calibri"/>
                <a:sym typeface="Calibri"/>
              </a:rPr>
              <a:t>.</a:t>
            </a:r>
            <a:r>
              <a:rPr lang="es-CL" sz="2400" b="0" i="0" u="none" strike="noStrike" cap="none">
                <a:solidFill>
                  <a:schemeClr val="lt1"/>
                </a:solidFill>
                <a:latin typeface="Calibri"/>
                <a:ea typeface="Calibri"/>
                <a:cs typeface="Calibri"/>
                <a:sym typeface="Calibri"/>
              </a:rPr>
              <a:t> </a:t>
            </a:r>
            <a:r>
              <a:rPr lang="es-CL" sz="2400">
                <a:solidFill>
                  <a:schemeClr val="lt1"/>
                </a:solidFill>
                <a:latin typeface="Calibri"/>
                <a:ea typeface="Calibri"/>
                <a:cs typeface="Calibri"/>
                <a:sym typeface="Calibri"/>
              </a:rPr>
              <a:t>L</a:t>
            </a:r>
            <a:r>
              <a:rPr lang="es-CL" sz="2400" b="0" i="0" u="none" strike="noStrike" cap="none">
                <a:solidFill>
                  <a:schemeClr val="lt1"/>
                </a:solidFill>
                <a:latin typeface="Calibri"/>
                <a:ea typeface="Calibri"/>
                <a:cs typeface="Calibri"/>
                <a:sym typeface="Calibri"/>
              </a:rPr>
              <a:t>as medidas se consideran entre los paramentos terminados de los muros y/o pilares.</a:t>
            </a:r>
            <a:endParaRPr sz="4800" b="0" i="0" u="none" strike="noStrike" cap="none">
              <a:solidFill>
                <a:schemeClr val="lt1"/>
              </a:solidFill>
              <a:latin typeface="Calibri"/>
              <a:ea typeface="Calibri"/>
              <a:cs typeface="Calibri"/>
              <a:sym typeface="Calibri"/>
            </a:endParaRPr>
          </a:p>
          <a:p>
            <a:pPr marL="457200" marR="0" lvl="0" indent="-381000" algn="just" rtl="0">
              <a:lnSpc>
                <a:spcPct val="100000"/>
              </a:lnSpc>
              <a:spcBef>
                <a:spcPts val="1000"/>
              </a:spcBef>
              <a:spcAft>
                <a:spcPts val="0"/>
              </a:spcAft>
              <a:buClr>
                <a:schemeClr val="lt1"/>
              </a:buClr>
              <a:buSzPts val="2400"/>
              <a:buFont typeface="Calibri"/>
              <a:buChar char="●"/>
            </a:pPr>
            <a:r>
              <a:rPr lang="es-CL" sz="2400" b="0" i="0" u="none" strike="noStrike" cap="none">
                <a:solidFill>
                  <a:schemeClr val="lt1"/>
                </a:solidFill>
                <a:latin typeface="Calibri"/>
                <a:ea typeface="Calibri"/>
                <a:cs typeface="Calibri"/>
                <a:sym typeface="Calibri"/>
              </a:rPr>
              <a:t>En las partidas se deben incluir los materiales</a:t>
            </a:r>
            <a:r>
              <a:rPr lang="es-CL" sz="2400">
                <a:solidFill>
                  <a:schemeClr val="lt1"/>
                </a:solidFill>
                <a:latin typeface="Calibri"/>
                <a:ea typeface="Calibri"/>
                <a:cs typeface="Calibri"/>
                <a:sym typeface="Calibri"/>
              </a:rPr>
              <a:t>,</a:t>
            </a:r>
            <a:r>
              <a:rPr lang="es-CL" sz="2400" b="0" i="0" u="none" strike="noStrike" cap="none">
                <a:solidFill>
                  <a:schemeClr val="lt1"/>
                </a:solidFill>
                <a:latin typeface="Calibri"/>
                <a:ea typeface="Calibri"/>
                <a:cs typeface="Calibri"/>
                <a:sym typeface="Calibri"/>
              </a:rPr>
              <a:t> obras y accesorios que son necesarios para aplicar el revestimiento, como capas de morteros, punteros, armaduras de fijación, entre otros. Además, en el precio se deben incluir los elementos de limpieza que permitan una terminación adecuada. También se debe incluir la mano de obra necesaria para su instalación.</a:t>
            </a:r>
            <a:endParaRPr sz="4800" b="0" i="0" u="none" strike="noStrike" cap="none">
              <a:solidFill>
                <a:schemeClr val="lt1"/>
              </a:solidFill>
              <a:latin typeface="Calibri"/>
              <a:ea typeface="Calibri"/>
              <a:cs typeface="Calibri"/>
              <a:sym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pic>
        <p:nvPicPr>
          <p:cNvPr id="300" name="Google Shape;300;p34"/>
          <p:cNvPicPr preferRelativeResize="0"/>
          <p:nvPr/>
        </p:nvPicPr>
        <p:blipFill rotWithShape="1">
          <a:blip r:embed="rId3">
            <a:alphaModFix/>
          </a:blip>
          <a:srcRect/>
          <a:stretch/>
        </p:blipFill>
        <p:spPr>
          <a:xfrm>
            <a:off x="4762" y="0"/>
            <a:ext cx="12182475" cy="6858000"/>
          </a:xfrm>
          <a:prstGeom prst="rect">
            <a:avLst/>
          </a:prstGeom>
          <a:noFill/>
          <a:ln>
            <a:noFill/>
          </a:ln>
        </p:spPr>
      </p:pic>
      <p:sp>
        <p:nvSpPr>
          <p:cNvPr id="301" name="Google Shape;301;p34"/>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02" name="Google Shape;302;p34"/>
          <p:cNvSpPr txBox="1"/>
          <p:nvPr/>
        </p:nvSpPr>
        <p:spPr>
          <a:xfrm>
            <a:off x="296663" y="391759"/>
            <a:ext cx="10515600" cy="1325563"/>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rgbClr val="000000"/>
              </a:buClr>
              <a:buSzPts val="4400"/>
              <a:buFont typeface="Arial"/>
              <a:buNone/>
            </a:pPr>
            <a:r>
              <a:rPr lang="es-CL" sz="4400" b="0" i="0" u="none" strike="noStrike" cap="none">
                <a:solidFill>
                  <a:srgbClr val="A7A8AA"/>
                </a:solidFill>
                <a:latin typeface="Calibri"/>
                <a:ea typeface="Calibri"/>
                <a:cs typeface="Calibri"/>
                <a:sym typeface="Calibri"/>
              </a:rPr>
              <a:t>TERMINACIONES</a:t>
            </a:r>
            <a:br>
              <a:rPr lang="es-CL" sz="4400" b="0" i="0" u="none" strike="noStrike" cap="none">
                <a:solidFill>
                  <a:schemeClr val="dk1"/>
                </a:solidFill>
                <a:latin typeface="Calibri"/>
                <a:ea typeface="Calibri"/>
                <a:cs typeface="Calibri"/>
                <a:sym typeface="Calibri"/>
              </a:rPr>
            </a:br>
            <a:endParaRPr sz="4400" b="0" i="0" u="none" strike="noStrike" cap="none">
              <a:solidFill>
                <a:srgbClr val="00953A"/>
              </a:solidFill>
              <a:latin typeface="Calibri"/>
              <a:ea typeface="Calibri"/>
              <a:cs typeface="Calibri"/>
              <a:sym typeface="Calibri"/>
            </a:endParaRPr>
          </a:p>
        </p:txBody>
      </p:sp>
      <p:sp>
        <p:nvSpPr>
          <p:cNvPr id="303" name="Google Shape;303;p34"/>
          <p:cNvSpPr/>
          <p:nvPr/>
        </p:nvSpPr>
        <p:spPr>
          <a:xfrm>
            <a:off x="403193" y="304416"/>
            <a:ext cx="1336831" cy="45719"/>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04" name="Google Shape;304;p34"/>
          <p:cNvSpPr txBox="1"/>
          <p:nvPr/>
        </p:nvSpPr>
        <p:spPr>
          <a:xfrm>
            <a:off x="215838" y="2109081"/>
            <a:ext cx="3620801" cy="440120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s-CL" sz="2000" b="1" i="0" u="none" strike="noStrike" cap="none">
                <a:solidFill>
                  <a:srgbClr val="00953A"/>
                </a:solidFill>
                <a:latin typeface="Calibri"/>
                <a:ea typeface="Calibri"/>
                <a:cs typeface="Calibri"/>
                <a:sym typeface="Calibri"/>
              </a:rPr>
              <a:t>CERÁMICA</a:t>
            </a:r>
            <a:endParaRPr/>
          </a:p>
          <a:p>
            <a:pPr marL="0" marR="0" lvl="0" indent="0" algn="just" rtl="0">
              <a:lnSpc>
                <a:spcPct val="100000"/>
              </a:lnSpc>
              <a:spcBef>
                <a:spcPts val="0"/>
              </a:spcBef>
              <a:spcAft>
                <a:spcPts val="0"/>
              </a:spcAft>
              <a:buNone/>
            </a:pPr>
            <a:r>
              <a:rPr lang="es-CL" sz="2000" b="0" i="0" u="none" strike="noStrike" cap="none">
                <a:solidFill>
                  <a:srgbClr val="000000"/>
                </a:solidFill>
                <a:latin typeface="Calibri"/>
                <a:ea typeface="Calibri"/>
                <a:cs typeface="Calibri"/>
                <a:sym typeface="Calibri"/>
              </a:rPr>
              <a:t>Se cubican por superficie real cubierta y descontando los vanos mayores a 0.5 m2</a:t>
            </a:r>
            <a:r>
              <a:rPr lang="es-CL" sz="2000">
                <a:latin typeface="Calibri"/>
                <a:ea typeface="Calibri"/>
                <a:cs typeface="Calibri"/>
                <a:sym typeface="Calibri"/>
              </a:rPr>
              <a:t>.</a:t>
            </a:r>
            <a:r>
              <a:rPr lang="es-CL" sz="2000" b="0" i="0" u="none" strike="noStrike" cap="none">
                <a:solidFill>
                  <a:srgbClr val="000000"/>
                </a:solidFill>
                <a:latin typeface="Calibri"/>
                <a:ea typeface="Calibri"/>
                <a:cs typeface="Calibri"/>
                <a:sym typeface="Calibri"/>
              </a:rPr>
              <a:t> </a:t>
            </a:r>
            <a:r>
              <a:rPr lang="es-CL" sz="2000">
                <a:latin typeface="Calibri"/>
                <a:ea typeface="Calibri"/>
                <a:cs typeface="Calibri"/>
                <a:sym typeface="Calibri"/>
              </a:rPr>
              <a:t>E</a:t>
            </a:r>
            <a:r>
              <a:rPr lang="es-CL" sz="2000" b="0" i="0" u="none" strike="noStrike" cap="none">
                <a:solidFill>
                  <a:srgbClr val="000000"/>
                </a:solidFill>
                <a:latin typeface="Calibri"/>
                <a:ea typeface="Calibri"/>
                <a:cs typeface="Calibri"/>
                <a:sym typeface="Calibri"/>
              </a:rPr>
              <a:t>l biselado o esquinero debe ser incluido, si el proyecto lo indica, en una proporción de 0.5 m por cada m2 de revestimiento. En la provisión del material se debe considerar un 8% de pérdida. En el APU se debe incluir el material adhesivo, material de fraguado y la mano de obra correspondiente.</a:t>
            </a:r>
            <a:endParaRPr/>
          </a:p>
        </p:txBody>
      </p:sp>
      <p:sp>
        <p:nvSpPr>
          <p:cNvPr id="305" name="Google Shape;305;p34"/>
          <p:cNvSpPr txBox="1"/>
          <p:nvPr/>
        </p:nvSpPr>
        <p:spPr>
          <a:xfrm>
            <a:off x="4047715" y="2109081"/>
            <a:ext cx="3266447" cy="317009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s-CL" sz="2000" b="1" i="0" u="none" strike="noStrike" cap="none">
                <a:solidFill>
                  <a:srgbClr val="00953A"/>
                </a:solidFill>
                <a:latin typeface="Calibri"/>
                <a:ea typeface="Calibri"/>
                <a:cs typeface="Calibri"/>
                <a:sym typeface="Calibri"/>
              </a:rPr>
              <a:t>PAPEL MURAL</a:t>
            </a:r>
            <a:endParaRPr/>
          </a:p>
          <a:p>
            <a:pPr marL="0" marR="0" lvl="0" indent="0" algn="just" rtl="0">
              <a:lnSpc>
                <a:spcPct val="100000"/>
              </a:lnSpc>
              <a:spcBef>
                <a:spcPts val="0"/>
              </a:spcBef>
              <a:spcAft>
                <a:spcPts val="0"/>
              </a:spcAft>
              <a:buNone/>
            </a:pPr>
            <a:r>
              <a:rPr lang="es-CL" sz="2000" b="0" i="0" u="none" strike="noStrike" cap="none">
                <a:solidFill>
                  <a:srgbClr val="000000"/>
                </a:solidFill>
                <a:latin typeface="Calibri"/>
                <a:ea typeface="Calibri"/>
                <a:cs typeface="Calibri"/>
                <a:sym typeface="Calibri"/>
              </a:rPr>
              <a:t>Se cubican considerando la superficie total recubierta, incluidos los contornos. Siempre debe considerarse un sello o encolado y empaste si no existiese la partida. En el APU debe considerarse  la provisión del material un 10% de pérdida.</a:t>
            </a:r>
            <a:endParaRPr/>
          </a:p>
        </p:txBody>
      </p:sp>
      <p:sp>
        <p:nvSpPr>
          <p:cNvPr id="306" name="Google Shape;306;p34"/>
          <p:cNvSpPr txBox="1"/>
          <p:nvPr/>
        </p:nvSpPr>
        <p:spPr>
          <a:xfrm>
            <a:off x="7525238" y="2109081"/>
            <a:ext cx="4380623" cy="4708981"/>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s-CL" sz="2000" b="1" i="0" u="none" strike="noStrike" cap="none">
                <a:solidFill>
                  <a:srgbClr val="00953A"/>
                </a:solidFill>
                <a:latin typeface="Calibri"/>
                <a:ea typeface="Calibri"/>
                <a:cs typeface="Calibri"/>
                <a:sym typeface="Calibri"/>
              </a:rPr>
              <a:t>PINTURAS Y BARNICES</a:t>
            </a:r>
            <a:endParaRPr/>
          </a:p>
          <a:p>
            <a:pPr marL="0" marR="0" lvl="0" indent="0" algn="just" rtl="0">
              <a:lnSpc>
                <a:spcPct val="100000"/>
              </a:lnSpc>
              <a:spcBef>
                <a:spcPts val="0"/>
              </a:spcBef>
              <a:spcAft>
                <a:spcPts val="0"/>
              </a:spcAft>
              <a:buNone/>
            </a:pPr>
            <a:r>
              <a:rPr lang="es-CL" sz="2000" b="0" i="0" u="none" strike="noStrike" cap="none">
                <a:solidFill>
                  <a:srgbClr val="000000"/>
                </a:solidFill>
                <a:latin typeface="Calibri"/>
                <a:ea typeface="Calibri"/>
                <a:cs typeface="Calibri"/>
                <a:sym typeface="Calibri"/>
              </a:rPr>
              <a:t>Se cubican generalmente por superficie, con algunas consideraciones según el elemento que se trate. Se deben establecer partidas independientes para cada clase de pintura de diferente precio unitario. En el cálculo por superficie se debe tener el siguiente criterio para descontar los vanos</a:t>
            </a:r>
            <a:r>
              <a:rPr lang="es-CL" sz="2000">
                <a:latin typeface="Calibri"/>
                <a:ea typeface="Calibri"/>
                <a:cs typeface="Calibri"/>
                <a:sym typeface="Calibri"/>
              </a:rPr>
              <a:t>:</a:t>
            </a:r>
            <a:r>
              <a:rPr lang="es-CL" sz="2000" b="0" i="0" u="none" strike="noStrike" cap="none">
                <a:solidFill>
                  <a:srgbClr val="000000"/>
                </a:solidFill>
                <a:latin typeface="Calibri"/>
                <a:ea typeface="Calibri"/>
                <a:cs typeface="Calibri"/>
                <a:sym typeface="Calibri"/>
              </a:rPr>
              <a:t> para muros y cielos en que el vano sea menor a 1 m2, se descontará el 50% del área afectada, y para los que sean mayores a 1 m2, se descontará el total de la superficie implicada.</a:t>
            </a:r>
            <a:endParaRPr/>
          </a:p>
        </p:txBody>
      </p:sp>
      <p:cxnSp>
        <p:nvCxnSpPr>
          <p:cNvPr id="307" name="Google Shape;307;p34"/>
          <p:cNvCxnSpPr/>
          <p:nvPr/>
        </p:nvCxnSpPr>
        <p:spPr>
          <a:xfrm>
            <a:off x="3918857" y="2109081"/>
            <a:ext cx="0" cy="4524984"/>
          </a:xfrm>
          <a:prstGeom prst="straightConnector1">
            <a:avLst/>
          </a:prstGeom>
          <a:noFill/>
          <a:ln w="28575" cap="flat" cmpd="sng">
            <a:solidFill>
              <a:srgbClr val="7F7F7F"/>
            </a:solidFill>
            <a:prstDash val="dash"/>
            <a:round/>
            <a:headEnd type="none" w="sm" len="sm"/>
            <a:tailEnd type="none" w="sm" len="sm"/>
          </a:ln>
        </p:spPr>
      </p:cxnSp>
      <p:cxnSp>
        <p:nvCxnSpPr>
          <p:cNvPr id="308" name="Google Shape;308;p34"/>
          <p:cNvCxnSpPr/>
          <p:nvPr/>
        </p:nvCxnSpPr>
        <p:spPr>
          <a:xfrm>
            <a:off x="7439605" y="2112189"/>
            <a:ext cx="0" cy="4524984"/>
          </a:xfrm>
          <a:prstGeom prst="straightConnector1">
            <a:avLst/>
          </a:prstGeom>
          <a:noFill/>
          <a:ln w="28575" cap="flat" cmpd="sng">
            <a:solidFill>
              <a:srgbClr val="7F7F7F"/>
            </a:solidFill>
            <a:prstDash val="dash"/>
            <a:round/>
            <a:headEnd type="none" w="sm" len="sm"/>
            <a:tailEnd type="none" w="sm" len="sm"/>
          </a:ln>
        </p:spPr>
      </p:cxn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12"/>
        <p:cNvGrpSpPr/>
        <p:nvPr/>
      </p:nvGrpSpPr>
      <p:grpSpPr>
        <a:xfrm>
          <a:off x="0" y="0"/>
          <a:ext cx="0" cy="0"/>
          <a:chOff x="0" y="0"/>
          <a:chExt cx="0" cy="0"/>
        </a:xfrm>
      </p:grpSpPr>
      <p:pic>
        <p:nvPicPr>
          <p:cNvPr id="313" name="Google Shape;313;p35"/>
          <p:cNvPicPr preferRelativeResize="0"/>
          <p:nvPr/>
        </p:nvPicPr>
        <p:blipFill rotWithShape="1">
          <a:blip r:embed="rId3">
            <a:alphaModFix/>
          </a:blip>
          <a:srcRect/>
          <a:stretch/>
        </p:blipFill>
        <p:spPr>
          <a:xfrm>
            <a:off x="4762" y="0"/>
            <a:ext cx="12182475" cy="6858000"/>
          </a:xfrm>
          <a:prstGeom prst="rect">
            <a:avLst/>
          </a:prstGeom>
          <a:noFill/>
          <a:ln>
            <a:noFill/>
          </a:ln>
        </p:spPr>
      </p:pic>
      <p:sp>
        <p:nvSpPr>
          <p:cNvPr id="314" name="Google Shape;314;p35"/>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15" name="Google Shape;315;p35"/>
          <p:cNvSpPr txBox="1"/>
          <p:nvPr/>
        </p:nvSpPr>
        <p:spPr>
          <a:xfrm>
            <a:off x="296663" y="391759"/>
            <a:ext cx="10515600" cy="1325563"/>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rgbClr val="000000"/>
              </a:buClr>
              <a:buSzPts val="4400"/>
              <a:buFont typeface="Arial"/>
              <a:buNone/>
            </a:pPr>
            <a:r>
              <a:rPr lang="es-CL" sz="4400" b="0" i="0" u="none" strike="noStrike" cap="none">
                <a:solidFill>
                  <a:srgbClr val="A7A8AA"/>
                </a:solidFill>
                <a:latin typeface="Calibri"/>
                <a:ea typeface="Calibri"/>
                <a:cs typeface="Calibri"/>
                <a:sym typeface="Calibri"/>
              </a:rPr>
              <a:t>TABLA PRESUPUESTO</a:t>
            </a:r>
            <a:br>
              <a:rPr lang="es-CL" sz="4400" b="0" i="0" u="none" strike="noStrike" cap="none">
                <a:solidFill>
                  <a:schemeClr val="dk1"/>
                </a:solidFill>
                <a:latin typeface="Calibri"/>
                <a:ea typeface="Calibri"/>
                <a:cs typeface="Calibri"/>
                <a:sym typeface="Calibri"/>
              </a:rPr>
            </a:br>
            <a:r>
              <a:rPr lang="es-CL" sz="4400" b="0" i="0" u="none" strike="noStrike" cap="none">
                <a:solidFill>
                  <a:srgbClr val="00953A"/>
                </a:solidFill>
                <a:latin typeface="Calibri"/>
                <a:ea typeface="Calibri"/>
                <a:cs typeface="Calibri"/>
                <a:sym typeface="Calibri"/>
              </a:rPr>
              <a:t>CONSTRUCCIÓN</a:t>
            </a:r>
            <a:endParaRPr sz="4400" b="0" i="0" u="none" strike="noStrike" cap="none">
              <a:solidFill>
                <a:srgbClr val="00953A"/>
              </a:solidFill>
              <a:latin typeface="Calibri"/>
              <a:ea typeface="Calibri"/>
              <a:cs typeface="Calibri"/>
              <a:sym typeface="Calibri"/>
            </a:endParaRPr>
          </a:p>
        </p:txBody>
      </p:sp>
      <p:sp>
        <p:nvSpPr>
          <p:cNvPr id="316" name="Google Shape;316;p35"/>
          <p:cNvSpPr/>
          <p:nvPr/>
        </p:nvSpPr>
        <p:spPr>
          <a:xfrm>
            <a:off x="403193" y="304416"/>
            <a:ext cx="1336831" cy="45719"/>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17" name="Google Shape;317;p35"/>
          <p:cNvSpPr txBox="1"/>
          <p:nvPr/>
        </p:nvSpPr>
        <p:spPr>
          <a:xfrm>
            <a:off x="624258" y="2693217"/>
            <a:ext cx="4970700" cy="798600"/>
          </a:xfrm>
          <a:prstGeom prst="rect">
            <a:avLst/>
          </a:prstGeom>
          <a:noFill/>
          <a:ln>
            <a:noFill/>
          </a:ln>
        </p:spPr>
        <p:txBody>
          <a:bodyPr spcFirstLastPara="1" wrap="square" lIns="91425" tIns="45700" rIns="91425" bIns="45700" anchor="t" anchorCtr="0">
            <a:spAutoFit/>
          </a:bodyPr>
          <a:lstStyle/>
          <a:p>
            <a:pPr marL="0" marR="0" lvl="0" indent="0" algn="ctr" rtl="0">
              <a:lnSpc>
                <a:spcPct val="90000"/>
              </a:lnSpc>
              <a:spcBef>
                <a:spcPts val="0"/>
              </a:spcBef>
              <a:spcAft>
                <a:spcPts val="0"/>
              </a:spcAft>
              <a:buClr>
                <a:schemeClr val="dk1"/>
              </a:buClr>
              <a:buSzPts val="2000"/>
              <a:buFont typeface="Arial"/>
              <a:buNone/>
            </a:pPr>
            <a:r>
              <a:rPr lang="es-CL" sz="1700" b="1" i="0" u="none" strike="noStrike" cap="none">
                <a:solidFill>
                  <a:srgbClr val="00953A"/>
                </a:solidFill>
                <a:latin typeface="Calibri"/>
                <a:ea typeface="Calibri"/>
                <a:cs typeface="Calibri"/>
                <a:sym typeface="Calibri"/>
              </a:rPr>
              <a:t>Tabla 5. Presupuesto Construcción Losa Pavimento Laboratorio de Escuela de Construcción Edificio B, Chorrillos, Viña del Mar</a:t>
            </a:r>
            <a:endParaRPr sz="1700" b="1" i="0" u="none" strike="noStrike" cap="none">
              <a:solidFill>
                <a:srgbClr val="00953A"/>
              </a:solidFill>
              <a:latin typeface="Calibri"/>
              <a:ea typeface="Calibri"/>
              <a:cs typeface="Calibri"/>
              <a:sym typeface="Calibri"/>
            </a:endParaRPr>
          </a:p>
        </p:txBody>
      </p:sp>
      <p:pic>
        <p:nvPicPr>
          <p:cNvPr id="318" name="Google Shape;318;p35"/>
          <p:cNvPicPr preferRelativeResize="0"/>
          <p:nvPr/>
        </p:nvPicPr>
        <p:blipFill rotWithShape="1">
          <a:blip r:embed="rId4">
            <a:alphaModFix/>
            <a:extLst>
              <a:ext uri="{BEBA8EAE-BF5A-486C-A8C5-ECC9F3942E4B}">
                <a14:imgProps xmlns:a14="http://schemas.microsoft.com/office/drawing/2010/main">
                  <a14:imgLayer r:embed="rId5">
                    <a14:imgEffect>
                      <a14:sharpenSoften amount="25000"/>
                    </a14:imgEffect>
                  </a14:imgLayer>
                </a14:imgProps>
              </a:ext>
            </a:extLst>
          </a:blip>
          <a:srcRect t="8062"/>
          <a:stretch/>
        </p:blipFill>
        <p:spPr>
          <a:xfrm>
            <a:off x="7360920" y="108944"/>
            <a:ext cx="4420479" cy="5031735"/>
          </a:xfrm>
          <a:prstGeom prst="rect">
            <a:avLst/>
          </a:prstGeom>
          <a:noFill/>
          <a:ln>
            <a:noFill/>
          </a:ln>
        </p:spPr>
      </p:pic>
      <p:sp>
        <p:nvSpPr>
          <p:cNvPr id="319" name="Google Shape;319;p35"/>
          <p:cNvSpPr/>
          <p:nvPr/>
        </p:nvSpPr>
        <p:spPr>
          <a:xfrm>
            <a:off x="9286614" y="5259326"/>
            <a:ext cx="2001300" cy="3693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es-CL" sz="1200" b="1" i="0" u="none" strike="noStrike" cap="none" dirty="0">
                <a:solidFill>
                  <a:schemeClr val="dk1"/>
                </a:solidFill>
                <a:latin typeface="Calibri"/>
                <a:ea typeface="Calibri"/>
                <a:cs typeface="Calibri"/>
                <a:sym typeface="Calibri"/>
              </a:rPr>
              <a:t>Fuente:</a:t>
            </a:r>
            <a:r>
              <a:rPr lang="es-CL" sz="1200" b="0" i="0" u="none" strike="noStrike" cap="none" dirty="0">
                <a:solidFill>
                  <a:schemeClr val="dk1"/>
                </a:solidFill>
                <a:latin typeface="Calibri"/>
                <a:ea typeface="Calibri"/>
                <a:cs typeface="Calibri"/>
                <a:sym typeface="Calibri"/>
              </a:rPr>
              <a:t> Elaboración Propia.</a:t>
            </a:r>
            <a:endParaRPr sz="1200" b="0" i="0" u="none" strike="noStrike" cap="none" dirty="0">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pic>
        <p:nvPicPr>
          <p:cNvPr id="107" name="Google Shape;107;p3"/>
          <p:cNvPicPr preferRelativeResize="0"/>
          <p:nvPr/>
        </p:nvPicPr>
        <p:blipFill rotWithShape="1">
          <a:blip r:embed="rId3">
            <a:alphaModFix/>
          </a:blip>
          <a:srcRect/>
          <a:stretch/>
        </p:blipFill>
        <p:spPr>
          <a:xfrm>
            <a:off x="4762" y="0"/>
            <a:ext cx="12182475" cy="6858000"/>
          </a:xfrm>
          <a:prstGeom prst="rect">
            <a:avLst/>
          </a:prstGeom>
          <a:noFill/>
          <a:ln>
            <a:noFill/>
          </a:ln>
        </p:spPr>
      </p:pic>
      <p:sp>
        <p:nvSpPr>
          <p:cNvPr id="108" name="Google Shape;108;p3"/>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9" name="Google Shape;109;p3"/>
          <p:cNvSpPr txBox="1"/>
          <p:nvPr/>
        </p:nvSpPr>
        <p:spPr>
          <a:xfrm>
            <a:off x="296663" y="391759"/>
            <a:ext cx="10515600" cy="1325563"/>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rgbClr val="000000"/>
              </a:buClr>
              <a:buSzPts val="4400"/>
              <a:buFont typeface="Arial"/>
              <a:buNone/>
            </a:pPr>
            <a:r>
              <a:rPr lang="es-CL" sz="4400" b="0" i="0" u="none" strike="noStrike" cap="none">
                <a:solidFill>
                  <a:srgbClr val="A7A8AA"/>
                </a:solidFill>
                <a:latin typeface="Calibri"/>
                <a:ea typeface="Calibri"/>
                <a:cs typeface="Calibri"/>
                <a:sym typeface="Calibri"/>
              </a:rPr>
              <a:t>¿CUÁL ES EL OBJETIVO</a:t>
            </a:r>
            <a:br>
              <a:rPr lang="es-CL" sz="4400" b="0" i="0" u="none" strike="noStrike" cap="none">
                <a:solidFill>
                  <a:schemeClr val="dk1"/>
                </a:solidFill>
                <a:latin typeface="Calibri"/>
                <a:ea typeface="Calibri"/>
                <a:cs typeface="Calibri"/>
                <a:sym typeface="Calibri"/>
              </a:rPr>
            </a:br>
            <a:r>
              <a:rPr lang="es-CL" sz="4400" b="0" i="0" u="none" strike="noStrike" cap="none">
                <a:solidFill>
                  <a:srgbClr val="00953A"/>
                </a:solidFill>
                <a:latin typeface="Calibri"/>
                <a:ea typeface="Calibri"/>
                <a:cs typeface="Calibri"/>
                <a:sym typeface="Calibri"/>
              </a:rPr>
              <a:t>DE CUBICAR?</a:t>
            </a:r>
            <a:endParaRPr sz="4400" b="0" i="0" u="none" strike="noStrike" cap="none">
              <a:solidFill>
                <a:srgbClr val="00953A"/>
              </a:solidFill>
              <a:latin typeface="Calibri"/>
              <a:ea typeface="Calibri"/>
              <a:cs typeface="Calibri"/>
              <a:sym typeface="Calibri"/>
            </a:endParaRPr>
          </a:p>
        </p:txBody>
      </p:sp>
      <p:sp>
        <p:nvSpPr>
          <p:cNvPr id="110" name="Google Shape;110;p3"/>
          <p:cNvSpPr/>
          <p:nvPr/>
        </p:nvSpPr>
        <p:spPr>
          <a:xfrm>
            <a:off x="403193" y="304416"/>
            <a:ext cx="1336831" cy="45719"/>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11" name="Google Shape;111;p3"/>
          <p:cNvSpPr/>
          <p:nvPr/>
        </p:nvSpPr>
        <p:spPr>
          <a:xfrm>
            <a:off x="0" y="2145145"/>
            <a:ext cx="9032033" cy="4291162"/>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12" name="Google Shape;112;p3"/>
          <p:cNvSpPr txBox="1"/>
          <p:nvPr/>
        </p:nvSpPr>
        <p:spPr>
          <a:xfrm>
            <a:off x="250000" y="2427425"/>
            <a:ext cx="8380800" cy="3739800"/>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2800"/>
              <a:buFont typeface="Arial"/>
              <a:buNone/>
            </a:pPr>
            <a:r>
              <a:rPr lang="es-CL" sz="2400" b="0" i="0" u="none" strike="noStrike" cap="none">
                <a:solidFill>
                  <a:schemeClr val="lt1"/>
                </a:solidFill>
                <a:latin typeface="Calibri"/>
                <a:ea typeface="Calibri"/>
                <a:cs typeface="Calibri"/>
                <a:sym typeface="Calibri"/>
              </a:rPr>
              <a:t>Principalmente, armar un presupuesto total de obra </a:t>
            </a:r>
            <a:r>
              <a:rPr lang="es-CL" sz="2400">
                <a:solidFill>
                  <a:schemeClr val="lt1"/>
                </a:solidFill>
                <a:latin typeface="Calibri"/>
                <a:ea typeface="Calibri"/>
                <a:cs typeface="Calibri"/>
                <a:sym typeface="Calibri"/>
              </a:rPr>
              <a:t>considerando</a:t>
            </a:r>
            <a:r>
              <a:rPr lang="es-CL" sz="2400" b="0" i="0" u="none" strike="noStrike" cap="none">
                <a:solidFill>
                  <a:schemeClr val="lt1"/>
                </a:solidFill>
                <a:latin typeface="Calibri"/>
                <a:ea typeface="Calibri"/>
                <a:cs typeface="Calibri"/>
                <a:sym typeface="Calibri"/>
              </a:rPr>
              <a:t> </a:t>
            </a:r>
            <a:r>
              <a:rPr lang="es-CL" sz="2400">
                <a:solidFill>
                  <a:schemeClr val="lt1"/>
                </a:solidFill>
                <a:latin typeface="Calibri"/>
                <a:ea typeface="Calibri"/>
                <a:cs typeface="Calibri"/>
                <a:sym typeface="Calibri"/>
              </a:rPr>
              <a:t>c</a:t>
            </a:r>
            <a:r>
              <a:rPr lang="es-CL" sz="2400" b="0" i="0" u="none" strike="noStrike" cap="none">
                <a:solidFill>
                  <a:schemeClr val="lt1"/>
                </a:solidFill>
                <a:latin typeface="Calibri"/>
                <a:ea typeface="Calibri"/>
                <a:cs typeface="Calibri"/>
                <a:sym typeface="Calibri"/>
              </a:rPr>
              <a:t>ubicaciones.</a:t>
            </a:r>
            <a:endParaRPr sz="2400">
              <a:solidFill>
                <a:schemeClr val="lt1"/>
              </a:solidFill>
              <a:latin typeface="Calibri"/>
              <a:ea typeface="Calibri"/>
              <a:cs typeface="Calibri"/>
              <a:sym typeface="Calibri"/>
            </a:endParaRPr>
          </a:p>
          <a:p>
            <a:pPr marL="0" marR="0" lvl="0" indent="0" algn="just" rtl="0">
              <a:lnSpc>
                <a:spcPct val="100000"/>
              </a:lnSpc>
              <a:spcBef>
                <a:spcPts val="1000"/>
              </a:spcBef>
              <a:spcAft>
                <a:spcPts val="0"/>
              </a:spcAft>
              <a:buClr>
                <a:schemeClr val="dk1"/>
              </a:buClr>
              <a:buSzPts val="2800"/>
              <a:buFont typeface="Arial"/>
              <a:buNone/>
            </a:pPr>
            <a:r>
              <a:rPr lang="es-CL" sz="2400">
                <a:solidFill>
                  <a:schemeClr val="lt1"/>
                </a:solidFill>
                <a:latin typeface="Calibri"/>
                <a:ea typeface="Calibri"/>
                <a:cs typeface="Calibri"/>
                <a:sym typeface="Calibri"/>
              </a:rPr>
              <a:t>C</a:t>
            </a:r>
            <a:r>
              <a:rPr lang="es-CL" sz="2400" b="0" i="0" u="none" strike="noStrike" cap="none">
                <a:solidFill>
                  <a:schemeClr val="lt1"/>
                </a:solidFill>
                <a:latin typeface="Calibri"/>
                <a:ea typeface="Calibri"/>
                <a:cs typeface="Calibri"/>
                <a:sym typeface="Calibri"/>
              </a:rPr>
              <a:t>on la acción de multiplicar la </a:t>
            </a:r>
            <a:r>
              <a:rPr lang="es-CL" sz="2400">
                <a:solidFill>
                  <a:schemeClr val="lt1"/>
                </a:solidFill>
                <a:latin typeface="Calibri"/>
                <a:ea typeface="Calibri"/>
                <a:cs typeface="Calibri"/>
                <a:sym typeface="Calibri"/>
              </a:rPr>
              <a:t>c</a:t>
            </a:r>
            <a:r>
              <a:rPr lang="es-CL" sz="2400" b="0" i="0" u="none" strike="noStrike" cap="none">
                <a:solidFill>
                  <a:schemeClr val="lt1"/>
                </a:solidFill>
                <a:latin typeface="Calibri"/>
                <a:ea typeface="Calibri"/>
                <a:cs typeface="Calibri"/>
                <a:sym typeface="Calibri"/>
              </a:rPr>
              <a:t>ubicación por su </a:t>
            </a:r>
            <a:r>
              <a:rPr lang="es-CL" sz="2400">
                <a:solidFill>
                  <a:schemeClr val="lt1"/>
                </a:solidFill>
                <a:latin typeface="Calibri"/>
                <a:ea typeface="Calibri"/>
                <a:cs typeface="Calibri"/>
                <a:sym typeface="Calibri"/>
              </a:rPr>
              <a:t>p</a:t>
            </a:r>
            <a:r>
              <a:rPr lang="es-CL" sz="2400" b="0" i="0" u="none" strike="noStrike" cap="none">
                <a:solidFill>
                  <a:schemeClr val="lt1"/>
                </a:solidFill>
                <a:latin typeface="Calibri"/>
                <a:ea typeface="Calibri"/>
                <a:cs typeface="Calibri"/>
                <a:sym typeface="Calibri"/>
              </a:rPr>
              <a:t>recio </a:t>
            </a:r>
            <a:r>
              <a:rPr lang="es-CL" sz="2400">
                <a:solidFill>
                  <a:schemeClr val="lt1"/>
                </a:solidFill>
                <a:latin typeface="Calibri"/>
                <a:ea typeface="Calibri"/>
                <a:cs typeface="Calibri"/>
                <a:sym typeface="Calibri"/>
              </a:rPr>
              <a:t>u</a:t>
            </a:r>
            <a:r>
              <a:rPr lang="es-CL" sz="2400" b="0" i="0" u="none" strike="noStrike" cap="none">
                <a:solidFill>
                  <a:schemeClr val="lt1"/>
                </a:solidFill>
                <a:latin typeface="Calibri"/>
                <a:ea typeface="Calibri"/>
                <a:cs typeface="Calibri"/>
                <a:sym typeface="Calibri"/>
              </a:rPr>
              <a:t>nitario, se obtiene un importe, </a:t>
            </a:r>
            <a:r>
              <a:rPr lang="es-CL" sz="2400">
                <a:solidFill>
                  <a:schemeClr val="lt1"/>
                </a:solidFill>
                <a:latin typeface="Calibri"/>
                <a:ea typeface="Calibri"/>
                <a:cs typeface="Calibri"/>
                <a:sym typeface="Calibri"/>
              </a:rPr>
              <a:t>cuya </a:t>
            </a:r>
            <a:r>
              <a:rPr lang="es-CL" sz="2400" b="0" i="0" u="none" strike="noStrike" cap="none">
                <a:solidFill>
                  <a:schemeClr val="lt1"/>
                </a:solidFill>
                <a:latin typeface="Calibri"/>
                <a:ea typeface="Calibri"/>
                <a:cs typeface="Calibri"/>
                <a:sym typeface="Calibri"/>
              </a:rPr>
              <a:t>suma a l</a:t>
            </a:r>
            <a:r>
              <a:rPr lang="es-CL" sz="2400">
                <a:solidFill>
                  <a:schemeClr val="lt1"/>
                </a:solidFill>
                <a:latin typeface="Calibri"/>
                <a:ea typeface="Calibri"/>
                <a:cs typeface="Calibri"/>
                <a:sym typeface="Calibri"/>
              </a:rPr>
              <a:t>o</a:t>
            </a:r>
            <a:r>
              <a:rPr lang="es-CL" sz="2400" b="0" i="0" u="none" strike="noStrike" cap="none">
                <a:solidFill>
                  <a:schemeClr val="lt1"/>
                </a:solidFill>
                <a:latin typeface="Calibri"/>
                <a:ea typeface="Calibri"/>
                <a:cs typeface="Calibri"/>
                <a:sym typeface="Calibri"/>
              </a:rPr>
              <a:t>s demás precios de partidas del Itemizado, </a:t>
            </a:r>
            <a:r>
              <a:rPr lang="es-CL" sz="2400">
                <a:solidFill>
                  <a:schemeClr val="lt1"/>
                </a:solidFill>
                <a:latin typeface="Calibri"/>
                <a:ea typeface="Calibri"/>
                <a:cs typeface="Calibri"/>
                <a:sym typeface="Calibri"/>
              </a:rPr>
              <a:t>produce </a:t>
            </a:r>
            <a:r>
              <a:rPr lang="es-CL" sz="2400" b="0" i="0" u="none" strike="noStrike" cap="none">
                <a:solidFill>
                  <a:schemeClr val="lt1"/>
                </a:solidFill>
                <a:latin typeface="Calibri"/>
                <a:ea typeface="Calibri"/>
                <a:cs typeface="Calibri"/>
                <a:sym typeface="Calibri"/>
              </a:rPr>
              <a:t>un </a:t>
            </a:r>
            <a:r>
              <a:rPr lang="es-CL" sz="2400" b="1" i="0" u="none" strike="noStrike" cap="none">
                <a:solidFill>
                  <a:schemeClr val="lt1"/>
                </a:solidFill>
                <a:latin typeface="Calibri"/>
                <a:ea typeface="Calibri"/>
                <a:cs typeface="Calibri"/>
                <a:sym typeface="Calibri"/>
              </a:rPr>
              <a:t>Costo Directo de Obra</a:t>
            </a:r>
            <a:r>
              <a:rPr lang="es-CL" sz="2400" b="0" i="0" u="none" strike="noStrike" cap="none">
                <a:solidFill>
                  <a:schemeClr val="lt1"/>
                </a:solidFill>
                <a:latin typeface="Calibri"/>
                <a:ea typeface="Calibri"/>
                <a:cs typeface="Calibri"/>
                <a:sym typeface="Calibri"/>
              </a:rPr>
              <a:t>, a la cual se le deberán agregar sus </a:t>
            </a:r>
            <a:r>
              <a:rPr lang="es-CL" sz="2400" b="1" i="0" u="none" strike="noStrike" cap="none">
                <a:solidFill>
                  <a:schemeClr val="lt1"/>
                </a:solidFill>
                <a:latin typeface="Calibri"/>
                <a:ea typeface="Calibri"/>
                <a:cs typeface="Calibri"/>
                <a:sym typeface="Calibri"/>
              </a:rPr>
              <a:t>Costos Indirectos</a:t>
            </a:r>
            <a:r>
              <a:rPr lang="es-CL" sz="2400" b="0" i="0" u="none" strike="noStrike" cap="none">
                <a:solidFill>
                  <a:schemeClr val="lt1"/>
                </a:solidFill>
                <a:latin typeface="Calibri"/>
                <a:ea typeface="Calibri"/>
                <a:cs typeface="Calibri"/>
                <a:sym typeface="Calibri"/>
              </a:rPr>
              <a:t> (Gastos Generales y las Utilidades)</a:t>
            </a:r>
            <a:r>
              <a:rPr lang="es-CL" sz="2400">
                <a:solidFill>
                  <a:schemeClr val="lt1"/>
                </a:solidFill>
                <a:latin typeface="Calibri"/>
                <a:ea typeface="Calibri"/>
                <a:cs typeface="Calibri"/>
                <a:sym typeface="Calibri"/>
              </a:rPr>
              <a:t>. Al sumar </a:t>
            </a:r>
            <a:r>
              <a:rPr lang="es-CL" sz="2400" b="0" i="0" u="none" strike="noStrike" cap="none">
                <a:solidFill>
                  <a:schemeClr val="lt1"/>
                </a:solidFill>
                <a:latin typeface="Calibri"/>
                <a:ea typeface="Calibri"/>
                <a:cs typeface="Calibri"/>
                <a:sym typeface="Calibri"/>
              </a:rPr>
              <a:t>ambos, se obtiene un Sub-total de obra, al cual se le debe agregar el </a:t>
            </a:r>
            <a:r>
              <a:rPr lang="es-CL" sz="2400" b="1" i="0" u="none" strike="noStrike" cap="none">
                <a:solidFill>
                  <a:schemeClr val="lt1"/>
                </a:solidFill>
                <a:latin typeface="Calibri"/>
                <a:ea typeface="Calibri"/>
                <a:cs typeface="Calibri"/>
                <a:sym typeface="Calibri"/>
              </a:rPr>
              <a:t>IVA (Impuesto al Valor Agregado)</a:t>
            </a:r>
            <a:r>
              <a:rPr lang="es-CL" sz="2400" b="0" i="0" u="none" strike="noStrike" cap="none">
                <a:solidFill>
                  <a:schemeClr val="lt1"/>
                </a:solidFill>
                <a:latin typeface="Calibri"/>
                <a:ea typeface="Calibri"/>
                <a:cs typeface="Calibri"/>
                <a:sym typeface="Calibri"/>
              </a:rPr>
              <a:t>, lo que totalizará el Presupuesto Total de Obra.</a:t>
            </a:r>
            <a:endParaRPr sz="4400" b="0" i="0" u="none" strike="noStrike" cap="none">
              <a:solidFill>
                <a:schemeClr val="lt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pic>
        <p:nvPicPr>
          <p:cNvPr id="117" name="Google Shape;117;p20"/>
          <p:cNvPicPr preferRelativeResize="0"/>
          <p:nvPr/>
        </p:nvPicPr>
        <p:blipFill rotWithShape="1">
          <a:blip r:embed="rId3">
            <a:alphaModFix/>
          </a:blip>
          <a:srcRect/>
          <a:stretch/>
        </p:blipFill>
        <p:spPr>
          <a:xfrm>
            <a:off x="4762" y="0"/>
            <a:ext cx="12182475" cy="6858000"/>
          </a:xfrm>
          <a:prstGeom prst="rect">
            <a:avLst/>
          </a:prstGeom>
          <a:noFill/>
          <a:ln>
            <a:noFill/>
          </a:ln>
        </p:spPr>
      </p:pic>
      <p:sp>
        <p:nvSpPr>
          <p:cNvPr id="118" name="Google Shape;118;p20"/>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19" name="Google Shape;119;p20"/>
          <p:cNvSpPr txBox="1"/>
          <p:nvPr/>
        </p:nvSpPr>
        <p:spPr>
          <a:xfrm>
            <a:off x="296663" y="391759"/>
            <a:ext cx="10515600" cy="1325563"/>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rgbClr val="000000"/>
              </a:buClr>
              <a:buSzPts val="4400"/>
              <a:buFont typeface="Arial"/>
              <a:buNone/>
            </a:pPr>
            <a:r>
              <a:rPr lang="es-CL" sz="4400" b="0" i="0" u="none" strike="noStrike" cap="none">
                <a:solidFill>
                  <a:srgbClr val="A7A8AA"/>
                </a:solidFill>
                <a:latin typeface="Calibri"/>
                <a:ea typeface="Calibri"/>
                <a:cs typeface="Calibri"/>
                <a:sym typeface="Calibri"/>
              </a:rPr>
              <a:t>¿CUÁL ES EL OBJETIVO</a:t>
            </a:r>
            <a:br>
              <a:rPr lang="es-CL" sz="4400" b="0" i="0" u="none" strike="noStrike" cap="none">
                <a:solidFill>
                  <a:schemeClr val="dk1"/>
                </a:solidFill>
                <a:latin typeface="Calibri"/>
                <a:ea typeface="Calibri"/>
                <a:cs typeface="Calibri"/>
                <a:sym typeface="Calibri"/>
              </a:rPr>
            </a:br>
            <a:r>
              <a:rPr lang="es-CL" sz="4400" b="0" i="0" u="none" strike="noStrike" cap="none">
                <a:solidFill>
                  <a:srgbClr val="00953A"/>
                </a:solidFill>
                <a:latin typeface="Calibri"/>
                <a:ea typeface="Calibri"/>
                <a:cs typeface="Calibri"/>
                <a:sym typeface="Calibri"/>
              </a:rPr>
              <a:t>DE CUBICAR?</a:t>
            </a:r>
            <a:endParaRPr sz="4400" b="0" i="0" u="none" strike="noStrike" cap="none">
              <a:solidFill>
                <a:srgbClr val="00953A"/>
              </a:solidFill>
              <a:latin typeface="Calibri"/>
              <a:ea typeface="Calibri"/>
              <a:cs typeface="Calibri"/>
              <a:sym typeface="Calibri"/>
            </a:endParaRPr>
          </a:p>
        </p:txBody>
      </p:sp>
      <p:sp>
        <p:nvSpPr>
          <p:cNvPr id="120" name="Google Shape;120;p20"/>
          <p:cNvSpPr/>
          <p:nvPr/>
        </p:nvSpPr>
        <p:spPr>
          <a:xfrm>
            <a:off x="403193" y="304416"/>
            <a:ext cx="1336831" cy="45719"/>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21" name="Google Shape;121;p20"/>
          <p:cNvSpPr/>
          <p:nvPr/>
        </p:nvSpPr>
        <p:spPr>
          <a:xfrm>
            <a:off x="0" y="2614925"/>
            <a:ext cx="10686600" cy="3821100"/>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22" name="Google Shape;122;p20"/>
          <p:cNvSpPr txBox="1"/>
          <p:nvPr/>
        </p:nvSpPr>
        <p:spPr>
          <a:xfrm>
            <a:off x="157875" y="1758950"/>
            <a:ext cx="10515600" cy="878100"/>
          </a:xfrm>
          <a:prstGeom prst="rect">
            <a:avLst/>
          </a:prstGeom>
          <a:noFill/>
          <a:ln>
            <a:noFill/>
          </a:ln>
        </p:spPr>
        <p:txBody>
          <a:bodyPr spcFirstLastPara="1" wrap="square" lIns="91425" tIns="45700" rIns="91425" bIns="45700" anchor="t" anchorCtr="0">
            <a:spAutoFit/>
          </a:bodyPr>
          <a:lstStyle/>
          <a:p>
            <a:pPr marL="0" marR="0" lvl="0" indent="0" algn="just" rtl="0">
              <a:lnSpc>
                <a:spcPct val="90000"/>
              </a:lnSpc>
              <a:spcBef>
                <a:spcPts val="0"/>
              </a:spcBef>
              <a:spcAft>
                <a:spcPts val="0"/>
              </a:spcAft>
              <a:buClr>
                <a:schemeClr val="dk1"/>
              </a:buClr>
              <a:buSzPts val="2800"/>
              <a:buFont typeface="Arial"/>
              <a:buNone/>
            </a:pPr>
            <a:r>
              <a:rPr lang="es-CL" sz="2300" b="0" i="0" u="none" strike="noStrike" cap="none">
                <a:latin typeface="Calibri"/>
                <a:ea typeface="Calibri"/>
                <a:cs typeface="Calibri"/>
                <a:sym typeface="Calibri"/>
              </a:rPr>
              <a:t>Las actividades como</a:t>
            </a:r>
            <a:r>
              <a:rPr lang="es-CL" sz="2300">
                <a:latin typeface="Calibri"/>
                <a:ea typeface="Calibri"/>
                <a:cs typeface="Calibri"/>
                <a:sym typeface="Calibri"/>
              </a:rPr>
              <a:t> </a:t>
            </a:r>
            <a:r>
              <a:rPr lang="es-CL" sz="2300" b="0" i="0" u="none" strike="noStrike" cap="none">
                <a:latin typeface="Calibri"/>
                <a:ea typeface="Calibri"/>
                <a:cs typeface="Calibri"/>
                <a:sym typeface="Calibri"/>
              </a:rPr>
              <a:t>Arquitectura</a:t>
            </a:r>
            <a:r>
              <a:rPr lang="es-CL" sz="2300">
                <a:latin typeface="Calibri"/>
                <a:ea typeface="Calibri"/>
                <a:cs typeface="Calibri"/>
                <a:sym typeface="Calibri"/>
              </a:rPr>
              <a:t>, </a:t>
            </a:r>
            <a:r>
              <a:rPr lang="es-CL" sz="2300" b="0" i="0" u="none" strike="noStrike" cap="none">
                <a:latin typeface="Calibri"/>
                <a:ea typeface="Calibri"/>
                <a:cs typeface="Calibri"/>
                <a:sym typeface="Calibri"/>
              </a:rPr>
              <a:t>Ingeniería (estructural), Mecánica de Suelos, Topografía, las Instalaciones, etc., requieren de trabajar sobre:</a:t>
            </a:r>
            <a:endParaRPr sz="4300" b="0" i="0" u="none" strike="noStrike" cap="none">
              <a:latin typeface="Calibri"/>
              <a:ea typeface="Calibri"/>
              <a:cs typeface="Calibri"/>
              <a:sym typeface="Calibri"/>
            </a:endParaRPr>
          </a:p>
        </p:txBody>
      </p:sp>
      <p:sp>
        <p:nvSpPr>
          <p:cNvPr id="123" name="Google Shape;123;p20"/>
          <p:cNvSpPr txBox="1"/>
          <p:nvPr/>
        </p:nvSpPr>
        <p:spPr>
          <a:xfrm>
            <a:off x="157875" y="2678675"/>
            <a:ext cx="10291800" cy="3757500"/>
          </a:xfrm>
          <a:prstGeom prst="rect">
            <a:avLst/>
          </a:prstGeom>
          <a:noFill/>
          <a:ln>
            <a:noFill/>
          </a:ln>
        </p:spPr>
        <p:txBody>
          <a:bodyPr spcFirstLastPara="1" wrap="square" lIns="91425" tIns="45700" rIns="91425" bIns="45700" anchor="t" anchorCtr="0">
            <a:spAutoFit/>
          </a:bodyPr>
          <a:lstStyle/>
          <a:p>
            <a:pPr marL="342900" marR="0" lvl="0" indent="-336550" algn="just" rtl="0">
              <a:lnSpc>
                <a:spcPct val="90000"/>
              </a:lnSpc>
              <a:spcBef>
                <a:spcPts val="0"/>
              </a:spcBef>
              <a:spcAft>
                <a:spcPts val="0"/>
              </a:spcAft>
              <a:buClr>
                <a:srgbClr val="FFFFFF"/>
              </a:buClr>
              <a:buSzPts val="2700"/>
              <a:buFont typeface="Arial"/>
              <a:buChar char="•"/>
            </a:pPr>
            <a:r>
              <a:rPr lang="es-CL" sz="2300" b="1" i="0" u="none" strike="noStrike" cap="none">
                <a:solidFill>
                  <a:srgbClr val="FFFFFF"/>
                </a:solidFill>
                <a:latin typeface="Calibri"/>
                <a:ea typeface="Calibri"/>
                <a:cs typeface="Calibri"/>
                <a:sym typeface="Calibri"/>
              </a:rPr>
              <a:t>Todo el legajo completo de planos en autocad DWG,  donde debieran estar: </a:t>
            </a:r>
            <a:r>
              <a:rPr lang="es-CL" sz="2300" b="0" i="0" u="none" strike="noStrike" cap="none">
                <a:solidFill>
                  <a:srgbClr val="FFFFFF"/>
                </a:solidFill>
                <a:latin typeface="Calibri"/>
                <a:ea typeface="Calibri"/>
                <a:cs typeface="Calibri"/>
                <a:sym typeface="Calibri"/>
              </a:rPr>
              <a:t>Los planos de planta, las respectivas elevaciones, los planos de detalles, los  cortes, los emplazamientos, etc.</a:t>
            </a:r>
            <a:endParaRPr sz="1300">
              <a:solidFill>
                <a:srgbClr val="FFFFFF"/>
              </a:solidFill>
            </a:endParaRPr>
          </a:p>
          <a:p>
            <a:pPr marL="342900" marR="0" lvl="0" indent="-336550" algn="just" rtl="0">
              <a:lnSpc>
                <a:spcPct val="90000"/>
              </a:lnSpc>
              <a:spcBef>
                <a:spcPts val="560"/>
              </a:spcBef>
              <a:spcAft>
                <a:spcPts val="0"/>
              </a:spcAft>
              <a:buClr>
                <a:srgbClr val="FFFFFF"/>
              </a:buClr>
              <a:buSzPts val="2700"/>
              <a:buFont typeface="Arial"/>
              <a:buChar char="•"/>
            </a:pPr>
            <a:r>
              <a:rPr lang="es-CL" sz="2300" b="1" i="0" u="none" strike="noStrike" cap="none">
                <a:solidFill>
                  <a:srgbClr val="FFFFFF"/>
                </a:solidFill>
                <a:latin typeface="Calibri"/>
                <a:ea typeface="Calibri"/>
                <a:cs typeface="Calibri"/>
                <a:sym typeface="Calibri"/>
              </a:rPr>
              <a:t>Las Especificaciones Técnicas de: </a:t>
            </a:r>
            <a:r>
              <a:rPr lang="es-CL" sz="2300" b="0" i="0" u="none" strike="noStrike" cap="none">
                <a:solidFill>
                  <a:srgbClr val="FFFFFF"/>
                </a:solidFill>
                <a:latin typeface="Calibri"/>
                <a:ea typeface="Calibri"/>
                <a:cs typeface="Calibri"/>
                <a:sym typeface="Calibri"/>
              </a:rPr>
              <a:t>Arquitectura, de Estructura de las Instalaciones, entre otros.</a:t>
            </a:r>
            <a:endParaRPr sz="1300">
              <a:solidFill>
                <a:srgbClr val="FFFFFF"/>
              </a:solidFill>
            </a:endParaRPr>
          </a:p>
          <a:p>
            <a:pPr marL="342900" marR="0" lvl="0" indent="-336550" algn="just" rtl="0">
              <a:lnSpc>
                <a:spcPct val="90000"/>
              </a:lnSpc>
              <a:spcBef>
                <a:spcPts val="560"/>
              </a:spcBef>
              <a:spcAft>
                <a:spcPts val="0"/>
              </a:spcAft>
              <a:buClr>
                <a:srgbClr val="FFFFFF"/>
              </a:buClr>
              <a:buSzPts val="2700"/>
              <a:buFont typeface="Arial"/>
              <a:buChar char="•"/>
            </a:pPr>
            <a:r>
              <a:rPr lang="es-CL" sz="2300" b="1" i="0" u="none" strike="noStrike" cap="none">
                <a:solidFill>
                  <a:srgbClr val="FFFFFF"/>
                </a:solidFill>
                <a:latin typeface="Calibri"/>
                <a:ea typeface="Calibri"/>
                <a:cs typeface="Calibri"/>
                <a:sym typeface="Calibri"/>
              </a:rPr>
              <a:t>Herramientas de trabajo como: </a:t>
            </a:r>
            <a:r>
              <a:rPr lang="es-CL" sz="2300" b="0" i="0" u="none" strike="noStrike" cap="none">
                <a:solidFill>
                  <a:srgbClr val="FFFFFF"/>
                </a:solidFill>
                <a:latin typeface="Calibri"/>
                <a:ea typeface="Calibri"/>
                <a:cs typeface="Calibri"/>
                <a:sym typeface="Calibri"/>
              </a:rPr>
              <a:t>Un PC (ordenador) o notebook, lápices, destacadores, un escalímetro.</a:t>
            </a:r>
            <a:endParaRPr sz="1300">
              <a:solidFill>
                <a:srgbClr val="FFFFFF"/>
              </a:solidFill>
            </a:endParaRPr>
          </a:p>
          <a:p>
            <a:pPr marL="342900" marR="0" lvl="0" indent="-336550" algn="just" rtl="0">
              <a:lnSpc>
                <a:spcPct val="90000"/>
              </a:lnSpc>
              <a:spcBef>
                <a:spcPts val="560"/>
              </a:spcBef>
              <a:spcAft>
                <a:spcPts val="0"/>
              </a:spcAft>
              <a:buClr>
                <a:srgbClr val="FFFFFF"/>
              </a:buClr>
              <a:buSzPts val="2700"/>
              <a:buFont typeface="Arial"/>
              <a:buChar char="•"/>
            </a:pPr>
            <a:r>
              <a:rPr lang="es-CL" sz="2300" b="1" i="0" u="none" strike="noStrike" cap="none">
                <a:solidFill>
                  <a:srgbClr val="FFFFFF"/>
                </a:solidFill>
                <a:latin typeface="Calibri"/>
                <a:ea typeface="Calibri"/>
                <a:cs typeface="Calibri"/>
                <a:sym typeface="Calibri"/>
              </a:rPr>
              <a:t>Programas para el computador: </a:t>
            </a:r>
            <a:r>
              <a:rPr lang="es-CL" sz="2300" b="0" i="0" u="none" strike="noStrike" cap="none">
                <a:solidFill>
                  <a:srgbClr val="FFFFFF"/>
                </a:solidFill>
                <a:latin typeface="Calibri"/>
                <a:ea typeface="Calibri"/>
                <a:cs typeface="Calibri"/>
                <a:sym typeface="Calibri"/>
              </a:rPr>
              <a:t>Ms Office, Autocad, Ms Project, algún Software de armado de presupuesto (po</a:t>
            </a:r>
            <a:r>
              <a:rPr lang="es-CL" sz="2300">
                <a:solidFill>
                  <a:srgbClr val="FFFFFF"/>
                </a:solidFill>
                <a:latin typeface="Calibri"/>
                <a:ea typeface="Calibri"/>
                <a:cs typeface="Calibri"/>
                <a:sym typeface="Calibri"/>
              </a:rPr>
              <a:t>r ejemplo, </a:t>
            </a:r>
            <a:r>
              <a:rPr lang="es-CL" sz="2300" b="0" i="0" u="none" strike="noStrike" cap="none">
                <a:solidFill>
                  <a:srgbClr val="FFFFFF"/>
                </a:solidFill>
                <a:latin typeface="Calibri"/>
                <a:ea typeface="Calibri"/>
                <a:cs typeface="Calibri"/>
                <a:sym typeface="Calibri"/>
              </a:rPr>
              <a:t>Notrasnoches).</a:t>
            </a:r>
            <a:endParaRPr sz="1300">
              <a:solidFill>
                <a:srgbClr val="FFFF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pic>
        <p:nvPicPr>
          <p:cNvPr id="128" name="Google Shape;128;p21"/>
          <p:cNvPicPr preferRelativeResize="0"/>
          <p:nvPr/>
        </p:nvPicPr>
        <p:blipFill rotWithShape="1">
          <a:blip r:embed="rId3">
            <a:alphaModFix/>
          </a:blip>
          <a:srcRect/>
          <a:stretch/>
        </p:blipFill>
        <p:spPr>
          <a:xfrm>
            <a:off x="4762" y="0"/>
            <a:ext cx="12182475" cy="6858000"/>
          </a:xfrm>
          <a:prstGeom prst="rect">
            <a:avLst/>
          </a:prstGeom>
          <a:noFill/>
          <a:ln>
            <a:noFill/>
          </a:ln>
        </p:spPr>
      </p:pic>
      <p:sp>
        <p:nvSpPr>
          <p:cNvPr id="129" name="Google Shape;129;p21"/>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0" name="Google Shape;130;p21"/>
          <p:cNvSpPr txBox="1"/>
          <p:nvPr/>
        </p:nvSpPr>
        <p:spPr>
          <a:xfrm>
            <a:off x="296663" y="391759"/>
            <a:ext cx="10515600" cy="1325563"/>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rgbClr val="000000"/>
              </a:buClr>
              <a:buSzPts val="4400"/>
              <a:buFont typeface="Arial"/>
              <a:buNone/>
            </a:pPr>
            <a:r>
              <a:rPr lang="es-CL" sz="4400" b="0" i="0" u="none" strike="noStrike" cap="none">
                <a:solidFill>
                  <a:srgbClr val="A7A8AA"/>
                </a:solidFill>
                <a:latin typeface="Calibri"/>
                <a:ea typeface="Calibri"/>
                <a:cs typeface="Calibri"/>
                <a:sym typeface="Calibri"/>
              </a:rPr>
              <a:t>¿CUÁL ES EL OBJETIVO</a:t>
            </a:r>
            <a:br>
              <a:rPr lang="es-CL" sz="4400" b="0" i="0" u="none" strike="noStrike" cap="none">
                <a:solidFill>
                  <a:schemeClr val="dk1"/>
                </a:solidFill>
                <a:latin typeface="Calibri"/>
                <a:ea typeface="Calibri"/>
                <a:cs typeface="Calibri"/>
                <a:sym typeface="Calibri"/>
              </a:rPr>
            </a:br>
            <a:r>
              <a:rPr lang="es-CL" sz="4400" b="0" i="0" u="none" strike="noStrike" cap="none">
                <a:solidFill>
                  <a:srgbClr val="00953A"/>
                </a:solidFill>
                <a:latin typeface="Calibri"/>
                <a:ea typeface="Calibri"/>
                <a:cs typeface="Calibri"/>
                <a:sym typeface="Calibri"/>
              </a:rPr>
              <a:t>DE CUBICAR?</a:t>
            </a:r>
            <a:endParaRPr sz="4400" b="0" i="0" u="none" strike="noStrike" cap="none">
              <a:solidFill>
                <a:srgbClr val="00953A"/>
              </a:solidFill>
              <a:latin typeface="Calibri"/>
              <a:ea typeface="Calibri"/>
              <a:cs typeface="Calibri"/>
              <a:sym typeface="Calibri"/>
            </a:endParaRPr>
          </a:p>
        </p:txBody>
      </p:sp>
      <p:sp>
        <p:nvSpPr>
          <p:cNvPr id="131" name="Google Shape;131;p21"/>
          <p:cNvSpPr/>
          <p:nvPr/>
        </p:nvSpPr>
        <p:spPr>
          <a:xfrm>
            <a:off x="403193" y="304416"/>
            <a:ext cx="1336831" cy="45719"/>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32" name="Google Shape;132;p21"/>
          <p:cNvSpPr/>
          <p:nvPr/>
        </p:nvSpPr>
        <p:spPr>
          <a:xfrm>
            <a:off x="0" y="2239350"/>
            <a:ext cx="10578000" cy="4197000"/>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33" name="Google Shape;133;p21"/>
          <p:cNvSpPr txBox="1"/>
          <p:nvPr/>
        </p:nvSpPr>
        <p:spPr>
          <a:xfrm>
            <a:off x="148325" y="2392550"/>
            <a:ext cx="10222500" cy="4017600"/>
          </a:xfrm>
          <a:prstGeom prst="rect">
            <a:avLst/>
          </a:prstGeom>
          <a:noFill/>
          <a:ln>
            <a:noFill/>
          </a:ln>
        </p:spPr>
        <p:txBody>
          <a:bodyPr spcFirstLastPara="1" wrap="square" lIns="91425" tIns="45700" rIns="91425" bIns="45700" anchor="t" anchorCtr="0">
            <a:spAutoFit/>
          </a:bodyPr>
          <a:lstStyle/>
          <a:p>
            <a:pPr marL="342900" marR="0" lvl="0" indent="-342900" algn="just" rtl="0">
              <a:lnSpc>
                <a:spcPct val="80000"/>
              </a:lnSpc>
              <a:spcBef>
                <a:spcPts val="0"/>
              </a:spcBef>
              <a:spcAft>
                <a:spcPts val="0"/>
              </a:spcAft>
              <a:buClr>
                <a:schemeClr val="lt1"/>
              </a:buClr>
              <a:buSzPts val="2805"/>
              <a:buFont typeface="Arial"/>
              <a:buChar char="•"/>
            </a:pPr>
            <a:r>
              <a:rPr lang="es-CL" sz="2400" b="0" i="0" u="none" strike="noStrike" cap="none">
                <a:solidFill>
                  <a:schemeClr val="lt1"/>
                </a:solidFill>
                <a:latin typeface="Calibri"/>
                <a:ea typeface="Calibri"/>
                <a:cs typeface="Calibri"/>
                <a:sym typeface="Calibri"/>
              </a:rPr>
              <a:t>La primera actividad </a:t>
            </a:r>
            <a:r>
              <a:rPr lang="es-CL" sz="2400">
                <a:solidFill>
                  <a:schemeClr val="lt1"/>
                </a:solidFill>
                <a:latin typeface="Calibri"/>
                <a:ea typeface="Calibri"/>
                <a:cs typeface="Calibri"/>
                <a:sym typeface="Calibri"/>
              </a:rPr>
              <a:t>a</a:t>
            </a:r>
            <a:r>
              <a:rPr lang="es-CL" sz="2400" b="0" i="0" u="none" strike="noStrike" cap="none">
                <a:solidFill>
                  <a:schemeClr val="lt1"/>
                </a:solidFill>
                <a:latin typeface="Calibri"/>
                <a:ea typeface="Calibri"/>
                <a:cs typeface="Calibri"/>
                <a:sym typeface="Calibri"/>
              </a:rPr>
              <a:t> realizar, es </a:t>
            </a:r>
            <a:r>
              <a:rPr lang="es-CL" sz="2400">
                <a:solidFill>
                  <a:schemeClr val="lt1"/>
                </a:solidFill>
                <a:latin typeface="Calibri"/>
                <a:ea typeface="Calibri"/>
                <a:cs typeface="Calibri"/>
                <a:sym typeface="Calibri"/>
              </a:rPr>
              <a:t>elaborar</a:t>
            </a:r>
            <a:r>
              <a:rPr lang="es-CL" sz="2400" b="0" i="0" u="none" strike="noStrike" cap="none">
                <a:solidFill>
                  <a:schemeClr val="lt1"/>
                </a:solidFill>
                <a:latin typeface="Calibri"/>
                <a:ea typeface="Calibri"/>
                <a:cs typeface="Calibri"/>
                <a:sym typeface="Calibri"/>
              </a:rPr>
              <a:t> un </a:t>
            </a:r>
            <a:r>
              <a:rPr lang="es-CL" sz="2400" b="1" i="0" u="none" strike="noStrike" cap="none">
                <a:solidFill>
                  <a:schemeClr val="lt1"/>
                </a:solidFill>
                <a:latin typeface="Calibri"/>
                <a:ea typeface="Calibri"/>
                <a:cs typeface="Calibri"/>
                <a:sym typeface="Calibri"/>
              </a:rPr>
              <a:t>Itemizado</a:t>
            </a:r>
            <a:r>
              <a:rPr lang="es-CL" sz="2400">
                <a:solidFill>
                  <a:schemeClr val="lt1"/>
                </a:solidFill>
                <a:latin typeface="Calibri"/>
                <a:ea typeface="Calibri"/>
                <a:cs typeface="Calibri"/>
                <a:sym typeface="Calibri"/>
              </a:rPr>
              <a:t>. Para</a:t>
            </a:r>
            <a:r>
              <a:rPr lang="es-CL" sz="2400" b="0" i="0" u="none" strike="noStrike" cap="none">
                <a:solidFill>
                  <a:schemeClr val="lt1"/>
                </a:solidFill>
                <a:latin typeface="Calibri"/>
                <a:ea typeface="Calibri"/>
                <a:cs typeface="Calibri"/>
                <a:sym typeface="Calibri"/>
              </a:rPr>
              <a:t> </a:t>
            </a:r>
            <a:r>
              <a:rPr lang="es-CL" sz="2400">
                <a:solidFill>
                  <a:schemeClr val="lt1"/>
                </a:solidFill>
                <a:latin typeface="Calibri"/>
                <a:ea typeface="Calibri"/>
                <a:cs typeface="Calibri"/>
                <a:sym typeface="Calibri"/>
              </a:rPr>
              <a:t>esto, es necesario</a:t>
            </a:r>
            <a:r>
              <a:rPr lang="es-CL" sz="2400" b="0" i="0" u="none" strike="noStrike" cap="none">
                <a:solidFill>
                  <a:schemeClr val="lt1"/>
                </a:solidFill>
                <a:latin typeface="Calibri"/>
                <a:ea typeface="Calibri"/>
                <a:cs typeface="Calibri"/>
                <a:sym typeface="Calibri"/>
              </a:rPr>
              <a:t> elaborar una planilla </a:t>
            </a:r>
            <a:r>
              <a:rPr lang="es-CL" sz="2400">
                <a:solidFill>
                  <a:schemeClr val="lt1"/>
                </a:solidFill>
                <a:latin typeface="Calibri"/>
                <a:ea typeface="Calibri"/>
                <a:cs typeface="Calibri"/>
                <a:sym typeface="Calibri"/>
              </a:rPr>
              <a:t>(en </a:t>
            </a:r>
            <a:r>
              <a:rPr lang="es-CL" sz="2400" b="1" i="0" u="none" strike="noStrike" cap="none">
                <a:solidFill>
                  <a:schemeClr val="lt1"/>
                </a:solidFill>
                <a:latin typeface="Calibri"/>
                <a:ea typeface="Calibri"/>
                <a:cs typeface="Calibri"/>
                <a:sym typeface="Calibri"/>
              </a:rPr>
              <a:t>Excel</a:t>
            </a:r>
            <a:r>
              <a:rPr lang="es-CL" sz="2400" i="0" u="none" strike="noStrike" cap="none">
                <a:solidFill>
                  <a:schemeClr val="lt1"/>
                </a:solidFill>
                <a:latin typeface="Calibri"/>
                <a:ea typeface="Calibri"/>
                <a:cs typeface="Calibri"/>
                <a:sym typeface="Calibri"/>
              </a:rPr>
              <a:t>, por ejemplo)</a:t>
            </a:r>
            <a:r>
              <a:rPr lang="es-CL" sz="2400" b="0" i="0" u="none" strike="noStrike" cap="none">
                <a:solidFill>
                  <a:schemeClr val="lt1"/>
                </a:solidFill>
                <a:latin typeface="Calibri"/>
                <a:ea typeface="Calibri"/>
                <a:cs typeface="Calibri"/>
                <a:sym typeface="Calibri"/>
              </a:rPr>
              <a:t> </a:t>
            </a:r>
            <a:r>
              <a:rPr lang="es-CL" sz="2400">
                <a:solidFill>
                  <a:schemeClr val="lt1"/>
                </a:solidFill>
                <a:latin typeface="Calibri"/>
                <a:ea typeface="Calibri"/>
                <a:cs typeface="Calibri"/>
                <a:sym typeface="Calibri"/>
              </a:rPr>
              <a:t>donde</a:t>
            </a:r>
            <a:r>
              <a:rPr lang="es-CL" sz="2400" b="0" i="0" u="none" strike="noStrike" cap="none">
                <a:solidFill>
                  <a:schemeClr val="lt1"/>
                </a:solidFill>
                <a:latin typeface="Calibri"/>
                <a:ea typeface="Calibri"/>
                <a:cs typeface="Calibri"/>
                <a:sym typeface="Calibri"/>
              </a:rPr>
              <a:t> se incluyan todas las actividades o partidas enumeradas </a:t>
            </a:r>
            <a:r>
              <a:rPr lang="es-CL" sz="2400">
                <a:solidFill>
                  <a:schemeClr val="lt1"/>
                </a:solidFill>
                <a:latin typeface="Calibri"/>
                <a:ea typeface="Calibri"/>
                <a:cs typeface="Calibri"/>
                <a:sym typeface="Calibri"/>
              </a:rPr>
              <a:t>en correspondencia con la</a:t>
            </a:r>
            <a:r>
              <a:rPr lang="es-CL" sz="2400" b="0" i="0" u="none" strike="noStrike" cap="none">
                <a:solidFill>
                  <a:schemeClr val="lt1"/>
                </a:solidFill>
                <a:latin typeface="Calibri"/>
                <a:ea typeface="Calibri"/>
                <a:cs typeface="Calibri"/>
                <a:sym typeface="Calibri"/>
              </a:rPr>
              <a:t> numeración o indización de las </a:t>
            </a:r>
            <a:r>
              <a:rPr lang="es-CL" sz="2400" b="1" i="0" u="none" strike="noStrike" cap="none">
                <a:solidFill>
                  <a:schemeClr val="lt1"/>
                </a:solidFill>
                <a:latin typeface="Calibri"/>
                <a:ea typeface="Calibri"/>
                <a:cs typeface="Calibri"/>
                <a:sym typeface="Calibri"/>
              </a:rPr>
              <a:t>"Especificaciones Técnicas de Arquitectura"</a:t>
            </a:r>
            <a:r>
              <a:rPr lang="es-CL" sz="2400">
                <a:solidFill>
                  <a:schemeClr val="lt1"/>
                </a:solidFill>
                <a:latin typeface="Calibri"/>
                <a:ea typeface="Calibri"/>
                <a:cs typeface="Calibri"/>
                <a:sym typeface="Calibri"/>
              </a:rPr>
              <a:t>.</a:t>
            </a:r>
            <a:r>
              <a:rPr lang="es-CL" sz="2400" b="0" i="0" u="none" strike="noStrike" cap="none">
                <a:solidFill>
                  <a:schemeClr val="lt1"/>
                </a:solidFill>
                <a:latin typeface="Calibri"/>
                <a:ea typeface="Calibri"/>
                <a:cs typeface="Calibri"/>
                <a:sym typeface="Calibri"/>
              </a:rPr>
              <a:t> </a:t>
            </a:r>
            <a:r>
              <a:rPr lang="es-CL" sz="2400">
                <a:solidFill>
                  <a:schemeClr val="lt1"/>
                </a:solidFill>
                <a:latin typeface="Calibri"/>
                <a:ea typeface="Calibri"/>
                <a:cs typeface="Calibri"/>
                <a:sym typeface="Calibri"/>
              </a:rPr>
              <a:t>R</a:t>
            </a:r>
            <a:r>
              <a:rPr lang="es-CL" sz="2400" b="0" i="0" u="none" strike="noStrike" cap="none">
                <a:solidFill>
                  <a:schemeClr val="lt1"/>
                </a:solidFill>
                <a:latin typeface="Calibri"/>
                <a:ea typeface="Calibri"/>
                <a:cs typeface="Calibri"/>
                <a:sym typeface="Calibri"/>
              </a:rPr>
              <a:t>ealzar este ordenamiento permitirá generar posteriormente el presupuesto del proyecto que se está estudiando.</a:t>
            </a:r>
            <a:endParaRPr/>
          </a:p>
          <a:p>
            <a:pPr marL="342900" marR="0" lvl="0" indent="-342900" algn="just" rtl="0">
              <a:lnSpc>
                <a:spcPct val="80000"/>
              </a:lnSpc>
              <a:spcBef>
                <a:spcPts val="1000"/>
              </a:spcBef>
              <a:spcAft>
                <a:spcPts val="0"/>
              </a:spcAft>
              <a:buClr>
                <a:schemeClr val="lt1"/>
              </a:buClr>
              <a:buSzPts val="2805"/>
              <a:buFont typeface="Arial"/>
              <a:buChar char="•"/>
            </a:pPr>
            <a:r>
              <a:rPr lang="es-CL" sz="2400" b="0" i="0" u="none" strike="noStrike" cap="none">
                <a:solidFill>
                  <a:schemeClr val="lt1"/>
                </a:solidFill>
                <a:latin typeface="Calibri"/>
                <a:ea typeface="Calibri"/>
                <a:cs typeface="Calibri"/>
                <a:sym typeface="Calibri"/>
              </a:rPr>
              <a:t>Es importante recordar que cualquier error u omisión en las EETT, o en los planos, se agregará al final o a continuación de este Itemizado con título </a:t>
            </a:r>
            <a:r>
              <a:rPr lang="es-CL" sz="2400">
                <a:solidFill>
                  <a:schemeClr val="lt1"/>
                </a:solidFill>
                <a:latin typeface="Calibri"/>
                <a:ea typeface="Calibri"/>
                <a:cs typeface="Calibri"/>
                <a:sym typeface="Calibri"/>
              </a:rPr>
              <a:t>“</a:t>
            </a:r>
            <a:r>
              <a:rPr lang="es-CL" sz="2400" b="0" i="0" u="none" strike="noStrike" cap="none">
                <a:solidFill>
                  <a:schemeClr val="lt1"/>
                </a:solidFill>
                <a:latin typeface="Calibri"/>
                <a:ea typeface="Calibri"/>
                <a:cs typeface="Calibri"/>
                <a:sym typeface="Calibri"/>
              </a:rPr>
              <a:t>Partidas faltantes u omitidas", o como "partidas no consultadas" según criterio personal del profesional</a:t>
            </a:r>
            <a:r>
              <a:rPr lang="es-CL" sz="2400">
                <a:solidFill>
                  <a:schemeClr val="lt1"/>
                </a:solidFill>
                <a:latin typeface="Calibri"/>
                <a:ea typeface="Calibri"/>
                <a:cs typeface="Calibri"/>
                <a:sym typeface="Calibri"/>
              </a:rPr>
              <a:t>.</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pic>
        <p:nvPicPr>
          <p:cNvPr id="138" name="Google Shape;138;p5"/>
          <p:cNvPicPr preferRelativeResize="0"/>
          <p:nvPr/>
        </p:nvPicPr>
        <p:blipFill rotWithShape="1">
          <a:blip r:embed="rId3">
            <a:alphaModFix/>
          </a:blip>
          <a:srcRect/>
          <a:stretch/>
        </p:blipFill>
        <p:spPr>
          <a:xfrm>
            <a:off x="4762" y="0"/>
            <a:ext cx="12182475" cy="6858000"/>
          </a:xfrm>
          <a:prstGeom prst="rect">
            <a:avLst/>
          </a:prstGeom>
          <a:noFill/>
          <a:ln>
            <a:noFill/>
          </a:ln>
        </p:spPr>
      </p:pic>
      <p:sp>
        <p:nvSpPr>
          <p:cNvPr id="139" name="Google Shape;139;p5"/>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0" name="Google Shape;140;p5"/>
          <p:cNvSpPr txBox="1"/>
          <p:nvPr/>
        </p:nvSpPr>
        <p:spPr>
          <a:xfrm>
            <a:off x="296663" y="391759"/>
            <a:ext cx="10515600" cy="1325563"/>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rgbClr val="000000"/>
              </a:buClr>
              <a:buSzPts val="4400"/>
              <a:buFont typeface="Arial"/>
              <a:buNone/>
            </a:pPr>
            <a:r>
              <a:rPr lang="es-CL" sz="4400" b="0" i="0" u="none" strike="noStrike" cap="none">
                <a:solidFill>
                  <a:srgbClr val="A7A8AA"/>
                </a:solidFill>
                <a:latin typeface="Calibri"/>
                <a:ea typeface="Calibri"/>
                <a:cs typeface="Calibri"/>
                <a:sym typeface="Calibri"/>
              </a:rPr>
              <a:t>PLANILLAS DE</a:t>
            </a:r>
            <a:br>
              <a:rPr lang="es-CL" sz="4400" b="0" i="0" u="none" strike="noStrike" cap="none">
                <a:solidFill>
                  <a:schemeClr val="dk1"/>
                </a:solidFill>
                <a:latin typeface="Calibri"/>
                <a:ea typeface="Calibri"/>
                <a:cs typeface="Calibri"/>
                <a:sym typeface="Calibri"/>
              </a:rPr>
            </a:br>
            <a:r>
              <a:rPr lang="es-CL" sz="4400" b="0" i="0" u="none" strike="noStrike" cap="none">
                <a:solidFill>
                  <a:srgbClr val="00953A"/>
                </a:solidFill>
                <a:latin typeface="Calibri"/>
                <a:ea typeface="Calibri"/>
                <a:cs typeface="Calibri"/>
                <a:sym typeface="Calibri"/>
              </a:rPr>
              <a:t>CUBICACIONES</a:t>
            </a:r>
            <a:endParaRPr sz="4400" b="0" i="0" u="none" strike="noStrike" cap="none">
              <a:solidFill>
                <a:srgbClr val="00953A"/>
              </a:solidFill>
              <a:latin typeface="Calibri"/>
              <a:ea typeface="Calibri"/>
              <a:cs typeface="Calibri"/>
              <a:sym typeface="Calibri"/>
            </a:endParaRPr>
          </a:p>
        </p:txBody>
      </p:sp>
      <p:sp>
        <p:nvSpPr>
          <p:cNvPr id="141" name="Google Shape;141;p5"/>
          <p:cNvSpPr/>
          <p:nvPr/>
        </p:nvSpPr>
        <p:spPr>
          <a:xfrm>
            <a:off x="403193" y="304416"/>
            <a:ext cx="1336831" cy="45719"/>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42" name="Google Shape;142;p5"/>
          <p:cNvSpPr/>
          <p:nvPr/>
        </p:nvSpPr>
        <p:spPr>
          <a:xfrm>
            <a:off x="0" y="2047875"/>
            <a:ext cx="10558200" cy="4388400"/>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43" name="Google Shape;143;p5"/>
          <p:cNvSpPr txBox="1"/>
          <p:nvPr/>
        </p:nvSpPr>
        <p:spPr>
          <a:xfrm>
            <a:off x="206425" y="2299150"/>
            <a:ext cx="10036200" cy="4011600"/>
          </a:xfrm>
          <a:prstGeom prst="rect">
            <a:avLst/>
          </a:prstGeom>
          <a:noFill/>
          <a:ln>
            <a:noFill/>
          </a:ln>
        </p:spPr>
        <p:txBody>
          <a:bodyPr spcFirstLastPara="1" wrap="square" lIns="91425" tIns="45700" rIns="91425" bIns="45700" anchor="t" anchorCtr="0">
            <a:spAutoFit/>
          </a:bodyPr>
          <a:lstStyle/>
          <a:p>
            <a:pPr marL="457200" marR="0" lvl="0" indent="-381000" algn="just" rtl="0">
              <a:lnSpc>
                <a:spcPct val="100000"/>
              </a:lnSpc>
              <a:spcBef>
                <a:spcPts val="0"/>
              </a:spcBef>
              <a:spcAft>
                <a:spcPts val="0"/>
              </a:spcAft>
              <a:buClr>
                <a:schemeClr val="lt1"/>
              </a:buClr>
              <a:buSzPts val="2400"/>
              <a:buFont typeface="Calibri"/>
              <a:buChar char="●"/>
            </a:pPr>
            <a:r>
              <a:rPr lang="es-CL" sz="2400" b="0" i="0" u="none" strike="noStrike" cap="none">
                <a:solidFill>
                  <a:schemeClr val="lt1"/>
                </a:solidFill>
                <a:latin typeface="Calibri"/>
                <a:ea typeface="Calibri"/>
                <a:cs typeface="Calibri"/>
                <a:sym typeface="Calibri"/>
              </a:rPr>
              <a:t>Dependiendo del tipo de obra o faena, se </a:t>
            </a:r>
            <a:r>
              <a:rPr lang="es-CL" sz="2400">
                <a:solidFill>
                  <a:schemeClr val="lt1"/>
                </a:solidFill>
                <a:latin typeface="Calibri"/>
                <a:ea typeface="Calibri"/>
                <a:cs typeface="Calibri"/>
                <a:sym typeface="Calibri"/>
              </a:rPr>
              <a:t>elaborarán</a:t>
            </a:r>
            <a:r>
              <a:rPr lang="es-CL" sz="2400" b="0" i="0" u="none" strike="noStrike" cap="none">
                <a:solidFill>
                  <a:schemeClr val="lt1"/>
                </a:solidFill>
                <a:latin typeface="Calibri"/>
                <a:ea typeface="Calibri"/>
                <a:cs typeface="Calibri"/>
                <a:sym typeface="Calibri"/>
              </a:rPr>
              <a:t> diferentes tipos de planillas que deben ser numeradas y foliadas, correspondiendo al orden </a:t>
            </a:r>
            <a:r>
              <a:rPr lang="es-CL" sz="2400">
                <a:solidFill>
                  <a:schemeClr val="lt1"/>
                </a:solidFill>
                <a:latin typeface="Calibri"/>
                <a:ea typeface="Calibri"/>
                <a:cs typeface="Calibri"/>
                <a:sym typeface="Calibri"/>
              </a:rPr>
              <a:t>de</a:t>
            </a:r>
            <a:r>
              <a:rPr lang="es-CL" sz="2400" b="0" i="0" u="none" strike="noStrike" cap="none">
                <a:solidFill>
                  <a:schemeClr val="lt1"/>
                </a:solidFill>
                <a:latin typeface="Calibri"/>
                <a:ea typeface="Calibri"/>
                <a:cs typeface="Calibri"/>
                <a:sym typeface="Calibri"/>
              </a:rPr>
              <a:t> las cubicaciones</a:t>
            </a:r>
            <a:r>
              <a:rPr lang="es-CL" sz="2400">
                <a:solidFill>
                  <a:schemeClr val="lt1"/>
                </a:solidFill>
                <a:latin typeface="Calibri"/>
                <a:ea typeface="Calibri"/>
                <a:cs typeface="Calibri"/>
                <a:sym typeface="Calibri"/>
              </a:rPr>
              <a:t>.</a:t>
            </a:r>
            <a:r>
              <a:rPr lang="es-CL" sz="2400" b="0" i="0" u="none" strike="noStrike" cap="none">
                <a:solidFill>
                  <a:schemeClr val="lt1"/>
                </a:solidFill>
                <a:latin typeface="Calibri"/>
                <a:ea typeface="Calibri"/>
                <a:cs typeface="Calibri"/>
                <a:sym typeface="Calibri"/>
              </a:rPr>
              <a:t> </a:t>
            </a:r>
            <a:r>
              <a:rPr lang="es-CL" sz="2400">
                <a:solidFill>
                  <a:schemeClr val="lt1"/>
                </a:solidFill>
                <a:latin typeface="Calibri"/>
                <a:ea typeface="Calibri"/>
                <a:cs typeface="Calibri"/>
                <a:sym typeface="Calibri"/>
              </a:rPr>
              <a:t>A</a:t>
            </a:r>
            <a:r>
              <a:rPr lang="es-CL" sz="2400" b="0" i="0" u="none" strike="noStrike" cap="none">
                <a:solidFill>
                  <a:schemeClr val="lt1"/>
                </a:solidFill>
                <a:latin typeface="Calibri"/>
                <a:ea typeface="Calibri"/>
                <a:cs typeface="Calibri"/>
                <a:sym typeface="Calibri"/>
              </a:rPr>
              <a:t>ctualmente, para </a:t>
            </a:r>
            <a:r>
              <a:rPr lang="es-CL" sz="2400">
                <a:solidFill>
                  <a:schemeClr val="lt1"/>
                </a:solidFill>
                <a:latin typeface="Calibri"/>
                <a:ea typeface="Calibri"/>
                <a:cs typeface="Calibri"/>
                <a:sym typeface="Calibri"/>
              </a:rPr>
              <a:t>esto se utiliza bastante la herramienta </a:t>
            </a:r>
            <a:r>
              <a:rPr lang="es-CL" sz="2400" b="1" i="0" u="none" strike="noStrike" cap="none">
                <a:solidFill>
                  <a:schemeClr val="lt1"/>
                </a:solidFill>
                <a:latin typeface="Calibri"/>
                <a:ea typeface="Calibri"/>
                <a:cs typeface="Calibri"/>
                <a:sym typeface="Calibri"/>
              </a:rPr>
              <a:t>MS Excel</a:t>
            </a:r>
            <a:r>
              <a:rPr lang="es-CL" sz="2400">
                <a:solidFill>
                  <a:schemeClr val="lt1"/>
                </a:solidFill>
                <a:latin typeface="Calibri"/>
                <a:ea typeface="Calibri"/>
                <a:cs typeface="Calibri"/>
                <a:sym typeface="Calibri"/>
              </a:rPr>
              <a:t>.</a:t>
            </a:r>
            <a:endParaRPr sz="2400">
              <a:solidFill>
                <a:schemeClr val="lt1"/>
              </a:solidFill>
              <a:latin typeface="Calibri"/>
              <a:ea typeface="Calibri"/>
              <a:cs typeface="Calibri"/>
              <a:sym typeface="Calibri"/>
            </a:endParaRPr>
          </a:p>
          <a:p>
            <a:pPr marL="457200" marR="0" lvl="0" indent="-381000" algn="just" rtl="0">
              <a:lnSpc>
                <a:spcPct val="100000"/>
              </a:lnSpc>
              <a:spcBef>
                <a:spcPts val="1000"/>
              </a:spcBef>
              <a:spcAft>
                <a:spcPts val="0"/>
              </a:spcAft>
              <a:buClr>
                <a:schemeClr val="lt1"/>
              </a:buClr>
              <a:buSzPts val="2400"/>
              <a:buFont typeface="Calibri"/>
              <a:buChar char="●"/>
            </a:pPr>
            <a:r>
              <a:rPr lang="es-CL" sz="2400" b="0" i="0" u="none" strike="noStrike" cap="none">
                <a:solidFill>
                  <a:schemeClr val="lt1"/>
                </a:solidFill>
                <a:latin typeface="Calibri"/>
                <a:ea typeface="Calibri"/>
                <a:cs typeface="Calibri"/>
                <a:sym typeface="Calibri"/>
              </a:rPr>
              <a:t>Estas fichas o planillas, deberán estar identificadas con: fechas, nombre del proyecto, planos qu</a:t>
            </a:r>
            <a:r>
              <a:rPr lang="es-CL" sz="2400">
                <a:solidFill>
                  <a:schemeClr val="lt1"/>
                </a:solidFill>
                <a:latin typeface="Calibri"/>
                <a:ea typeface="Calibri"/>
                <a:cs typeface="Calibri"/>
                <a:sym typeface="Calibri"/>
              </a:rPr>
              <a:t>e</a:t>
            </a:r>
            <a:r>
              <a:rPr lang="es-CL" sz="2400" b="0" i="0" u="none" strike="noStrike" cap="none">
                <a:solidFill>
                  <a:schemeClr val="lt1"/>
                </a:solidFill>
                <a:latin typeface="Calibri"/>
                <a:ea typeface="Calibri"/>
                <a:cs typeface="Calibri"/>
                <a:sym typeface="Calibri"/>
              </a:rPr>
              <a:t> se cubican, quién ejecut</a:t>
            </a:r>
            <a:r>
              <a:rPr lang="es-CL" sz="2400">
                <a:solidFill>
                  <a:schemeClr val="lt1"/>
                </a:solidFill>
                <a:latin typeface="Calibri"/>
                <a:ea typeface="Calibri"/>
                <a:cs typeface="Calibri"/>
                <a:sym typeface="Calibri"/>
              </a:rPr>
              <a:t>a</a:t>
            </a:r>
            <a:r>
              <a:rPr lang="es-CL" sz="2400" b="0" i="0" u="none" strike="noStrike" cap="none">
                <a:solidFill>
                  <a:schemeClr val="lt1"/>
                </a:solidFill>
                <a:latin typeface="Calibri"/>
                <a:ea typeface="Calibri"/>
                <a:cs typeface="Calibri"/>
                <a:sym typeface="Calibri"/>
              </a:rPr>
              <a:t> las cubicaci</a:t>
            </a:r>
            <a:r>
              <a:rPr lang="es-CL" sz="2400">
                <a:solidFill>
                  <a:schemeClr val="lt1"/>
                </a:solidFill>
                <a:latin typeface="Calibri"/>
                <a:ea typeface="Calibri"/>
                <a:cs typeface="Calibri"/>
                <a:sym typeface="Calibri"/>
              </a:rPr>
              <a:t>o</a:t>
            </a:r>
            <a:r>
              <a:rPr lang="es-CL" sz="2400" b="0" i="0" u="none" strike="noStrike" cap="none">
                <a:solidFill>
                  <a:schemeClr val="lt1"/>
                </a:solidFill>
                <a:latin typeface="Calibri"/>
                <a:ea typeface="Calibri"/>
                <a:cs typeface="Calibri"/>
                <a:sym typeface="Calibri"/>
              </a:rPr>
              <a:t>nes, versión, quién las revis</a:t>
            </a:r>
            <a:r>
              <a:rPr lang="es-CL" sz="2400">
                <a:solidFill>
                  <a:schemeClr val="lt1"/>
                </a:solidFill>
                <a:latin typeface="Calibri"/>
                <a:ea typeface="Calibri"/>
                <a:cs typeface="Calibri"/>
                <a:sym typeface="Calibri"/>
              </a:rPr>
              <a:t>a</a:t>
            </a:r>
            <a:r>
              <a:rPr lang="es-CL" sz="2400" b="0" i="0" u="none" strike="noStrike" cap="none">
                <a:solidFill>
                  <a:schemeClr val="lt1"/>
                </a:solidFill>
                <a:latin typeface="Calibri"/>
                <a:ea typeface="Calibri"/>
                <a:cs typeface="Calibri"/>
                <a:sym typeface="Calibri"/>
              </a:rPr>
              <a:t>, el nombre de la obra, los(as) proyectistas, y cualquier </a:t>
            </a:r>
            <a:r>
              <a:rPr lang="es-CL" sz="2400">
                <a:solidFill>
                  <a:schemeClr val="lt1"/>
                </a:solidFill>
                <a:latin typeface="Calibri"/>
                <a:ea typeface="Calibri"/>
                <a:cs typeface="Calibri"/>
                <a:sym typeface="Calibri"/>
              </a:rPr>
              <a:t>i</a:t>
            </a:r>
            <a:r>
              <a:rPr lang="es-CL" sz="2400" b="0" i="0" u="none" strike="noStrike" cap="none">
                <a:solidFill>
                  <a:schemeClr val="lt1"/>
                </a:solidFill>
                <a:latin typeface="Calibri"/>
                <a:ea typeface="Calibri"/>
                <a:cs typeface="Calibri"/>
                <a:sym typeface="Calibri"/>
              </a:rPr>
              <a:t>nformación </a:t>
            </a:r>
            <a:r>
              <a:rPr lang="es-CL" sz="2400">
                <a:solidFill>
                  <a:schemeClr val="lt1"/>
                </a:solidFill>
                <a:latin typeface="Calibri"/>
                <a:ea typeface="Calibri"/>
                <a:cs typeface="Calibri"/>
                <a:sym typeface="Calibri"/>
              </a:rPr>
              <a:t>útil.</a:t>
            </a:r>
            <a:endParaRPr sz="4400" b="0" i="0" u="none" strike="noStrike" cap="none">
              <a:solidFill>
                <a:schemeClr val="lt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pic>
        <p:nvPicPr>
          <p:cNvPr id="148" name="Google Shape;148;p22"/>
          <p:cNvPicPr preferRelativeResize="0"/>
          <p:nvPr/>
        </p:nvPicPr>
        <p:blipFill rotWithShape="1">
          <a:blip r:embed="rId3">
            <a:alphaModFix/>
          </a:blip>
          <a:srcRect/>
          <a:stretch/>
        </p:blipFill>
        <p:spPr>
          <a:xfrm>
            <a:off x="4762" y="0"/>
            <a:ext cx="12182475" cy="6858000"/>
          </a:xfrm>
          <a:prstGeom prst="rect">
            <a:avLst/>
          </a:prstGeom>
          <a:noFill/>
          <a:ln>
            <a:noFill/>
          </a:ln>
        </p:spPr>
      </p:pic>
      <p:sp>
        <p:nvSpPr>
          <p:cNvPr id="149" name="Google Shape;149;p22"/>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0" name="Google Shape;150;p22"/>
          <p:cNvSpPr txBox="1"/>
          <p:nvPr/>
        </p:nvSpPr>
        <p:spPr>
          <a:xfrm>
            <a:off x="296663" y="391759"/>
            <a:ext cx="10515600" cy="1325563"/>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rgbClr val="000000"/>
              </a:buClr>
              <a:buSzPts val="4400"/>
              <a:buFont typeface="Arial"/>
              <a:buNone/>
            </a:pPr>
            <a:r>
              <a:rPr lang="es-CL" sz="4400" b="0" i="0" u="none" strike="noStrike" cap="none">
                <a:solidFill>
                  <a:srgbClr val="A7A8AA"/>
                </a:solidFill>
                <a:latin typeface="Calibri"/>
                <a:ea typeface="Calibri"/>
                <a:cs typeface="Calibri"/>
                <a:sym typeface="Calibri"/>
              </a:rPr>
              <a:t>PLANILLAS DE</a:t>
            </a:r>
            <a:br>
              <a:rPr lang="es-CL" sz="4400" b="0" i="0" u="none" strike="noStrike" cap="none">
                <a:solidFill>
                  <a:schemeClr val="dk1"/>
                </a:solidFill>
                <a:latin typeface="Calibri"/>
                <a:ea typeface="Calibri"/>
                <a:cs typeface="Calibri"/>
                <a:sym typeface="Calibri"/>
              </a:rPr>
            </a:br>
            <a:r>
              <a:rPr lang="es-CL" sz="4400" b="0" i="0" u="none" strike="noStrike" cap="none">
                <a:solidFill>
                  <a:srgbClr val="00953A"/>
                </a:solidFill>
                <a:latin typeface="Calibri"/>
                <a:ea typeface="Calibri"/>
                <a:cs typeface="Calibri"/>
                <a:sym typeface="Calibri"/>
              </a:rPr>
              <a:t>CUBICACIONES</a:t>
            </a:r>
            <a:endParaRPr sz="4400" b="0" i="0" u="none" strike="noStrike" cap="none">
              <a:solidFill>
                <a:srgbClr val="00953A"/>
              </a:solidFill>
              <a:latin typeface="Calibri"/>
              <a:ea typeface="Calibri"/>
              <a:cs typeface="Calibri"/>
              <a:sym typeface="Calibri"/>
            </a:endParaRPr>
          </a:p>
        </p:txBody>
      </p:sp>
      <p:sp>
        <p:nvSpPr>
          <p:cNvPr id="151" name="Google Shape;151;p22"/>
          <p:cNvSpPr/>
          <p:nvPr/>
        </p:nvSpPr>
        <p:spPr>
          <a:xfrm>
            <a:off x="403193" y="304416"/>
            <a:ext cx="1336831" cy="45719"/>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52" name="Google Shape;152;p22"/>
          <p:cNvSpPr/>
          <p:nvPr/>
        </p:nvSpPr>
        <p:spPr>
          <a:xfrm>
            <a:off x="4750" y="2068000"/>
            <a:ext cx="5328600" cy="1484400"/>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53" name="Google Shape;153;p22"/>
          <p:cNvSpPr txBox="1"/>
          <p:nvPr/>
        </p:nvSpPr>
        <p:spPr>
          <a:xfrm>
            <a:off x="124375" y="2206175"/>
            <a:ext cx="4945200" cy="1089600"/>
          </a:xfrm>
          <a:prstGeom prst="rect">
            <a:avLst/>
          </a:prstGeom>
          <a:noFill/>
          <a:ln>
            <a:noFill/>
          </a:ln>
        </p:spPr>
        <p:txBody>
          <a:bodyPr spcFirstLastPara="1" wrap="square" lIns="91425" tIns="45700" rIns="91425" bIns="45700" anchor="t" anchorCtr="0">
            <a:spAutoFit/>
          </a:bodyPr>
          <a:lstStyle/>
          <a:p>
            <a:pPr marL="0" marR="0" lvl="0" indent="0" algn="l" rtl="0">
              <a:lnSpc>
                <a:spcPct val="90000"/>
              </a:lnSpc>
              <a:spcBef>
                <a:spcPts val="0"/>
              </a:spcBef>
              <a:spcAft>
                <a:spcPts val="0"/>
              </a:spcAft>
              <a:buClr>
                <a:schemeClr val="dk1"/>
              </a:buClr>
              <a:buSzPts val="2800"/>
              <a:buFont typeface="Arial"/>
              <a:buNone/>
            </a:pPr>
            <a:r>
              <a:rPr lang="es-CL" sz="2400">
                <a:solidFill>
                  <a:srgbClr val="FFFFFF"/>
                </a:solidFill>
                <a:latin typeface="Calibri"/>
                <a:ea typeface="Calibri"/>
                <a:cs typeface="Calibri"/>
                <a:sym typeface="Calibri"/>
              </a:rPr>
              <a:t>Existirán distintos </a:t>
            </a:r>
            <a:r>
              <a:rPr lang="es-CL" sz="2400" b="0" i="0" u="none" strike="noStrike" cap="none">
                <a:solidFill>
                  <a:srgbClr val="FFFFFF"/>
                </a:solidFill>
                <a:latin typeface="Calibri"/>
                <a:ea typeface="Calibri"/>
                <a:cs typeface="Calibri"/>
                <a:sym typeface="Calibri"/>
              </a:rPr>
              <a:t>tipos de planillas de acuerdo al rubro, </a:t>
            </a:r>
            <a:r>
              <a:rPr lang="es-CL" sz="2400">
                <a:solidFill>
                  <a:srgbClr val="FFFFFF"/>
                </a:solidFill>
                <a:latin typeface="Calibri"/>
                <a:ea typeface="Calibri"/>
                <a:cs typeface="Calibri"/>
                <a:sym typeface="Calibri"/>
              </a:rPr>
              <a:t>como se describe a continuación:</a:t>
            </a:r>
            <a:endParaRPr sz="4400" b="0" i="0" u="none" strike="noStrike" cap="none">
              <a:solidFill>
                <a:srgbClr val="FFFFFF"/>
              </a:solidFill>
              <a:latin typeface="Calibri"/>
              <a:ea typeface="Calibri"/>
              <a:cs typeface="Calibri"/>
              <a:sym typeface="Calibri"/>
            </a:endParaRPr>
          </a:p>
        </p:txBody>
      </p:sp>
      <p:sp>
        <p:nvSpPr>
          <p:cNvPr id="154" name="Google Shape;154;p22"/>
          <p:cNvSpPr txBox="1"/>
          <p:nvPr/>
        </p:nvSpPr>
        <p:spPr>
          <a:xfrm>
            <a:off x="403200" y="3601675"/>
            <a:ext cx="10934700" cy="3256200"/>
          </a:xfrm>
          <a:prstGeom prst="rect">
            <a:avLst/>
          </a:prstGeom>
          <a:noFill/>
          <a:ln>
            <a:noFill/>
          </a:ln>
        </p:spPr>
        <p:txBody>
          <a:bodyPr spcFirstLastPara="1" wrap="square" lIns="91425" tIns="45700" rIns="91425" bIns="45700" anchor="t" anchorCtr="0">
            <a:spAutoFit/>
          </a:bodyPr>
          <a:lstStyle/>
          <a:p>
            <a:pPr marL="342900" marR="0" lvl="0" indent="-342900" algn="just" rtl="0">
              <a:lnSpc>
                <a:spcPct val="90000"/>
              </a:lnSpc>
              <a:spcBef>
                <a:spcPts val="0"/>
              </a:spcBef>
              <a:spcAft>
                <a:spcPts val="0"/>
              </a:spcAft>
              <a:buClr>
                <a:srgbClr val="7F7F7F"/>
              </a:buClr>
              <a:buSzPts val="2880"/>
              <a:buFont typeface="Arial"/>
              <a:buChar char="•"/>
            </a:pPr>
            <a:r>
              <a:rPr lang="es-CL" sz="2400" b="1" i="0" u="none" strike="noStrike" cap="none">
                <a:solidFill>
                  <a:srgbClr val="00953A"/>
                </a:solidFill>
                <a:latin typeface="Calibri"/>
                <a:ea typeface="Calibri"/>
                <a:cs typeface="Calibri"/>
                <a:sym typeface="Calibri"/>
              </a:rPr>
              <a:t>Para la Obra Gruesa</a:t>
            </a:r>
            <a:r>
              <a:rPr lang="es-CL" sz="2400" i="0" u="none" strike="noStrike" cap="none">
                <a:latin typeface="Calibri"/>
                <a:ea typeface="Calibri"/>
                <a:cs typeface="Calibri"/>
                <a:sym typeface="Calibri"/>
              </a:rPr>
              <a:t>, se aplicarán planillas </a:t>
            </a:r>
            <a:r>
              <a:rPr lang="es-CL" sz="2400">
                <a:latin typeface="Calibri"/>
                <a:ea typeface="Calibri"/>
                <a:cs typeface="Calibri"/>
                <a:sym typeface="Calibri"/>
              </a:rPr>
              <a:t>destinadas a</a:t>
            </a:r>
            <a:r>
              <a:rPr lang="es-CL" sz="2400" b="0" i="0" u="none" strike="noStrike" cap="none">
                <a:solidFill>
                  <a:srgbClr val="000000"/>
                </a:solidFill>
                <a:latin typeface="Calibri"/>
                <a:ea typeface="Calibri"/>
                <a:cs typeface="Calibri"/>
                <a:sym typeface="Calibri"/>
              </a:rPr>
              <a:t> estructuras de Hormigón armado, donde se podrá</a:t>
            </a:r>
            <a:r>
              <a:rPr lang="es-CL" sz="2400">
                <a:latin typeface="Calibri"/>
                <a:ea typeface="Calibri"/>
                <a:cs typeface="Calibri"/>
                <a:sym typeface="Calibri"/>
              </a:rPr>
              <a:t>n</a:t>
            </a:r>
            <a:r>
              <a:rPr lang="es-CL" sz="2400" b="0" i="0" u="none" strike="noStrike" cap="none">
                <a:solidFill>
                  <a:srgbClr val="000000"/>
                </a:solidFill>
                <a:latin typeface="Calibri"/>
                <a:ea typeface="Calibri"/>
                <a:cs typeface="Calibri"/>
                <a:sym typeface="Calibri"/>
              </a:rPr>
              <a:t> obtener áreas y volúmenes para el hormigón, fierro y moldaje</a:t>
            </a:r>
            <a:r>
              <a:rPr lang="es-CL" sz="2400">
                <a:latin typeface="Calibri"/>
                <a:ea typeface="Calibri"/>
                <a:cs typeface="Calibri"/>
                <a:sym typeface="Calibri"/>
              </a:rPr>
              <a:t>;</a:t>
            </a:r>
            <a:r>
              <a:rPr lang="es-CL" sz="2400" b="0" i="0" u="none" strike="noStrike" cap="none">
                <a:solidFill>
                  <a:srgbClr val="000000"/>
                </a:solidFill>
                <a:latin typeface="Calibri"/>
                <a:ea typeface="Calibri"/>
                <a:cs typeface="Calibri"/>
                <a:sym typeface="Calibri"/>
              </a:rPr>
              <a:t> para las excavaciones</a:t>
            </a:r>
            <a:r>
              <a:rPr lang="es-CL" sz="2400" b="1" i="0" u="none" strike="noStrike" cap="none">
                <a:latin typeface="Calibri"/>
                <a:ea typeface="Calibri"/>
                <a:cs typeface="Calibri"/>
                <a:sym typeface="Calibri"/>
              </a:rPr>
              <a:t> </a:t>
            </a:r>
            <a:r>
              <a:rPr lang="es-CL" sz="2400" i="0" u="none" strike="noStrike" cap="none">
                <a:latin typeface="Calibri"/>
                <a:ea typeface="Calibri"/>
                <a:cs typeface="Calibri"/>
                <a:sym typeface="Calibri"/>
              </a:rPr>
              <a:t>(a mano, y masivas)</a:t>
            </a:r>
            <a:r>
              <a:rPr lang="es-CL" sz="2400">
                <a:latin typeface="Calibri"/>
                <a:ea typeface="Calibri"/>
                <a:cs typeface="Calibri"/>
                <a:sym typeface="Calibri"/>
              </a:rPr>
              <a:t>; y para</a:t>
            </a:r>
            <a:r>
              <a:rPr lang="es-CL" sz="2400" i="0" u="none" strike="noStrike" cap="none">
                <a:latin typeface="Calibri"/>
                <a:ea typeface="Calibri"/>
                <a:cs typeface="Calibri"/>
                <a:sym typeface="Calibri"/>
              </a:rPr>
              <a:t> es</a:t>
            </a:r>
            <a:r>
              <a:rPr lang="es-CL" sz="2400" i="0" u="none" strike="noStrike" cap="none">
                <a:solidFill>
                  <a:srgbClr val="000000"/>
                </a:solidFill>
                <a:latin typeface="Calibri"/>
                <a:ea typeface="Calibri"/>
                <a:cs typeface="Calibri"/>
                <a:sym typeface="Calibri"/>
              </a:rPr>
              <a:t>t</a:t>
            </a:r>
            <a:r>
              <a:rPr lang="es-CL" sz="2400" b="0" i="0" u="none" strike="noStrike" cap="none">
                <a:solidFill>
                  <a:srgbClr val="000000"/>
                </a:solidFill>
                <a:latin typeface="Calibri"/>
                <a:ea typeface="Calibri"/>
                <a:cs typeface="Calibri"/>
                <a:sym typeface="Calibri"/>
              </a:rPr>
              <a:t>ructura de acero.</a:t>
            </a:r>
            <a:endParaRPr/>
          </a:p>
          <a:p>
            <a:pPr marL="342900" marR="0" lvl="0" indent="-342900" algn="just" rtl="0">
              <a:lnSpc>
                <a:spcPct val="90000"/>
              </a:lnSpc>
              <a:spcBef>
                <a:spcPts val="1000"/>
              </a:spcBef>
              <a:spcAft>
                <a:spcPts val="0"/>
              </a:spcAft>
              <a:buClr>
                <a:srgbClr val="7F7F7F"/>
              </a:buClr>
              <a:buSzPts val="2880"/>
              <a:buFont typeface="Arial"/>
              <a:buChar char="•"/>
            </a:pPr>
            <a:r>
              <a:rPr lang="es-CL" sz="2400" b="1" i="0" u="none" strike="noStrike" cap="none">
                <a:solidFill>
                  <a:srgbClr val="00953A"/>
                </a:solidFill>
                <a:latin typeface="Calibri"/>
                <a:ea typeface="Calibri"/>
                <a:cs typeface="Calibri"/>
                <a:sym typeface="Calibri"/>
              </a:rPr>
              <a:t>Para las terminaciones</a:t>
            </a:r>
            <a:r>
              <a:rPr lang="es-CL" sz="2400" b="0" i="0" u="none" strike="noStrike" cap="none">
                <a:solidFill>
                  <a:srgbClr val="000000"/>
                </a:solidFill>
                <a:latin typeface="Calibri"/>
                <a:ea typeface="Calibri"/>
                <a:cs typeface="Calibri"/>
                <a:sym typeface="Calibri"/>
              </a:rPr>
              <a:t>, se utilizarán planillas para contabilizar, pavimentos, cielos, pinturas, cornisas, guardapolvos, tabiques, cubiertas, hojalatería, artefactos, puertas, ventanas, etc.</a:t>
            </a:r>
            <a:endParaRPr/>
          </a:p>
          <a:p>
            <a:pPr marL="342900" marR="0" lvl="0" indent="-342900" algn="just" rtl="0">
              <a:lnSpc>
                <a:spcPct val="90000"/>
              </a:lnSpc>
              <a:spcBef>
                <a:spcPts val="1000"/>
              </a:spcBef>
              <a:spcAft>
                <a:spcPts val="1000"/>
              </a:spcAft>
              <a:buClr>
                <a:srgbClr val="7F7F7F"/>
              </a:buClr>
              <a:buSzPts val="2880"/>
              <a:buFont typeface="Arial"/>
              <a:buChar char="•"/>
            </a:pPr>
            <a:r>
              <a:rPr lang="es-CL" sz="2400" b="1" i="0" u="none" strike="noStrike" cap="none">
                <a:solidFill>
                  <a:srgbClr val="00953A"/>
                </a:solidFill>
                <a:latin typeface="Calibri"/>
                <a:ea typeface="Calibri"/>
                <a:cs typeface="Calibri"/>
                <a:sym typeface="Calibri"/>
              </a:rPr>
              <a:t>Para las  Instalaciones</a:t>
            </a:r>
            <a:r>
              <a:rPr lang="es-CL" sz="2400" i="0" u="none" strike="noStrike" cap="none">
                <a:latin typeface="Calibri"/>
                <a:ea typeface="Calibri"/>
                <a:cs typeface="Calibri"/>
                <a:sym typeface="Calibri"/>
              </a:rPr>
              <a:t>, indicando datos sobre instalaciones </a:t>
            </a:r>
            <a:r>
              <a:rPr lang="es-CL" sz="2400">
                <a:latin typeface="Calibri"/>
                <a:ea typeface="Calibri"/>
                <a:cs typeface="Calibri"/>
                <a:sym typeface="Calibri"/>
              </a:rPr>
              <a:t>s</a:t>
            </a:r>
            <a:r>
              <a:rPr lang="es-CL" sz="2400" b="0" i="0" u="none" strike="noStrike" cap="none">
                <a:solidFill>
                  <a:srgbClr val="000000"/>
                </a:solidFill>
                <a:latin typeface="Calibri"/>
                <a:ea typeface="Calibri"/>
                <a:cs typeface="Calibri"/>
                <a:sym typeface="Calibri"/>
              </a:rPr>
              <a:t>anitarias, </a:t>
            </a:r>
            <a:r>
              <a:rPr lang="es-CL" sz="2400">
                <a:latin typeface="Calibri"/>
                <a:ea typeface="Calibri"/>
                <a:cs typeface="Calibri"/>
                <a:sym typeface="Calibri"/>
              </a:rPr>
              <a:t>e</a:t>
            </a:r>
            <a:r>
              <a:rPr lang="es-CL" sz="2400" b="0" i="0" u="none" strike="noStrike" cap="none">
                <a:solidFill>
                  <a:srgbClr val="000000"/>
                </a:solidFill>
                <a:latin typeface="Calibri"/>
                <a:ea typeface="Calibri"/>
                <a:cs typeface="Calibri"/>
                <a:sym typeface="Calibri"/>
              </a:rPr>
              <a:t>léctricas, de </a:t>
            </a:r>
            <a:r>
              <a:rPr lang="es-CL" sz="2400">
                <a:latin typeface="Calibri"/>
                <a:ea typeface="Calibri"/>
                <a:cs typeface="Calibri"/>
                <a:sym typeface="Calibri"/>
              </a:rPr>
              <a:t>g</a:t>
            </a:r>
            <a:r>
              <a:rPr lang="es-CL" sz="2400" b="0" i="0" u="none" strike="noStrike" cap="none">
                <a:solidFill>
                  <a:srgbClr val="000000"/>
                </a:solidFill>
                <a:latin typeface="Calibri"/>
                <a:ea typeface="Calibri"/>
                <a:cs typeface="Calibri"/>
                <a:sym typeface="Calibri"/>
              </a:rPr>
              <a:t>as, de las especialidades, y otros servicios.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pic>
        <p:nvPicPr>
          <p:cNvPr id="159" name="Google Shape;159;p6"/>
          <p:cNvPicPr preferRelativeResize="0"/>
          <p:nvPr/>
        </p:nvPicPr>
        <p:blipFill rotWithShape="1">
          <a:blip r:embed="rId3">
            <a:alphaModFix/>
          </a:blip>
          <a:srcRect/>
          <a:stretch/>
        </p:blipFill>
        <p:spPr>
          <a:xfrm>
            <a:off x="4762" y="0"/>
            <a:ext cx="12182475" cy="6858000"/>
          </a:xfrm>
          <a:prstGeom prst="rect">
            <a:avLst/>
          </a:prstGeom>
          <a:noFill/>
          <a:ln>
            <a:noFill/>
          </a:ln>
        </p:spPr>
      </p:pic>
      <p:sp>
        <p:nvSpPr>
          <p:cNvPr id="160" name="Google Shape;160;p6"/>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61" name="Google Shape;161;p6"/>
          <p:cNvSpPr txBox="1"/>
          <p:nvPr/>
        </p:nvSpPr>
        <p:spPr>
          <a:xfrm>
            <a:off x="296663" y="391759"/>
            <a:ext cx="10515600" cy="1325563"/>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rgbClr val="000000"/>
              </a:buClr>
              <a:buSzPts val="4400"/>
              <a:buFont typeface="Arial"/>
              <a:buNone/>
            </a:pPr>
            <a:r>
              <a:rPr lang="es-CL" sz="4400" b="0" i="0" u="none" strike="noStrike" cap="none">
                <a:solidFill>
                  <a:srgbClr val="A7A8AA"/>
                </a:solidFill>
                <a:latin typeface="Calibri"/>
                <a:ea typeface="Calibri"/>
                <a:cs typeface="Calibri"/>
                <a:sym typeface="Calibri"/>
              </a:rPr>
              <a:t>UNIDADES</a:t>
            </a:r>
            <a:br>
              <a:rPr lang="es-CL" sz="4400" b="0" i="0" u="none" strike="noStrike" cap="none">
                <a:solidFill>
                  <a:schemeClr val="dk1"/>
                </a:solidFill>
                <a:latin typeface="Calibri"/>
                <a:ea typeface="Calibri"/>
                <a:cs typeface="Calibri"/>
                <a:sym typeface="Calibri"/>
              </a:rPr>
            </a:br>
            <a:endParaRPr sz="4400" b="0" i="0" u="none" strike="noStrike" cap="none">
              <a:solidFill>
                <a:srgbClr val="00953A"/>
              </a:solidFill>
              <a:latin typeface="Calibri"/>
              <a:ea typeface="Calibri"/>
              <a:cs typeface="Calibri"/>
              <a:sym typeface="Calibri"/>
            </a:endParaRPr>
          </a:p>
        </p:txBody>
      </p:sp>
      <p:sp>
        <p:nvSpPr>
          <p:cNvPr id="162" name="Google Shape;162;p6"/>
          <p:cNvSpPr/>
          <p:nvPr/>
        </p:nvSpPr>
        <p:spPr>
          <a:xfrm>
            <a:off x="403193" y="304416"/>
            <a:ext cx="1336831" cy="45719"/>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63" name="Google Shape;163;p6"/>
          <p:cNvSpPr/>
          <p:nvPr/>
        </p:nvSpPr>
        <p:spPr>
          <a:xfrm>
            <a:off x="75" y="1500599"/>
            <a:ext cx="5713500" cy="1805100"/>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64" name="Google Shape;164;p6"/>
          <p:cNvSpPr txBox="1"/>
          <p:nvPr/>
        </p:nvSpPr>
        <p:spPr>
          <a:xfrm>
            <a:off x="222815" y="1872907"/>
            <a:ext cx="5268000" cy="1209600"/>
          </a:xfrm>
          <a:prstGeom prst="rect">
            <a:avLst/>
          </a:prstGeom>
          <a:noFill/>
          <a:ln>
            <a:noFill/>
          </a:ln>
        </p:spPr>
        <p:txBody>
          <a:bodyPr spcFirstLastPara="1" wrap="square" lIns="91425" tIns="45700" rIns="91425" bIns="45700" anchor="t" anchorCtr="0">
            <a:spAutoFit/>
          </a:bodyPr>
          <a:lstStyle/>
          <a:p>
            <a:pPr marL="0" marR="0" lvl="0" indent="0" algn="l" rtl="0">
              <a:lnSpc>
                <a:spcPct val="80000"/>
              </a:lnSpc>
              <a:spcBef>
                <a:spcPts val="0"/>
              </a:spcBef>
              <a:spcAft>
                <a:spcPts val="0"/>
              </a:spcAft>
              <a:buClr>
                <a:schemeClr val="dk1"/>
              </a:buClr>
              <a:buSzPts val="2480"/>
              <a:buFont typeface="Arial"/>
              <a:buNone/>
            </a:pPr>
            <a:r>
              <a:rPr lang="es-CL" sz="2800" b="0" i="0" u="none" strike="noStrike" cap="none">
                <a:solidFill>
                  <a:schemeClr val="lt1"/>
                </a:solidFill>
                <a:latin typeface="Calibri"/>
                <a:ea typeface="Calibri"/>
                <a:cs typeface="Calibri"/>
                <a:sym typeface="Calibri"/>
              </a:rPr>
              <a:t>Las Unidades de Medidas son las siguientes para construcción según lo indicado por </a:t>
            </a:r>
            <a:r>
              <a:rPr lang="es-CL" sz="2800" b="0" i="0" u="none" strike="noStrike" cap="none">
                <a:solidFill>
                  <a:schemeClr val="lt1"/>
                </a:solidFill>
                <a:latin typeface="Calibri"/>
                <a:ea typeface="Calibri"/>
                <a:cs typeface="Calibri"/>
                <a:sym typeface="Calibri"/>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Norma:</a:t>
            </a:r>
            <a:endParaRPr sz="1200"/>
          </a:p>
        </p:txBody>
      </p:sp>
      <p:sp>
        <p:nvSpPr>
          <p:cNvPr id="165" name="Google Shape;165;p6"/>
          <p:cNvSpPr txBox="1"/>
          <p:nvPr/>
        </p:nvSpPr>
        <p:spPr>
          <a:xfrm>
            <a:off x="403200" y="4183875"/>
            <a:ext cx="6109500" cy="1855200"/>
          </a:xfrm>
          <a:prstGeom prst="rect">
            <a:avLst/>
          </a:prstGeom>
          <a:noFill/>
          <a:ln>
            <a:noFill/>
          </a:ln>
        </p:spPr>
        <p:txBody>
          <a:bodyPr spcFirstLastPara="1" wrap="square" lIns="91425" tIns="45700" rIns="91425" bIns="45700" anchor="t" anchorCtr="0">
            <a:spAutoFit/>
          </a:bodyPr>
          <a:lstStyle/>
          <a:p>
            <a:pPr marL="342900" marR="0" lvl="0" indent="-349250" algn="just" rtl="0">
              <a:lnSpc>
                <a:spcPct val="80000"/>
              </a:lnSpc>
              <a:spcBef>
                <a:spcPts val="0"/>
              </a:spcBef>
              <a:spcAft>
                <a:spcPts val="0"/>
              </a:spcAft>
              <a:buClr>
                <a:srgbClr val="7F7F7F"/>
              </a:buClr>
              <a:buSzPts val="2580"/>
              <a:buFont typeface="Arial"/>
              <a:buChar char="•"/>
            </a:pPr>
            <a:r>
              <a:rPr lang="es-CL" sz="2100" b="1" i="0" u="none" strike="noStrike" cap="none">
                <a:solidFill>
                  <a:srgbClr val="00953A"/>
                </a:solidFill>
                <a:latin typeface="Calibri"/>
                <a:ea typeface="Calibri"/>
                <a:cs typeface="Calibri"/>
                <a:sym typeface="Calibri"/>
              </a:rPr>
              <a:t>Medidas de Unidad: </a:t>
            </a:r>
            <a:r>
              <a:rPr lang="es-CL" sz="2100" b="0" i="0" u="none" strike="noStrike" cap="none">
                <a:solidFill>
                  <a:srgbClr val="000000"/>
                </a:solidFill>
                <a:latin typeface="Calibri"/>
                <a:ea typeface="Calibri"/>
                <a:cs typeface="Calibri"/>
                <a:sym typeface="Calibri"/>
              </a:rPr>
              <a:t>unidad (un.), piezas (pza), placas (pla.)</a:t>
            </a:r>
            <a:endParaRPr sz="1500"/>
          </a:p>
          <a:p>
            <a:pPr marL="342900" marR="0" lvl="0" indent="-349250" algn="just" rtl="0">
              <a:lnSpc>
                <a:spcPct val="80000"/>
              </a:lnSpc>
              <a:spcBef>
                <a:spcPts val="496"/>
              </a:spcBef>
              <a:spcAft>
                <a:spcPts val="0"/>
              </a:spcAft>
              <a:buClr>
                <a:srgbClr val="7F7F7F"/>
              </a:buClr>
              <a:buSzPts val="2580"/>
              <a:buFont typeface="Arial"/>
              <a:buChar char="•"/>
            </a:pPr>
            <a:r>
              <a:rPr lang="es-CL" sz="2100" b="1" i="0" u="none" strike="noStrike" cap="none">
                <a:solidFill>
                  <a:srgbClr val="00953A"/>
                </a:solidFill>
                <a:latin typeface="Calibri"/>
                <a:ea typeface="Calibri"/>
                <a:cs typeface="Calibri"/>
                <a:sym typeface="Calibri"/>
              </a:rPr>
              <a:t>Medidas de longitud: </a:t>
            </a:r>
            <a:r>
              <a:rPr lang="es-CL" sz="2100" b="0" i="0" u="none" strike="noStrike" cap="none">
                <a:solidFill>
                  <a:srgbClr val="000000"/>
                </a:solidFill>
                <a:latin typeface="Calibri"/>
                <a:ea typeface="Calibri"/>
                <a:cs typeface="Calibri"/>
                <a:sym typeface="Calibri"/>
              </a:rPr>
              <a:t>metro (ml), centímetro (cm)</a:t>
            </a:r>
            <a:endParaRPr sz="1500"/>
          </a:p>
          <a:p>
            <a:pPr marL="342900" marR="0" lvl="0" indent="-349250" algn="just" rtl="0">
              <a:lnSpc>
                <a:spcPct val="80000"/>
              </a:lnSpc>
              <a:spcBef>
                <a:spcPts val="496"/>
              </a:spcBef>
              <a:spcAft>
                <a:spcPts val="0"/>
              </a:spcAft>
              <a:buClr>
                <a:srgbClr val="7F7F7F"/>
              </a:buClr>
              <a:buSzPts val="2580"/>
              <a:buFont typeface="Arial"/>
              <a:buChar char="•"/>
            </a:pPr>
            <a:r>
              <a:rPr lang="es-CL" sz="2100" b="1" i="0" u="none" strike="noStrike" cap="none">
                <a:solidFill>
                  <a:srgbClr val="00953A"/>
                </a:solidFill>
                <a:latin typeface="Calibri"/>
                <a:ea typeface="Calibri"/>
                <a:cs typeface="Calibri"/>
                <a:sym typeface="Calibri"/>
              </a:rPr>
              <a:t>Medidas de Peso: </a:t>
            </a:r>
            <a:r>
              <a:rPr lang="es-CL" sz="2100" b="0" i="0" u="none" strike="noStrike" cap="none">
                <a:solidFill>
                  <a:srgbClr val="000000"/>
                </a:solidFill>
                <a:latin typeface="Calibri"/>
                <a:ea typeface="Calibri"/>
                <a:cs typeface="Calibri"/>
                <a:sym typeface="Calibri"/>
              </a:rPr>
              <a:t>(kilos kg), toneladas (tn)</a:t>
            </a:r>
            <a:endParaRPr sz="1500"/>
          </a:p>
          <a:p>
            <a:pPr marL="342900" marR="0" lvl="0" indent="-349250" algn="just" rtl="0">
              <a:lnSpc>
                <a:spcPct val="80000"/>
              </a:lnSpc>
              <a:spcBef>
                <a:spcPts val="496"/>
              </a:spcBef>
              <a:spcAft>
                <a:spcPts val="0"/>
              </a:spcAft>
              <a:buClr>
                <a:srgbClr val="7F7F7F"/>
              </a:buClr>
              <a:buSzPts val="2580"/>
              <a:buFont typeface="Arial"/>
              <a:buChar char="•"/>
            </a:pPr>
            <a:r>
              <a:rPr lang="es-CL" sz="2100" b="1" i="0" u="none" strike="noStrike" cap="none">
                <a:solidFill>
                  <a:srgbClr val="00953A"/>
                </a:solidFill>
                <a:latin typeface="Calibri"/>
                <a:ea typeface="Calibri"/>
                <a:cs typeface="Calibri"/>
                <a:sym typeface="Calibri"/>
              </a:rPr>
              <a:t>Medidas de Áreas:</a:t>
            </a:r>
            <a:r>
              <a:rPr lang="es-CL" sz="2100" b="0" i="0" u="none" strike="noStrike" cap="none">
                <a:solidFill>
                  <a:srgbClr val="000000"/>
                </a:solidFill>
                <a:latin typeface="Calibri"/>
                <a:ea typeface="Calibri"/>
                <a:cs typeface="Calibri"/>
                <a:sym typeface="Calibri"/>
              </a:rPr>
              <a:t> metro cuadrado (m2)</a:t>
            </a:r>
            <a:endParaRPr sz="1500"/>
          </a:p>
        </p:txBody>
      </p:sp>
      <p:sp>
        <p:nvSpPr>
          <p:cNvPr id="166" name="Google Shape;166;p6"/>
          <p:cNvSpPr txBox="1"/>
          <p:nvPr/>
        </p:nvSpPr>
        <p:spPr>
          <a:xfrm>
            <a:off x="6804588" y="2911300"/>
            <a:ext cx="4923900" cy="3525000"/>
          </a:xfrm>
          <a:prstGeom prst="rect">
            <a:avLst/>
          </a:prstGeom>
          <a:noFill/>
          <a:ln>
            <a:noFill/>
          </a:ln>
        </p:spPr>
        <p:txBody>
          <a:bodyPr spcFirstLastPara="1" wrap="square" lIns="91425" tIns="91425" rIns="91425" bIns="91425" anchor="t" anchorCtr="0">
            <a:noAutofit/>
          </a:bodyPr>
          <a:lstStyle/>
          <a:p>
            <a:pPr marL="342900" lvl="0" indent="-349250" algn="just" rtl="0">
              <a:lnSpc>
                <a:spcPct val="80000"/>
              </a:lnSpc>
              <a:spcBef>
                <a:spcPts val="496"/>
              </a:spcBef>
              <a:spcAft>
                <a:spcPts val="0"/>
              </a:spcAft>
              <a:buClr>
                <a:srgbClr val="7F7F7F"/>
              </a:buClr>
              <a:buSzPts val="2580"/>
              <a:buChar char="•"/>
            </a:pPr>
            <a:r>
              <a:rPr lang="es-CL" sz="2100" b="1">
                <a:solidFill>
                  <a:srgbClr val="00953A"/>
                </a:solidFill>
                <a:latin typeface="Calibri"/>
                <a:ea typeface="Calibri"/>
                <a:cs typeface="Calibri"/>
                <a:sym typeface="Calibri"/>
              </a:rPr>
              <a:t>Medidas en Proporción: </a:t>
            </a:r>
            <a:r>
              <a:rPr lang="es-CL" sz="2100">
                <a:solidFill>
                  <a:schemeClr val="dk1"/>
                </a:solidFill>
                <a:latin typeface="Calibri"/>
                <a:ea typeface="Calibri"/>
                <a:cs typeface="Calibri"/>
                <a:sym typeface="Calibri"/>
              </a:rPr>
              <a:t>Porcentaje (%), IVA, utilidades, gastos generales, valores proformas (sin cuantificación y valor, valor a priori).</a:t>
            </a:r>
            <a:endParaRPr sz="2100" b="1">
              <a:solidFill>
                <a:srgbClr val="00953A"/>
              </a:solidFill>
              <a:latin typeface="Calibri"/>
              <a:ea typeface="Calibri"/>
              <a:cs typeface="Calibri"/>
              <a:sym typeface="Calibri"/>
            </a:endParaRPr>
          </a:p>
          <a:p>
            <a:pPr marL="342900" lvl="0" indent="-349250" algn="just" rtl="0">
              <a:lnSpc>
                <a:spcPct val="80000"/>
              </a:lnSpc>
              <a:spcBef>
                <a:spcPts val="496"/>
              </a:spcBef>
              <a:spcAft>
                <a:spcPts val="0"/>
              </a:spcAft>
              <a:buClr>
                <a:srgbClr val="7F7F7F"/>
              </a:buClr>
              <a:buSzPts val="2580"/>
              <a:buChar char="•"/>
            </a:pPr>
            <a:r>
              <a:rPr lang="es-CL" sz="2100" b="1">
                <a:solidFill>
                  <a:srgbClr val="00953A"/>
                </a:solidFill>
                <a:latin typeface="Calibri"/>
                <a:ea typeface="Calibri"/>
                <a:cs typeface="Calibri"/>
                <a:sym typeface="Calibri"/>
              </a:rPr>
              <a:t>Medidas de Volumen: </a:t>
            </a:r>
            <a:r>
              <a:rPr lang="es-CL" sz="2100">
                <a:solidFill>
                  <a:schemeClr val="dk1"/>
                </a:solidFill>
                <a:latin typeface="Calibri"/>
                <a:ea typeface="Calibri"/>
                <a:cs typeface="Calibri"/>
                <a:sym typeface="Calibri"/>
              </a:rPr>
              <a:t>litro (lit.), metro cúbico (m3)</a:t>
            </a:r>
            <a:endParaRPr sz="1500">
              <a:solidFill>
                <a:schemeClr val="dk1"/>
              </a:solidFill>
            </a:endParaRPr>
          </a:p>
          <a:p>
            <a:pPr marL="342900" lvl="0" indent="-349250" algn="just" rtl="0">
              <a:lnSpc>
                <a:spcPct val="80000"/>
              </a:lnSpc>
              <a:spcBef>
                <a:spcPts val="496"/>
              </a:spcBef>
              <a:spcAft>
                <a:spcPts val="0"/>
              </a:spcAft>
              <a:buClr>
                <a:srgbClr val="7F7F7F"/>
              </a:buClr>
              <a:buSzPts val="2580"/>
              <a:buChar char="•"/>
            </a:pPr>
            <a:r>
              <a:rPr lang="es-CL" sz="2100" b="1">
                <a:solidFill>
                  <a:srgbClr val="00953A"/>
                </a:solidFill>
                <a:latin typeface="Calibri"/>
                <a:ea typeface="Calibri"/>
                <a:cs typeface="Calibri"/>
                <a:sym typeface="Calibri"/>
              </a:rPr>
              <a:t>Medidas de Tiempo: </a:t>
            </a:r>
            <a:r>
              <a:rPr lang="es-CL" sz="2100">
                <a:solidFill>
                  <a:schemeClr val="dk1"/>
                </a:solidFill>
                <a:latin typeface="Calibri"/>
                <a:ea typeface="Calibri"/>
                <a:cs typeface="Calibri"/>
                <a:sym typeface="Calibri"/>
              </a:rPr>
              <a:t>Hora (hrs.), Día (día), semanas (sem), meses (mes).</a:t>
            </a:r>
            <a:endParaRPr sz="1500">
              <a:solidFill>
                <a:schemeClr val="dk1"/>
              </a:solidFill>
            </a:endParaRPr>
          </a:p>
          <a:p>
            <a:pPr marL="342900" lvl="0" indent="-349250" algn="just" rtl="0">
              <a:lnSpc>
                <a:spcPct val="80000"/>
              </a:lnSpc>
              <a:spcBef>
                <a:spcPts val="496"/>
              </a:spcBef>
              <a:spcAft>
                <a:spcPts val="0"/>
              </a:spcAft>
              <a:buClr>
                <a:srgbClr val="7F7F7F"/>
              </a:buClr>
              <a:buSzPts val="2580"/>
              <a:buChar char="•"/>
            </a:pPr>
            <a:r>
              <a:rPr lang="es-CL" sz="2100" b="1">
                <a:solidFill>
                  <a:srgbClr val="00953A"/>
                </a:solidFill>
                <a:latin typeface="Calibri"/>
                <a:ea typeface="Calibri"/>
                <a:cs typeface="Calibri"/>
                <a:sym typeface="Calibri"/>
              </a:rPr>
              <a:t>Medidas en Global: </a:t>
            </a:r>
            <a:r>
              <a:rPr lang="es-CL" sz="2100">
                <a:solidFill>
                  <a:schemeClr val="dk1"/>
                </a:solidFill>
                <a:latin typeface="Calibri"/>
                <a:ea typeface="Calibri"/>
                <a:cs typeface="Calibri"/>
                <a:sym typeface="Calibri"/>
              </a:rPr>
              <a:t>(gl) indica un total, hoy restringidas</a:t>
            </a:r>
            <a:endParaRPr sz="1500">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pic>
        <p:nvPicPr>
          <p:cNvPr id="171" name="Google Shape;171;g97560f178f_0_0"/>
          <p:cNvPicPr preferRelativeResize="0"/>
          <p:nvPr/>
        </p:nvPicPr>
        <p:blipFill rotWithShape="1">
          <a:blip r:embed="rId3">
            <a:alphaModFix/>
          </a:blip>
          <a:srcRect/>
          <a:stretch/>
        </p:blipFill>
        <p:spPr>
          <a:xfrm>
            <a:off x="4762" y="0"/>
            <a:ext cx="12182475" cy="6858000"/>
          </a:xfrm>
          <a:prstGeom prst="rect">
            <a:avLst/>
          </a:prstGeom>
          <a:noFill/>
          <a:ln>
            <a:noFill/>
          </a:ln>
        </p:spPr>
      </p:pic>
      <p:sp>
        <p:nvSpPr>
          <p:cNvPr id="172" name="Google Shape;172;g97560f178f_0_0"/>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3" name="Google Shape;173;g97560f178f_0_0"/>
          <p:cNvSpPr txBox="1"/>
          <p:nvPr/>
        </p:nvSpPr>
        <p:spPr>
          <a:xfrm>
            <a:off x="296663" y="391759"/>
            <a:ext cx="10515600" cy="1325563"/>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rgbClr val="000000"/>
              </a:buClr>
              <a:buSzPts val="4400"/>
              <a:buFont typeface="Arial"/>
              <a:buNone/>
            </a:pPr>
            <a:r>
              <a:rPr lang="es-CL" sz="4400" b="0" i="0" u="none" strike="noStrike" cap="none">
                <a:solidFill>
                  <a:srgbClr val="A7A8AA"/>
                </a:solidFill>
                <a:latin typeface="Calibri"/>
                <a:ea typeface="Calibri"/>
                <a:cs typeface="Calibri"/>
                <a:sym typeface="Calibri"/>
              </a:rPr>
              <a:t>PARA EL ARMADO</a:t>
            </a:r>
            <a:br>
              <a:rPr lang="es-CL" sz="4400" b="0" i="0" u="none" strike="noStrike" cap="none">
                <a:solidFill>
                  <a:schemeClr val="dk1"/>
                </a:solidFill>
                <a:latin typeface="Calibri"/>
                <a:ea typeface="Calibri"/>
                <a:cs typeface="Calibri"/>
                <a:sym typeface="Calibri"/>
              </a:rPr>
            </a:br>
            <a:r>
              <a:rPr lang="es-CL" sz="4400" b="0" i="0" u="none" strike="noStrike" cap="none">
                <a:solidFill>
                  <a:srgbClr val="00953A"/>
                </a:solidFill>
                <a:latin typeface="Calibri"/>
                <a:ea typeface="Calibri"/>
                <a:cs typeface="Calibri"/>
                <a:sym typeface="Calibri"/>
              </a:rPr>
              <a:t>DEL PRESUPUESTO</a:t>
            </a:r>
            <a:endParaRPr sz="4400" b="0" i="0" u="none" strike="noStrike" cap="none">
              <a:solidFill>
                <a:srgbClr val="00953A"/>
              </a:solidFill>
              <a:latin typeface="Calibri"/>
              <a:ea typeface="Calibri"/>
              <a:cs typeface="Calibri"/>
              <a:sym typeface="Calibri"/>
            </a:endParaRPr>
          </a:p>
        </p:txBody>
      </p:sp>
      <p:sp>
        <p:nvSpPr>
          <p:cNvPr id="174" name="Google Shape;174;g97560f178f_0_0"/>
          <p:cNvSpPr/>
          <p:nvPr/>
        </p:nvSpPr>
        <p:spPr>
          <a:xfrm>
            <a:off x="403193" y="304416"/>
            <a:ext cx="1336831" cy="45719"/>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75" name="Google Shape;175;g97560f178f_0_0"/>
          <p:cNvSpPr txBox="1"/>
          <p:nvPr/>
        </p:nvSpPr>
        <p:spPr>
          <a:xfrm>
            <a:off x="296663" y="2001064"/>
            <a:ext cx="6097554" cy="1015663"/>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2800"/>
              <a:buFont typeface="Arial"/>
              <a:buNone/>
            </a:pPr>
            <a:r>
              <a:rPr lang="es-CL" sz="2000" b="0" i="0" u="none" strike="noStrike" cap="none">
                <a:solidFill>
                  <a:srgbClr val="000000"/>
                </a:solidFill>
                <a:latin typeface="Calibri"/>
                <a:ea typeface="Calibri"/>
                <a:cs typeface="Calibri"/>
                <a:sym typeface="Calibri"/>
              </a:rPr>
              <a:t>Usando una planilla Excel, este Itemizado lo encabeza una fila horizontal que tiene de izquierda a derecha las siguientes columnas.</a:t>
            </a:r>
            <a:endParaRPr/>
          </a:p>
        </p:txBody>
      </p:sp>
      <p:graphicFrame>
        <p:nvGraphicFramePr>
          <p:cNvPr id="176" name="Google Shape;176;g97560f178f_0_0"/>
          <p:cNvGraphicFramePr/>
          <p:nvPr/>
        </p:nvGraphicFramePr>
        <p:xfrm>
          <a:off x="403193" y="3841274"/>
          <a:ext cx="11409300" cy="1274850"/>
        </p:xfrm>
        <a:graphic>
          <a:graphicData uri="http://schemas.openxmlformats.org/drawingml/2006/table">
            <a:tbl>
              <a:tblPr>
                <a:noFill/>
                <a:tableStyleId>{46E8D8DD-20FB-4D07-BDDE-01341D72EBBE}</a:tableStyleId>
              </a:tblPr>
              <a:tblGrid>
                <a:gridCol w="1629900">
                  <a:extLst>
                    <a:ext uri="{9D8B030D-6E8A-4147-A177-3AD203B41FA5}">
                      <a16:colId xmlns:a16="http://schemas.microsoft.com/office/drawing/2014/main" val="20000"/>
                    </a:ext>
                  </a:extLst>
                </a:gridCol>
                <a:gridCol w="1629900">
                  <a:extLst>
                    <a:ext uri="{9D8B030D-6E8A-4147-A177-3AD203B41FA5}">
                      <a16:colId xmlns:a16="http://schemas.microsoft.com/office/drawing/2014/main" val="20001"/>
                    </a:ext>
                  </a:extLst>
                </a:gridCol>
                <a:gridCol w="1629900">
                  <a:extLst>
                    <a:ext uri="{9D8B030D-6E8A-4147-A177-3AD203B41FA5}">
                      <a16:colId xmlns:a16="http://schemas.microsoft.com/office/drawing/2014/main" val="20002"/>
                    </a:ext>
                  </a:extLst>
                </a:gridCol>
                <a:gridCol w="1629900">
                  <a:extLst>
                    <a:ext uri="{9D8B030D-6E8A-4147-A177-3AD203B41FA5}">
                      <a16:colId xmlns:a16="http://schemas.microsoft.com/office/drawing/2014/main" val="20003"/>
                    </a:ext>
                  </a:extLst>
                </a:gridCol>
                <a:gridCol w="1629900">
                  <a:extLst>
                    <a:ext uri="{9D8B030D-6E8A-4147-A177-3AD203B41FA5}">
                      <a16:colId xmlns:a16="http://schemas.microsoft.com/office/drawing/2014/main" val="20004"/>
                    </a:ext>
                  </a:extLst>
                </a:gridCol>
                <a:gridCol w="1629900">
                  <a:extLst>
                    <a:ext uri="{9D8B030D-6E8A-4147-A177-3AD203B41FA5}">
                      <a16:colId xmlns:a16="http://schemas.microsoft.com/office/drawing/2014/main" val="20005"/>
                    </a:ext>
                  </a:extLst>
                </a:gridCol>
                <a:gridCol w="1629900">
                  <a:extLst>
                    <a:ext uri="{9D8B030D-6E8A-4147-A177-3AD203B41FA5}">
                      <a16:colId xmlns:a16="http://schemas.microsoft.com/office/drawing/2014/main" val="20006"/>
                    </a:ext>
                  </a:extLst>
                </a:gridCol>
              </a:tblGrid>
              <a:tr h="637425">
                <a:tc>
                  <a:txBody>
                    <a:bodyPr/>
                    <a:lstStyle/>
                    <a:p>
                      <a:pPr marL="0" marR="0" lvl="0" indent="0" algn="ctr" rtl="0">
                        <a:lnSpc>
                          <a:spcPct val="115000"/>
                        </a:lnSpc>
                        <a:spcBef>
                          <a:spcPts val="0"/>
                        </a:spcBef>
                        <a:spcAft>
                          <a:spcPts val="0"/>
                        </a:spcAft>
                        <a:buClr>
                          <a:srgbClr val="000000"/>
                        </a:buClr>
                        <a:buSzPts val="2000"/>
                        <a:buFont typeface="Arial"/>
                        <a:buNone/>
                      </a:pPr>
                      <a:r>
                        <a:rPr lang="es-CL" sz="2000" b="1" u="none" strike="noStrike" cap="none">
                          <a:solidFill>
                            <a:schemeClr val="lt1"/>
                          </a:solidFill>
                          <a:latin typeface="Calibri"/>
                          <a:ea typeface="Calibri"/>
                          <a:cs typeface="Calibri"/>
                          <a:sym typeface="Calibri"/>
                        </a:rPr>
                        <a:t>ÍTEM</a:t>
                      </a:r>
                      <a:endParaRPr sz="2000" b="1" u="none" strike="noStrike" cap="none">
                        <a:solidFill>
                          <a:schemeClr val="lt1"/>
                        </a:solidFill>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2857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7F7F7F"/>
                      </a:solidFill>
                      <a:prstDash val="solid"/>
                      <a:round/>
                      <a:headEnd type="none" w="sm" len="sm"/>
                      <a:tailEnd type="none" w="sm" len="sm"/>
                    </a:lnB>
                    <a:solidFill>
                      <a:srgbClr val="00953A"/>
                    </a:solidFill>
                  </a:tcPr>
                </a:tc>
                <a:tc>
                  <a:txBody>
                    <a:bodyPr/>
                    <a:lstStyle/>
                    <a:p>
                      <a:pPr marL="0" marR="0" lvl="0" indent="0" algn="ctr" rtl="0">
                        <a:lnSpc>
                          <a:spcPct val="115000"/>
                        </a:lnSpc>
                        <a:spcBef>
                          <a:spcPts val="0"/>
                        </a:spcBef>
                        <a:spcAft>
                          <a:spcPts val="0"/>
                        </a:spcAft>
                        <a:buClr>
                          <a:srgbClr val="000000"/>
                        </a:buClr>
                        <a:buSzPts val="2000"/>
                        <a:buFont typeface="Arial"/>
                        <a:buNone/>
                      </a:pPr>
                      <a:r>
                        <a:rPr lang="es-CL" sz="2000" b="1" u="none" strike="noStrike" cap="none">
                          <a:solidFill>
                            <a:schemeClr val="lt1"/>
                          </a:solidFill>
                          <a:latin typeface="Calibri"/>
                          <a:ea typeface="Calibri"/>
                          <a:cs typeface="Calibri"/>
                          <a:sym typeface="Calibri"/>
                        </a:rPr>
                        <a:t>ACTIVIDAD</a:t>
                      </a:r>
                      <a:endParaRPr sz="2000" b="1" u="none" strike="noStrike" cap="none">
                        <a:solidFill>
                          <a:schemeClr val="lt1"/>
                        </a:solidFill>
                        <a:latin typeface="Calibri"/>
                        <a:ea typeface="Calibri"/>
                        <a:cs typeface="Calibri"/>
                        <a:sym typeface="Calibri"/>
                      </a:endParaRPr>
                    </a:p>
                  </a:txBody>
                  <a:tcPr marL="68575" marR="68575" marT="0" marB="0" anchor="ctr">
                    <a:lnL w="28575" cap="flat" cmpd="sng">
                      <a:solidFill>
                        <a:schemeClr val="lt1"/>
                      </a:solidFill>
                      <a:prstDash val="solid"/>
                      <a:round/>
                      <a:headEnd type="none" w="sm" len="sm"/>
                      <a:tailEnd type="none" w="sm" len="sm"/>
                    </a:lnL>
                    <a:lnR w="2857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7F7F7F"/>
                      </a:solidFill>
                      <a:prstDash val="solid"/>
                      <a:round/>
                      <a:headEnd type="none" w="sm" len="sm"/>
                      <a:tailEnd type="none" w="sm" len="sm"/>
                    </a:lnB>
                    <a:solidFill>
                      <a:srgbClr val="00953A"/>
                    </a:solidFill>
                  </a:tcPr>
                </a:tc>
                <a:tc>
                  <a:txBody>
                    <a:bodyPr/>
                    <a:lstStyle/>
                    <a:p>
                      <a:pPr marL="0" marR="0" lvl="0" indent="0" algn="ctr" rtl="0">
                        <a:lnSpc>
                          <a:spcPct val="115000"/>
                        </a:lnSpc>
                        <a:spcBef>
                          <a:spcPts val="0"/>
                        </a:spcBef>
                        <a:spcAft>
                          <a:spcPts val="0"/>
                        </a:spcAft>
                        <a:buClr>
                          <a:srgbClr val="000000"/>
                        </a:buClr>
                        <a:buSzPts val="2000"/>
                        <a:buFont typeface="Arial"/>
                        <a:buNone/>
                      </a:pPr>
                      <a:r>
                        <a:rPr lang="es-CL" sz="2000" b="1" u="none" strike="noStrike" cap="none">
                          <a:solidFill>
                            <a:schemeClr val="lt1"/>
                          </a:solidFill>
                          <a:latin typeface="Calibri"/>
                          <a:ea typeface="Calibri"/>
                          <a:cs typeface="Calibri"/>
                          <a:sym typeface="Calibri"/>
                        </a:rPr>
                        <a:t>UNIDAD</a:t>
                      </a:r>
                      <a:endParaRPr sz="2000" b="1" u="none" strike="noStrike" cap="none">
                        <a:solidFill>
                          <a:schemeClr val="lt1"/>
                        </a:solidFill>
                        <a:latin typeface="Calibri"/>
                        <a:ea typeface="Calibri"/>
                        <a:cs typeface="Calibri"/>
                        <a:sym typeface="Calibri"/>
                      </a:endParaRPr>
                    </a:p>
                  </a:txBody>
                  <a:tcPr marL="68575" marR="68575" marT="0" marB="0" anchor="ctr">
                    <a:lnL w="28575" cap="flat" cmpd="sng">
                      <a:solidFill>
                        <a:schemeClr val="lt1"/>
                      </a:solidFill>
                      <a:prstDash val="solid"/>
                      <a:round/>
                      <a:headEnd type="none" w="sm" len="sm"/>
                      <a:tailEnd type="none" w="sm" len="sm"/>
                    </a:lnL>
                    <a:lnR w="2857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7F7F7F"/>
                      </a:solidFill>
                      <a:prstDash val="solid"/>
                      <a:round/>
                      <a:headEnd type="none" w="sm" len="sm"/>
                      <a:tailEnd type="none" w="sm" len="sm"/>
                    </a:lnB>
                    <a:solidFill>
                      <a:srgbClr val="00953A"/>
                    </a:solidFill>
                  </a:tcPr>
                </a:tc>
                <a:tc>
                  <a:txBody>
                    <a:bodyPr/>
                    <a:lstStyle/>
                    <a:p>
                      <a:pPr marL="0" marR="0" lvl="0" indent="0" algn="ctr" rtl="0">
                        <a:lnSpc>
                          <a:spcPct val="115000"/>
                        </a:lnSpc>
                        <a:spcBef>
                          <a:spcPts val="0"/>
                        </a:spcBef>
                        <a:spcAft>
                          <a:spcPts val="0"/>
                        </a:spcAft>
                        <a:buClr>
                          <a:srgbClr val="000000"/>
                        </a:buClr>
                        <a:buSzPts val="2000"/>
                        <a:buFont typeface="Arial"/>
                        <a:buNone/>
                      </a:pPr>
                      <a:r>
                        <a:rPr lang="es-CL" sz="2000" b="1" u="none" strike="noStrike" cap="none">
                          <a:solidFill>
                            <a:schemeClr val="lt1"/>
                          </a:solidFill>
                          <a:latin typeface="Calibri"/>
                          <a:ea typeface="Calibri"/>
                          <a:cs typeface="Calibri"/>
                          <a:sym typeface="Calibri"/>
                        </a:rPr>
                        <a:t>CANTIDAD</a:t>
                      </a:r>
                      <a:endParaRPr sz="2000" b="1" u="none" strike="noStrike" cap="none">
                        <a:solidFill>
                          <a:schemeClr val="lt1"/>
                        </a:solidFill>
                        <a:latin typeface="Calibri"/>
                        <a:ea typeface="Calibri"/>
                        <a:cs typeface="Calibri"/>
                        <a:sym typeface="Calibri"/>
                      </a:endParaRPr>
                    </a:p>
                  </a:txBody>
                  <a:tcPr marL="68575" marR="68575" marT="0" marB="0" anchor="ctr">
                    <a:lnL w="28575" cap="flat" cmpd="sng">
                      <a:solidFill>
                        <a:schemeClr val="lt1"/>
                      </a:solidFill>
                      <a:prstDash val="solid"/>
                      <a:round/>
                      <a:headEnd type="none" w="sm" len="sm"/>
                      <a:tailEnd type="none" w="sm" len="sm"/>
                    </a:lnL>
                    <a:lnR w="2857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7F7F7F"/>
                      </a:solidFill>
                      <a:prstDash val="solid"/>
                      <a:round/>
                      <a:headEnd type="none" w="sm" len="sm"/>
                      <a:tailEnd type="none" w="sm" len="sm"/>
                    </a:lnB>
                    <a:solidFill>
                      <a:srgbClr val="00953A"/>
                    </a:solidFill>
                  </a:tcPr>
                </a:tc>
                <a:tc>
                  <a:txBody>
                    <a:bodyPr/>
                    <a:lstStyle/>
                    <a:p>
                      <a:pPr marL="0" marR="0" lvl="0" indent="0" algn="ctr" rtl="0">
                        <a:lnSpc>
                          <a:spcPct val="115000"/>
                        </a:lnSpc>
                        <a:spcBef>
                          <a:spcPts val="0"/>
                        </a:spcBef>
                        <a:spcAft>
                          <a:spcPts val="0"/>
                        </a:spcAft>
                        <a:buClr>
                          <a:srgbClr val="000000"/>
                        </a:buClr>
                        <a:buSzPts val="2000"/>
                        <a:buFont typeface="Arial"/>
                        <a:buNone/>
                      </a:pPr>
                      <a:r>
                        <a:rPr lang="es-CL" sz="2000" b="1" u="none" strike="noStrike" cap="none">
                          <a:solidFill>
                            <a:schemeClr val="lt1"/>
                          </a:solidFill>
                          <a:latin typeface="Calibri"/>
                          <a:ea typeface="Calibri"/>
                          <a:cs typeface="Calibri"/>
                          <a:sym typeface="Calibri"/>
                        </a:rPr>
                        <a:t>P. UNITARIO</a:t>
                      </a:r>
                      <a:endParaRPr sz="2000" b="1" u="none" strike="noStrike" cap="none">
                        <a:solidFill>
                          <a:schemeClr val="lt1"/>
                        </a:solidFill>
                        <a:latin typeface="Calibri"/>
                        <a:ea typeface="Calibri"/>
                        <a:cs typeface="Calibri"/>
                        <a:sym typeface="Calibri"/>
                      </a:endParaRPr>
                    </a:p>
                  </a:txBody>
                  <a:tcPr marL="68575" marR="68575" marT="0" marB="0" anchor="ctr">
                    <a:lnL w="28575" cap="flat" cmpd="sng">
                      <a:solidFill>
                        <a:schemeClr val="lt1"/>
                      </a:solidFill>
                      <a:prstDash val="solid"/>
                      <a:round/>
                      <a:headEnd type="none" w="sm" len="sm"/>
                      <a:tailEnd type="none" w="sm" len="sm"/>
                    </a:lnL>
                    <a:lnR w="2857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7F7F7F"/>
                      </a:solidFill>
                      <a:prstDash val="solid"/>
                      <a:round/>
                      <a:headEnd type="none" w="sm" len="sm"/>
                      <a:tailEnd type="none" w="sm" len="sm"/>
                    </a:lnB>
                    <a:solidFill>
                      <a:srgbClr val="00953A"/>
                    </a:solidFill>
                  </a:tcPr>
                </a:tc>
                <a:tc>
                  <a:txBody>
                    <a:bodyPr/>
                    <a:lstStyle/>
                    <a:p>
                      <a:pPr marL="0" marR="0" lvl="0" indent="0" algn="ctr" rtl="0">
                        <a:lnSpc>
                          <a:spcPct val="115000"/>
                        </a:lnSpc>
                        <a:spcBef>
                          <a:spcPts val="0"/>
                        </a:spcBef>
                        <a:spcAft>
                          <a:spcPts val="0"/>
                        </a:spcAft>
                        <a:buClr>
                          <a:srgbClr val="000000"/>
                        </a:buClr>
                        <a:buSzPts val="2000"/>
                        <a:buFont typeface="Arial"/>
                        <a:buNone/>
                      </a:pPr>
                      <a:r>
                        <a:rPr lang="es-CL" sz="2000" b="1" u="none" strike="noStrike" cap="none">
                          <a:solidFill>
                            <a:schemeClr val="lt1"/>
                          </a:solidFill>
                          <a:latin typeface="Calibri"/>
                          <a:ea typeface="Calibri"/>
                          <a:cs typeface="Calibri"/>
                          <a:sym typeface="Calibri"/>
                        </a:rPr>
                        <a:t>IMPORTE</a:t>
                      </a:r>
                      <a:endParaRPr sz="2000" b="1" u="none" strike="noStrike" cap="none">
                        <a:solidFill>
                          <a:schemeClr val="lt1"/>
                        </a:solidFill>
                        <a:latin typeface="Calibri"/>
                        <a:ea typeface="Calibri"/>
                        <a:cs typeface="Calibri"/>
                        <a:sym typeface="Calibri"/>
                      </a:endParaRPr>
                    </a:p>
                  </a:txBody>
                  <a:tcPr marL="68575" marR="68575" marT="0" marB="0" anchor="ctr">
                    <a:lnL w="28575" cap="flat" cmpd="sng">
                      <a:solidFill>
                        <a:schemeClr val="lt1"/>
                      </a:solidFill>
                      <a:prstDash val="solid"/>
                      <a:round/>
                      <a:headEnd type="none" w="sm" len="sm"/>
                      <a:tailEnd type="none" w="sm" len="sm"/>
                    </a:lnL>
                    <a:lnR w="2857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7F7F7F"/>
                      </a:solidFill>
                      <a:prstDash val="solid"/>
                      <a:round/>
                      <a:headEnd type="none" w="sm" len="sm"/>
                      <a:tailEnd type="none" w="sm" len="sm"/>
                    </a:lnB>
                    <a:solidFill>
                      <a:srgbClr val="00953A"/>
                    </a:solidFill>
                  </a:tcPr>
                </a:tc>
                <a:tc>
                  <a:txBody>
                    <a:bodyPr/>
                    <a:lstStyle/>
                    <a:p>
                      <a:pPr marL="0" marR="0" lvl="0" indent="0" algn="ctr" rtl="0">
                        <a:lnSpc>
                          <a:spcPct val="115000"/>
                        </a:lnSpc>
                        <a:spcBef>
                          <a:spcPts val="0"/>
                        </a:spcBef>
                        <a:spcAft>
                          <a:spcPts val="0"/>
                        </a:spcAft>
                        <a:buClr>
                          <a:srgbClr val="000000"/>
                        </a:buClr>
                        <a:buSzPts val="2000"/>
                        <a:buFont typeface="Arial"/>
                        <a:buNone/>
                      </a:pPr>
                      <a:r>
                        <a:rPr lang="es-CL" sz="2000" b="1" u="none" strike="noStrike" cap="none">
                          <a:solidFill>
                            <a:schemeClr val="lt1"/>
                          </a:solidFill>
                          <a:latin typeface="Calibri"/>
                          <a:ea typeface="Calibri"/>
                          <a:cs typeface="Calibri"/>
                          <a:sym typeface="Calibri"/>
                        </a:rPr>
                        <a:t>P. PARCIAL</a:t>
                      </a:r>
                      <a:endParaRPr sz="2000" b="1" u="none" strike="noStrike" cap="none">
                        <a:solidFill>
                          <a:schemeClr val="lt1"/>
                        </a:solidFill>
                        <a:latin typeface="Calibri"/>
                        <a:ea typeface="Calibri"/>
                        <a:cs typeface="Calibri"/>
                        <a:sym typeface="Calibri"/>
                      </a:endParaRPr>
                    </a:p>
                  </a:txBody>
                  <a:tcPr marL="68575" marR="68575" marT="0" marB="0" anchor="ctr">
                    <a:lnL w="2857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7F7F7F"/>
                      </a:solidFill>
                      <a:prstDash val="solid"/>
                      <a:round/>
                      <a:headEnd type="none" w="sm" len="sm"/>
                      <a:tailEnd type="none" w="sm" len="sm"/>
                    </a:lnB>
                    <a:solidFill>
                      <a:srgbClr val="00953A"/>
                    </a:solidFill>
                  </a:tcPr>
                </a:tc>
                <a:extLst>
                  <a:ext uri="{0D108BD9-81ED-4DB2-BD59-A6C34878D82A}">
                    <a16:rowId xmlns:a16="http://schemas.microsoft.com/office/drawing/2014/main" val="10000"/>
                  </a:ext>
                </a:extLst>
              </a:tr>
              <a:tr h="637425">
                <a:tc>
                  <a:txBody>
                    <a:bodyPr/>
                    <a:lstStyle/>
                    <a:p>
                      <a:pPr marL="0" marR="0" lvl="0" indent="0" algn="ctr" rtl="0">
                        <a:lnSpc>
                          <a:spcPct val="115000"/>
                        </a:lnSpc>
                        <a:spcBef>
                          <a:spcPts val="0"/>
                        </a:spcBef>
                        <a:spcAft>
                          <a:spcPts val="0"/>
                        </a:spcAft>
                        <a:buNone/>
                      </a:pPr>
                      <a:endParaRPr sz="2000" b="1" u="none" strike="noStrike" cap="none">
                        <a:solidFill>
                          <a:schemeClr val="lt1"/>
                        </a:solidFill>
                        <a:latin typeface="Calibri"/>
                        <a:ea typeface="Calibri"/>
                        <a:cs typeface="Calibri"/>
                        <a:sym typeface="Calibri"/>
                      </a:endParaRPr>
                    </a:p>
                  </a:txBody>
                  <a:tcPr marL="68575" marR="68575" marT="0" marB="0" anchor="ctr">
                    <a:lnL w="9525" cap="flat" cmpd="sng">
                      <a:solidFill>
                        <a:srgbClr val="7F7F7F"/>
                      </a:solidFill>
                      <a:prstDash val="solid"/>
                      <a:round/>
                      <a:headEnd type="none" w="sm" len="sm"/>
                      <a:tailEnd type="none" w="sm" len="sm"/>
                    </a:lnL>
                    <a:lnR w="28575" cap="flat" cmpd="sng">
                      <a:solidFill>
                        <a:srgbClr val="7F7F7F"/>
                      </a:solidFill>
                      <a:prstDash val="solid"/>
                      <a:round/>
                      <a:headEnd type="none" w="sm" len="sm"/>
                      <a:tailEnd type="none" w="sm" len="sm"/>
                    </a:lnR>
                    <a:lnT w="9525" cap="flat" cmpd="sng">
                      <a:solidFill>
                        <a:srgbClr val="7F7F7F"/>
                      </a:solidFill>
                      <a:prstDash val="solid"/>
                      <a:round/>
                      <a:headEnd type="none" w="sm" len="sm"/>
                      <a:tailEnd type="none" w="sm" len="sm"/>
                    </a:lnT>
                    <a:lnB w="9525" cap="flat" cmpd="sng">
                      <a:solidFill>
                        <a:srgbClr val="7F7F7F"/>
                      </a:solidFill>
                      <a:prstDash val="solid"/>
                      <a:round/>
                      <a:headEnd type="none" w="sm" len="sm"/>
                      <a:tailEnd type="none" w="sm" len="sm"/>
                    </a:lnB>
                  </a:tcPr>
                </a:tc>
                <a:tc>
                  <a:txBody>
                    <a:bodyPr/>
                    <a:lstStyle/>
                    <a:p>
                      <a:pPr marL="0" marR="0" lvl="0" indent="0" algn="ctr" rtl="0">
                        <a:lnSpc>
                          <a:spcPct val="115000"/>
                        </a:lnSpc>
                        <a:spcBef>
                          <a:spcPts val="0"/>
                        </a:spcBef>
                        <a:spcAft>
                          <a:spcPts val="0"/>
                        </a:spcAft>
                        <a:buNone/>
                      </a:pPr>
                      <a:endParaRPr sz="2000" b="1" u="none" strike="noStrike" cap="none">
                        <a:solidFill>
                          <a:schemeClr val="lt1"/>
                        </a:solidFill>
                        <a:latin typeface="Calibri"/>
                        <a:ea typeface="Calibri"/>
                        <a:cs typeface="Calibri"/>
                        <a:sym typeface="Calibri"/>
                      </a:endParaRPr>
                    </a:p>
                  </a:txBody>
                  <a:tcPr marL="68575" marR="68575" marT="0" marB="0" anchor="ctr">
                    <a:lnL w="28575" cap="flat" cmpd="sng">
                      <a:solidFill>
                        <a:srgbClr val="7F7F7F"/>
                      </a:solidFill>
                      <a:prstDash val="solid"/>
                      <a:round/>
                      <a:headEnd type="none" w="sm" len="sm"/>
                      <a:tailEnd type="none" w="sm" len="sm"/>
                    </a:lnL>
                    <a:lnR w="28575" cap="flat" cmpd="sng">
                      <a:solidFill>
                        <a:srgbClr val="7F7F7F"/>
                      </a:solidFill>
                      <a:prstDash val="solid"/>
                      <a:round/>
                      <a:headEnd type="none" w="sm" len="sm"/>
                      <a:tailEnd type="none" w="sm" len="sm"/>
                    </a:lnR>
                    <a:lnT w="9525" cap="flat" cmpd="sng">
                      <a:solidFill>
                        <a:srgbClr val="7F7F7F"/>
                      </a:solidFill>
                      <a:prstDash val="solid"/>
                      <a:round/>
                      <a:headEnd type="none" w="sm" len="sm"/>
                      <a:tailEnd type="none" w="sm" len="sm"/>
                    </a:lnT>
                    <a:lnB w="9525" cap="flat" cmpd="sng">
                      <a:solidFill>
                        <a:srgbClr val="7F7F7F"/>
                      </a:solidFill>
                      <a:prstDash val="solid"/>
                      <a:round/>
                      <a:headEnd type="none" w="sm" len="sm"/>
                      <a:tailEnd type="none" w="sm" len="sm"/>
                    </a:lnB>
                  </a:tcPr>
                </a:tc>
                <a:tc>
                  <a:txBody>
                    <a:bodyPr/>
                    <a:lstStyle/>
                    <a:p>
                      <a:pPr marL="0" marR="0" lvl="0" indent="0" algn="ctr" rtl="0">
                        <a:lnSpc>
                          <a:spcPct val="115000"/>
                        </a:lnSpc>
                        <a:spcBef>
                          <a:spcPts val="0"/>
                        </a:spcBef>
                        <a:spcAft>
                          <a:spcPts val="0"/>
                        </a:spcAft>
                        <a:buNone/>
                      </a:pPr>
                      <a:endParaRPr sz="2000" b="1" u="none" strike="noStrike" cap="none">
                        <a:solidFill>
                          <a:schemeClr val="lt1"/>
                        </a:solidFill>
                        <a:latin typeface="Calibri"/>
                        <a:ea typeface="Calibri"/>
                        <a:cs typeface="Calibri"/>
                        <a:sym typeface="Calibri"/>
                      </a:endParaRPr>
                    </a:p>
                  </a:txBody>
                  <a:tcPr marL="68575" marR="68575" marT="0" marB="0" anchor="ctr">
                    <a:lnL w="28575" cap="flat" cmpd="sng">
                      <a:solidFill>
                        <a:srgbClr val="7F7F7F"/>
                      </a:solidFill>
                      <a:prstDash val="solid"/>
                      <a:round/>
                      <a:headEnd type="none" w="sm" len="sm"/>
                      <a:tailEnd type="none" w="sm" len="sm"/>
                    </a:lnL>
                    <a:lnR w="28575" cap="flat" cmpd="sng">
                      <a:solidFill>
                        <a:srgbClr val="7F7F7F"/>
                      </a:solidFill>
                      <a:prstDash val="solid"/>
                      <a:round/>
                      <a:headEnd type="none" w="sm" len="sm"/>
                      <a:tailEnd type="none" w="sm" len="sm"/>
                    </a:lnR>
                    <a:lnT w="9525" cap="flat" cmpd="sng">
                      <a:solidFill>
                        <a:srgbClr val="7F7F7F"/>
                      </a:solidFill>
                      <a:prstDash val="solid"/>
                      <a:round/>
                      <a:headEnd type="none" w="sm" len="sm"/>
                      <a:tailEnd type="none" w="sm" len="sm"/>
                    </a:lnT>
                    <a:lnB w="9525" cap="flat" cmpd="sng">
                      <a:solidFill>
                        <a:srgbClr val="7F7F7F"/>
                      </a:solidFill>
                      <a:prstDash val="solid"/>
                      <a:round/>
                      <a:headEnd type="none" w="sm" len="sm"/>
                      <a:tailEnd type="none" w="sm" len="sm"/>
                    </a:lnB>
                  </a:tcPr>
                </a:tc>
                <a:tc>
                  <a:txBody>
                    <a:bodyPr/>
                    <a:lstStyle/>
                    <a:p>
                      <a:pPr marL="0" marR="0" lvl="0" indent="0" algn="ctr" rtl="0">
                        <a:lnSpc>
                          <a:spcPct val="115000"/>
                        </a:lnSpc>
                        <a:spcBef>
                          <a:spcPts val="0"/>
                        </a:spcBef>
                        <a:spcAft>
                          <a:spcPts val="0"/>
                        </a:spcAft>
                        <a:buNone/>
                      </a:pPr>
                      <a:endParaRPr sz="2000" b="1" u="none" strike="noStrike" cap="none">
                        <a:solidFill>
                          <a:schemeClr val="lt1"/>
                        </a:solidFill>
                        <a:latin typeface="Calibri"/>
                        <a:ea typeface="Calibri"/>
                        <a:cs typeface="Calibri"/>
                        <a:sym typeface="Calibri"/>
                      </a:endParaRPr>
                    </a:p>
                  </a:txBody>
                  <a:tcPr marL="68575" marR="68575" marT="0" marB="0" anchor="ctr">
                    <a:lnL w="28575" cap="flat" cmpd="sng">
                      <a:solidFill>
                        <a:srgbClr val="7F7F7F"/>
                      </a:solidFill>
                      <a:prstDash val="solid"/>
                      <a:round/>
                      <a:headEnd type="none" w="sm" len="sm"/>
                      <a:tailEnd type="none" w="sm" len="sm"/>
                    </a:lnL>
                    <a:lnR w="28575" cap="flat" cmpd="sng">
                      <a:solidFill>
                        <a:srgbClr val="7F7F7F"/>
                      </a:solidFill>
                      <a:prstDash val="solid"/>
                      <a:round/>
                      <a:headEnd type="none" w="sm" len="sm"/>
                      <a:tailEnd type="none" w="sm" len="sm"/>
                    </a:lnR>
                    <a:lnT w="9525" cap="flat" cmpd="sng">
                      <a:solidFill>
                        <a:srgbClr val="7F7F7F"/>
                      </a:solidFill>
                      <a:prstDash val="solid"/>
                      <a:round/>
                      <a:headEnd type="none" w="sm" len="sm"/>
                      <a:tailEnd type="none" w="sm" len="sm"/>
                    </a:lnT>
                    <a:lnB w="9525" cap="flat" cmpd="sng">
                      <a:solidFill>
                        <a:srgbClr val="7F7F7F"/>
                      </a:solidFill>
                      <a:prstDash val="solid"/>
                      <a:round/>
                      <a:headEnd type="none" w="sm" len="sm"/>
                      <a:tailEnd type="none" w="sm" len="sm"/>
                    </a:lnB>
                  </a:tcPr>
                </a:tc>
                <a:tc>
                  <a:txBody>
                    <a:bodyPr/>
                    <a:lstStyle/>
                    <a:p>
                      <a:pPr marL="0" marR="0" lvl="0" indent="0" algn="ctr" rtl="0">
                        <a:lnSpc>
                          <a:spcPct val="115000"/>
                        </a:lnSpc>
                        <a:spcBef>
                          <a:spcPts val="0"/>
                        </a:spcBef>
                        <a:spcAft>
                          <a:spcPts val="0"/>
                        </a:spcAft>
                        <a:buNone/>
                      </a:pPr>
                      <a:endParaRPr sz="2000" b="1" u="none" strike="noStrike" cap="none">
                        <a:solidFill>
                          <a:schemeClr val="lt1"/>
                        </a:solidFill>
                        <a:latin typeface="Calibri"/>
                        <a:ea typeface="Calibri"/>
                        <a:cs typeface="Calibri"/>
                        <a:sym typeface="Calibri"/>
                      </a:endParaRPr>
                    </a:p>
                  </a:txBody>
                  <a:tcPr marL="68575" marR="68575" marT="0" marB="0" anchor="ctr">
                    <a:lnL w="28575" cap="flat" cmpd="sng">
                      <a:solidFill>
                        <a:srgbClr val="7F7F7F"/>
                      </a:solidFill>
                      <a:prstDash val="solid"/>
                      <a:round/>
                      <a:headEnd type="none" w="sm" len="sm"/>
                      <a:tailEnd type="none" w="sm" len="sm"/>
                    </a:lnL>
                    <a:lnR w="28575" cap="flat" cmpd="sng">
                      <a:solidFill>
                        <a:srgbClr val="7F7F7F"/>
                      </a:solidFill>
                      <a:prstDash val="solid"/>
                      <a:round/>
                      <a:headEnd type="none" w="sm" len="sm"/>
                      <a:tailEnd type="none" w="sm" len="sm"/>
                    </a:lnR>
                    <a:lnT w="9525" cap="flat" cmpd="sng">
                      <a:solidFill>
                        <a:srgbClr val="7F7F7F"/>
                      </a:solidFill>
                      <a:prstDash val="solid"/>
                      <a:round/>
                      <a:headEnd type="none" w="sm" len="sm"/>
                      <a:tailEnd type="none" w="sm" len="sm"/>
                    </a:lnT>
                    <a:lnB w="9525" cap="flat" cmpd="sng">
                      <a:solidFill>
                        <a:srgbClr val="7F7F7F"/>
                      </a:solidFill>
                      <a:prstDash val="solid"/>
                      <a:round/>
                      <a:headEnd type="none" w="sm" len="sm"/>
                      <a:tailEnd type="none" w="sm" len="sm"/>
                    </a:lnB>
                  </a:tcPr>
                </a:tc>
                <a:tc>
                  <a:txBody>
                    <a:bodyPr/>
                    <a:lstStyle/>
                    <a:p>
                      <a:pPr marL="0" marR="0" lvl="0" indent="0" algn="ctr" rtl="0">
                        <a:lnSpc>
                          <a:spcPct val="115000"/>
                        </a:lnSpc>
                        <a:spcBef>
                          <a:spcPts val="0"/>
                        </a:spcBef>
                        <a:spcAft>
                          <a:spcPts val="0"/>
                        </a:spcAft>
                        <a:buNone/>
                      </a:pPr>
                      <a:endParaRPr sz="2000" b="1" u="none" strike="noStrike" cap="none">
                        <a:solidFill>
                          <a:schemeClr val="lt1"/>
                        </a:solidFill>
                        <a:latin typeface="Calibri"/>
                        <a:ea typeface="Calibri"/>
                        <a:cs typeface="Calibri"/>
                        <a:sym typeface="Calibri"/>
                      </a:endParaRPr>
                    </a:p>
                  </a:txBody>
                  <a:tcPr marL="68575" marR="68575" marT="0" marB="0" anchor="ctr">
                    <a:lnL w="28575" cap="flat" cmpd="sng">
                      <a:solidFill>
                        <a:srgbClr val="7F7F7F"/>
                      </a:solidFill>
                      <a:prstDash val="solid"/>
                      <a:round/>
                      <a:headEnd type="none" w="sm" len="sm"/>
                      <a:tailEnd type="none" w="sm" len="sm"/>
                    </a:lnL>
                    <a:lnR w="28575" cap="flat" cmpd="sng">
                      <a:solidFill>
                        <a:srgbClr val="7F7F7F"/>
                      </a:solidFill>
                      <a:prstDash val="solid"/>
                      <a:round/>
                      <a:headEnd type="none" w="sm" len="sm"/>
                      <a:tailEnd type="none" w="sm" len="sm"/>
                    </a:lnR>
                    <a:lnT w="9525" cap="flat" cmpd="sng">
                      <a:solidFill>
                        <a:srgbClr val="7F7F7F"/>
                      </a:solidFill>
                      <a:prstDash val="solid"/>
                      <a:round/>
                      <a:headEnd type="none" w="sm" len="sm"/>
                      <a:tailEnd type="none" w="sm" len="sm"/>
                    </a:lnT>
                    <a:lnB w="9525" cap="flat" cmpd="sng">
                      <a:solidFill>
                        <a:srgbClr val="7F7F7F"/>
                      </a:solidFill>
                      <a:prstDash val="solid"/>
                      <a:round/>
                      <a:headEnd type="none" w="sm" len="sm"/>
                      <a:tailEnd type="none" w="sm" len="sm"/>
                    </a:lnB>
                  </a:tcPr>
                </a:tc>
                <a:tc>
                  <a:txBody>
                    <a:bodyPr/>
                    <a:lstStyle/>
                    <a:p>
                      <a:pPr marL="0" marR="0" lvl="0" indent="0" algn="ctr" rtl="0">
                        <a:lnSpc>
                          <a:spcPct val="115000"/>
                        </a:lnSpc>
                        <a:spcBef>
                          <a:spcPts val="0"/>
                        </a:spcBef>
                        <a:spcAft>
                          <a:spcPts val="0"/>
                        </a:spcAft>
                        <a:buNone/>
                      </a:pPr>
                      <a:endParaRPr sz="2000" b="1" u="none" strike="noStrike" cap="none">
                        <a:solidFill>
                          <a:schemeClr val="lt1"/>
                        </a:solidFill>
                        <a:latin typeface="Calibri"/>
                        <a:ea typeface="Calibri"/>
                        <a:cs typeface="Calibri"/>
                        <a:sym typeface="Calibri"/>
                      </a:endParaRPr>
                    </a:p>
                  </a:txBody>
                  <a:tcPr marL="68575" marR="68575" marT="0" marB="0" anchor="ctr">
                    <a:lnL w="28575" cap="flat" cmpd="sng">
                      <a:solidFill>
                        <a:srgbClr val="7F7F7F"/>
                      </a:solidFill>
                      <a:prstDash val="solid"/>
                      <a:round/>
                      <a:headEnd type="none" w="sm" len="sm"/>
                      <a:tailEnd type="none" w="sm" len="sm"/>
                    </a:lnL>
                    <a:lnR w="9525" cap="flat" cmpd="sng">
                      <a:solidFill>
                        <a:srgbClr val="7F7F7F"/>
                      </a:solidFill>
                      <a:prstDash val="solid"/>
                      <a:round/>
                      <a:headEnd type="none" w="sm" len="sm"/>
                      <a:tailEnd type="none" w="sm" len="sm"/>
                    </a:lnR>
                    <a:lnT w="9525" cap="flat" cmpd="sng">
                      <a:solidFill>
                        <a:srgbClr val="7F7F7F"/>
                      </a:solidFill>
                      <a:prstDash val="solid"/>
                      <a:round/>
                      <a:headEnd type="none" w="sm" len="sm"/>
                      <a:tailEnd type="none" w="sm" len="sm"/>
                    </a:lnT>
                    <a:lnB w="9525" cap="flat" cmpd="sng">
                      <a:solidFill>
                        <a:srgbClr val="7F7F7F"/>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2349</Words>
  <Application>Microsoft Office PowerPoint</Application>
  <PresentationFormat>Panorámica</PresentationFormat>
  <Paragraphs>162</Paragraphs>
  <Slides>22</Slides>
  <Notes>22</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22</vt:i4>
      </vt:variant>
    </vt:vector>
  </HeadingPairs>
  <TitlesOfParts>
    <vt:vector size="25" baseType="lpstr">
      <vt:lpstr>Arial</vt:lpstr>
      <vt:lpstr>Calibri</vt:lpstr>
      <vt:lpstr>Tema de Office</vt:lpstr>
      <vt:lpstr>Cubicación de Materiales e Insumos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Cubicación de Materiales e Insumos</dc:title>
  <dc:creator>Jorge Rojas</dc:creator>
  <cp:lastModifiedBy>Karina Uribe Mansilla</cp:lastModifiedBy>
  <cp:revision>1</cp:revision>
  <dcterms:created xsi:type="dcterms:W3CDTF">2020-08-06T15:36:33Z</dcterms:created>
  <dcterms:modified xsi:type="dcterms:W3CDTF">2021-02-11T14:17:04Z</dcterms:modified>
</cp:coreProperties>
</file>