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joQumAdkI22zLqELbz5AxVmH7D1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silvahidd@gmail.com"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customschemas.google.com/relationships/presentationmetadata" Target="meta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11-25T18:15:10.683" idx="1">
    <p:pos x="7332" y="207"/>
    <p:text>No encontré una fotografia que representara bien el módulo, ya que no puedo sacarlas directamente de la web, por los derechos, por lo que solicito me puedan hacer llegar una (si no les agrada esta)</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K2KPyi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6" name="Google Shape;11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aead4436fe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gaead4436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7"/>
        <p:cNvGrpSpPr/>
        <p:nvPr/>
      </p:nvGrpSpPr>
      <p:grpSpPr>
        <a:xfrm>
          <a:off x="0" y="0"/>
          <a:ext cx="0" cy="0"/>
          <a:chOff x="0" y="0"/>
          <a:chExt cx="0" cy="0"/>
        </a:xfrm>
      </p:grpSpPr>
      <p:sp>
        <p:nvSpPr>
          <p:cNvPr id="18" name="Google Shape;1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328469"/>
            <a:ext cx="6096000" cy="6161103"/>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5" name="Google Shape;85;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6" name="Google Shape;86;p1"/>
          <p:cNvSpPr txBox="1"/>
          <p:nvPr/>
        </p:nvSpPr>
        <p:spPr>
          <a:xfrm>
            <a:off x="1524000" y="976079"/>
            <a:ext cx="4441794" cy="8309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Especialidad Construcción</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Plan Común</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Módulo Trazado de obras de construcción</a:t>
            </a:r>
            <a:endParaRPr sz="1600" b="0" i="0" u="none" strike="noStrike" cap="none">
              <a:solidFill>
                <a:schemeClr val="lt1"/>
              </a:solidFill>
              <a:latin typeface="Calibri"/>
              <a:ea typeface="Calibri"/>
              <a:cs typeface="Calibri"/>
              <a:sym typeface="Calibri"/>
            </a:endParaRPr>
          </a:p>
        </p:txBody>
      </p:sp>
      <p:pic>
        <p:nvPicPr>
          <p:cNvPr id="87" name="Google Shape;87;p1"/>
          <p:cNvPicPr preferRelativeResize="0"/>
          <p:nvPr/>
        </p:nvPicPr>
        <p:blipFill rotWithShape="1">
          <a:blip r:embed="rId3">
            <a:alphaModFix/>
          </a:blip>
          <a:srcRect/>
          <a:stretch/>
        </p:blipFill>
        <p:spPr>
          <a:xfrm>
            <a:off x="6165973" y="328469"/>
            <a:ext cx="5473700" cy="6159500"/>
          </a:xfrm>
          <a:prstGeom prst="rect">
            <a:avLst/>
          </a:prstGeom>
          <a:noFill/>
          <a:ln>
            <a:noFill/>
          </a:ln>
        </p:spPr>
      </p:pic>
      <p:sp>
        <p:nvSpPr>
          <p:cNvPr id="88" name="Google Shape;88;p1"/>
          <p:cNvSpPr txBox="1">
            <a:spLocks noGrp="1"/>
          </p:cNvSpPr>
          <p:nvPr>
            <p:ph type="ctrTitle"/>
          </p:nvPr>
        </p:nvSpPr>
        <p:spPr>
          <a:xfrm>
            <a:off x="759069" y="2532184"/>
            <a:ext cx="5043854" cy="1662491"/>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4400"/>
              <a:buFont typeface="Calibri"/>
              <a:buNone/>
            </a:pPr>
            <a:r>
              <a:rPr lang="es-CL" sz="4400" b="1">
                <a:solidFill>
                  <a:schemeClr val="lt1"/>
                </a:solidFill>
              </a:rPr>
              <a:t>Trazado de Obras </a:t>
            </a:r>
            <a:br>
              <a:rPr lang="es-CL" sz="4400" b="1">
                <a:solidFill>
                  <a:schemeClr val="lt1"/>
                </a:solidFill>
              </a:rPr>
            </a:br>
            <a:r>
              <a:rPr lang="es-CL" sz="4400" b="1">
                <a:solidFill>
                  <a:schemeClr val="lt1"/>
                </a:solidFill>
              </a:rPr>
              <a:t>de Construcción</a:t>
            </a:r>
            <a:endParaRPr sz="4400" b="1">
              <a:solidFill>
                <a:schemeClr val="lt1"/>
              </a:solidFill>
            </a:endParaRPr>
          </a:p>
        </p:txBody>
      </p:sp>
      <p:sp>
        <p:nvSpPr>
          <p:cNvPr id="89" name="Google Shape;89;p1"/>
          <p:cNvSpPr txBox="1">
            <a:spLocks noGrp="1"/>
          </p:cNvSpPr>
          <p:nvPr>
            <p:ph type="subTitle" idx="1"/>
          </p:nvPr>
        </p:nvSpPr>
        <p:spPr>
          <a:xfrm>
            <a:off x="2874110" y="5138119"/>
            <a:ext cx="3091684" cy="408008"/>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000"/>
              <a:buNone/>
            </a:pPr>
            <a:r>
              <a:rPr lang="es-CL" sz="2000">
                <a:solidFill>
                  <a:schemeClr val="lt1"/>
                </a:solidFill>
              </a:rPr>
              <a:t>Activación del aprendizaje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95" name="Google Shape;95;p2"/>
          <p:cNvSpPr/>
          <p:nvPr/>
        </p:nvSpPr>
        <p:spPr>
          <a:xfrm>
            <a:off x="2736304" y="2050437"/>
            <a:ext cx="7830105" cy="341788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2"/>
          <p:cNvSpPr/>
          <p:nvPr/>
        </p:nvSpPr>
        <p:spPr>
          <a:xfrm>
            <a:off x="1802163" y="96374"/>
            <a:ext cx="7830105" cy="905521"/>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8" name="Google Shape;98;p2"/>
          <p:cNvSpPr/>
          <p:nvPr/>
        </p:nvSpPr>
        <p:spPr>
          <a:xfrm rot="1175287">
            <a:off x="504170" y="1378966"/>
            <a:ext cx="4738202" cy="4653023"/>
          </a:xfrm>
          <a:prstGeom prst="ellipse">
            <a:avLst/>
          </a:prstGeom>
          <a:blipFill rotWithShape="1">
            <a:blip r:embed="rId4">
              <a:alphaModFix/>
            </a:blip>
            <a:stretch>
              <a:fillRect/>
            </a:stretch>
          </a:blip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9" name="Google Shape;99;p2" descr="data:image/jpeg;base64,/9j/4AAQSkZJRgABAQAAAQABAAD/2wCEAAkGBxMTEhUQEhIVFRAPFQ8QFRAVEhAWFRAVFRUWFhUVFRUYHSggGBolHRUVITEhJSkrLi4uFx8zODMtNygtLisBCgoKDg0OFxAQGismHR0tLS0tLS0tLS0tLS0tLS0tKy0tLS0tLS0tLS0tLS0tLS0tLS0tKy0tLS0tLS0rLS0tLf/AABEIALcBEwMBIgACEQEDEQH/xAAbAAABBQEBAAAAAAAAAAAAAAAEAAIDBQYBB//EAD8QAAEDAgMEBwYDCAICAwAAAAEAAgMEEQUSITFBUXEGEyIyYYGRQlKhscHRFEOSFSMzU2JygvAH4RayJERU/8QAGQEBAQEBAQEAAAAAAAAAAAAAAQACAwQF/8QAKxEAAgIBAwMDBAEFAAAAAAAAAAECERIDITFBUaETImGBwdHwcQQUMkJS/9oADAMBAAIRAxEAPwAR+JtCGkxocVUR4PKdv1U8eCHevtWz41IlfjfBNbiMjtgKecODRfTRVVViTmGwaSpklfBcM64+HmiY4z7Unosm/HZtzbId9TUP9qw8EZo16bN4x8Q7zyfP7Lhxqmj93zWANDK7a9x8ymDCtdUZvoh9OPVm7m6eQt0bryCC/wDNaiQ2hiJ5rNxYa0K7wmsZCdiU5A4wXAe0YpLwYCioOiVbJ36gjkih00Y0WDCSmHp44d1ifqZ36Ing/wCNXP787z/krel/4ypx3nOP+RVFF/yDMD3Bbmmz9PKh3ds31Ky0+hWze0PQWjb+UHf3ElbCgomRsDGABrRYAbl4izpXVHXrSOQVzT9PaoACzD/UQbn4rhq6U5dTrpzUeT0rGcHhmF5WMcWg2Ja025XWYqcHoxp1cVh/SxZTE+m9U5pbma2/Bv3WMqK17jcuJJ8VvS05RW7M6jUnaPVhhlF7kXoxENwWjI/hx+jV4yZ3cT6rorZBse79RXVo5Ys9cn6O0R/Lj+CDk6M0R9hnwXmH7Rl/mO/UU04nL/Md6pQ4s9Im6JUR9hnwQEvQmjPsDyWFOJy/zHeqX7Wl/mO9VbDUu4d0g6IxNN4yR4XWbkwmRp0cfUq1/asm9xPNMdXE7VlxidFOSK5gqGbJHepXfx1RveSjjWeCYZgdyMfkcu6I4sTlH+lW0GMvIsWj1VW57eCdHMBuWlsDp9C3ZVuO1vxUzbn2VVCvA3KeLGMu5NmaLujwwO2hGu6NscqKPpEiWdKCE2jDUg49EQkoh0sXFbF7giXGmDZZAT42OKyXWlczlZyN4F9LjF0HLVA6kKsuV3VWQ4hb5m8Em1NtiEDV3IixoKNWVG6cqIMUgjUWxzrCu3XWsT+rUA0BOA8U4RJ4iSRFmUjZFI2EKZsQUFjYqhy9V6IdDKeanZNKXufIM2j8oHgAF5rDGFrejXSB8Ler64tYNjdLDldZ1FJrZjBq9wX/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huO8WkX4iw/UEF1oEcEwhT5Vzq1DZBZLKiBGuiNVFYPkXQxEdWu2VRWQBqeApAEikLGtCkCjTTdRBFwlmCFXVEE9YEutQ6cAoiYTJwkUFlIwJIkSTg1JVBYIU1Sli5lVQ2RroTsqcGqorGgJwapWMRMcCqBsBypKyNKo3Uh4JxDIBuugov8ACJCk8CrEskCgBOyBFCidwThSHeQFUGSA+qXRAjBA33vRSsgHuuPkVUWRX9Uu5FatpTujKd+CfujVQZAvRjDXMLQyQiLt52B7muu4EXuNDuPkgqvDyJQ+R+eUNLS652XvY3133V30aiJxEwyaRspjLkBIDiXOsTbhkt5lQ/h3mpqogA4QStaL7QHRtdYnfqXLmksqOjk6KoRhd6taGKjk9xvqEfBDMPyYz5j7LticXMxxZyTS1b4Mm/8Azx+o+yFqMPnd/wDXZ5EfZGK6sFqPsYrqykIVqX4RJvpj5WUf7NA2xPHkrFGvUM+ymTzTK/8AwLeDvRQyUreJCcQzM/JFZQOareogG4hBPi8FmjakB5V0NU+RLIqhsiDV0MUoYniNVFZCGqWNimbCpWxeCaCyIMST7pIIgdEmdWr2owlwNgLoWeiy7dXcB9VtwZlTKzq0gxWDKM7XGwSMN9IwT/UihsGgZqrSnhbvNzwChbSBusjreCKpKi5ywx/5WQDZYU1AXbG2HEoh+GRjvPufdapKemNryvt4XVlS1ULNgBPzTbRzKqLCHO/hw+btEdF0UkOr3taOAH3Vn+KnfpG0Mb7xQ02GF38ape7+lpsPgubnLul5FUBz4HSx/wAWfyzAfJVs1VQM0Y0yHwBKvoMAhPcgzH3n6/NEyYQ1gu8sYOAAuhTSdN/v0Km+hjn4sPyqU8yLKF1XVO2RtatHVVVOzeXfBVk+PRjux3XYCu6uqO1wHIJzaCoP5i7L0lO5jQg5OlD91vRGxrcZhxMFdKJHOL3RQWIyghtpgRckaXOxObC+ermDC5pZHDmN2EvJkmsSWkgkDTyVdQ4499c45Q79yzMCN7XPta3g8rtRjkrK19+wJYYnNAH9Tydvi4rCa8nVp+F9jQs6PTH8x/qp29GJ/wCbJ6qmj6RS/wAxyMi6RzD8xy1/Bxplh/41UjZUSDyTm4TWN2VR82hRQdLZh7d+YCs6bpi46ODTzCPf2QEEZr2fmxu5hFR4lVDvxsdyKsIMZhk70bfJPlhicLtuPNZv/qJfUq5q2/ejynwsqmsqmjbqPEK1qpGt0LnN8TqEJLG13tMcDx0+K6AUMroX7DYod9BfuuBVpVYG065SPFuoVbLg8jdY33CjaZD+GezvMu1IMjdxaeBU0NfPHo9pI8QrKnlim0LRm4bCobAKelc3ZZzeBRTKSN21pYfgiBh4abscW+B2eis6OAnR1r7nDVp5jckzZDSUOUWc0PZ8fIotuDx9+M2O9p+yniGTQiwPmCpLjl8kNskDOwuM7YhfwsuIvq3bibc0lkRs8oPZiaSfe/7VRU0NtSRmO4buZVlLUueckYsOA+qGnpw3vG54bhzW4mSnfTNHaeS627coS6V/ZjZlbxVxNs1sANihjkJ0GjRv2XSNle3DWM7cz7nhdRz9IAwZYWeF7LlVQFxzSSafAIrC6OO/ZbmPE/7osvYQWipamoN3Etb4rVYfRMiGnadxKHlqgwan/EIDEMVLGZnb+6wb+aqM8ml/EbnP8LBWULo2C9rlea4Zipz53m5Pw5LW0tZnC5ShlsPAfX44/YzsjwWarKpzjcklXr6TMEI/CXHYF0goRWxltvkzMwQcka1x6OuO9dHRl3+hOce4qzDvpSdygdQngvQf2A0bVE7DgNGsupUxzaMZ0JpQMQlzjQRwn1zN09D6IvpxSf8Ay6dwboWyx6ezZjHAW/UoqiuayseGgNcDEwuIIuIySQDs7xIRfSDFAKtpdle0SMeS25DWmMtc4HZbK6650r/e51tt38fYAipPBEClPBbmmwOJ4BD2gGxFje6Oj6MR+/8ABT1YR5ZzSk+DzptASiYcKcvRI+jsQ338k6TB2NFwEf3OnwThMxEGHObvRL5i0bVYYjVMZoWlZjE8Sadi65pmMWD4piZOl9FVQV72G41adrDsPLgoJ5wSo267Ag6JUaigrM+sL+1tMZ0I8t6shUB2jxlfx2XVT0dwF73CQ6ZdQtbV0LSPEb1rjYwyhqczdcuYcE2kfA86izhv2EFGGLKbbW8OHJCYjh7b66E914+RUJcVs8YAL9mzrAP/AGQvVlvbjOZh4G48vsqWKskiOSQZ4zpqiYKdzf3tI/Q6ugcbtPLgs7oaLynrA7Q7eB3pwtew0Pun6cVW0tQye4sY5m7WHb5cU8yWPVy+ThtHiCpO+CLG/NJV7jVDRpa5o2OO0jxXUX8FQYZBG2zdu9yDZd3aO/ut4+JUMbzI+3sDXmraCINBkdt2NHALQAdRAALuN3HduCq6ioa3Qangu4xX2vrqUHhceYl7tg1TZJErKUvOeU2buHHkFZZw1vZFhuH3Q1K3rHXJ0BNgj6qC+xSJlN1t3XKWK0XWtBG0bEWcOO3YkaMDa9RWZtuHSt3X81a4XiLo3BrgjWRDcSfkpc0TNXuF/VDRNmtwqdsgFiryHDwdSVgKTFgf4bXEcbWurc4jVEaZYxxcdfQLy6ulJv2s6acox/yRrXQho0yjxOpVdUPBOUPc53Bov8ljcVxAxi8s7nk7I2i1/qhGdKpwzq6djYr7X3zvPNx0CzHQa62zbmpdKX7/AAayppHN7UrmxR8ZJGtWf6S9OI4IzFTMvK4dmW3Z4Z9dTrs4kcAqtuHyPvPMXSPvZoddxcfPd4bEPjmBPtnlI654AygaRtto0ePiu/puVZMwpxi/aZPDcaYwnroTLfMQ4PAN3XJLszTe5JO5HdIOkLXXZDDGL2HXi4uLDuMDGZfMXQE2GkcD6qMUngE0zdx5NB0Sx9zAIXguZ3Y3A6sO5pvtb8uWzc4f0wynqycrh7Egyn9WxYbo7RsB7bbtdofvfcVvoOioe0PvnA1a49+3B3HmjUxx95zT93t8B56UuH5Rd/acyFl6WF2yPT5JjsI6s5o80bx7TbFp/uadD5qOqMjxZ0EZeNksV4yf7m6grktOF7I1m2t2V1biDJO8w3PBVD6WncbZrHgQVeOpiR2mkcdLEfdDz0QAzE3A3iwNl6EcmUr8EjvcEH1COpKZrfYbzui5XREdjUf3G6HY+x0ab81sLLinqiBYAeRCmNUTuVA+Nx1DD5FQvmlZ7wCKRUXczM25Nq4czLHaNizz8YkG8prMTkfoXaKscWGSsztI9pvxQNFOWO4BGRTBo12lV0m1RpGkfStlAmGkrPaG/mjJ6brY9e9a9+BCruj9VaTq3bHtHkQtJK1sbCb8VhumBjG4g9vZuRl0skhqmQZncykt2NGh6Px3Djv0RGMTZWDi7QKv6N1oYA46gixUXSHEgXsd7IcBbwWd7CigrHZn8tFa0LexYDaqyqZZ1+OqbHXFrgL9lJqiwlmMe7RKPFv6lDVSBwvfRCfhRa9lFSLL9oZzYO1RAitqbnw3LPPlANmjVSR4hINL3HBVk4lxNHK7QaDggjhTye0QB5o2Cr0zWJd7oVVV10j3ZXXb4bFbGUmaXB2sZ2A+9tSTawV2XtdG5wJJ2MABvI7w4AcSs10dpmHsk7Tr4q/qbss1os0LK9zpE6T33K49GzIcz3XcfZvs5n6LQYX0YZGAXW8/oEHhtdkIJ3G5V9UVTZDfN2TsO4Llq5xdLjuag4tbglbUCMdho/uOpWOxitJvcalaavpJd3abxGqppsIlk0y25rpp4qPJiUXfBiKuY32IRtyVvHdD3HVz2N5lQu6MRN7045NY4rVp8GrroUeHutZeo9D68vjyOGjdjuCyFPSU8eoD3nxsArSLFn2yxtDRwCzq6fqQxotPUwlkaqapbmIcLge0NChcTgjyZh7XK6pDUu9s6+6NvmdybK9zxdxszcFyj/T4tOxlq5XaII3uLrA6Kn6T1wY3q2m8j9NPmrGeews3QcVj8SP7431JGi9EnZiERoisNXEO4gomCskZYOBe3cR3goaOhe43c4NZxO08gj31DY9Geu8oNh0eKuYL5S5vKxCnbj8TxYj1VW3EnnQ7PGyhmgY7UgA8QmwxJsQMZ7qrsOd27KaPDM+geVLJStpxcm7ioeNiqxOY5yAdimw2pLjldt4qulkzPJRFGw5i4eyPidGj1PwQaZpMJiLnmXcNB5LmN4se7fwUvXtihDRw1VTDFmd1j9ru63gOKTCAjKV1KZpLiWi7bkA8tElGxU+IPYMo3JS1JfodqbA2z7HfsUtVT+03aNo4oLYTbvZa/aZsVe9x37kTHIQcw272/wC712pizgvbt3t3+ii4DMNeC3Kd6kaNC3gqWlnLCDuV/G1soBBs4bfFIPYAFCSdCjW0jWNu46/FQ1dX1d2B1neKCE+bUnN43QPITNVXblYcvE7z5qjnErDe5I9R6KyLuDfmkxpO4/7zQaWwHh+PFrhfQ8dbfcLb4fj7nAB1iDxFx6rKPwiN+riGu4guB+RCNoqVzBlBDwNlnNJ9NvwRQSSZvqCmjl2vYw8z8iPqrNnR941jlaR4fZeex15abOY8HwCs6XHS3YZB4WRJanR+AitP/aPk2LcOlGn7s+Ac5p9CLJPw+XfG/wAixyyUvSd5259N9kRRdNXMNnOOXxGq5uOp8Gq0/ku5sNkPsyfoQrsEfvZKf8ETD00hd+aR/i37p1R0hZa/Xu/Tb6qjqavFInpaXz4BG4M7+RIeYI+iIbhE9tIwwcbgfFU9d0oFyBObcz9FVS4w12pe558cx+BXW9R9vP5MY6a6Px+DQ1ELYtXOa5w9lrmm3MqqrMRLvaAHBoJ+KrDUPd3WPPkbfBRyU8x3BvMgLW/UxS6E09VpvPP7D7qlq4I5D2pbyHZG0izf8Rr6lNxGnH5kpP8AS24HqhKd7Gfw2hvjvPMlFnSKCmxOb2blTtZbUp0FW23iuSlp2nU7GjakhplAQtRVW32+ihr61kfi/c2+zmqYZ5Dc7PgENmox6mnwerBO3QaldxeZ0rr203BVNHVNj7De047bbPMq1hqn20Ab/Vb5b1JmWt7IqfDDtecoO72jyCPzNADWABrTe/E8Sd/BDFpOw6na47fJTwsYywJud/2CQJMpcM7r9W3YPfO7yURY/vu0e/uj3W+8fojpsUaGizR4cTyH1QGcvJJ1O0pAnjLQAANAkhTE7j8bJKEEz30Is4ag/UKYPJ/u+fL7LjG7na8DvH3RH4c201UJ2ngza2vbeNvmFx8eU3+P3XIqssOo/wB+qmlxFpF7eYt8VBuVtfC09puhO0buYCFp5SO67UcNo8tqLmkaeI8QbH0UEzGFuoLjxs34hBojrX9Z/EbqN9iEAKEg3Y5zTzup+q4FzeRNv0m4U8NNINW2eOA7Lh5aj5Ie5pbHKeeZu0NfbeOy5WbK7N349eI7J+GhUEMoOhFjwIsUU1SMNjcgdo19vBwt8Roj6SjLdT8EKaYO3kHwXY6Z7e7J5G6aDIPfId/xAKfTuaTZxsOIbf4BDAv3hrvMKSCpyHWFrvA3+YKgVE+IMhDezmJ8WAD53VMaZhOz0LvqUa+tfc2jaPC5sPVNFRKfYj8woSXDej4e5usgDjbMC0ADmRYeZU2Nwwxu6tkr5cuhcXNcOQytHzKLixqsDQ0Sta0CwDWMFvgg3Nldcl4JJv3W6+N7LOMrNOUaKx7GbmAn/LT1cpYcw2XHiAAiHQyj2gPIfZDOiPtTel1qjFoKjzb3E+ZKntz8yAq9kTP5jipm07OBPMpCx9TTtI7Tmjzufgs9Uta09kOeeAFh6rRCBvgE18MQ2m/hYoaFSoyp61205G+6wXcfPcnmOW1mDq2na4m73cyrmprGt0ZHc+IsqmoLnntmw90aD/fNZOidlZ1LQbC8j+A1R8GFSvF3kMb7o2lF0lTGzstbc8B/0j2yvtcgNvsvt8gpInJg0NA2MbP+1w1CKMbnD6lMFDbUm5WjNkeclRy1Abt1dw+6kmBtYIF7Wt1cbngokSRFzzcnmeCL/HZRkZ5u+yq31JOmwcExr1WaosevSQYXVBRYSytG24PqCofxTmG7T87LiSmSRPFiQkOVws7hYEHzXDA3NcAtPC9wR4hdSUtye3AJJYk5Dzad3IqM80kkCGUOUHtWJ8QSpZQL3Dtf7SPkkkkz1OAOdtIPPX5o6lo/edYckklIy2ECgPsPB5hyc6lkG0A8j9wuJJMjHQnh/wCqjyHx+CSShQ15ttHyTmTDxSSVY4ljSUskjczGEgb7sHzKZ1723FtRpY5fokksqTtoXBUiCWrefd87/ZCEu/o/Rf5ldSWgpD2F3EDk1oU8cd9rj8EkkmWSZGDied1HNWtaOy0eiSSgKCuqHOPDkgmtHuud/c8AegukkubOy4CGSuGwho4Mbr6lEQVI2AXd7ziUkkomgtjzx/6UzGjjc8V1JaMMrsRkI0G1Ur7323KSSyzpE6BxUrBdJJBolEYSSSSB/9k="/>
          <p:cNvSpPr/>
          <p:nvPr/>
        </p:nvSpPr>
        <p:spPr>
          <a:xfrm>
            <a:off x="1531939" y="-182563"/>
            <a:ext cx="4332287" cy="433228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100" name="Google Shape;100;p2" descr="data:image/jpeg;base64,/9j/4AAQSkZJRgABAQAAAQABAAD/2wCEAAkGBxMTEhUQEhIVFRAPFQ8QFRAVEhAWFRAVFRUWFhUVFRUYHSggGBolHRUVITEhJSkrLi4uFx8zODMtNygtLisBCgoKDg0OFxAQGismHR0tLS0tLS0tLS0tLS0tLS0tKy0tLS0tLS0tLS0tLS0tLS0tLS0tKy0tLS0tLS0rLS0tLf/AABEIALcBEwMBIgACEQEDEQH/xAAbAAABBQEBAAAAAAAAAAAAAAAEAAIDBQYBB//EAD8QAAEDAgMEBwYDCAICAwAAAAEAAgMEEQUSITFBUXEGEyIyYYGRQlKhscHRFEOSFSMzU2JygvAH4RayJERU/8QAGQEBAQEBAQEAAAAAAAAAAAAAAQACAwQF/8QAKxEAAgIBAwMDBAEFAAAAAAAAAAECERIDITFBUaETImGBwdHwcQQUMkJS/9oADAMBAAIRAxEAPwAR+JtCGkxocVUR4PKdv1U8eCHevtWz41IlfjfBNbiMjtgKecODRfTRVVViTmGwaSpklfBcM64+HmiY4z7Unosm/HZtzbId9TUP9qw8EZo16bN4x8Q7zyfP7Lhxqmj93zWANDK7a9x8ymDCtdUZvoh9OPVm7m6eQt0bryCC/wDNaiQ2hiJ5rNxYa0K7wmsZCdiU5A4wXAe0YpLwYCioOiVbJ36gjkih00Y0WDCSmHp44d1ifqZ36Ing/wCNXP787z/krel/4ypx3nOP+RVFF/yDMD3Bbmmz9PKh3ds31Ky0+hWze0PQWjb+UHf3ElbCgomRsDGABrRYAbl4izpXVHXrSOQVzT9PaoACzD/UQbn4rhq6U5dTrpzUeT0rGcHhmF5WMcWg2Ja025XWYqcHoxp1cVh/SxZTE+m9U5pbma2/Bv3WMqK17jcuJJ8VvS05RW7M6jUnaPVhhlF7kXoxENwWjI/hx+jV4yZ3cT6rorZBse79RXVo5Ys9cn6O0R/Lj+CDk6M0R9hnwXmH7Rl/mO/UU04nL/Md6pQ4s9Im6JUR9hnwQEvQmjPsDyWFOJy/zHeqX7Wl/mO9VbDUu4d0g6IxNN4yR4XWbkwmRp0cfUq1/asm9xPNMdXE7VlxidFOSK5gqGbJHepXfx1RveSjjWeCYZgdyMfkcu6I4sTlH+lW0GMvIsWj1VW57eCdHMBuWlsDp9C3ZVuO1vxUzbn2VVCvA3KeLGMu5NmaLujwwO2hGu6NscqKPpEiWdKCE2jDUg49EQkoh0sXFbF7giXGmDZZAT42OKyXWlczlZyN4F9LjF0HLVA6kKsuV3VWQ4hb5m8Em1NtiEDV3IixoKNWVG6cqIMUgjUWxzrCu3XWsT+rUA0BOA8U4RJ4iSRFmUjZFI2EKZsQUFjYqhy9V6IdDKeanZNKXufIM2j8oHgAF5rDGFrejXSB8Ler64tYNjdLDldZ1FJrZjBq9wX/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huO8WkX4iw/UEF1oEcEwhT5Vzq1DZBZLKiBGuiNVFYPkXQxEdWu2VRWQBqeApAEikLGtCkCjTTdRBFwlmCFXVEE9YEutQ6cAoiYTJwkUFlIwJIkSTg1JVBYIU1Sli5lVQ2RroTsqcGqorGgJwapWMRMcCqBsBypKyNKo3Uh4JxDIBuugov8ACJCk8CrEskCgBOyBFCidwThSHeQFUGSA+qXRAjBA33vRSsgHuuPkVUWRX9Uu5FatpTujKd+CfujVQZAvRjDXMLQyQiLt52B7muu4EXuNDuPkgqvDyJQ+R+eUNLS652XvY3133V30aiJxEwyaRspjLkBIDiXOsTbhkt5lQ/h3mpqogA4QStaL7QHRtdYnfqXLmksqOjk6KoRhd6taGKjk9xvqEfBDMPyYz5j7LticXMxxZyTS1b4Mm/8Azx+o+yFqMPnd/wDXZ5EfZGK6sFqPsYrqykIVqX4RJvpj5WUf7NA2xPHkrFGvUM+ymTzTK/8AwLeDvRQyUreJCcQzM/JFZQOareogG4hBPi8FmjakB5V0NU+RLIqhsiDV0MUoYniNVFZCGqWNimbCpWxeCaCyIMST7pIIgdEmdWr2owlwNgLoWeiy7dXcB9VtwZlTKzq0gxWDKM7XGwSMN9IwT/UihsGgZqrSnhbvNzwChbSBusjreCKpKi5ywx/5WQDZYU1AXbG2HEoh+GRjvPufdapKemNryvt4XVlS1ULNgBPzTbRzKqLCHO/hw+btEdF0UkOr3taOAH3Vn+KnfpG0Mb7xQ02GF38ape7+lpsPgubnLul5FUBz4HSx/wAWfyzAfJVs1VQM0Y0yHwBKvoMAhPcgzH3n6/NEyYQ1gu8sYOAAuhTSdN/v0Km+hjn4sPyqU8yLKF1XVO2RtatHVVVOzeXfBVk+PRjux3XYCu6uqO1wHIJzaCoP5i7L0lO5jQg5OlD91vRGxrcZhxMFdKJHOL3RQWIyghtpgRckaXOxObC+ermDC5pZHDmN2EvJkmsSWkgkDTyVdQ4499c45Q79yzMCN7XPta3g8rtRjkrK19+wJYYnNAH9Tydvi4rCa8nVp+F9jQs6PTH8x/qp29GJ/wCbJ6qmj6RS/wAxyMi6RzD8xy1/Bxplh/41UjZUSDyTm4TWN2VR82hRQdLZh7d+YCs6bpi46ODTzCPf2QEEZr2fmxu5hFR4lVDvxsdyKsIMZhk70bfJPlhicLtuPNZv/qJfUq5q2/ejynwsqmsqmjbqPEK1qpGt0LnN8TqEJLG13tMcDx0+K6AUMroX7DYod9BfuuBVpVYG065SPFuoVbLg8jdY33CjaZD+GezvMu1IMjdxaeBU0NfPHo9pI8QrKnlim0LRm4bCobAKelc3ZZzeBRTKSN21pYfgiBh4abscW+B2eis6OAnR1r7nDVp5jckzZDSUOUWc0PZ8fIotuDx9+M2O9p+yniGTQiwPmCpLjl8kNskDOwuM7YhfwsuIvq3bibc0lkRs8oPZiaSfe/7VRU0NtSRmO4buZVlLUueckYsOA+qGnpw3vG54bhzW4mSnfTNHaeS627coS6V/ZjZlbxVxNs1sANihjkJ0GjRv2XSNle3DWM7cz7nhdRz9IAwZYWeF7LlVQFxzSSafAIrC6OO/ZbmPE/7osvYQWipamoN3Etb4rVYfRMiGnadxKHlqgwan/EIDEMVLGZnb+6wb+aqM8ml/EbnP8LBWULo2C9rlea4Zipz53m5Pw5LW0tZnC5ShlsPAfX44/YzsjwWarKpzjcklXr6TMEI/CXHYF0goRWxltvkzMwQcka1x6OuO9dHRl3+hOce4qzDvpSdygdQngvQf2A0bVE7DgNGsupUxzaMZ0JpQMQlzjQRwn1zN09D6IvpxSf8Ay6dwboWyx6ezZjHAW/UoqiuayseGgNcDEwuIIuIySQDs7xIRfSDFAKtpdle0SMeS25DWmMtc4HZbK6650r/e51tt38fYAipPBEClPBbmmwOJ4BD2gGxFje6Oj6MR+/8ABT1YR5ZzSk+DzptASiYcKcvRI+jsQ338k6TB2NFwEf3OnwThMxEGHObvRL5i0bVYYjVMZoWlZjE8Sadi65pmMWD4piZOl9FVQV72G41adrDsPLgoJ5wSo267Ag6JUaigrM+sL+1tMZ0I8t6shUB2jxlfx2XVT0dwF73CQ6ZdQtbV0LSPEb1rjYwyhqczdcuYcE2kfA86izhv2EFGGLKbbW8OHJCYjh7b66E914+RUJcVs8YAL9mzrAP/AGQvVlvbjOZh4G48vsqWKskiOSQZ4zpqiYKdzf3tI/Q6ugcbtPLgs7oaLynrA7Q7eB3pwtew0Pun6cVW0tQye4sY5m7WHb5cU8yWPVy+ThtHiCpO+CLG/NJV7jVDRpa5o2OO0jxXUX8FQYZBG2zdu9yDZd3aO/ut4+JUMbzI+3sDXmraCINBkdt2NHALQAdRAALuN3HduCq6ioa3Qangu4xX2vrqUHhceYl7tg1TZJErKUvOeU2buHHkFZZw1vZFhuH3Q1K3rHXJ0BNgj6qC+xSJlN1t3XKWK0XWtBG0bEWcOO3YkaMDa9RWZtuHSt3X81a4XiLo3BrgjWRDcSfkpc0TNXuF/VDRNmtwqdsgFiryHDwdSVgKTFgf4bXEcbWurc4jVEaZYxxcdfQLy6ulJv2s6acox/yRrXQho0yjxOpVdUPBOUPc53Bov8ljcVxAxi8s7nk7I2i1/qhGdKpwzq6djYr7X3zvPNx0CzHQa62zbmpdKX7/AAayppHN7UrmxR8ZJGtWf6S9OI4IzFTMvK4dmW3Z4Z9dTrs4kcAqtuHyPvPMXSPvZoddxcfPd4bEPjmBPtnlI654AygaRtto0ePiu/puVZMwpxi/aZPDcaYwnroTLfMQ4PAN3XJLszTe5JO5HdIOkLXXZDDGL2HXi4uLDuMDGZfMXQE2GkcD6qMUngE0zdx5NB0Sx9zAIXguZ3Y3A6sO5pvtb8uWzc4f0wynqycrh7Egyn9WxYbo7RsB7bbtdofvfcVvoOioe0PvnA1a49+3B3HmjUxx95zT93t8B56UuH5Rd/acyFl6WF2yPT5JjsI6s5o80bx7TbFp/uadD5qOqMjxZ0EZeNksV4yf7m6grktOF7I1m2t2V1biDJO8w3PBVD6WncbZrHgQVeOpiR2mkcdLEfdDz0QAzE3A3iwNl6EcmUr8EjvcEH1COpKZrfYbzui5XREdjUf3G6HY+x0ab81sLLinqiBYAeRCmNUTuVA+Nx1DD5FQvmlZ7wCKRUXczM25Nq4czLHaNizz8YkG8prMTkfoXaKscWGSsztI9pvxQNFOWO4BGRTBo12lV0m1RpGkfStlAmGkrPaG/mjJ6brY9e9a9+BCruj9VaTq3bHtHkQtJK1sbCb8VhumBjG4g9vZuRl0skhqmQZncykt2NGh6Px3Djv0RGMTZWDi7QKv6N1oYA46gixUXSHEgXsd7IcBbwWd7CigrHZn8tFa0LexYDaqyqZZ1+OqbHXFrgL9lJqiwlmMe7RKPFv6lDVSBwvfRCfhRa9lFSLL9oZzYO1RAitqbnw3LPPlANmjVSR4hINL3HBVk4lxNHK7QaDggjhTye0QB5o2Cr0zWJd7oVVV10j3ZXXb4bFbGUmaXB2sZ2A+9tSTawV2XtdG5wJJ2MABvI7w4AcSs10dpmHsk7Tr4q/qbss1os0LK9zpE6T33K49GzIcz3XcfZvs5n6LQYX0YZGAXW8/oEHhtdkIJ3G5V9UVTZDfN2TsO4Llq5xdLjuag4tbglbUCMdho/uOpWOxitJvcalaavpJd3abxGqppsIlk0y25rpp4qPJiUXfBiKuY32IRtyVvHdD3HVz2N5lQu6MRN7045NY4rVp8GrroUeHutZeo9D68vjyOGjdjuCyFPSU8eoD3nxsArSLFn2yxtDRwCzq6fqQxotPUwlkaqapbmIcLge0NChcTgjyZh7XK6pDUu9s6+6NvmdybK9zxdxszcFyj/T4tOxlq5XaII3uLrA6Kn6T1wY3q2m8j9NPmrGeews3QcVj8SP7431JGi9EnZiERoisNXEO4gomCskZYOBe3cR3goaOhe43c4NZxO08gj31DY9Geu8oNh0eKuYL5S5vKxCnbj8TxYj1VW3EnnQ7PGyhmgY7UgA8QmwxJsQMZ7qrsOd27KaPDM+geVLJStpxcm7ioeNiqxOY5yAdimw2pLjldt4qulkzPJRFGw5i4eyPidGj1PwQaZpMJiLnmXcNB5LmN4se7fwUvXtihDRw1VTDFmd1j9ru63gOKTCAjKV1KZpLiWi7bkA8tElGxU+IPYMo3JS1JfodqbA2z7HfsUtVT+03aNo4oLYTbvZa/aZsVe9x37kTHIQcw272/wC712pizgvbt3t3+ii4DMNeC3Kd6kaNC3gqWlnLCDuV/G1soBBs4bfFIPYAFCSdCjW0jWNu46/FQ1dX1d2B1neKCE+bUnN43QPITNVXblYcvE7z5qjnErDe5I9R6KyLuDfmkxpO4/7zQaWwHh+PFrhfQ8dbfcLb4fj7nAB1iDxFx6rKPwiN+riGu4guB+RCNoqVzBlBDwNlnNJ9NvwRQSSZvqCmjl2vYw8z8iPqrNnR941jlaR4fZeex15abOY8HwCs6XHS3YZB4WRJanR+AitP/aPk2LcOlGn7s+Ac5p9CLJPw+XfG/wAixyyUvSd5259N9kRRdNXMNnOOXxGq5uOp8Gq0/ku5sNkPsyfoQrsEfvZKf8ETD00hd+aR/i37p1R0hZa/Xu/Tb6qjqavFInpaXz4BG4M7+RIeYI+iIbhE9tIwwcbgfFU9d0oFyBObcz9FVS4w12pe558cx+BXW9R9vP5MY6a6Px+DQ1ELYtXOa5w9lrmm3MqqrMRLvaAHBoJ+KrDUPd3WPPkbfBRyU8x3BvMgLW/UxS6E09VpvPP7D7qlq4I5D2pbyHZG0izf8Rr6lNxGnH5kpP8AS24HqhKd7Gfw2hvjvPMlFnSKCmxOb2blTtZbUp0FW23iuSlp2nU7GjakhplAQtRVW32+ihr61kfi/c2+zmqYZ5Dc7PgENmox6mnwerBO3QaldxeZ0rr203BVNHVNj7De047bbPMq1hqn20Ab/Vb5b1JmWt7IqfDDtecoO72jyCPzNADWABrTe/E8Sd/BDFpOw6na47fJTwsYywJud/2CQJMpcM7r9W3YPfO7yURY/vu0e/uj3W+8fojpsUaGizR4cTyH1QGcvJJ1O0pAnjLQAANAkhTE7j8bJKEEz30Is4ag/UKYPJ/u+fL7LjG7na8DvH3RH4c201UJ2ngza2vbeNvmFx8eU3+P3XIqssOo/wB+qmlxFpF7eYt8VBuVtfC09puhO0buYCFp5SO67UcNo8tqLmkaeI8QbH0UEzGFuoLjxs34hBojrX9Z/EbqN9iEAKEg3Y5zTzup+q4FzeRNv0m4U8NNINW2eOA7Lh5aj5Ie5pbHKeeZu0NfbeOy5WbK7N349eI7J+GhUEMoOhFjwIsUU1SMNjcgdo19vBwt8Roj6SjLdT8EKaYO3kHwXY6Z7e7J5G6aDIPfId/xAKfTuaTZxsOIbf4BDAv3hrvMKSCpyHWFrvA3+YKgVE+IMhDezmJ8WAD53VMaZhOz0LvqUa+tfc2jaPC5sPVNFRKfYj8woSXDej4e5usgDjbMC0ADmRYeZU2Nwwxu6tkr5cuhcXNcOQytHzKLixqsDQ0Sta0CwDWMFvgg3Nldcl4JJv3W6+N7LOMrNOUaKx7GbmAn/LT1cpYcw2XHiAAiHQyj2gPIfZDOiPtTel1qjFoKjzb3E+ZKntz8yAq9kTP5jipm07OBPMpCx9TTtI7Tmjzufgs9Uta09kOeeAFh6rRCBvgE18MQ2m/hYoaFSoyp61205G+6wXcfPcnmOW1mDq2na4m73cyrmprGt0ZHc+IsqmoLnntmw90aD/fNZOidlZ1LQbC8j+A1R8GFSvF3kMb7o2lF0lTGzstbc8B/0j2yvtcgNvsvt8gpInJg0NA2MbP+1w1CKMbnD6lMFDbUm5WjNkeclRy1Abt1dw+6kmBtYIF7Wt1cbngokSRFzzcnmeCL/HZRkZ5u+yq31JOmwcExr1WaosevSQYXVBRYSytG24PqCofxTmG7T87LiSmSRPFiQkOVws7hYEHzXDA3NcAtPC9wR4hdSUtye3AJJYk5Dzad3IqM80kkCGUOUHtWJ8QSpZQL3Dtf7SPkkkkz1OAOdtIPPX5o6lo/edYckklIy2ECgPsPB5hyc6lkG0A8j9wuJJMjHQnh/wCqjyHx+CSShQ15ttHyTmTDxSSVY4ljSUskjczGEgb7sHzKZ1723FtRpY5fokksqTtoXBUiCWrefd87/ZCEu/o/Rf5ldSWgpD2F3EDk1oU8cd9rj8EkkmWSZGDied1HNWtaOy0eiSSgKCuqHOPDkgmtHuud/c8AegukkubOy4CGSuGwho4Mbr6lEQVI2AXd7ziUkkomgtjzx/6UzGjjc8V1JaMMrsRkI0G1Ur7323KSSyzpE6BxUrBdJJBolEYSSSSB/9k="/>
          <p:cNvSpPr/>
          <p:nvPr/>
        </p:nvSpPr>
        <p:spPr>
          <a:xfrm>
            <a:off x="1700213" y="-182563"/>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101" name="Google Shape;101;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02" name="Google Shape;102;p2" descr="Albañil caricatura Imágenes Vectoriales, Ilustraciones Libres de Regalías  de Albañil caricatura | Depositphotos®"/>
          <p:cNvPicPr preferRelativeResize="0"/>
          <p:nvPr/>
        </p:nvPicPr>
        <p:blipFill rotWithShape="1">
          <a:blip r:embed="rId5">
            <a:alphaModFix/>
          </a:blip>
          <a:srcRect/>
          <a:stretch/>
        </p:blipFill>
        <p:spPr>
          <a:xfrm>
            <a:off x="-4" y="847976"/>
            <a:ext cx="5715000" cy="5715000"/>
          </a:xfrm>
          <a:prstGeom prst="rect">
            <a:avLst/>
          </a:prstGeom>
          <a:noFill/>
          <a:ln>
            <a:noFill/>
          </a:ln>
        </p:spPr>
      </p:pic>
      <p:sp>
        <p:nvSpPr>
          <p:cNvPr id="103" name="Google Shape;103;p2"/>
          <p:cNvSpPr/>
          <p:nvPr/>
        </p:nvSpPr>
        <p:spPr>
          <a:xfrm>
            <a:off x="4330919" y="201645"/>
            <a:ext cx="5075748"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s-CL" sz="3600" b="0" i="0" u="none" strike="noStrike" cap="none">
                <a:solidFill>
                  <a:srgbClr val="F2F2F2"/>
                </a:solidFill>
                <a:latin typeface="Calibri"/>
                <a:ea typeface="Calibri"/>
                <a:cs typeface="Calibri"/>
                <a:sym typeface="Calibri"/>
              </a:rPr>
              <a:t>Activación del aprendizaje</a:t>
            </a:r>
            <a:endParaRPr sz="1400" b="0" i="0" u="none" strike="noStrike" cap="none">
              <a:solidFill>
                <a:srgbClr val="000000"/>
              </a:solidFill>
              <a:latin typeface="Arial"/>
              <a:ea typeface="Arial"/>
              <a:cs typeface="Arial"/>
              <a:sym typeface="Arial"/>
            </a:endParaRPr>
          </a:p>
        </p:txBody>
      </p:sp>
      <p:sp>
        <p:nvSpPr>
          <p:cNvPr id="104" name="Google Shape;104;p2"/>
          <p:cNvSpPr/>
          <p:nvPr/>
        </p:nvSpPr>
        <p:spPr>
          <a:xfrm>
            <a:off x="5396583" y="2811360"/>
            <a:ext cx="4858370" cy="193895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CL" sz="2400" b="0" i="0" u="none" strike="noStrike" cap="none">
                <a:solidFill>
                  <a:srgbClr val="F2F2F2"/>
                </a:solidFill>
                <a:latin typeface="Calibri"/>
                <a:ea typeface="Calibri"/>
                <a:cs typeface="Calibri"/>
                <a:sym typeface="Calibri"/>
              </a:rPr>
              <a:t>¿Sabías que existen instrumentos digitales tecnológicos de alta precisión para realizar diferentes procedimientos en el trazado de obras de construcción?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09" name="Google Shape;109;p3"/>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10" name="Google Shape;110;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1" name="Google Shape;111;p3"/>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ACTIVACIÓN DEL</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APRENDIZAJE</a:t>
            </a:r>
            <a:endParaRPr sz="4400" b="0" i="0" u="none" strike="noStrike" cap="none">
              <a:solidFill>
                <a:srgbClr val="00953A"/>
              </a:solidFill>
              <a:latin typeface="Calibri"/>
              <a:ea typeface="Calibri"/>
              <a:cs typeface="Calibri"/>
              <a:sym typeface="Calibri"/>
            </a:endParaRPr>
          </a:p>
        </p:txBody>
      </p:sp>
      <p:sp>
        <p:nvSpPr>
          <p:cNvPr id="112" name="Google Shape;112;p3"/>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13" name="Google Shape;113;p3"/>
          <p:cNvPicPr preferRelativeResize="0"/>
          <p:nvPr/>
        </p:nvPicPr>
        <p:blipFill rotWithShape="1">
          <a:blip r:embed="rId4">
            <a:alphaModFix/>
          </a:blip>
          <a:srcRect/>
          <a:stretch/>
        </p:blipFill>
        <p:spPr>
          <a:xfrm>
            <a:off x="3286069" y="1623527"/>
            <a:ext cx="8609268" cy="4842714"/>
          </a:xfrm>
          <a:prstGeom prst="rect">
            <a:avLst/>
          </a:prstGeom>
          <a:noFill/>
          <a:ln>
            <a:noFill/>
          </a:ln>
        </p:spPr>
      </p:pic>
      <p:sp>
        <p:nvSpPr>
          <p:cNvPr id="8" name="CuadroTexto 7">
            <a:extLst>
              <a:ext uri="{FF2B5EF4-FFF2-40B4-BE49-F238E27FC236}">
                <a16:creationId xmlns:a16="http://schemas.microsoft.com/office/drawing/2014/main" id="{43F3E6F5-B278-4B9A-BBA1-355FEA7CD7CC}"/>
              </a:ext>
            </a:extLst>
          </p:cNvPr>
          <p:cNvSpPr txBox="1"/>
          <p:nvPr/>
        </p:nvSpPr>
        <p:spPr>
          <a:xfrm>
            <a:off x="403193" y="3353117"/>
            <a:ext cx="619432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https://youtu.be/6QHPnyouM9U</a:t>
            </a:r>
            <a:endParaRPr lang="es-CL" b="0" dirty="0">
              <a:effectLst/>
            </a:endParaRPr>
          </a:p>
          <a:p>
            <a:br>
              <a:rPr lang="es-CL" dirty="0"/>
            </a:b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4"/>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19" name="Google Shape;119;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4"/>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ACTIVACIÓN DEL</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APRENDIZAJE</a:t>
            </a:r>
            <a:endParaRPr sz="4400" b="0" i="0" u="none" strike="noStrike" cap="none">
              <a:solidFill>
                <a:srgbClr val="00953A"/>
              </a:solidFill>
              <a:latin typeface="Calibri"/>
              <a:ea typeface="Calibri"/>
              <a:cs typeface="Calibri"/>
              <a:sym typeface="Calibri"/>
            </a:endParaRPr>
          </a:p>
        </p:txBody>
      </p:sp>
      <p:sp>
        <p:nvSpPr>
          <p:cNvPr id="121" name="Google Shape;121;p4"/>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22" name="Google Shape;122;p4"/>
          <p:cNvPicPr preferRelativeResize="0"/>
          <p:nvPr/>
        </p:nvPicPr>
        <p:blipFill rotWithShape="1">
          <a:blip r:embed="rId4">
            <a:alphaModFix/>
          </a:blip>
          <a:srcRect/>
          <a:stretch/>
        </p:blipFill>
        <p:spPr>
          <a:xfrm>
            <a:off x="3306105" y="1604865"/>
            <a:ext cx="8589231" cy="4831442"/>
          </a:xfrm>
          <a:prstGeom prst="rect">
            <a:avLst/>
          </a:prstGeom>
          <a:noFill/>
          <a:ln>
            <a:noFill/>
          </a:ln>
        </p:spPr>
      </p:pic>
      <p:sp>
        <p:nvSpPr>
          <p:cNvPr id="8" name="CuadroTexto 7">
            <a:extLst>
              <a:ext uri="{FF2B5EF4-FFF2-40B4-BE49-F238E27FC236}">
                <a16:creationId xmlns:a16="http://schemas.microsoft.com/office/drawing/2014/main" id="{E253381F-EBCE-4FA4-B85D-DBAC3BBD3D6A}"/>
              </a:ext>
            </a:extLst>
          </p:cNvPr>
          <p:cNvSpPr txBox="1"/>
          <p:nvPr/>
        </p:nvSpPr>
        <p:spPr>
          <a:xfrm>
            <a:off x="403193" y="3548997"/>
            <a:ext cx="619432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https://youtu.be/LfKGSxnBZaw</a:t>
            </a:r>
            <a:endParaRPr lang="es-CL" b="0" dirty="0">
              <a:effectLst/>
            </a:endParaRPr>
          </a:p>
          <a:p>
            <a:br>
              <a:rPr lang="es-CL" dirty="0"/>
            </a:br>
            <a:endParaRPr lang="es-C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27" name="Google Shape;127;p5"/>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28" name="Google Shape;128;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9" name="Google Shape;129;p5"/>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ACTIVACIÓN DEL</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APRENDIZAJE</a:t>
            </a:r>
            <a:endParaRPr sz="4400" b="0" i="0" u="none" strike="noStrike" cap="none">
              <a:solidFill>
                <a:srgbClr val="00953A"/>
              </a:solidFill>
              <a:latin typeface="Calibri"/>
              <a:ea typeface="Calibri"/>
              <a:cs typeface="Calibri"/>
              <a:sym typeface="Calibri"/>
            </a:endParaRPr>
          </a:p>
        </p:txBody>
      </p:sp>
      <p:sp>
        <p:nvSpPr>
          <p:cNvPr id="130" name="Google Shape;130;p5"/>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31" name="Google Shape;131;p5"/>
          <p:cNvPicPr preferRelativeResize="0"/>
          <p:nvPr/>
        </p:nvPicPr>
        <p:blipFill rotWithShape="1">
          <a:blip r:embed="rId4">
            <a:alphaModFix/>
          </a:blip>
          <a:srcRect/>
          <a:stretch/>
        </p:blipFill>
        <p:spPr>
          <a:xfrm>
            <a:off x="3306107" y="1604865"/>
            <a:ext cx="8589230" cy="4831442"/>
          </a:xfrm>
          <a:prstGeom prst="rect">
            <a:avLst/>
          </a:prstGeom>
          <a:noFill/>
          <a:ln>
            <a:noFill/>
          </a:ln>
        </p:spPr>
      </p:pic>
      <p:sp>
        <p:nvSpPr>
          <p:cNvPr id="8" name="CuadroTexto 7">
            <a:extLst>
              <a:ext uri="{FF2B5EF4-FFF2-40B4-BE49-F238E27FC236}">
                <a16:creationId xmlns:a16="http://schemas.microsoft.com/office/drawing/2014/main" id="{992F3BAD-0F95-4605-B9F7-B1A3A99041FA}"/>
              </a:ext>
            </a:extLst>
          </p:cNvPr>
          <p:cNvSpPr txBox="1"/>
          <p:nvPr/>
        </p:nvSpPr>
        <p:spPr>
          <a:xfrm>
            <a:off x="403193" y="3707482"/>
            <a:ext cx="619432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https://youtu.be/K1ouRr-cu1c</a:t>
            </a:r>
            <a:endParaRPr lang="es-CL" b="0" dirty="0">
              <a:effectLst/>
            </a:endParaRPr>
          </a:p>
          <a:p>
            <a:br>
              <a:rPr lang="es-CL" dirty="0"/>
            </a:br>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6"/>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37" name="Google Shape;137;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8" name="Google Shape;138;p6"/>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ACTIVACIÓN DEL</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APRENDIZAJE</a:t>
            </a:r>
            <a:endParaRPr sz="4400" b="0" i="0" u="none" strike="noStrike" cap="none">
              <a:solidFill>
                <a:srgbClr val="00953A"/>
              </a:solidFill>
              <a:latin typeface="Calibri"/>
              <a:ea typeface="Calibri"/>
              <a:cs typeface="Calibri"/>
              <a:sym typeface="Calibri"/>
            </a:endParaRPr>
          </a:p>
        </p:txBody>
      </p:sp>
      <p:sp>
        <p:nvSpPr>
          <p:cNvPr id="139" name="Google Shape;139;p6"/>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40" name="Google Shape;140;p6"/>
          <p:cNvPicPr preferRelativeResize="0"/>
          <p:nvPr/>
        </p:nvPicPr>
        <p:blipFill rotWithShape="1">
          <a:blip r:embed="rId4">
            <a:alphaModFix/>
          </a:blip>
          <a:srcRect/>
          <a:stretch/>
        </p:blipFill>
        <p:spPr>
          <a:xfrm>
            <a:off x="3306105" y="1604865"/>
            <a:ext cx="8589231" cy="4831442"/>
          </a:xfrm>
          <a:prstGeom prst="rect">
            <a:avLst/>
          </a:prstGeom>
          <a:noFill/>
          <a:ln>
            <a:noFill/>
          </a:ln>
        </p:spPr>
      </p:pic>
      <p:sp>
        <p:nvSpPr>
          <p:cNvPr id="8" name="CuadroTexto 7">
            <a:extLst>
              <a:ext uri="{FF2B5EF4-FFF2-40B4-BE49-F238E27FC236}">
                <a16:creationId xmlns:a16="http://schemas.microsoft.com/office/drawing/2014/main" id="{145B35F7-8E16-499F-A845-65D76A0C6518}"/>
              </a:ext>
            </a:extLst>
          </p:cNvPr>
          <p:cNvSpPr txBox="1"/>
          <p:nvPr/>
        </p:nvSpPr>
        <p:spPr>
          <a:xfrm>
            <a:off x="146430" y="3651254"/>
            <a:ext cx="619432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https://youtu.be/WRl6lMJmOrQ</a:t>
            </a:r>
            <a:endParaRPr lang="es-CL" b="0" dirty="0">
              <a:effectLst/>
            </a:endParaRPr>
          </a:p>
          <a:p>
            <a:br>
              <a:rPr lang="es-CL" dirty="0"/>
            </a:br>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pic>
        <p:nvPicPr>
          <p:cNvPr id="145" name="Google Shape;145;gaead4436fe_0_0"/>
          <p:cNvPicPr preferRelativeResize="0"/>
          <p:nvPr/>
        </p:nvPicPr>
        <p:blipFill rotWithShape="1">
          <a:blip r:embed="rId3">
            <a:alphaModFix/>
          </a:blip>
          <a:srcRect/>
          <a:stretch/>
        </p:blipFill>
        <p:spPr>
          <a:xfrm>
            <a:off x="4775" y="0"/>
            <a:ext cx="12182475" cy="6858000"/>
          </a:xfrm>
          <a:prstGeom prst="rect">
            <a:avLst/>
          </a:prstGeom>
          <a:noFill/>
          <a:ln>
            <a:noFill/>
          </a:ln>
        </p:spPr>
      </p:pic>
      <p:sp>
        <p:nvSpPr>
          <p:cNvPr id="146" name="Google Shape;146;gaead4436fe_0_0"/>
          <p:cNvSpPr/>
          <p:nvPr/>
        </p:nvSpPr>
        <p:spPr>
          <a:xfrm>
            <a:off x="12020365" y="275204"/>
            <a:ext cx="1716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gaead4436fe_0_0"/>
          <p:cNvSpPr txBox="1"/>
          <p:nvPr/>
        </p:nvSpPr>
        <p:spPr>
          <a:xfrm>
            <a:off x="296663" y="391759"/>
            <a:ext cx="10515600" cy="13257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00"/>
              </a:buClr>
              <a:buSzPts val="4400"/>
              <a:buFont typeface="Arial"/>
              <a:buNone/>
            </a:pPr>
            <a:r>
              <a:rPr lang="es-CL" sz="4400" dirty="0">
                <a:solidFill>
                  <a:srgbClr val="A7A8AA"/>
                </a:solidFill>
                <a:latin typeface="Calibri"/>
                <a:ea typeface="Calibri"/>
                <a:cs typeface="Calibri"/>
                <a:sym typeface="Calibri"/>
              </a:rPr>
              <a:t>PREGUNTAS</a:t>
            </a:r>
            <a:endParaRPr sz="4400" dirty="0">
              <a:solidFill>
                <a:srgbClr val="A7A8AA"/>
              </a:solidFill>
              <a:latin typeface="Calibri"/>
              <a:ea typeface="Calibri"/>
              <a:cs typeface="Calibri"/>
              <a:sym typeface="Calibri"/>
            </a:endParaRPr>
          </a:p>
        </p:txBody>
      </p:sp>
      <p:sp>
        <p:nvSpPr>
          <p:cNvPr id="148" name="Google Shape;148;gaead4436fe_0_0"/>
          <p:cNvSpPr/>
          <p:nvPr/>
        </p:nvSpPr>
        <p:spPr>
          <a:xfrm>
            <a:off x="403193" y="304416"/>
            <a:ext cx="1336800" cy="456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49" name="Google Shape;149;gaead4436fe_0_0"/>
          <p:cNvSpPr txBox="1"/>
          <p:nvPr/>
        </p:nvSpPr>
        <p:spPr>
          <a:xfrm>
            <a:off x="1553375" y="1883875"/>
            <a:ext cx="9766500" cy="4296600"/>
          </a:xfrm>
          <a:prstGeom prst="rect">
            <a:avLst/>
          </a:prstGeom>
          <a:solidFill>
            <a:srgbClr val="00953A"/>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CL" sz="2400" dirty="0">
                <a:solidFill>
                  <a:schemeClr val="bg1"/>
                </a:solidFill>
                <a:latin typeface="Calibri"/>
                <a:ea typeface="Calibri"/>
                <a:cs typeface="Calibri"/>
                <a:sym typeface="Calibri"/>
              </a:rPr>
              <a:t>Explica con tus palabras ¿Qué entiendes por instrumentos digitales tecnológicos de alta precisión?</a:t>
            </a:r>
            <a:endParaRPr sz="2400" dirty="0">
              <a:solidFill>
                <a:schemeClr val="bg1"/>
              </a:solidFill>
              <a:latin typeface="Calibri"/>
              <a:ea typeface="Calibri"/>
              <a:cs typeface="Calibri"/>
              <a:sym typeface="Calibri"/>
            </a:endParaRPr>
          </a:p>
          <a:p>
            <a:pPr marL="0" lvl="0" indent="0" algn="l" rtl="0">
              <a:spcBef>
                <a:spcPts val="0"/>
              </a:spcBef>
              <a:spcAft>
                <a:spcPts val="0"/>
              </a:spcAft>
              <a:buNone/>
            </a:pPr>
            <a:endParaRPr sz="2400" dirty="0">
              <a:solidFill>
                <a:schemeClr val="bg1"/>
              </a:solidFill>
              <a:latin typeface="Calibri"/>
              <a:ea typeface="Calibri"/>
              <a:cs typeface="Calibri"/>
              <a:sym typeface="Calibri"/>
            </a:endParaRPr>
          </a:p>
          <a:p>
            <a:pPr marL="0" lvl="0" indent="0" algn="l" rtl="0">
              <a:spcBef>
                <a:spcPts val="0"/>
              </a:spcBef>
              <a:spcAft>
                <a:spcPts val="0"/>
              </a:spcAft>
              <a:buNone/>
            </a:pPr>
            <a:r>
              <a:rPr lang="es-CL" sz="2400" dirty="0">
                <a:solidFill>
                  <a:schemeClr val="bg1"/>
                </a:solidFill>
                <a:latin typeface="Calibri"/>
                <a:ea typeface="Calibri"/>
                <a:cs typeface="Calibri"/>
                <a:sym typeface="Calibri"/>
              </a:rPr>
              <a:t>¿Qué instrumentos digitales conoces y has utilizado para realizar un trazado?</a:t>
            </a:r>
            <a:endParaRPr sz="2400" dirty="0">
              <a:solidFill>
                <a:schemeClr val="bg1"/>
              </a:solidFill>
              <a:latin typeface="Calibri"/>
              <a:ea typeface="Calibri"/>
              <a:cs typeface="Calibri"/>
              <a:sym typeface="Calibri"/>
            </a:endParaRPr>
          </a:p>
          <a:p>
            <a:pPr marL="0" lvl="0" indent="0" algn="l" rtl="0">
              <a:spcBef>
                <a:spcPts val="0"/>
              </a:spcBef>
              <a:spcAft>
                <a:spcPts val="0"/>
              </a:spcAft>
              <a:buNone/>
            </a:pPr>
            <a:endParaRPr sz="2400" dirty="0">
              <a:solidFill>
                <a:schemeClr val="bg1"/>
              </a:solidFill>
              <a:latin typeface="Calibri"/>
              <a:ea typeface="Calibri"/>
              <a:cs typeface="Calibri"/>
              <a:sym typeface="Calibri"/>
            </a:endParaRPr>
          </a:p>
          <a:p>
            <a:pPr marL="0" lvl="0" indent="0" algn="l" rtl="0">
              <a:spcBef>
                <a:spcPts val="0"/>
              </a:spcBef>
              <a:spcAft>
                <a:spcPts val="0"/>
              </a:spcAft>
              <a:buNone/>
            </a:pPr>
            <a:r>
              <a:rPr lang="es-CL" sz="2400" dirty="0">
                <a:solidFill>
                  <a:schemeClr val="bg1"/>
                </a:solidFill>
                <a:latin typeface="Calibri"/>
                <a:ea typeface="Calibri"/>
                <a:cs typeface="Calibri"/>
                <a:sym typeface="Calibri"/>
              </a:rPr>
              <a:t>¿Conocías el nivel láser de 5 puntos? ¿En qué sentido consideras que facilita el trazado de una construcción?</a:t>
            </a:r>
            <a:endParaRPr sz="2400" dirty="0">
              <a:solidFill>
                <a:schemeClr val="bg1"/>
              </a:solidFill>
              <a:latin typeface="Calibri"/>
              <a:ea typeface="Calibri"/>
              <a:cs typeface="Calibri"/>
              <a:sym typeface="Calibri"/>
            </a:endParaRPr>
          </a:p>
          <a:p>
            <a:pPr marL="0" lvl="0" indent="0" algn="l" rtl="0">
              <a:spcBef>
                <a:spcPts val="0"/>
              </a:spcBef>
              <a:spcAft>
                <a:spcPts val="0"/>
              </a:spcAft>
              <a:buNone/>
            </a:pPr>
            <a:endParaRPr sz="2400" dirty="0">
              <a:solidFill>
                <a:schemeClr val="bg1"/>
              </a:solidFill>
              <a:latin typeface="Calibri"/>
              <a:ea typeface="Calibri"/>
              <a:cs typeface="Calibri"/>
              <a:sym typeface="Calibri"/>
            </a:endParaRPr>
          </a:p>
          <a:p>
            <a:pPr marL="0" lvl="0" indent="0" algn="l" rtl="0">
              <a:spcBef>
                <a:spcPts val="0"/>
              </a:spcBef>
              <a:spcAft>
                <a:spcPts val="0"/>
              </a:spcAft>
              <a:buNone/>
            </a:pPr>
            <a:r>
              <a:rPr lang="es-CL" sz="2400" dirty="0">
                <a:solidFill>
                  <a:schemeClr val="bg1"/>
                </a:solidFill>
                <a:latin typeface="Calibri"/>
                <a:ea typeface="Calibri"/>
                <a:cs typeface="Calibri"/>
                <a:sym typeface="Calibri"/>
              </a:rPr>
              <a:t>¿Consideras que el nivel topográfico o nivel de ingeniero es un instrumento que se debe utilizar obligatoriamente en los trazados de construcción? ¿Por qué?</a:t>
            </a:r>
            <a:endParaRPr sz="2400" dirty="0">
              <a:solidFill>
                <a:schemeClr val="bg1"/>
              </a:solidFill>
              <a:latin typeface="Calibri"/>
              <a:ea typeface="Calibri"/>
              <a:cs typeface="Calibri"/>
              <a:sym typeface="Calibri"/>
            </a:endParaRPr>
          </a:p>
          <a:p>
            <a:pPr marL="0" lvl="0" indent="0" algn="l" rtl="0">
              <a:spcBef>
                <a:spcPts val="0"/>
              </a:spcBef>
              <a:spcAft>
                <a:spcPts val="0"/>
              </a:spcAft>
              <a:buNone/>
            </a:pPr>
            <a:endParaRPr sz="2400" dirty="0">
              <a:solidFill>
                <a:schemeClr val="bg1"/>
              </a:solidFill>
              <a:latin typeface="Calibri"/>
              <a:ea typeface="Calibri"/>
              <a:cs typeface="Calibri"/>
              <a:sym typeface="Calibri"/>
            </a:endParaRPr>
          </a:p>
          <a:p>
            <a:pPr marL="0" lvl="0" indent="0" algn="l" rtl="0">
              <a:spcBef>
                <a:spcPts val="0"/>
              </a:spcBef>
              <a:spcAft>
                <a:spcPts val="0"/>
              </a:spcAft>
              <a:buNone/>
            </a:pPr>
            <a:endParaRPr sz="2400" dirty="0">
              <a:solidFill>
                <a:schemeClr val="bg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Words>
  <Application>Microsoft Office PowerPoint</Application>
  <PresentationFormat>Panorámica</PresentationFormat>
  <Paragraphs>27</Paragraphs>
  <Slides>7</Slides>
  <Notes>7</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Tema de Office</vt:lpstr>
      <vt:lpstr>Trazado de Obras  de Construcción</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Trazado de Obras  de Construcción</dc:title>
  <dc:creator>Jorge Rojas</dc:creator>
  <cp:lastModifiedBy>Karina Uribe Mansilla</cp:lastModifiedBy>
  <cp:revision>1</cp:revision>
  <dcterms:created xsi:type="dcterms:W3CDTF">2020-08-06T15:36:33Z</dcterms:created>
  <dcterms:modified xsi:type="dcterms:W3CDTF">2021-02-11T18:08:44Z</dcterms:modified>
</cp:coreProperties>
</file>