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0" r:id="rId3"/>
    <p:sldId id="339" r:id="rId4"/>
    <p:sldId id="340" r:id="rId5"/>
    <p:sldId id="366" r:id="rId6"/>
    <p:sldId id="390" r:id="rId7"/>
    <p:sldId id="383" r:id="rId8"/>
    <p:sldId id="391" r:id="rId9"/>
    <p:sldId id="392" r:id="rId10"/>
    <p:sldId id="393" r:id="rId11"/>
    <p:sldId id="394" r:id="rId12"/>
    <p:sldId id="395" r:id="rId13"/>
    <p:sldId id="396" r:id="rId14"/>
    <p:sldId id="371" r:id="rId15"/>
    <p:sldId id="397" r:id="rId16"/>
    <p:sldId id="385" r:id="rId1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.silvahidd@gmail.com" initials="d" lastIdx="7" clrIdx="0">
    <p:extLst>
      <p:ext uri="{19B8F6BF-5375-455C-9EA6-DF929625EA0E}">
        <p15:presenceInfo xmlns:p15="http://schemas.microsoft.com/office/powerpoint/2012/main" userId="08768d0e4472d80f" providerId="Windows Live"/>
      </p:ext>
    </p:extLst>
  </p:cmAuthor>
  <p:cmAuthor id="2" name="IIE" initials="I" lastIdx="6" clrIdx="1">
    <p:extLst>
      <p:ext uri="{19B8F6BF-5375-455C-9EA6-DF929625EA0E}">
        <p15:presenceInfo xmlns:p15="http://schemas.microsoft.com/office/powerpoint/2012/main" userId="II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25B0"/>
    <a:srgbClr val="A7A8AA"/>
    <a:srgbClr val="DB39C0"/>
    <a:srgbClr val="88354D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0-11-06T17:37:02.755" idx="1">
    <p:pos x="6703" y="1016"/>
    <p:text>Esta imagen cambió, habría que hacer algo similar</p:text>
    <p:extLst>
      <p:ext uri="{C676402C-5697-4E1C-873F-D02D1690AC5C}">
        <p15:threadingInfo xmlns:p15="http://schemas.microsoft.com/office/powerpoint/2012/main" timeZoneBias="180"/>
      </p:ext>
    </p:extLst>
  </p:cm>
  <p:cm authorId="1" dt="2020-12-11T21:54:53.218" idx="4">
    <p:pos x="6703" y="1152"/>
    <p:text>La idea de las portadas es que sea una imagen, no una ilustración, si no les parece la imagen que encontré, por favor, hacerme llegar la que a ustedes les parezca, pero tiene que ser una foto, no un dibujo.</p:text>
    <p:extLst>
      <p:ext uri="{C676402C-5697-4E1C-873F-D02D1690AC5C}">
        <p15:threadingInfo xmlns:p15="http://schemas.microsoft.com/office/powerpoint/2012/main" timeZoneBias="180">
          <p15:parentCm authorId="2" idx="1"/>
        </p15:threadingInfo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9440C8-1BA2-45A6-851C-A350684416BA}" type="datetimeFigureOut">
              <a:rPr lang="es-CL" smtClean="0"/>
              <a:t>15-02-2021</a:t>
            </a:fld>
            <a:endParaRPr lang="es-CL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D68403-0CE9-4612-A898-9527BD86D958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78971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D68403-0CE9-4612-A898-9527BD86D958}" type="slidenum">
              <a:rPr lang="es-CL" smtClean="0"/>
              <a:t>3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368273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D68403-0CE9-4612-A898-9527BD86D958}" type="slidenum">
              <a:rPr lang="es-CL" smtClean="0"/>
              <a:t>12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677931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D68403-0CE9-4612-A898-9527BD86D958}" type="slidenum">
              <a:rPr lang="es-CL" smtClean="0"/>
              <a:t>13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941565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D68403-0CE9-4612-A898-9527BD86D958}" type="slidenum">
              <a:rPr lang="es-CL" smtClean="0"/>
              <a:t>14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634177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D68403-0CE9-4612-A898-9527BD86D958}" type="slidenum">
              <a:rPr lang="es-CL" smtClean="0"/>
              <a:t>15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617870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D68403-0CE9-4612-A898-9527BD86D958}" type="slidenum">
              <a:rPr lang="es-CL" smtClean="0"/>
              <a:t>16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529680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D68403-0CE9-4612-A898-9527BD86D958}" type="slidenum">
              <a:rPr lang="es-CL" smtClean="0"/>
              <a:t>4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96377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D68403-0CE9-4612-A898-9527BD86D958}" type="slidenum">
              <a:rPr lang="es-CL" smtClean="0"/>
              <a:t>5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95047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D68403-0CE9-4612-A898-9527BD86D958}" type="slidenum">
              <a:rPr lang="es-CL" smtClean="0"/>
              <a:t>6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269757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D68403-0CE9-4612-A898-9527BD86D958}" type="slidenum">
              <a:rPr lang="es-CL" smtClean="0"/>
              <a:t>7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541779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D68403-0CE9-4612-A898-9527BD86D958}" type="slidenum">
              <a:rPr lang="es-CL" smtClean="0"/>
              <a:t>8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664436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D68403-0CE9-4612-A898-9527BD86D958}" type="slidenum">
              <a:rPr lang="es-CL" smtClean="0"/>
              <a:t>9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61809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D68403-0CE9-4612-A898-9527BD86D958}" type="slidenum">
              <a:rPr lang="es-CL" smtClean="0"/>
              <a:t>10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498452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D68403-0CE9-4612-A898-9527BD86D958}" type="slidenum">
              <a:rPr lang="es-CL" smtClean="0"/>
              <a:t>11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95830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912C63-FF96-453D-AE8F-4B16131C5C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1D2167E-65B6-4257-BF20-50465DEE40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9CB69E-8DD8-4081-9E05-A3E69F231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7044-1EFD-49B2-9884-9FB6763C9AB8}" type="datetimeFigureOut">
              <a:rPr lang="es-CL" smtClean="0"/>
              <a:t>15-02-2021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1BB63DB-CB6B-4A80-81F1-8660C5B1A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D7E99E-7FE4-4D06-AE91-7B0535146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2468-F7F5-4C01-837E-05B83162AB51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19798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F46CBE-DB82-4ADD-B153-02C0809E4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BBB29C6-8232-41EA-824D-48EB13A828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F407F2-9DBA-4B47-9861-B12D62B78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7044-1EFD-49B2-9884-9FB6763C9AB8}" type="datetimeFigureOut">
              <a:rPr lang="es-CL" smtClean="0"/>
              <a:t>15-02-2021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C9DAB7-CF5B-4FA9-8997-D11D236E9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2C8539-9B0D-4A03-B55A-AA79A64B4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2468-F7F5-4C01-837E-05B83162AB51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34936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8BACB3A-C2AD-4CD4-8A43-BADEB87E71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19D21E-CB09-43EC-8423-F87515891A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02E30D-53CE-44D9-A655-8B2300F34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7044-1EFD-49B2-9884-9FB6763C9AB8}" type="datetimeFigureOut">
              <a:rPr lang="es-CL" smtClean="0"/>
              <a:t>15-02-2021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3AE0BC-C44D-42A5-A865-0ACC76EB2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BB3BB6-12CA-4D48-9278-5B02F3849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2468-F7F5-4C01-837E-05B83162AB51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86200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80818C-AC32-45D9-8EF0-AEEB92623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B52A6B-E89F-4494-A8B0-5CF23C4DC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95638D-CB1A-445D-958F-3F964EECC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7044-1EFD-49B2-9884-9FB6763C9AB8}" type="datetimeFigureOut">
              <a:rPr lang="es-CL" smtClean="0"/>
              <a:t>15-02-2021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D0E86E-C2D2-4FF1-AB54-5D925A35E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47F441-B0C6-4646-9C19-C44826EAA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2468-F7F5-4C01-837E-05B83162AB51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59675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0E5724-2FE3-4C0A-AE34-33EF4629A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E2C9C82-FF15-4142-981F-1FFDC62A49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24F3AE-ACAA-4AC6-A37B-3525C404A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7044-1EFD-49B2-9884-9FB6763C9AB8}" type="datetimeFigureOut">
              <a:rPr lang="es-CL" smtClean="0"/>
              <a:t>15-02-2021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4DB45D-585A-4C53-8C7E-8E2F19943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BA3396-B363-4245-91A1-D7C6D4CD0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2468-F7F5-4C01-837E-05B83162AB51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76854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0124A9-F455-487B-81E5-0A5501ECB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775B75-4F04-4977-ACEB-F32DEEC462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430D39F-D435-4067-90D6-597E8864A4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C1A6CB5-6C8C-4E11-9E1D-5D2F505D6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7044-1EFD-49B2-9884-9FB6763C9AB8}" type="datetimeFigureOut">
              <a:rPr lang="es-CL" smtClean="0"/>
              <a:t>15-02-2021</a:t>
            </a:fld>
            <a:endParaRPr lang="es-CL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135ABB7-7462-4D2D-AD87-C3C4882BC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A4A19ED-234B-4544-A7DF-D79F22B10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2468-F7F5-4C01-837E-05B83162AB51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64465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356785-FDB1-47D0-ACCD-E39F084A9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70A170B-ADE9-4A98-B498-FF730A4F4B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EC611E9-2893-471B-8326-69B5F91915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D45512B-C5F1-456D-BB86-CF34C2E097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C010A56-4918-4E15-AE16-2A63ACA561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B56F16D-21D3-48FA-9858-EFDEEE0F9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7044-1EFD-49B2-9884-9FB6763C9AB8}" type="datetimeFigureOut">
              <a:rPr lang="es-CL" smtClean="0"/>
              <a:t>15-02-2021</a:t>
            </a:fld>
            <a:endParaRPr lang="es-CL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95405B5-8177-48A2-ADA4-65B41E64D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1A50FA2-1BFB-4FEA-BE48-BD50AAB38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2468-F7F5-4C01-837E-05B83162AB51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28601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C385CA-FD83-4115-97A9-880EF63DE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2048EAE-EB73-493B-A079-4C931AC69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7044-1EFD-49B2-9884-9FB6763C9AB8}" type="datetimeFigureOut">
              <a:rPr lang="es-CL" smtClean="0"/>
              <a:t>15-02-2021</a:t>
            </a:fld>
            <a:endParaRPr lang="es-CL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948868A-D5B5-46FC-AFC3-3305DA748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32B74A2-794C-4083-8828-1D853B42B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2468-F7F5-4C01-837E-05B83162AB51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47181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0457559-F99D-4F26-B5B5-842FE87A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7044-1EFD-49B2-9884-9FB6763C9AB8}" type="datetimeFigureOut">
              <a:rPr lang="es-CL" smtClean="0"/>
              <a:t>15-02-2021</a:t>
            </a:fld>
            <a:endParaRPr lang="es-CL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2B7C985-E099-40F5-8C8B-868ECE273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487EC2A-0F52-448B-890C-F5DA66D8C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2468-F7F5-4C01-837E-05B83162AB51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90457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4F51A8-69C1-44C9-850E-8571ED457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FBC8FB0-A77D-4D9F-8649-B05589309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8507C28-8D56-47CF-B243-C84D9CE434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F4C9356-99F6-4E03-ABB5-DBA833EF2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7044-1EFD-49B2-9884-9FB6763C9AB8}" type="datetimeFigureOut">
              <a:rPr lang="es-CL" smtClean="0"/>
              <a:t>15-02-2021</a:t>
            </a:fld>
            <a:endParaRPr lang="es-CL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6F41696-3163-444E-868F-372A5C526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66C3844-E79D-43E2-ACBF-8D2E41EF9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2468-F7F5-4C01-837E-05B83162AB51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39932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9B4CBB-6700-4E3E-85CA-A3421F074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5C90AE7-2A5E-474B-9032-7596B8847B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73DB61B-8746-4FF7-B309-DE93C71FA3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2B6F95F-A0D0-485A-B725-97F1A4B33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7044-1EFD-49B2-9884-9FB6763C9AB8}" type="datetimeFigureOut">
              <a:rPr lang="es-CL" smtClean="0"/>
              <a:t>15-02-2021</a:t>
            </a:fld>
            <a:endParaRPr lang="es-CL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7A4D0D2-E35B-45D3-A025-0C590BE8B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923BB0A-EACB-4835-817C-6F49E50CE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2468-F7F5-4C01-837E-05B83162AB51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06030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89A0B8F-FF9E-40B7-AD31-F08BE946F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FCD7843-4435-4083-B470-BDE407A04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01C967-DD38-470D-94DC-1568DAF7AC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17044-1EFD-49B2-9884-9FB6763C9AB8}" type="datetimeFigureOut">
              <a:rPr lang="es-CL" smtClean="0"/>
              <a:t>15-02-2021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B1B9C6-4BB8-42A9-88A2-506E5DC47A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5244327-7F49-4DE0-BF53-109530E9F5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F2468-F7F5-4C01-837E-05B83162AB51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8565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98D9EF15-90E6-4849-8B42-9FDD347F90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64920" y="338952"/>
            <a:ext cx="5473700" cy="6159500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E6A8B170-F7FE-4574-BBDD-9811E062866F}"/>
              </a:ext>
            </a:extLst>
          </p:cNvPr>
          <p:cNvSpPr>
            <a:spLocks noChangeAspect="1"/>
          </p:cNvSpPr>
          <p:nvPr/>
        </p:nvSpPr>
        <p:spPr>
          <a:xfrm>
            <a:off x="0" y="346232"/>
            <a:ext cx="6096000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B5E7E263-56BD-4E4E-9F0C-D577D78BCDF7}"/>
              </a:ext>
            </a:extLst>
          </p:cNvPr>
          <p:cNvSpPr/>
          <p:nvPr/>
        </p:nvSpPr>
        <p:spPr>
          <a:xfrm>
            <a:off x="11709647" y="328469"/>
            <a:ext cx="482353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ED11D7D-FFAA-4EBF-A6EF-F627CC9984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3381" y="2432485"/>
            <a:ext cx="5376902" cy="2435765"/>
          </a:xfrm>
        </p:spPr>
        <p:txBody>
          <a:bodyPr>
            <a:normAutofit/>
          </a:bodyPr>
          <a:lstStyle/>
          <a:p>
            <a:pPr algn="r"/>
            <a:r>
              <a:rPr lang="es-MX" sz="5500" b="1" dirty="0">
                <a:solidFill>
                  <a:schemeClr val="bg1"/>
                </a:solidFill>
              </a:rPr>
              <a:t>Virtualización</a:t>
            </a:r>
            <a:endParaRPr lang="es-CL" sz="5500" b="1" dirty="0">
              <a:solidFill>
                <a:schemeClr val="bg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B1950B6-25D9-4105-92F2-8392A51A49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17775"/>
            <a:ext cx="4441794" cy="570467"/>
          </a:xfrm>
        </p:spPr>
        <p:txBody>
          <a:bodyPr/>
          <a:lstStyle/>
          <a:p>
            <a:pPr algn="r"/>
            <a:r>
              <a:rPr lang="es-MX" dirty="0">
                <a:solidFill>
                  <a:schemeClr val="bg1"/>
                </a:solidFill>
              </a:rPr>
              <a:t>Sistemas Operativos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A5A87A65-E896-4A23-BAC7-F58F78545B08}"/>
              </a:ext>
            </a:extLst>
          </p:cNvPr>
          <p:cNvSpPr txBox="1"/>
          <p:nvPr/>
        </p:nvSpPr>
        <p:spPr>
          <a:xfrm>
            <a:off x="1524000" y="976079"/>
            <a:ext cx="44417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600" dirty="0">
                <a:solidFill>
                  <a:schemeClr val="bg1"/>
                </a:solidFill>
              </a:rPr>
              <a:t>Especialidad Programación </a:t>
            </a:r>
          </a:p>
          <a:p>
            <a:pPr algn="r"/>
            <a:r>
              <a:rPr lang="es-MX" sz="1600" dirty="0">
                <a:solidFill>
                  <a:schemeClr val="bg1"/>
                </a:solidFill>
              </a:rPr>
              <a:t>Módulo Sistemas Operativos</a:t>
            </a:r>
            <a:endParaRPr lang="es-CL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088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Imagen 56">
            <a:extLst>
              <a:ext uri="{FF2B5EF4-FFF2-40B4-BE49-F238E27FC236}">
                <a16:creationId xmlns:a16="http://schemas.microsoft.com/office/drawing/2014/main" id="{5D30A522-E7BB-43F4-9F58-0599A6D0BD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B263A589-862B-46FE-947A-C1E49DB6D165}"/>
              </a:ext>
            </a:extLst>
          </p:cNvPr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6" name="Título 3">
            <a:extLst>
              <a:ext uri="{FF2B5EF4-FFF2-40B4-BE49-F238E27FC236}">
                <a16:creationId xmlns:a16="http://schemas.microsoft.com/office/drawing/2014/main" id="{27409035-8202-4EB9-9D30-FE6DD6CE5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</p:spPr>
        <p:txBody>
          <a:bodyPr/>
          <a:lstStyle/>
          <a:p>
            <a:r>
              <a:rPr lang="es-MX" dirty="0">
                <a:solidFill>
                  <a:srgbClr val="A7A8AA"/>
                </a:solidFill>
              </a:rPr>
              <a:t>VIRTUALIZACIÓN SIN UN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SISTEMA OPERATIVO ANFITRIÓN</a:t>
            </a:r>
            <a:endParaRPr lang="es-CL" dirty="0">
              <a:solidFill>
                <a:srgbClr val="CD25B0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F917FD6-9936-41C4-8C07-5BACC0D64FC7}"/>
              </a:ext>
            </a:extLst>
          </p:cNvPr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9" name="Google Shape;308;p10">
            <a:extLst>
              <a:ext uri="{FF2B5EF4-FFF2-40B4-BE49-F238E27FC236}">
                <a16:creationId xmlns:a16="http://schemas.microsoft.com/office/drawing/2014/main" id="{BA3F9789-2456-4C58-B823-0C4FE21C3D8D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05254" y="1690688"/>
            <a:ext cx="8191500" cy="440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309;p10">
            <a:extLst>
              <a:ext uri="{FF2B5EF4-FFF2-40B4-BE49-F238E27FC236}">
                <a16:creationId xmlns:a16="http://schemas.microsoft.com/office/drawing/2014/main" id="{D20C5DA2-4C67-4F9D-9D5C-BE56FC0C7375}"/>
              </a:ext>
            </a:extLst>
          </p:cNvPr>
          <p:cNvSpPr txBox="1"/>
          <p:nvPr/>
        </p:nvSpPr>
        <p:spPr>
          <a:xfrm>
            <a:off x="3238791" y="6091238"/>
            <a:ext cx="4924425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Fuente: https://rincondelatecnologia.com/virtualizacion-con-virtualbox/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87022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Imagen 56">
            <a:extLst>
              <a:ext uri="{FF2B5EF4-FFF2-40B4-BE49-F238E27FC236}">
                <a16:creationId xmlns:a16="http://schemas.microsoft.com/office/drawing/2014/main" id="{5D30A522-E7BB-43F4-9F58-0599A6D0BD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B263A589-862B-46FE-947A-C1E49DB6D165}"/>
              </a:ext>
            </a:extLst>
          </p:cNvPr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6" name="Título 3">
            <a:extLst>
              <a:ext uri="{FF2B5EF4-FFF2-40B4-BE49-F238E27FC236}">
                <a16:creationId xmlns:a16="http://schemas.microsoft.com/office/drawing/2014/main" id="{27409035-8202-4EB9-9D30-FE6DD6CE5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</p:spPr>
        <p:txBody>
          <a:bodyPr/>
          <a:lstStyle/>
          <a:p>
            <a:r>
              <a:rPr lang="es-MX" dirty="0">
                <a:solidFill>
                  <a:srgbClr val="A7A8AA"/>
                </a:solidFill>
              </a:rPr>
              <a:t>VENTAJAS DE LA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VIRTUALIZACIÓN</a:t>
            </a:r>
            <a:endParaRPr lang="es-CL" dirty="0">
              <a:solidFill>
                <a:srgbClr val="CD25B0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F917FD6-9936-41C4-8C07-5BACC0D64FC7}"/>
              </a:ext>
            </a:extLst>
          </p:cNvPr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95823F99-6936-4EA7-A0DF-F172E2B1F64A}"/>
              </a:ext>
            </a:extLst>
          </p:cNvPr>
          <p:cNvGrpSpPr/>
          <p:nvPr/>
        </p:nvGrpSpPr>
        <p:grpSpPr>
          <a:xfrm>
            <a:off x="-2959" y="2352583"/>
            <a:ext cx="4013401" cy="3951721"/>
            <a:chOff x="0" y="0"/>
            <a:chExt cx="4784318" cy="2870591"/>
          </a:xfrm>
        </p:grpSpPr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B5CA6259-6A93-4B3C-BFA8-7E589E66BF11}"/>
                </a:ext>
              </a:extLst>
            </p:cNvPr>
            <p:cNvSpPr/>
            <p:nvPr/>
          </p:nvSpPr>
          <p:spPr>
            <a:xfrm>
              <a:off x="0" y="0"/>
              <a:ext cx="4784318" cy="2870591"/>
            </a:xfrm>
            <a:prstGeom prst="rect">
              <a:avLst/>
            </a:prstGeom>
            <a:solidFill>
              <a:srgbClr val="CD25B0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12D5BA32-C87B-4859-9138-74312A2E7FC7}"/>
                </a:ext>
              </a:extLst>
            </p:cNvPr>
            <p:cNvSpPr txBox="1"/>
            <p:nvPr/>
          </p:nvSpPr>
          <p:spPr>
            <a:xfrm>
              <a:off x="94206" y="0"/>
              <a:ext cx="4638922" cy="2870591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marL="15875" marR="0" lvl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2400"/>
              </a:pPr>
              <a:r>
                <a:rPr lang="es-MX" sz="3000" b="0" i="0" u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Reutilización de hardware existente (para utilizar software más moderno) y optimizar el aprovechamiento de todos los recursos de hardware.</a:t>
              </a:r>
              <a:endParaRPr lang="es-MX" sz="3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upo 13">
            <a:extLst>
              <a:ext uri="{FF2B5EF4-FFF2-40B4-BE49-F238E27FC236}">
                <a16:creationId xmlns:a16="http://schemas.microsoft.com/office/drawing/2014/main" id="{547D5C56-CBE1-4EF9-89EC-D99B53F274F5}"/>
              </a:ext>
            </a:extLst>
          </p:cNvPr>
          <p:cNvGrpSpPr/>
          <p:nvPr/>
        </p:nvGrpSpPr>
        <p:grpSpPr>
          <a:xfrm>
            <a:off x="4102408" y="2352583"/>
            <a:ext cx="3832323" cy="3951721"/>
            <a:chOff x="0" y="0"/>
            <a:chExt cx="4784318" cy="2870591"/>
          </a:xfrm>
          <a:solidFill>
            <a:schemeClr val="bg1">
              <a:lumMod val="65000"/>
            </a:schemeClr>
          </a:solidFill>
        </p:grpSpPr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4723073F-4365-4DFB-9872-EDD6DDA2238C}"/>
                </a:ext>
              </a:extLst>
            </p:cNvPr>
            <p:cNvSpPr/>
            <p:nvPr/>
          </p:nvSpPr>
          <p:spPr>
            <a:xfrm>
              <a:off x="0" y="0"/>
              <a:ext cx="4784318" cy="287059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id="{88D9DAF6-F81A-4C3B-B021-A70A21012F3F}"/>
                </a:ext>
              </a:extLst>
            </p:cNvPr>
            <p:cNvSpPr txBox="1"/>
            <p:nvPr/>
          </p:nvSpPr>
          <p:spPr>
            <a:xfrm>
              <a:off x="94206" y="0"/>
              <a:ext cx="4616533" cy="2870591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marL="15875" marR="0" lvl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2400"/>
              </a:pPr>
              <a:r>
                <a:rPr lang="es-MX" sz="3000" b="0" i="0" u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Rápida incorporación de nuevos recursos para los servidores virtualizados.</a:t>
              </a:r>
              <a:endParaRPr lang="es-MX" sz="3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" name="Grupo 17">
            <a:extLst>
              <a:ext uri="{FF2B5EF4-FFF2-40B4-BE49-F238E27FC236}">
                <a16:creationId xmlns:a16="http://schemas.microsoft.com/office/drawing/2014/main" id="{A723AD16-0D89-48F2-A526-474C013D9CB9}"/>
              </a:ext>
            </a:extLst>
          </p:cNvPr>
          <p:cNvGrpSpPr/>
          <p:nvPr/>
        </p:nvGrpSpPr>
        <p:grpSpPr>
          <a:xfrm>
            <a:off x="8026697" y="2352583"/>
            <a:ext cx="3832323" cy="3951721"/>
            <a:chOff x="0" y="0"/>
            <a:chExt cx="4784318" cy="2870591"/>
          </a:xfrm>
        </p:grpSpPr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556B96D5-ED41-42FD-A41E-A2481E0F5289}"/>
                </a:ext>
              </a:extLst>
            </p:cNvPr>
            <p:cNvSpPr/>
            <p:nvPr/>
          </p:nvSpPr>
          <p:spPr>
            <a:xfrm>
              <a:off x="0" y="0"/>
              <a:ext cx="4784318" cy="2870591"/>
            </a:xfrm>
            <a:prstGeom prst="rect">
              <a:avLst/>
            </a:prstGeom>
            <a:solidFill>
              <a:srgbClr val="CD25B0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CuadroTexto 19">
              <a:extLst>
                <a:ext uri="{FF2B5EF4-FFF2-40B4-BE49-F238E27FC236}">
                  <a16:creationId xmlns:a16="http://schemas.microsoft.com/office/drawing/2014/main" id="{4F795981-173B-4001-9A87-2B81343213E9}"/>
                </a:ext>
              </a:extLst>
            </p:cNvPr>
            <p:cNvSpPr txBox="1"/>
            <p:nvPr/>
          </p:nvSpPr>
          <p:spPr>
            <a:xfrm>
              <a:off x="94206" y="0"/>
              <a:ext cx="4616533" cy="2870591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marL="15875" marR="0" lvl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2400"/>
              </a:pPr>
              <a:r>
                <a:rPr lang="es-MX" sz="3000" b="0" i="0" u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Reducción de los costos de espacio y consumo necesario de forma proporcional al índice de consolidación logrado (Estimación media 10:1).</a:t>
              </a:r>
              <a:endParaRPr lang="es-MX" sz="30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92386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Imagen 56">
            <a:extLst>
              <a:ext uri="{FF2B5EF4-FFF2-40B4-BE49-F238E27FC236}">
                <a16:creationId xmlns:a16="http://schemas.microsoft.com/office/drawing/2014/main" id="{5D30A522-E7BB-43F4-9F58-0599A6D0BD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B263A589-862B-46FE-947A-C1E49DB6D165}"/>
              </a:ext>
            </a:extLst>
          </p:cNvPr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6" name="Título 3">
            <a:extLst>
              <a:ext uri="{FF2B5EF4-FFF2-40B4-BE49-F238E27FC236}">
                <a16:creationId xmlns:a16="http://schemas.microsoft.com/office/drawing/2014/main" id="{27409035-8202-4EB9-9D30-FE6DD6CE5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</p:spPr>
        <p:txBody>
          <a:bodyPr/>
          <a:lstStyle/>
          <a:p>
            <a:r>
              <a:rPr lang="es-MX" dirty="0">
                <a:solidFill>
                  <a:srgbClr val="A7A8AA"/>
                </a:solidFill>
              </a:rPr>
              <a:t>VENTAJAS DE LA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VIRTUALIZACIÓN</a:t>
            </a:r>
            <a:endParaRPr lang="es-CL" dirty="0">
              <a:solidFill>
                <a:srgbClr val="CD25B0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F917FD6-9936-41C4-8C07-5BACC0D64FC7}"/>
              </a:ext>
            </a:extLst>
          </p:cNvPr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043B2EF0-A6D5-4763-BCCB-7BB6EE6265EA}"/>
              </a:ext>
            </a:extLst>
          </p:cNvPr>
          <p:cNvSpPr txBox="1"/>
          <p:nvPr/>
        </p:nvSpPr>
        <p:spPr>
          <a:xfrm>
            <a:off x="403193" y="3794840"/>
            <a:ext cx="400085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875" marR="0"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</a:pPr>
            <a:r>
              <a:rPr lang="es-MX" sz="2200" b="1" i="0" u="none" dirty="0">
                <a:solidFill>
                  <a:srgbClr val="CD25B0"/>
                </a:solidFill>
                <a:ea typeface="Arial"/>
                <a:cs typeface="Arial"/>
                <a:sym typeface="Arial"/>
              </a:rPr>
              <a:t>Administración global centralizada y simplificada.</a:t>
            </a:r>
            <a:endParaRPr lang="es-MX" sz="2200" b="1" dirty="0">
              <a:solidFill>
                <a:srgbClr val="CD25B0"/>
              </a:solidFill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21C95415-F705-46CB-95B1-BBF48D742B9E}"/>
              </a:ext>
            </a:extLst>
          </p:cNvPr>
          <p:cNvSpPr txBox="1"/>
          <p:nvPr/>
        </p:nvSpPr>
        <p:spPr>
          <a:xfrm>
            <a:off x="3946028" y="3376776"/>
            <a:ext cx="3776921" cy="16055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875" marR="0" lvl="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400"/>
            </a:pPr>
            <a:r>
              <a:rPr lang="es-MX" sz="2400" b="1" i="0" u="none" dirty="0">
                <a:solidFill>
                  <a:srgbClr val="CD25B0"/>
                </a:solidFill>
              </a:rPr>
              <a:t>Aislamiento</a:t>
            </a:r>
            <a:endParaRPr lang="es-MX" sz="2400" b="0" i="0" u="none" dirty="0">
              <a:solidFill>
                <a:srgbClr val="CD25B0"/>
              </a:solidFill>
              <a:ea typeface="Arial"/>
              <a:cs typeface="Arial"/>
              <a:sym typeface="Arial"/>
            </a:endParaRPr>
          </a:p>
          <a:p>
            <a:pPr marL="15875" marR="0" lvl="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400"/>
            </a:pPr>
            <a:r>
              <a:rPr lang="es-MX" sz="2200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U</a:t>
            </a:r>
            <a:r>
              <a:rPr lang="es-MX" sz="2200" b="0" i="0" u="none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n fallo general de sistema de una máquina virtual no afecta al resto de máquinas virtuales.</a:t>
            </a:r>
            <a:endParaRPr lang="es-MX" sz="2200" dirty="0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50218D3D-62F3-457B-93DF-00745356D35A}"/>
              </a:ext>
            </a:extLst>
          </p:cNvPr>
          <p:cNvSpPr txBox="1"/>
          <p:nvPr/>
        </p:nvSpPr>
        <p:spPr>
          <a:xfrm>
            <a:off x="7946884" y="2609618"/>
            <a:ext cx="3722093" cy="38266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875" marR="0" lvl="0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FF0000"/>
              </a:buClr>
              <a:buSzPts val="2400"/>
            </a:pPr>
            <a:r>
              <a:rPr lang="es-MX" sz="2400" b="1" i="0" u="none" dirty="0">
                <a:solidFill>
                  <a:srgbClr val="CD25B0"/>
                </a:solidFill>
              </a:rPr>
              <a:t>Mejora en los procesos de clonación y copia de sistemas</a:t>
            </a:r>
          </a:p>
          <a:p>
            <a:pPr marL="15875" marR="0" lvl="0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FF0000"/>
              </a:buClr>
              <a:buSzPts val="2400"/>
            </a:pPr>
            <a:r>
              <a:rPr lang="es-MX" sz="2200" b="0" i="0" u="none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Mayor facilidad para la creación de entornos de test que permiten poner en marcha nuevas aplicaciones sin impactar a la producción, agilizando el proceso de las pruebas.</a:t>
            </a:r>
            <a:endParaRPr lang="es-MX" sz="2200" dirty="0"/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C114CE14-2E3B-4C29-9DC7-53991B32A55B}"/>
              </a:ext>
            </a:extLst>
          </p:cNvPr>
          <p:cNvCxnSpPr/>
          <p:nvPr/>
        </p:nvCxnSpPr>
        <p:spPr>
          <a:xfrm>
            <a:off x="3769567" y="2799184"/>
            <a:ext cx="0" cy="3536302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573E8FBD-FE58-47D5-B82B-6371DE744BEF}"/>
              </a:ext>
            </a:extLst>
          </p:cNvPr>
          <p:cNvCxnSpPr/>
          <p:nvPr/>
        </p:nvCxnSpPr>
        <p:spPr>
          <a:xfrm>
            <a:off x="7808895" y="2799184"/>
            <a:ext cx="0" cy="3536302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6563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Imagen 56">
            <a:extLst>
              <a:ext uri="{FF2B5EF4-FFF2-40B4-BE49-F238E27FC236}">
                <a16:creationId xmlns:a16="http://schemas.microsoft.com/office/drawing/2014/main" id="{5D30A522-E7BB-43F4-9F58-0599A6D0BD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B263A589-862B-46FE-947A-C1E49DB6D165}"/>
              </a:ext>
            </a:extLst>
          </p:cNvPr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6" name="Título 3">
            <a:extLst>
              <a:ext uri="{FF2B5EF4-FFF2-40B4-BE49-F238E27FC236}">
                <a16:creationId xmlns:a16="http://schemas.microsoft.com/office/drawing/2014/main" id="{27409035-8202-4EB9-9D30-FE6DD6CE5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</p:spPr>
        <p:txBody>
          <a:bodyPr/>
          <a:lstStyle/>
          <a:p>
            <a:r>
              <a:rPr lang="es-MX" dirty="0">
                <a:solidFill>
                  <a:srgbClr val="A7A8AA"/>
                </a:solidFill>
              </a:rPr>
              <a:t>VENTAJAS DE LA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VIRTUALIZACIÓN</a:t>
            </a:r>
            <a:endParaRPr lang="es-CL" dirty="0">
              <a:solidFill>
                <a:srgbClr val="CD25B0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F917FD6-9936-41C4-8C07-5BACC0D64FC7}"/>
              </a:ext>
            </a:extLst>
          </p:cNvPr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95823F99-6936-4EA7-A0DF-F172E2B1F64A}"/>
              </a:ext>
            </a:extLst>
          </p:cNvPr>
          <p:cNvGrpSpPr/>
          <p:nvPr/>
        </p:nvGrpSpPr>
        <p:grpSpPr>
          <a:xfrm>
            <a:off x="-2959" y="2352583"/>
            <a:ext cx="5748975" cy="3951721"/>
            <a:chOff x="0" y="0"/>
            <a:chExt cx="4784318" cy="2870591"/>
          </a:xfrm>
        </p:grpSpPr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B5CA6259-6A93-4B3C-BFA8-7E589E66BF11}"/>
                </a:ext>
              </a:extLst>
            </p:cNvPr>
            <p:cNvSpPr/>
            <p:nvPr/>
          </p:nvSpPr>
          <p:spPr>
            <a:xfrm>
              <a:off x="0" y="0"/>
              <a:ext cx="4784318" cy="2870591"/>
            </a:xfrm>
            <a:prstGeom prst="rect">
              <a:avLst/>
            </a:prstGeom>
            <a:solidFill>
              <a:srgbClr val="CD25B0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12D5BA32-C87B-4859-9138-74312A2E7FC7}"/>
                </a:ext>
              </a:extLst>
            </p:cNvPr>
            <p:cNvSpPr txBox="1"/>
            <p:nvPr/>
          </p:nvSpPr>
          <p:spPr>
            <a:xfrm>
              <a:off x="94206" y="0"/>
              <a:ext cx="4638922" cy="2870591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marL="15875" marR="0" lvl="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2400"/>
              </a:pPr>
              <a:r>
                <a:rPr lang="es-MX" sz="2800" b="0" i="0" u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Migración en caliente de máquinas virtuales (sin pérdida de servicio) de un servidor físico a otro, eliminando la necesidad de paradas planificadas por mantenimiento de los servidores físicos.</a:t>
              </a:r>
              <a:endParaRPr lang="es-MX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upo 13">
            <a:extLst>
              <a:ext uri="{FF2B5EF4-FFF2-40B4-BE49-F238E27FC236}">
                <a16:creationId xmlns:a16="http://schemas.microsoft.com/office/drawing/2014/main" id="{547D5C56-CBE1-4EF9-89EC-D99B53F274F5}"/>
              </a:ext>
            </a:extLst>
          </p:cNvPr>
          <p:cNvGrpSpPr/>
          <p:nvPr/>
        </p:nvGrpSpPr>
        <p:grpSpPr>
          <a:xfrm>
            <a:off x="5837902" y="2352583"/>
            <a:ext cx="5974653" cy="3951721"/>
            <a:chOff x="0" y="0"/>
            <a:chExt cx="4784318" cy="2870591"/>
          </a:xfrm>
          <a:solidFill>
            <a:srgbClr val="CD25B0"/>
          </a:solidFill>
        </p:grpSpPr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4723073F-4365-4DFB-9872-EDD6DDA2238C}"/>
                </a:ext>
              </a:extLst>
            </p:cNvPr>
            <p:cNvSpPr/>
            <p:nvPr/>
          </p:nvSpPr>
          <p:spPr>
            <a:xfrm>
              <a:off x="0" y="0"/>
              <a:ext cx="4784318" cy="287059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id="{88D9DAF6-F81A-4C3B-B021-A70A21012F3F}"/>
                </a:ext>
              </a:extLst>
            </p:cNvPr>
            <p:cNvSpPr txBox="1"/>
            <p:nvPr/>
          </p:nvSpPr>
          <p:spPr>
            <a:xfrm>
              <a:off x="94206" y="0"/>
              <a:ext cx="4616533" cy="2870591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marL="15875" marR="0" lvl="0" algn="just" rtl="0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FF0000"/>
                </a:buClr>
                <a:buSzPts val="2400"/>
              </a:pPr>
              <a:r>
                <a:rPr lang="es-MX" sz="2800" b="0" i="0" u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Contribución al medio ambiente (Green IT) por menor consumo de energía en servidores físicos.</a:t>
              </a:r>
              <a:endParaRPr lang="es-MX" sz="28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41957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Imagen 56">
            <a:extLst>
              <a:ext uri="{FF2B5EF4-FFF2-40B4-BE49-F238E27FC236}">
                <a16:creationId xmlns:a16="http://schemas.microsoft.com/office/drawing/2014/main" id="{5D30A522-E7BB-43F4-9F58-0599A6D0BD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B263A589-862B-46FE-947A-C1E49DB6D165}"/>
              </a:ext>
            </a:extLst>
          </p:cNvPr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6" name="Título 3">
            <a:extLst>
              <a:ext uri="{FF2B5EF4-FFF2-40B4-BE49-F238E27FC236}">
                <a16:creationId xmlns:a16="http://schemas.microsoft.com/office/drawing/2014/main" id="{27409035-8202-4EB9-9D30-FE6DD6CE5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</p:spPr>
        <p:txBody>
          <a:bodyPr/>
          <a:lstStyle/>
          <a:p>
            <a:r>
              <a:rPr lang="es-MX" dirty="0">
                <a:solidFill>
                  <a:srgbClr val="A7A8AA"/>
                </a:solidFill>
              </a:rPr>
              <a:t>SOFTWARE PARA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VIRTUALIZAR</a:t>
            </a:r>
            <a:endParaRPr lang="es-CL" dirty="0">
              <a:solidFill>
                <a:srgbClr val="CD25B0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F917FD6-9936-41C4-8C07-5BACC0D64FC7}"/>
              </a:ext>
            </a:extLst>
          </p:cNvPr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9" name="Google Shape;341;p14">
            <a:extLst>
              <a:ext uri="{FF2B5EF4-FFF2-40B4-BE49-F238E27FC236}">
                <a16:creationId xmlns:a16="http://schemas.microsoft.com/office/drawing/2014/main" id="{70871481-73EF-478B-96F9-1C682C1E7F8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872306" y="3603116"/>
            <a:ext cx="4414837" cy="31226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342;p14">
            <a:extLst>
              <a:ext uri="{FF2B5EF4-FFF2-40B4-BE49-F238E27FC236}">
                <a16:creationId xmlns:a16="http://schemas.microsoft.com/office/drawing/2014/main" id="{796E11B1-15D3-4EB2-BD7F-A6F45D902D1E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548724" y="4535772"/>
            <a:ext cx="3933825" cy="1257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343;p14">
            <a:extLst>
              <a:ext uri="{FF2B5EF4-FFF2-40B4-BE49-F238E27FC236}">
                <a16:creationId xmlns:a16="http://schemas.microsoft.com/office/drawing/2014/main" id="{1C62A124-9CB8-4E45-B1AA-45A02553AC46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020078" y="2343942"/>
            <a:ext cx="3927475" cy="1368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344;p14">
            <a:extLst>
              <a:ext uri="{FF2B5EF4-FFF2-40B4-BE49-F238E27FC236}">
                <a16:creationId xmlns:a16="http://schemas.microsoft.com/office/drawing/2014/main" id="{B260F022-DCB6-4361-9CA4-508BCB6C31CD}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407566" y="1781966"/>
            <a:ext cx="2492375" cy="2492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232215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Imagen 56">
            <a:extLst>
              <a:ext uri="{FF2B5EF4-FFF2-40B4-BE49-F238E27FC236}">
                <a16:creationId xmlns:a16="http://schemas.microsoft.com/office/drawing/2014/main" id="{5D30A522-E7BB-43F4-9F58-0599A6D0BD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B263A589-862B-46FE-947A-C1E49DB6D165}"/>
              </a:ext>
            </a:extLst>
          </p:cNvPr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6" name="Título 3">
            <a:extLst>
              <a:ext uri="{FF2B5EF4-FFF2-40B4-BE49-F238E27FC236}">
                <a16:creationId xmlns:a16="http://schemas.microsoft.com/office/drawing/2014/main" id="{27409035-8202-4EB9-9D30-FE6DD6CE5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</p:spPr>
        <p:txBody>
          <a:bodyPr/>
          <a:lstStyle/>
          <a:p>
            <a:r>
              <a:rPr lang="es-MX" dirty="0">
                <a:solidFill>
                  <a:srgbClr val="A7A8AA"/>
                </a:solidFill>
              </a:rPr>
              <a:t>VIRTUALBOX</a:t>
            </a:r>
            <a:br>
              <a:rPr lang="es-MX" dirty="0"/>
            </a:br>
            <a:endParaRPr lang="es-CL" dirty="0">
              <a:solidFill>
                <a:srgbClr val="CD25B0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F917FD6-9936-41C4-8C07-5BACC0D64FC7}"/>
              </a:ext>
            </a:extLst>
          </p:cNvPr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C114CE14-2E3B-4C29-9DC7-53991B32A55B}"/>
              </a:ext>
            </a:extLst>
          </p:cNvPr>
          <p:cNvCxnSpPr/>
          <p:nvPr/>
        </p:nvCxnSpPr>
        <p:spPr>
          <a:xfrm>
            <a:off x="5784980" y="2799184"/>
            <a:ext cx="0" cy="3536302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3E5C0765-07C1-4D08-840A-6ECC31A643D4}"/>
              </a:ext>
            </a:extLst>
          </p:cNvPr>
          <p:cNvSpPr txBox="1"/>
          <p:nvPr/>
        </p:nvSpPr>
        <p:spPr>
          <a:xfrm>
            <a:off x="403193" y="3508511"/>
            <a:ext cx="5205326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875" marR="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</a:pPr>
            <a:r>
              <a:rPr lang="es-MX" sz="2800" b="1" i="0" u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Oracle VM VirtualBox</a:t>
            </a:r>
          </a:p>
          <a:p>
            <a:pPr marL="15875" marR="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</a:pPr>
            <a:endParaRPr lang="es-MX" sz="24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5875" marR="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</a:pPr>
            <a:r>
              <a:rPr lang="es-MX" sz="24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lang="es-MX" sz="2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 un software de virtualización para arquitecturas x86/amd64, creado originalmente por la empresa alemana innotek GmbH.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3ED780A-FD89-4C8D-B402-519EA51EA5F5}"/>
              </a:ext>
            </a:extLst>
          </p:cNvPr>
          <p:cNvSpPr txBox="1"/>
          <p:nvPr/>
        </p:nvSpPr>
        <p:spPr>
          <a:xfrm>
            <a:off x="5922812" y="3196430"/>
            <a:ext cx="586599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875" marR="0" lvl="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400"/>
            </a:pPr>
            <a:r>
              <a:rPr lang="es-MX" sz="2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Actualmente es desarrollado por </a:t>
            </a:r>
            <a:r>
              <a:rPr lang="es-MX" sz="2400" b="1" i="0" u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Oracle Corporation</a:t>
            </a:r>
            <a:r>
              <a:rPr lang="es-MX" sz="2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como parte de su familia de productos de virtualización. Por medio de esta aplicación es posible instalar sistemas operativos adicionales, conocidos como </a:t>
            </a:r>
            <a:r>
              <a:rPr lang="es-MX" sz="2400" b="1" i="0" u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«sistemas invitados», </a:t>
            </a:r>
            <a:r>
              <a:rPr lang="es-MX" sz="2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dentro de otro sistema operativo </a:t>
            </a:r>
            <a:r>
              <a:rPr lang="es-MX" sz="2400" b="1" i="0" u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«anfitrión», </a:t>
            </a:r>
            <a:r>
              <a:rPr lang="es-MX" sz="2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cada uno con su propio ambiente virtual.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12864520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Imagen 56">
            <a:extLst>
              <a:ext uri="{FF2B5EF4-FFF2-40B4-BE49-F238E27FC236}">
                <a16:creationId xmlns:a16="http://schemas.microsoft.com/office/drawing/2014/main" id="{5D30A522-E7BB-43F4-9F58-0599A6D0BD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B263A589-862B-46FE-947A-C1E49DB6D165}"/>
              </a:ext>
            </a:extLst>
          </p:cNvPr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6" name="Título 3">
            <a:extLst>
              <a:ext uri="{FF2B5EF4-FFF2-40B4-BE49-F238E27FC236}">
                <a16:creationId xmlns:a16="http://schemas.microsoft.com/office/drawing/2014/main" id="{27409035-8202-4EB9-9D30-FE6DD6CE5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</p:spPr>
        <p:txBody>
          <a:bodyPr/>
          <a:lstStyle/>
          <a:p>
            <a:r>
              <a:rPr lang="es-MX" dirty="0">
                <a:solidFill>
                  <a:srgbClr val="A7A8AA"/>
                </a:solidFill>
              </a:rPr>
              <a:t>FEDORA 10 VIRTUALIZADO EN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UBUNTU 8.10 CON VIRTUALBOX</a:t>
            </a:r>
            <a:endParaRPr lang="es-CL" dirty="0">
              <a:solidFill>
                <a:srgbClr val="CD25B0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F917FD6-9936-41C4-8C07-5BACC0D64FC7}"/>
              </a:ext>
            </a:extLst>
          </p:cNvPr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11" name="Google Shape;361;p16">
            <a:extLst>
              <a:ext uri="{FF2B5EF4-FFF2-40B4-BE49-F238E27FC236}">
                <a16:creationId xmlns:a16="http://schemas.microsoft.com/office/drawing/2014/main" id="{85D6378A-F1B9-49A0-B194-B5787394ADF8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70449" y="1787525"/>
            <a:ext cx="6273800" cy="4705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07890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Imagen 56">
            <a:extLst>
              <a:ext uri="{FF2B5EF4-FFF2-40B4-BE49-F238E27FC236}">
                <a16:creationId xmlns:a16="http://schemas.microsoft.com/office/drawing/2014/main" id="{5D30A522-E7BB-43F4-9F58-0599A6D0BD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B263A589-862B-46FE-947A-C1E49DB6D165}"/>
              </a:ext>
            </a:extLst>
          </p:cNvPr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6" name="Título 3">
            <a:extLst>
              <a:ext uri="{FF2B5EF4-FFF2-40B4-BE49-F238E27FC236}">
                <a16:creationId xmlns:a16="http://schemas.microsoft.com/office/drawing/2014/main" id="{27409035-8202-4EB9-9D30-FE6DD6CE5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</p:spPr>
        <p:txBody>
          <a:bodyPr/>
          <a:lstStyle/>
          <a:p>
            <a:r>
              <a:rPr lang="es-MX" dirty="0">
                <a:solidFill>
                  <a:srgbClr val="A7A8AA"/>
                </a:solidFill>
              </a:rPr>
              <a:t>DEFINICIÓN</a:t>
            </a:r>
            <a:br>
              <a:rPr lang="es-MX" dirty="0"/>
            </a:br>
            <a:endParaRPr lang="es-CL" dirty="0">
              <a:solidFill>
                <a:srgbClr val="CD25B0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F917FD6-9936-41C4-8C07-5BACC0D64FC7}"/>
              </a:ext>
            </a:extLst>
          </p:cNvPr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ECBA8F36-52CC-4143-9E99-D790757A7B4B}"/>
              </a:ext>
            </a:extLst>
          </p:cNvPr>
          <p:cNvGrpSpPr/>
          <p:nvPr/>
        </p:nvGrpSpPr>
        <p:grpSpPr>
          <a:xfrm>
            <a:off x="-2959" y="2352583"/>
            <a:ext cx="7822012" cy="3951721"/>
            <a:chOff x="0" y="0"/>
            <a:chExt cx="4784318" cy="2870591"/>
          </a:xfrm>
        </p:grpSpPr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AF4F3B53-30A2-4542-A060-72DE7B917A32}"/>
                </a:ext>
              </a:extLst>
            </p:cNvPr>
            <p:cNvSpPr/>
            <p:nvPr/>
          </p:nvSpPr>
          <p:spPr>
            <a:xfrm>
              <a:off x="0" y="0"/>
              <a:ext cx="4784318" cy="2870591"/>
            </a:xfrm>
            <a:prstGeom prst="rect">
              <a:avLst/>
            </a:prstGeom>
            <a:solidFill>
              <a:srgbClr val="CD25B0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CuadroTexto 14">
              <a:extLst>
                <a:ext uri="{FF2B5EF4-FFF2-40B4-BE49-F238E27FC236}">
                  <a16:creationId xmlns:a16="http://schemas.microsoft.com/office/drawing/2014/main" id="{26D39843-FC09-4F11-B021-B3A5E558815A}"/>
                </a:ext>
              </a:extLst>
            </p:cNvPr>
            <p:cNvSpPr txBox="1"/>
            <p:nvPr/>
          </p:nvSpPr>
          <p:spPr>
            <a:xfrm>
              <a:off x="94206" y="0"/>
              <a:ext cx="4621628" cy="2870591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marL="15875" marR="0" lvl="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2400"/>
              </a:pPr>
              <a:r>
                <a:rPr lang="es-MX" sz="2800" b="0" i="0" u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En Informática, virtualización es la creación (a través de software) de una versión virtual de algún recurso tecnológico, como puede ser una plataforma de hardware, un sistema operativo, un dispositivo de almacenamiento u otros recursos de red.</a:t>
              </a:r>
              <a:endParaRPr lang="es-MX" sz="20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64632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Imagen 56">
            <a:extLst>
              <a:ext uri="{FF2B5EF4-FFF2-40B4-BE49-F238E27FC236}">
                <a16:creationId xmlns:a16="http://schemas.microsoft.com/office/drawing/2014/main" id="{5D30A522-E7BB-43F4-9F58-0599A6D0BD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B263A589-862B-46FE-947A-C1E49DB6D165}"/>
              </a:ext>
            </a:extLst>
          </p:cNvPr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6" name="Título 3">
            <a:extLst>
              <a:ext uri="{FF2B5EF4-FFF2-40B4-BE49-F238E27FC236}">
                <a16:creationId xmlns:a16="http://schemas.microsoft.com/office/drawing/2014/main" id="{27409035-8202-4EB9-9D30-FE6DD6CE5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</p:spPr>
        <p:txBody>
          <a:bodyPr/>
          <a:lstStyle/>
          <a:p>
            <a:r>
              <a:rPr lang="es-MX" dirty="0">
                <a:solidFill>
                  <a:srgbClr val="A7A8AA"/>
                </a:solidFill>
              </a:rPr>
              <a:t>VIRTUALIZACIÓN DE VARIOS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SISTEMAS OPERATIVOS</a:t>
            </a:r>
            <a:endParaRPr lang="es-CL" dirty="0">
              <a:solidFill>
                <a:srgbClr val="CD25B0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F917FD6-9936-41C4-8C07-5BACC0D64FC7}"/>
              </a:ext>
            </a:extLst>
          </p:cNvPr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15" name="Google Shape;254;p3" descr="Virtualización de sistemas. Varios sistemas operativos en tu ordenador">
            <a:extLst>
              <a:ext uri="{FF2B5EF4-FFF2-40B4-BE49-F238E27FC236}">
                <a16:creationId xmlns:a16="http://schemas.microsoft.com/office/drawing/2014/main" id="{69A69281-0B71-42DE-B380-F0098BF138FE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24539" y="1664728"/>
            <a:ext cx="6237600" cy="4679458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255;p3">
            <a:extLst>
              <a:ext uri="{FF2B5EF4-FFF2-40B4-BE49-F238E27FC236}">
                <a16:creationId xmlns:a16="http://schemas.microsoft.com/office/drawing/2014/main" id="{1120E778-99EB-4920-B494-6F15359E947C}"/>
              </a:ext>
            </a:extLst>
          </p:cNvPr>
          <p:cNvSpPr txBox="1"/>
          <p:nvPr/>
        </p:nvSpPr>
        <p:spPr>
          <a:xfrm>
            <a:off x="3796003" y="6242426"/>
            <a:ext cx="4599993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200" b="0" i="0" u="none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Fuente: https://innovainformatica.com/virtualizacion-sistemas</a:t>
            </a:r>
            <a:r>
              <a:rPr lang="en-US" sz="1200" b="0" i="0" u="none" dirty="0">
                <a:solidFill>
                  <a:schemeClr val="lt1"/>
                </a:solidFill>
                <a:ea typeface="Arial"/>
                <a:cs typeface="Arial"/>
                <a:sym typeface="Arial"/>
              </a:rPr>
              <a:t>:</a:t>
            </a:r>
            <a:endParaRPr sz="1200" dirty="0"/>
          </a:p>
        </p:txBody>
      </p:sp>
    </p:spTree>
    <p:extLst>
      <p:ext uri="{BB962C8B-B14F-4D97-AF65-F5344CB8AC3E}">
        <p14:creationId xmlns:p14="http://schemas.microsoft.com/office/powerpoint/2010/main" val="2498907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Imagen 56">
            <a:extLst>
              <a:ext uri="{FF2B5EF4-FFF2-40B4-BE49-F238E27FC236}">
                <a16:creationId xmlns:a16="http://schemas.microsoft.com/office/drawing/2014/main" id="{5D30A522-E7BB-43F4-9F58-0599A6D0BD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B263A589-862B-46FE-947A-C1E49DB6D165}"/>
              </a:ext>
            </a:extLst>
          </p:cNvPr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6" name="Título 3">
            <a:extLst>
              <a:ext uri="{FF2B5EF4-FFF2-40B4-BE49-F238E27FC236}">
                <a16:creationId xmlns:a16="http://schemas.microsoft.com/office/drawing/2014/main" id="{27409035-8202-4EB9-9D30-FE6DD6CE5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</p:spPr>
        <p:txBody>
          <a:bodyPr/>
          <a:lstStyle/>
          <a:p>
            <a:r>
              <a:rPr lang="es-MX" dirty="0">
                <a:solidFill>
                  <a:srgbClr val="A7A8AA"/>
                </a:solidFill>
              </a:rPr>
              <a:t>MÁQUINA 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VIRTUAL</a:t>
            </a:r>
            <a:endParaRPr lang="es-CL" dirty="0">
              <a:solidFill>
                <a:srgbClr val="CD25B0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F917FD6-9936-41C4-8C07-5BACC0D64FC7}"/>
              </a:ext>
            </a:extLst>
          </p:cNvPr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36" name="Grupo 35">
            <a:extLst>
              <a:ext uri="{FF2B5EF4-FFF2-40B4-BE49-F238E27FC236}">
                <a16:creationId xmlns:a16="http://schemas.microsoft.com/office/drawing/2014/main" id="{97269EB8-28F7-4659-A2B0-62AB640D2352}"/>
              </a:ext>
            </a:extLst>
          </p:cNvPr>
          <p:cNvGrpSpPr/>
          <p:nvPr/>
        </p:nvGrpSpPr>
        <p:grpSpPr>
          <a:xfrm>
            <a:off x="0" y="2352583"/>
            <a:ext cx="5915608" cy="3951721"/>
            <a:chOff x="0" y="0"/>
            <a:chExt cx="4784318" cy="2870591"/>
          </a:xfrm>
        </p:grpSpPr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302F67FD-FC03-4199-B0D6-C41CB5D8F16A}"/>
                </a:ext>
              </a:extLst>
            </p:cNvPr>
            <p:cNvSpPr/>
            <p:nvPr/>
          </p:nvSpPr>
          <p:spPr>
            <a:xfrm>
              <a:off x="0" y="0"/>
              <a:ext cx="4784318" cy="2870591"/>
            </a:xfrm>
            <a:prstGeom prst="rect">
              <a:avLst/>
            </a:prstGeom>
            <a:solidFill>
              <a:srgbClr val="CD25B0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D0753435-73D3-4892-82FC-375092068CE4}"/>
                </a:ext>
              </a:extLst>
            </p:cNvPr>
            <p:cNvSpPr txBox="1"/>
            <p:nvPr/>
          </p:nvSpPr>
          <p:spPr>
            <a:xfrm>
              <a:off x="94206" y="0"/>
              <a:ext cx="4616533" cy="2870591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marL="0" marR="0" lvl="0" indent="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Calibri"/>
                <a:buNone/>
              </a:pPr>
              <a:r>
                <a:rPr lang="es-MX" sz="2300" b="0" i="0" u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Una máquina virtual es un software que emula a una computadora y puede ejecutar programas como si fuese una computadora real. Este software en un principio fue definido como </a:t>
              </a:r>
              <a:r>
                <a:rPr lang="es-MX" sz="2300" b="1" i="0" u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"un duplicado eficiente y aislado de una máquina física". </a:t>
              </a:r>
              <a:r>
                <a:rPr lang="es-MX" sz="2300" b="0" i="0" u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La acepción del término actualmente incluye a máquinas virtuales que no tienen ninguna equivalencia directa con ningún hardware real.</a:t>
              </a:r>
              <a:endParaRPr lang="es-MX" sz="23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Grupo 8">
            <a:extLst>
              <a:ext uri="{FF2B5EF4-FFF2-40B4-BE49-F238E27FC236}">
                <a16:creationId xmlns:a16="http://schemas.microsoft.com/office/drawing/2014/main" id="{F593A704-3FA6-44A6-97F7-65CE5EE79FE3}"/>
              </a:ext>
            </a:extLst>
          </p:cNvPr>
          <p:cNvGrpSpPr/>
          <p:nvPr/>
        </p:nvGrpSpPr>
        <p:grpSpPr>
          <a:xfrm>
            <a:off x="6032091" y="2352583"/>
            <a:ext cx="5727592" cy="3951721"/>
            <a:chOff x="0" y="0"/>
            <a:chExt cx="4784318" cy="2870591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C16BBF5A-A9A2-4FD1-A5DD-C7D2C0EF2918}"/>
                </a:ext>
              </a:extLst>
            </p:cNvPr>
            <p:cNvSpPr/>
            <p:nvPr/>
          </p:nvSpPr>
          <p:spPr>
            <a:xfrm>
              <a:off x="0" y="0"/>
              <a:ext cx="4784318" cy="2870591"/>
            </a:xfrm>
            <a:prstGeom prst="rect">
              <a:avLst/>
            </a:prstGeom>
            <a:solidFill>
              <a:srgbClr val="CD25B0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0B104D79-B541-4653-8FBA-31747174FEE9}"/>
                </a:ext>
              </a:extLst>
            </p:cNvPr>
            <p:cNvSpPr txBox="1"/>
            <p:nvPr/>
          </p:nvSpPr>
          <p:spPr>
            <a:xfrm>
              <a:off x="94206" y="0"/>
              <a:ext cx="4616533" cy="2870591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marL="0" marR="0" lvl="0" indent="0" algn="just" rtl="0">
                <a:lnSpc>
                  <a:spcPct val="100000"/>
                </a:lnSpc>
                <a:spcBef>
                  <a:spcPts val="80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Calibri"/>
                <a:buNone/>
              </a:pPr>
              <a:r>
                <a:rPr lang="es-MX" sz="2400" b="0" i="0" u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Una característica esencial de las máquinas virtuales es que los procesos que ejecutan están limitados por los recursos y abstracciones proporcionados por ellas. Estos procesos no pueden escaparse de esta </a:t>
              </a:r>
              <a:r>
                <a:rPr lang="es-MX" sz="2400" b="1" i="0" u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"computadora virtual".</a:t>
              </a:r>
              <a:endParaRPr lang="es-MX" sz="2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90725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Imagen 56">
            <a:extLst>
              <a:ext uri="{FF2B5EF4-FFF2-40B4-BE49-F238E27FC236}">
                <a16:creationId xmlns:a16="http://schemas.microsoft.com/office/drawing/2014/main" id="{5D30A522-E7BB-43F4-9F58-0599A6D0BD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B263A589-862B-46FE-947A-C1E49DB6D165}"/>
              </a:ext>
            </a:extLst>
          </p:cNvPr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6" name="Título 3">
            <a:extLst>
              <a:ext uri="{FF2B5EF4-FFF2-40B4-BE49-F238E27FC236}">
                <a16:creationId xmlns:a16="http://schemas.microsoft.com/office/drawing/2014/main" id="{27409035-8202-4EB9-9D30-FE6DD6CE5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</p:spPr>
        <p:txBody>
          <a:bodyPr/>
          <a:lstStyle/>
          <a:p>
            <a:r>
              <a:rPr lang="es-MX" dirty="0">
                <a:solidFill>
                  <a:srgbClr val="A7A8AA"/>
                </a:solidFill>
              </a:rPr>
              <a:t>TIPOS DE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VIRTUALIZACIÓN</a:t>
            </a:r>
            <a:endParaRPr lang="es-CL" dirty="0">
              <a:solidFill>
                <a:srgbClr val="CD25B0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F917FD6-9936-41C4-8C07-5BACC0D64FC7}"/>
              </a:ext>
            </a:extLst>
          </p:cNvPr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36" name="Grupo 35">
            <a:extLst>
              <a:ext uri="{FF2B5EF4-FFF2-40B4-BE49-F238E27FC236}">
                <a16:creationId xmlns:a16="http://schemas.microsoft.com/office/drawing/2014/main" id="{97269EB8-28F7-4659-A2B0-62AB640D2352}"/>
              </a:ext>
            </a:extLst>
          </p:cNvPr>
          <p:cNvGrpSpPr/>
          <p:nvPr/>
        </p:nvGrpSpPr>
        <p:grpSpPr>
          <a:xfrm>
            <a:off x="-2960" y="2352583"/>
            <a:ext cx="7924649" cy="3951721"/>
            <a:chOff x="0" y="0"/>
            <a:chExt cx="4784318" cy="2870591"/>
          </a:xfrm>
        </p:grpSpPr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302F67FD-FC03-4199-B0D6-C41CB5D8F16A}"/>
                </a:ext>
              </a:extLst>
            </p:cNvPr>
            <p:cNvSpPr/>
            <p:nvPr/>
          </p:nvSpPr>
          <p:spPr>
            <a:xfrm>
              <a:off x="0" y="0"/>
              <a:ext cx="4784318" cy="2870591"/>
            </a:xfrm>
            <a:prstGeom prst="rect">
              <a:avLst/>
            </a:prstGeom>
            <a:solidFill>
              <a:srgbClr val="CD25B0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D0753435-73D3-4892-82FC-375092068CE4}"/>
                </a:ext>
              </a:extLst>
            </p:cNvPr>
            <p:cNvSpPr txBox="1"/>
            <p:nvPr/>
          </p:nvSpPr>
          <p:spPr>
            <a:xfrm>
              <a:off x="94206" y="0"/>
              <a:ext cx="4616533" cy="2870591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marL="15875" marR="0" lvl="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2400"/>
              </a:pPr>
              <a:r>
                <a:rPr lang="es-MX" sz="3000" b="0" i="0" u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Existen diferentes formas de virtualización: es posible virtualizar el hardware de servidor, el software de servidor, virtualizar sesiones de usuario, virtualizar aplicaciones y también se pueden crear máquinas virtuales en una computadora de escritorio.</a:t>
              </a:r>
              <a:endParaRPr lang="es-MX" sz="30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06292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>
            <a:extLst>
              <a:ext uri="{FF2B5EF4-FFF2-40B4-BE49-F238E27FC236}">
                <a16:creationId xmlns:a16="http://schemas.microsoft.com/office/drawing/2014/main" id="{BD53201E-042C-4FDA-AFBD-F7B98F24BD69}"/>
              </a:ext>
            </a:extLst>
          </p:cNvPr>
          <p:cNvSpPr>
            <a:spLocks noChangeAspect="1"/>
          </p:cNvSpPr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212A6100-1DB5-45DA-977E-50A25D65DA0C}"/>
              </a:ext>
            </a:extLst>
          </p:cNvPr>
          <p:cNvSpPr>
            <a:spLocks noChangeAspect="1"/>
          </p:cNvSpPr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3" name="Marcador de contenido 9">
            <a:extLst>
              <a:ext uri="{FF2B5EF4-FFF2-40B4-BE49-F238E27FC236}">
                <a16:creationId xmlns:a16="http://schemas.microsoft.com/office/drawing/2014/main" id="{A9FAA276-17B7-4799-B5C2-3E3FC7914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458" y="1825625"/>
            <a:ext cx="796327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s-MX" sz="6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s-MX" sz="6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s-MX" sz="55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MX" sz="5500" b="1" dirty="0">
                <a:solidFill>
                  <a:schemeClr val="bg1"/>
                </a:solidFill>
              </a:rPr>
              <a:t>ARQUITECTURAS </a:t>
            </a:r>
          </a:p>
          <a:p>
            <a:pPr marL="0" indent="0">
              <a:buNone/>
            </a:pPr>
            <a:r>
              <a:rPr lang="es-MX" sz="5500" b="1" dirty="0">
                <a:solidFill>
                  <a:schemeClr val="bg1"/>
                </a:solidFill>
              </a:rPr>
              <a:t>DE VIRTUALIZACIÓN</a:t>
            </a:r>
          </a:p>
        </p:txBody>
      </p:sp>
    </p:spTree>
    <p:extLst>
      <p:ext uri="{BB962C8B-B14F-4D97-AF65-F5344CB8AC3E}">
        <p14:creationId xmlns:p14="http://schemas.microsoft.com/office/powerpoint/2010/main" val="2653610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Imagen 56">
            <a:extLst>
              <a:ext uri="{FF2B5EF4-FFF2-40B4-BE49-F238E27FC236}">
                <a16:creationId xmlns:a16="http://schemas.microsoft.com/office/drawing/2014/main" id="{5D30A522-E7BB-43F4-9F58-0599A6D0BD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B263A589-862B-46FE-947A-C1E49DB6D165}"/>
              </a:ext>
            </a:extLst>
          </p:cNvPr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6" name="Título 3">
            <a:extLst>
              <a:ext uri="{FF2B5EF4-FFF2-40B4-BE49-F238E27FC236}">
                <a16:creationId xmlns:a16="http://schemas.microsoft.com/office/drawing/2014/main" id="{27409035-8202-4EB9-9D30-FE6DD6CE5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</p:spPr>
        <p:txBody>
          <a:bodyPr/>
          <a:lstStyle/>
          <a:p>
            <a:r>
              <a:rPr lang="es-MX" dirty="0">
                <a:solidFill>
                  <a:srgbClr val="A7A8AA"/>
                </a:solidFill>
              </a:rPr>
              <a:t>VIRTUALIZACIÓN A PARTIR DE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UN SISTEMA OPERATIVO ANFITRIÓN</a:t>
            </a:r>
            <a:endParaRPr lang="es-CL" dirty="0">
              <a:solidFill>
                <a:srgbClr val="CD25B0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F917FD6-9936-41C4-8C07-5BACC0D64FC7}"/>
              </a:ext>
            </a:extLst>
          </p:cNvPr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36" name="Grupo 35">
            <a:extLst>
              <a:ext uri="{FF2B5EF4-FFF2-40B4-BE49-F238E27FC236}">
                <a16:creationId xmlns:a16="http://schemas.microsoft.com/office/drawing/2014/main" id="{97269EB8-28F7-4659-A2B0-62AB640D2352}"/>
              </a:ext>
            </a:extLst>
          </p:cNvPr>
          <p:cNvGrpSpPr/>
          <p:nvPr/>
        </p:nvGrpSpPr>
        <p:grpSpPr>
          <a:xfrm>
            <a:off x="-2960" y="2352583"/>
            <a:ext cx="7383473" cy="3951721"/>
            <a:chOff x="0" y="0"/>
            <a:chExt cx="4784318" cy="2870591"/>
          </a:xfrm>
        </p:grpSpPr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302F67FD-FC03-4199-B0D6-C41CB5D8F16A}"/>
                </a:ext>
              </a:extLst>
            </p:cNvPr>
            <p:cNvSpPr/>
            <p:nvPr/>
          </p:nvSpPr>
          <p:spPr>
            <a:xfrm>
              <a:off x="0" y="0"/>
              <a:ext cx="4784318" cy="2870591"/>
            </a:xfrm>
            <a:prstGeom prst="rect">
              <a:avLst/>
            </a:prstGeom>
            <a:solidFill>
              <a:srgbClr val="CD25B0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D0753435-73D3-4892-82FC-375092068CE4}"/>
                </a:ext>
              </a:extLst>
            </p:cNvPr>
            <p:cNvSpPr txBox="1"/>
            <p:nvPr/>
          </p:nvSpPr>
          <p:spPr>
            <a:xfrm>
              <a:off x="94206" y="0"/>
              <a:ext cx="4616533" cy="2870591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marL="15875" marR="0" lvl="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2400"/>
              </a:pPr>
              <a:r>
                <a:rPr lang="es-MX" sz="3200" b="0" i="0" u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En este sistema de virtualización se instala un sistema operativo en una máquina física (hardware) y a partir de él, se crea una capa de virtualización (VMM).</a:t>
              </a:r>
              <a:endParaRPr lang="es-MX" sz="24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2767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Imagen 56">
            <a:extLst>
              <a:ext uri="{FF2B5EF4-FFF2-40B4-BE49-F238E27FC236}">
                <a16:creationId xmlns:a16="http://schemas.microsoft.com/office/drawing/2014/main" id="{5D30A522-E7BB-43F4-9F58-0599A6D0BD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B263A589-862B-46FE-947A-C1E49DB6D165}"/>
              </a:ext>
            </a:extLst>
          </p:cNvPr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6" name="Título 3">
            <a:extLst>
              <a:ext uri="{FF2B5EF4-FFF2-40B4-BE49-F238E27FC236}">
                <a16:creationId xmlns:a16="http://schemas.microsoft.com/office/drawing/2014/main" id="{27409035-8202-4EB9-9D30-FE6DD6CE5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</p:spPr>
        <p:txBody>
          <a:bodyPr/>
          <a:lstStyle/>
          <a:p>
            <a:r>
              <a:rPr lang="es-MX" dirty="0">
                <a:solidFill>
                  <a:srgbClr val="A7A8AA"/>
                </a:solidFill>
              </a:rPr>
              <a:t>VIRTUALIZACIÓN CON UN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SISTEMA OPERATIVO ANFITRIÓN</a:t>
            </a:r>
            <a:endParaRPr lang="es-CL" dirty="0">
              <a:solidFill>
                <a:srgbClr val="CD25B0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F917FD6-9936-41C4-8C07-5BACC0D64FC7}"/>
              </a:ext>
            </a:extLst>
          </p:cNvPr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9" name="Google Shape;291;p8">
            <a:extLst>
              <a:ext uri="{FF2B5EF4-FFF2-40B4-BE49-F238E27FC236}">
                <a16:creationId xmlns:a16="http://schemas.microsoft.com/office/drawing/2014/main" id="{936EA128-7C2F-4907-8767-E02A7904A894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45791" y="1708151"/>
            <a:ext cx="5537200" cy="45212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292;p8">
            <a:extLst>
              <a:ext uri="{FF2B5EF4-FFF2-40B4-BE49-F238E27FC236}">
                <a16:creationId xmlns:a16="http://schemas.microsoft.com/office/drawing/2014/main" id="{8CC85AE0-45DA-4CCA-A972-9F91B3E65FD0}"/>
              </a:ext>
            </a:extLst>
          </p:cNvPr>
          <p:cNvSpPr txBox="1"/>
          <p:nvPr/>
        </p:nvSpPr>
        <p:spPr>
          <a:xfrm>
            <a:off x="2672671" y="6190827"/>
            <a:ext cx="5724883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200" b="0" i="0" u="none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Fuente: https://blogs.itpro.es/readyplayerone/2014/04/29/introduccin-a-la-virtualizacin/</a:t>
            </a:r>
            <a:endParaRPr sz="1200" dirty="0"/>
          </a:p>
        </p:txBody>
      </p:sp>
    </p:spTree>
    <p:extLst>
      <p:ext uri="{BB962C8B-B14F-4D97-AF65-F5344CB8AC3E}">
        <p14:creationId xmlns:p14="http://schemas.microsoft.com/office/powerpoint/2010/main" val="2355258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Imagen 56">
            <a:extLst>
              <a:ext uri="{FF2B5EF4-FFF2-40B4-BE49-F238E27FC236}">
                <a16:creationId xmlns:a16="http://schemas.microsoft.com/office/drawing/2014/main" id="{5D30A522-E7BB-43F4-9F58-0599A6D0BD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B263A589-862B-46FE-947A-C1E49DB6D165}"/>
              </a:ext>
            </a:extLst>
          </p:cNvPr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6" name="Título 3">
            <a:extLst>
              <a:ext uri="{FF2B5EF4-FFF2-40B4-BE49-F238E27FC236}">
                <a16:creationId xmlns:a16="http://schemas.microsoft.com/office/drawing/2014/main" id="{27409035-8202-4EB9-9D30-FE6DD6CE5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</p:spPr>
        <p:txBody>
          <a:bodyPr/>
          <a:lstStyle/>
          <a:p>
            <a:r>
              <a:rPr lang="es-MX" dirty="0">
                <a:solidFill>
                  <a:srgbClr val="A7A8AA"/>
                </a:solidFill>
              </a:rPr>
              <a:t>VIRTUALIZACIÓN SIN UN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SISTEMA OPERATIVO ANFITRIÓN</a:t>
            </a:r>
            <a:endParaRPr lang="es-CL" dirty="0">
              <a:solidFill>
                <a:srgbClr val="CD25B0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F917FD6-9936-41C4-8C07-5BACC0D64FC7}"/>
              </a:ext>
            </a:extLst>
          </p:cNvPr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36" name="Grupo 35">
            <a:extLst>
              <a:ext uri="{FF2B5EF4-FFF2-40B4-BE49-F238E27FC236}">
                <a16:creationId xmlns:a16="http://schemas.microsoft.com/office/drawing/2014/main" id="{97269EB8-28F7-4659-A2B0-62AB640D2352}"/>
              </a:ext>
            </a:extLst>
          </p:cNvPr>
          <p:cNvGrpSpPr/>
          <p:nvPr/>
        </p:nvGrpSpPr>
        <p:grpSpPr>
          <a:xfrm>
            <a:off x="-2960" y="2352583"/>
            <a:ext cx="7383473" cy="3951721"/>
            <a:chOff x="0" y="0"/>
            <a:chExt cx="4784318" cy="2870591"/>
          </a:xfrm>
        </p:grpSpPr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302F67FD-FC03-4199-B0D6-C41CB5D8F16A}"/>
                </a:ext>
              </a:extLst>
            </p:cNvPr>
            <p:cNvSpPr/>
            <p:nvPr/>
          </p:nvSpPr>
          <p:spPr>
            <a:xfrm>
              <a:off x="0" y="0"/>
              <a:ext cx="4784318" cy="2870591"/>
            </a:xfrm>
            <a:prstGeom prst="rect">
              <a:avLst/>
            </a:prstGeom>
            <a:solidFill>
              <a:srgbClr val="CD25B0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D0753435-73D3-4892-82FC-375092068CE4}"/>
                </a:ext>
              </a:extLst>
            </p:cNvPr>
            <p:cNvSpPr txBox="1"/>
            <p:nvPr/>
          </p:nvSpPr>
          <p:spPr>
            <a:xfrm>
              <a:off x="94206" y="0"/>
              <a:ext cx="4616533" cy="2870591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marL="15875" marR="0" lvl="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2400"/>
              </a:pPr>
              <a:r>
                <a:rPr lang="es-MX" sz="3200" b="0" i="0" u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Denominada también </a:t>
              </a:r>
              <a:r>
                <a:rPr lang="es-MX" sz="3200" b="1" i="0" u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“Hypervisor”, </a:t>
              </a:r>
              <a:r>
                <a:rPr lang="es-MX" sz="3200" b="0" i="0" u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es una capa de software que se sitúa justo encima del hardware y por debajo de uno o más sistemas operativos.</a:t>
              </a:r>
              <a:endParaRPr lang="es-MX" sz="24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261285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1178</TotalTime>
  <Words>613</Words>
  <Application>Microsoft Office PowerPoint</Application>
  <PresentationFormat>Panorámica</PresentationFormat>
  <Paragraphs>60</Paragraphs>
  <Slides>16</Slides>
  <Notes>14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Tema de Office</vt:lpstr>
      <vt:lpstr>Virtualización</vt:lpstr>
      <vt:lpstr>DEFINICIÓN </vt:lpstr>
      <vt:lpstr>VIRTUALIZACIÓN DE VARIOS SISTEMAS OPERATIVOS</vt:lpstr>
      <vt:lpstr>MÁQUINA  VIRTUAL</vt:lpstr>
      <vt:lpstr>TIPOS DE VIRTUALIZACIÓN</vt:lpstr>
      <vt:lpstr>Presentación de PowerPoint</vt:lpstr>
      <vt:lpstr>VIRTUALIZACIÓN A PARTIR DE UN SISTEMA OPERATIVO ANFITRIÓN</vt:lpstr>
      <vt:lpstr>VIRTUALIZACIÓN CON UN SISTEMA OPERATIVO ANFITRIÓN</vt:lpstr>
      <vt:lpstr>VIRTUALIZACIÓN SIN UN SISTEMA OPERATIVO ANFITRIÓN</vt:lpstr>
      <vt:lpstr>VIRTUALIZACIÓN SIN UN SISTEMA OPERATIVO ANFITRIÓN</vt:lpstr>
      <vt:lpstr>VENTAJAS DE LA VIRTUALIZACIÓN</vt:lpstr>
      <vt:lpstr>VENTAJAS DE LA VIRTUALIZACIÓN</vt:lpstr>
      <vt:lpstr>VENTAJAS DE LA VIRTUALIZACIÓN</vt:lpstr>
      <vt:lpstr>SOFTWARE PARA VIRTUALIZAR</vt:lpstr>
      <vt:lpstr>VIRTUALBOX </vt:lpstr>
      <vt:lpstr>FEDORA 10 VIRTUALIZADO EN UBUNTU 8.10 CON VIRTUALBOX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d.silvahidd@gmail.com</dc:creator>
  <cp:lastModifiedBy>Karina Uribe Mansilla</cp:lastModifiedBy>
  <cp:revision>191</cp:revision>
  <dcterms:created xsi:type="dcterms:W3CDTF">2020-08-12T18:32:33Z</dcterms:created>
  <dcterms:modified xsi:type="dcterms:W3CDTF">2021-02-15T18:24:15Z</dcterms:modified>
</cp:coreProperties>
</file>