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6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x="9720263" cy="7559675"/>
  <p:notesSz cx="7772400" cy="100584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N2yD0Bojc7cTcRnXtpYmjUymC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1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1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1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1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1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1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1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2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2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2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2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2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2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p2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2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p2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p2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3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3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3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7" name="Google Shape;797;p3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4" name="Google Shape;814;p3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0" name="Google Shape;830;p3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7" name="Google Shape;847;p3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3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p3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8" name="Google Shape;878;p3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3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 name="Google Shape;889;p3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9" name="Google Shape;899;p3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3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p3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4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9" name="Google Shape;919;p4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4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2" name="Google Shape;932;p4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4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5" name="Google Shape;945;p4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4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4" name="Google Shape;954;p4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4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4" name="Google Shape;964;p4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4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4" name="Google Shape;974;p4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4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3" name="Google Shape;983;p4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4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2" name="Google Shape;992;p4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p4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4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3" name="Google Shape;1013;p4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5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6" name="Google Shape;1026;p5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5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7" name="Google Shape;1037;p5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5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8" name="Google Shape;1048;p5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5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2" name="Google Shape;1062;p5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5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9" name="Google Shape;1069;p5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5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6" name="Google Shape;1076;p5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5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0" name="Google Shape;1110;p5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5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2" name="Google Shape;1122;p5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7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8"/>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78"/>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7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7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7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79"/>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8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0"/>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80"/>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80"/>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80"/>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80"/>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80"/>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8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1"/>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8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2"/>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8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8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8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85"/>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8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8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8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7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0"/>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8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8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87"/>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8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8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88"/>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8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89"/>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89"/>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9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9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9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9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90"/>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9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91"/>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91"/>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91"/>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91"/>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91"/>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91"/>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6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9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93"/>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9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4"/>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9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9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9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7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96"/>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9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9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9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9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9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9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98"/>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9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9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9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99"/>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10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00"/>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100"/>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10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0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10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10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101"/>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10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02"/>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102"/>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102"/>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102"/>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102"/>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102"/>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9"/>
        <p:cNvGrpSpPr/>
        <p:nvPr/>
      </p:nvGrpSpPr>
      <p:grpSpPr>
        <a:xfrm>
          <a:off x="0" y="0"/>
          <a:ext cx="0" cy="0"/>
          <a:chOff x="0" y="0"/>
          <a:chExt cx="0" cy="0"/>
        </a:xfrm>
      </p:grpSpPr>
      <p:sp>
        <p:nvSpPr>
          <p:cNvPr id="190" name="Google Shape;190;p6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6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4"/>
        <p:cNvGrpSpPr/>
        <p:nvPr/>
      </p:nvGrpSpPr>
      <p:grpSpPr>
        <a:xfrm>
          <a:off x="0" y="0"/>
          <a:ext cx="0" cy="0"/>
          <a:chOff x="0" y="0"/>
          <a:chExt cx="0" cy="0"/>
        </a:xfrm>
      </p:grpSpPr>
      <p:sp>
        <p:nvSpPr>
          <p:cNvPr id="195" name="Google Shape;195;p10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04"/>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7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7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7"/>
        <p:cNvGrpSpPr/>
        <p:nvPr/>
      </p:nvGrpSpPr>
      <p:grpSpPr>
        <a:xfrm>
          <a:off x="0" y="0"/>
          <a:ext cx="0" cy="0"/>
          <a:chOff x="0" y="0"/>
          <a:chExt cx="0" cy="0"/>
        </a:xfrm>
      </p:grpSpPr>
      <p:sp>
        <p:nvSpPr>
          <p:cNvPr id="198" name="Google Shape;198;p10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05"/>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10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2"/>
        <p:cNvGrpSpPr/>
        <p:nvPr/>
      </p:nvGrpSpPr>
      <p:grpSpPr>
        <a:xfrm>
          <a:off x="0" y="0"/>
          <a:ext cx="0" cy="0"/>
          <a:chOff x="0" y="0"/>
          <a:chExt cx="0" cy="0"/>
        </a:xfrm>
      </p:grpSpPr>
      <p:sp>
        <p:nvSpPr>
          <p:cNvPr id="203" name="Google Shape;203;p107"/>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4"/>
        <p:cNvGrpSpPr/>
        <p:nvPr/>
      </p:nvGrpSpPr>
      <p:grpSpPr>
        <a:xfrm>
          <a:off x="0" y="0"/>
          <a:ext cx="0" cy="0"/>
          <a:chOff x="0" y="0"/>
          <a:chExt cx="0" cy="0"/>
        </a:xfrm>
      </p:grpSpPr>
      <p:sp>
        <p:nvSpPr>
          <p:cNvPr id="205" name="Google Shape;205;p10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0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108"/>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10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9"/>
        <p:cNvGrpSpPr/>
        <p:nvPr/>
      </p:nvGrpSpPr>
      <p:grpSpPr>
        <a:xfrm>
          <a:off x="0" y="0"/>
          <a:ext cx="0" cy="0"/>
          <a:chOff x="0" y="0"/>
          <a:chExt cx="0" cy="0"/>
        </a:xfrm>
      </p:grpSpPr>
      <p:sp>
        <p:nvSpPr>
          <p:cNvPr id="210" name="Google Shape;210;p10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0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10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109"/>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4"/>
        <p:cNvGrpSpPr/>
        <p:nvPr/>
      </p:nvGrpSpPr>
      <p:grpSpPr>
        <a:xfrm>
          <a:off x="0" y="0"/>
          <a:ext cx="0" cy="0"/>
          <a:chOff x="0" y="0"/>
          <a:chExt cx="0" cy="0"/>
        </a:xfrm>
      </p:grpSpPr>
      <p:sp>
        <p:nvSpPr>
          <p:cNvPr id="215" name="Google Shape;215;p11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1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11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110"/>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9"/>
        <p:cNvGrpSpPr/>
        <p:nvPr/>
      </p:nvGrpSpPr>
      <p:grpSpPr>
        <a:xfrm>
          <a:off x="0" y="0"/>
          <a:ext cx="0" cy="0"/>
          <a:chOff x="0" y="0"/>
          <a:chExt cx="0" cy="0"/>
        </a:xfrm>
      </p:grpSpPr>
      <p:sp>
        <p:nvSpPr>
          <p:cNvPr id="220" name="Google Shape;220;p11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11"/>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111"/>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3"/>
        <p:cNvGrpSpPr/>
        <p:nvPr/>
      </p:nvGrpSpPr>
      <p:grpSpPr>
        <a:xfrm>
          <a:off x="0" y="0"/>
          <a:ext cx="0" cy="0"/>
          <a:chOff x="0" y="0"/>
          <a:chExt cx="0" cy="0"/>
        </a:xfrm>
      </p:grpSpPr>
      <p:sp>
        <p:nvSpPr>
          <p:cNvPr id="224" name="Google Shape;224;p11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1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11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11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 name="Google Shape;228;p112"/>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9"/>
        <p:cNvGrpSpPr/>
        <p:nvPr/>
      </p:nvGrpSpPr>
      <p:grpSpPr>
        <a:xfrm>
          <a:off x="0" y="0"/>
          <a:ext cx="0" cy="0"/>
          <a:chOff x="0" y="0"/>
          <a:chExt cx="0" cy="0"/>
        </a:xfrm>
      </p:grpSpPr>
      <p:sp>
        <p:nvSpPr>
          <p:cNvPr id="230" name="Google Shape;230;p11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13"/>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13"/>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113"/>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113"/>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113"/>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6" name="Google Shape;236;p113"/>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7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11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14"/>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2"/>
        <p:cNvGrpSpPr/>
        <p:nvPr/>
      </p:nvGrpSpPr>
      <p:grpSpPr>
        <a:xfrm>
          <a:off x="0" y="0"/>
          <a:ext cx="0" cy="0"/>
          <a:chOff x="0" y="0"/>
          <a:chExt cx="0" cy="0"/>
        </a:xfrm>
      </p:grpSpPr>
      <p:sp>
        <p:nvSpPr>
          <p:cNvPr id="253" name="Google Shape;253;p11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15"/>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5"/>
        <p:cNvGrpSpPr/>
        <p:nvPr/>
      </p:nvGrpSpPr>
      <p:grpSpPr>
        <a:xfrm>
          <a:off x="0" y="0"/>
          <a:ext cx="0" cy="0"/>
          <a:chOff x="0" y="0"/>
          <a:chExt cx="0" cy="0"/>
        </a:xfrm>
      </p:grpSpPr>
      <p:sp>
        <p:nvSpPr>
          <p:cNvPr id="256" name="Google Shape;256;p11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1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8" name="Google Shape;258;p11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11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1"/>
        <p:cNvGrpSpPr/>
        <p:nvPr/>
      </p:nvGrpSpPr>
      <p:grpSpPr>
        <a:xfrm>
          <a:off x="0" y="0"/>
          <a:ext cx="0" cy="0"/>
          <a:chOff x="0" y="0"/>
          <a:chExt cx="0" cy="0"/>
        </a:xfrm>
      </p:grpSpPr>
      <p:sp>
        <p:nvSpPr>
          <p:cNvPr id="262" name="Google Shape;262;p118"/>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3"/>
        <p:cNvGrpSpPr/>
        <p:nvPr/>
      </p:nvGrpSpPr>
      <p:grpSpPr>
        <a:xfrm>
          <a:off x="0" y="0"/>
          <a:ext cx="0" cy="0"/>
          <a:chOff x="0" y="0"/>
          <a:chExt cx="0" cy="0"/>
        </a:xfrm>
      </p:grpSpPr>
      <p:sp>
        <p:nvSpPr>
          <p:cNvPr id="264" name="Google Shape;264;p11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1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11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11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8"/>
        <p:cNvGrpSpPr/>
        <p:nvPr/>
      </p:nvGrpSpPr>
      <p:grpSpPr>
        <a:xfrm>
          <a:off x="0" y="0"/>
          <a:ext cx="0" cy="0"/>
          <a:chOff x="0" y="0"/>
          <a:chExt cx="0" cy="0"/>
        </a:xfrm>
      </p:grpSpPr>
      <p:sp>
        <p:nvSpPr>
          <p:cNvPr id="269" name="Google Shape;269;p12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120"/>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12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120"/>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3"/>
        <p:cNvGrpSpPr/>
        <p:nvPr/>
      </p:nvGrpSpPr>
      <p:grpSpPr>
        <a:xfrm>
          <a:off x="0" y="0"/>
          <a:ext cx="0" cy="0"/>
          <a:chOff x="0" y="0"/>
          <a:chExt cx="0" cy="0"/>
        </a:xfrm>
      </p:grpSpPr>
      <p:sp>
        <p:nvSpPr>
          <p:cNvPr id="274" name="Google Shape;274;p12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12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12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121"/>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8"/>
        <p:cNvGrpSpPr/>
        <p:nvPr/>
      </p:nvGrpSpPr>
      <p:grpSpPr>
        <a:xfrm>
          <a:off x="0" y="0"/>
          <a:ext cx="0" cy="0"/>
          <a:chOff x="0" y="0"/>
          <a:chExt cx="0" cy="0"/>
        </a:xfrm>
      </p:grpSpPr>
      <p:sp>
        <p:nvSpPr>
          <p:cNvPr id="279" name="Google Shape;279;p12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22"/>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122"/>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2"/>
        <p:cNvGrpSpPr/>
        <p:nvPr/>
      </p:nvGrpSpPr>
      <p:grpSpPr>
        <a:xfrm>
          <a:off x="0" y="0"/>
          <a:ext cx="0" cy="0"/>
          <a:chOff x="0" y="0"/>
          <a:chExt cx="0" cy="0"/>
        </a:xfrm>
      </p:grpSpPr>
      <p:sp>
        <p:nvSpPr>
          <p:cNvPr id="283" name="Google Shape;283;p12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2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12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12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123"/>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74"/>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8"/>
        <p:cNvGrpSpPr/>
        <p:nvPr/>
      </p:nvGrpSpPr>
      <p:grpSpPr>
        <a:xfrm>
          <a:off x="0" y="0"/>
          <a:ext cx="0" cy="0"/>
          <a:chOff x="0" y="0"/>
          <a:chExt cx="0" cy="0"/>
        </a:xfrm>
      </p:grpSpPr>
      <p:sp>
        <p:nvSpPr>
          <p:cNvPr id="289" name="Google Shape;289;p12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124"/>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24"/>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24"/>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124"/>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124"/>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124"/>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7"/>
        <p:cNvGrpSpPr/>
        <p:nvPr/>
      </p:nvGrpSpPr>
      <p:grpSpPr>
        <a:xfrm>
          <a:off x="0" y="0"/>
          <a:ext cx="0" cy="0"/>
          <a:chOff x="0" y="0"/>
          <a:chExt cx="0" cy="0"/>
        </a:xfrm>
      </p:grpSpPr>
      <p:sp>
        <p:nvSpPr>
          <p:cNvPr id="308" name="Google Shape;308;p12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125"/>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10"/>
        <p:cNvGrpSpPr/>
        <p:nvPr/>
      </p:nvGrpSpPr>
      <p:grpSpPr>
        <a:xfrm>
          <a:off x="0" y="0"/>
          <a:ext cx="0" cy="0"/>
          <a:chOff x="0" y="0"/>
          <a:chExt cx="0" cy="0"/>
        </a:xfrm>
      </p:grpSpPr>
      <p:sp>
        <p:nvSpPr>
          <p:cNvPr id="311" name="Google Shape;311;p12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126"/>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13"/>
        <p:cNvGrpSpPr/>
        <p:nvPr/>
      </p:nvGrpSpPr>
      <p:grpSpPr>
        <a:xfrm>
          <a:off x="0" y="0"/>
          <a:ext cx="0" cy="0"/>
          <a:chOff x="0" y="0"/>
          <a:chExt cx="0" cy="0"/>
        </a:xfrm>
      </p:grpSpPr>
      <p:sp>
        <p:nvSpPr>
          <p:cNvPr id="314" name="Google Shape;314;p12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2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12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12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9"/>
        <p:cNvGrpSpPr/>
        <p:nvPr/>
      </p:nvGrpSpPr>
      <p:grpSpPr>
        <a:xfrm>
          <a:off x="0" y="0"/>
          <a:ext cx="0" cy="0"/>
          <a:chOff x="0" y="0"/>
          <a:chExt cx="0" cy="0"/>
        </a:xfrm>
      </p:grpSpPr>
      <p:sp>
        <p:nvSpPr>
          <p:cNvPr id="320" name="Google Shape;320;p129"/>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1"/>
        <p:cNvGrpSpPr/>
        <p:nvPr/>
      </p:nvGrpSpPr>
      <p:grpSpPr>
        <a:xfrm>
          <a:off x="0" y="0"/>
          <a:ext cx="0" cy="0"/>
          <a:chOff x="0" y="0"/>
          <a:chExt cx="0" cy="0"/>
        </a:xfrm>
      </p:grpSpPr>
      <p:sp>
        <p:nvSpPr>
          <p:cNvPr id="322" name="Google Shape;322;p13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3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13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3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6"/>
        <p:cNvGrpSpPr/>
        <p:nvPr/>
      </p:nvGrpSpPr>
      <p:grpSpPr>
        <a:xfrm>
          <a:off x="0" y="0"/>
          <a:ext cx="0" cy="0"/>
          <a:chOff x="0" y="0"/>
          <a:chExt cx="0" cy="0"/>
        </a:xfrm>
      </p:grpSpPr>
      <p:sp>
        <p:nvSpPr>
          <p:cNvPr id="327" name="Google Shape;327;p13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3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13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31"/>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1"/>
        <p:cNvGrpSpPr/>
        <p:nvPr/>
      </p:nvGrpSpPr>
      <p:grpSpPr>
        <a:xfrm>
          <a:off x="0" y="0"/>
          <a:ext cx="0" cy="0"/>
          <a:chOff x="0" y="0"/>
          <a:chExt cx="0" cy="0"/>
        </a:xfrm>
      </p:grpSpPr>
      <p:sp>
        <p:nvSpPr>
          <p:cNvPr id="332" name="Google Shape;332;p13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3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13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32"/>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7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7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7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6"/>
        <p:cNvGrpSpPr/>
        <p:nvPr/>
      </p:nvGrpSpPr>
      <p:grpSpPr>
        <a:xfrm>
          <a:off x="0" y="0"/>
          <a:ext cx="0" cy="0"/>
          <a:chOff x="0" y="0"/>
          <a:chExt cx="0" cy="0"/>
        </a:xfrm>
      </p:grpSpPr>
      <p:sp>
        <p:nvSpPr>
          <p:cNvPr id="337" name="Google Shape;337;p13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33"/>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33"/>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40"/>
        <p:cNvGrpSpPr/>
        <p:nvPr/>
      </p:nvGrpSpPr>
      <p:grpSpPr>
        <a:xfrm>
          <a:off x="0" y="0"/>
          <a:ext cx="0" cy="0"/>
          <a:chOff x="0" y="0"/>
          <a:chExt cx="0" cy="0"/>
        </a:xfrm>
      </p:grpSpPr>
      <p:sp>
        <p:nvSpPr>
          <p:cNvPr id="341" name="Google Shape;341;p13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3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13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4" name="Google Shape;344;p13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34"/>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6"/>
        <p:cNvGrpSpPr/>
        <p:nvPr/>
      </p:nvGrpSpPr>
      <p:grpSpPr>
        <a:xfrm>
          <a:off x="0" y="0"/>
          <a:ext cx="0" cy="0"/>
          <a:chOff x="0" y="0"/>
          <a:chExt cx="0" cy="0"/>
        </a:xfrm>
      </p:grpSpPr>
      <p:sp>
        <p:nvSpPr>
          <p:cNvPr id="347" name="Google Shape;347;p13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35"/>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35"/>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0" name="Google Shape;350;p135"/>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1" name="Google Shape;351;p135"/>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2" name="Google Shape;352;p135"/>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3" name="Google Shape;353;p135"/>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7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7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76"/>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7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7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77"/>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8"/>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58"/>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58"/>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58"/>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58"/>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58"/>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58"/>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5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60"/>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60"/>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60"/>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60"/>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6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62"/>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2"/>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62"/>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62"/>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2"/>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62"/>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25" name="Google Shape;125;p62"/>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6" name="Google Shape;126;p62"/>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127" name="Google Shape;127;p6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6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64"/>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4"/>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64"/>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64"/>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64"/>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4"/>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84" name="Google Shape;184;p64"/>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5" name="Google Shape;185;p64"/>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186" name="Google Shape;186;p6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64"/>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8" name="Google Shape;188;p64"/>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Google Shape;238;p66"/>
          <p:cNvSpPr/>
          <p:nvPr/>
        </p:nvSpPr>
        <p:spPr>
          <a:xfrm rot="10800000" flipH="1">
            <a:off x="181080" y="833040"/>
            <a:ext cx="9357480" cy="123624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6"/>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66"/>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1" name="Google Shape;241;p66"/>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2" name="Google Shape;242;p66"/>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6"/>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4" name="Google Shape;244;p66"/>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245" name="Google Shape;245;p66"/>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246" name="Google Shape;246;p6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7" name="Google Shape;247;p66"/>
          <p:cNvSpPr txBox="1">
            <a:spLocks noGrp="1"/>
          </p:cNvSpPr>
          <p:nvPr>
            <p:ph type="body" idx="1"/>
          </p:nvPr>
        </p:nvSpPr>
        <p:spPr>
          <a:xfrm>
            <a:off x="486000" y="1768680"/>
            <a:ext cx="874728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68"/>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8"/>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9" name="Google Shape;299;p68"/>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00" name="Google Shape;300;p68"/>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8"/>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302" name="Google Shape;302;p68"/>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03" name="Google Shape;303;p68"/>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304" name="Google Shape;304;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5" name="Google Shape;305;p6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9.xml"/><Relationship Id="rId5" Type="http://schemas.openxmlformats.org/officeDocument/2006/relationships/image" Target="../media/image24.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image" Target="../media/image24.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gif"/><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 Id="rId9"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60.jp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5.xml"/><Relationship Id="rId5" Type="http://schemas.openxmlformats.org/officeDocument/2006/relationships/image" Target="../media/image63.png"/><Relationship Id="rId4" Type="http://schemas.openxmlformats.org/officeDocument/2006/relationships/image" Target="../media/image62.jp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4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9.xml"/><Relationship Id="rId5" Type="http://schemas.openxmlformats.org/officeDocument/2006/relationships/image" Target="../media/image71.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50.xml"/><Relationship Id="rId1" Type="http://schemas.openxmlformats.org/officeDocument/2006/relationships/slideLayout" Target="../slideLayouts/slideLayout37.xml"/><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7.png"/><Relationship Id="rId2" Type="http://schemas.openxmlformats.org/officeDocument/2006/relationships/notesSlide" Target="../notesSlides/notesSlide51.xml"/><Relationship Id="rId1" Type="http://schemas.openxmlformats.org/officeDocument/2006/relationships/slideLayout" Target="../slideLayouts/slideLayout25.xml"/><Relationship Id="rId6" Type="http://schemas.openxmlformats.org/officeDocument/2006/relationships/hyperlink" Target="https://tp-digital.territorio.la/" TargetMode="External"/><Relationship Id="rId5" Type="http://schemas.openxmlformats.org/officeDocument/2006/relationships/hyperlink" Target="https://tinyurl.com/ya6zkhju" TargetMode="External"/><Relationship Id="rId4" Type="http://schemas.openxmlformats.org/officeDocument/2006/relationships/hyperlink" Target="https://fch.cl/iniciativa/tp-digita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25.xml"/><Relationship Id="rId5" Type="http://schemas.openxmlformats.org/officeDocument/2006/relationships/image" Target="../media/image100.png"/><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55.xml"/><Relationship Id="rId1" Type="http://schemas.openxmlformats.org/officeDocument/2006/relationships/slideLayout" Target="../slideLayouts/slideLayout61.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37.xml"/><Relationship Id="rId4" Type="http://schemas.openxmlformats.org/officeDocument/2006/relationships/image" Target="../media/image111.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37.xml"/><Relationship Id="rId6" Type="http://schemas.openxmlformats.org/officeDocument/2006/relationships/hyperlink" Target="https://pdf1.alldatasheet.com/datasheet-pdf/view/1012278/VISHAY/POTH12.html" TargetMode="External"/><Relationship Id="rId5" Type="http://schemas.openxmlformats.org/officeDocument/2006/relationships/hyperlink" Target="https://pdf1.alldatasheet.com/datasheet-pdf/view/161279/TI/NE555.html" TargetMode="External"/><Relationship Id="rId4" Type="http://schemas.openxmlformats.org/officeDocument/2006/relationships/hyperlink" Target="https://pdf1.alldatasheet.com/datasheet-pdf/view/228084/FAIRCHILD/LM741.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 descr="unnamed.png"/>
          <p:cNvPicPr preferRelativeResize="0"/>
          <p:nvPr/>
        </p:nvPicPr>
        <p:blipFill rotWithShape="1">
          <a:blip r:embed="rId3">
            <a:alphaModFix/>
          </a:blip>
          <a:srcRect/>
          <a:stretch/>
        </p:blipFill>
        <p:spPr>
          <a:xfrm>
            <a:off x="2723400" y="2629080"/>
            <a:ext cx="4272840" cy="3822120"/>
          </a:xfrm>
          <a:prstGeom prst="rect">
            <a:avLst/>
          </a:prstGeom>
          <a:noFill/>
          <a:ln>
            <a:noFill/>
          </a:ln>
        </p:spPr>
      </p:pic>
      <p:sp>
        <p:nvSpPr>
          <p:cNvPr id="359" name="Google Shape;359;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60" name="Google Shape;360;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3° MEDIO</a:t>
            </a:r>
            <a:endParaRPr sz="1200" b="0" i="0" u="none" strike="noStrike" cap="none">
              <a:latin typeface="Arial"/>
              <a:ea typeface="Arial"/>
              <a:cs typeface="Arial"/>
              <a:sym typeface="Arial"/>
            </a:endParaRPr>
          </a:p>
        </p:txBody>
      </p:sp>
      <p:sp>
        <p:nvSpPr>
          <p:cNvPr id="361" name="Google Shape;361;p1"/>
          <p:cNvSpPr/>
          <p:nvPr/>
        </p:nvSpPr>
        <p:spPr>
          <a:xfrm>
            <a:off x="362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1</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62" name="Google Shape;362;p1"/>
          <p:cNvSpPr/>
          <p:nvPr/>
        </p:nvSpPr>
        <p:spPr>
          <a:xfrm>
            <a:off x="360360" y="2242080"/>
            <a:ext cx="8846280" cy="5533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800" b="1" i="0" u="none" strike="noStrike" cap="none">
                <a:solidFill>
                  <a:srgbClr val="29754D"/>
                </a:solidFill>
                <a:latin typeface="Calibri"/>
                <a:ea typeface="Calibri"/>
                <a:cs typeface="Calibri"/>
                <a:sym typeface="Calibri"/>
              </a:rPr>
              <a:t>PROYECTOS DE ELECTRÓNICA</a:t>
            </a:r>
            <a:endParaRPr sz="3800" b="0" i="0" u="none" strike="noStrike" cap="none">
              <a:latin typeface="Arial"/>
              <a:ea typeface="Arial"/>
              <a:cs typeface="Arial"/>
              <a:sym typeface="Arial"/>
            </a:endParaRPr>
          </a:p>
        </p:txBody>
      </p:sp>
      <p:pic>
        <p:nvPicPr>
          <p:cNvPr id="363" name="Google Shape;363;p1"/>
          <p:cNvPicPr preferRelativeResize="0"/>
          <p:nvPr/>
        </p:nvPicPr>
        <p:blipFill rotWithShape="1">
          <a:blip r:embed="rId4">
            <a:alphaModFix/>
          </a:blip>
          <a:srcRect/>
          <a:stretch/>
        </p:blipFill>
        <p:spPr>
          <a:xfrm>
            <a:off x="347040" y="36000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0"/>
          <p:cNvSpPr/>
          <p:nvPr/>
        </p:nvSpPr>
        <p:spPr>
          <a:xfrm>
            <a:off x="552600" y="2057400"/>
            <a:ext cx="8628840" cy="46602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96" name="Google Shape;496;p10" descr="Formula2.jpg"/>
          <p:cNvPicPr preferRelativeResize="0"/>
          <p:nvPr/>
        </p:nvPicPr>
        <p:blipFill rotWithShape="1">
          <a:blip r:embed="rId3">
            <a:alphaModFix/>
          </a:blip>
          <a:srcRect l="8364" r="4231"/>
          <a:stretch/>
        </p:blipFill>
        <p:spPr>
          <a:xfrm>
            <a:off x="1312200" y="3541320"/>
            <a:ext cx="7618680" cy="3033720"/>
          </a:xfrm>
          <a:prstGeom prst="rect">
            <a:avLst/>
          </a:prstGeom>
          <a:noFill/>
          <a:ln>
            <a:noFill/>
          </a:ln>
        </p:spPr>
      </p:pic>
      <p:sp>
        <p:nvSpPr>
          <p:cNvPr id="497" name="Google Shape;497;p10"/>
          <p:cNvSpPr/>
          <p:nvPr/>
        </p:nvSpPr>
        <p:spPr>
          <a:xfrm>
            <a:off x="969840" y="2233440"/>
            <a:ext cx="7842960" cy="2474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Utilizando la ley de ohm es posible calcular la resistencia, voltaje y corriente asociado a un circuito.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Comprobemos la ley de ohm  en el circuito de la imagen N°1:</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latin typeface="Arial"/>
              <a:ea typeface="Arial"/>
              <a:cs typeface="Arial"/>
              <a:sym typeface="Arial"/>
            </a:endParaRPr>
          </a:p>
        </p:txBody>
      </p:sp>
      <p:sp>
        <p:nvSpPr>
          <p:cNvPr id="498" name="Google Shape;498;p10"/>
          <p:cNvSpPr/>
          <p:nvPr/>
        </p:nvSpPr>
        <p:spPr>
          <a:xfrm>
            <a:off x="698400" y="3999240"/>
            <a:ext cx="1053360" cy="3913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100" b="1" i="0" u="none" strike="noStrike" cap="none">
                <a:solidFill>
                  <a:srgbClr val="000000"/>
                </a:solidFill>
                <a:latin typeface="Calibri"/>
                <a:ea typeface="Calibri"/>
                <a:cs typeface="Calibri"/>
                <a:sym typeface="Calibri"/>
              </a:rPr>
              <a:t>Fuente de alimentación</a:t>
            </a:r>
            <a:endParaRPr sz="1100" b="0" i="0" u="none" strike="noStrike" cap="none">
              <a:latin typeface="Arial"/>
              <a:ea typeface="Arial"/>
              <a:cs typeface="Arial"/>
              <a:sym typeface="Arial"/>
            </a:endParaRPr>
          </a:p>
        </p:txBody>
      </p:sp>
      <p:sp>
        <p:nvSpPr>
          <p:cNvPr id="499" name="Google Shape;499;p10"/>
          <p:cNvSpPr/>
          <p:nvPr/>
        </p:nvSpPr>
        <p:spPr>
          <a:xfrm>
            <a:off x="3345840" y="3868920"/>
            <a:ext cx="778320" cy="2728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200" b="1" i="0" u="none" strike="noStrike" cap="none">
                <a:solidFill>
                  <a:srgbClr val="000000"/>
                </a:solidFill>
                <a:latin typeface="Calibri"/>
                <a:ea typeface="Calibri"/>
                <a:cs typeface="Calibri"/>
                <a:sym typeface="Calibri"/>
              </a:rPr>
              <a:t>Corriente</a:t>
            </a:r>
            <a:endParaRPr sz="1200" b="0" i="0" u="none" strike="noStrike" cap="none">
              <a:latin typeface="Arial"/>
              <a:ea typeface="Arial"/>
              <a:cs typeface="Arial"/>
              <a:sym typeface="Arial"/>
            </a:endParaRPr>
          </a:p>
        </p:txBody>
      </p:sp>
      <p:sp>
        <p:nvSpPr>
          <p:cNvPr id="500" name="Google Shape;500;p10"/>
          <p:cNvSpPr/>
          <p:nvPr/>
        </p:nvSpPr>
        <p:spPr>
          <a:xfrm>
            <a:off x="3522240" y="4197600"/>
            <a:ext cx="990000" cy="2728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200" b="1" i="0" u="none" strike="noStrike" cap="none">
                <a:solidFill>
                  <a:srgbClr val="000000"/>
                </a:solidFill>
                <a:latin typeface="Calibri"/>
                <a:ea typeface="Calibri"/>
                <a:cs typeface="Calibri"/>
                <a:sym typeface="Calibri"/>
              </a:rPr>
              <a:t>Resistencia</a:t>
            </a:r>
            <a:endParaRPr sz="1200" b="0" i="0" u="none" strike="noStrike" cap="none">
              <a:latin typeface="Arial"/>
              <a:ea typeface="Arial"/>
              <a:cs typeface="Arial"/>
              <a:sym typeface="Arial"/>
            </a:endParaRPr>
          </a:p>
        </p:txBody>
      </p:sp>
      <p:sp>
        <p:nvSpPr>
          <p:cNvPr id="501" name="Google Shape;501;p10"/>
          <p:cNvSpPr/>
          <p:nvPr/>
        </p:nvSpPr>
        <p:spPr>
          <a:xfrm>
            <a:off x="728280" y="5350680"/>
            <a:ext cx="807840" cy="3913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100" b="1" i="0" u="none" strike="noStrike" cap="none">
                <a:solidFill>
                  <a:srgbClr val="000000"/>
                </a:solidFill>
                <a:latin typeface="Calibri"/>
                <a:ea typeface="Calibri"/>
                <a:cs typeface="Calibri"/>
                <a:sym typeface="Calibri"/>
              </a:rPr>
              <a:t>Conexión a tierra</a:t>
            </a:r>
            <a:endParaRPr sz="1100" b="0" i="0" u="none" strike="noStrike" cap="none">
              <a:latin typeface="Arial"/>
              <a:ea typeface="Arial"/>
              <a:cs typeface="Arial"/>
              <a:sym typeface="Arial"/>
            </a:endParaRPr>
          </a:p>
        </p:txBody>
      </p:sp>
      <p:sp>
        <p:nvSpPr>
          <p:cNvPr id="502" name="Google Shape;502;p1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03" name="Google Shape;503;p10"/>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1"/>
          <p:cNvSpPr/>
          <p:nvPr/>
        </p:nvSpPr>
        <p:spPr>
          <a:xfrm>
            <a:off x="501480" y="2554560"/>
            <a:ext cx="3510720" cy="3324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Si utilizamos equipos de medida en el </a:t>
            </a:r>
            <a:r>
              <a:rPr lang="es-CL" sz="1800" b="1" i="0" u="none" strike="noStrike" cap="none">
                <a:solidFill>
                  <a:srgbClr val="000000"/>
                </a:solidFill>
                <a:latin typeface="Calibri"/>
                <a:ea typeface="Calibri"/>
                <a:cs typeface="Calibri"/>
                <a:sym typeface="Calibri"/>
              </a:rPr>
              <a:t>circuito de la imagen N°1</a:t>
            </a:r>
            <a:r>
              <a:rPr lang="es-CL" sz="1800" b="0" i="0" u="none" strike="noStrike" cap="none">
                <a:solidFill>
                  <a:srgbClr val="000000"/>
                </a:solidFill>
                <a:latin typeface="Calibri"/>
                <a:ea typeface="Calibri"/>
                <a:cs typeface="Calibri"/>
                <a:sym typeface="Calibri"/>
              </a:rPr>
              <a:t>, podemos comprobar a través de la utilización de un voltímetro para medición de voltaje y un amperímetro para la medición de corriente que </a:t>
            </a:r>
            <a:r>
              <a:rPr lang="es-CL" sz="1800" b="1" i="0" u="none" strike="noStrike" cap="none">
                <a:solidFill>
                  <a:srgbClr val="000000"/>
                </a:solidFill>
                <a:latin typeface="Calibri"/>
                <a:ea typeface="Calibri"/>
                <a:cs typeface="Calibri"/>
                <a:sym typeface="Calibri"/>
              </a:rPr>
              <a:t>los valores calculados con la ley de ohm son los que circulan por el circuito</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p:txBody>
      </p:sp>
      <p:pic>
        <p:nvPicPr>
          <p:cNvPr id="509" name="Google Shape;509;p11" descr="Diagrama, Esquemático&#10;&#10;Descripción generada automáticamente"/>
          <p:cNvPicPr preferRelativeResize="0"/>
          <p:nvPr/>
        </p:nvPicPr>
        <p:blipFill rotWithShape="1">
          <a:blip r:embed="rId3">
            <a:alphaModFix/>
          </a:blip>
          <a:srcRect/>
          <a:stretch/>
        </p:blipFill>
        <p:spPr>
          <a:xfrm>
            <a:off x="4184280" y="2520000"/>
            <a:ext cx="4804920" cy="3635640"/>
          </a:xfrm>
          <a:prstGeom prst="rect">
            <a:avLst/>
          </a:prstGeom>
          <a:noFill/>
          <a:ln>
            <a:noFill/>
          </a:ln>
        </p:spPr>
      </p:pic>
      <p:sp>
        <p:nvSpPr>
          <p:cNvPr id="510" name="Google Shape;510;p11"/>
          <p:cNvSpPr/>
          <p:nvPr/>
        </p:nvSpPr>
        <p:spPr>
          <a:xfrm>
            <a:off x="7089480" y="5772240"/>
            <a:ext cx="1846440" cy="33336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None/>
            </a:pPr>
            <a:r>
              <a:rPr lang="es-CL" sz="1600" b="1" i="0" u="none" strike="noStrike" cap="none">
                <a:solidFill>
                  <a:srgbClr val="800000"/>
                </a:solidFill>
                <a:latin typeface="Calibri"/>
                <a:ea typeface="Calibri"/>
                <a:cs typeface="Calibri"/>
                <a:sym typeface="Calibri"/>
              </a:rPr>
              <a:t>Circuito imagen N°1</a:t>
            </a:r>
            <a:endParaRPr sz="1600" b="0" i="0" u="none" strike="noStrike" cap="none">
              <a:latin typeface="Arial"/>
              <a:ea typeface="Arial"/>
              <a:cs typeface="Arial"/>
              <a:sym typeface="Arial"/>
            </a:endParaRPr>
          </a:p>
        </p:txBody>
      </p:sp>
      <p:sp>
        <p:nvSpPr>
          <p:cNvPr id="511" name="Google Shape;511;p1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12" name="Google Shape;512;p11"/>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2"/>
          <p:cNvSpPr/>
          <p:nvPr/>
        </p:nvSpPr>
        <p:spPr>
          <a:xfrm>
            <a:off x="438120" y="2186280"/>
            <a:ext cx="7727400" cy="10389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Del fenómeno antes expuesto podemos identificar  que para cualquier resistor, la dirección de la corriente que circula a través de sí mismo definirá la polaridad de la caída de voltaje en el resistor. </a:t>
            </a:r>
            <a:endParaRPr sz="1800" b="0" i="0" u="none" strike="noStrike" cap="none">
              <a:latin typeface="Arial"/>
              <a:ea typeface="Arial"/>
              <a:cs typeface="Arial"/>
              <a:sym typeface="Arial"/>
            </a:endParaRPr>
          </a:p>
        </p:txBody>
      </p:sp>
      <p:sp>
        <p:nvSpPr>
          <p:cNvPr id="518" name="Google Shape;518;p12"/>
          <p:cNvSpPr/>
          <p:nvPr/>
        </p:nvSpPr>
        <p:spPr>
          <a:xfrm>
            <a:off x="488880" y="3187800"/>
            <a:ext cx="8057520" cy="3021840"/>
          </a:xfrm>
          <a:prstGeom prst="roundRect">
            <a:avLst>
              <a:gd name="adj" fmla="val 928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9" name="Google Shape;519;p12"/>
          <p:cNvSpPr/>
          <p:nvPr/>
        </p:nvSpPr>
        <p:spPr>
          <a:xfrm>
            <a:off x="685800" y="3697560"/>
            <a:ext cx="4145760" cy="3324960"/>
          </a:xfrm>
          <a:prstGeom prst="rect">
            <a:avLst/>
          </a:prstGeom>
          <a:noFill/>
          <a:ln>
            <a:noFill/>
          </a:ln>
        </p:spPr>
        <p:txBody>
          <a:bodyPr spcFirstLastPara="1" wrap="square" lIns="90000" tIns="45000" rIns="90000" bIns="45000" anchor="t" anchorCtr="0">
            <a:noAutofit/>
          </a:bodyPr>
          <a:lstStyle/>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198000" marR="0" lvl="0" indent="-197280" algn="l" rtl="0">
              <a:lnSpc>
                <a:spcPct val="100000"/>
              </a:lnSpc>
              <a:spcBef>
                <a:spcPts val="901"/>
              </a:spcBef>
              <a:spcAft>
                <a:spcPts val="0"/>
              </a:spcAft>
              <a:buClr>
                <a:srgbClr val="000000"/>
              </a:buClr>
              <a:buSzPts val="1620"/>
              <a:buFont typeface="Arial"/>
              <a:buAutoNum type="arabicPeriod"/>
            </a:pPr>
            <a:r>
              <a:rPr lang="es-CL" sz="1800" b="0" i="0" u="none" strike="noStrike" cap="none">
                <a:solidFill>
                  <a:srgbClr val="000000"/>
                </a:solidFill>
                <a:latin typeface="Calibri"/>
                <a:ea typeface="Calibri"/>
                <a:cs typeface="Calibri"/>
                <a:sym typeface="Calibri"/>
              </a:rPr>
              <a:t>¿Qué ocurre con la corriente en el circuito al aumentar el voltaje? </a:t>
            </a:r>
            <a:endParaRPr sz="1800" b="0" i="0" u="none" strike="noStrike" cap="none">
              <a:latin typeface="Arial"/>
              <a:ea typeface="Arial"/>
              <a:cs typeface="Arial"/>
              <a:sym typeface="Arial"/>
            </a:endParaRPr>
          </a:p>
          <a:p>
            <a:pPr marL="198000" marR="0" lvl="0" indent="-197280" algn="l" rtl="0">
              <a:lnSpc>
                <a:spcPct val="100000"/>
              </a:lnSpc>
              <a:spcBef>
                <a:spcPts val="901"/>
              </a:spcBef>
              <a:spcAft>
                <a:spcPts val="0"/>
              </a:spcAft>
              <a:buClr>
                <a:srgbClr val="000000"/>
              </a:buClr>
              <a:buSzPts val="1620"/>
              <a:buFont typeface="Arial"/>
              <a:buAutoNum type="arabicPeriod"/>
            </a:pPr>
            <a:r>
              <a:rPr lang="es-CL" sz="1800" b="0" i="0" u="none" strike="noStrike" cap="none">
                <a:solidFill>
                  <a:srgbClr val="000000"/>
                </a:solidFill>
                <a:latin typeface="Calibri"/>
                <a:ea typeface="Calibri"/>
                <a:cs typeface="Calibri"/>
                <a:sym typeface="Calibri"/>
              </a:rPr>
              <a:t>¿Qué ocurre en el circuito si aumentamos la resistencia? </a:t>
            </a:r>
            <a:endParaRPr sz="1800" b="0" i="0" u="none" strike="noStrike" cap="none">
              <a:latin typeface="Arial"/>
              <a:ea typeface="Arial"/>
              <a:cs typeface="Arial"/>
              <a:sym typeface="Arial"/>
            </a:endParaRPr>
          </a:p>
          <a:p>
            <a:pPr marL="198000" marR="0" lvl="0" indent="-197280" algn="l" rtl="0">
              <a:lnSpc>
                <a:spcPct val="100000"/>
              </a:lnSpc>
              <a:spcBef>
                <a:spcPts val="901"/>
              </a:spcBef>
              <a:spcAft>
                <a:spcPts val="0"/>
              </a:spcAft>
              <a:buClr>
                <a:srgbClr val="000000"/>
              </a:buClr>
              <a:buSzPts val="1620"/>
              <a:buFont typeface="Arial"/>
              <a:buAutoNum type="arabicPeriod"/>
            </a:pPr>
            <a:r>
              <a:rPr lang="es-CL" sz="1800" b="0" i="0" u="none" strike="noStrike" cap="none">
                <a:solidFill>
                  <a:srgbClr val="000000"/>
                </a:solidFill>
                <a:latin typeface="Calibri"/>
                <a:ea typeface="Calibri"/>
                <a:cs typeface="Calibri"/>
                <a:sym typeface="Calibri"/>
              </a:rPr>
              <a:t>¿Qué ocurre en la resistencia al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variar la corriente del circuito?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pic>
        <p:nvPicPr>
          <p:cNvPr id="520" name="Google Shape;520;p12"/>
          <p:cNvPicPr preferRelativeResize="0"/>
          <p:nvPr/>
        </p:nvPicPr>
        <p:blipFill rotWithShape="1">
          <a:blip r:embed="rId3">
            <a:alphaModFix/>
          </a:blip>
          <a:srcRect/>
          <a:stretch/>
        </p:blipFill>
        <p:spPr>
          <a:xfrm>
            <a:off x="4439520" y="3961800"/>
            <a:ext cx="3790800" cy="2012760"/>
          </a:xfrm>
          <a:prstGeom prst="rect">
            <a:avLst/>
          </a:prstGeom>
          <a:noFill/>
          <a:ln>
            <a:noFill/>
          </a:ln>
        </p:spPr>
      </p:pic>
      <p:sp>
        <p:nvSpPr>
          <p:cNvPr id="521" name="Google Shape;521;p12"/>
          <p:cNvSpPr/>
          <p:nvPr/>
        </p:nvSpPr>
        <p:spPr>
          <a:xfrm>
            <a:off x="660240" y="3443400"/>
            <a:ext cx="7904880" cy="3913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Utilizando el simulador de la ley de ohm responder lo siguiente:</a:t>
            </a:r>
            <a:endParaRPr sz="1800" b="0" i="0" u="none" strike="noStrike" cap="none">
              <a:latin typeface="Arial"/>
              <a:ea typeface="Arial"/>
              <a:cs typeface="Arial"/>
              <a:sym typeface="Arial"/>
            </a:endParaRPr>
          </a:p>
        </p:txBody>
      </p:sp>
      <p:pic>
        <p:nvPicPr>
          <p:cNvPr id="522" name="Google Shape;522;p12"/>
          <p:cNvPicPr preferRelativeResize="0"/>
          <p:nvPr/>
        </p:nvPicPr>
        <p:blipFill rotWithShape="1">
          <a:blip r:embed="rId4">
            <a:alphaModFix/>
          </a:blip>
          <a:srcRect/>
          <a:stretch/>
        </p:blipFill>
        <p:spPr>
          <a:xfrm>
            <a:off x="8291520" y="3041280"/>
            <a:ext cx="539280" cy="539280"/>
          </a:xfrm>
          <a:prstGeom prst="rect">
            <a:avLst/>
          </a:prstGeom>
          <a:noFill/>
          <a:ln>
            <a:noFill/>
          </a:ln>
        </p:spPr>
      </p:pic>
      <p:sp>
        <p:nvSpPr>
          <p:cNvPr id="523" name="Google Shape;523;p1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24" name="Google Shape;524;p12"/>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3"/>
          <p:cNvSpPr/>
          <p:nvPr/>
        </p:nvSpPr>
        <p:spPr>
          <a:xfrm>
            <a:off x="612720" y="3048120"/>
            <a:ext cx="6358680" cy="3491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0" name="Google Shape;530;p13"/>
          <p:cNvSpPr/>
          <p:nvPr/>
        </p:nvSpPr>
        <p:spPr>
          <a:xfrm>
            <a:off x="507960" y="2465640"/>
            <a:ext cx="9397440" cy="506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1) ¿Qué ocurre con la corriente en el circuito al aumentar el voltaje? </a:t>
            </a:r>
            <a:endParaRPr sz="1800" b="0" i="0" u="none" strike="noStrike" cap="none">
              <a:latin typeface="Arial"/>
              <a:ea typeface="Arial"/>
              <a:cs typeface="Arial"/>
              <a:sym typeface="Arial"/>
            </a:endParaRPr>
          </a:p>
        </p:txBody>
      </p:sp>
      <p:pic>
        <p:nvPicPr>
          <p:cNvPr id="531" name="Google Shape;531;p13"/>
          <p:cNvPicPr preferRelativeResize="0"/>
          <p:nvPr/>
        </p:nvPicPr>
        <p:blipFill rotWithShape="1">
          <a:blip r:embed="rId3">
            <a:alphaModFix/>
          </a:blip>
          <a:srcRect/>
          <a:stretch/>
        </p:blipFill>
        <p:spPr>
          <a:xfrm>
            <a:off x="1251720" y="3440880"/>
            <a:ext cx="4993560" cy="2717280"/>
          </a:xfrm>
          <a:prstGeom prst="rect">
            <a:avLst/>
          </a:prstGeom>
          <a:noFill/>
          <a:ln>
            <a:noFill/>
          </a:ln>
        </p:spPr>
      </p:pic>
      <p:pic>
        <p:nvPicPr>
          <p:cNvPr id="532" name="Google Shape;532;p13"/>
          <p:cNvPicPr preferRelativeResize="0"/>
          <p:nvPr/>
        </p:nvPicPr>
        <p:blipFill rotWithShape="1">
          <a:blip r:embed="rId4">
            <a:alphaModFix/>
          </a:blip>
          <a:srcRect/>
          <a:stretch/>
        </p:blipFill>
        <p:spPr>
          <a:xfrm>
            <a:off x="6742080" y="2914200"/>
            <a:ext cx="539280" cy="539280"/>
          </a:xfrm>
          <a:prstGeom prst="rect">
            <a:avLst/>
          </a:prstGeom>
          <a:noFill/>
          <a:ln>
            <a:noFill/>
          </a:ln>
        </p:spPr>
      </p:pic>
      <p:sp>
        <p:nvSpPr>
          <p:cNvPr id="533" name="Google Shape;533;p1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34" name="Google Shape;534;p13"/>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4"/>
          <p:cNvSpPr/>
          <p:nvPr/>
        </p:nvSpPr>
        <p:spPr>
          <a:xfrm>
            <a:off x="612720" y="3048120"/>
            <a:ext cx="6358680" cy="3491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0" name="Google Shape;540;p14"/>
          <p:cNvSpPr/>
          <p:nvPr/>
        </p:nvSpPr>
        <p:spPr>
          <a:xfrm>
            <a:off x="1054080" y="1665360"/>
            <a:ext cx="9397440" cy="599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1" name="Google Shape;541;p14"/>
          <p:cNvPicPr preferRelativeResize="0"/>
          <p:nvPr/>
        </p:nvPicPr>
        <p:blipFill rotWithShape="1">
          <a:blip r:embed="rId3">
            <a:alphaModFix/>
          </a:blip>
          <a:srcRect/>
          <a:stretch/>
        </p:blipFill>
        <p:spPr>
          <a:xfrm>
            <a:off x="1094040" y="3402360"/>
            <a:ext cx="5016600" cy="2877120"/>
          </a:xfrm>
          <a:prstGeom prst="rect">
            <a:avLst/>
          </a:prstGeom>
          <a:noFill/>
          <a:ln>
            <a:noFill/>
          </a:ln>
        </p:spPr>
      </p:pic>
      <p:sp>
        <p:nvSpPr>
          <p:cNvPr id="542" name="Google Shape;542;p14"/>
          <p:cNvSpPr/>
          <p:nvPr/>
        </p:nvSpPr>
        <p:spPr>
          <a:xfrm>
            <a:off x="507960" y="2465640"/>
            <a:ext cx="9397440" cy="506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2) ¿Qué ocurre en el circuito si aumentamos la resistencia? </a:t>
            </a:r>
            <a:endParaRPr sz="1800" b="0" i="0" u="none" strike="noStrike" cap="none">
              <a:latin typeface="Arial"/>
              <a:ea typeface="Arial"/>
              <a:cs typeface="Arial"/>
              <a:sym typeface="Arial"/>
            </a:endParaRPr>
          </a:p>
        </p:txBody>
      </p:sp>
      <p:pic>
        <p:nvPicPr>
          <p:cNvPr id="543" name="Google Shape;543;p14"/>
          <p:cNvPicPr preferRelativeResize="0"/>
          <p:nvPr/>
        </p:nvPicPr>
        <p:blipFill rotWithShape="1">
          <a:blip r:embed="rId4">
            <a:alphaModFix/>
          </a:blip>
          <a:srcRect/>
          <a:stretch/>
        </p:blipFill>
        <p:spPr>
          <a:xfrm>
            <a:off x="6716520" y="2926800"/>
            <a:ext cx="539280" cy="539280"/>
          </a:xfrm>
          <a:prstGeom prst="rect">
            <a:avLst/>
          </a:prstGeom>
          <a:noFill/>
          <a:ln>
            <a:noFill/>
          </a:ln>
        </p:spPr>
      </p:pic>
      <p:sp>
        <p:nvSpPr>
          <p:cNvPr id="544" name="Google Shape;544;p1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45" name="Google Shape;545;p14"/>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5"/>
          <p:cNvSpPr/>
          <p:nvPr/>
        </p:nvSpPr>
        <p:spPr>
          <a:xfrm>
            <a:off x="536400" y="3048120"/>
            <a:ext cx="8581320" cy="30600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1" name="Google Shape;551;p15"/>
          <p:cNvSpPr/>
          <p:nvPr/>
        </p:nvSpPr>
        <p:spPr>
          <a:xfrm>
            <a:off x="1054080" y="1665360"/>
            <a:ext cx="9397440" cy="599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431640" y="2465640"/>
            <a:ext cx="9397440" cy="506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2) ¿Qué ocurre en el circuito si aumentamos la resistencia? </a:t>
            </a:r>
            <a:endParaRPr sz="1800" b="0" i="0" u="none" strike="noStrike" cap="none">
              <a:latin typeface="Arial"/>
              <a:ea typeface="Arial"/>
              <a:cs typeface="Arial"/>
              <a:sym typeface="Arial"/>
            </a:endParaRPr>
          </a:p>
        </p:txBody>
      </p:sp>
      <p:grpSp>
        <p:nvGrpSpPr>
          <p:cNvPr id="553" name="Google Shape;553;p15"/>
          <p:cNvGrpSpPr/>
          <p:nvPr/>
        </p:nvGrpSpPr>
        <p:grpSpPr>
          <a:xfrm>
            <a:off x="800280" y="3378240"/>
            <a:ext cx="8019360" cy="2339280"/>
            <a:chOff x="800280" y="3378240"/>
            <a:chExt cx="8019360" cy="2339280"/>
          </a:xfrm>
        </p:grpSpPr>
        <p:pic>
          <p:nvPicPr>
            <p:cNvPr id="554" name="Google Shape;554;p15"/>
            <p:cNvPicPr preferRelativeResize="0"/>
            <p:nvPr/>
          </p:nvPicPr>
          <p:blipFill rotWithShape="1">
            <a:blip r:embed="rId3">
              <a:alphaModFix/>
            </a:blip>
            <a:srcRect/>
            <a:stretch/>
          </p:blipFill>
          <p:spPr>
            <a:xfrm>
              <a:off x="800280" y="3472200"/>
              <a:ext cx="3953160" cy="2245320"/>
            </a:xfrm>
            <a:prstGeom prst="rect">
              <a:avLst/>
            </a:prstGeom>
            <a:noFill/>
            <a:ln>
              <a:noFill/>
            </a:ln>
          </p:spPr>
        </p:pic>
        <p:pic>
          <p:nvPicPr>
            <p:cNvPr id="555" name="Google Shape;555;p15"/>
            <p:cNvPicPr preferRelativeResize="0"/>
            <p:nvPr/>
          </p:nvPicPr>
          <p:blipFill rotWithShape="1">
            <a:blip r:embed="rId4">
              <a:alphaModFix/>
            </a:blip>
            <a:srcRect/>
            <a:stretch/>
          </p:blipFill>
          <p:spPr>
            <a:xfrm>
              <a:off x="4866480" y="3378240"/>
              <a:ext cx="3953160" cy="2339280"/>
            </a:xfrm>
            <a:prstGeom prst="rect">
              <a:avLst/>
            </a:prstGeom>
            <a:noFill/>
            <a:ln>
              <a:noFill/>
            </a:ln>
          </p:spPr>
        </p:pic>
      </p:grpSp>
      <p:pic>
        <p:nvPicPr>
          <p:cNvPr id="556" name="Google Shape;556;p15"/>
          <p:cNvPicPr preferRelativeResize="0"/>
          <p:nvPr/>
        </p:nvPicPr>
        <p:blipFill rotWithShape="1">
          <a:blip r:embed="rId5">
            <a:alphaModFix/>
          </a:blip>
          <a:srcRect/>
          <a:stretch/>
        </p:blipFill>
        <p:spPr>
          <a:xfrm>
            <a:off x="8875440" y="2850840"/>
            <a:ext cx="539280" cy="539280"/>
          </a:xfrm>
          <a:prstGeom prst="rect">
            <a:avLst/>
          </a:prstGeom>
          <a:noFill/>
          <a:ln>
            <a:noFill/>
          </a:ln>
        </p:spPr>
      </p:pic>
      <p:sp>
        <p:nvSpPr>
          <p:cNvPr id="557" name="Google Shape;557;p15"/>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58" name="Google Shape;558;p15"/>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6"/>
          <p:cNvSpPr/>
          <p:nvPr/>
        </p:nvSpPr>
        <p:spPr>
          <a:xfrm>
            <a:off x="3429000" y="3695760"/>
            <a:ext cx="4622040" cy="2704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4" name="Google Shape;564;p16"/>
          <p:cNvSpPr/>
          <p:nvPr/>
        </p:nvSpPr>
        <p:spPr>
          <a:xfrm>
            <a:off x="1054080" y="1665360"/>
            <a:ext cx="9397440" cy="599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635040" y="2146320"/>
            <a:ext cx="4406760" cy="1243800"/>
          </a:xfrm>
          <a:prstGeom prst="roundRect">
            <a:avLst>
              <a:gd name="adj" fmla="val 10157"/>
            </a:avLst>
          </a:prstGeom>
          <a:solidFill>
            <a:srgbClr val="AAE0C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6" name="Google Shape;566;p16"/>
          <p:cNvSpPr/>
          <p:nvPr/>
        </p:nvSpPr>
        <p:spPr>
          <a:xfrm rot="-8154600">
            <a:off x="2529720" y="3081600"/>
            <a:ext cx="416520" cy="730440"/>
          </a:xfrm>
          <a:prstGeom prst="triangle">
            <a:avLst>
              <a:gd name="adj" fmla="val 50000"/>
            </a:avLst>
          </a:prstGeom>
          <a:solidFill>
            <a:srgbClr val="AAE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7" name="Google Shape;567;p16"/>
          <p:cNvPicPr preferRelativeResize="0"/>
          <p:nvPr/>
        </p:nvPicPr>
        <p:blipFill rotWithShape="1">
          <a:blip r:embed="rId3">
            <a:alphaModFix/>
          </a:blip>
          <a:srcRect/>
          <a:stretch/>
        </p:blipFill>
        <p:spPr>
          <a:xfrm flipH="1">
            <a:off x="508680" y="3572640"/>
            <a:ext cx="2803320" cy="2942640"/>
          </a:xfrm>
          <a:prstGeom prst="rect">
            <a:avLst/>
          </a:prstGeom>
          <a:noFill/>
          <a:ln>
            <a:noFill/>
          </a:ln>
        </p:spPr>
      </p:pic>
      <p:pic>
        <p:nvPicPr>
          <p:cNvPr id="568" name="Google Shape;568;p16"/>
          <p:cNvPicPr preferRelativeResize="0"/>
          <p:nvPr/>
        </p:nvPicPr>
        <p:blipFill rotWithShape="1">
          <a:blip r:embed="rId4">
            <a:alphaModFix/>
          </a:blip>
          <a:srcRect/>
          <a:stretch/>
        </p:blipFill>
        <p:spPr>
          <a:xfrm>
            <a:off x="7428960" y="3124080"/>
            <a:ext cx="1836720" cy="3268800"/>
          </a:xfrm>
          <a:prstGeom prst="rect">
            <a:avLst/>
          </a:prstGeom>
          <a:noFill/>
          <a:ln>
            <a:noFill/>
          </a:ln>
        </p:spPr>
      </p:pic>
      <p:sp>
        <p:nvSpPr>
          <p:cNvPr id="569" name="Google Shape;569;p16"/>
          <p:cNvSpPr/>
          <p:nvPr/>
        </p:nvSpPr>
        <p:spPr>
          <a:xfrm>
            <a:off x="825480" y="2133720"/>
            <a:ext cx="4152240" cy="128196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Ejemplos teóricos</a:t>
            </a:r>
            <a:r>
              <a:rPr lang="es-CL" sz="1800" b="0" i="0" u="none" strike="noStrike" cap="none">
                <a:solidFill>
                  <a:srgbClr val="000000"/>
                </a:solidFill>
                <a:latin typeface="Calibri"/>
                <a:ea typeface="Calibri"/>
                <a:cs typeface="Calibri"/>
                <a:sym typeface="Calibri"/>
              </a:rPr>
              <a:t>, de acuerdo con los siguientes enunciados calcular resistencia, voltaje y corriente según corresponda. </a:t>
            </a:r>
            <a:endParaRPr sz="1800" b="0" i="0" u="none" strike="noStrike" cap="none">
              <a:latin typeface="Arial"/>
              <a:ea typeface="Arial"/>
              <a:cs typeface="Arial"/>
              <a:sym typeface="Arial"/>
            </a:endParaRPr>
          </a:p>
        </p:txBody>
      </p:sp>
      <p:pic>
        <p:nvPicPr>
          <p:cNvPr id="570" name="Google Shape;570;p16"/>
          <p:cNvPicPr preferRelativeResize="0"/>
          <p:nvPr/>
        </p:nvPicPr>
        <p:blipFill rotWithShape="1">
          <a:blip r:embed="rId5">
            <a:alphaModFix/>
          </a:blip>
          <a:srcRect/>
          <a:stretch/>
        </p:blipFill>
        <p:spPr>
          <a:xfrm>
            <a:off x="7771680" y="3643920"/>
            <a:ext cx="423360" cy="423360"/>
          </a:xfrm>
          <a:prstGeom prst="rect">
            <a:avLst/>
          </a:prstGeom>
          <a:noFill/>
          <a:ln>
            <a:noFill/>
          </a:ln>
        </p:spPr>
      </p:pic>
      <p:sp>
        <p:nvSpPr>
          <p:cNvPr id="571" name="Google Shape;571;p16"/>
          <p:cNvSpPr/>
          <p:nvPr/>
        </p:nvSpPr>
        <p:spPr>
          <a:xfrm>
            <a:off x="3548160" y="3633840"/>
            <a:ext cx="4236480" cy="25588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sng" strike="noStrike" cap="none">
                <a:solidFill>
                  <a:srgbClr val="800000"/>
                </a:solidFill>
                <a:latin typeface="Calibri"/>
                <a:ea typeface="Calibri"/>
                <a:cs typeface="Calibri"/>
                <a:sym typeface="Calibri"/>
              </a:rPr>
              <a:t>Ejercicio n°1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Calcule la corriente para una resistencia de 80Ω, y un voltaje de fuentes de 9V.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sng" strike="noStrike" cap="none">
                <a:solidFill>
                  <a:srgbClr val="800000"/>
                </a:solidFill>
                <a:latin typeface="Calibri"/>
                <a:ea typeface="Calibri"/>
                <a:cs typeface="Calibri"/>
                <a:sym typeface="Calibri"/>
              </a:rPr>
              <a:t>Ejercicio n°2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En un cautín se debe aplicar un voltaje para establecer una corriente de 1,9 A, si su resistencia interna es de 180Ω.</a:t>
            </a:r>
            <a:endParaRPr sz="1800" b="0" i="0" u="none" strike="noStrike" cap="none">
              <a:latin typeface="Arial"/>
              <a:ea typeface="Arial"/>
              <a:cs typeface="Arial"/>
              <a:sym typeface="Arial"/>
            </a:endParaRPr>
          </a:p>
        </p:txBody>
      </p:sp>
      <p:sp>
        <p:nvSpPr>
          <p:cNvPr id="572" name="Google Shape;572;p1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73" name="Google Shape;573;p16"/>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7"/>
          <p:cNvSpPr/>
          <p:nvPr/>
        </p:nvSpPr>
        <p:spPr>
          <a:xfrm>
            <a:off x="507960" y="2158920"/>
            <a:ext cx="8241480" cy="4380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9" name="Google Shape;579;p17"/>
          <p:cNvSpPr/>
          <p:nvPr/>
        </p:nvSpPr>
        <p:spPr>
          <a:xfrm>
            <a:off x="3352680" y="4000680"/>
            <a:ext cx="2716920" cy="2056680"/>
          </a:xfrm>
          <a:prstGeom prst="roundRect">
            <a:avLst>
              <a:gd name="adj" fmla="val 7071"/>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0" name="Google Shape;580;p17"/>
          <p:cNvSpPr/>
          <p:nvPr/>
        </p:nvSpPr>
        <p:spPr>
          <a:xfrm>
            <a:off x="736560" y="4788000"/>
            <a:ext cx="1777320" cy="1218600"/>
          </a:xfrm>
          <a:prstGeom prst="roundRect">
            <a:avLst>
              <a:gd name="adj" fmla="val 10157"/>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81" name="Google Shape;581;p17" descr="Grafica_Electricidad(3).png"/>
          <p:cNvPicPr preferRelativeResize="0"/>
          <p:nvPr/>
        </p:nvPicPr>
        <p:blipFill rotWithShape="1">
          <a:blip r:embed="rId3">
            <a:alphaModFix/>
          </a:blip>
          <a:srcRect l="8220" t="69697" r="61627" b="363"/>
          <a:stretch/>
        </p:blipFill>
        <p:spPr>
          <a:xfrm>
            <a:off x="6603840" y="3378240"/>
            <a:ext cx="2423160" cy="3158280"/>
          </a:xfrm>
          <a:prstGeom prst="rect">
            <a:avLst/>
          </a:prstGeom>
          <a:noFill/>
          <a:ln>
            <a:noFill/>
          </a:ln>
        </p:spPr>
      </p:pic>
      <p:sp>
        <p:nvSpPr>
          <p:cNvPr id="582" name="Google Shape;582;p17"/>
          <p:cNvSpPr/>
          <p:nvPr/>
        </p:nvSpPr>
        <p:spPr>
          <a:xfrm>
            <a:off x="677880" y="2396520"/>
            <a:ext cx="7627320" cy="2337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sng" strike="noStrike" cap="none">
                <a:solidFill>
                  <a:srgbClr val="29754D"/>
                </a:solidFill>
                <a:latin typeface="Calibri"/>
                <a:ea typeface="Calibri"/>
                <a:cs typeface="Calibri"/>
                <a:sym typeface="Calibri"/>
              </a:rPr>
              <a:t>SOLUCIÓN EJERCICIO Nº 1</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Calcule la corriente para una resistencia de 80Ω, y un voltaje de fuentes de 9V.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1" i="0" u="sng" strike="noStrike" cap="none">
                <a:solidFill>
                  <a:srgbClr val="000000"/>
                </a:solidFill>
                <a:latin typeface="Calibri"/>
                <a:ea typeface="Calibri"/>
                <a:cs typeface="Calibri"/>
                <a:sym typeface="Calibri"/>
              </a:rPr>
              <a:t>Datos:</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Resistencia= 80Ω</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Voltaje fuente= 9V</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Formula a utilizar:</a:t>
            </a:r>
            <a:endParaRPr sz="1800" b="0" i="0" u="none" strike="noStrike" cap="none">
              <a:latin typeface="Arial"/>
              <a:ea typeface="Arial"/>
              <a:cs typeface="Arial"/>
              <a:sym typeface="Arial"/>
            </a:endParaRPr>
          </a:p>
        </p:txBody>
      </p:sp>
      <p:sp>
        <p:nvSpPr>
          <p:cNvPr id="583" name="Google Shape;583;p17"/>
          <p:cNvSpPr/>
          <p:nvPr/>
        </p:nvSpPr>
        <p:spPr>
          <a:xfrm>
            <a:off x="888840" y="4997160"/>
            <a:ext cx="1108440" cy="688320"/>
          </a:xfrm>
          <a:prstGeom prst="rect">
            <a:avLst/>
          </a:prstGeom>
          <a:blipFill rotWithShape="1">
            <a:blip r:embed="rId4">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4" name="Google Shape;584;p17"/>
          <p:cNvSpPr/>
          <p:nvPr/>
        </p:nvSpPr>
        <p:spPr>
          <a:xfrm>
            <a:off x="3597840" y="4089960"/>
            <a:ext cx="1150560" cy="654840"/>
          </a:xfrm>
          <a:prstGeom prst="rect">
            <a:avLst/>
          </a:prstGeom>
          <a:blipFill rotWithShape="1">
            <a:blip r:embed="rId5">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5" name="Google Shape;585;p17"/>
          <p:cNvSpPr/>
          <p:nvPr/>
        </p:nvSpPr>
        <p:spPr>
          <a:xfrm>
            <a:off x="3431520" y="4926960"/>
            <a:ext cx="2374200" cy="348120"/>
          </a:xfrm>
          <a:prstGeom prst="rect">
            <a:avLst/>
          </a:prstGeom>
          <a:blipFill rotWithShape="1">
            <a:blip r:embed="rId6">
              <a:alphaModFix/>
            </a:blip>
            <a:stretch>
              <a:fillRect b="-5132856"/>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6" name="Google Shape;586;p17"/>
          <p:cNvSpPr/>
          <p:nvPr/>
        </p:nvSpPr>
        <p:spPr>
          <a:xfrm>
            <a:off x="3597840" y="5536080"/>
            <a:ext cx="1834200" cy="348120"/>
          </a:xfrm>
          <a:prstGeom prst="rect">
            <a:avLst/>
          </a:prstGeom>
          <a:blipFill rotWithShape="1">
            <a:blip r:embed="rId7">
              <a:alphaModFix/>
            </a:blip>
            <a:stretch>
              <a:fillRect l="-2385534" t="-11010214" r="-275372" b="18501056"/>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7" name="Google Shape;587;p17"/>
          <p:cNvSpPr/>
          <p:nvPr/>
        </p:nvSpPr>
        <p:spPr>
          <a:xfrm>
            <a:off x="3303720" y="3596760"/>
            <a:ext cx="1485000" cy="2890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Desarrollo:</a:t>
            </a:r>
            <a:endParaRPr sz="1800" b="0" i="0" u="none" strike="noStrike" cap="none">
              <a:latin typeface="Arial"/>
              <a:ea typeface="Arial"/>
              <a:cs typeface="Arial"/>
              <a:sym typeface="Arial"/>
            </a:endParaRPr>
          </a:p>
        </p:txBody>
      </p:sp>
      <p:pic>
        <p:nvPicPr>
          <p:cNvPr id="588" name="Google Shape;588;p17" descr="Completado"/>
          <p:cNvPicPr preferRelativeResize="0"/>
          <p:nvPr/>
        </p:nvPicPr>
        <p:blipFill rotWithShape="1">
          <a:blip r:embed="rId8">
            <a:alphaModFix/>
          </a:blip>
          <a:srcRect/>
          <a:stretch/>
        </p:blipFill>
        <p:spPr>
          <a:xfrm>
            <a:off x="5282280" y="5423400"/>
            <a:ext cx="598320" cy="598320"/>
          </a:xfrm>
          <a:prstGeom prst="rect">
            <a:avLst/>
          </a:prstGeom>
          <a:noFill/>
          <a:ln>
            <a:noFill/>
          </a:ln>
        </p:spPr>
      </p:pic>
      <p:sp>
        <p:nvSpPr>
          <p:cNvPr id="589" name="Google Shape;589;p17"/>
          <p:cNvSpPr/>
          <p:nvPr/>
        </p:nvSpPr>
        <p:spPr>
          <a:xfrm>
            <a:off x="3517920" y="5460840"/>
            <a:ext cx="2374200" cy="482040"/>
          </a:xfrm>
          <a:prstGeom prst="rect">
            <a:avLst/>
          </a:prstGeom>
          <a:noFill/>
          <a:ln w="9525" cap="flat" cmpd="sng">
            <a:solidFill>
              <a:srgbClr val="800000"/>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591" name="Google Shape;591;p17"/>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8"/>
          <p:cNvSpPr/>
          <p:nvPr/>
        </p:nvSpPr>
        <p:spPr>
          <a:xfrm>
            <a:off x="711360" y="2158920"/>
            <a:ext cx="8241480" cy="4380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7" name="Google Shape;597;p18"/>
          <p:cNvSpPr/>
          <p:nvPr/>
        </p:nvSpPr>
        <p:spPr>
          <a:xfrm>
            <a:off x="3556080" y="4000680"/>
            <a:ext cx="2716920" cy="2056680"/>
          </a:xfrm>
          <a:prstGeom prst="roundRect">
            <a:avLst>
              <a:gd name="adj" fmla="val 7071"/>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8" name="Google Shape;598;p18"/>
          <p:cNvSpPr/>
          <p:nvPr/>
        </p:nvSpPr>
        <p:spPr>
          <a:xfrm>
            <a:off x="939960" y="4965840"/>
            <a:ext cx="1777320" cy="1040760"/>
          </a:xfrm>
          <a:prstGeom prst="roundRect">
            <a:avLst>
              <a:gd name="adj" fmla="val 10157"/>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99" name="Google Shape;599;p18" descr="Grafica_Electricidad(3).png"/>
          <p:cNvPicPr preferRelativeResize="0"/>
          <p:nvPr/>
        </p:nvPicPr>
        <p:blipFill rotWithShape="1">
          <a:blip r:embed="rId3">
            <a:alphaModFix/>
          </a:blip>
          <a:srcRect l="72834" t="68131" r="-3638" b="-234"/>
          <a:stretch/>
        </p:blipFill>
        <p:spPr>
          <a:xfrm>
            <a:off x="6667560" y="3187800"/>
            <a:ext cx="2475720" cy="3386880"/>
          </a:xfrm>
          <a:prstGeom prst="rect">
            <a:avLst/>
          </a:prstGeom>
          <a:noFill/>
          <a:ln>
            <a:noFill/>
          </a:ln>
        </p:spPr>
      </p:pic>
      <p:sp>
        <p:nvSpPr>
          <p:cNvPr id="600" name="Google Shape;600;p18"/>
          <p:cNvSpPr/>
          <p:nvPr/>
        </p:nvSpPr>
        <p:spPr>
          <a:xfrm>
            <a:off x="880920" y="2396520"/>
            <a:ext cx="7627320" cy="2474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sng" strike="noStrike" cap="none">
                <a:solidFill>
                  <a:srgbClr val="29754D"/>
                </a:solidFill>
                <a:latin typeface="Calibri"/>
                <a:ea typeface="Calibri"/>
                <a:cs typeface="Calibri"/>
                <a:sym typeface="Calibri"/>
              </a:rPr>
              <a:t>SOLUCIÓN EJERCICIO Nº 2</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En un cautín se debe aplicar un voltaje para establecer una corriente de 1,5 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si su resistencia interna es de 146Ω.</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1" i="0" u="sng" strike="noStrike" cap="none">
                <a:solidFill>
                  <a:srgbClr val="000000"/>
                </a:solidFill>
                <a:latin typeface="Calibri"/>
                <a:ea typeface="Calibri"/>
                <a:cs typeface="Calibri"/>
                <a:sym typeface="Calibri"/>
              </a:rPr>
              <a:t>Datos:</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Resistencia=146Ω</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Voltaje fuente=1,5 A</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Formula a utilizar:</a:t>
            </a:r>
            <a:endParaRPr sz="1800" b="0" i="0" u="none" strike="noStrike" cap="none">
              <a:latin typeface="Arial"/>
              <a:ea typeface="Arial"/>
              <a:cs typeface="Arial"/>
              <a:sym typeface="Arial"/>
            </a:endParaRPr>
          </a:p>
        </p:txBody>
      </p:sp>
      <p:sp>
        <p:nvSpPr>
          <p:cNvPr id="601" name="Google Shape;601;p18"/>
          <p:cNvSpPr/>
          <p:nvPr/>
        </p:nvSpPr>
        <p:spPr>
          <a:xfrm>
            <a:off x="1092240" y="5124240"/>
            <a:ext cx="1108440" cy="688320"/>
          </a:xfrm>
          <a:prstGeom prst="rect">
            <a:avLst/>
          </a:prstGeom>
          <a:blipFill rotWithShape="1">
            <a:blip r:embed="rId4">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2" name="Google Shape;602;p18"/>
          <p:cNvSpPr/>
          <p:nvPr/>
        </p:nvSpPr>
        <p:spPr>
          <a:xfrm>
            <a:off x="3506760" y="3596760"/>
            <a:ext cx="1485000" cy="2890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Desarrollo:</a:t>
            </a:r>
            <a:endParaRPr sz="1800" b="0" i="0" u="none" strike="noStrike" cap="none">
              <a:latin typeface="Arial"/>
              <a:ea typeface="Arial"/>
              <a:cs typeface="Arial"/>
              <a:sym typeface="Arial"/>
            </a:endParaRPr>
          </a:p>
        </p:txBody>
      </p:sp>
      <p:sp>
        <p:nvSpPr>
          <p:cNvPr id="603" name="Google Shape;603;p18"/>
          <p:cNvSpPr/>
          <p:nvPr/>
        </p:nvSpPr>
        <p:spPr>
          <a:xfrm>
            <a:off x="3683880" y="4349520"/>
            <a:ext cx="1156680" cy="350280"/>
          </a:xfrm>
          <a:prstGeom prst="rect">
            <a:avLst/>
          </a:prstGeom>
          <a:blipFill rotWithShape="1">
            <a:blip r:embed="rId5">
              <a:alphaModFix/>
            </a:blip>
            <a:stretch>
              <a:fillRect b="-4388334"/>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4" name="Google Shape;604;p18"/>
          <p:cNvSpPr/>
          <p:nvPr/>
        </p:nvSpPr>
        <p:spPr>
          <a:xfrm>
            <a:off x="3683880" y="4843080"/>
            <a:ext cx="2610000" cy="350280"/>
          </a:xfrm>
          <a:prstGeom prst="rect">
            <a:avLst/>
          </a:prstGeom>
          <a:blipFill rotWithShape="1">
            <a:blip r:embed="rId6">
              <a:alphaModFix/>
            </a:blip>
            <a:stretch>
              <a:fillRect r="-293607" b="-16878066"/>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5" name="Google Shape;605;p18"/>
          <p:cNvSpPr/>
          <p:nvPr/>
        </p:nvSpPr>
        <p:spPr>
          <a:xfrm>
            <a:off x="3768120" y="5412240"/>
            <a:ext cx="1347120" cy="350280"/>
          </a:xfrm>
          <a:prstGeom prst="rect">
            <a:avLst/>
          </a:prstGeom>
          <a:blipFill rotWithShape="1">
            <a:blip r:embed="rId7">
              <a:alphaModFix/>
            </a:blip>
            <a:stretch>
              <a:fillRect l="-2491253" r="-375230" b="-4455807"/>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06" name="Google Shape;606;p18" descr="Completado"/>
          <p:cNvPicPr preferRelativeResize="0"/>
          <p:nvPr/>
        </p:nvPicPr>
        <p:blipFill rotWithShape="1">
          <a:blip r:embed="rId8">
            <a:alphaModFix/>
          </a:blip>
          <a:srcRect/>
          <a:stretch/>
        </p:blipFill>
        <p:spPr>
          <a:xfrm>
            <a:off x="5045760" y="5357520"/>
            <a:ext cx="568440" cy="568440"/>
          </a:xfrm>
          <a:prstGeom prst="rect">
            <a:avLst/>
          </a:prstGeom>
          <a:noFill/>
          <a:ln>
            <a:noFill/>
          </a:ln>
        </p:spPr>
      </p:pic>
      <p:sp>
        <p:nvSpPr>
          <p:cNvPr id="607" name="Google Shape;607;p18"/>
          <p:cNvSpPr/>
          <p:nvPr/>
        </p:nvSpPr>
        <p:spPr>
          <a:xfrm>
            <a:off x="3657600" y="5321160"/>
            <a:ext cx="2234520" cy="570960"/>
          </a:xfrm>
          <a:prstGeom prst="rect">
            <a:avLst/>
          </a:prstGeom>
          <a:noFill/>
          <a:ln w="9525" cap="flat" cmpd="sng">
            <a:solidFill>
              <a:srgbClr val="800000"/>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609" name="Google Shape;609;p18"/>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9"/>
          <p:cNvSpPr/>
          <p:nvPr/>
        </p:nvSpPr>
        <p:spPr>
          <a:xfrm>
            <a:off x="777960" y="2070000"/>
            <a:ext cx="8174880" cy="45838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5" name="Google Shape;615;p19"/>
          <p:cNvSpPr/>
          <p:nvPr/>
        </p:nvSpPr>
        <p:spPr>
          <a:xfrm>
            <a:off x="3149640" y="5410080"/>
            <a:ext cx="1421640" cy="951840"/>
          </a:xfrm>
          <a:prstGeom prst="roundRect">
            <a:avLst>
              <a:gd name="adj" fmla="val 10157"/>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6" name="Google Shape;616;p19"/>
          <p:cNvSpPr/>
          <p:nvPr/>
        </p:nvSpPr>
        <p:spPr>
          <a:xfrm>
            <a:off x="48276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POTENCIA</a:t>
            </a:r>
            <a:endParaRPr sz="3400" b="0" i="0" u="none" strike="noStrike" cap="none">
              <a:latin typeface="Arial"/>
              <a:ea typeface="Arial"/>
              <a:cs typeface="Arial"/>
              <a:sym typeface="Arial"/>
            </a:endParaRPr>
          </a:p>
        </p:txBody>
      </p:sp>
      <p:pic>
        <p:nvPicPr>
          <p:cNvPr id="617" name="Google Shape;617;p19" descr="Niña-Casco.png"/>
          <p:cNvPicPr preferRelativeResize="0"/>
          <p:nvPr/>
        </p:nvPicPr>
        <p:blipFill rotWithShape="1">
          <a:blip r:embed="rId3">
            <a:alphaModFix/>
          </a:blip>
          <a:srcRect b="6358"/>
          <a:stretch/>
        </p:blipFill>
        <p:spPr>
          <a:xfrm>
            <a:off x="7206840" y="2641320"/>
            <a:ext cx="1980720" cy="4012560"/>
          </a:xfrm>
          <a:prstGeom prst="rect">
            <a:avLst/>
          </a:prstGeom>
          <a:noFill/>
          <a:ln>
            <a:noFill/>
          </a:ln>
        </p:spPr>
      </p:pic>
      <p:sp>
        <p:nvSpPr>
          <p:cNvPr id="618" name="Google Shape;618;p19"/>
          <p:cNvSpPr/>
          <p:nvPr/>
        </p:nvSpPr>
        <p:spPr>
          <a:xfrm>
            <a:off x="1046160" y="2420280"/>
            <a:ext cx="6509520" cy="25066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Es la velocidad con la que se realiza un trabajo, la energía que representa la potencia se mide en </a:t>
            </a:r>
            <a:r>
              <a:rPr lang="es-CL" sz="1800" b="1" i="0" u="none" strike="noStrike" cap="none" dirty="0">
                <a:solidFill>
                  <a:srgbClr val="000000"/>
                </a:solidFill>
                <a:latin typeface="Calibri"/>
                <a:ea typeface="Calibri"/>
                <a:cs typeface="Calibri"/>
                <a:sym typeface="Calibri"/>
              </a:rPr>
              <a:t>Joules</a:t>
            </a:r>
            <a:r>
              <a:rPr lang="es-CL" sz="1800" b="0" i="0" u="none" strike="noStrike" cap="none" dirty="0">
                <a:solidFill>
                  <a:srgbClr val="000000"/>
                </a:solidFill>
                <a:latin typeface="Calibri"/>
                <a:ea typeface="Calibri"/>
                <a:cs typeface="Calibri"/>
                <a:sym typeface="Calibri"/>
              </a:rPr>
              <a:t> y el tiempo en segundos, por tanto los</a:t>
            </a:r>
            <a:r>
              <a:rPr lang="es-CL" sz="1800" b="1" i="0" u="none" strike="noStrike" cap="none" dirty="0">
                <a:solidFill>
                  <a:srgbClr val="000000"/>
                </a:solidFill>
                <a:latin typeface="Calibri"/>
                <a:ea typeface="Calibri"/>
                <a:cs typeface="Calibri"/>
                <a:sym typeface="Calibri"/>
              </a:rPr>
              <a:t> J/s </a:t>
            </a:r>
            <a:r>
              <a:rPr lang="es-CL" sz="1800" b="0" i="0" u="none" strike="noStrike" cap="none" dirty="0">
                <a:solidFill>
                  <a:srgbClr val="000000"/>
                </a:solidFill>
                <a:latin typeface="Calibri"/>
                <a:ea typeface="Calibri"/>
                <a:cs typeface="Calibri"/>
                <a:sym typeface="Calibri"/>
              </a:rPr>
              <a:t>representan la unidad de medida para esta energía.</a:t>
            </a: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La potencia eléctrica se mide en watt, en equivalencias de unidades de medida.</a:t>
            </a: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dirty="0">
                <a:solidFill>
                  <a:srgbClr val="C73E32"/>
                </a:solidFill>
                <a:latin typeface="Calibri"/>
                <a:ea typeface="Calibri"/>
                <a:cs typeface="Calibri"/>
                <a:sym typeface="Calibri"/>
              </a:rPr>
              <a:t>1 watt= 1 Joule/segundo</a:t>
            </a: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dirty="0">
                <a:solidFill>
                  <a:srgbClr val="000000"/>
                </a:solidFill>
                <a:latin typeface="Calibri"/>
                <a:ea typeface="Calibri"/>
                <a:cs typeface="Calibri"/>
                <a:sym typeface="Calibri"/>
              </a:rPr>
              <a:t>En resumen, el cálculo de potencia lo podemos </a:t>
            </a:r>
            <a:br>
              <a:rPr lang="es-CL" sz="1800" b="0" i="0" u="none" strike="noStrike" cap="none" dirty="0">
                <a:latin typeface="Arial"/>
                <a:ea typeface="Arial"/>
                <a:cs typeface="Arial"/>
                <a:sym typeface="Arial"/>
              </a:rPr>
            </a:br>
            <a:r>
              <a:rPr lang="es-CL" sz="1800" b="1" i="0" u="none" strike="noStrike" cap="none" dirty="0">
                <a:solidFill>
                  <a:srgbClr val="000000"/>
                </a:solidFill>
                <a:latin typeface="Calibri"/>
                <a:ea typeface="Calibri"/>
                <a:cs typeface="Calibri"/>
                <a:sym typeface="Calibri"/>
              </a:rPr>
              <a:t>representar como:</a:t>
            </a:r>
            <a:endParaRPr sz="1800" b="0" i="0" u="none" strike="noStrike" cap="none" dirty="0">
              <a:latin typeface="Arial"/>
              <a:ea typeface="Arial"/>
              <a:cs typeface="Arial"/>
              <a:sym typeface="Arial"/>
            </a:endParaRPr>
          </a:p>
        </p:txBody>
      </p:sp>
      <p:sp>
        <p:nvSpPr>
          <p:cNvPr id="619" name="Google Shape;619;p19"/>
          <p:cNvSpPr/>
          <p:nvPr/>
        </p:nvSpPr>
        <p:spPr>
          <a:xfrm>
            <a:off x="3164400" y="5460840"/>
            <a:ext cx="1343160" cy="786600"/>
          </a:xfrm>
          <a:prstGeom prst="rect">
            <a:avLst/>
          </a:prstGeom>
          <a:blipFill rotWithShape="1">
            <a:blip r:embed="rId4">
              <a:alphaModFix/>
            </a:blip>
            <a:stretch>
              <a:fillRect l="736442" t="1142253" r="-534469" b="-1822650"/>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0" name="Google Shape;620;p19"/>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1 </a:t>
            </a:r>
            <a:r>
              <a:rPr lang="es-CL" sz="1200" b="0" i="0" u="none" strike="noStrike" cap="none">
                <a:solidFill>
                  <a:srgbClr val="29754D"/>
                </a:solidFill>
                <a:latin typeface="Calibri"/>
                <a:ea typeface="Calibri"/>
                <a:cs typeface="Calibri"/>
                <a:sym typeface="Calibri"/>
              </a:rPr>
              <a:t>| PROYECTOS ELECTRÓNICOS </a:t>
            </a:r>
            <a:endParaRPr sz="1200" b="0" i="0" u="none" strike="noStrike" cap="none">
              <a:latin typeface="Arial"/>
              <a:ea typeface="Arial"/>
              <a:cs typeface="Arial"/>
              <a:sym typeface="Arial"/>
            </a:endParaRPr>
          </a:p>
        </p:txBody>
      </p:sp>
      <p:sp>
        <p:nvSpPr>
          <p:cNvPr id="369" name="Google Shape;369;p2"/>
          <p:cNvSpPr/>
          <p:nvPr/>
        </p:nvSpPr>
        <p:spPr>
          <a:xfrm>
            <a:off x="36540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1</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70" name="Google Shape;370;p2"/>
          <p:cNvSpPr/>
          <p:nvPr/>
        </p:nvSpPr>
        <p:spPr>
          <a:xfrm>
            <a:off x="373320" y="2232000"/>
            <a:ext cx="6106680" cy="10216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INTRODUCCIÓN A LOS PROYECTOS ELECTRÓNICOS</a:t>
            </a:r>
            <a:endParaRPr sz="3400" b="0" i="0" u="none" strike="noStrike" cap="none">
              <a:latin typeface="Arial"/>
              <a:ea typeface="Arial"/>
              <a:cs typeface="Arial"/>
              <a:sym typeface="Arial"/>
            </a:endParaRPr>
          </a:p>
        </p:txBody>
      </p:sp>
      <p:sp>
        <p:nvSpPr>
          <p:cNvPr id="371" name="Google Shape;371;p2"/>
          <p:cNvSpPr/>
          <p:nvPr/>
        </p:nvSpPr>
        <p:spPr>
          <a:xfrm>
            <a:off x="2430360" y="3557880"/>
            <a:ext cx="4857120" cy="245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081240" y="3625920"/>
            <a:ext cx="183960"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95080" y="3634920"/>
            <a:ext cx="183960"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145320" y="3634920"/>
            <a:ext cx="183960"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2"/>
          <p:cNvPicPr preferRelativeResize="0"/>
          <p:nvPr/>
        </p:nvPicPr>
        <p:blipFill rotWithShape="1">
          <a:blip r:embed="rId3">
            <a:alphaModFix/>
          </a:blip>
          <a:srcRect/>
          <a:stretch/>
        </p:blipFill>
        <p:spPr>
          <a:xfrm>
            <a:off x="2019240" y="1841400"/>
            <a:ext cx="5676120" cy="5460120"/>
          </a:xfrm>
          <a:prstGeom prst="rect">
            <a:avLst/>
          </a:prstGeom>
          <a:noFill/>
          <a:ln>
            <a:noFill/>
          </a:ln>
        </p:spPr>
      </p:pic>
      <p:pic>
        <p:nvPicPr>
          <p:cNvPr id="376" name="Google Shape;376;p2"/>
          <p:cNvPicPr preferRelativeResize="0"/>
          <p:nvPr/>
        </p:nvPicPr>
        <p:blipFill rotWithShape="1">
          <a:blip r:embed="rId4">
            <a:alphaModFix/>
          </a:blip>
          <a:srcRect/>
          <a:stretch/>
        </p:blipFill>
        <p:spPr>
          <a:xfrm>
            <a:off x="347040" y="36036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0"/>
          <p:cNvSpPr/>
          <p:nvPr/>
        </p:nvSpPr>
        <p:spPr>
          <a:xfrm>
            <a:off x="842040" y="2070000"/>
            <a:ext cx="8035200" cy="39999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6" name="Google Shape;626;p20"/>
          <p:cNvSpPr/>
          <p:nvPr/>
        </p:nvSpPr>
        <p:spPr>
          <a:xfrm>
            <a:off x="1410480" y="3124080"/>
            <a:ext cx="6527160" cy="1091520"/>
          </a:xfrm>
          <a:prstGeom prst="roundRect">
            <a:avLst>
              <a:gd name="adj" fmla="val 10157"/>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7" name="Google Shape;627;p20"/>
          <p:cNvSpPr/>
          <p:nvPr/>
        </p:nvSpPr>
        <p:spPr>
          <a:xfrm>
            <a:off x="1209240" y="2401920"/>
            <a:ext cx="7301160" cy="370440"/>
          </a:xfrm>
          <a:prstGeom prst="rect">
            <a:avLst/>
          </a:prstGeom>
          <a:noFill/>
          <a:ln>
            <a:noFill/>
          </a:ln>
        </p:spPr>
        <p:txBody>
          <a:bodyPr spcFirstLastPara="1" wrap="square" lIns="90000" tIns="45000" rIns="90000" bIns="45000" anchor="t" anchorCtr="0">
            <a:noAutofit/>
          </a:bodyPr>
          <a:lstStyle/>
          <a:p>
            <a:pPr marL="0" marR="0" lvl="0" indent="0" algn="ctr"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Si comparamos la potencia con la ley de ohm podemos indicar lo siguiente:</a:t>
            </a:r>
            <a:endParaRPr sz="1800" b="0" i="0" u="none" strike="noStrike" cap="none">
              <a:latin typeface="Arial"/>
              <a:ea typeface="Arial"/>
              <a:cs typeface="Arial"/>
              <a:sym typeface="Arial"/>
            </a:endParaRPr>
          </a:p>
          <a:p>
            <a:pPr marL="0" marR="0" lvl="0" indent="0" algn="ctr"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628" name="Google Shape;628;p20"/>
          <p:cNvSpPr/>
          <p:nvPr/>
        </p:nvSpPr>
        <p:spPr>
          <a:xfrm>
            <a:off x="1644120" y="3394080"/>
            <a:ext cx="823320" cy="575640"/>
          </a:xfrm>
          <a:prstGeom prst="rect">
            <a:avLst/>
          </a:prstGeom>
          <a:blipFill rotWithShape="1">
            <a:blip r:embed="rId3">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9" name="Google Shape;629;p20"/>
          <p:cNvSpPr/>
          <p:nvPr/>
        </p:nvSpPr>
        <p:spPr>
          <a:xfrm>
            <a:off x="3207240" y="3367800"/>
            <a:ext cx="675000" cy="577440"/>
          </a:xfrm>
          <a:prstGeom prst="rect">
            <a:avLst/>
          </a:prstGeom>
          <a:blipFill rotWithShape="1">
            <a:blip r:embed="rId4">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0" name="Google Shape;630;p20"/>
          <p:cNvSpPr/>
          <p:nvPr/>
        </p:nvSpPr>
        <p:spPr>
          <a:xfrm>
            <a:off x="2606760" y="3504600"/>
            <a:ext cx="410400" cy="349920"/>
          </a:xfrm>
          <a:prstGeom prst="rightArrow">
            <a:avLst>
              <a:gd name="adj1" fmla="val 50000"/>
              <a:gd name="adj2" fmla="val 50000"/>
            </a:avLst>
          </a:prstGeom>
          <a:noFill/>
          <a:ln w="1907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4705920" y="3502440"/>
            <a:ext cx="835920" cy="307080"/>
          </a:xfrm>
          <a:prstGeom prst="rect">
            <a:avLst/>
          </a:prstGeom>
          <a:blipFill rotWithShape="1">
            <a:blip r:embed="rId5">
              <a:alphaModFix/>
            </a:blip>
            <a:stretch>
              <a:fillRect l="-2936939" r="-1948105" b="-4380280"/>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2" name="Google Shape;632;p20"/>
          <p:cNvSpPr/>
          <p:nvPr/>
        </p:nvSpPr>
        <p:spPr>
          <a:xfrm>
            <a:off x="4127400" y="3497400"/>
            <a:ext cx="410400" cy="349920"/>
          </a:xfrm>
          <a:prstGeom prst="rightArrow">
            <a:avLst>
              <a:gd name="adj1" fmla="val 50000"/>
              <a:gd name="adj2" fmla="val 50000"/>
            </a:avLst>
          </a:prstGeom>
          <a:noFill/>
          <a:ln w="1907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6365520" y="3300480"/>
            <a:ext cx="1246320" cy="690840"/>
          </a:xfrm>
          <a:prstGeom prst="rect">
            <a:avLst/>
          </a:prstGeom>
          <a:blipFill rotWithShape="1">
            <a:blip r:embed="rId6">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4" name="Google Shape;634;p20"/>
          <p:cNvSpPr/>
          <p:nvPr/>
        </p:nvSpPr>
        <p:spPr>
          <a:xfrm>
            <a:off x="5722920" y="3514680"/>
            <a:ext cx="410400" cy="349920"/>
          </a:xfrm>
          <a:prstGeom prst="rightArrow">
            <a:avLst>
              <a:gd name="adj1" fmla="val 50000"/>
              <a:gd name="adj2" fmla="val 50000"/>
            </a:avLst>
          </a:prstGeom>
          <a:noFill/>
          <a:ln w="1907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1437480" y="4613760"/>
            <a:ext cx="6844680" cy="84204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Esto significa que la potencia puede ser obtenida por los parámetros de corriente y voltaje. Estos a su vez proviene de los cálculos iniciales de la aplicación de la ley de ohm.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636" name="Google Shape;636;p20"/>
          <p:cNvSpPr/>
          <p:nvPr/>
        </p:nvSpPr>
        <p:spPr>
          <a:xfrm>
            <a:off x="48276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POTENCIA</a:t>
            </a:r>
            <a:endParaRPr sz="3400" b="0" i="0" u="none" strike="noStrike" cap="none">
              <a:latin typeface="Arial"/>
              <a:ea typeface="Arial"/>
              <a:cs typeface="Arial"/>
              <a:sym typeface="Arial"/>
            </a:endParaRPr>
          </a:p>
        </p:txBody>
      </p:sp>
      <p:sp>
        <p:nvSpPr>
          <p:cNvPr id="637" name="Google Shape;637;p20"/>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1"/>
          <p:cNvSpPr/>
          <p:nvPr/>
        </p:nvSpPr>
        <p:spPr>
          <a:xfrm>
            <a:off x="3429000" y="3695760"/>
            <a:ext cx="4622040" cy="2704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3" name="Google Shape;643;p21"/>
          <p:cNvSpPr/>
          <p:nvPr/>
        </p:nvSpPr>
        <p:spPr>
          <a:xfrm>
            <a:off x="1054080" y="1665360"/>
            <a:ext cx="9397440" cy="599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635040" y="2146320"/>
            <a:ext cx="4406760" cy="1243800"/>
          </a:xfrm>
          <a:prstGeom prst="roundRect">
            <a:avLst>
              <a:gd name="adj" fmla="val 10157"/>
            </a:avLst>
          </a:prstGeom>
          <a:solidFill>
            <a:srgbClr val="AAE0C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5" name="Google Shape;645;p21"/>
          <p:cNvSpPr/>
          <p:nvPr/>
        </p:nvSpPr>
        <p:spPr>
          <a:xfrm rot="-8154600">
            <a:off x="2529720" y="3081600"/>
            <a:ext cx="416520" cy="730440"/>
          </a:xfrm>
          <a:prstGeom prst="triangle">
            <a:avLst>
              <a:gd name="adj" fmla="val 50000"/>
            </a:avLst>
          </a:prstGeom>
          <a:solidFill>
            <a:srgbClr val="AAE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6" name="Google Shape;646;p21"/>
          <p:cNvPicPr preferRelativeResize="0"/>
          <p:nvPr/>
        </p:nvPicPr>
        <p:blipFill rotWithShape="1">
          <a:blip r:embed="rId3">
            <a:alphaModFix/>
          </a:blip>
          <a:srcRect/>
          <a:stretch/>
        </p:blipFill>
        <p:spPr>
          <a:xfrm flipH="1">
            <a:off x="508680" y="3572640"/>
            <a:ext cx="2803320" cy="2942640"/>
          </a:xfrm>
          <a:prstGeom prst="rect">
            <a:avLst/>
          </a:prstGeom>
          <a:noFill/>
          <a:ln>
            <a:noFill/>
          </a:ln>
        </p:spPr>
      </p:pic>
      <p:pic>
        <p:nvPicPr>
          <p:cNvPr id="647" name="Google Shape;647;p21"/>
          <p:cNvPicPr preferRelativeResize="0"/>
          <p:nvPr/>
        </p:nvPicPr>
        <p:blipFill rotWithShape="1">
          <a:blip r:embed="rId4">
            <a:alphaModFix/>
          </a:blip>
          <a:srcRect/>
          <a:stretch/>
        </p:blipFill>
        <p:spPr>
          <a:xfrm>
            <a:off x="7428960" y="3124080"/>
            <a:ext cx="1836720" cy="3268800"/>
          </a:xfrm>
          <a:prstGeom prst="rect">
            <a:avLst/>
          </a:prstGeom>
          <a:noFill/>
          <a:ln>
            <a:noFill/>
          </a:ln>
        </p:spPr>
      </p:pic>
      <p:sp>
        <p:nvSpPr>
          <p:cNvPr id="648" name="Google Shape;648;p21"/>
          <p:cNvSpPr/>
          <p:nvPr/>
        </p:nvSpPr>
        <p:spPr>
          <a:xfrm>
            <a:off x="825480" y="2133720"/>
            <a:ext cx="4152240" cy="128196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Ejemplos teóricos</a:t>
            </a:r>
            <a:r>
              <a:rPr lang="es-CL" sz="1800" b="0" i="0" u="none" strike="noStrike" cap="none">
                <a:solidFill>
                  <a:srgbClr val="000000"/>
                </a:solidFill>
                <a:latin typeface="Calibri"/>
                <a:ea typeface="Calibri"/>
                <a:cs typeface="Calibri"/>
                <a:sym typeface="Calibri"/>
              </a:rPr>
              <a:t>, de acuerdo con los siguientes enunciados calcular la potencia de cada circuito.  </a:t>
            </a:r>
            <a:endParaRPr sz="1800" b="0" i="0" u="none" strike="noStrike" cap="none">
              <a:latin typeface="Arial"/>
              <a:ea typeface="Arial"/>
              <a:cs typeface="Arial"/>
              <a:sym typeface="Arial"/>
            </a:endParaRPr>
          </a:p>
        </p:txBody>
      </p:sp>
      <p:pic>
        <p:nvPicPr>
          <p:cNvPr id="649" name="Google Shape;649;p21"/>
          <p:cNvPicPr preferRelativeResize="0"/>
          <p:nvPr/>
        </p:nvPicPr>
        <p:blipFill rotWithShape="1">
          <a:blip r:embed="rId5">
            <a:alphaModFix/>
          </a:blip>
          <a:srcRect/>
          <a:stretch/>
        </p:blipFill>
        <p:spPr>
          <a:xfrm>
            <a:off x="7771680" y="3643920"/>
            <a:ext cx="423360" cy="423360"/>
          </a:xfrm>
          <a:prstGeom prst="rect">
            <a:avLst/>
          </a:prstGeom>
          <a:noFill/>
          <a:ln>
            <a:noFill/>
          </a:ln>
        </p:spPr>
      </p:pic>
      <p:sp>
        <p:nvSpPr>
          <p:cNvPr id="650" name="Google Shape;650;p21"/>
          <p:cNvSpPr/>
          <p:nvPr/>
        </p:nvSpPr>
        <p:spPr>
          <a:xfrm>
            <a:off x="3548160" y="3633840"/>
            <a:ext cx="4236480" cy="2420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sng" strike="noStrike" cap="none">
                <a:solidFill>
                  <a:srgbClr val="800000"/>
                </a:solidFill>
                <a:latin typeface="Calibri"/>
                <a:ea typeface="Calibri"/>
                <a:cs typeface="Calibri"/>
                <a:sym typeface="Calibri"/>
              </a:rPr>
              <a:t>Ejercicio n°1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Un foco de 120V con corriente de 500mA indicar cual es la potencia del elemento.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sng" strike="noStrike" cap="none">
                <a:solidFill>
                  <a:srgbClr val="800000"/>
                </a:solidFill>
                <a:latin typeface="Calibri"/>
                <a:ea typeface="Calibri"/>
                <a:cs typeface="Calibri"/>
                <a:sym typeface="Calibri"/>
              </a:rPr>
              <a:t>Ejercicio n°2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Determine la corriente  que circula a través de un resistor  de 15kΩ, cuando la potencia disipada por el elemento es de 30 mW.</a:t>
            </a:r>
            <a:endParaRPr sz="1800" b="0" i="0" u="none" strike="noStrike" cap="none">
              <a:latin typeface="Arial"/>
              <a:ea typeface="Arial"/>
              <a:cs typeface="Arial"/>
              <a:sym typeface="Arial"/>
            </a:endParaRPr>
          </a:p>
        </p:txBody>
      </p:sp>
      <p:sp>
        <p:nvSpPr>
          <p:cNvPr id="651" name="Google Shape;651;p21"/>
          <p:cNvSpPr/>
          <p:nvPr/>
        </p:nvSpPr>
        <p:spPr>
          <a:xfrm>
            <a:off x="48276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POTENCIA</a:t>
            </a:r>
            <a:endParaRPr sz="3400" b="0" i="0" u="none" strike="noStrike" cap="none">
              <a:latin typeface="Arial"/>
              <a:ea typeface="Arial"/>
              <a:cs typeface="Arial"/>
              <a:sym typeface="Arial"/>
            </a:endParaRPr>
          </a:p>
        </p:txBody>
      </p:sp>
      <p:sp>
        <p:nvSpPr>
          <p:cNvPr id="652" name="Google Shape;652;p21"/>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22"/>
          <p:cNvSpPr/>
          <p:nvPr/>
        </p:nvSpPr>
        <p:spPr>
          <a:xfrm>
            <a:off x="762120" y="2158920"/>
            <a:ext cx="8241480" cy="4380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8" name="Google Shape;658;p22"/>
          <p:cNvSpPr/>
          <p:nvPr/>
        </p:nvSpPr>
        <p:spPr>
          <a:xfrm>
            <a:off x="990720" y="4788000"/>
            <a:ext cx="1777320" cy="1218600"/>
          </a:xfrm>
          <a:prstGeom prst="roundRect">
            <a:avLst>
              <a:gd name="adj" fmla="val 10157"/>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59" name="Google Shape;659;p22" descr="Grafica_Electricidad(3).png"/>
          <p:cNvPicPr preferRelativeResize="0"/>
          <p:nvPr/>
        </p:nvPicPr>
        <p:blipFill rotWithShape="1">
          <a:blip r:embed="rId3">
            <a:alphaModFix/>
          </a:blip>
          <a:srcRect l="42186" t="69697" r="29221" b="363"/>
          <a:stretch/>
        </p:blipFill>
        <p:spPr>
          <a:xfrm>
            <a:off x="6896160" y="3365640"/>
            <a:ext cx="2297880" cy="3158280"/>
          </a:xfrm>
          <a:prstGeom prst="rect">
            <a:avLst/>
          </a:prstGeom>
          <a:noFill/>
          <a:ln>
            <a:noFill/>
          </a:ln>
        </p:spPr>
      </p:pic>
      <p:sp>
        <p:nvSpPr>
          <p:cNvPr id="660" name="Google Shape;660;p22"/>
          <p:cNvSpPr/>
          <p:nvPr/>
        </p:nvSpPr>
        <p:spPr>
          <a:xfrm>
            <a:off x="932040" y="2396520"/>
            <a:ext cx="8274960" cy="22276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sng" strike="noStrike" cap="none">
                <a:solidFill>
                  <a:srgbClr val="29754D"/>
                </a:solidFill>
                <a:latin typeface="Calibri"/>
                <a:ea typeface="Calibri"/>
                <a:cs typeface="Calibri"/>
                <a:sym typeface="Calibri"/>
              </a:rPr>
              <a:t>SOLUCIÓN EJERCICIO Nº 1</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Un foco de 120V con corriente de 500mA indicar cual es la potencia del elemento.</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1" i="0" u="sng" strike="noStrike" cap="none">
                <a:solidFill>
                  <a:srgbClr val="000000"/>
                </a:solidFill>
                <a:latin typeface="Calibri"/>
                <a:ea typeface="Calibri"/>
                <a:cs typeface="Calibri"/>
                <a:sym typeface="Calibri"/>
              </a:rPr>
              <a:t>Datos:</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Corriente= 500mA</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Voltaje foco= 120V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Formula a utilizar:</a:t>
            </a:r>
            <a:endParaRPr sz="1800" b="0" i="0" u="none" strike="noStrike" cap="none">
              <a:latin typeface="Arial"/>
              <a:ea typeface="Arial"/>
              <a:cs typeface="Arial"/>
              <a:sym typeface="Arial"/>
            </a:endParaRPr>
          </a:p>
        </p:txBody>
      </p:sp>
      <p:sp>
        <p:nvSpPr>
          <p:cNvPr id="661" name="Google Shape;661;p22"/>
          <p:cNvSpPr/>
          <p:nvPr/>
        </p:nvSpPr>
        <p:spPr>
          <a:xfrm>
            <a:off x="1229760" y="5182200"/>
            <a:ext cx="1169640" cy="430200"/>
          </a:xfrm>
          <a:prstGeom prst="rect">
            <a:avLst/>
          </a:prstGeom>
          <a:blipFill rotWithShape="1">
            <a:blip r:embed="rId4">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662" name="Google Shape;662;p22"/>
          <p:cNvGrpSpPr/>
          <p:nvPr/>
        </p:nvGrpSpPr>
        <p:grpSpPr>
          <a:xfrm>
            <a:off x="3113280" y="4117680"/>
            <a:ext cx="3515400" cy="1901520"/>
            <a:chOff x="3113280" y="4117680"/>
            <a:chExt cx="3515400" cy="1901520"/>
          </a:xfrm>
        </p:grpSpPr>
        <p:sp>
          <p:nvSpPr>
            <p:cNvPr id="663" name="Google Shape;663;p22"/>
            <p:cNvSpPr/>
            <p:nvPr/>
          </p:nvSpPr>
          <p:spPr>
            <a:xfrm>
              <a:off x="3162240" y="4521240"/>
              <a:ext cx="3466440" cy="1497960"/>
            </a:xfrm>
            <a:prstGeom prst="roundRect">
              <a:avLst>
                <a:gd name="adj" fmla="val 7071"/>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4" name="Google Shape;664;p22"/>
            <p:cNvSpPr/>
            <p:nvPr/>
          </p:nvSpPr>
          <p:spPr>
            <a:xfrm>
              <a:off x="3113280" y="4117680"/>
              <a:ext cx="1485000" cy="2890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Desarrollo:</a:t>
              </a:r>
              <a:endParaRPr sz="1800" b="0" i="0" u="none" strike="noStrike" cap="none">
                <a:latin typeface="Arial"/>
                <a:ea typeface="Arial"/>
                <a:cs typeface="Arial"/>
                <a:sym typeface="Arial"/>
              </a:endParaRPr>
            </a:p>
          </p:txBody>
        </p:sp>
        <p:sp>
          <p:nvSpPr>
            <p:cNvPr id="665" name="Google Shape;665;p22"/>
            <p:cNvSpPr/>
            <p:nvPr/>
          </p:nvSpPr>
          <p:spPr>
            <a:xfrm>
              <a:off x="3319560" y="4788000"/>
              <a:ext cx="3138840" cy="369360"/>
            </a:xfrm>
            <a:prstGeom prst="rect">
              <a:avLst/>
            </a:prstGeom>
            <a:blipFill rotWithShape="1">
              <a:blip r:embed="rId5">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666" name="Google Shape;666;p22"/>
            <p:cNvGrpSpPr/>
            <p:nvPr/>
          </p:nvGrpSpPr>
          <p:grpSpPr>
            <a:xfrm>
              <a:off x="3314520" y="5347080"/>
              <a:ext cx="2120040" cy="598320"/>
              <a:chOff x="3314520" y="5347080"/>
              <a:chExt cx="2120040" cy="598320"/>
            </a:xfrm>
          </p:grpSpPr>
          <p:pic>
            <p:nvPicPr>
              <p:cNvPr id="667" name="Google Shape;667;p22" descr="Completado"/>
              <p:cNvPicPr preferRelativeResize="0"/>
              <p:nvPr/>
            </p:nvPicPr>
            <p:blipFill rotWithShape="1">
              <a:blip r:embed="rId6">
                <a:alphaModFix/>
              </a:blip>
              <a:srcRect/>
              <a:stretch/>
            </p:blipFill>
            <p:spPr>
              <a:xfrm>
                <a:off x="4685400" y="5347080"/>
                <a:ext cx="598320" cy="598320"/>
              </a:xfrm>
              <a:prstGeom prst="rect">
                <a:avLst/>
              </a:prstGeom>
              <a:noFill/>
              <a:ln>
                <a:noFill/>
              </a:ln>
            </p:spPr>
          </p:pic>
          <p:sp>
            <p:nvSpPr>
              <p:cNvPr id="668" name="Google Shape;668;p22"/>
              <p:cNvSpPr/>
              <p:nvPr/>
            </p:nvSpPr>
            <p:spPr>
              <a:xfrm>
                <a:off x="3314520" y="5397480"/>
                <a:ext cx="2120040" cy="443880"/>
              </a:xfrm>
              <a:prstGeom prst="rect">
                <a:avLst/>
              </a:prstGeom>
              <a:noFill/>
              <a:ln w="9525" cap="flat" cmpd="sng">
                <a:solidFill>
                  <a:srgbClr val="800000"/>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3357720" y="5434200"/>
                <a:ext cx="1314000" cy="369360"/>
              </a:xfrm>
              <a:prstGeom prst="rect">
                <a:avLst/>
              </a:prstGeom>
              <a:blipFill rotWithShape="1">
                <a:blip r:embed="rId7">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grpSp>
      <p:sp>
        <p:nvSpPr>
          <p:cNvPr id="670" name="Google Shape;670;p22"/>
          <p:cNvSpPr/>
          <p:nvPr/>
        </p:nvSpPr>
        <p:spPr>
          <a:xfrm>
            <a:off x="48276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POTENCIA</a:t>
            </a:r>
            <a:endParaRPr sz="3400" b="0" i="0" u="none" strike="noStrike" cap="none">
              <a:latin typeface="Arial"/>
              <a:ea typeface="Arial"/>
              <a:cs typeface="Arial"/>
              <a:sym typeface="Arial"/>
            </a:endParaRPr>
          </a:p>
        </p:txBody>
      </p:sp>
      <p:sp>
        <p:nvSpPr>
          <p:cNvPr id="671" name="Google Shape;671;p22"/>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3"/>
          <p:cNvSpPr/>
          <p:nvPr/>
        </p:nvSpPr>
        <p:spPr>
          <a:xfrm>
            <a:off x="851040" y="2158920"/>
            <a:ext cx="8165520" cy="45586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7" name="Google Shape;677;p23"/>
          <p:cNvSpPr/>
          <p:nvPr/>
        </p:nvSpPr>
        <p:spPr>
          <a:xfrm>
            <a:off x="1231920" y="4965840"/>
            <a:ext cx="1777320" cy="888120"/>
          </a:xfrm>
          <a:prstGeom prst="roundRect">
            <a:avLst>
              <a:gd name="adj" fmla="val 10157"/>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8" name="Google Shape;678;p23"/>
          <p:cNvSpPr/>
          <p:nvPr/>
        </p:nvSpPr>
        <p:spPr>
          <a:xfrm>
            <a:off x="1173240" y="2396520"/>
            <a:ext cx="8274960" cy="2474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sng" strike="noStrike" cap="none">
                <a:solidFill>
                  <a:srgbClr val="29754D"/>
                </a:solidFill>
                <a:latin typeface="Calibri"/>
                <a:ea typeface="Calibri"/>
                <a:cs typeface="Calibri"/>
                <a:sym typeface="Calibri"/>
              </a:rPr>
              <a:t>SOLUCIÓN EJERCICIO Nº 2</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Determine la corriente  que circula a través de un resistor  de 15kΩ,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cuando la potencia disipada por el elemento es de 30 mW.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1" i="0" u="sng" strike="noStrike" cap="none">
                <a:solidFill>
                  <a:srgbClr val="000000"/>
                </a:solidFill>
                <a:latin typeface="Calibri"/>
                <a:ea typeface="Calibri"/>
                <a:cs typeface="Calibri"/>
                <a:sym typeface="Calibri"/>
              </a:rPr>
              <a:t>Datos:</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Resistencia= 15kΩ</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Potencia= 30mW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Formula a utilizar:</a:t>
            </a:r>
            <a:endParaRPr sz="1800" b="0" i="0" u="none" strike="noStrike" cap="none">
              <a:latin typeface="Arial"/>
              <a:ea typeface="Arial"/>
              <a:cs typeface="Arial"/>
              <a:sym typeface="Arial"/>
            </a:endParaRPr>
          </a:p>
        </p:txBody>
      </p:sp>
      <p:sp>
        <p:nvSpPr>
          <p:cNvPr id="679" name="Google Shape;679;p23"/>
          <p:cNvSpPr/>
          <p:nvPr/>
        </p:nvSpPr>
        <p:spPr>
          <a:xfrm>
            <a:off x="3772080" y="3911760"/>
            <a:ext cx="4660200" cy="2628000"/>
          </a:xfrm>
          <a:prstGeom prst="roundRect">
            <a:avLst>
              <a:gd name="adj" fmla="val 7071"/>
            </a:avLst>
          </a:prstGeom>
          <a:solidFill>
            <a:srgbClr val="AAE0C1">
              <a:alpha val="4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0" name="Google Shape;680;p23"/>
          <p:cNvSpPr/>
          <p:nvPr/>
        </p:nvSpPr>
        <p:spPr>
          <a:xfrm>
            <a:off x="3710160" y="3456720"/>
            <a:ext cx="1485000" cy="2890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sng" strike="noStrike" cap="none">
                <a:solidFill>
                  <a:srgbClr val="000000"/>
                </a:solidFill>
                <a:latin typeface="Calibri"/>
                <a:ea typeface="Calibri"/>
                <a:cs typeface="Calibri"/>
                <a:sym typeface="Calibri"/>
              </a:rPr>
              <a:t>Desarrollo:</a:t>
            </a:r>
            <a:endParaRPr sz="1800" b="0" i="0" u="none" strike="noStrike" cap="none">
              <a:latin typeface="Arial"/>
              <a:ea typeface="Arial"/>
              <a:cs typeface="Arial"/>
              <a:sym typeface="Arial"/>
            </a:endParaRPr>
          </a:p>
        </p:txBody>
      </p:sp>
      <p:sp>
        <p:nvSpPr>
          <p:cNvPr id="681" name="Google Shape;681;p23"/>
          <p:cNvSpPr/>
          <p:nvPr/>
        </p:nvSpPr>
        <p:spPr>
          <a:xfrm>
            <a:off x="1404000" y="5193000"/>
            <a:ext cx="1316520" cy="419760"/>
          </a:xfrm>
          <a:prstGeom prst="rect">
            <a:avLst/>
          </a:prstGeom>
          <a:blipFill rotWithShape="1">
            <a:blip r:embed="rId3">
              <a:alphaModFix/>
            </a:blip>
            <a:stretch>
              <a:fillRect l="-2116378" r="-2116378" b="-4388334"/>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82" name="Google Shape;682;p23" descr="Presentacion-22 copia.png"/>
          <p:cNvPicPr preferRelativeResize="0"/>
          <p:nvPr/>
        </p:nvPicPr>
        <p:blipFill rotWithShape="1">
          <a:blip r:embed="rId4">
            <a:alphaModFix/>
          </a:blip>
          <a:srcRect/>
          <a:stretch/>
        </p:blipFill>
        <p:spPr>
          <a:xfrm>
            <a:off x="4007160" y="4016880"/>
            <a:ext cx="4255920" cy="2472840"/>
          </a:xfrm>
          <a:prstGeom prst="rect">
            <a:avLst/>
          </a:prstGeom>
          <a:noFill/>
          <a:ln>
            <a:noFill/>
          </a:ln>
        </p:spPr>
      </p:pic>
      <p:grpSp>
        <p:nvGrpSpPr>
          <p:cNvPr id="683" name="Google Shape;683;p23"/>
          <p:cNvGrpSpPr/>
          <p:nvPr/>
        </p:nvGrpSpPr>
        <p:grpSpPr>
          <a:xfrm>
            <a:off x="1265760" y="5994360"/>
            <a:ext cx="2162520" cy="498960"/>
            <a:chOff x="1265760" y="5994360"/>
            <a:chExt cx="2162520" cy="498960"/>
          </a:xfrm>
        </p:grpSpPr>
        <p:grpSp>
          <p:nvGrpSpPr>
            <p:cNvPr id="684" name="Google Shape;684;p23"/>
            <p:cNvGrpSpPr/>
            <p:nvPr/>
          </p:nvGrpSpPr>
          <p:grpSpPr>
            <a:xfrm>
              <a:off x="1356840" y="5994360"/>
              <a:ext cx="1980360" cy="498960"/>
              <a:chOff x="1356840" y="5994360"/>
              <a:chExt cx="1980360" cy="498960"/>
            </a:xfrm>
          </p:grpSpPr>
          <p:sp>
            <p:nvSpPr>
              <p:cNvPr id="685" name="Google Shape;685;p23"/>
              <p:cNvSpPr/>
              <p:nvPr/>
            </p:nvSpPr>
            <p:spPr>
              <a:xfrm>
                <a:off x="1356840" y="6091560"/>
                <a:ext cx="1477800" cy="304200"/>
              </a:xfrm>
              <a:prstGeom prst="rect">
                <a:avLst/>
              </a:prstGeom>
              <a:blipFill rotWithShape="1">
                <a:blip r:embed="rId5">
                  <a:alphaModFix/>
                </a:blip>
                <a:stretch>
                  <a:fillRect l="-1367301" r="-1210793" b="-4455807"/>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86" name="Google Shape;686;p23" descr="Completado"/>
              <p:cNvPicPr preferRelativeResize="0"/>
              <p:nvPr/>
            </p:nvPicPr>
            <p:blipFill rotWithShape="1">
              <a:blip r:embed="rId6">
                <a:alphaModFix/>
              </a:blip>
              <a:srcRect/>
              <a:stretch/>
            </p:blipFill>
            <p:spPr>
              <a:xfrm>
                <a:off x="2838240" y="5994360"/>
                <a:ext cx="498960" cy="498960"/>
              </a:xfrm>
              <a:prstGeom prst="rect">
                <a:avLst/>
              </a:prstGeom>
              <a:noFill/>
              <a:ln>
                <a:noFill/>
              </a:ln>
            </p:spPr>
          </p:pic>
        </p:grpSp>
        <p:sp>
          <p:nvSpPr>
            <p:cNvPr id="687" name="Google Shape;687;p23"/>
            <p:cNvSpPr/>
            <p:nvPr/>
          </p:nvSpPr>
          <p:spPr>
            <a:xfrm>
              <a:off x="1265760" y="6012360"/>
              <a:ext cx="2162520" cy="439920"/>
            </a:xfrm>
            <a:prstGeom prst="rect">
              <a:avLst/>
            </a:prstGeom>
            <a:noFill/>
            <a:ln w="9525" cap="flat" cmpd="sng">
              <a:solidFill>
                <a:srgbClr val="800000"/>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p23"/>
          <p:cNvSpPr/>
          <p:nvPr/>
        </p:nvSpPr>
        <p:spPr>
          <a:xfrm>
            <a:off x="48276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POTENCIA</a:t>
            </a:r>
            <a:endParaRPr sz="3400" b="0" i="0" u="none" strike="noStrike" cap="none">
              <a:latin typeface="Arial"/>
              <a:ea typeface="Arial"/>
              <a:cs typeface="Arial"/>
              <a:sym typeface="Arial"/>
            </a:endParaRPr>
          </a:p>
        </p:txBody>
      </p:sp>
      <p:sp>
        <p:nvSpPr>
          <p:cNvPr id="689" name="Google Shape;689;p23"/>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4"/>
          <p:cNvSpPr/>
          <p:nvPr/>
        </p:nvSpPr>
        <p:spPr>
          <a:xfrm>
            <a:off x="596880" y="4559400"/>
            <a:ext cx="7288920" cy="2056680"/>
          </a:xfrm>
          <a:prstGeom prst="roundRect">
            <a:avLst>
              <a:gd name="adj" fmla="val 698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95" name="Google Shape;695;p24"/>
          <p:cNvSpPr/>
          <p:nvPr/>
        </p:nvSpPr>
        <p:spPr>
          <a:xfrm>
            <a:off x="419040" y="2765520"/>
            <a:ext cx="9613080" cy="9550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sp>
        <p:nvSpPr>
          <p:cNvPr id="696" name="Google Shape;696;p24"/>
          <p:cNvSpPr/>
          <p:nvPr/>
        </p:nvSpPr>
        <p:spPr>
          <a:xfrm>
            <a:off x="520560" y="2376720"/>
            <a:ext cx="7593840" cy="2117160"/>
          </a:xfrm>
          <a:prstGeom prst="rect">
            <a:avLst/>
          </a:prstGeom>
          <a:noFill/>
          <a:ln>
            <a:noFill/>
          </a:ln>
        </p:spPr>
        <p:txBody>
          <a:bodyPr spcFirstLastPara="1" wrap="square" lIns="90000" tIns="45000" rIns="90000" bIns="45000" anchor="t" anchorCtr="0">
            <a:noAutofit/>
          </a:bodyPr>
          <a:lstStyle/>
          <a:p>
            <a:pPr marL="198000" marR="0" lvl="0" indent="-1972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el área de electrónica es posible encontrar una gran cantidad y variedad de componentes, cada uno de ellos son utilizados para aplicaciones a nivel educacional o industrial. </a:t>
            </a:r>
            <a:endParaRPr sz="1800" b="0" i="0" u="none" strike="noStrike" cap="none">
              <a:latin typeface="Arial"/>
              <a:ea typeface="Arial"/>
              <a:cs typeface="Arial"/>
              <a:sym typeface="Arial"/>
            </a:endParaRPr>
          </a:p>
          <a:p>
            <a:pPr marL="198000" marR="0" lvl="0" indent="-1972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Los componentes electrónicos pueden ser del tipo  inserción (THD) o de tecnología SMD (Dispositivo de montaje superficial)</a:t>
            </a:r>
            <a:endParaRPr sz="1800" b="0" i="0" u="none" strike="noStrike" cap="none">
              <a:latin typeface="Arial"/>
              <a:ea typeface="Arial"/>
              <a:cs typeface="Arial"/>
              <a:sym typeface="Arial"/>
            </a:endParaRPr>
          </a:p>
          <a:p>
            <a:pPr marL="198000" marR="0" lvl="0" indent="-1972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En sus diferentes características constructivas ambos elementos requieren de un PCB (placa de circuito impreso).</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697" name="Google Shape;697;p2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COMPONENTES </a:t>
            </a:r>
            <a:r>
              <a:rPr lang="es-CL" sz="3200" b="0" i="0" u="none" strike="noStrike" cap="none">
                <a:solidFill>
                  <a:srgbClr val="C73E32"/>
                </a:solidFill>
                <a:latin typeface="Calibri"/>
                <a:ea typeface="Calibri"/>
                <a:cs typeface="Calibri"/>
                <a:sym typeface="Calibri"/>
              </a:rPr>
              <a:t>ELECTRÓNICOS BÁSICOS</a:t>
            </a:r>
            <a:endParaRPr sz="3200" b="0" i="0" u="none" strike="noStrike" cap="none">
              <a:latin typeface="Arial"/>
              <a:ea typeface="Arial"/>
              <a:cs typeface="Arial"/>
              <a:sym typeface="Arial"/>
            </a:endParaRPr>
          </a:p>
        </p:txBody>
      </p:sp>
      <p:pic>
        <p:nvPicPr>
          <p:cNvPr id="698" name="Google Shape;698;p24" descr="Introducción a la electrónica IV: Componentes eléctricos"/>
          <p:cNvPicPr preferRelativeResize="0"/>
          <p:nvPr/>
        </p:nvPicPr>
        <p:blipFill rotWithShape="1">
          <a:blip r:embed="rId3">
            <a:alphaModFix/>
          </a:blip>
          <a:srcRect/>
          <a:stretch/>
        </p:blipFill>
        <p:spPr>
          <a:xfrm>
            <a:off x="1189440" y="4932000"/>
            <a:ext cx="6104160" cy="13618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25"/>
          <p:cNvSpPr/>
          <p:nvPr/>
        </p:nvSpPr>
        <p:spPr>
          <a:xfrm>
            <a:off x="558720" y="4699080"/>
            <a:ext cx="8228880" cy="1777320"/>
          </a:xfrm>
          <a:prstGeom prst="roundRect">
            <a:avLst>
              <a:gd name="adj" fmla="val 698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04" name="Google Shape;704;p25" descr="Potenciometro Rotacional 5K/10K/20K/50K/100K | Compra Con Envío Gratis"/>
          <p:cNvPicPr preferRelativeResize="0"/>
          <p:nvPr/>
        </p:nvPicPr>
        <p:blipFill rotWithShape="1">
          <a:blip r:embed="rId3">
            <a:alphaModFix/>
          </a:blip>
          <a:srcRect l="13142" t="11202" r="16474" b="9573"/>
          <a:stretch/>
        </p:blipFill>
        <p:spPr>
          <a:xfrm>
            <a:off x="888840" y="5067360"/>
            <a:ext cx="811440" cy="913680"/>
          </a:xfrm>
          <a:prstGeom prst="rect">
            <a:avLst/>
          </a:prstGeom>
          <a:noFill/>
          <a:ln>
            <a:noFill/>
          </a:ln>
        </p:spPr>
      </p:pic>
      <p:pic>
        <p:nvPicPr>
          <p:cNvPr id="705" name="Google Shape;705;p25" descr="Resistencia 300 Ohms 1/4 Watt"/>
          <p:cNvPicPr preferRelativeResize="0"/>
          <p:nvPr/>
        </p:nvPicPr>
        <p:blipFill rotWithShape="1">
          <a:blip r:embed="rId4">
            <a:alphaModFix/>
          </a:blip>
          <a:srcRect l="26985" t="22212" r="22286" b="24944"/>
          <a:stretch/>
        </p:blipFill>
        <p:spPr>
          <a:xfrm>
            <a:off x="1931400" y="5067360"/>
            <a:ext cx="750600" cy="781920"/>
          </a:xfrm>
          <a:prstGeom prst="rect">
            <a:avLst/>
          </a:prstGeom>
          <a:noFill/>
          <a:ln>
            <a:noFill/>
          </a:ln>
        </p:spPr>
      </p:pic>
      <p:pic>
        <p:nvPicPr>
          <p:cNvPr id="706" name="Google Shape;706;p25" descr="Condensador electrolitico 1000uF 25V | Leantec.ES"/>
          <p:cNvPicPr preferRelativeResize="0"/>
          <p:nvPr/>
        </p:nvPicPr>
        <p:blipFill rotWithShape="1">
          <a:blip r:embed="rId5">
            <a:alphaModFix/>
          </a:blip>
          <a:srcRect l="3338" t="4559" r="26434" b="21995"/>
          <a:stretch/>
        </p:blipFill>
        <p:spPr>
          <a:xfrm>
            <a:off x="2976120" y="5067360"/>
            <a:ext cx="891000" cy="847800"/>
          </a:xfrm>
          <a:prstGeom prst="rect">
            <a:avLst/>
          </a:prstGeom>
          <a:noFill/>
          <a:ln>
            <a:noFill/>
          </a:ln>
        </p:spPr>
      </p:pic>
      <p:pic>
        <p:nvPicPr>
          <p:cNvPr id="707" name="Google Shape;707;p25" descr="Por qué no usar el LM741 en nuestros circuitos de hoy en dia? – HyperNEON"/>
          <p:cNvPicPr preferRelativeResize="0"/>
          <p:nvPr/>
        </p:nvPicPr>
        <p:blipFill rotWithShape="1">
          <a:blip r:embed="rId6">
            <a:alphaModFix/>
          </a:blip>
          <a:srcRect l="3782" t="29236" r="55197" b="29482"/>
          <a:stretch/>
        </p:blipFill>
        <p:spPr>
          <a:xfrm>
            <a:off x="4250160" y="5067360"/>
            <a:ext cx="864720" cy="870120"/>
          </a:xfrm>
          <a:prstGeom prst="rect">
            <a:avLst/>
          </a:prstGeom>
          <a:noFill/>
          <a:ln>
            <a:noFill/>
          </a:ln>
        </p:spPr>
      </p:pic>
      <p:pic>
        <p:nvPicPr>
          <p:cNvPr id="708" name="Google Shape;708;p25" descr="Temporizador 555. El temporizador 555 es un circuito… | by Mario Monroy |  Medium"/>
          <p:cNvPicPr preferRelativeResize="0"/>
          <p:nvPr/>
        </p:nvPicPr>
        <p:blipFill rotWithShape="1">
          <a:blip r:embed="rId7">
            <a:alphaModFix/>
          </a:blip>
          <a:srcRect l="4766" t="25872" r="72802" b="29947"/>
          <a:stretch/>
        </p:blipFill>
        <p:spPr>
          <a:xfrm>
            <a:off x="5497920" y="5067360"/>
            <a:ext cx="953280" cy="870120"/>
          </a:xfrm>
          <a:prstGeom prst="rect">
            <a:avLst/>
          </a:prstGeom>
          <a:noFill/>
          <a:ln>
            <a:noFill/>
          </a:ln>
        </p:spPr>
      </p:pic>
      <p:pic>
        <p:nvPicPr>
          <p:cNvPr id="709" name="Google Shape;709;p25" descr="Sensor de temperatura LM35 - Pygmalion Tech"/>
          <p:cNvPicPr preferRelativeResize="0"/>
          <p:nvPr/>
        </p:nvPicPr>
        <p:blipFill rotWithShape="1">
          <a:blip r:embed="rId8">
            <a:alphaModFix/>
          </a:blip>
          <a:srcRect l="32123" t="7431" r="27945" b="4892"/>
          <a:stretch/>
        </p:blipFill>
        <p:spPr>
          <a:xfrm>
            <a:off x="6834240" y="5067360"/>
            <a:ext cx="509040" cy="1118880"/>
          </a:xfrm>
          <a:prstGeom prst="rect">
            <a:avLst/>
          </a:prstGeom>
          <a:noFill/>
          <a:ln>
            <a:noFill/>
          </a:ln>
        </p:spPr>
      </p:pic>
      <p:pic>
        <p:nvPicPr>
          <p:cNvPr id="710" name="Google Shape;710;p25" descr="BC546 NPN General Purpose Transistor TO92 Package buy online at Low Price  in India - ElectronicsComp"/>
          <p:cNvPicPr preferRelativeResize="0"/>
          <p:nvPr/>
        </p:nvPicPr>
        <p:blipFill rotWithShape="1">
          <a:blip r:embed="rId9">
            <a:alphaModFix/>
          </a:blip>
          <a:srcRect l="18760" t="246" r="14570" b="17674"/>
          <a:stretch/>
        </p:blipFill>
        <p:spPr>
          <a:xfrm>
            <a:off x="7726680" y="5067360"/>
            <a:ext cx="761400" cy="937440"/>
          </a:xfrm>
          <a:prstGeom prst="rect">
            <a:avLst/>
          </a:prstGeom>
          <a:noFill/>
          <a:ln>
            <a:noFill/>
          </a:ln>
        </p:spPr>
      </p:pic>
      <p:sp>
        <p:nvSpPr>
          <p:cNvPr id="711" name="Google Shape;711;p25"/>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COMPONENTES </a:t>
            </a:r>
            <a:r>
              <a:rPr lang="es-CL" sz="3200" b="0" i="0" u="none" strike="noStrike" cap="none">
                <a:solidFill>
                  <a:srgbClr val="C73E32"/>
                </a:solidFill>
                <a:latin typeface="Calibri"/>
                <a:ea typeface="Calibri"/>
                <a:cs typeface="Calibri"/>
                <a:sym typeface="Calibri"/>
              </a:rPr>
              <a:t>ELECTRÓNICOS BÁSICOS</a:t>
            </a:r>
            <a:endParaRPr sz="3200" b="0" i="0" u="none" strike="noStrike" cap="none">
              <a:latin typeface="Arial"/>
              <a:ea typeface="Arial"/>
              <a:cs typeface="Arial"/>
              <a:sym typeface="Arial"/>
            </a:endParaRPr>
          </a:p>
        </p:txBody>
      </p:sp>
      <p:sp>
        <p:nvSpPr>
          <p:cNvPr id="712" name="Google Shape;712;p25"/>
          <p:cNvSpPr/>
          <p:nvPr/>
        </p:nvSpPr>
        <p:spPr>
          <a:xfrm>
            <a:off x="507960" y="2135160"/>
            <a:ext cx="8673480" cy="2830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En el grupo de los componentes electrónicos básicos podemos incluir a los, resistores, capacitores, potenciómetros, diodos, transistores, relés, bobinas y circuitos integrados. </a:t>
            </a: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Para el desarrollo de la actividad práctica final definiremos las principales características de: </a:t>
            </a:r>
            <a:endParaRPr sz="17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98000" marR="0" lvl="0" indent="-1972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Potenciómetro</a:t>
            </a:r>
            <a:endParaRPr sz="1800" b="0" i="0" u="none" strike="noStrike" cap="none">
              <a:latin typeface="Arial"/>
              <a:ea typeface="Arial"/>
              <a:cs typeface="Arial"/>
              <a:sym typeface="Arial"/>
            </a:endParaRPr>
          </a:p>
          <a:p>
            <a:pPr marL="198000" marR="0" lvl="0" indent="-1972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Diodo Led</a:t>
            </a:r>
            <a:endParaRPr sz="1800" b="0" i="0" u="none" strike="noStrike" cap="none">
              <a:latin typeface="Arial"/>
              <a:ea typeface="Arial"/>
              <a:cs typeface="Arial"/>
              <a:sym typeface="Arial"/>
            </a:endParaRPr>
          </a:p>
          <a:p>
            <a:pPr marL="198000" marR="0" lvl="0" indent="-1972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Circuito integrado LM741</a:t>
            </a:r>
            <a:endParaRPr sz="1800" b="0" i="0" u="none" strike="noStrike" cap="none">
              <a:latin typeface="Arial"/>
              <a:ea typeface="Arial"/>
              <a:cs typeface="Arial"/>
              <a:sym typeface="Arial"/>
            </a:endParaRPr>
          </a:p>
          <a:p>
            <a:pPr marL="198000" marR="0" lvl="0" indent="-1972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LM35  </a:t>
            </a:r>
            <a:endParaRPr sz="1800" b="0" i="0" u="none" strike="noStrike" cap="none">
              <a:latin typeface="Arial"/>
              <a:ea typeface="Arial"/>
              <a:cs typeface="Arial"/>
              <a:sym typeface="Arial"/>
            </a:endParaRPr>
          </a:p>
          <a:p>
            <a:pPr marL="198000" marR="0" lvl="0" indent="-1972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Circuito integrado temporizador 555</a:t>
            </a:r>
            <a:endParaRPr sz="1800" b="0" i="0" u="none" strike="noStrike" cap="none">
              <a:latin typeface="Arial"/>
              <a:ea typeface="Arial"/>
              <a:cs typeface="Arial"/>
              <a:sym typeface="Arial"/>
            </a:endParaRPr>
          </a:p>
          <a:p>
            <a:pPr marL="343080" marR="0" lvl="0" indent="-189720" algn="l"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89720" algn="l" rtl="0">
              <a:lnSpc>
                <a:spcPct val="100000"/>
              </a:lnSpc>
              <a:spcBef>
                <a:spcPts val="0"/>
              </a:spcBef>
              <a:spcAft>
                <a:spcPts val="0"/>
              </a:spcAft>
              <a:buNone/>
            </a:pPr>
            <a:endParaRPr sz="1800" b="0" i="0" u="none" strike="noStrike" cap="none">
              <a:latin typeface="Arial"/>
              <a:ea typeface="Arial"/>
              <a:cs typeface="Arial"/>
              <a:sym typeface="Arial"/>
            </a:endParaRPr>
          </a:p>
        </p:txBody>
      </p:sp>
      <p:sp>
        <p:nvSpPr>
          <p:cNvPr id="713" name="Google Shape;713;p25"/>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6"/>
          <p:cNvSpPr/>
          <p:nvPr/>
        </p:nvSpPr>
        <p:spPr>
          <a:xfrm>
            <a:off x="558720" y="3568680"/>
            <a:ext cx="8483040" cy="3148920"/>
          </a:xfrm>
          <a:prstGeom prst="roundRect">
            <a:avLst>
              <a:gd name="adj" fmla="val 698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719" name="Google Shape;719;p26"/>
          <p:cNvGrpSpPr/>
          <p:nvPr/>
        </p:nvGrpSpPr>
        <p:grpSpPr>
          <a:xfrm>
            <a:off x="3740400" y="3870360"/>
            <a:ext cx="3009240" cy="2745000"/>
            <a:chOff x="3740400" y="3870360"/>
            <a:chExt cx="3009240" cy="2745000"/>
          </a:xfrm>
        </p:grpSpPr>
        <p:pic>
          <p:nvPicPr>
            <p:cNvPr id="720" name="Google Shape;720;p26" descr="Potenciómetro"/>
            <p:cNvPicPr preferRelativeResize="0"/>
            <p:nvPr/>
          </p:nvPicPr>
          <p:blipFill rotWithShape="1">
            <a:blip r:embed="rId3">
              <a:alphaModFix/>
            </a:blip>
            <a:srcRect l="54524" t="20768" r="7746" b="38417"/>
            <a:stretch/>
          </p:blipFill>
          <p:spPr>
            <a:xfrm>
              <a:off x="3740400" y="3870360"/>
              <a:ext cx="3009240" cy="2440800"/>
            </a:xfrm>
            <a:prstGeom prst="rect">
              <a:avLst/>
            </a:prstGeom>
            <a:noFill/>
            <a:ln>
              <a:noFill/>
            </a:ln>
          </p:spPr>
        </p:pic>
        <p:sp>
          <p:nvSpPr>
            <p:cNvPr id="721" name="Google Shape;721;p26"/>
            <p:cNvSpPr/>
            <p:nvPr/>
          </p:nvSpPr>
          <p:spPr>
            <a:xfrm>
              <a:off x="4224960" y="6004440"/>
              <a:ext cx="3672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C73E32"/>
                  </a:solidFill>
                  <a:latin typeface="Arial"/>
                  <a:ea typeface="Arial"/>
                  <a:cs typeface="Arial"/>
                  <a:sym typeface="Arial"/>
                </a:rPr>
                <a:t>A</a:t>
              </a:r>
              <a:endParaRPr sz="1400" b="0" i="0" u="none" strike="noStrike" cap="none">
                <a:latin typeface="Arial"/>
                <a:ea typeface="Arial"/>
                <a:cs typeface="Arial"/>
                <a:sym typeface="Arial"/>
              </a:endParaRPr>
            </a:p>
          </p:txBody>
        </p:sp>
        <p:sp>
          <p:nvSpPr>
            <p:cNvPr id="722" name="Google Shape;722;p26"/>
            <p:cNvSpPr/>
            <p:nvPr/>
          </p:nvSpPr>
          <p:spPr>
            <a:xfrm>
              <a:off x="4959360" y="6311880"/>
              <a:ext cx="3672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C73E32"/>
                  </a:solidFill>
                  <a:latin typeface="Arial"/>
                  <a:ea typeface="Arial"/>
                  <a:cs typeface="Arial"/>
                  <a:sym typeface="Arial"/>
                </a:rPr>
                <a:t>B</a:t>
              </a:r>
              <a:endParaRPr sz="1400" b="0" i="0" u="none" strike="noStrike" cap="none">
                <a:latin typeface="Arial"/>
                <a:ea typeface="Arial"/>
                <a:cs typeface="Arial"/>
                <a:sym typeface="Arial"/>
              </a:endParaRPr>
            </a:p>
          </p:txBody>
        </p:sp>
        <p:sp>
          <p:nvSpPr>
            <p:cNvPr id="723" name="Google Shape;723;p26"/>
            <p:cNvSpPr/>
            <p:nvPr/>
          </p:nvSpPr>
          <p:spPr>
            <a:xfrm>
              <a:off x="5647680" y="5974560"/>
              <a:ext cx="3672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C73E32"/>
                  </a:solidFill>
                  <a:latin typeface="Arial"/>
                  <a:ea typeface="Arial"/>
                  <a:cs typeface="Arial"/>
                  <a:sym typeface="Arial"/>
                </a:rPr>
                <a:t>C</a:t>
              </a:r>
              <a:endParaRPr sz="1400" b="0" i="0" u="none" strike="noStrike" cap="none">
                <a:latin typeface="Arial"/>
                <a:ea typeface="Arial"/>
                <a:cs typeface="Arial"/>
                <a:sym typeface="Arial"/>
              </a:endParaRPr>
            </a:p>
          </p:txBody>
        </p:sp>
      </p:grpSp>
      <p:sp>
        <p:nvSpPr>
          <p:cNvPr id="724" name="Google Shape;724;p2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POTENCIÓMETRO</a:t>
            </a:r>
            <a:endParaRPr sz="3200" b="0" i="0" u="none" strike="noStrike" cap="none">
              <a:latin typeface="Arial"/>
              <a:ea typeface="Arial"/>
              <a:cs typeface="Arial"/>
              <a:sym typeface="Arial"/>
            </a:endParaRPr>
          </a:p>
        </p:txBody>
      </p:sp>
      <p:sp>
        <p:nvSpPr>
          <p:cNvPr id="725" name="Google Shape;725;p26"/>
          <p:cNvSpPr/>
          <p:nvPr/>
        </p:nvSpPr>
        <p:spPr>
          <a:xfrm>
            <a:off x="507960" y="2071800"/>
            <a:ext cx="7682760" cy="28303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El potenciómetro es un resistor que tiene la posibilidad de variar su resistencia debido a una perilla ajustable en su centro, internamente contiene un material resistivo que al hacer contacto con la aguja selectora permite generar una variación de resistencia. </a:t>
            </a:r>
            <a:endParaRPr sz="1800" b="0" i="0" u="none" strike="noStrike" cap="none">
              <a:latin typeface="Arial"/>
              <a:ea typeface="Arial"/>
              <a:cs typeface="Arial"/>
              <a:sym typeface="Arial"/>
            </a:endParaRPr>
          </a:p>
          <a:p>
            <a:pPr marL="0" marR="0" lvl="0" indent="0" algn="l" rtl="0">
              <a:lnSpc>
                <a:spcPct val="90000"/>
              </a:lnSpc>
              <a:spcBef>
                <a:spcPts val="901"/>
              </a:spcBef>
              <a:spcAft>
                <a:spcPts val="0"/>
              </a:spcAft>
              <a:buNone/>
            </a:pPr>
            <a:r>
              <a:rPr lang="es-CL" sz="1800" b="0" i="0" u="none" strike="noStrike" cap="none">
                <a:solidFill>
                  <a:srgbClr val="000000"/>
                </a:solidFill>
                <a:latin typeface="Calibri"/>
                <a:ea typeface="Calibri"/>
                <a:cs typeface="Calibri"/>
                <a:sym typeface="Calibri"/>
              </a:rPr>
              <a:t>Dispone de 3 pines de inserción dos terminales y un terminal variable.</a:t>
            </a:r>
            <a:endParaRPr sz="1800" b="0" i="0" u="none" strike="noStrike" cap="none">
              <a:latin typeface="Arial"/>
              <a:ea typeface="Arial"/>
              <a:cs typeface="Arial"/>
              <a:sym typeface="Arial"/>
            </a:endParaRPr>
          </a:p>
          <a:p>
            <a:pPr marL="0" marR="0" lvl="0" indent="0" algn="l" rtl="0">
              <a:lnSpc>
                <a:spcPct val="90000"/>
              </a:lnSpc>
              <a:spcBef>
                <a:spcPts val="9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901"/>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343080" marR="0" lvl="0" indent="-189720" algn="l"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189720" algn="l" rtl="0">
              <a:lnSpc>
                <a:spcPct val="100000"/>
              </a:lnSpc>
              <a:spcBef>
                <a:spcPts val="0"/>
              </a:spcBef>
              <a:spcAft>
                <a:spcPts val="0"/>
              </a:spcAft>
              <a:buNone/>
            </a:pPr>
            <a:endParaRPr sz="1800" b="0" i="0" u="none" strike="noStrike" cap="none">
              <a:latin typeface="Arial"/>
              <a:ea typeface="Arial"/>
              <a:cs typeface="Arial"/>
              <a:sym typeface="Arial"/>
            </a:endParaRPr>
          </a:p>
        </p:txBody>
      </p:sp>
      <p:sp>
        <p:nvSpPr>
          <p:cNvPr id="726" name="Google Shape;726;p26"/>
          <p:cNvSpPr/>
          <p:nvPr/>
        </p:nvSpPr>
        <p:spPr>
          <a:xfrm>
            <a:off x="804960" y="3801960"/>
            <a:ext cx="2674080" cy="1155960"/>
          </a:xfrm>
          <a:prstGeom prst="rect">
            <a:avLst/>
          </a:prstGeom>
          <a:noFill/>
          <a:ln w="9525" cap="flat" cmpd="sng">
            <a:solidFill>
              <a:srgbClr val="0070C0"/>
            </a:solidFill>
            <a:prstDash val="solid"/>
            <a:round/>
            <a:headEnd type="none" w="sm" len="sm"/>
            <a:tailEnd type="none" w="sm" len="sm"/>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En esta resistencia debe existir un flujo de corriente por lo tanto en los terminales A y C se debe conectar el positivo y negativo de la fuente de alimentación.</a:t>
            </a:r>
            <a:endParaRPr sz="1400" b="0" i="0" u="none" strike="noStrike" cap="none">
              <a:latin typeface="Arial"/>
              <a:ea typeface="Arial"/>
              <a:cs typeface="Arial"/>
              <a:sym typeface="Arial"/>
            </a:endParaRPr>
          </a:p>
        </p:txBody>
      </p:sp>
      <p:sp>
        <p:nvSpPr>
          <p:cNvPr id="727" name="Google Shape;727;p26"/>
          <p:cNvSpPr/>
          <p:nvPr/>
        </p:nvSpPr>
        <p:spPr>
          <a:xfrm>
            <a:off x="1667160" y="5242680"/>
            <a:ext cx="2307240" cy="942840"/>
          </a:xfrm>
          <a:prstGeom prst="rect">
            <a:avLst/>
          </a:prstGeom>
          <a:noFill/>
          <a:ln w="9525" cap="flat" cmpd="sng">
            <a:solidFill>
              <a:srgbClr val="0070C0"/>
            </a:solidFill>
            <a:prstDash val="solid"/>
            <a:round/>
            <a:headEnd type="none" w="sm" len="sm"/>
            <a:tailEnd type="none" w="sm" len="sm"/>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Al mover la perilla ajustable, </a:t>
            </a:r>
            <a:br>
              <a:rPr lang="es-CL" sz="1800" b="0" i="0" u="none" strike="noStrike" cap="none">
                <a:latin typeface="Arial"/>
                <a:ea typeface="Arial"/>
                <a:cs typeface="Arial"/>
                <a:sym typeface="Arial"/>
              </a:rPr>
            </a:br>
            <a:r>
              <a:rPr lang="es-CL" sz="1400" b="0" i="0" u="none" strike="noStrike" cap="none">
                <a:solidFill>
                  <a:srgbClr val="000000"/>
                </a:solidFill>
                <a:latin typeface="Calibri"/>
                <a:ea typeface="Calibri"/>
                <a:cs typeface="Calibri"/>
                <a:sym typeface="Calibri"/>
              </a:rPr>
              <a:t>se generará una variación de resistencia  en el </a:t>
            </a:r>
            <a:r>
              <a:rPr lang="es-CL" sz="1400" b="1" i="0" u="none" strike="noStrike" cap="none">
                <a:solidFill>
                  <a:srgbClr val="000000"/>
                </a:solidFill>
                <a:latin typeface="Calibri"/>
                <a:ea typeface="Calibri"/>
                <a:cs typeface="Calibri"/>
                <a:sym typeface="Calibri"/>
              </a:rPr>
              <a:t>terminal variable B.</a:t>
            </a:r>
            <a:endParaRPr sz="1400" b="0" i="0" u="none" strike="noStrike" cap="none">
              <a:latin typeface="Arial"/>
              <a:ea typeface="Arial"/>
              <a:cs typeface="Arial"/>
              <a:sym typeface="Arial"/>
            </a:endParaRPr>
          </a:p>
        </p:txBody>
      </p:sp>
      <p:sp>
        <p:nvSpPr>
          <p:cNvPr id="728" name="Google Shape;728;p26"/>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729" name="Google Shape;729;p26" descr="Potenciometro 10KOhms | HeTPro"/>
          <p:cNvPicPr preferRelativeResize="0"/>
          <p:nvPr/>
        </p:nvPicPr>
        <p:blipFill rotWithShape="1">
          <a:blip r:embed="rId4">
            <a:alphaModFix/>
          </a:blip>
          <a:srcRect l="14664" t="4449" r="23859" b="5999"/>
          <a:stretch/>
        </p:blipFill>
        <p:spPr>
          <a:xfrm>
            <a:off x="6552720" y="3992400"/>
            <a:ext cx="2260440" cy="2440800"/>
          </a:xfrm>
          <a:prstGeom prst="rect">
            <a:avLst/>
          </a:prstGeom>
          <a:noFill/>
          <a:ln>
            <a:noFill/>
          </a:ln>
        </p:spPr>
      </p:pic>
      <p:sp>
        <p:nvSpPr>
          <p:cNvPr id="730" name="Google Shape;730;p26"/>
          <p:cNvSpPr/>
          <p:nvPr/>
        </p:nvSpPr>
        <p:spPr>
          <a:xfrm>
            <a:off x="6381720" y="5450400"/>
            <a:ext cx="3672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C73E32"/>
                </a:solidFill>
                <a:latin typeface="Arial"/>
                <a:ea typeface="Arial"/>
                <a:cs typeface="Arial"/>
                <a:sym typeface="Arial"/>
              </a:rPr>
              <a:t>A</a:t>
            </a:r>
            <a:endParaRPr sz="1400" b="0" i="0" u="none" strike="noStrike" cap="none">
              <a:latin typeface="Arial"/>
              <a:ea typeface="Arial"/>
              <a:cs typeface="Arial"/>
              <a:sym typeface="Arial"/>
            </a:endParaRPr>
          </a:p>
        </p:txBody>
      </p:sp>
      <p:sp>
        <p:nvSpPr>
          <p:cNvPr id="731" name="Google Shape;731;p26"/>
          <p:cNvSpPr/>
          <p:nvPr/>
        </p:nvSpPr>
        <p:spPr>
          <a:xfrm>
            <a:off x="6486840" y="5884200"/>
            <a:ext cx="3672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C73E32"/>
                </a:solidFill>
                <a:latin typeface="Arial"/>
                <a:ea typeface="Arial"/>
                <a:cs typeface="Arial"/>
                <a:sym typeface="Arial"/>
              </a:rPr>
              <a:t>B</a:t>
            </a:r>
            <a:endParaRPr sz="1400" b="0" i="0" u="none" strike="noStrike" cap="none">
              <a:latin typeface="Arial"/>
              <a:ea typeface="Arial"/>
              <a:cs typeface="Arial"/>
              <a:sym typeface="Arial"/>
            </a:endParaRPr>
          </a:p>
        </p:txBody>
      </p:sp>
      <p:sp>
        <p:nvSpPr>
          <p:cNvPr id="732" name="Google Shape;732;p26"/>
          <p:cNvSpPr/>
          <p:nvPr/>
        </p:nvSpPr>
        <p:spPr>
          <a:xfrm>
            <a:off x="6708960" y="6247080"/>
            <a:ext cx="3672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C73E32"/>
                </a:solidFill>
                <a:latin typeface="Arial"/>
                <a:ea typeface="Arial"/>
                <a:cs typeface="Arial"/>
                <a:sym typeface="Arial"/>
              </a:rPr>
              <a:t>C</a:t>
            </a:r>
            <a:endParaRPr sz="1400" b="0" i="0" u="none" strike="noStrike" cap="none">
              <a:latin typeface="Arial"/>
              <a:ea typeface="Arial"/>
              <a:cs typeface="Arial"/>
              <a:sym typeface="Arial"/>
            </a:endParaRPr>
          </a:p>
        </p:txBody>
      </p:sp>
      <p:cxnSp>
        <p:nvCxnSpPr>
          <p:cNvPr id="733" name="Google Shape;733;p26"/>
          <p:cNvCxnSpPr/>
          <p:nvPr/>
        </p:nvCxnSpPr>
        <p:spPr>
          <a:xfrm>
            <a:off x="831960" y="5086440"/>
            <a:ext cx="729300" cy="552000"/>
          </a:xfrm>
          <a:prstGeom prst="bentConnector3">
            <a:avLst>
              <a:gd name="adj1" fmla="val 1304"/>
            </a:avLst>
          </a:prstGeom>
          <a:noFill/>
          <a:ln w="25400" cap="flat" cmpd="sng">
            <a:solidFill>
              <a:srgbClr val="C73E32"/>
            </a:solidFill>
            <a:prstDash val="solid"/>
            <a:round/>
            <a:headEnd type="none" w="sm" len="sm"/>
            <a:tailEnd type="triangle" w="med" len="med"/>
          </a:ln>
          <a:effectLst>
            <a:outerShdw blurRad="40000" dist="20160" dir="5400000" rotWithShape="0">
              <a:srgbClr val="000000">
                <a:alpha val="37647"/>
              </a:srgbClr>
            </a:outerShdw>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27"/>
          <p:cNvSpPr/>
          <p:nvPr/>
        </p:nvSpPr>
        <p:spPr>
          <a:xfrm>
            <a:off x="558720" y="3060720"/>
            <a:ext cx="8483040" cy="3656880"/>
          </a:xfrm>
          <a:prstGeom prst="roundRect">
            <a:avLst>
              <a:gd name="adj" fmla="val 589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39" name="Google Shape;739;p2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POTENCIÓMETRO</a:t>
            </a:r>
            <a:endParaRPr sz="3200" b="0" i="0" u="none" strike="noStrike" cap="none">
              <a:latin typeface="Arial"/>
              <a:ea typeface="Arial"/>
              <a:cs typeface="Arial"/>
              <a:sym typeface="Arial"/>
            </a:endParaRPr>
          </a:p>
        </p:txBody>
      </p:sp>
      <p:sp>
        <p:nvSpPr>
          <p:cNvPr id="740" name="Google Shape;740;p27"/>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741" name="Google Shape;741;p27"/>
          <p:cNvSpPr/>
          <p:nvPr/>
        </p:nvSpPr>
        <p:spPr>
          <a:xfrm>
            <a:off x="495360" y="1864440"/>
            <a:ext cx="7619400" cy="13140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Para determinar la salida de voltaje del potenciómetro  se utiliza la regla del divisor de voltaje. </a:t>
            </a:r>
            <a:endParaRPr sz="1800" b="0" i="0" u="none" strike="noStrike" cap="none">
              <a:latin typeface="Arial"/>
              <a:ea typeface="Arial"/>
              <a:cs typeface="Arial"/>
              <a:sym typeface="Arial"/>
            </a:endParaRPr>
          </a:p>
          <a:p>
            <a:pPr marL="0" marR="0" lvl="0" indent="0" algn="l" rtl="0">
              <a:lnSpc>
                <a:spcPct val="90000"/>
              </a:lnSpc>
              <a:spcBef>
                <a:spcPts val="499"/>
              </a:spcBef>
              <a:spcAft>
                <a:spcPts val="0"/>
              </a:spcAft>
              <a:buNone/>
            </a:pPr>
            <a:r>
              <a:rPr lang="es-CL" sz="1800" b="0" i="0" u="none" strike="noStrike" cap="none">
                <a:solidFill>
                  <a:srgbClr val="000000"/>
                </a:solidFill>
                <a:latin typeface="Calibri"/>
                <a:ea typeface="Calibri"/>
                <a:cs typeface="Calibri"/>
                <a:sym typeface="Calibri"/>
              </a:rPr>
              <a:t>Donde RT representa la resistencia total del potenciómetro y la fórmula que representa este cálculo es la siguiente: </a:t>
            </a:r>
            <a:endParaRPr sz="1800" b="0" i="0" u="none" strike="noStrike" cap="none">
              <a:latin typeface="Arial"/>
              <a:ea typeface="Arial"/>
              <a:cs typeface="Arial"/>
              <a:sym typeface="Arial"/>
            </a:endParaRPr>
          </a:p>
          <a:p>
            <a:pPr marL="0" marR="0" lvl="0" indent="0" algn="l" rtl="0">
              <a:lnSpc>
                <a:spcPct val="90000"/>
              </a:lnSpc>
              <a:spcBef>
                <a:spcPts val="499"/>
              </a:spcBef>
              <a:spcAft>
                <a:spcPts val="0"/>
              </a:spcAft>
              <a:buNone/>
            </a:pPr>
            <a:endParaRPr sz="1800" b="0" i="0" u="none" strike="noStrike" cap="none">
              <a:latin typeface="Arial"/>
              <a:ea typeface="Arial"/>
              <a:cs typeface="Arial"/>
              <a:sym typeface="Arial"/>
            </a:endParaRPr>
          </a:p>
        </p:txBody>
      </p:sp>
      <p:grpSp>
        <p:nvGrpSpPr>
          <p:cNvPr id="742" name="Google Shape;742;p27"/>
          <p:cNvGrpSpPr/>
          <p:nvPr/>
        </p:nvGrpSpPr>
        <p:grpSpPr>
          <a:xfrm>
            <a:off x="860760" y="3390840"/>
            <a:ext cx="3303360" cy="2945520"/>
            <a:chOff x="860760" y="3390840"/>
            <a:chExt cx="3303360" cy="2945520"/>
          </a:xfrm>
        </p:grpSpPr>
        <p:pic>
          <p:nvPicPr>
            <p:cNvPr id="743" name="Google Shape;743;p27" descr="Diagrama, Esquemático&#10;&#10;Descripción generada automáticamente"/>
            <p:cNvPicPr preferRelativeResize="0"/>
            <p:nvPr/>
          </p:nvPicPr>
          <p:blipFill rotWithShape="1">
            <a:blip r:embed="rId3">
              <a:alphaModFix/>
            </a:blip>
            <a:srcRect/>
            <a:stretch/>
          </p:blipFill>
          <p:spPr>
            <a:xfrm>
              <a:off x="860760" y="3390840"/>
              <a:ext cx="2682000" cy="2945520"/>
            </a:xfrm>
            <a:prstGeom prst="rect">
              <a:avLst/>
            </a:prstGeom>
            <a:noFill/>
            <a:ln>
              <a:noFill/>
            </a:ln>
          </p:spPr>
        </p:pic>
        <p:grpSp>
          <p:nvGrpSpPr>
            <p:cNvPr id="744" name="Google Shape;744;p27"/>
            <p:cNvGrpSpPr/>
            <p:nvPr/>
          </p:nvGrpSpPr>
          <p:grpSpPr>
            <a:xfrm>
              <a:off x="2412000" y="4078440"/>
              <a:ext cx="1752120" cy="1109880"/>
              <a:chOff x="2412000" y="4078440"/>
              <a:chExt cx="1752120" cy="1109880"/>
            </a:xfrm>
          </p:grpSpPr>
          <p:sp>
            <p:nvSpPr>
              <p:cNvPr id="745" name="Google Shape;745;p27"/>
              <p:cNvSpPr/>
              <p:nvPr/>
            </p:nvSpPr>
            <p:spPr>
              <a:xfrm>
                <a:off x="2412000" y="4078440"/>
                <a:ext cx="981360" cy="1109880"/>
              </a:xfrm>
              <a:prstGeom prst="rect">
                <a:avLst/>
              </a:prstGeom>
              <a:noFill/>
              <a:ln w="284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3394080" y="4350240"/>
                <a:ext cx="770040" cy="360"/>
              </a:xfrm>
              <a:custGeom>
                <a:avLst/>
                <a:gdLst/>
                <a:ahLst/>
                <a:cxnLst/>
                <a:rect l="l" t="t" r="r" b="b"/>
                <a:pathLst>
                  <a:path w="21600" h="21600" extrusionOk="0">
                    <a:moveTo>
                      <a:pt x="0" y="0"/>
                    </a:moveTo>
                    <a:lnTo>
                      <a:pt x="21600" y="21600"/>
                    </a:lnTo>
                  </a:path>
                </a:pathLst>
              </a:custGeom>
              <a:noFill/>
              <a:ln w="19075" cap="flat" cmpd="sng">
                <a:solidFill>
                  <a:srgbClr val="FF0000"/>
                </a:solidFill>
                <a:prstDash val="solid"/>
                <a:round/>
                <a:headEnd type="none" w="sm" len="sm"/>
                <a:tailEnd type="triangle" w="med" len="med"/>
              </a:ln>
            </p:spPr>
          </p:sp>
        </p:grpSp>
      </p:grpSp>
      <p:sp>
        <p:nvSpPr>
          <p:cNvPr id="747" name="Google Shape;747;p27"/>
          <p:cNvSpPr/>
          <p:nvPr/>
        </p:nvSpPr>
        <p:spPr>
          <a:xfrm>
            <a:off x="3621600" y="3798720"/>
            <a:ext cx="1631520" cy="3186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Potenciómetro </a:t>
            </a:r>
            <a:endParaRPr sz="1500" b="0" i="0" u="none" strike="noStrike" cap="none">
              <a:latin typeface="Arial"/>
              <a:ea typeface="Arial"/>
              <a:cs typeface="Arial"/>
              <a:sym typeface="Arial"/>
            </a:endParaRPr>
          </a:p>
        </p:txBody>
      </p:sp>
      <p:pic>
        <p:nvPicPr>
          <p:cNvPr id="748" name="Google Shape;748;p27"/>
          <p:cNvPicPr preferRelativeResize="0"/>
          <p:nvPr/>
        </p:nvPicPr>
        <p:blipFill rotWithShape="1">
          <a:blip r:embed="rId4">
            <a:alphaModFix/>
          </a:blip>
          <a:srcRect t="53231"/>
          <a:stretch/>
        </p:blipFill>
        <p:spPr>
          <a:xfrm rot="5400000">
            <a:off x="5120280" y="3848040"/>
            <a:ext cx="1600200" cy="480960"/>
          </a:xfrm>
          <a:prstGeom prst="rect">
            <a:avLst/>
          </a:prstGeom>
          <a:noFill/>
          <a:ln>
            <a:noFill/>
          </a:ln>
        </p:spPr>
      </p:pic>
      <p:pic>
        <p:nvPicPr>
          <p:cNvPr id="749" name="Google Shape;749;p27"/>
          <p:cNvPicPr preferRelativeResize="0"/>
          <p:nvPr/>
        </p:nvPicPr>
        <p:blipFill rotWithShape="1">
          <a:blip r:embed="rId4">
            <a:alphaModFix/>
          </a:blip>
          <a:srcRect l="17871" t="53231"/>
          <a:stretch/>
        </p:blipFill>
        <p:spPr>
          <a:xfrm rot="5400000">
            <a:off x="5263560" y="5012640"/>
            <a:ext cx="1314000" cy="480960"/>
          </a:xfrm>
          <a:prstGeom prst="rect">
            <a:avLst/>
          </a:prstGeom>
          <a:noFill/>
          <a:ln>
            <a:noFill/>
          </a:ln>
        </p:spPr>
      </p:pic>
      <p:sp>
        <p:nvSpPr>
          <p:cNvPr id="750" name="Google Shape;750;p27"/>
          <p:cNvSpPr/>
          <p:nvPr/>
        </p:nvSpPr>
        <p:spPr>
          <a:xfrm>
            <a:off x="6129720" y="4631400"/>
            <a:ext cx="676440" cy="360"/>
          </a:xfrm>
          <a:custGeom>
            <a:avLst/>
            <a:gdLst/>
            <a:ahLst/>
            <a:cxnLst/>
            <a:rect l="l" t="t" r="r" b="b"/>
            <a:pathLst>
              <a:path w="21600" h="21600" extrusionOk="0">
                <a:moveTo>
                  <a:pt x="0" y="0"/>
                </a:moveTo>
                <a:lnTo>
                  <a:pt x="21600" y="21600"/>
                </a:lnTo>
              </a:path>
            </a:pathLst>
          </a:custGeom>
          <a:noFill/>
          <a:ln w="28425" cap="flat" cmpd="sng">
            <a:solidFill>
              <a:srgbClr val="29754D"/>
            </a:solidFill>
            <a:prstDash val="solid"/>
            <a:round/>
            <a:headEnd type="triangle" w="med" len="med"/>
            <a:tailEnd type="none" w="sm" len="sm"/>
          </a:ln>
        </p:spPr>
      </p:sp>
      <p:sp>
        <p:nvSpPr>
          <p:cNvPr id="751" name="Google Shape;751;p27"/>
          <p:cNvSpPr/>
          <p:nvPr/>
        </p:nvSpPr>
        <p:spPr>
          <a:xfrm>
            <a:off x="4559400" y="4196880"/>
            <a:ext cx="367920" cy="323640"/>
          </a:xfrm>
          <a:prstGeom prst="rightArrow">
            <a:avLst>
              <a:gd name="adj1" fmla="val 50000"/>
              <a:gd name="adj2" fmla="val 50000"/>
            </a:avLst>
          </a:prstGeom>
          <a:noFill/>
          <a:ln w="255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4959000" y="4165920"/>
            <a:ext cx="48096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mbria Math"/>
                <a:ea typeface="Cambria Math"/>
                <a:cs typeface="Cambria Math"/>
                <a:sym typeface="Cambria Math"/>
              </a:rPr>
              <a:t>RT</a:t>
            </a:r>
            <a:endParaRPr sz="1800" b="0" i="0" u="none" strike="noStrike" cap="none">
              <a:latin typeface="Arial"/>
              <a:ea typeface="Arial"/>
              <a:cs typeface="Arial"/>
              <a:sym typeface="Arial"/>
            </a:endParaRPr>
          </a:p>
        </p:txBody>
      </p:sp>
      <p:sp>
        <p:nvSpPr>
          <p:cNvPr id="753" name="Google Shape;753;p27"/>
          <p:cNvSpPr/>
          <p:nvPr/>
        </p:nvSpPr>
        <p:spPr>
          <a:xfrm>
            <a:off x="5448240" y="3416400"/>
            <a:ext cx="905040" cy="2429280"/>
          </a:xfrm>
          <a:prstGeom prst="rect">
            <a:avLst/>
          </a:prstGeom>
          <a:noFill/>
          <a:ln w="284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5958000" y="3536280"/>
            <a:ext cx="48096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mbria Math"/>
                <a:ea typeface="Cambria Math"/>
                <a:cs typeface="Cambria Math"/>
                <a:sym typeface="Cambria Math"/>
              </a:rPr>
              <a:t>R2</a:t>
            </a:r>
            <a:endParaRPr sz="1800" b="0" i="0" u="none" strike="noStrike" cap="none">
              <a:latin typeface="Arial"/>
              <a:ea typeface="Arial"/>
              <a:cs typeface="Arial"/>
              <a:sym typeface="Arial"/>
            </a:endParaRPr>
          </a:p>
        </p:txBody>
      </p:sp>
      <p:sp>
        <p:nvSpPr>
          <p:cNvPr id="755" name="Google Shape;755;p27"/>
          <p:cNvSpPr/>
          <p:nvPr/>
        </p:nvSpPr>
        <p:spPr>
          <a:xfrm>
            <a:off x="5982120" y="5060160"/>
            <a:ext cx="48096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mbria Math"/>
                <a:ea typeface="Cambria Math"/>
                <a:cs typeface="Cambria Math"/>
                <a:sym typeface="Cambria Math"/>
              </a:rPr>
              <a:t>R1</a:t>
            </a:r>
            <a:endParaRPr sz="1800" b="0" i="0" u="none" strike="noStrike" cap="none">
              <a:latin typeface="Arial"/>
              <a:ea typeface="Arial"/>
              <a:cs typeface="Arial"/>
              <a:sym typeface="Arial"/>
            </a:endParaRPr>
          </a:p>
        </p:txBody>
      </p:sp>
      <p:sp>
        <p:nvSpPr>
          <p:cNvPr id="756" name="Google Shape;756;p27"/>
          <p:cNvSpPr/>
          <p:nvPr/>
        </p:nvSpPr>
        <p:spPr>
          <a:xfrm>
            <a:off x="6468840" y="4226760"/>
            <a:ext cx="48096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mbria Math"/>
                <a:ea typeface="Cambria Math"/>
                <a:cs typeface="Cambria Math"/>
                <a:sym typeface="Cambria Math"/>
              </a:rPr>
              <a:t>VL</a:t>
            </a:r>
            <a:endParaRPr sz="1800" b="0" i="0" u="none" strike="noStrike" cap="none">
              <a:latin typeface="Arial"/>
              <a:ea typeface="Arial"/>
              <a:cs typeface="Arial"/>
              <a:sym typeface="Arial"/>
            </a:endParaRPr>
          </a:p>
        </p:txBody>
      </p:sp>
      <p:sp>
        <p:nvSpPr>
          <p:cNvPr id="757" name="Google Shape;757;p27"/>
          <p:cNvSpPr/>
          <p:nvPr/>
        </p:nvSpPr>
        <p:spPr>
          <a:xfrm>
            <a:off x="7143480" y="4199400"/>
            <a:ext cx="1550520" cy="541080"/>
          </a:xfrm>
          <a:prstGeom prst="rect">
            <a:avLst/>
          </a:prstGeom>
          <a:blipFill rotWithShape="1">
            <a:blip r:embed="rId5">
              <a:alphaModFix/>
            </a:blip>
            <a:stretch>
              <a:fillRect l="-1376502" t="-2185874" r="-561401" b="-1762715"/>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58" name="Google Shape;758;p27"/>
          <p:cNvSpPr/>
          <p:nvPr/>
        </p:nvSpPr>
        <p:spPr>
          <a:xfrm>
            <a:off x="7009920" y="4123440"/>
            <a:ext cx="1811160" cy="727560"/>
          </a:xfrm>
          <a:prstGeom prst="rect">
            <a:avLst/>
          </a:prstGeom>
          <a:noFill/>
          <a:ln w="19075" cap="flat" cmpd="sng">
            <a:solidFill>
              <a:srgbClr val="29754D"/>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2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POTENCIÓMETRO</a:t>
            </a:r>
            <a:endParaRPr sz="3200" b="0" i="0" u="none" strike="noStrike" cap="none">
              <a:latin typeface="Arial"/>
              <a:ea typeface="Arial"/>
              <a:cs typeface="Arial"/>
              <a:sym typeface="Arial"/>
            </a:endParaRPr>
          </a:p>
        </p:txBody>
      </p:sp>
      <p:sp>
        <p:nvSpPr>
          <p:cNvPr id="764" name="Google Shape;764;p28"/>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765" name="Google Shape;765;p28" descr="Diagrama, Esquemático&#10;&#10;Descripción generada automáticamente"/>
          <p:cNvPicPr preferRelativeResize="0"/>
          <p:nvPr/>
        </p:nvPicPr>
        <p:blipFill rotWithShape="1">
          <a:blip r:embed="rId3">
            <a:alphaModFix/>
          </a:blip>
          <a:srcRect/>
          <a:stretch/>
        </p:blipFill>
        <p:spPr>
          <a:xfrm>
            <a:off x="558720" y="2869560"/>
            <a:ext cx="4062240" cy="3134520"/>
          </a:xfrm>
          <a:prstGeom prst="rect">
            <a:avLst/>
          </a:prstGeom>
          <a:noFill/>
          <a:ln>
            <a:noFill/>
          </a:ln>
        </p:spPr>
      </p:pic>
      <p:sp>
        <p:nvSpPr>
          <p:cNvPr id="766" name="Google Shape;766;p28"/>
          <p:cNvSpPr/>
          <p:nvPr/>
        </p:nvSpPr>
        <p:spPr>
          <a:xfrm>
            <a:off x="4863960" y="3047040"/>
            <a:ext cx="3466440" cy="1386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El voltímetro conectado entre la salida del potenciómetro y la tierra del circuito indica el voltaje generado utilizando una resistencia del 50% del total del potenciómetro.</a:t>
            </a:r>
            <a:endParaRPr sz="1700" b="0" i="0" u="none" strike="noStrike" cap="none">
              <a:latin typeface="Arial"/>
              <a:ea typeface="Arial"/>
              <a:cs typeface="Arial"/>
              <a:sym typeface="Arial"/>
            </a:endParaRPr>
          </a:p>
        </p:txBody>
      </p:sp>
      <p:sp>
        <p:nvSpPr>
          <p:cNvPr id="767" name="Google Shape;767;p28"/>
          <p:cNvSpPr/>
          <p:nvPr/>
        </p:nvSpPr>
        <p:spPr>
          <a:xfrm>
            <a:off x="4876920" y="4342680"/>
            <a:ext cx="4575960" cy="623160"/>
          </a:xfrm>
          <a:prstGeom prst="rect">
            <a:avLst/>
          </a:prstGeom>
          <a:noFill/>
          <a:ln>
            <a:noFill/>
          </a:ln>
        </p:spPr>
        <p:txBody>
          <a:bodyPr spcFirstLastPara="1" wrap="square" lIns="90000" tIns="45000" rIns="90000" bIns="45000" anchor="t" anchorCtr="0">
            <a:spAutoFit/>
          </a:bodyPr>
          <a:lstStyle/>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Resistencia total del potenciómetro 1kΩ</a:t>
            </a:r>
            <a:endParaRPr sz="1700" b="0" i="0" u="none" strike="noStrike" cap="none">
              <a:latin typeface="Arial"/>
              <a:ea typeface="Arial"/>
              <a:cs typeface="Arial"/>
              <a:sym typeface="Arial"/>
            </a:endParaRPr>
          </a:p>
        </p:txBody>
      </p:sp>
      <p:sp>
        <p:nvSpPr>
          <p:cNvPr id="768" name="Google Shape;768;p28"/>
          <p:cNvSpPr/>
          <p:nvPr/>
        </p:nvSpPr>
        <p:spPr>
          <a:xfrm>
            <a:off x="4787640" y="2929320"/>
            <a:ext cx="3911400" cy="2175120"/>
          </a:xfrm>
          <a:prstGeom prst="rect">
            <a:avLst/>
          </a:prstGeom>
          <a:noFill/>
          <a:ln w="19075" cap="flat" cmpd="sng">
            <a:solidFill>
              <a:srgbClr val="800000"/>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469800" y="2363760"/>
            <a:ext cx="9397440" cy="4039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En el siguiente circuito podemos ver el comportamiento del potenciómetro.</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29"/>
          <p:cNvSpPr/>
          <p:nvPr/>
        </p:nvSpPr>
        <p:spPr>
          <a:xfrm>
            <a:off x="561960" y="3683160"/>
            <a:ext cx="7679520" cy="29836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75" name="Google Shape;775;p2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POTENCIÓMETRO</a:t>
            </a:r>
            <a:endParaRPr sz="3200" b="0" i="0" u="none" strike="noStrike" cap="none">
              <a:latin typeface="Arial"/>
              <a:ea typeface="Arial"/>
              <a:cs typeface="Arial"/>
              <a:sym typeface="Arial"/>
            </a:endParaRPr>
          </a:p>
        </p:txBody>
      </p:sp>
      <p:sp>
        <p:nvSpPr>
          <p:cNvPr id="776" name="Google Shape;776;p29"/>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777" name="Google Shape;777;p29"/>
          <p:cNvSpPr/>
          <p:nvPr/>
        </p:nvSpPr>
        <p:spPr>
          <a:xfrm>
            <a:off x="469800" y="2052000"/>
            <a:ext cx="8876520" cy="1762920"/>
          </a:xfrm>
          <a:prstGeom prst="rect">
            <a:avLst/>
          </a:prstGeom>
          <a:noFill/>
          <a:ln>
            <a:noFill/>
          </a:ln>
        </p:spPr>
        <p:txBody>
          <a:bodyPr spcFirstLastPara="1" wrap="square" lIns="90000" tIns="45000" rIns="90000" bIns="45000" anchor="t" anchorCtr="0">
            <a:no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Al realizar una variación en el valor de la resistencia en el circuito podemos apreciar la diferencia del voltaje en la salida del potenciómetro.</a:t>
            </a: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Si limitamos su resistencia al 15%  el voltaje entregado es 1.8 v, este 15% equivale a 150 Ω. </a:t>
            </a: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Ahora en el caso de aumentar la resistencia a su 90% podemos apreciar que el voltaje llega</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 a 10.8 V, cuando existe una resistencia de 900 Ω.</a:t>
            </a:r>
            <a:endParaRPr sz="1800" b="0" i="0" u="none" strike="noStrike" cap="none">
              <a:latin typeface="Arial"/>
              <a:ea typeface="Arial"/>
              <a:cs typeface="Arial"/>
              <a:sym typeface="Arial"/>
            </a:endParaRPr>
          </a:p>
        </p:txBody>
      </p:sp>
      <p:pic>
        <p:nvPicPr>
          <p:cNvPr id="778" name="Google Shape;778;p29" descr="Diagrama, Esquemático&#10;&#10;Descripción generada automáticamente"/>
          <p:cNvPicPr preferRelativeResize="0"/>
          <p:nvPr/>
        </p:nvPicPr>
        <p:blipFill rotWithShape="1">
          <a:blip r:embed="rId3">
            <a:alphaModFix/>
          </a:blip>
          <a:srcRect l="4979" t="4764" r="3317" b="4331"/>
          <a:stretch/>
        </p:blipFill>
        <p:spPr>
          <a:xfrm>
            <a:off x="990720" y="4068360"/>
            <a:ext cx="3038760" cy="2446200"/>
          </a:xfrm>
          <a:prstGeom prst="rect">
            <a:avLst/>
          </a:prstGeom>
          <a:noFill/>
          <a:ln>
            <a:noFill/>
          </a:ln>
        </p:spPr>
      </p:pic>
      <p:pic>
        <p:nvPicPr>
          <p:cNvPr id="779" name="Google Shape;779;p29" descr="Diagrama, Esquemático&#10;&#10;Descripción generada automáticamente"/>
          <p:cNvPicPr preferRelativeResize="0"/>
          <p:nvPr/>
        </p:nvPicPr>
        <p:blipFill rotWithShape="1">
          <a:blip r:embed="rId4">
            <a:alphaModFix/>
          </a:blip>
          <a:srcRect l="6159" t="3224" r="1710" b="5950"/>
          <a:stretch/>
        </p:blipFill>
        <p:spPr>
          <a:xfrm>
            <a:off x="4508640" y="4068360"/>
            <a:ext cx="2925000" cy="2408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
          <p:cNvSpPr/>
          <p:nvPr/>
        </p:nvSpPr>
        <p:spPr>
          <a:xfrm>
            <a:off x="476640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82" name="Google Shape;382;p3"/>
          <p:cNvSpPr/>
          <p:nvPr/>
        </p:nvSpPr>
        <p:spPr>
          <a:xfrm>
            <a:off x="164952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83" name="Google Shape;383;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384" name="Google Shape;384;p3"/>
          <p:cNvPicPr preferRelativeResize="0"/>
          <p:nvPr/>
        </p:nvPicPr>
        <p:blipFill rotWithShape="1">
          <a:blip r:embed="rId4">
            <a:alphaModFix/>
          </a:blip>
          <a:srcRect/>
          <a:stretch/>
        </p:blipFill>
        <p:spPr>
          <a:xfrm>
            <a:off x="5655960" y="2258280"/>
            <a:ext cx="3222360" cy="3034440"/>
          </a:xfrm>
          <a:prstGeom prst="rect">
            <a:avLst/>
          </a:prstGeom>
          <a:noFill/>
          <a:ln>
            <a:noFill/>
          </a:ln>
        </p:spPr>
      </p:pic>
      <p:sp>
        <p:nvSpPr>
          <p:cNvPr id="385" name="Google Shape;385;p3"/>
          <p:cNvSpPr/>
          <p:nvPr/>
        </p:nvSpPr>
        <p:spPr>
          <a:xfrm>
            <a:off x="4896360" y="3507480"/>
            <a:ext cx="2392920" cy="13402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Realiza el análisis técnico para la instalación de equipos electrónicos según manual de uso y especificaciones técnicas, respetando normas de seguridad y tiempos establecidos</a:t>
            </a:r>
            <a:endParaRPr sz="1600" b="0" i="0" u="none" strike="noStrike" cap="none">
              <a:latin typeface="Arial"/>
              <a:ea typeface="Arial"/>
              <a:cs typeface="Arial"/>
              <a:sym typeface="Arial"/>
            </a:endParaRPr>
          </a:p>
        </p:txBody>
      </p:sp>
      <p:sp>
        <p:nvSpPr>
          <p:cNvPr id="386" name="Google Shape;386;p3"/>
          <p:cNvSpPr/>
          <p:nvPr/>
        </p:nvSpPr>
        <p:spPr>
          <a:xfrm>
            <a:off x="505764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387" name="Google Shape;387;p3"/>
          <p:cNvPicPr preferRelativeResize="0"/>
          <p:nvPr/>
        </p:nvPicPr>
        <p:blipFill rotWithShape="1">
          <a:blip r:embed="rId5">
            <a:alphaModFix/>
          </a:blip>
          <a:srcRect/>
          <a:stretch/>
        </p:blipFill>
        <p:spPr>
          <a:xfrm flipH="1">
            <a:off x="0" y="2407860"/>
            <a:ext cx="2679300" cy="4190040"/>
          </a:xfrm>
          <a:prstGeom prst="rect">
            <a:avLst/>
          </a:prstGeom>
          <a:noFill/>
          <a:ln>
            <a:noFill/>
          </a:ln>
        </p:spPr>
      </p:pic>
      <p:sp>
        <p:nvSpPr>
          <p:cNvPr id="388" name="Google Shape;388;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89" name="Google Shape;389;p3"/>
          <p:cNvSpPr/>
          <p:nvPr/>
        </p:nvSpPr>
        <p:spPr>
          <a:xfrm>
            <a:off x="1764000" y="3507480"/>
            <a:ext cx="2714040" cy="1990800"/>
          </a:xfrm>
          <a:prstGeom prst="rect">
            <a:avLst/>
          </a:prstGeom>
          <a:noFill/>
          <a:ln>
            <a:noFill/>
          </a:ln>
        </p:spPr>
        <p:txBody>
          <a:bodyPr spcFirstLastPara="1" wrap="square" lIns="90000" tIns="91425" rIns="90000" bIns="91425" anchor="t" anchorCtr="0">
            <a:noAutofit/>
          </a:bodyPr>
          <a:lstStyle/>
          <a:p>
            <a:pPr marL="457200" marR="0" lvl="0" indent="-405720" algn="ctr" rtl="0">
              <a:lnSpc>
                <a:spcPct val="80000"/>
              </a:lnSpc>
              <a:spcBef>
                <a:spcPts val="0"/>
              </a:spcBef>
              <a:spcAft>
                <a:spcPts val="0"/>
              </a:spcAft>
              <a:buNone/>
            </a:pPr>
            <a:r>
              <a:rPr lang="es-CL" sz="1600" b="0" i="0" u="none" strike="noStrike" cap="none">
                <a:solidFill>
                  <a:srgbClr val="000000"/>
                </a:solidFill>
                <a:latin typeface="Calibri"/>
                <a:ea typeface="Calibri"/>
                <a:cs typeface="Calibri"/>
                <a:sym typeface="Calibri"/>
              </a:rPr>
              <a:t>Demostración guiada</a:t>
            </a:r>
            <a:endParaRPr sz="1600" b="0" i="0" u="none" strike="noStrike" cap="none">
              <a:latin typeface="Arial"/>
              <a:ea typeface="Arial"/>
              <a:cs typeface="Arial"/>
              <a:sym typeface="Arial"/>
            </a:endParaRPr>
          </a:p>
          <a:p>
            <a:pPr marL="457200" marR="0" lvl="0" indent="-405720" algn="ctr" rtl="0">
              <a:lnSpc>
                <a:spcPct val="100000"/>
              </a:lnSpc>
              <a:spcBef>
                <a:spcPts val="0"/>
              </a:spcBef>
              <a:spcAft>
                <a:spcPts val="0"/>
              </a:spcAft>
              <a:buNone/>
            </a:pPr>
            <a:br>
              <a:rPr lang="es-CL" sz="1800" b="0" i="0" u="none" strike="noStrike" cap="none">
                <a:latin typeface="Arial"/>
                <a:ea typeface="Arial"/>
                <a:cs typeface="Arial"/>
                <a:sym typeface="Arial"/>
              </a:rPr>
            </a:br>
            <a:endParaRPr sz="1600" b="0" i="0" u="none" strike="noStrike" cap="none">
              <a:latin typeface="Arial"/>
              <a:ea typeface="Arial"/>
              <a:cs typeface="Arial"/>
              <a:sym typeface="Arial"/>
            </a:endParaRPr>
          </a:p>
        </p:txBody>
      </p:sp>
      <p:pic>
        <p:nvPicPr>
          <p:cNvPr id="390" name="Google Shape;390;p3"/>
          <p:cNvPicPr preferRelativeResize="0"/>
          <p:nvPr/>
        </p:nvPicPr>
        <p:blipFill rotWithShape="1">
          <a:blip r:embed="rId6">
            <a:alphaModFix/>
          </a:blip>
          <a:srcRect/>
          <a:stretch/>
        </p:blipFill>
        <p:spPr>
          <a:xfrm>
            <a:off x="5873400" y="1981080"/>
            <a:ext cx="765720" cy="730080"/>
          </a:xfrm>
          <a:prstGeom prst="rect">
            <a:avLst/>
          </a:prstGeom>
          <a:noFill/>
          <a:ln>
            <a:noFill/>
          </a:ln>
        </p:spPr>
      </p:pic>
      <p:sp>
        <p:nvSpPr>
          <p:cNvPr id="391" name="Google Shape;391;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s-CL" sz="2700" b="1" i="0" u="none" strike="noStrike" cap="none">
                <a:solidFill>
                  <a:srgbClr val="29754D"/>
                </a:solidFill>
                <a:latin typeface="Calibri"/>
                <a:ea typeface="Calibri"/>
                <a:cs typeface="Calibri"/>
                <a:sym typeface="Calibri"/>
              </a:rPr>
              <a:t>INTRODUCCIÓN A LOS </a:t>
            </a:r>
            <a:r>
              <a:rPr lang="es-CL" sz="2700" b="0" i="0" u="none" strike="noStrike" cap="none">
                <a:solidFill>
                  <a:srgbClr val="C73E32"/>
                </a:solidFill>
                <a:latin typeface="Calibri"/>
                <a:ea typeface="Calibri"/>
                <a:cs typeface="Calibri"/>
                <a:sym typeface="Calibri"/>
              </a:rPr>
              <a:t>PROYECTOS ELECTRÓNICOS</a:t>
            </a:r>
            <a:endParaRPr sz="2700" b="0" i="0" u="none" strike="noStrike" cap="none">
              <a:latin typeface="Arial"/>
              <a:ea typeface="Arial"/>
              <a:cs typeface="Arial"/>
              <a:sym typeface="Arial"/>
            </a:endParaRPr>
          </a:p>
        </p:txBody>
      </p:sp>
      <p:sp>
        <p:nvSpPr>
          <p:cNvPr id="392" name="Google Shape;392;p3"/>
          <p:cNvSpPr/>
          <p:nvPr/>
        </p:nvSpPr>
        <p:spPr>
          <a:xfrm>
            <a:off x="7250400" y="1937880"/>
            <a:ext cx="6585120" cy="605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0"/>
          <p:cNvSpPr/>
          <p:nvPr/>
        </p:nvSpPr>
        <p:spPr>
          <a:xfrm>
            <a:off x="561960" y="2629080"/>
            <a:ext cx="8543160" cy="4037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85" name="Google Shape;785;p30"/>
          <p:cNvSpPr/>
          <p:nvPr/>
        </p:nvSpPr>
        <p:spPr>
          <a:xfrm>
            <a:off x="5918040" y="3441600"/>
            <a:ext cx="2818800" cy="2413080"/>
          </a:xfrm>
          <a:prstGeom prst="roundRect">
            <a:avLst>
              <a:gd name="adj" fmla="val 5542"/>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86" name="Google Shape;786;p3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POTENCIÓMETRO</a:t>
            </a:r>
            <a:endParaRPr sz="3200" b="0" i="0" u="none" strike="noStrike" cap="none">
              <a:latin typeface="Arial"/>
              <a:ea typeface="Arial"/>
              <a:cs typeface="Arial"/>
              <a:sym typeface="Arial"/>
            </a:endParaRPr>
          </a:p>
        </p:txBody>
      </p:sp>
      <p:sp>
        <p:nvSpPr>
          <p:cNvPr id="787" name="Google Shape;787;p30"/>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788" name="Google Shape;788;p30" descr="Gráfico, Diagrama, Esquemático, Gráfico de cajas y bigotes&#10;&#10;Descripción generada automáticamente"/>
          <p:cNvPicPr preferRelativeResize="0"/>
          <p:nvPr/>
        </p:nvPicPr>
        <p:blipFill rotWithShape="1">
          <a:blip r:embed="rId3">
            <a:alphaModFix/>
          </a:blip>
          <a:srcRect/>
          <a:stretch/>
        </p:blipFill>
        <p:spPr>
          <a:xfrm>
            <a:off x="753480" y="3114720"/>
            <a:ext cx="4833720" cy="2739960"/>
          </a:xfrm>
          <a:prstGeom prst="rect">
            <a:avLst/>
          </a:prstGeom>
          <a:noFill/>
          <a:ln>
            <a:noFill/>
          </a:ln>
        </p:spPr>
      </p:pic>
      <p:sp>
        <p:nvSpPr>
          <p:cNvPr id="789" name="Google Shape;789;p30"/>
          <p:cNvSpPr/>
          <p:nvPr/>
        </p:nvSpPr>
        <p:spPr>
          <a:xfrm>
            <a:off x="495360" y="2199960"/>
            <a:ext cx="9397440" cy="6537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De acuerdo con el circuito siguiente comprobemos el resultado medido en VL.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grpSp>
        <p:nvGrpSpPr>
          <p:cNvPr id="790" name="Google Shape;790;p30"/>
          <p:cNvGrpSpPr/>
          <p:nvPr/>
        </p:nvGrpSpPr>
        <p:grpSpPr>
          <a:xfrm>
            <a:off x="6060600" y="3683160"/>
            <a:ext cx="2371320" cy="1969560"/>
            <a:chOff x="6060600" y="3683160"/>
            <a:chExt cx="2371320" cy="1969560"/>
          </a:xfrm>
        </p:grpSpPr>
        <p:sp>
          <p:nvSpPr>
            <p:cNvPr id="791" name="Google Shape;791;p30"/>
            <p:cNvSpPr/>
            <p:nvPr/>
          </p:nvSpPr>
          <p:spPr>
            <a:xfrm>
              <a:off x="6119640" y="3683160"/>
              <a:ext cx="1564560" cy="321120"/>
            </a:xfrm>
            <a:prstGeom prst="rect">
              <a:avLst/>
            </a:prstGeom>
            <a:blipFill rotWithShape="1">
              <a:blip r:embed="rId4">
                <a:alphaModFix/>
              </a:blip>
              <a:stretch>
                <a:fillRect l="-1664937" r="-1362998" b="-10437460"/>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92" name="Google Shape;792;p30"/>
            <p:cNvSpPr/>
            <p:nvPr/>
          </p:nvSpPr>
          <p:spPr>
            <a:xfrm>
              <a:off x="6135840" y="5036760"/>
              <a:ext cx="2296080" cy="615960"/>
            </a:xfrm>
            <a:prstGeom prst="rect">
              <a:avLst/>
            </a:prstGeom>
            <a:blipFill rotWithShape="1">
              <a:blip r:embed="rId5">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93" name="Google Shape;793;p30"/>
            <p:cNvSpPr/>
            <p:nvPr/>
          </p:nvSpPr>
          <p:spPr>
            <a:xfrm>
              <a:off x="6060600" y="4244040"/>
              <a:ext cx="1967400" cy="615960"/>
            </a:xfrm>
            <a:prstGeom prst="rect">
              <a:avLst/>
            </a:prstGeom>
            <a:blipFill rotWithShape="1">
              <a:blip r:embed="rId6">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sp>
        <p:nvSpPr>
          <p:cNvPr id="794" name="Google Shape;794;p30"/>
          <p:cNvSpPr/>
          <p:nvPr/>
        </p:nvSpPr>
        <p:spPr>
          <a:xfrm>
            <a:off x="5912280" y="3061440"/>
            <a:ext cx="114804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sng" strike="noStrike" cap="none">
                <a:solidFill>
                  <a:srgbClr val="000000"/>
                </a:solidFill>
                <a:latin typeface="Calibri"/>
                <a:ea typeface="Calibri"/>
                <a:cs typeface="Calibri"/>
                <a:sym typeface="Calibri"/>
              </a:rPr>
              <a:t>Datos:</a:t>
            </a:r>
            <a:endParaRPr sz="18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1"/>
          <p:cNvSpPr/>
          <p:nvPr/>
        </p:nvSpPr>
        <p:spPr>
          <a:xfrm>
            <a:off x="6197760" y="2392200"/>
            <a:ext cx="3212280" cy="3918960"/>
          </a:xfrm>
          <a:prstGeom prst="roundRect">
            <a:avLst>
              <a:gd name="adj" fmla="val 5633"/>
            </a:avLst>
          </a:prstGeom>
          <a:noFill/>
          <a:ln w="9525" cap="flat" cmpd="sng">
            <a:solidFill>
              <a:srgbClr val="C73E3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00" name="Google Shape;800;p31"/>
          <p:cNvSpPr/>
          <p:nvPr/>
        </p:nvSpPr>
        <p:spPr>
          <a:xfrm>
            <a:off x="2806560" y="2367000"/>
            <a:ext cx="3212280" cy="1188360"/>
          </a:xfrm>
          <a:prstGeom prst="roundRect">
            <a:avLst>
              <a:gd name="adj" fmla="val 9190"/>
            </a:avLst>
          </a:prstGeom>
          <a:solidFill>
            <a:srgbClr val="F8F8F8"/>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01" name="Google Shape;801;p31"/>
          <p:cNvSpPr/>
          <p:nvPr/>
        </p:nvSpPr>
        <p:spPr>
          <a:xfrm>
            <a:off x="2806560" y="3746520"/>
            <a:ext cx="3212280" cy="1091520"/>
          </a:xfrm>
          <a:prstGeom prst="roundRect">
            <a:avLst>
              <a:gd name="adj" fmla="val 9190"/>
            </a:avLst>
          </a:prstGeom>
          <a:solidFill>
            <a:srgbClr val="AAE0C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02" name="Google Shape;802;p3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EQUIPO DE </a:t>
            </a:r>
            <a:r>
              <a:rPr lang="es-CL" sz="3200" b="0" i="0" u="none" strike="noStrike" cap="none">
                <a:solidFill>
                  <a:srgbClr val="C73E32"/>
                </a:solidFill>
                <a:latin typeface="Calibri"/>
                <a:ea typeface="Calibri"/>
                <a:cs typeface="Calibri"/>
                <a:sym typeface="Calibri"/>
              </a:rPr>
              <a:t>MEDIDA</a:t>
            </a:r>
            <a:endParaRPr sz="3200" b="0" i="0" u="none" strike="noStrike" cap="none">
              <a:latin typeface="Arial"/>
              <a:ea typeface="Arial"/>
              <a:cs typeface="Arial"/>
              <a:sym typeface="Arial"/>
            </a:endParaRPr>
          </a:p>
        </p:txBody>
      </p:sp>
      <p:sp>
        <p:nvSpPr>
          <p:cNvPr id="803" name="Google Shape;803;p31"/>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804" name="Google Shape;804;p31"/>
          <p:cNvPicPr preferRelativeResize="0"/>
          <p:nvPr/>
        </p:nvPicPr>
        <p:blipFill rotWithShape="1">
          <a:blip r:embed="rId3">
            <a:alphaModFix/>
          </a:blip>
          <a:srcRect l="55672" t="5884" r="4764" b="4948"/>
          <a:stretch/>
        </p:blipFill>
        <p:spPr>
          <a:xfrm>
            <a:off x="608040" y="2264040"/>
            <a:ext cx="1944000" cy="4062600"/>
          </a:xfrm>
          <a:prstGeom prst="rect">
            <a:avLst/>
          </a:prstGeom>
          <a:noFill/>
          <a:ln>
            <a:noFill/>
          </a:ln>
        </p:spPr>
      </p:pic>
      <p:sp>
        <p:nvSpPr>
          <p:cNvPr id="805" name="Google Shape;805;p31"/>
          <p:cNvSpPr/>
          <p:nvPr/>
        </p:nvSpPr>
        <p:spPr>
          <a:xfrm>
            <a:off x="2870280" y="2414880"/>
            <a:ext cx="3021840" cy="1063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multitester es un instrumento que permite realizar mediciones en circuitos de corriente continua y circuitos de corriente alterna.</a:t>
            </a:r>
            <a:endParaRPr sz="1600" b="0" i="0" u="none" strike="noStrike" cap="none">
              <a:latin typeface="Arial"/>
              <a:ea typeface="Arial"/>
              <a:cs typeface="Arial"/>
              <a:sym typeface="Arial"/>
            </a:endParaRPr>
          </a:p>
        </p:txBody>
      </p:sp>
      <p:pic>
        <p:nvPicPr>
          <p:cNvPr id="806" name="Google Shape;806;p31"/>
          <p:cNvPicPr preferRelativeResize="0"/>
          <p:nvPr/>
        </p:nvPicPr>
        <p:blipFill rotWithShape="1">
          <a:blip r:embed="rId4">
            <a:alphaModFix/>
          </a:blip>
          <a:srcRect l="13918" t="8108" r="75701"/>
          <a:stretch/>
        </p:blipFill>
        <p:spPr>
          <a:xfrm flipH="1">
            <a:off x="7993800" y="4147920"/>
            <a:ext cx="214200" cy="1999800"/>
          </a:xfrm>
          <a:prstGeom prst="rect">
            <a:avLst/>
          </a:prstGeom>
          <a:noFill/>
          <a:ln>
            <a:noFill/>
          </a:ln>
        </p:spPr>
      </p:pic>
      <p:pic>
        <p:nvPicPr>
          <p:cNvPr id="807" name="Google Shape;807;p31"/>
          <p:cNvPicPr preferRelativeResize="0"/>
          <p:nvPr/>
        </p:nvPicPr>
        <p:blipFill rotWithShape="1">
          <a:blip r:embed="rId4">
            <a:alphaModFix/>
          </a:blip>
          <a:srcRect l="23904" t="8108" r="65708" b="608"/>
          <a:stretch/>
        </p:blipFill>
        <p:spPr>
          <a:xfrm flipH="1">
            <a:off x="7583760" y="4160520"/>
            <a:ext cx="214200" cy="1986840"/>
          </a:xfrm>
          <a:prstGeom prst="rect">
            <a:avLst/>
          </a:prstGeom>
          <a:noFill/>
          <a:ln>
            <a:noFill/>
          </a:ln>
        </p:spPr>
      </p:pic>
      <p:sp>
        <p:nvSpPr>
          <p:cNvPr id="808" name="Google Shape;808;p31"/>
          <p:cNvSpPr/>
          <p:nvPr/>
        </p:nvSpPr>
        <p:spPr>
          <a:xfrm>
            <a:off x="6297480" y="2542320"/>
            <a:ext cx="3023640" cy="1550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Dispone de dos pinzas una de color negro y una de color rojo, son utilizadas comúnmente para identificar terminales de medición negativo y positivo respectivamente.</a:t>
            </a:r>
            <a:endParaRPr sz="1600" b="0" i="0" u="none" strike="noStrike" cap="none">
              <a:latin typeface="Arial"/>
              <a:ea typeface="Arial"/>
              <a:cs typeface="Arial"/>
              <a:sym typeface="Arial"/>
            </a:endParaRPr>
          </a:p>
        </p:txBody>
      </p:sp>
      <p:sp>
        <p:nvSpPr>
          <p:cNvPr id="809" name="Google Shape;809;p31"/>
          <p:cNvSpPr/>
          <p:nvPr/>
        </p:nvSpPr>
        <p:spPr>
          <a:xfrm>
            <a:off x="2793960" y="5021280"/>
            <a:ext cx="3212280" cy="1188360"/>
          </a:xfrm>
          <a:prstGeom prst="roundRect">
            <a:avLst>
              <a:gd name="adj" fmla="val 9190"/>
            </a:avLst>
          </a:prstGeom>
          <a:solidFill>
            <a:srgbClr val="F8F8F8"/>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10" name="Google Shape;810;p31"/>
          <p:cNvSpPr/>
          <p:nvPr/>
        </p:nvSpPr>
        <p:spPr>
          <a:xfrm>
            <a:off x="2819520" y="3853800"/>
            <a:ext cx="3222360" cy="820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utilizado para analizar le funcionamiento de circuitos electrónicos de CD o circuitos de CA.</a:t>
            </a:r>
            <a:endParaRPr sz="1600" b="0" i="0" u="none" strike="noStrike" cap="none">
              <a:latin typeface="Arial"/>
              <a:ea typeface="Arial"/>
              <a:cs typeface="Arial"/>
              <a:sym typeface="Arial"/>
            </a:endParaRPr>
          </a:p>
        </p:txBody>
      </p:sp>
      <p:sp>
        <p:nvSpPr>
          <p:cNvPr id="811" name="Google Shape;811;p31"/>
          <p:cNvSpPr/>
          <p:nvPr/>
        </p:nvSpPr>
        <p:spPr>
          <a:xfrm>
            <a:off x="2844720" y="5059080"/>
            <a:ext cx="3167280" cy="1063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 acuerdo a los resultados de las mediciones el usuario del multitester analiza el comportamiento de un circuito.</a:t>
            </a:r>
            <a:endParaRPr sz="16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32"/>
          <p:cNvSpPr/>
          <p:nvPr/>
        </p:nvSpPr>
        <p:spPr>
          <a:xfrm>
            <a:off x="571680" y="2286000"/>
            <a:ext cx="3999960" cy="4457160"/>
          </a:xfrm>
          <a:prstGeom prst="roundRect">
            <a:avLst>
              <a:gd name="adj" fmla="val 5633"/>
            </a:avLst>
          </a:prstGeom>
          <a:no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17" name="Google Shape;817;p3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EQUIPO DE </a:t>
            </a:r>
            <a:r>
              <a:rPr lang="es-CL" sz="3200" b="0" i="0" u="none" strike="noStrike" cap="none">
                <a:solidFill>
                  <a:srgbClr val="C73E32"/>
                </a:solidFill>
                <a:latin typeface="Calibri"/>
                <a:ea typeface="Calibri"/>
                <a:cs typeface="Calibri"/>
                <a:sym typeface="Calibri"/>
              </a:rPr>
              <a:t>MEDIDA</a:t>
            </a:r>
            <a:endParaRPr sz="3200" b="0" i="0" u="none" strike="noStrike" cap="none">
              <a:latin typeface="Arial"/>
              <a:ea typeface="Arial"/>
              <a:cs typeface="Arial"/>
              <a:sym typeface="Arial"/>
            </a:endParaRPr>
          </a:p>
        </p:txBody>
      </p:sp>
      <p:sp>
        <p:nvSpPr>
          <p:cNvPr id="818" name="Google Shape;818;p32"/>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grpSp>
        <p:nvGrpSpPr>
          <p:cNvPr id="819" name="Google Shape;819;p32"/>
          <p:cNvGrpSpPr/>
          <p:nvPr/>
        </p:nvGrpSpPr>
        <p:grpSpPr>
          <a:xfrm>
            <a:off x="4940280" y="2298600"/>
            <a:ext cx="3580560" cy="1498680"/>
            <a:chOff x="4940280" y="2298600"/>
            <a:chExt cx="3580560" cy="1498680"/>
          </a:xfrm>
        </p:grpSpPr>
        <p:sp>
          <p:nvSpPr>
            <p:cNvPr id="820" name="Google Shape;820;p32"/>
            <p:cNvSpPr/>
            <p:nvPr/>
          </p:nvSpPr>
          <p:spPr>
            <a:xfrm>
              <a:off x="4940280" y="2298600"/>
              <a:ext cx="3580560" cy="1498680"/>
            </a:xfrm>
            <a:prstGeom prst="roundRect">
              <a:avLst>
                <a:gd name="adj" fmla="val 5542"/>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21" name="Google Shape;821;p32"/>
            <p:cNvSpPr/>
            <p:nvPr/>
          </p:nvSpPr>
          <p:spPr>
            <a:xfrm>
              <a:off x="5052960" y="2468880"/>
              <a:ext cx="3252240" cy="11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Este dispositivo de medición se representa por el voltímetro y el multímetro en el software simulador.</a:t>
              </a:r>
              <a:endParaRPr sz="1800" b="0" i="0" u="none" strike="noStrike" cap="none">
                <a:latin typeface="Arial"/>
                <a:ea typeface="Arial"/>
                <a:cs typeface="Arial"/>
                <a:sym typeface="Arial"/>
              </a:endParaRPr>
            </a:p>
          </p:txBody>
        </p:sp>
      </p:grpSp>
      <p:pic>
        <p:nvPicPr>
          <p:cNvPr id="822" name="Google Shape;822;p32" descr="Diagrama, Esquemático&#10;&#10;Descripción generada automáticamente"/>
          <p:cNvPicPr preferRelativeResize="0"/>
          <p:nvPr/>
        </p:nvPicPr>
        <p:blipFill rotWithShape="1">
          <a:blip r:embed="rId3">
            <a:alphaModFix/>
          </a:blip>
          <a:srcRect l="78373" t="31228" b="34687"/>
          <a:stretch/>
        </p:blipFill>
        <p:spPr>
          <a:xfrm>
            <a:off x="5127120" y="4017600"/>
            <a:ext cx="1229040" cy="1465920"/>
          </a:xfrm>
          <a:prstGeom prst="rect">
            <a:avLst/>
          </a:prstGeom>
          <a:noFill/>
          <a:ln w="9525" cap="flat" cmpd="sng">
            <a:solidFill>
              <a:srgbClr val="1CA848"/>
            </a:solidFill>
            <a:prstDash val="solid"/>
            <a:round/>
            <a:headEnd type="none" w="sm" len="sm"/>
            <a:tailEnd type="none" w="sm" len="sm"/>
          </a:ln>
        </p:spPr>
      </p:pic>
      <p:pic>
        <p:nvPicPr>
          <p:cNvPr id="823" name="Google Shape;823;p32" descr="Diagrama, Esquemático&#10;&#10;Descripción generada automáticamente"/>
          <p:cNvPicPr preferRelativeResize="0"/>
          <p:nvPr/>
        </p:nvPicPr>
        <p:blipFill rotWithShape="1">
          <a:blip r:embed="rId3">
            <a:alphaModFix/>
          </a:blip>
          <a:srcRect l="38287" r="38556" b="77289"/>
          <a:stretch/>
        </p:blipFill>
        <p:spPr>
          <a:xfrm>
            <a:off x="6645960" y="4493880"/>
            <a:ext cx="1316160" cy="976680"/>
          </a:xfrm>
          <a:prstGeom prst="rect">
            <a:avLst/>
          </a:prstGeom>
          <a:noFill/>
          <a:ln w="9525" cap="flat" cmpd="sng">
            <a:solidFill>
              <a:srgbClr val="1CA848"/>
            </a:solidFill>
            <a:prstDash val="solid"/>
            <a:round/>
            <a:headEnd type="none" w="sm" len="sm"/>
            <a:tailEnd type="none" w="sm" len="sm"/>
          </a:ln>
        </p:spPr>
      </p:pic>
      <p:grpSp>
        <p:nvGrpSpPr>
          <p:cNvPr id="824" name="Google Shape;824;p32"/>
          <p:cNvGrpSpPr/>
          <p:nvPr/>
        </p:nvGrpSpPr>
        <p:grpSpPr>
          <a:xfrm>
            <a:off x="1116000" y="2502000"/>
            <a:ext cx="2891880" cy="4041000"/>
            <a:chOff x="1116000" y="2502000"/>
            <a:chExt cx="2891880" cy="4041000"/>
          </a:xfrm>
        </p:grpSpPr>
        <p:pic>
          <p:nvPicPr>
            <p:cNvPr id="825" name="Google Shape;825;p32"/>
            <p:cNvPicPr preferRelativeResize="0"/>
            <p:nvPr/>
          </p:nvPicPr>
          <p:blipFill rotWithShape="1">
            <a:blip r:embed="rId4">
              <a:alphaModFix/>
            </a:blip>
            <a:srcRect l="13918" t="8108" r="75701"/>
            <a:stretch/>
          </p:blipFill>
          <p:spPr>
            <a:xfrm flipH="1">
              <a:off x="3795120" y="3913200"/>
              <a:ext cx="212760" cy="1989360"/>
            </a:xfrm>
            <a:prstGeom prst="rect">
              <a:avLst/>
            </a:prstGeom>
            <a:noFill/>
            <a:ln>
              <a:noFill/>
            </a:ln>
          </p:spPr>
        </p:pic>
        <p:pic>
          <p:nvPicPr>
            <p:cNvPr id="826" name="Google Shape;826;p32"/>
            <p:cNvPicPr preferRelativeResize="0"/>
            <p:nvPr/>
          </p:nvPicPr>
          <p:blipFill rotWithShape="1">
            <a:blip r:embed="rId4">
              <a:alphaModFix/>
            </a:blip>
            <a:srcRect l="23904" t="8108" r="65708" b="608"/>
            <a:stretch/>
          </p:blipFill>
          <p:spPr>
            <a:xfrm flipH="1">
              <a:off x="3369600" y="3941280"/>
              <a:ext cx="212760" cy="1976040"/>
            </a:xfrm>
            <a:prstGeom prst="rect">
              <a:avLst/>
            </a:prstGeom>
            <a:noFill/>
            <a:ln>
              <a:noFill/>
            </a:ln>
          </p:spPr>
        </p:pic>
        <p:pic>
          <p:nvPicPr>
            <p:cNvPr id="827" name="Google Shape;827;p32"/>
            <p:cNvPicPr preferRelativeResize="0"/>
            <p:nvPr/>
          </p:nvPicPr>
          <p:blipFill rotWithShape="1">
            <a:blip r:embed="rId5">
              <a:alphaModFix/>
            </a:blip>
            <a:srcRect l="55672" t="5884" r="4764" b="4948"/>
            <a:stretch/>
          </p:blipFill>
          <p:spPr>
            <a:xfrm>
              <a:off x="1116000" y="2502000"/>
              <a:ext cx="1933560" cy="4041000"/>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3"/>
          <p:cNvSpPr/>
          <p:nvPr/>
        </p:nvSpPr>
        <p:spPr>
          <a:xfrm>
            <a:off x="584280" y="2095560"/>
            <a:ext cx="8825760" cy="4457160"/>
          </a:xfrm>
          <a:prstGeom prst="roundRect">
            <a:avLst>
              <a:gd name="adj" fmla="val 5633"/>
            </a:avLst>
          </a:prstGeom>
          <a:solidFill>
            <a:srgbClr val="FFFFFF"/>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33" name="Google Shape;833;p33"/>
          <p:cNvPicPr preferRelativeResize="0"/>
          <p:nvPr/>
        </p:nvPicPr>
        <p:blipFill rotWithShape="1">
          <a:blip r:embed="rId3">
            <a:alphaModFix/>
          </a:blip>
          <a:srcRect l="55672" t="5884" r="4764" b="4948"/>
          <a:stretch/>
        </p:blipFill>
        <p:spPr>
          <a:xfrm>
            <a:off x="774720" y="2892240"/>
            <a:ext cx="1404360" cy="2934720"/>
          </a:xfrm>
          <a:prstGeom prst="rect">
            <a:avLst/>
          </a:prstGeom>
          <a:noFill/>
          <a:ln>
            <a:noFill/>
          </a:ln>
        </p:spPr>
      </p:pic>
      <p:pic>
        <p:nvPicPr>
          <p:cNvPr id="834" name="Google Shape;834;p33"/>
          <p:cNvPicPr preferRelativeResize="0"/>
          <p:nvPr/>
        </p:nvPicPr>
        <p:blipFill rotWithShape="1">
          <a:blip r:embed="rId4">
            <a:alphaModFix/>
          </a:blip>
          <a:srcRect r="2085" b="4214"/>
          <a:stretch/>
        </p:blipFill>
        <p:spPr>
          <a:xfrm>
            <a:off x="3277080" y="2892240"/>
            <a:ext cx="5891400" cy="3571200"/>
          </a:xfrm>
          <a:prstGeom prst="rect">
            <a:avLst/>
          </a:prstGeom>
          <a:noFill/>
          <a:ln>
            <a:noFill/>
          </a:ln>
        </p:spPr>
      </p:pic>
      <p:sp>
        <p:nvSpPr>
          <p:cNvPr id="835" name="Google Shape;835;p33"/>
          <p:cNvSpPr/>
          <p:nvPr/>
        </p:nvSpPr>
        <p:spPr>
          <a:xfrm>
            <a:off x="1477080" y="5112000"/>
            <a:ext cx="202680" cy="172080"/>
          </a:xfrm>
          <a:prstGeom prst="ellipse">
            <a:avLst/>
          </a:prstGeom>
          <a:solidFill>
            <a:srgbClr val="171616"/>
          </a:solidFill>
          <a:ln w="25550" cap="flat" cmpd="sng">
            <a:solidFill>
              <a:srgbClr val="3F3F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1809000" y="5112000"/>
            <a:ext cx="202680" cy="172080"/>
          </a:xfrm>
          <a:prstGeom prst="ellipse">
            <a:avLst/>
          </a:prstGeom>
          <a:solidFill>
            <a:srgbClr val="FF0000"/>
          </a:solidFill>
          <a:ln w="255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7" name="Google Shape;837;p33"/>
          <p:cNvCxnSpPr/>
          <p:nvPr/>
        </p:nvCxnSpPr>
        <p:spPr>
          <a:xfrm rot="10800000" flipH="1">
            <a:off x="1910340" y="2602620"/>
            <a:ext cx="4835100" cy="2682000"/>
          </a:xfrm>
          <a:prstGeom prst="bentConnector4">
            <a:avLst>
              <a:gd name="adj1" fmla="val 0"/>
              <a:gd name="adj2" fmla="val 0"/>
            </a:avLst>
          </a:prstGeom>
          <a:noFill/>
          <a:ln w="57225" cap="flat" cmpd="sng">
            <a:solidFill>
              <a:srgbClr val="FF0000"/>
            </a:solidFill>
            <a:prstDash val="solid"/>
            <a:round/>
            <a:headEnd type="none" w="sm" len="sm"/>
            <a:tailEnd type="none" w="sm" len="sm"/>
          </a:ln>
        </p:spPr>
      </p:cxnSp>
      <p:sp>
        <p:nvSpPr>
          <p:cNvPr id="838" name="Google Shape;838;p33"/>
          <p:cNvSpPr/>
          <p:nvPr/>
        </p:nvSpPr>
        <p:spPr>
          <a:xfrm>
            <a:off x="6722640" y="2602080"/>
            <a:ext cx="46440" cy="546120"/>
          </a:xfrm>
          <a:custGeom>
            <a:avLst/>
            <a:gdLst/>
            <a:ahLst/>
            <a:cxnLst/>
            <a:rect l="l" t="t" r="r" b="b"/>
            <a:pathLst>
              <a:path w="21600" h="21600" extrusionOk="0">
                <a:moveTo>
                  <a:pt x="0" y="0"/>
                </a:moveTo>
                <a:lnTo>
                  <a:pt x="21600" y="21600"/>
                </a:lnTo>
              </a:path>
            </a:pathLst>
          </a:custGeom>
          <a:noFill/>
          <a:ln w="57225" cap="flat" cmpd="sng">
            <a:solidFill>
              <a:srgbClr val="FF0000"/>
            </a:solidFill>
            <a:prstDash val="solid"/>
            <a:round/>
            <a:headEnd type="none" w="sm" len="sm"/>
            <a:tailEnd type="none" w="sm" len="sm"/>
          </a:ln>
        </p:spPr>
      </p:sp>
      <p:cxnSp>
        <p:nvCxnSpPr>
          <p:cNvPr id="839" name="Google Shape;839;p33"/>
          <p:cNvCxnSpPr/>
          <p:nvPr/>
        </p:nvCxnSpPr>
        <p:spPr>
          <a:xfrm rot="10800000" flipH="1">
            <a:off x="1578780" y="2870220"/>
            <a:ext cx="4417200" cy="2414400"/>
          </a:xfrm>
          <a:prstGeom prst="bentConnector4">
            <a:avLst>
              <a:gd name="adj1" fmla="val 0"/>
              <a:gd name="adj2" fmla="val 0"/>
            </a:avLst>
          </a:prstGeom>
          <a:noFill/>
          <a:ln w="57225" cap="flat" cmpd="sng">
            <a:solidFill>
              <a:srgbClr val="3F3F3F"/>
            </a:solidFill>
            <a:prstDash val="solid"/>
            <a:round/>
            <a:headEnd type="none" w="sm" len="sm"/>
            <a:tailEnd type="none" w="sm" len="sm"/>
          </a:ln>
        </p:spPr>
      </p:cxnSp>
      <p:sp>
        <p:nvSpPr>
          <p:cNvPr id="840" name="Google Shape;840;p33"/>
          <p:cNvSpPr/>
          <p:nvPr/>
        </p:nvSpPr>
        <p:spPr>
          <a:xfrm flipH="1">
            <a:off x="5951520" y="2849040"/>
            <a:ext cx="24120" cy="356040"/>
          </a:xfrm>
          <a:custGeom>
            <a:avLst/>
            <a:gdLst/>
            <a:ahLst/>
            <a:cxnLst/>
            <a:rect l="l" t="t" r="r" b="b"/>
            <a:pathLst>
              <a:path w="21600" h="21600" extrusionOk="0">
                <a:moveTo>
                  <a:pt x="0" y="0"/>
                </a:moveTo>
                <a:lnTo>
                  <a:pt x="21600" y="21600"/>
                </a:lnTo>
              </a:path>
            </a:pathLst>
          </a:custGeom>
          <a:noFill/>
          <a:ln w="57225" cap="flat" cmpd="sng">
            <a:solidFill>
              <a:srgbClr val="3A3838"/>
            </a:solidFill>
            <a:prstDash val="solid"/>
            <a:round/>
            <a:headEnd type="none" w="sm" len="sm"/>
            <a:tailEnd type="none" w="sm" len="sm"/>
          </a:ln>
        </p:spPr>
      </p:sp>
      <p:sp>
        <p:nvSpPr>
          <p:cNvPr id="841" name="Google Shape;841;p3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EQUIPO DE </a:t>
            </a:r>
            <a:r>
              <a:rPr lang="es-CL" sz="3200" b="0" i="0" u="none" strike="noStrike" cap="none">
                <a:solidFill>
                  <a:srgbClr val="C73E32"/>
                </a:solidFill>
                <a:latin typeface="Calibri"/>
                <a:ea typeface="Calibri"/>
                <a:cs typeface="Calibri"/>
                <a:sym typeface="Calibri"/>
              </a:rPr>
              <a:t>MEDIDA</a:t>
            </a:r>
            <a:endParaRPr sz="3200" b="0" i="0" u="none" strike="noStrike" cap="none">
              <a:latin typeface="Arial"/>
              <a:ea typeface="Arial"/>
              <a:cs typeface="Arial"/>
              <a:sym typeface="Arial"/>
            </a:endParaRPr>
          </a:p>
        </p:txBody>
      </p:sp>
      <p:sp>
        <p:nvSpPr>
          <p:cNvPr id="842" name="Google Shape;842;p33"/>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843" name="Google Shape;843;p33"/>
          <p:cNvSpPr/>
          <p:nvPr/>
        </p:nvSpPr>
        <p:spPr>
          <a:xfrm>
            <a:off x="6934320" y="2590920"/>
            <a:ext cx="2348640" cy="1345320"/>
          </a:xfrm>
          <a:prstGeom prst="roundRect">
            <a:avLst>
              <a:gd name="adj" fmla="val 5542"/>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44" name="Google Shape;844;p33"/>
          <p:cNvSpPr/>
          <p:nvPr/>
        </p:nvSpPr>
        <p:spPr>
          <a:xfrm>
            <a:off x="6952320" y="2644560"/>
            <a:ext cx="2394000" cy="11847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600" b="0" i="0" u="none" strike="noStrike" cap="none">
                <a:solidFill>
                  <a:srgbClr val="000000"/>
                </a:solidFill>
                <a:latin typeface="Calibri"/>
                <a:ea typeface="Calibri"/>
                <a:cs typeface="Calibri"/>
                <a:sym typeface="Calibri"/>
              </a:rPr>
              <a:t>Para realizar una medición de voltaje, se deben conectar las </a:t>
            </a:r>
            <a:r>
              <a:rPr lang="es-CL" sz="1600" b="1" i="0" u="none" strike="noStrike" cap="none">
                <a:solidFill>
                  <a:srgbClr val="000000"/>
                </a:solidFill>
                <a:latin typeface="Calibri"/>
                <a:ea typeface="Calibri"/>
                <a:cs typeface="Calibri"/>
                <a:sym typeface="Calibri"/>
              </a:rPr>
              <a:t>puntas del tester en paralelo a la carga a medir</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34"/>
          <p:cNvSpPr/>
          <p:nvPr/>
        </p:nvSpPr>
        <p:spPr>
          <a:xfrm>
            <a:off x="584280" y="2095560"/>
            <a:ext cx="8825760" cy="4583880"/>
          </a:xfrm>
          <a:prstGeom prst="roundRect">
            <a:avLst>
              <a:gd name="adj" fmla="val 5633"/>
            </a:avLst>
          </a:prstGeom>
          <a:solidFill>
            <a:srgbClr val="FFFFFF"/>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50" name="Google Shape;850;p34"/>
          <p:cNvSpPr/>
          <p:nvPr/>
        </p:nvSpPr>
        <p:spPr>
          <a:xfrm>
            <a:off x="7645320" y="2235240"/>
            <a:ext cx="1637640" cy="1688400"/>
          </a:xfrm>
          <a:prstGeom prst="roundRect">
            <a:avLst>
              <a:gd name="adj" fmla="val 5542"/>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51" name="Google Shape;851;p3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EQUIPO DE </a:t>
            </a:r>
            <a:r>
              <a:rPr lang="es-CL" sz="3200" b="0" i="0" u="none" strike="noStrike" cap="none">
                <a:solidFill>
                  <a:srgbClr val="C73E32"/>
                </a:solidFill>
                <a:latin typeface="Calibri"/>
                <a:ea typeface="Calibri"/>
                <a:cs typeface="Calibri"/>
                <a:sym typeface="Calibri"/>
              </a:rPr>
              <a:t>MEDIDA</a:t>
            </a:r>
            <a:endParaRPr sz="3200" b="0" i="0" u="none" strike="noStrike" cap="none">
              <a:latin typeface="Arial"/>
              <a:ea typeface="Arial"/>
              <a:cs typeface="Arial"/>
              <a:sym typeface="Arial"/>
            </a:endParaRPr>
          </a:p>
        </p:txBody>
      </p:sp>
      <p:sp>
        <p:nvSpPr>
          <p:cNvPr id="852" name="Google Shape;852;p34"/>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853" name="Google Shape;853;p34"/>
          <p:cNvSpPr/>
          <p:nvPr/>
        </p:nvSpPr>
        <p:spPr>
          <a:xfrm>
            <a:off x="7726320" y="2302560"/>
            <a:ext cx="1467720" cy="15264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500" b="0" i="0" u="none" strike="noStrike" cap="none">
                <a:solidFill>
                  <a:srgbClr val="000000"/>
                </a:solidFill>
                <a:latin typeface="Calibri"/>
                <a:ea typeface="Calibri"/>
                <a:cs typeface="Calibri"/>
                <a:sym typeface="Calibri"/>
              </a:rPr>
              <a:t>Para realizar una medición de corriente, se deben conectar </a:t>
            </a:r>
            <a:r>
              <a:rPr lang="es-CL" sz="1500" b="1" i="0" u="none" strike="noStrike" cap="none">
                <a:solidFill>
                  <a:srgbClr val="000000"/>
                </a:solidFill>
                <a:latin typeface="Calibri"/>
                <a:ea typeface="Calibri"/>
                <a:cs typeface="Calibri"/>
                <a:sym typeface="Calibri"/>
              </a:rPr>
              <a:t>las puntas del tester en serie a la carga a medir</a:t>
            </a:r>
            <a:r>
              <a:rPr lang="es-CL" sz="1500" b="0" i="0" u="none" strike="noStrike" cap="none">
                <a:solidFill>
                  <a:srgbClr val="000000"/>
                </a:solidFill>
                <a:latin typeface="Calibri"/>
                <a:ea typeface="Calibri"/>
                <a:cs typeface="Calibri"/>
                <a:sym typeface="Calibri"/>
              </a:rPr>
              <a:t>.</a:t>
            </a:r>
            <a:endParaRPr sz="1500" b="0" i="0" u="none" strike="noStrike" cap="none">
              <a:latin typeface="Arial"/>
              <a:ea typeface="Arial"/>
              <a:cs typeface="Arial"/>
              <a:sym typeface="Arial"/>
            </a:endParaRPr>
          </a:p>
        </p:txBody>
      </p:sp>
      <p:grpSp>
        <p:nvGrpSpPr>
          <p:cNvPr id="854" name="Google Shape;854;p34"/>
          <p:cNvGrpSpPr/>
          <p:nvPr/>
        </p:nvGrpSpPr>
        <p:grpSpPr>
          <a:xfrm>
            <a:off x="751320" y="3092040"/>
            <a:ext cx="8442720" cy="3448440"/>
            <a:chOff x="751320" y="3092040"/>
            <a:chExt cx="8442720" cy="3448440"/>
          </a:xfrm>
        </p:grpSpPr>
        <p:pic>
          <p:nvPicPr>
            <p:cNvPr id="855" name="Google Shape;855;p34"/>
            <p:cNvPicPr preferRelativeResize="0"/>
            <p:nvPr/>
          </p:nvPicPr>
          <p:blipFill rotWithShape="1">
            <a:blip r:embed="rId3">
              <a:alphaModFix/>
            </a:blip>
            <a:srcRect l="55672" t="5884" r="4764" b="4948"/>
            <a:stretch/>
          </p:blipFill>
          <p:spPr>
            <a:xfrm>
              <a:off x="751320" y="3451320"/>
              <a:ext cx="1287720" cy="2691360"/>
            </a:xfrm>
            <a:prstGeom prst="rect">
              <a:avLst/>
            </a:prstGeom>
            <a:noFill/>
            <a:ln>
              <a:noFill/>
            </a:ln>
          </p:spPr>
        </p:pic>
        <p:sp>
          <p:nvSpPr>
            <p:cNvPr id="856" name="Google Shape;856;p34"/>
            <p:cNvSpPr/>
            <p:nvPr/>
          </p:nvSpPr>
          <p:spPr>
            <a:xfrm>
              <a:off x="1395360" y="5486760"/>
              <a:ext cx="185760" cy="157680"/>
            </a:xfrm>
            <a:prstGeom prst="ellipse">
              <a:avLst/>
            </a:prstGeom>
            <a:solidFill>
              <a:srgbClr val="171616"/>
            </a:solidFill>
            <a:ln w="25550" cap="flat" cmpd="sng">
              <a:solidFill>
                <a:srgbClr val="3F3F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1176480" y="5515560"/>
              <a:ext cx="185760" cy="157680"/>
            </a:xfrm>
            <a:prstGeom prst="ellipse">
              <a:avLst/>
            </a:prstGeom>
            <a:solidFill>
              <a:srgbClr val="FF0000"/>
            </a:solidFill>
            <a:ln w="255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8" name="Google Shape;858;p34"/>
            <p:cNvCxnSpPr/>
            <p:nvPr/>
          </p:nvCxnSpPr>
          <p:spPr>
            <a:xfrm rot="-5400000">
              <a:off x="2299680" y="2062800"/>
              <a:ext cx="2581200" cy="4641120"/>
            </a:xfrm>
            <a:prstGeom prst="bentConnector4">
              <a:avLst>
                <a:gd name="adj1" fmla="val -14755"/>
                <a:gd name="adj2" fmla="val 38448"/>
              </a:avLst>
            </a:prstGeom>
            <a:noFill/>
            <a:ln w="57225" cap="flat" cmpd="sng">
              <a:solidFill>
                <a:srgbClr val="FF0000"/>
              </a:solidFill>
              <a:prstDash val="solid"/>
              <a:round/>
              <a:headEnd type="none" w="sm" len="sm"/>
              <a:tailEnd type="none" w="sm" len="sm"/>
            </a:ln>
          </p:spPr>
        </p:cxnSp>
        <p:sp>
          <p:nvSpPr>
            <p:cNvPr id="859" name="Google Shape;859;p34"/>
            <p:cNvSpPr/>
            <p:nvPr/>
          </p:nvSpPr>
          <p:spPr>
            <a:xfrm flipH="1">
              <a:off x="5720040" y="3092040"/>
              <a:ext cx="181080" cy="492840"/>
            </a:xfrm>
            <a:custGeom>
              <a:avLst/>
              <a:gdLst/>
              <a:ahLst/>
              <a:cxnLst/>
              <a:rect l="l" t="t" r="r" b="b"/>
              <a:pathLst>
                <a:path w="21600" h="21600" extrusionOk="0">
                  <a:moveTo>
                    <a:pt x="0" y="0"/>
                  </a:moveTo>
                  <a:lnTo>
                    <a:pt x="21600" y="21600"/>
                  </a:lnTo>
                </a:path>
              </a:pathLst>
            </a:custGeom>
            <a:noFill/>
            <a:ln w="57225" cap="flat" cmpd="sng">
              <a:solidFill>
                <a:srgbClr val="FF0000"/>
              </a:solidFill>
              <a:prstDash val="solid"/>
              <a:round/>
              <a:headEnd type="none" w="sm" len="sm"/>
              <a:tailEnd type="none" w="sm" len="sm"/>
            </a:ln>
          </p:spPr>
        </p:sp>
        <p:cxnSp>
          <p:nvCxnSpPr>
            <p:cNvPr id="860" name="Google Shape;860;p34"/>
            <p:cNvCxnSpPr/>
            <p:nvPr/>
          </p:nvCxnSpPr>
          <p:spPr>
            <a:xfrm rot="10800000" flipH="1">
              <a:off x="1581120" y="3270600"/>
              <a:ext cx="5968080" cy="2313360"/>
            </a:xfrm>
            <a:prstGeom prst="bentConnector4">
              <a:avLst>
                <a:gd name="adj1" fmla="val 29038"/>
                <a:gd name="adj2" fmla="val 115726"/>
              </a:avLst>
            </a:prstGeom>
            <a:noFill/>
            <a:ln w="57225" cap="flat" cmpd="sng">
              <a:solidFill>
                <a:srgbClr val="3F3F3F"/>
              </a:solidFill>
              <a:prstDash val="solid"/>
              <a:round/>
              <a:headEnd type="none" w="sm" len="sm"/>
              <a:tailEnd type="none" w="sm" len="sm"/>
            </a:ln>
          </p:spPr>
        </p:cxnSp>
        <p:sp>
          <p:nvSpPr>
            <p:cNvPr id="861" name="Google Shape;861;p34"/>
            <p:cNvSpPr/>
            <p:nvPr/>
          </p:nvSpPr>
          <p:spPr>
            <a:xfrm flipH="1">
              <a:off x="7481880" y="3269520"/>
              <a:ext cx="67320" cy="439200"/>
            </a:xfrm>
            <a:custGeom>
              <a:avLst/>
              <a:gdLst/>
              <a:ahLst/>
              <a:cxnLst/>
              <a:rect l="l" t="t" r="r" b="b"/>
              <a:pathLst>
                <a:path w="21600" h="21600" extrusionOk="0">
                  <a:moveTo>
                    <a:pt x="0" y="0"/>
                  </a:moveTo>
                  <a:lnTo>
                    <a:pt x="21600" y="21600"/>
                  </a:lnTo>
                </a:path>
              </a:pathLst>
            </a:custGeom>
            <a:noFill/>
            <a:ln w="57225" cap="flat" cmpd="sng">
              <a:solidFill>
                <a:srgbClr val="3A3838"/>
              </a:solidFill>
              <a:prstDash val="solid"/>
              <a:round/>
              <a:headEnd type="none" w="sm" len="sm"/>
              <a:tailEnd type="none" w="sm" len="sm"/>
            </a:ln>
          </p:spPr>
        </p:sp>
        <p:pic>
          <p:nvPicPr>
            <p:cNvPr id="862" name="Google Shape;862;p34"/>
            <p:cNvPicPr preferRelativeResize="0"/>
            <p:nvPr/>
          </p:nvPicPr>
          <p:blipFill rotWithShape="1">
            <a:blip r:embed="rId4">
              <a:alphaModFix/>
            </a:blip>
            <a:srcRect/>
            <a:stretch/>
          </p:blipFill>
          <p:spPr>
            <a:xfrm>
              <a:off x="3919680" y="4638600"/>
              <a:ext cx="5274360" cy="1901880"/>
            </a:xfrm>
            <a:prstGeom prst="rect">
              <a:avLst/>
            </a:prstGeom>
            <a:noFill/>
            <a:ln>
              <a:noFill/>
            </a:ln>
          </p:spPr>
        </p:pic>
        <p:pic>
          <p:nvPicPr>
            <p:cNvPr id="863" name="Google Shape;863;p34"/>
            <p:cNvPicPr preferRelativeResize="0"/>
            <p:nvPr/>
          </p:nvPicPr>
          <p:blipFill rotWithShape="1">
            <a:blip r:embed="rId5">
              <a:alphaModFix/>
            </a:blip>
            <a:srcRect l="24219" t="8856" r="65380" b="8401"/>
            <a:stretch/>
          </p:blipFill>
          <p:spPr>
            <a:xfrm rot="-9917400" flipH="1">
              <a:off x="5457960" y="3456360"/>
              <a:ext cx="198720" cy="1486080"/>
            </a:xfrm>
            <a:prstGeom prst="rect">
              <a:avLst/>
            </a:prstGeom>
            <a:noFill/>
            <a:ln>
              <a:noFill/>
            </a:ln>
          </p:spPr>
        </p:pic>
        <p:pic>
          <p:nvPicPr>
            <p:cNvPr id="864" name="Google Shape;864;p34"/>
            <p:cNvPicPr preferRelativeResize="0"/>
            <p:nvPr/>
          </p:nvPicPr>
          <p:blipFill rotWithShape="1">
            <a:blip r:embed="rId6">
              <a:alphaModFix/>
            </a:blip>
            <a:srcRect l="13914" t="8108" r="75687"/>
            <a:stretch/>
          </p:blipFill>
          <p:spPr>
            <a:xfrm rot="-10151400" flipH="1">
              <a:off x="7302960" y="3254760"/>
              <a:ext cx="176400" cy="168732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35"/>
          <p:cNvSpPr/>
          <p:nvPr/>
        </p:nvSpPr>
        <p:spPr>
          <a:xfrm>
            <a:off x="571680" y="3886200"/>
            <a:ext cx="7504920" cy="2691720"/>
          </a:xfrm>
          <a:prstGeom prst="roundRect">
            <a:avLst>
              <a:gd name="adj" fmla="val 698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70" name="Google Shape;870;p35"/>
          <p:cNvSpPr/>
          <p:nvPr/>
        </p:nvSpPr>
        <p:spPr>
          <a:xfrm>
            <a:off x="3873600" y="4127400"/>
            <a:ext cx="3885480" cy="2196360"/>
          </a:xfrm>
          <a:prstGeom prst="roundRect">
            <a:avLst>
              <a:gd name="adj" fmla="val 5542"/>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71" name="Google Shape;871;p35"/>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CAPACITANCIA</a:t>
            </a:r>
            <a:endParaRPr sz="3200" b="0" i="0" u="none" strike="noStrike" cap="none">
              <a:latin typeface="Arial"/>
              <a:ea typeface="Arial"/>
              <a:cs typeface="Arial"/>
              <a:sym typeface="Arial"/>
            </a:endParaRPr>
          </a:p>
        </p:txBody>
      </p:sp>
      <p:sp>
        <p:nvSpPr>
          <p:cNvPr id="872" name="Google Shape;872;p35"/>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873" name="Google Shape;873;p35"/>
          <p:cNvSpPr/>
          <p:nvPr/>
        </p:nvSpPr>
        <p:spPr>
          <a:xfrm>
            <a:off x="571680" y="2071800"/>
            <a:ext cx="7543080" cy="20577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Capacitancia: </a:t>
            </a:r>
            <a:r>
              <a:rPr lang="es-CL" sz="1800" b="0" i="0" u="none" strike="noStrike" cap="none">
                <a:solidFill>
                  <a:srgbClr val="000000"/>
                </a:solidFill>
                <a:latin typeface="Calibri"/>
                <a:ea typeface="Calibri"/>
                <a:cs typeface="Calibri"/>
                <a:sym typeface="Calibri"/>
              </a:rPr>
              <a:t>corresponde a la medida de la capacidad de un capacitor para almacenar carga en sus placas. </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Cuanta más alta es la capacitancia de un capacitor, más grande es la cantidad de carga almacenada en las placas con el mismo voltaje aplicado.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La unidad de medida de la capacitancia es el </a:t>
            </a:r>
            <a:r>
              <a:rPr lang="es-CL" sz="1800" b="1" i="1" u="none" strike="noStrike" cap="none">
                <a:solidFill>
                  <a:srgbClr val="000000"/>
                </a:solidFill>
                <a:latin typeface="Calibri"/>
                <a:ea typeface="Calibri"/>
                <a:cs typeface="Calibri"/>
                <a:sym typeface="Calibri"/>
              </a:rPr>
              <a:t>faradio</a:t>
            </a:r>
            <a:r>
              <a:rPr lang="es-CL" sz="1800" b="1"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p:txBody>
      </p:sp>
      <p:sp>
        <p:nvSpPr>
          <p:cNvPr id="874" name="Google Shape;874;p35"/>
          <p:cNvSpPr/>
          <p:nvPr/>
        </p:nvSpPr>
        <p:spPr>
          <a:xfrm>
            <a:off x="3930480" y="4155840"/>
            <a:ext cx="3790080" cy="2095200"/>
          </a:xfrm>
          <a:prstGeom prst="rect">
            <a:avLst/>
          </a:prstGeom>
          <a:noFill/>
          <a:ln>
            <a:noFill/>
          </a:ln>
        </p:spPr>
        <p:txBody>
          <a:bodyPr spcFirstLastPara="1" wrap="square" lIns="144000" tIns="140400" rIns="144000" bIns="140400" anchor="t" anchorCtr="0">
            <a:sp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Interiormente un </a:t>
            </a:r>
            <a:r>
              <a:rPr lang="es-CL" sz="1700" b="1" i="1" u="none" strike="noStrike" cap="none">
                <a:solidFill>
                  <a:srgbClr val="C73E32"/>
                </a:solidFill>
                <a:latin typeface="Calibri"/>
                <a:ea typeface="Calibri"/>
                <a:cs typeface="Calibri"/>
                <a:sym typeface="Calibri"/>
              </a:rPr>
              <a:t>capacitor</a:t>
            </a:r>
            <a:r>
              <a:rPr lang="es-CL" sz="1700" b="0" i="0" u="none" strike="noStrike" cap="none">
                <a:solidFill>
                  <a:srgbClr val="000000"/>
                </a:solidFill>
                <a:latin typeface="Calibri"/>
                <a:ea typeface="Calibri"/>
                <a:cs typeface="Calibri"/>
                <a:sym typeface="Calibri"/>
              </a:rPr>
              <a:t> está compuesto de </a:t>
            </a:r>
            <a:r>
              <a:rPr lang="es-CL" sz="1700" b="1" i="0" u="none" strike="noStrike" cap="none">
                <a:solidFill>
                  <a:srgbClr val="000000"/>
                </a:solidFill>
                <a:latin typeface="Calibri"/>
                <a:ea typeface="Calibri"/>
                <a:cs typeface="Calibri"/>
                <a:sym typeface="Calibri"/>
              </a:rPr>
              <a:t>dos placas conductoras </a:t>
            </a:r>
            <a:br>
              <a:rPr lang="es-CL" sz="1800" b="0" i="0" u="none" strike="noStrike" cap="none">
                <a:latin typeface="Arial"/>
                <a:ea typeface="Arial"/>
                <a:cs typeface="Arial"/>
                <a:sym typeface="Arial"/>
              </a:rPr>
            </a:br>
            <a:r>
              <a:rPr lang="es-CL" sz="1700" b="1" i="0" u="none" strike="noStrike" cap="none">
                <a:solidFill>
                  <a:srgbClr val="000000"/>
                </a:solidFill>
                <a:latin typeface="Calibri"/>
                <a:ea typeface="Calibri"/>
                <a:cs typeface="Calibri"/>
                <a:sym typeface="Calibri"/>
              </a:rPr>
              <a:t>y un centro dieléctrico</a:t>
            </a:r>
            <a:r>
              <a:rPr lang="es-CL" sz="1700" b="0" i="0" u="none" strike="noStrike" cap="none">
                <a:solidFill>
                  <a:srgbClr val="000000"/>
                </a:solidFill>
                <a:latin typeface="Calibri"/>
                <a:ea typeface="Calibri"/>
                <a:cs typeface="Calibri"/>
                <a:sym typeface="Calibri"/>
              </a:rPr>
              <a:t>: </a:t>
            </a: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Este centro dieléctrico es un aislante, fabricado de un material con baja conductividad eléctrica lo que permite el tiempo de carga del capacitor.</a:t>
            </a:r>
            <a:endParaRPr sz="1700" b="0" i="0" u="none" strike="noStrike" cap="none">
              <a:latin typeface="Arial"/>
              <a:ea typeface="Arial"/>
              <a:cs typeface="Arial"/>
              <a:sym typeface="Arial"/>
            </a:endParaRPr>
          </a:p>
        </p:txBody>
      </p:sp>
      <p:pic>
        <p:nvPicPr>
          <p:cNvPr id="875" name="Google Shape;875;p35" descr="Dibujo vectorial de condensador de placas paralelas | Vectores de dominio  público"/>
          <p:cNvPicPr preferRelativeResize="0"/>
          <p:nvPr/>
        </p:nvPicPr>
        <p:blipFill rotWithShape="1">
          <a:blip r:embed="rId3">
            <a:alphaModFix/>
          </a:blip>
          <a:srcRect/>
          <a:stretch/>
        </p:blipFill>
        <p:spPr>
          <a:xfrm>
            <a:off x="1001880" y="4282920"/>
            <a:ext cx="2502720" cy="19940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36"/>
          <p:cNvSpPr/>
          <p:nvPr/>
        </p:nvSpPr>
        <p:spPr>
          <a:xfrm>
            <a:off x="561960" y="2768760"/>
            <a:ext cx="8466840" cy="38728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81" name="Google Shape;881;p36"/>
          <p:cNvSpPr/>
          <p:nvPr/>
        </p:nvSpPr>
        <p:spPr>
          <a:xfrm>
            <a:off x="6642000" y="3073320"/>
            <a:ext cx="2158200" cy="1828080"/>
          </a:xfrm>
          <a:prstGeom prst="roundRect">
            <a:avLst>
              <a:gd name="adj" fmla="val 5542"/>
            </a:avLst>
          </a:prstGeom>
          <a:solidFill>
            <a:srgbClr val="AAE0C1">
              <a:alpha val="80000"/>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82" name="Google Shape;882;p3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CAPACITANCIA</a:t>
            </a:r>
            <a:endParaRPr sz="3200" b="0" i="0" u="none" strike="noStrike" cap="none">
              <a:latin typeface="Arial"/>
              <a:ea typeface="Arial"/>
              <a:cs typeface="Arial"/>
              <a:sym typeface="Arial"/>
            </a:endParaRPr>
          </a:p>
        </p:txBody>
      </p:sp>
      <p:sp>
        <p:nvSpPr>
          <p:cNvPr id="883" name="Google Shape;883;p36"/>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884" name="Google Shape;884;p36"/>
          <p:cNvSpPr/>
          <p:nvPr/>
        </p:nvSpPr>
        <p:spPr>
          <a:xfrm>
            <a:off x="457200" y="2046600"/>
            <a:ext cx="8063640" cy="70884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Para estudiar el comportamiento de los capacitores utilizaremos el simulador de funcionamiento del simulador.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pic>
        <p:nvPicPr>
          <p:cNvPr id="885" name="Google Shape;885;p36"/>
          <p:cNvPicPr preferRelativeResize="0"/>
          <p:nvPr/>
        </p:nvPicPr>
        <p:blipFill rotWithShape="1">
          <a:blip r:embed="rId3">
            <a:alphaModFix/>
          </a:blip>
          <a:srcRect/>
          <a:stretch/>
        </p:blipFill>
        <p:spPr>
          <a:xfrm>
            <a:off x="774720" y="3060720"/>
            <a:ext cx="5688720" cy="3192120"/>
          </a:xfrm>
          <a:prstGeom prst="rect">
            <a:avLst/>
          </a:prstGeom>
          <a:noFill/>
          <a:ln>
            <a:noFill/>
          </a:ln>
        </p:spPr>
      </p:pic>
      <p:sp>
        <p:nvSpPr>
          <p:cNvPr id="886" name="Google Shape;886;p36"/>
          <p:cNvSpPr/>
          <p:nvPr/>
        </p:nvSpPr>
        <p:spPr>
          <a:xfrm>
            <a:off x="6735600" y="3147840"/>
            <a:ext cx="1988280" cy="1645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Las placas de un capacitor almacenan carga, y </a:t>
            </a:r>
            <a:r>
              <a:rPr lang="es-CL" sz="1700" b="1" i="0" u="none" strike="noStrike" cap="none">
                <a:solidFill>
                  <a:srgbClr val="000000"/>
                </a:solidFill>
                <a:latin typeface="Calibri"/>
                <a:ea typeface="Calibri"/>
                <a:cs typeface="Calibri"/>
                <a:sym typeface="Calibri"/>
              </a:rPr>
              <a:t>cuanto menor sea la distancia mayor será la capacitancia</a:t>
            </a:r>
            <a:r>
              <a:rPr lang="es-CL" sz="1700" b="0" i="0" u="none" strike="noStrike" cap="none">
                <a:solidFill>
                  <a:srgbClr val="000000"/>
                </a:solidFill>
                <a:latin typeface="Calibri"/>
                <a:ea typeface="Calibri"/>
                <a:cs typeface="Calibri"/>
                <a:sym typeface="Calibri"/>
              </a:rPr>
              <a:t>.</a:t>
            </a:r>
            <a:endParaRPr sz="1700" b="0" i="0" u="none" strike="noStrike" cap="non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3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CAPACITORES</a:t>
            </a:r>
            <a:endParaRPr sz="3200" b="0" i="0" u="none" strike="noStrike" cap="none">
              <a:latin typeface="Arial"/>
              <a:ea typeface="Arial"/>
              <a:cs typeface="Arial"/>
              <a:sym typeface="Arial"/>
            </a:endParaRPr>
          </a:p>
        </p:txBody>
      </p:sp>
      <p:sp>
        <p:nvSpPr>
          <p:cNvPr id="892" name="Google Shape;892;p37"/>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893" name="Google Shape;893;p37"/>
          <p:cNvSpPr/>
          <p:nvPr/>
        </p:nvSpPr>
        <p:spPr>
          <a:xfrm>
            <a:off x="546120" y="2298600"/>
            <a:ext cx="6273000" cy="2869560"/>
          </a:xfrm>
          <a:prstGeom prst="roundRect">
            <a:avLst>
              <a:gd name="adj" fmla="val 10057"/>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94" name="Google Shape;894;p37"/>
          <p:cNvPicPr preferRelativeResize="0"/>
          <p:nvPr/>
        </p:nvPicPr>
        <p:blipFill rotWithShape="1">
          <a:blip r:embed="rId3">
            <a:alphaModFix/>
          </a:blip>
          <a:srcRect/>
          <a:stretch/>
        </p:blipFill>
        <p:spPr>
          <a:xfrm>
            <a:off x="6583320" y="2025360"/>
            <a:ext cx="539280" cy="539280"/>
          </a:xfrm>
          <a:prstGeom prst="rect">
            <a:avLst/>
          </a:prstGeom>
          <a:noFill/>
          <a:ln>
            <a:noFill/>
          </a:ln>
        </p:spPr>
      </p:pic>
      <p:pic>
        <p:nvPicPr>
          <p:cNvPr id="895" name="Google Shape;895;p37"/>
          <p:cNvPicPr preferRelativeResize="0"/>
          <p:nvPr/>
        </p:nvPicPr>
        <p:blipFill rotWithShape="1">
          <a:blip r:embed="rId4">
            <a:alphaModFix/>
          </a:blip>
          <a:srcRect/>
          <a:stretch/>
        </p:blipFill>
        <p:spPr>
          <a:xfrm>
            <a:off x="6045840" y="1818720"/>
            <a:ext cx="3305160" cy="4828680"/>
          </a:xfrm>
          <a:prstGeom prst="rect">
            <a:avLst/>
          </a:prstGeom>
          <a:noFill/>
          <a:ln>
            <a:noFill/>
          </a:ln>
        </p:spPr>
      </p:pic>
      <p:sp>
        <p:nvSpPr>
          <p:cNvPr id="896" name="Google Shape;896;p37"/>
          <p:cNvSpPr/>
          <p:nvPr/>
        </p:nvSpPr>
        <p:spPr>
          <a:xfrm>
            <a:off x="817560" y="2554560"/>
            <a:ext cx="5353920" cy="20577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En relación  al simulador de capacitores responder</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lo siguiente: </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1) </a:t>
            </a:r>
            <a:r>
              <a:rPr lang="es-CL" sz="1800" b="1" i="0" u="none" strike="noStrike" cap="none">
                <a:solidFill>
                  <a:srgbClr val="000000"/>
                </a:solidFill>
                <a:latin typeface="Calibri"/>
                <a:ea typeface="Calibri"/>
                <a:cs typeface="Calibri"/>
                <a:sym typeface="Calibri"/>
              </a:rPr>
              <a:t>¿Qué  ocurre en las placas conductoras cuando el</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     voltaje aumenta?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2)</a:t>
            </a:r>
            <a:r>
              <a:rPr lang="es-CL" sz="1800" b="1" i="0" u="none" strike="noStrike" cap="none">
                <a:solidFill>
                  <a:srgbClr val="000000"/>
                </a:solidFill>
                <a:latin typeface="Calibri"/>
                <a:ea typeface="Calibri"/>
                <a:cs typeface="Calibri"/>
                <a:sym typeface="Calibri"/>
              </a:rPr>
              <a:t> En relación al flujo eléctrico ¿Qué ocurre cuando</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     aumenta el voltaje negativo?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3)</a:t>
            </a:r>
            <a:r>
              <a:rPr lang="es-CL" sz="1800" b="1" i="0" u="none" strike="noStrike" cap="none">
                <a:solidFill>
                  <a:srgbClr val="000000"/>
                </a:solidFill>
                <a:latin typeface="Calibri"/>
                <a:ea typeface="Calibri"/>
                <a:cs typeface="Calibri"/>
                <a:sym typeface="Calibri"/>
              </a:rPr>
              <a:t> ¿Qué ocurre con la capacitancia al variar el voltaje?</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8"/>
          <p:cNvSpPr/>
          <p:nvPr/>
        </p:nvSpPr>
        <p:spPr>
          <a:xfrm>
            <a:off x="431640" y="2300400"/>
            <a:ext cx="3314160" cy="506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1) </a:t>
            </a:r>
            <a:r>
              <a:rPr lang="es-CL" sz="1800" b="1" i="0" u="none" strike="noStrike" cap="none">
                <a:solidFill>
                  <a:srgbClr val="000000"/>
                </a:solidFill>
                <a:latin typeface="Calibri"/>
                <a:ea typeface="Calibri"/>
                <a:cs typeface="Calibri"/>
                <a:sym typeface="Calibri"/>
              </a:rPr>
              <a:t>¿Qué  ocurre en las placas</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conductoras cuando el voltaje</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aumenta? </a:t>
            </a:r>
            <a:endParaRPr sz="1800" b="0" i="0" u="none" strike="noStrike" cap="none">
              <a:latin typeface="Arial"/>
              <a:ea typeface="Arial"/>
              <a:cs typeface="Arial"/>
              <a:sym typeface="Arial"/>
            </a:endParaRPr>
          </a:p>
        </p:txBody>
      </p:sp>
      <p:sp>
        <p:nvSpPr>
          <p:cNvPr id="902" name="Google Shape;902;p3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CAPACITORES</a:t>
            </a:r>
            <a:endParaRPr sz="3200" b="0" i="0" u="none" strike="noStrike" cap="none">
              <a:latin typeface="Arial"/>
              <a:ea typeface="Arial"/>
              <a:cs typeface="Arial"/>
              <a:sym typeface="Arial"/>
            </a:endParaRPr>
          </a:p>
        </p:txBody>
      </p:sp>
      <p:sp>
        <p:nvSpPr>
          <p:cNvPr id="903" name="Google Shape;903;p38"/>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904" name="Google Shape;904;p38"/>
          <p:cNvSpPr/>
          <p:nvPr/>
        </p:nvSpPr>
        <p:spPr>
          <a:xfrm>
            <a:off x="3708360" y="2362320"/>
            <a:ext cx="4647600" cy="4088520"/>
          </a:xfrm>
          <a:prstGeom prst="roundRect">
            <a:avLst>
              <a:gd name="adj" fmla="val 414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905" name="Google Shape;905;p38"/>
          <p:cNvGrpSpPr/>
          <p:nvPr/>
        </p:nvGrpSpPr>
        <p:grpSpPr>
          <a:xfrm>
            <a:off x="4050000" y="2536560"/>
            <a:ext cx="3964320" cy="3739680"/>
            <a:chOff x="4050000" y="2536560"/>
            <a:chExt cx="3964320" cy="3739680"/>
          </a:xfrm>
        </p:grpSpPr>
        <p:pic>
          <p:nvPicPr>
            <p:cNvPr id="906" name="Google Shape;906;p38"/>
            <p:cNvPicPr preferRelativeResize="0"/>
            <p:nvPr/>
          </p:nvPicPr>
          <p:blipFill rotWithShape="1">
            <a:blip r:embed="rId3">
              <a:alphaModFix/>
            </a:blip>
            <a:srcRect/>
            <a:stretch/>
          </p:blipFill>
          <p:spPr>
            <a:xfrm>
              <a:off x="4050000" y="2536560"/>
              <a:ext cx="3964320" cy="3739680"/>
            </a:xfrm>
            <a:prstGeom prst="rect">
              <a:avLst/>
            </a:prstGeom>
            <a:noFill/>
            <a:ln>
              <a:noFill/>
            </a:ln>
          </p:spPr>
        </p:pic>
        <p:sp>
          <p:nvSpPr>
            <p:cNvPr id="907" name="Google Shape;907;p38"/>
            <p:cNvSpPr/>
            <p:nvPr/>
          </p:nvSpPr>
          <p:spPr>
            <a:xfrm>
              <a:off x="5379840" y="4030920"/>
              <a:ext cx="1761120" cy="1433520"/>
            </a:xfrm>
            <a:prstGeom prst="ellipse">
              <a:avLst/>
            </a:prstGeom>
            <a:noFill/>
            <a:ln w="38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39"/>
          <p:cNvSpPr/>
          <p:nvPr/>
        </p:nvSpPr>
        <p:spPr>
          <a:xfrm>
            <a:off x="3822840" y="2374920"/>
            <a:ext cx="5002920" cy="4215600"/>
          </a:xfrm>
          <a:prstGeom prst="roundRect">
            <a:avLst>
              <a:gd name="adj" fmla="val 414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13" name="Google Shape;913;p3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CAPACITORES</a:t>
            </a:r>
            <a:endParaRPr sz="3200" b="0" i="0" u="none" strike="noStrike" cap="none">
              <a:latin typeface="Arial"/>
              <a:ea typeface="Arial"/>
              <a:cs typeface="Arial"/>
              <a:sym typeface="Arial"/>
            </a:endParaRPr>
          </a:p>
        </p:txBody>
      </p:sp>
      <p:sp>
        <p:nvSpPr>
          <p:cNvPr id="914" name="Google Shape;914;p39"/>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915" name="Google Shape;915;p39"/>
          <p:cNvPicPr preferRelativeResize="0"/>
          <p:nvPr/>
        </p:nvPicPr>
        <p:blipFill rotWithShape="1">
          <a:blip r:embed="rId3">
            <a:alphaModFix/>
          </a:blip>
          <a:srcRect/>
          <a:stretch/>
        </p:blipFill>
        <p:spPr>
          <a:xfrm>
            <a:off x="4177800" y="2566440"/>
            <a:ext cx="4293000" cy="3808440"/>
          </a:xfrm>
          <a:prstGeom prst="rect">
            <a:avLst/>
          </a:prstGeom>
          <a:noFill/>
          <a:ln>
            <a:noFill/>
          </a:ln>
        </p:spPr>
      </p:pic>
      <p:sp>
        <p:nvSpPr>
          <p:cNvPr id="916" name="Google Shape;916;p39"/>
          <p:cNvSpPr/>
          <p:nvPr/>
        </p:nvSpPr>
        <p:spPr>
          <a:xfrm>
            <a:off x="431640" y="2351160"/>
            <a:ext cx="3314160" cy="506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2) </a:t>
            </a:r>
            <a:r>
              <a:rPr lang="es-CL" sz="1800" b="1" i="0" u="none" strike="noStrike" cap="none">
                <a:solidFill>
                  <a:srgbClr val="000000"/>
                </a:solidFill>
                <a:latin typeface="Calibri"/>
                <a:ea typeface="Calibri"/>
                <a:cs typeface="Calibri"/>
                <a:sym typeface="Calibri"/>
              </a:rPr>
              <a:t>En relación al flujo eléctrico ¿Qué ocurre cuando aumenta el voltaje negativo?</a:t>
            </a:r>
            <a:endParaRPr sz="18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8" name="Google Shape;398;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399" name="Google Shape;399;p4"/>
          <p:cNvSpPr/>
          <p:nvPr/>
        </p:nvSpPr>
        <p:spPr>
          <a:xfrm>
            <a:off x="36194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1</a:t>
            </a:r>
            <a:endParaRPr sz="6000" b="0" i="0" u="none" strike="noStrike" cap="none">
              <a:latin typeface="Arial"/>
              <a:ea typeface="Arial"/>
              <a:cs typeface="Arial"/>
              <a:sym typeface="Arial"/>
            </a:endParaRPr>
          </a:p>
        </p:txBody>
      </p:sp>
      <p:sp>
        <p:nvSpPr>
          <p:cNvPr id="400" name="Google Shape;400;p4"/>
          <p:cNvSpPr/>
          <p:nvPr/>
        </p:nvSpPr>
        <p:spPr>
          <a:xfrm>
            <a:off x="3936960" y="2109960"/>
            <a:ext cx="4566600" cy="67464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400" b="0" i="0" u="none" strike="noStrike" cap="none">
                <a:solidFill>
                  <a:srgbClr val="C73E32"/>
                </a:solidFill>
                <a:latin typeface="Calibri"/>
                <a:ea typeface="Calibri"/>
                <a:cs typeface="Calibri"/>
                <a:sym typeface="Calibri"/>
              </a:rPr>
              <a:t>INTRODUCCIÓN A LOS </a:t>
            </a:r>
            <a:br>
              <a:rPr lang="es-CL" sz="1800" b="0" i="0" u="none" strike="noStrike" cap="none">
                <a:latin typeface="Arial"/>
                <a:ea typeface="Arial"/>
                <a:cs typeface="Arial"/>
                <a:sym typeface="Arial"/>
              </a:rPr>
            </a:br>
            <a:r>
              <a:rPr lang="es-CL" sz="2400" b="0" i="0" u="none" strike="noStrike" cap="none">
                <a:solidFill>
                  <a:srgbClr val="C73E32"/>
                </a:solidFill>
                <a:latin typeface="Calibri"/>
                <a:ea typeface="Calibri"/>
                <a:cs typeface="Calibri"/>
                <a:sym typeface="Calibri"/>
              </a:rPr>
              <a:t>PROYECTOS ELECTRÓNICOS</a:t>
            </a:r>
            <a:endParaRPr sz="2400" b="0" i="0" u="none" strike="noStrike" cap="none">
              <a:latin typeface="Arial"/>
              <a:ea typeface="Arial"/>
              <a:cs typeface="Arial"/>
              <a:sym typeface="Arial"/>
            </a:endParaRPr>
          </a:p>
        </p:txBody>
      </p:sp>
      <p:sp>
        <p:nvSpPr>
          <p:cNvPr id="401" name="Google Shape;401;p4"/>
          <p:cNvSpPr/>
          <p:nvPr/>
        </p:nvSpPr>
        <p:spPr>
          <a:xfrm>
            <a:off x="3474720" y="73044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152240" y="2959200"/>
            <a:ext cx="4321800" cy="3695040"/>
          </a:xfrm>
          <a:prstGeom prst="roundRect">
            <a:avLst>
              <a:gd name="adj" fmla="val 4120"/>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03" name="Google Shape;403;p4"/>
          <p:cNvSpPr/>
          <p:nvPr/>
        </p:nvSpPr>
        <p:spPr>
          <a:xfrm>
            <a:off x="4389840" y="3170880"/>
            <a:ext cx="5015880" cy="33814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600" b="0" i="0" u="none" strike="noStrike" cap="none">
                <a:solidFill>
                  <a:srgbClr val="000000"/>
                </a:solidFill>
                <a:latin typeface="Calibri"/>
                <a:ea typeface="Calibri"/>
                <a:cs typeface="Calibri"/>
                <a:sym typeface="Calibri"/>
              </a:rPr>
              <a:t>Actividad de conocimientos previos</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“Círculos de experiencia ”</a:t>
            </a:r>
            <a:endParaRPr sz="1600" b="0" i="0" u="none" strike="noStrike" cap="none">
              <a:latin typeface="Arial"/>
              <a:ea typeface="Arial"/>
              <a:cs typeface="Arial"/>
              <a:sym typeface="Arial"/>
            </a:endParaRPr>
          </a:p>
          <a:p>
            <a:pPr marL="0" marR="0" lvl="0" indent="0" algn="l" rtl="0">
              <a:lnSpc>
                <a:spcPct val="90000"/>
              </a:lnSpc>
              <a:spcBef>
                <a:spcPts val="1500"/>
              </a:spcBef>
              <a:spcAft>
                <a:spcPts val="0"/>
              </a:spcAft>
              <a:buNone/>
            </a:pPr>
            <a:r>
              <a:rPr lang="es-CL" sz="1600" b="0" i="0" u="none" strike="noStrike" cap="none">
                <a:solidFill>
                  <a:srgbClr val="000000"/>
                </a:solidFill>
                <a:latin typeface="Calibri"/>
                <a:ea typeface="Calibri"/>
                <a:cs typeface="Calibri"/>
                <a:sym typeface="Calibri"/>
              </a:rPr>
              <a:t>Introducción a la ley de Ohm</a:t>
            </a:r>
            <a:endParaRPr sz="1600" b="0" i="0" u="none" strike="noStrike" cap="none">
              <a:latin typeface="Arial"/>
              <a:ea typeface="Arial"/>
              <a:cs typeface="Arial"/>
              <a:sym typeface="Arial"/>
            </a:endParaRPr>
          </a:p>
          <a:p>
            <a:pPr marL="0" marR="0" lvl="0" indent="0" algn="l" rtl="0">
              <a:lnSpc>
                <a:spcPct val="90000"/>
              </a:lnSpc>
              <a:spcBef>
                <a:spcPts val="1500"/>
              </a:spcBef>
              <a:spcAft>
                <a:spcPts val="0"/>
              </a:spcAft>
              <a:buNone/>
            </a:pPr>
            <a:r>
              <a:rPr lang="es-CL" sz="1600" b="0" i="0" u="none" strike="noStrike" cap="none">
                <a:solidFill>
                  <a:srgbClr val="000000"/>
                </a:solidFill>
                <a:latin typeface="Calibri"/>
                <a:ea typeface="Calibri"/>
                <a:cs typeface="Calibri"/>
                <a:sym typeface="Calibri"/>
              </a:rPr>
              <a:t>Características de las Resistencias variables</a:t>
            </a:r>
            <a:endParaRPr sz="1600" b="0" i="0" u="none" strike="noStrike" cap="none">
              <a:latin typeface="Arial"/>
              <a:ea typeface="Arial"/>
              <a:cs typeface="Arial"/>
              <a:sym typeface="Arial"/>
            </a:endParaRPr>
          </a:p>
          <a:p>
            <a:pPr marL="0" marR="0" lvl="0" indent="0" algn="l" rtl="0">
              <a:lnSpc>
                <a:spcPct val="90000"/>
              </a:lnSpc>
              <a:spcBef>
                <a:spcPts val="1500"/>
              </a:spcBef>
              <a:spcAft>
                <a:spcPts val="0"/>
              </a:spcAft>
              <a:buNone/>
            </a:pPr>
            <a:r>
              <a:rPr lang="es-CL" sz="1600" b="0" i="0" u="none" strike="noStrike" cap="none">
                <a:solidFill>
                  <a:srgbClr val="000000"/>
                </a:solidFill>
                <a:latin typeface="Calibri"/>
                <a:ea typeface="Calibri"/>
                <a:cs typeface="Calibri"/>
                <a:sym typeface="Calibri"/>
              </a:rPr>
              <a:t>Características de los Capacitores</a:t>
            </a:r>
            <a:endParaRPr sz="1600" b="0" i="0" u="none" strike="noStrike" cap="none">
              <a:latin typeface="Arial"/>
              <a:ea typeface="Arial"/>
              <a:cs typeface="Arial"/>
              <a:sym typeface="Arial"/>
            </a:endParaRPr>
          </a:p>
          <a:p>
            <a:pPr marL="0" marR="0" lvl="0" indent="0" algn="l" rtl="0">
              <a:lnSpc>
                <a:spcPct val="90000"/>
              </a:lnSpc>
              <a:spcBef>
                <a:spcPts val="1500"/>
              </a:spcBef>
              <a:spcAft>
                <a:spcPts val="0"/>
              </a:spcAft>
              <a:buNone/>
            </a:pPr>
            <a:r>
              <a:rPr lang="es-CL" sz="1600" b="0" i="0" u="none" strike="noStrike" cap="none">
                <a:solidFill>
                  <a:srgbClr val="000000"/>
                </a:solidFill>
                <a:latin typeface="Calibri"/>
                <a:ea typeface="Calibri"/>
                <a:cs typeface="Calibri"/>
                <a:sym typeface="Calibri"/>
              </a:rPr>
              <a:t>Características del Circuito integrado 555</a:t>
            </a:r>
            <a:endParaRPr sz="1600" b="0" i="0" u="none" strike="noStrike" cap="none">
              <a:latin typeface="Arial"/>
              <a:ea typeface="Arial"/>
              <a:cs typeface="Arial"/>
              <a:sym typeface="Arial"/>
            </a:endParaRPr>
          </a:p>
          <a:p>
            <a:pPr marL="0" marR="0" lvl="0" indent="0" algn="l" rtl="0">
              <a:lnSpc>
                <a:spcPct val="90000"/>
              </a:lnSpc>
              <a:spcBef>
                <a:spcPts val="1500"/>
              </a:spcBef>
              <a:spcAft>
                <a:spcPts val="0"/>
              </a:spcAft>
              <a:buNone/>
            </a:pPr>
            <a:r>
              <a:rPr lang="es-CL" sz="1600" b="0" i="0" u="none" strike="noStrike" cap="none">
                <a:solidFill>
                  <a:srgbClr val="000000"/>
                </a:solidFill>
                <a:latin typeface="Calibri"/>
                <a:ea typeface="Calibri"/>
                <a:cs typeface="Calibri"/>
                <a:sym typeface="Calibri"/>
              </a:rPr>
              <a:t>Características del Circuito integrado LM741 </a:t>
            </a:r>
            <a:endParaRPr sz="1600" b="0" i="0" u="none" strike="noStrike" cap="none">
              <a:latin typeface="Arial"/>
              <a:ea typeface="Arial"/>
              <a:cs typeface="Arial"/>
              <a:sym typeface="Arial"/>
            </a:endParaRPr>
          </a:p>
          <a:p>
            <a:pPr marL="0" marR="0" lvl="0" indent="0" algn="l" rtl="0">
              <a:lnSpc>
                <a:spcPct val="90000"/>
              </a:lnSpc>
              <a:spcBef>
                <a:spcPts val="1500"/>
              </a:spcBef>
              <a:spcAft>
                <a:spcPts val="0"/>
              </a:spcAft>
              <a:buNone/>
            </a:pPr>
            <a:r>
              <a:rPr lang="es-CL" sz="1600" b="0" i="0" u="none" strike="noStrike" cap="none">
                <a:solidFill>
                  <a:srgbClr val="000000"/>
                </a:solidFill>
                <a:latin typeface="Calibri"/>
                <a:ea typeface="Calibri"/>
                <a:cs typeface="Calibri"/>
                <a:sym typeface="Calibri"/>
              </a:rPr>
              <a:t>Actividad cuánto aprendimos  sopa de letras</a:t>
            </a:r>
            <a:endParaRPr sz="1600" b="0" i="0" u="none" strike="noStrike" cap="none">
              <a:latin typeface="Arial"/>
              <a:ea typeface="Arial"/>
              <a:cs typeface="Arial"/>
              <a:sym typeface="Arial"/>
            </a:endParaRPr>
          </a:p>
          <a:p>
            <a:pPr marL="0" marR="0" lvl="0" indent="0" algn="l" rtl="0">
              <a:lnSpc>
                <a:spcPct val="80000"/>
              </a:lnSpc>
              <a:spcBef>
                <a:spcPts val="1500"/>
              </a:spcBef>
              <a:spcAft>
                <a:spcPts val="0"/>
              </a:spcAft>
              <a:buNone/>
            </a:pPr>
            <a:endParaRPr sz="1600" b="0" i="0" u="none" strike="noStrike" cap="none">
              <a:latin typeface="Arial"/>
              <a:ea typeface="Arial"/>
              <a:cs typeface="Arial"/>
              <a:sym typeface="Arial"/>
            </a:endParaRPr>
          </a:p>
          <a:p>
            <a:pPr marL="0" marR="0" lvl="0" indent="0" algn="l" rtl="0">
              <a:lnSpc>
                <a:spcPct val="80000"/>
              </a:lnSpc>
              <a:spcBef>
                <a:spcPts val="1500"/>
              </a:spcBef>
              <a:spcAft>
                <a:spcPts val="0"/>
              </a:spcAft>
              <a:buNone/>
            </a:pPr>
            <a:endParaRPr sz="1600" b="0" i="0" u="none" strike="noStrike" cap="none">
              <a:latin typeface="Arial"/>
              <a:ea typeface="Arial"/>
              <a:cs typeface="Arial"/>
              <a:sym typeface="Arial"/>
            </a:endParaRPr>
          </a:p>
        </p:txBody>
      </p:sp>
      <p:sp>
        <p:nvSpPr>
          <p:cNvPr id="404" name="Google Shape;404;p4"/>
          <p:cNvSpPr/>
          <p:nvPr/>
        </p:nvSpPr>
        <p:spPr>
          <a:xfrm>
            <a:off x="4038840" y="319428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027680" y="546876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4"/>
          <p:cNvGrpSpPr/>
          <p:nvPr/>
        </p:nvGrpSpPr>
        <p:grpSpPr>
          <a:xfrm>
            <a:off x="3952440" y="4608000"/>
            <a:ext cx="416880" cy="361440"/>
            <a:chOff x="3952440" y="4608000"/>
            <a:chExt cx="416880" cy="361440"/>
          </a:xfrm>
        </p:grpSpPr>
        <p:sp>
          <p:nvSpPr>
            <p:cNvPr id="407" name="Google Shape;407;p4"/>
            <p:cNvSpPr/>
            <p:nvPr/>
          </p:nvSpPr>
          <p:spPr>
            <a:xfrm>
              <a:off x="4027680" y="465804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3952440" y="4608000"/>
              <a:ext cx="416880" cy="36144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4</a:t>
              </a:r>
              <a:endParaRPr sz="1600" b="0" i="0" u="none" strike="noStrike" cap="none">
                <a:latin typeface="Arial"/>
                <a:ea typeface="Arial"/>
                <a:cs typeface="Arial"/>
                <a:sym typeface="Arial"/>
              </a:endParaRPr>
            </a:p>
          </p:txBody>
        </p:sp>
      </p:grpSp>
      <p:grpSp>
        <p:nvGrpSpPr>
          <p:cNvPr id="409" name="Google Shape;409;p4"/>
          <p:cNvGrpSpPr/>
          <p:nvPr/>
        </p:nvGrpSpPr>
        <p:grpSpPr>
          <a:xfrm>
            <a:off x="3978360" y="5020560"/>
            <a:ext cx="382320" cy="349560"/>
            <a:chOff x="3978360" y="5020560"/>
            <a:chExt cx="382320" cy="349560"/>
          </a:xfrm>
        </p:grpSpPr>
        <p:sp>
          <p:nvSpPr>
            <p:cNvPr id="410" name="Google Shape;410;p4"/>
            <p:cNvSpPr/>
            <p:nvPr/>
          </p:nvSpPr>
          <p:spPr>
            <a:xfrm>
              <a:off x="4027680" y="506772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3978360" y="5020560"/>
              <a:ext cx="382320" cy="349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5</a:t>
              </a:r>
              <a:endParaRPr sz="1600" b="0" i="0" u="none" strike="noStrike" cap="none">
                <a:latin typeface="Arial"/>
                <a:ea typeface="Arial"/>
                <a:cs typeface="Arial"/>
                <a:sym typeface="Arial"/>
              </a:endParaRPr>
            </a:p>
          </p:txBody>
        </p:sp>
      </p:grpSp>
      <p:sp>
        <p:nvSpPr>
          <p:cNvPr id="412" name="Google Shape;412;p4"/>
          <p:cNvSpPr/>
          <p:nvPr/>
        </p:nvSpPr>
        <p:spPr>
          <a:xfrm>
            <a:off x="3975840" y="5412600"/>
            <a:ext cx="382320" cy="349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6</a:t>
            </a:r>
            <a:endParaRPr sz="1600" b="0" i="0" u="none" strike="noStrike" cap="none">
              <a:latin typeface="Arial"/>
              <a:ea typeface="Arial"/>
              <a:cs typeface="Arial"/>
              <a:sym typeface="Arial"/>
            </a:endParaRPr>
          </a:p>
        </p:txBody>
      </p:sp>
      <p:grpSp>
        <p:nvGrpSpPr>
          <p:cNvPr id="413" name="Google Shape;413;p4"/>
          <p:cNvGrpSpPr/>
          <p:nvPr/>
        </p:nvGrpSpPr>
        <p:grpSpPr>
          <a:xfrm>
            <a:off x="3975840" y="5812560"/>
            <a:ext cx="382320" cy="349560"/>
            <a:chOff x="3975840" y="5812560"/>
            <a:chExt cx="382320" cy="349560"/>
          </a:xfrm>
        </p:grpSpPr>
        <p:sp>
          <p:nvSpPr>
            <p:cNvPr id="414" name="Google Shape;414;p4"/>
            <p:cNvSpPr/>
            <p:nvPr/>
          </p:nvSpPr>
          <p:spPr>
            <a:xfrm>
              <a:off x="4027680" y="585324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3975840" y="5812560"/>
              <a:ext cx="382320" cy="349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7</a:t>
              </a:r>
              <a:endParaRPr sz="1600" b="0" i="0" u="none" strike="noStrike" cap="none">
                <a:latin typeface="Arial"/>
                <a:ea typeface="Arial"/>
                <a:cs typeface="Arial"/>
                <a:sym typeface="Arial"/>
              </a:endParaRPr>
            </a:p>
          </p:txBody>
        </p:sp>
      </p:grpSp>
      <p:sp>
        <p:nvSpPr>
          <p:cNvPr id="416" name="Google Shape;416;p4"/>
          <p:cNvSpPr/>
          <p:nvPr/>
        </p:nvSpPr>
        <p:spPr>
          <a:xfrm>
            <a:off x="3995280" y="3170880"/>
            <a:ext cx="374040" cy="304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1</a:t>
            </a:r>
            <a:endParaRPr sz="1600" b="0" i="0" u="none" strike="noStrike" cap="none">
              <a:latin typeface="Arial"/>
              <a:ea typeface="Arial"/>
              <a:cs typeface="Arial"/>
              <a:sym typeface="Arial"/>
            </a:endParaRPr>
          </a:p>
        </p:txBody>
      </p:sp>
      <p:grpSp>
        <p:nvGrpSpPr>
          <p:cNvPr id="417" name="Google Shape;417;p4"/>
          <p:cNvGrpSpPr/>
          <p:nvPr/>
        </p:nvGrpSpPr>
        <p:grpSpPr>
          <a:xfrm>
            <a:off x="3995280" y="3775680"/>
            <a:ext cx="374040" cy="330840"/>
            <a:chOff x="3995280" y="3775680"/>
            <a:chExt cx="374040" cy="330840"/>
          </a:xfrm>
        </p:grpSpPr>
        <p:sp>
          <p:nvSpPr>
            <p:cNvPr id="418" name="Google Shape;418;p4"/>
            <p:cNvSpPr/>
            <p:nvPr/>
          </p:nvSpPr>
          <p:spPr>
            <a:xfrm>
              <a:off x="4038840" y="381744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3995280" y="3775680"/>
              <a:ext cx="374040" cy="304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2</a:t>
              </a:r>
              <a:endParaRPr sz="1600" b="0" i="0" u="none" strike="noStrike" cap="none">
                <a:latin typeface="Arial"/>
                <a:ea typeface="Arial"/>
                <a:cs typeface="Arial"/>
                <a:sym typeface="Arial"/>
              </a:endParaRPr>
            </a:p>
          </p:txBody>
        </p:sp>
      </p:grpSp>
      <p:grpSp>
        <p:nvGrpSpPr>
          <p:cNvPr id="420" name="Google Shape;420;p4"/>
          <p:cNvGrpSpPr/>
          <p:nvPr/>
        </p:nvGrpSpPr>
        <p:grpSpPr>
          <a:xfrm>
            <a:off x="3973320" y="4223520"/>
            <a:ext cx="374040" cy="313920"/>
            <a:chOff x="3973320" y="4223520"/>
            <a:chExt cx="374040" cy="313920"/>
          </a:xfrm>
        </p:grpSpPr>
        <p:sp>
          <p:nvSpPr>
            <p:cNvPr id="421" name="Google Shape;421;p4"/>
            <p:cNvSpPr/>
            <p:nvPr/>
          </p:nvSpPr>
          <p:spPr>
            <a:xfrm>
              <a:off x="4027680" y="4248360"/>
              <a:ext cx="281880" cy="28908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3973320" y="4223520"/>
              <a:ext cx="374040" cy="304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3</a:t>
              </a:r>
              <a:endParaRPr sz="1600" b="0" i="0" u="none" strike="noStrike" cap="none">
                <a:latin typeface="Arial"/>
                <a:ea typeface="Arial"/>
                <a:cs typeface="Arial"/>
                <a:sym typeface="Arial"/>
              </a:endParaRPr>
            </a:p>
          </p:txBody>
        </p:sp>
      </p:grpSp>
      <p:sp>
        <p:nvSpPr>
          <p:cNvPr id="423" name="Google Shape;423;p4"/>
          <p:cNvSpPr/>
          <p:nvPr/>
        </p:nvSpPr>
        <p:spPr>
          <a:xfrm>
            <a:off x="-1333440" y="560088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617400" y="84492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40"/>
          <p:cNvSpPr/>
          <p:nvPr/>
        </p:nvSpPr>
        <p:spPr>
          <a:xfrm>
            <a:off x="495360" y="2451240"/>
            <a:ext cx="8597160" cy="4139640"/>
          </a:xfrm>
          <a:prstGeom prst="roundRect">
            <a:avLst>
              <a:gd name="adj" fmla="val 414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22" name="Google Shape;922;p4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CAPACITORES</a:t>
            </a:r>
            <a:endParaRPr sz="3200" b="0" i="0" u="none" strike="noStrike" cap="none">
              <a:latin typeface="Arial"/>
              <a:ea typeface="Arial"/>
              <a:cs typeface="Arial"/>
              <a:sym typeface="Arial"/>
            </a:endParaRPr>
          </a:p>
        </p:txBody>
      </p:sp>
      <p:sp>
        <p:nvSpPr>
          <p:cNvPr id="923" name="Google Shape;923;p40"/>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grpSp>
        <p:nvGrpSpPr>
          <p:cNvPr id="924" name="Google Shape;924;p40"/>
          <p:cNvGrpSpPr/>
          <p:nvPr/>
        </p:nvGrpSpPr>
        <p:grpSpPr>
          <a:xfrm>
            <a:off x="807120" y="2755800"/>
            <a:ext cx="7943760" cy="3611160"/>
            <a:chOff x="807120" y="2755800"/>
            <a:chExt cx="7943760" cy="3611160"/>
          </a:xfrm>
        </p:grpSpPr>
        <p:pic>
          <p:nvPicPr>
            <p:cNvPr id="925" name="Google Shape;925;p40"/>
            <p:cNvPicPr preferRelativeResize="0"/>
            <p:nvPr/>
          </p:nvPicPr>
          <p:blipFill rotWithShape="1">
            <a:blip r:embed="rId3">
              <a:alphaModFix/>
            </a:blip>
            <a:srcRect/>
            <a:stretch/>
          </p:blipFill>
          <p:spPr>
            <a:xfrm>
              <a:off x="807120" y="2762640"/>
              <a:ext cx="3787560" cy="3570120"/>
            </a:xfrm>
            <a:prstGeom prst="rect">
              <a:avLst/>
            </a:prstGeom>
            <a:noFill/>
            <a:ln>
              <a:noFill/>
            </a:ln>
          </p:spPr>
        </p:pic>
        <p:sp>
          <p:nvSpPr>
            <p:cNvPr id="926" name="Google Shape;926;p40"/>
            <p:cNvSpPr/>
            <p:nvPr/>
          </p:nvSpPr>
          <p:spPr>
            <a:xfrm>
              <a:off x="983520" y="2755800"/>
              <a:ext cx="1942560" cy="296640"/>
            </a:xfrm>
            <a:prstGeom prst="roundRect">
              <a:avLst>
                <a:gd name="adj" fmla="val 16667"/>
              </a:avLst>
            </a:prstGeom>
            <a:noFill/>
            <a:ln w="38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7" name="Google Shape;927;p40"/>
            <p:cNvPicPr preferRelativeResize="0"/>
            <p:nvPr/>
          </p:nvPicPr>
          <p:blipFill rotWithShape="1">
            <a:blip r:embed="rId4">
              <a:alphaModFix/>
            </a:blip>
            <a:srcRect/>
            <a:stretch/>
          </p:blipFill>
          <p:spPr>
            <a:xfrm>
              <a:off x="5167080" y="2755800"/>
              <a:ext cx="3583800" cy="3611160"/>
            </a:xfrm>
            <a:prstGeom prst="rect">
              <a:avLst/>
            </a:prstGeom>
            <a:noFill/>
            <a:ln>
              <a:noFill/>
            </a:ln>
          </p:spPr>
        </p:pic>
        <p:sp>
          <p:nvSpPr>
            <p:cNvPr id="928" name="Google Shape;928;p40"/>
            <p:cNvSpPr/>
            <p:nvPr/>
          </p:nvSpPr>
          <p:spPr>
            <a:xfrm>
              <a:off x="5167080" y="2794680"/>
              <a:ext cx="1942560" cy="296640"/>
            </a:xfrm>
            <a:prstGeom prst="roundRect">
              <a:avLst>
                <a:gd name="adj" fmla="val 16667"/>
              </a:avLst>
            </a:prstGeom>
            <a:noFill/>
            <a:ln w="38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40"/>
          <p:cNvSpPr/>
          <p:nvPr/>
        </p:nvSpPr>
        <p:spPr>
          <a:xfrm>
            <a:off x="406440" y="2006640"/>
            <a:ext cx="7759080" cy="506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3) </a:t>
            </a:r>
            <a:r>
              <a:rPr lang="es-CL" sz="1800" b="1" i="0" u="none" strike="noStrike" cap="none">
                <a:solidFill>
                  <a:srgbClr val="000000"/>
                </a:solidFill>
                <a:latin typeface="Calibri"/>
                <a:ea typeface="Calibri"/>
                <a:cs typeface="Calibri"/>
                <a:sym typeface="Calibri"/>
              </a:rPr>
              <a:t>¿Qué ocurre con la capacitancia al variar el voltaje ?</a:t>
            </a:r>
            <a:endParaRPr sz="1800" b="0" i="0" u="none" strike="noStrike" cap="none">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1"/>
          <p:cNvSpPr/>
          <p:nvPr/>
        </p:nvSpPr>
        <p:spPr>
          <a:xfrm>
            <a:off x="4470480" y="2489040"/>
            <a:ext cx="3606120" cy="4241160"/>
          </a:xfrm>
          <a:prstGeom prst="roundRect">
            <a:avLst>
              <a:gd name="adj" fmla="val 414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35" name="Google Shape;935;p41"/>
          <p:cNvSpPr/>
          <p:nvPr/>
        </p:nvSpPr>
        <p:spPr>
          <a:xfrm>
            <a:off x="495360" y="2489040"/>
            <a:ext cx="3707640" cy="4241160"/>
          </a:xfrm>
          <a:prstGeom prst="roundRect">
            <a:avLst>
              <a:gd name="adj" fmla="val 414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36" name="Google Shape;936;p4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CAPACITORES</a:t>
            </a:r>
            <a:endParaRPr sz="3200" b="0" i="0" u="none" strike="noStrike" cap="none">
              <a:latin typeface="Arial"/>
              <a:ea typeface="Arial"/>
              <a:cs typeface="Arial"/>
              <a:sym typeface="Arial"/>
            </a:endParaRPr>
          </a:p>
        </p:txBody>
      </p:sp>
      <p:sp>
        <p:nvSpPr>
          <p:cNvPr id="937" name="Google Shape;937;p41"/>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938" name="Google Shape;938;p41"/>
          <p:cNvSpPr/>
          <p:nvPr/>
        </p:nvSpPr>
        <p:spPr>
          <a:xfrm>
            <a:off x="660240" y="2717640"/>
            <a:ext cx="3428280" cy="19044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Capacitor fijo: </a:t>
            </a:r>
            <a:r>
              <a:rPr lang="es-CL" sz="1800" b="0" i="0" u="none" strike="noStrike" cap="none">
                <a:solidFill>
                  <a:srgbClr val="000000"/>
                </a:solidFill>
                <a:latin typeface="Calibri"/>
                <a:ea typeface="Calibri"/>
                <a:cs typeface="Calibri"/>
                <a:sym typeface="Calibri"/>
              </a:rPr>
              <a:t>compuesto de placas internas con un valor de capacitancia fija en el de la imagen esta capacitancia es de 220 µF, lado negativo de conexión está demarcado por una línea blanca.</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939" name="Google Shape;939;p41"/>
          <p:cNvSpPr/>
          <p:nvPr/>
        </p:nvSpPr>
        <p:spPr>
          <a:xfrm>
            <a:off x="4587120" y="2476440"/>
            <a:ext cx="3448800" cy="22132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Capacitor Variable: </a:t>
            </a:r>
            <a:r>
              <a:rPr lang="es-CL" sz="1800" b="0" i="0" u="none" strike="noStrike" cap="none">
                <a:solidFill>
                  <a:srgbClr val="000000"/>
                </a:solidFill>
                <a:latin typeface="Calibri"/>
                <a:ea typeface="Calibri"/>
                <a:cs typeface="Calibri"/>
                <a:sym typeface="Calibri"/>
              </a:rPr>
              <a:t>en este tipo de capacitor es posible modificar la separación de las placas, por esto es posible cambiar su capacitancia, cuanto menor es el área común más baja es la capacitancia.</a:t>
            </a:r>
            <a:endParaRPr sz="1800" b="0" i="0" u="none" strike="noStrike" cap="none">
              <a:latin typeface="Arial"/>
              <a:ea typeface="Arial"/>
              <a:cs typeface="Arial"/>
              <a:sym typeface="Arial"/>
            </a:endParaRPr>
          </a:p>
        </p:txBody>
      </p:sp>
      <p:pic>
        <p:nvPicPr>
          <p:cNvPr id="940" name="Google Shape;940;p41" descr="PCF OEM Capacitor Electrolitico 220uF 16V - 10pcs | PC Factory"/>
          <p:cNvPicPr preferRelativeResize="0"/>
          <p:nvPr/>
        </p:nvPicPr>
        <p:blipFill rotWithShape="1">
          <a:blip r:embed="rId3">
            <a:alphaModFix/>
          </a:blip>
          <a:srcRect l="3864" t="24672" r="5462" b="32108"/>
          <a:stretch/>
        </p:blipFill>
        <p:spPr>
          <a:xfrm>
            <a:off x="749160" y="4686120"/>
            <a:ext cx="3382560" cy="1612440"/>
          </a:xfrm>
          <a:prstGeom prst="rect">
            <a:avLst/>
          </a:prstGeom>
          <a:noFill/>
          <a:ln>
            <a:noFill/>
          </a:ln>
        </p:spPr>
      </p:pic>
      <p:sp>
        <p:nvSpPr>
          <p:cNvPr id="941" name="Google Shape;941;p41"/>
          <p:cNvSpPr/>
          <p:nvPr/>
        </p:nvSpPr>
        <p:spPr>
          <a:xfrm>
            <a:off x="466200" y="2085480"/>
            <a:ext cx="2223360" cy="3366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Tipos de capacitores: </a:t>
            </a:r>
            <a:endParaRPr sz="1800" b="0" i="0" u="none" strike="noStrike" cap="none">
              <a:latin typeface="Arial"/>
              <a:ea typeface="Arial"/>
              <a:cs typeface="Arial"/>
              <a:sym typeface="Arial"/>
            </a:endParaRPr>
          </a:p>
        </p:txBody>
      </p:sp>
      <p:pic>
        <p:nvPicPr>
          <p:cNvPr id="942" name="Google Shape;942;p41" descr="air-dielectric variable capacitors., Electrical Condenser, Energy Storage  Capacitors, कैपेसिटर, संधारित्र - Shine System Solution, Ahmedabad | ID:  21533994633"/>
          <p:cNvPicPr preferRelativeResize="0"/>
          <p:nvPr/>
        </p:nvPicPr>
        <p:blipFill rotWithShape="1">
          <a:blip r:embed="rId4">
            <a:alphaModFix/>
          </a:blip>
          <a:srcRect/>
          <a:stretch/>
        </p:blipFill>
        <p:spPr>
          <a:xfrm>
            <a:off x="4762440" y="4229280"/>
            <a:ext cx="2913840" cy="2430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2"/>
          <p:cNvSpPr/>
          <p:nvPr/>
        </p:nvSpPr>
        <p:spPr>
          <a:xfrm>
            <a:off x="4038480" y="2082960"/>
            <a:ext cx="5155560" cy="467280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48" name="Google Shape;948;p4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DIODOS </a:t>
            </a:r>
            <a:r>
              <a:rPr lang="es-CL" sz="3200" b="0" i="0" u="none" strike="noStrike" cap="none">
                <a:solidFill>
                  <a:srgbClr val="C73E32"/>
                </a:solidFill>
                <a:latin typeface="Calibri"/>
                <a:ea typeface="Calibri"/>
                <a:cs typeface="Calibri"/>
                <a:sym typeface="Calibri"/>
              </a:rPr>
              <a:t>LED</a:t>
            </a:r>
            <a:endParaRPr sz="3200" b="0" i="0" u="none" strike="noStrike" cap="none">
              <a:latin typeface="Arial"/>
              <a:ea typeface="Arial"/>
              <a:cs typeface="Arial"/>
              <a:sym typeface="Arial"/>
            </a:endParaRPr>
          </a:p>
        </p:txBody>
      </p:sp>
      <p:sp>
        <p:nvSpPr>
          <p:cNvPr id="949" name="Google Shape;949;p42"/>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950" name="Google Shape;950;p42" descr="DIODO SEMICONDUCTOR CURVA CARACTERÍSTICA DEL DIODO"/>
          <p:cNvPicPr preferRelativeResize="0"/>
          <p:nvPr/>
        </p:nvPicPr>
        <p:blipFill rotWithShape="1">
          <a:blip r:embed="rId3">
            <a:alphaModFix/>
          </a:blip>
          <a:srcRect l="3146" r="3331"/>
          <a:stretch/>
        </p:blipFill>
        <p:spPr>
          <a:xfrm>
            <a:off x="4178160" y="2198880"/>
            <a:ext cx="4901400" cy="4442400"/>
          </a:xfrm>
          <a:prstGeom prst="rect">
            <a:avLst/>
          </a:prstGeom>
          <a:noFill/>
          <a:ln>
            <a:noFill/>
          </a:ln>
        </p:spPr>
      </p:pic>
      <p:sp>
        <p:nvSpPr>
          <p:cNvPr id="951" name="Google Shape;951;p42"/>
          <p:cNvSpPr/>
          <p:nvPr/>
        </p:nvSpPr>
        <p:spPr>
          <a:xfrm>
            <a:off x="431640" y="2102760"/>
            <a:ext cx="3517200" cy="3312360"/>
          </a:xfrm>
          <a:prstGeom prst="rect">
            <a:avLst/>
          </a:prstGeom>
          <a:noFill/>
          <a:ln>
            <a:noFill/>
          </a:ln>
        </p:spPr>
        <p:txBody>
          <a:bodyPr spcFirstLastPara="1" wrap="square" lIns="90000" tIns="45000" rIns="90000" bIns="45000" anchor="t" anchorCtr="0">
            <a:no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diodo es un dispositivo electrónico, que </a:t>
            </a:r>
            <a:r>
              <a:rPr lang="es-CL" sz="1800" b="1" i="0" u="none" strike="noStrike" cap="none">
                <a:solidFill>
                  <a:srgbClr val="000000"/>
                </a:solidFill>
                <a:latin typeface="Calibri"/>
                <a:ea typeface="Calibri"/>
                <a:cs typeface="Calibri"/>
                <a:sym typeface="Calibri"/>
              </a:rPr>
              <a:t>posee dos terminales ánodo y cátodo</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40400" marR="0" lvl="0" indent="-139680" algn="l" rtl="0">
              <a:lnSpc>
                <a:spcPct val="9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la imagen adjunta se presenta la curva de comportamiento de un diodo. </a:t>
            </a:r>
            <a:endParaRPr sz="1800" b="0" i="0" u="none" strike="noStrike" cap="none">
              <a:latin typeface="Arial"/>
              <a:ea typeface="Arial"/>
              <a:cs typeface="Arial"/>
              <a:sym typeface="Arial"/>
            </a:endParaRPr>
          </a:p>
          <a:p>
            <a:pPr marL="140400" marR="0" lvl="0" indent="-139680" algn="l" rtl="0">
              <a:lnSpc>
                <a:spcPct val="9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 posible utilizar los diodos en diferentes aplicaciones como protección de circuitos y en el caso de los diodos led actualmente  son la base de la iluminación utilizada en distintos sectores industriales.</a:t>
            </a:r>
            <a:endParaRPr sz="18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DIODO </a:t>
            </a:r>
            <a:r>
              <a:rPr lang="es-CL" sz="3200" b="0" i="0" u="none" strike="noStrike" cap="none">
                <a:solidFill>
                  <a:srgbClr val="C73E32"/>
                </a:solidFill>
                <a:latin typeface="Calibri"/>
                <a:ea typeface="Calibri"/>
                <a:cs typeface="Calibri"/>
                <a:sym typeface="Calibri"/>
              </a:rPr>
              <a:t>LED</a:t>
            </a:r>
            <a:endParaRPr sz="3200" b="0" i="0" u="none" strike="noStrike" cap="none">
              <a:latin typeface="Arial"/>
              <a:ea typeface="Arial"/>
              <a:cs typeface="Arial"/>
              <a:sym typeface="Arial"/>
            </a:endParaRPr>
          </a:p>
        </p:txBody>
      </p:sp>
      <p:sp>
        <p:nvSpPr>
          <p:cNvPr id="957" name="Google Shape;957;p43"/>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958" name="Google Shape;958;p43" descr="Símbolo diodo led | Ledbox News"/>
          <p:cNvPicPr preferRelativeResize="0"/>
          <p:nvPr/>
        </p:nvPicPr>
        <p:blipFill rotWithShape="1">
          <a:blip r:embed="rId3">
            <a:alphaModFix/>
          </a:blip>
          <a:srcRect/>
          <a:stretch/>
        </p:blipFill>
        <p:spPr>
          <a:xfrm>
            <a:off x="5382360" y="2585160"/>
            <a:ext cx="2458800" cy="1400040"/>
          </a:xfrm>
          <a:prstGeom prst="rect">
            <a:avLst/>
          </a:prstGeom>
          <a:noFill/>
          <a:ln>
            <a:noFill/>
          </a:ln>
        </p:spPr>
      </p:pic>
      <p:sp>
        <p:nvSpPr>
          <p:cNvPr id="959" name="Google Shape;959;p43"/>
          <p:cNvSpPr/>
          <p:nvPr/>
        </p:nvSpPr>
        <p:spPr>
          <a:xfrm>
            <a:off x="533520" y="2351160"/>
            <a:ext cx="4520520" cy="2016720"/>
          </a:xfrm>
          <a:prstGeom prst="rect">
            <a:avLst/>
          </a:prstGeom>
          <a:noFill/>
          <a:ln>
            <a:noFill/>
          </a:ln>
        </p:spPr>
        <p:txBody>
          <a:bodyPr spcFirstLastPara="1" wrap="square" lIns="90000" tIns="45000" rIns="90000" bIns="45000" anchor="t" anchorCtr="0">
            <a:no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un diodo es posible realizar conexión inversa o directa, esta variación se realiza invirtiendo la polaridad de la conexión. </a:t>
            </a:r>
            <a:endParaRPr sz="1800" b="0" i="0" u="none" strike="noStrike" cap="none">
              <a:latin typeface="Arial"/>
              <a:ea typeface="Arial"/>
              <a:cs typeface="Arial"/>
              <a:sym typeface="Arial"/>
            </a:endParaRPr>
          </a:p>
          <a:p>
            <a:pPr marL="140400" marR="0" lvl="0" indent="-139680" algn="l" rtl="0">
              <a:lnSpc>
                <a:spcPct val="9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Esta diferencia es aplicada en los diodo como el 1N4007, para el caso de un diodo LED en la imagen podemos ver la simbología que lo diferencia del resto de los tipos de diodo.  </a:t>
            </a:r>
            <a:endParaRPr sz="1800" b="0" i="0" u="none" strike="noStrike" cap="none">
              <a:latin typeface="Arial"/>
              <a:ea typeface="Arial"/>
              <a:cs typeface="Arial"/>
              <a:sym typeface="Arial"/>
            </a:endParaRPr>
          </a:p>
          <a:p>
            <a:pPr marL="0" marR="0" lvl="0" indent="0" algn="l" rtl="0">
              <a:lnSpc>
                <a:spcPct val="90000"/>
              </a:lnSpc>
              <a:spcBef>
                <a:spcPts val="1100"/>
              </a:spcBef>
              <a:spcAft>
                <a:spcPts val="0"/>
              </a:spcAft>
              <a:buNone/>
            </a:pPr>
            <a:endParaRPr sz="1800" b="0" i="0" u="none" strike="noStrike" cap="none">
              <a:latin typeface="Arial"/>
              <a:ea typeface="Arial"/>
              <a:cs typeface="Arial"/>
              <a:sym typeface="Arial"/>
            </a:endParaRPr>
          </a:p>
        </p:txBody>
      </p:sp>
      <p:sp>
        <p:nvSpPr>
          <p:cNvPr id="960" name="Google Shape;960;p43"/>
          <p:cNvSpPr/>
          <p:nvPr/>
        </p:nvSpPr>
        <p:spPr>
          <a:xfrm>
            <a:off x="520560" y="4484880"/>
            <a:ext cx="7555680" cy="1321920"/>
          </a:xfrm>
          <a:prstGeom prst="rect">
            <a:avLst/>
          </a:prstGeom>
          <a:noFill/>
          <a:ln>
            <a:noFill/>
          </a:ln>
        </p:spPr>
        <p:txBody>
          <a:bodyPr spcFirstLastPara="1" wrap="square" lIns="90000" tIns="45000" rIns="90000" bIns="45000" anchor="t" anchorCtr="0">
            <a:no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un LED la luz radiada, se conecta en polarización directa, internamente cuando los electrones caen en los espacios disponibles emiten luz. </a:t>
            </a:r>
            <a:endParaRPr sz="1800" b="0" i="0" u="none" strike="noStrike" cap="none">
              <a:latin typeface="Arial"/>
              <a:ea typeface="Arial"/>
              <a:cs typeface="Arial"/>
              <a:sym typeface="Arial"/>
            </a:endParaRPr>
          </a:p>
          <a:p>
            <a:pPr marL="140400" marR="0" lvl="0" indent="-139680" algn="l" rtl="0">
              <a:lnSpc>
                <a:spcPct val="9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Esta energía en forma de luz es posible que sea radiada en un amplio espectro de longitud de onda.</a:t>
            </a:r>
            <a:endParaRPr sz="1800" b="0" i="0" u="none" strike="noStrike" cap="none">
              <a:latin typeface="Arial"/>
              <a:ea typeface="Arial"/>
              <a:cs typeface="Arial"/>
              <a:sym typeface="Arial"/>
            </a:endParaRPr>
          </a:p>
          <a:p>
            <a:pPr marL="0" marR="0" lvl="0" indent="0" algn="l" rtl="0">
              <a:lnSpc>
                <a:spcPct val="90000"/>
              </a:lnSpc>
              <a:spcBef>
                <a:spcPts val="1100"/>
              </a:spcBef>
              <a:spcAft>
                <a:spcPts val="0"/>
              </a:spcAft>
              <a:buNone/>
            </a:pPr>
            <a:endParaRPr sz="1800" b="0" i="0" u="none" strike="noStrike" cap="none">
              <a:latin typeface="Arial"/>
              <a:ea typeface="Arial"/>
              <a:cs typeface="Arial"/>
              <a:sym typeface="Arial"/>
            </a:endParaRPr>
          </a:p>
        </p:txBody>
      </p:sp>
      <p:sp>
        <p:nvSpPr>
          <p:cNvPr id="961" name="Google Shape;961;p43"/>
          <p:cNvSpPr/>
          <p:nvPr/>
        </p:nvSpPr>
        <p:spPr>
          <a:xfrm>
            <a:off x="5161680" y="2362320"/>
            <a:ext cx="2900160" cy="1954440"/>
          </a:xfrm>
          <a:prstGeom prst="roundRect">
            <a:avLst>
              <a:gd name="adj" fmla="val 3898"/>
            </a:avLst>
          </a:prstGeom>
          <a:solidFill>
            <a:srgbClr val="1CA848">
              <a:alpha val="20000"/>
            </a:srgbClr>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DIODO </a:t>
            </a:r>
            <a:r>
              <a:rPr lang="es-CL" sz="3200" b="0" i="0" u="none" strike="noStrike" cap="none">
                <a:solidFill>
                  <a:srgbClr val="C73E32"/>
                </a:solidFill>
                <a:latin typeface="Calibri"/>
                <a:ea typeface="Calibri"/>
                <a:cs typeface="Calibri"/>
                <a:sym typeface="Calibri"/>
              </a:rPr>
              <a:t>LED</a:t>
            </a:r>
            <a:endParaRPr sz="3200" b="0" i="0" u="none" strike="noStrike" cap="none">
              <a:latin typeface="Arial"/>
              <a:ea typeface="Arial"/>
              <a:cs typeface="Arial"/>
              <a:sym typeface="Arial"/>
            </a:endParaRPr>
          </a:p>
        </p:txBody>
      </p:sp>
      <p:sp>
        <p:nvSpPr>
          <p:cNvPr id="967" name="Google Shape;967;p44"/>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grpSp>
        <p:nvGrpSpPr>
          <p:cNvPr id="968" name="Google Shape;968;p44"/>
          <p:cNvGrpSpPr/>
          <p:nvPr/>
        </p:nvGrpSpPr>
        <p:grpSpPr>
          <a:xfrm>
            <a:off x="3648960" y="1964160"/>
            <a:ext cx="5393160" cy="4841640"/>
            <a:chOff x="3648960" y="1964160"/>
            <a:chExt cx="5393160" cy="4841640"/>
          </a:xfrm>
        </p:grpSpPr>
        <p:sp>
          <p:nvSpPr>
            <p:cNvPr id="969" name="Google Shape;969;p44"/>
            <p:cNvSpPr/>
            <p:nvPr/>
          </p:nvSpPr>
          <p:spPr>
            <a:xfrm>
              <a:off x="3648960" y="1964160"/>
              <a:ext cx="5393160" cy="4841640"/>
            </a:xfrm>
            <a:prstGeom prst="roundRect">
              <a:avLst>
                <a:gd name="adj" fmla="val 414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970" name="Google Shape;970;p44" descr="Diodo LED – TallerElectronica.com / Blog"/>
            <p:cNvPicPr preferRelativeResize="0"/>
            <p:nvPr/>
          </p:nvPicPr>
          <p:blipFill rotWithShape="1">
            <a:blip r:embed="rId3">
              <a:alphaModFix/>
            </a:blip>
            <a:srcRect/>
            <a:stretch/>
          </p:blipFill>
          <p:spPr>
            <a:xfrm>
              <a:off x="3734640" y="2159640"/>
              <a:ext cx="5221800" cy="4620960"/>
            </a:xfrm>
            <a:prstGeom prst="rect">
              <a:avLst/>
            </a:prstGeom>
            <a:noFill/>
            <a:ln>
              <a:noFill/>
            </a:ln>
          </p:spPr>
        </p:pic>
      </p:grpSp>
      <p:sp>
        <p:nvSpPr>
          <p:cNvPr id="971" name="Google Shape;971;p44"/>
          <p:cNvSpPr/>
          <p:nvPr/>
        </p:nvSpPr>
        <p:spPr>
          <a:xfrm>
            <a:off x="412560" y="1993320"/>
            <a:ext cx="3328920" cy="20577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2000" b="1" i="0" u="none" strike="noStrike" cap="none">
                <a:solidFill>
                  <a:srgbClr val="000000"/>
                </a:solidFill>
                <a:latin typeface="Calibri"/>
                <a:ea typeface="Calibri"/>
                <a:cs typeface="Calibri"/>
                <a:sym typeface="Calibri"/>
              </a:rPr>
              <a:t>Dentro de sus características principales está: </a:t>
            </a:r>
            <a:endParaRPr sz="2000" b="0" i="0" u="none" strike="noStrike" cap="none">
              <a:latin typeface="Arial"/>
              <a:ea typeface="Arial"/>
              <a:cs typeface="Arial"/>
              <a:sym typeface="Arial"/>
            </a:endParaRPr>
          </a:p>
          <a:p>
            <a:pPr marL="126000" marR="0" lvl="0" indent="-127000" algn="l" rtl="0">
              <a:lnSpc>
                <a:spcPct val="90000"/>
              </a:lnSpc>
              <a:spcBef>
                <a:spcPts val="1199"/>
              </a:spcBef>
              <a:spcAft>
                <a:spcPts val="0"/>
              </a:spcAft>
              <a:buClr>
                <a:srgbClr val="000000"/>
              </a:buClr>
              <a:buSzPts val="2000"/>
              <a:buFont typeface="Arial"/>
              <a:buChar char="•"/>
            </a:pPr>
            <a:r>
              <a:rPr lang="es-CL" sz="2000" b="0" i="0" u="none" strike="noStrike" cap="none">
                <a:solidFill>
                  <a:srgbClr val="000000"/>
                </a:solidFill>
                <a:latin typeface="Calibri"/>
                <a:ea typeface="Calibri"/>
                <a:cs typeface="Calibri"/>
                <a:sym typeface="Calibri"/>
              </a:rPr>
              <a:t>Largo tiempo de vida útil</a:t>
            </a:r>
            <a:endParaRPr sz="2000" b="0" i="0" u="none" strike="noStrike" cap="none">
              <a:latin typeface="Arial"/>
              <a:ea typeface="Arial"/>
              <a:cs typeface="Arial"/>
              <a:sym typeface="Arial"/>
            </a:endParaRPr>
          </a:p>
          <a:p>
            <a:pPr marL="126000" marR="0" lvl="0" indent="-127000" algn="l" rtl="0">
              <a:lnSpc>
                <a:spcPct val="90000"/>
              </a:lnSpc>
              <a:spcBef>
                <a:spcPts val="1199"/>
              </a:spcBef>
              <a:spcAft>
                <a:spcPts val="0"/>
              </a:spcAft>
              <a:buClr>
                <a:srgbClr val="000000"/>
              </a:buClr>
              <a:buSzPts val="2000"/>
              <a:buFont typeface="Arial"/>
              <a:buChar char="•"/>
            </a:pPr>
            <a:r>
              <a:rPr lang="es-CL" sz="2000" b="0" i="0" u="none" strike="noStrike" cap="none">
                <a:solidFill>
                  <a:srgbClr val="000000"/>
                </a:solidFill>
                <a:latin typeface="Calibri"/>
                <a:ea typeface="Calibri"/>
                <a:cs typeface="Calibri"/>
                <a:sym typeface="Calibri"/>
              </a:rPr>
              <a:t>Rápida velocidad de conmutación</a:t>
            </a:r>
            <a:endParaRPr sz="20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45"/>
          <p:cNvSpPr/>
          <p:nvPr/>
        </p:nvSpPr>
        <p:spPr>
          <a:xfrm>
            <a:off x="4364640" y="2273400"/>
            <a:ext cx="4300560" cy="396180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77" name="Google Shape;977;p45"/>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CIRCUITO </a:t>
            </a:r>
            <a:r>
              <a:rPr lang="es-CL" sz="3200" b="0" i="0" u="none" strike="noStrike" cap="none">
                <a:solidFill>
                  <a:srgbClr val="C73E32"/>
                </a:solidFill>
                <a:latin typeface="Calibri"/>
                <a:ea typeface="Calibri"/>
                <a:cs typeface="Calibri"/>
                <a:sym typeface="Calibri"/>
              </a:rPr>
              <a:t>INTEGRADO 555</a:t>
            </a:r>
            <a:endParaRPr sz="3200" b="0" i="0" u="none" strike="noStrike" cap="none">
              <a:latin typeface="Arial"/>
              <a:ea typeface="Arial"/>
              <a:cs typeface="Arial"/>
              <a:sym typeface="Arial"/>
            </a:endParaRPr>
          </a:p>
        </p:txBody>
      </p:sp>
      <p:sp>
        <p:nvSpPr>
          <p:cNvPr id="978" name="Google Shape;978;p45"/>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pic>
        <p:nvPicPr>
          <p:cNvPr id="979" name="Google Shape;979;p45" descr="CircuitoDIODO-44.jpg"/>
          <p:cNvPicPr preferRelativeResize="0"/>
          <p:nvPr/>
        </p:nvPicPr>
        <p:blipFill rotWithShape="1">
          <a:blip r:embed="rId3">
            <a:alphaModFix/>
          </a:blip>
          <a:srcRect r="6410" b="4942"/>
          <a:stretch/>
        </p:blipFill>
        <p:spPr>
          <a:xfrm>
            <a:off x="4551120" y="2374920"/>
            <a:ext cx="3927960" cy="3758400"/>
          </a:xfrm>
          <a:prstGeom prst="rect">
            <a:avLst/>
          </a:prstGeom>
          <a:noFill/>
          <a:ln>
            <a:noFill/>
          </a:ln>
        </p:spPr>
      </p:pic>
      <p:sp>
        <p:nvSpPr>
          <p:cNvPr id="980" name="Google Shape;980;p45"/>
          <p:cNvSpPr/>
          <p:nvPr/>
        </p:nvSpPr>
        <p:spPr>
          <a:xfrm>
            <a:off x="448560" y="2204280"/>
            <a:ext cx="3906720" cy="30837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Es un circuito integrado monolítico utilizado para diferentes aplicaciones, algunas de sus configuraciones son </a:t>
            </a:r>
            <a:r>
              <a:rPr lang="es-CL" sz="1800" b="1" i="0" u="none" strike="noStrike" cap="none" dirty="0">
                <a:solidFill>
                  <a:srgbClr val="000000"/>
                </a:solidFill>
                <a:latin typeface="Calibri"/>
                <a:ea typeface="Calibri"/>
                <a:cs typeface="Calibri"/>
                <a:sym typeface="Calibri"/>
              </a:rPr>
              <a:t>astable y monoestable</a:t>
            </a:r>
            <a:r>
              <a:rPr lang="es-CL" sz="1800" b="0" i="0" u="none" strike="noStrike" cap="none" dirty="0">
                <a:solidFill>
                  <a:srgbClr val="000000"/>
                </a:solidFill>
                <a:latin typeface="Calibri"/>
                <a:ea typeface="Calibri"/>
                <a:cs typeface="Calibri"/>
                <a:sym typeface="Calibri"/>
              </a:rPr>
              <a:t>, éstas se diferencian en lo siguiente: </a:t>
            </a: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dirty="0">
                <a:solidFill>
                  <a:srgbClr val="C73E32"/>
                </a:solidFill>
                <a:latin typeface="Calibri"/>
                <a:ea typeface="Calibri"/>
                <a:cs typeface="Calibri"/>
                <a:sym typeface="Calibri"/>
              </a:rPr>
              <a:t>Astable: </a:t>
            </a:r>
            <a:r>
              <a:rPr lang="es-CL" sz="1800" b="0" i="0" u="none" strike="noStrike" cap="none" dirty="0">
                <a:solidFill>
                  <a:srgbClr val="000000"/>
                </a:solidFill>
                <a:latin typeface="Calibri"/>
                <a:ea typeface="Calibri"/>
                <a:cs typeface="Calibri"/>
                <a:sym typeface="Calibri"/>
              </a:rPr>
              <a:t>en esta configuración es posible mantener un cambio constante entre los estados altos y bajos en su salida, es posible utilizar una entrada que indique con cual estado se debe comenzar en </a:t>
            </a:r>
            <a:r>
              <a:rPr lang="es-CL" sz="1800" dirty="0">
                <a:latin typeface="Calibri"/>
                <a:ea typeface="Calibri"/>
                <a:cs typeface="Calibri"/>
                <a:sym typeface="Calibri"/>
              </a:rPr>
              <a:t>la </a:t>
            </a:r>
            <a:r>
              <a:rPr lang="es-CL" sz="1800" b="0" i="0" u="none" strike="noStrike" cap="none" dirty="0">
                <a:solidFill>
                  <a:srgbClr val="000000"/>
                </a:solidFill>
                <a:latin typeface="Calibri"/>
                <a:ea typeface="Calibri"/>
                <a:cs typeface="Calibri"/>
                <a:sym typeface="Calibri"/>
              </a:rPr>
              <a:t>salida del CI.</a:t>
            </a:r>
            <a:endParaRPr sz="1800" b="0" i="0" u="none" strike="noStrike" cap="none"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46"/>
          <p:cNvSpPr/>
          <p:nvPr/>
        </p:nvSpPr>
        <p:spPr>
          <a:xfrm>
            <a:off x="3784680" y="2146320"/>
            <a:ext cx="4880880" cy="365688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86" name="Google Shape;986;p4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CIRCUITO </a:t>
            </a:r>
            <a:r>
              <a:rPr lang="es-CL" sz="3200" b="0" i="0" u="none" strike="noStrike" cap="none">
                <a:solidFill>
                  <a:srgbClr val="C73E32"/>
                </a:solidFill>
                <a:latin typeface="Calibri"/>
                <a:ea typeface="Calibri"/>
                <a:cs typeface="Calibri"/>
                <a:sym typeface="Calibri"/>
              </a:rPr>
              <a:t>INTEGRADO 555</a:t>
            </a:r>
            <a:endParaRPr sz="3200" b="0" i="0" u="none" strike="noStrike" cap="none">
              <a:latin typeface="Arial"/>
              <a:ea typeface="Arial"/>
              <a:cs typeface="Arial"/>
              <a:sym typeface="Arial"/>
            </a:endParaRPr>
          </a:p>
        </p:txBody>
      </p:sp>
      <p:sp>
        <p:nvSpPr>
          <p:cNvPr id="987" name="Google Shape;987;p46"/>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988" name="Google Shape;988;p46"/>
          <p:cNvSpPr/>
          <p:nvPr/>
        </p:nvSpPr>
        <p:spPr>
          <a:xfrm>
            <a:off x="448560" y="2127960"/>
            <a:ext cx="3208320" cy="29235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Monoestable: </a:t>
            </a:r>
            <a:r>
              <a:rPr lang="es-CL" sz="1800" b="0" i="0" u="none" strike="noStrike" cap="none">
                <a:solidFill>
                  <a:srgbClr val="000000"/>
                </a:solidFill>
                <a:latin typeface="Calibri"/>
                <a:ea typeface="Calibri"/>
                <a:cs typeface="Calibri"/>
                <a:sym typeface="Calibri"/>
              </a:rPr>
              <a:t>para esta configuración  es posible mantener un estado alto o bajo de forma indefinida. </a:t>
            </a:r>
            <a:endParaRPr sz="1800" b="0" i="0" u="none" strike="noStrike" cap="none">
              <a:latin typeface="Arial"/>
              <a:ea typeface="Arial"/>
              <a:cs typeface="Arial"/>
              <a:sym typeface="Arial"/>
            </a:endParaRPr>
          </a:p>
          <a:p>
            <a:pPr marL="0" marR="0" lvl="0" indent="0" algn="l" rtl="0">
              <a:lnSpc>
                <a:spcPct val="90000"/>
              </a:lnSpc>
              <a:spcBef>
                <a:spcPts val="1100"/>
              </a:spcBef>
              <a:spcAft>
                <a:spcPts val="0"/>
              </a:spcAft>
              <a:buNone/>
            </a:pPr>
            <a:r>
              <a:rPr lang="es-CL" sz="1800" b="0" i="0" u="none" strike="noStrike" cap="none">
                <a:solidFill>
                  <a:srgbClr val="000000"/>
                </a:solidFill>
                <a:latin typeface="Calibri"/>
                <a:ea typeface="Calibri"/>
                <a:cs typeface="Calibri"/>
                <a:sym typeface="Calibri"/>
              </a:rPr>
              <a:t>Este funcionamiento de oscilador, requiere en algunas aplicaciones de una entrada para la inversión del estado fijo. </a:t>
            </a:r>
            <a:endParaRPr sz="1800" b="0" i="0" u="none" strike="noStrike" cap="none">
              <a:latin typeface="Arial"/>
              <a:ea typeface="Arial"/>
              <a:cs typeface="Arial"/>
              <a:sym typeface="Arial"/>
            </a:endParaRPr>
          </a:p>
          <a:p>
            <a:pPr marL="0" marR="0" lvl="0" indent="0" algn="l" rtl="0">
              <a:lnSpc>
                <a:spcPct val="90000"/>
              </a:lnSpc>
              <a:spcBef>
                <a:spcPts val="1100"/>
              </a:spcBef>
              <a:spcAft>
                <a:spcPts val="0"/>
              </a:spcAft>
              <a:buNone/>
            </a:pPr>
            <a:r>
              <a:rPr lang="es-CL" sz="1800" b="1" i="0" u="none" strike="noStrike" cap="none">
                <a:solidFill>
                  <a:srgbClr val="000000"/>
                </a:solidFill>
                <a:latin typeface="Calibri"/>
                <a:ea typeface="Calibri"/>
                <a:cs typeface="Calibri"/>
                <a:sym typeface="Calibri"/>
              </a:rPr>
              <a:t>La constante de tiempo RC controla el ancho de pulso </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de salida.</a:t>
            </a:r>
            <a:endParaRPr sz="1800" b="0" i="0" u="none" strike="noStrike" cap="none">
              <a:latin typeface="Arial"/>
              <a:ea typeface="Arial"/>
              <a:cs typeface="Arial"/>
              <a:sym typeface="Arial"/>
            </a:endParaRPr>
          </a:p>
        </p:txBody>
      </p:sp>
      <p:pic>
        <p:nvPicPr>
          <p:cNvPr id="989" name="Google Shape;989;p46" descr="CircuitoDIODO2.jpg"/>
          <p:cNvPicPr preferRelativeResize="0"/>
          <p:nvPr/>
        </p:nvPicPr>
        <p:blipFill rotWithShape="1">
          <a:blip r:embed="rId3">
            <a:alphaModFix/>
          </a:blip>
          <a:srcRect l="4222" t="8248" r="6521" b="7516"/>
          <a:stretch/>
        </p:blipFill>
        <p:spPr>
          <a:xfrm>
            <a:off x="3911760" y="2368440"/>
            <a:ext cx="4583880" cy="32122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47"/>
          <p:cNvSpPr/>
          <p:nvPr/>
        </p:nvSpPr>
        <p:spPr>
          <a:xfrm>
            <a:off x="4051440" y="2197080"/>
            <a:ext cx="4880880" cy="453312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95" name="Google Shape;995;p4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AMPLIFICADOR </a:t>
            </a:r>
            <a:r>
              <a:rPr lang="es-CL" sz="3200" b="0" i="0" u="none" strike="noStrike" cap="none">
                <a:solidFill>
                  <a:srgbClr val="C73E32"/>
                </a:solidFill>
                <a:latin typeface="Calibri"/>
                <a:ea typeface="Calibri"/>
                <a:cs typeface="Calibri"/>
                <a:sym typeface="Calibri"/>
              </a:rPr>
              <a:t>OPERACIONAL</a:t>
            </a:r>
            <a:endParaRPr sz="3200" b="0" i="0" u="none" strike="noStrike" cap="none">
              <a:latin typeface="Arial"/>
              <a:ea typeface="Arial"/>
              <a:cs typeface="Arial"/>
              <a:sym typeface="Arial"/>
            </a:endParaRPr>
          </a:p>
        </p:txBody>
      </p:sp>
      <p:sp>
        <p:nvSpPr>
          <p:cNvPr id="996" name="Google Shape;996;p47"/>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
        <p:nvSpPr>
          <p:cNvPr id="997" name="Google Shape;997;p47"/>
          <p:cNvSpPr/>
          <p:nvPr/>
        </p:nvSpPr>
        <p:spPr>
          <a:xfrm>
            <a:off x="406440" y="2232000"/>
            <a:ext cx="3529800" cy="3672720"/>
          </a:xfrm>
          <a:prstGeom prst="rect">
            <a:avLst/>
          </a:prstGeom>
          <a:noFill/>
          <a:ln>
            <a:noFill/>
          </a:ln>
        </p:spPr>
        <p:txBody>
          <a:bodyPr spcFirstLastPara="1" wrap="square" lIns="90000" tIns="45000" rIns="90000" bIns="45000" anchor="t" anchorCtr="0">
            <a:no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amplificador operacional, es un circuito integrado utilizado para realizar operaciones matemáticas y en aplicaciones de control. </a:t>
            </a:r>
            <a:endParaRPr sz="1800" b="0" i="0" u="none" strike="noStrike" cap="none">
              <a:latin typeface="Arial"/>
              <a:ea typeface="Arial"/>
              <a:cs typeface="Arial"/>
              <a:sym typeface="Arial"/>
            </a:endParaRPr>
          </a:p>
          <a:p>
            <a:pPr marL="140400" marR="0" lvl="0" indent="-139680" algn="l" rtl="0">
              <a:lnSpc>
                <a:spcPct val="9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Algunas de las operaciones matemáticas a realizar con la suma, la integración y la diferenciación. </a:t>
            </a:r>
            <a:endParaRPr sz="1800" b="0" i="0" u="none" strike="noStrike" cap="none">
              <a:latin typeface="Arial"/>
              <a:ea typeface="Arial"/>
              <a:cs typeface="Arial"/>
              <a:sym typeface="Arial"/>
            </a:endParaRPr>
          </a:p>
          <a:p>
            <a:pPr marL="140400" marR="0" lvl="0" indent="-139680" algn="l" rtl="0">
              <a:lnSpc>
                <a:spcPct val="9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Como circuito integrado existen diferentes modelos disponibles en el mercado uno de los más utilizados es el LM741.</a:t>
            </a:r>
            <a:endParaRPr sz="1800" b="0" i="0" u="none" strike="noStrike" cap="none">
              <a:latin typeface="Arial"/>
              <a:ea typeface="Arial"/>
              <a:cs typeface="Arial"/>
              <a:sym typeface="Arial"/>
            </a:endParaRPr>
          </a:p>
        </p:txBody>
      </p:sp>
      <p:sp>
        <p:nvSpPr>
          <p:cNvPr id="998" name="Google Shape;998;p47"/>
          <p:cNvSpPr/>
          <p:nvPr/>
        </p:nvSpPr>
        <p:spPr>
          <a:xfrm>
            <a:off x="3954600" y="2077560"/>
            <a:ext cx="4857120" cy="611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pic>
        <p:nvPicPr>
          <p:cNvPr id="999" name="Google Shape;999;p47" descr="Amplificador Operacional LM741CN DIP-8 - CDMX Electrónica"/>
          <p:cNvPicPr preferRelativeResize="0"/>
          <p:nvPr/>
        </p:nvPicPr>
        <p:blipFill rotWithShape="1">
          <a:blip r:embed="rId3">
            <a:alphaModFix/>
          </a:blip>
          <a:srcRect l="2404" t="18786" r="3147" b="5321"/>
          <a:stretch/>
        </p:blipFill>
        <p:spPr>
          <a:xfrm>
            <a:off x="4294080" y="2971800"/>
            <a:ext cx="4430520" cy="3560040"/>
          </a:xfrm>
          <a:prstGeom prst="rect">
            <a:avLst/>
          </a:prstGeom>
          <a:noFill/>
          <a:ln>
            <a:noFill/>
          </a:ln>
        </p:spPr>
      </p:pic>
      <p:sp>
        <p:nvSpPr>
          <p:cNvPr id="1000" name="Google Shape;1000;p47"/>
          <p:cNvSpPr/>
          <p:nvPr/>
        </p:nvSpPr>
        <p:spPr>
          <a:xfrm>
            <a:off x="4618800" y="2470320"/>
            <a:ext cx="3768120" cy="3643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29754D"/>
                </a:solidFill>
                <a:latin typeface="Calibri"/>
                <a:ea typeface="Calibri"/>
                <a:cs typeface="Calibri"/>
                <a:sym typeface="Calibri"/>
              </a:rPr>
              <a:t>AMPLIFICADOR OPERACIONAL LM741</a:t>
            </a:r>
            <a:endParaRPr sz="1800" b="0" i="0" u="none" strike="noStrike" cap="none">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AMPLIFICADOR </a:t>
            </a:r>
            <a:r>
              <a:rPr lang="es-CL" sz="3200" b="0" i="0" u="none" strike="noStrike" cap="none">
                <a:solidFill>
                  <a:srgbClr val="C73E32"/>
                </a:solidFill>
                <a:latin typeface="Calibri"/>
                <a:ea typeface="Calibri"/>
                <a:cs typeface="Calibri"/>
                <a:sym typeface="Calibri"/>
              </a:rPr>
              <a:t>OPERACIONAL</a:t>
            </a:r>
            <a:endParaRPr sz="3200" b="0" i="0" u="none" strike="noStrike" cap="none">
              <a:latin typeface="Arial"/>
              <a:ea typeface="Arial"/>
              <a:cs typeface="Arial"/>
              <a:sym typeface="Arial"/>
            </a:endParaRPr>
          </a:p>
        </p:txBody>
      </p:sp>
      <p:sp>
        <p:nvSpPr>
          <p:cNvPr id="1006" name="Google Shape;1006;p48"/>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grpSp>
        <p:nvGrpSpPr>
          <p:cNvPr id="1007" name="Google Shape;1007;p48"/>
          <p:cNvGrpSpPr/>
          <p:nvPr/>
        </p:nvGrpSpPr>
        <p:grpSpPr>
          <a:xfrm>
            <a:off x="1561320" y="2082960"/>
            <a:ext cx="6597000" cy="4025160"/>
            <a:chOff x="1561320" y="2082960"/>
            <a:chExt cx="6597000" cy="4025160"/>
          </a:xfrm>
        </p:grpSpPr>
        <p:sp>
          <p:nvSpPr>
            <p:cNvPr id="1008" name="Google Shape;1008;p48"/>
            <p:cNvSpPr/>
            <p:nvPr/>
          </p:nvSpPr>
          <p:spPr>
            <a:xfrm>
              <a:off x="1561320" y="2082960"/>
              <a:ext cx="6597000" cy="402516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1009" name="Google Shape;1009;p48" descr="Realimentación negativa"/>
            <p:cNvPicPr preferRelativeResize="0"/>
            <p:nvPr/>
          </p:nvPicPr>
          <p:blipFill rotWithShape="1">
            <a:blip r:embed="rId3">
              <a:alphaModFix/>
            </a:blip>
            <a:srcRect b="6904"/>
            <a:stretch/>
          </p:blipFill>
          <p:spPr>
            <a:xfrm>
              <a:off x="2021400" y="2324160"/>
              <a:ext cx="5676840" cy="2996640"/>
            </a:xfrm>
            <a:prstGeom prst="rect">
              <a:avLst/>
            </a:prstGeom>
            <a:noFill/>
            <a:ln>
              <a:noFill/>
            </a:ln>
          </p:spPr>
        </p:pic>
        <p:sp>
          <p:nvSpPr>
            <p:cNvPr id="1010" name="Google Shape;1010;p48"/>
            <p:cNvSpPr/>
            <p:nvPr/>
          </p:nvSpPr>
          <p:spPr>
            <a:xfrm>
              <a:off x="1863000" y="5564160"/>
              <a:ext cx="5993640" cy="415080"/>
            </a:xfrm>
            <a:prstGeom prst="rect">
              <a:avLst/>
            </a:prstGeom>
            <a:noFill/>
            <a:ln>
              <a:noFill/>
            </a:ln>
          </p:spPr>
          <p:txBody>
            <a:bodyPr spcFirstLastPara="1" wrap="square" lIns="90000" tIns="45000" rIns="90000" bIns="45000" anchor="t" anchorCtr="0">
              <a:noAutofit/>
            </a:bodyPr>
            <a:lstStyle/>
            <a:p>
              <a:pPr marL="457200" marR="0" lvl="0" indent="0" algn="ctr"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Realimentación negativa </a:t>
              </a:r>
              <a:endParaRPr sz="18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pic>
        <p:nvPicPr>
          <p:cNvPr id="1015" name="Google Shape;1015;p49"/>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grpSp>
        <p:nvGrpSpPr>
          <p:cNvPr id="1016" name="Google Shape;1016;p49"/>
          <p:cNvGrpSpPr/>
          <p:nvPr/>
        </p:nvGrpSpPr>
        <p:grpSpPr>
          <a:xfrm>
            <a:off x="3758367" y="1533600"/>
            <a:ext cx="5075313" cy="2359440"/>
            <a:chOff x="3758367" y="1533600"/>
            <a:chExt cx="5075313" cy="2359440"/>
          </a:xfrm>
        </p:grpSpPr>
        <p:sp>
          <p:nvSpPr>
            <p:cNvPr id="1017" name="Google Shape;1017;p49"/>
            <p:cNvSpPr/>
            <p:nvPr/>
          </p:nvSpPr>
          <p:spPr>
            <a:xfrm flipH="1">
              <a:off x="4469040" y="1533600"/>
              <a:ext cx="43646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018" name="Google Shape;1018;p49"/>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9" name="Google Shape;1019;p49"/>
          <p:cNvSpPr/>
          <p:nvPr/>
        </p:nvSpPr>
        <p:spPr>
          <a:xfrm>
            <a:off x="4831920" y="1804680"/>
            <a:ext cx="380880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te invitamos a que revises la cápsula animada:</a:t>
            </a:r>
            <a:endParaRPr sz="1800" b="0" i="0" u="none" strike="noStrike" cap="none">
              <a:latin typeface="Arial"/>
              <a:ea typeface="Arial"/>
              <a:cs typeface="Arial"/>
              <a:sym typeface="Arial"/>
            </a:endParaRPr>
          </a:p>
          <a:p>
            <a:pPr marL="0" marR="0" lvl="0" indent="0" algn="l" rtl="0">
              <a:lnSpc>
                <a:spcPct val="6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C73E32"/>
                </a:solidFill>
                <a:latin typeface="Calibri"/>
                <a:ea typeface="Calibri"/>
                <a:cs typeface="Calibri"/>
                <a:sym typeface="Calibri"/>
              </a:rPr>
              <a:t>“Seguridad y uso de elementos </a:t>
            </a:r>
            <a:br>
              <a:rPr lang="es-CL" sz="1800" b="0" i="0" u="none" strike="noStrike" cap="none">
                <a:latin typeface="Arial"/>
                <a:ea typeface="Arial"/>
                <a:cs typeface="Arial"/>
                <a:sym typeface="Arial"/>
              </a:rPr>
            </a:br>
            <a:r>
              <a:rPr lang="es-CL" sz="2000" b="1" i="0" u="none" strike="noStrike" cap="none">
                <a:solidFill>
                  <a:srgbClr val="C73E32"/>
                </a:solidFill>
                <a:latin typeface="Calibri"/>
                <a:ea typeface="Calibri"/>
                <a:cs typeface="Calibri"/>
                <a:sym typeface="Calibri"/>
              </a:rPr>
              <a:t>de protección personal”</a:t>
            </a:r>
            <a:endParaRPr sz="2000" b="0" i="0" u="none" strike="noStrike" cap="none">
              <a:latin typeface="Arial"/>
              <a:ea typeface="Arial"/>
              <a:cs typeface="Arial"/>
              <a:sym typeface="Arial"/>
            </a:endParaRPr>
          </a:p>
        </p:txBody>
      </p:sp>
      <p:sp>
        <p:nvSpPr>
          <p:cNvPr id="1020" name="Google Shape;1020;p49"/>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1021" name="Google Shape;1021;p49"/>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1022" name="Google Shape;1022;p49"/>
          <p:cNvSpPr/>
          <p:nvPr/>
        </p:nvSpPr>
        <p:spPr>
          <a:xfrm>
            <a:off x="5529240" y="4350600"/>
            <a:ext cx="485712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6153120" y="4473000"/>
            <a:ext cx="18396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
          <p:cNvSpPr/>
          <p:nvPr/>
        </p:nvSpPr>
        <p:spPr>
          <a:xfrm>
            <a:off x="546120" y="2336400"/>
            <a:ext cx="7555680" cy="331020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30" name="Google Shape;430;p5" descr="Grafica_Electricidad(1).png"/>
          <p:cNvPicPr preferRelativeResize="0"/>
          <p:nvPr/>
        </p:nvPicPr>
        <p:blipFill rotWithShape="1">
          <a:blip r:embed="rId3">
            <a:alphaModFix/>
          </a:blip>
          <a:srcRect l="46007" t="72573"/>
          <a:stretch/>
        </p:blipFill>
        <p:spPr>
          <a:xfrm>
            <a:off x="4750200" y="2243520"/>
            <a:ext cx="4371840" cy="3598560"/>
          </a:xfrm>
          <a:prstGeom prst="rect">
            <a:avLst/>
          </a:prstGeom>
          <a:noFill/>
          <a:ln>
            <a:noFill/>
          </a:ln>
        </p:spPr>
      </p:pic>
      <p:sp>
        <p:nvSpPr>
          <p:cNvPr id="431" name="Google Shape;431;p5"/>
          <p:cNvSpPr/>
          <p:nvPr/>
        </p:nvSpPr>
        <p:spPr>
          <a:xfrm>
            <a:off x="779040" y="2900880"/>
            <a:ext cx="4456800" cy="2550240"/>
          </a:xfrm>
          <a:prstGeom prst="rect">
            <a:avLst/>
          </a:prstGeom>
          <a:noFill/>
          <a:ln>
            <a:noFill/>
          </a:ln>
        </p:spPr>
        <p:txBody>
          <a:bodyPr spcFirstLastPara="1" wrap="square" lIns="90000" tIns="45000" rIns="90000" bIns="45000" anchor="t" anchorCtr="0">
            <a:noAutofit/>
          </a:bodyPr>
          <a:lstStyle/>
          <a:p>
            <a:pPr marL="158400" marR="0" lvl="0" indent="-157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Evaluación con escala estimativa de texto guía, los contenidos a evaluar podrán ser revisados por todas y todos los estudiantes. </a:t>
            </a:r>
            <a:endParaRPr sz="1800" b="0" i="0" u="none" strike="noStrike" cap="none">
              <a:latin typeface="Arial"/>
              <a:ea typeface="Arial"/>
              <a:cs typeface="Arial"/>
              <a:sym typeface="Arial"/>
            </a:endParaRPr>
          </a:p>
          <a:p>
            <a:pPr marL="158400" marR="0" lvl="0" indent="-157680" algn="l" rtl="0">
              <a:lnSpc>
                <a:spcPct val="90000"/>
              </a:lnSpc>
              <a:spcBef>
                <a:spcPts val="11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Retroalimentación periódica  de la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profesora o profesor durante las clases</a:t>
            </a:r>
            <a:endParaRPr sz="1800" b="0" i="0" u="none" strike="noStrike" cap="none">
              <a:latin typeface="Arial"/>
              <a:ea typeface="Arial"/>
              <a:cs typeface="Arial"/>
              <a:sym typeface="Arial"/>
            </a:endParaRPr>
          </a:p>
          <a:p>
            <a:pPr marL="158400" marR="0" lvl="0" indent="-157680" algn="l" rtl="0">
              <a:lnSpc>
                <a:spcPct val="90000"/>
              </a:lnSpc>
              <a:spcBef>
                <a:spcPts val="1199"/>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Ticket de salida: </a:t>
            </a:r>
            <a:r>
              <a:rPr lang="es-CL" sz="1800" b="0" i="0" u="none" strike="noStrike" cap="none">
                <a:solidFill>
                  <a:srgbClr val="000000"/>
                </a:solidFill>
                <a:latin typeface="Calibri"/>
                <a:ea typeface="Calibri"/>
                <a:cs typeface="Calibri"/>
                <a:sym typeface="Calibri"/>
              </a:rPr>
              <a:t>reforzamiento de los contenidos vistos durante las clases  </a:t>
            </a:r>
            <a:endParaRPr sz="1800" b="0" i="0" u="none" strike="noStrike" cap="none">
              <a:latin typeface="Arial"/>
              <a:ea typeface="Arial"/>
              <a:cs typeface="Arial"/>
              <a:sym typeface="Arial"/>
            </a:endParaRPr>
          </a:p>
        </p:txBody>
      </p:sp>
      <p:sp>
        <p:nvSpPr>
          <p:cNvPr id="432" name="Google Shape;432;p5"/>
          <p:cNvSpPr/>
          <p:nvPr/>
        </p:nvSpPr>
        <p:spPr>
          <a:xfrm>
            <a:off x="444600" y="113256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ESTRATEGIAS DE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MONITOREO DE LOS AVANCES</a:t>
            </a:r>
            <a:endParaRPr sz="2800" b="0" i="0" u="none" strike="noStrike" cap="none">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50"/>
          <p:cNvSpPr/>
          <p:nvPr/>
        </p:nvSpPr>
        <p:spPr>
          <a:xfrm>
            <a:off x="491760" y="216540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029" name="Google Shape;1029;p50"/>
          <p:cNvSpPr/>
          <p:nvPr/>
        </p:nvSpPr>
        <p:spPr>
          <a:xfrm>
            <a:off x="902520" y="2580480"/>
            <a:ext cx="6767640" cy="1775160"/>
          </a:xfrm>
          <a:prstGeom prst="rect">
            <a:avLst/>
          </a:prstGeom>
          <a:noFill/>
          <a:ln>
            <a:noFill/>
          </a:ln>
        </p:spPr>
        <p:txBody>
          <a:bodyPr spcFirstLastPara="1" wrap="square" lIns="90000" tIns="91425" rIns="90000" bIns="91425" anchor="t" anchorCtr="0">
            <a:noAutofit/>
          </a:bodyPr>
          <a:lstStyle/>
          <a:p>
            <a:pPr marL="0" marR="0" lvl="0" indent="0" algn="l" rtl="0">
              <a:lnSpc>
                <a:spcPct val="115000"/>
              </a:lnSpc>
              <a:spcBef>
                <a:spcPts val="0"/>
              </a:spcBef>
              <a:spcAft>
                <a:spcPts val="0"/>
              </a:spcAft>
              <a:buNone/>
            </a:pPr>
            <a:r>
              <a:rPr lang="es-CL" sz="1700" b="0" i="0" u="none" strike="noStrike" cap="none">
                <a:solidFill>
                  <a:srgbClr val="000000"/>
                </a:solidFill>
                <a:latin typeface="Calibri"/>
                <a:ea typeface="Calibri"/>
                <a:cs typeface="Calibri"/>
                <a:sym typeface="Calibri"/>
              </a:rPr>
              <a:t>Si quieres profundizar, te invitamos a visitar el sitio de </a:t>
            </a:r>
            <a:r>
              <a:rPr lang="es-CL" sz="17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7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Para esta actividad te sugerimos:</a:t>
            </a:r>
            <a:endParaRPr sz="17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700" b="0" i="0" u="none" strike="noStrike" cap="none">
              <a:latin typeface="Arial"/>
              <a:ea typeface="Arial"/>
              <a:cs typeface="Arial"/>
              <a:sym typeface="Arial"/>
            </a:endParaRPr>
          </a:p>
          <a:p>
            <a:pPr marL="244800" marR="0" lvl="1" indent="-244080" algn="l" rtl="0">
              <a:lnSpc>
                <a:spcPct val="90000"/>
              </a:lnSpc>
              <a:spcBef>
                <a:spcPts val="499"/>
              </a:spcBef>
              <a:spcAft>
                <a:spcPts val="0"/>
              </a:spcAft>
              <a:buClr>
                <a:srgbClr val="000000"/>
              </a:buClr>
              <a:buSzPts val="1870"/>
              <a:buFont typeface="Noto Sans Symbols"/>
              <a:buChar char="✔"/>
            </a:pPr>
            <a:r>
              <a:rPr lang="es-CL" sz="1700" b="1" i="0" u="none" strike="noStrike" cap="none">
                <a:solidFill>
                  <a:srgbClr val="29754D"/>
                </a:solidFill>
                <a:latin typeface="Calibri"/>
                <a:ea typeface="Calibri"/>
                <a:cs typeface="Calibri"/>
                <a:sym typeface="Calibri"/>
              </a:rPr>
              <a:t>Simulador de ley de ohm</a:t>
            </a:r>
            <a:endParaRPr sz="1700" b="0" i="0" u="none" strike="noStrike" cap="none">
              <a:latin typeface="Arial"/>
              <a:ea typeface="Arial"/>
              <a:cs typeface="Arial"/>
              <a:sym typeface="Arial"/>
            </a:endParaRPr>
          </a:p>
          <a:p>
            <a:pPr marL="244800" marR="0" lvl="1" indent="-244080" algn="l" rtl="0">
              <a:lnSpc>
                <a:spcPct val="90000"/>
              </a:lnSpc>
              <a:spcBef>
                <a:spcPts val="499"/>
              </a:spcBef>
              <a:spcAft>
                <a:spcPts val="0"/>
              </a:spcAft>
              <a:buClr>
                <a:srgbClr val="000000"/>
              </a:buClr>
              <a:buSzPts val="1870"/>
              <a:buFont typeface="Noto Sans Symbols"/>
              <a:buChar char="✔"/>
            </a:pPr>
            <a:r>
              <a:rPr lang="es-CL" sz="1700" b="1" i="0" u="none" strike="noStrike" cap="none">
                <a:solidFill>
                  <a:srgbClr val="29754D"/>
                </a:solidFill>
                <a:latin typeface="Calibri"/>
                <a:ea typeface="Calibri"/>
                <a:cs typeface="Calibri"/>
                <a:sym typeface="Calibri"/>
              </a:rPr>
              <a:t>Simulador de funcionamiento condensador</a:t>
            </a:r>
            <a:endParaRPr sz="1700" b="0" i="0" u="none" strike="noStrike" cap="none">
              <a:latin typeface="Arial"/>
              <a:ea typeface="Arial"/>
              <a:cs typeface="Arial"/>
              <a:sym typeface="Arial"/>
            </a:endParaRPr>
          </a:p>
        </p:txBody>
      </p:sp>
      <p:sp>
        <p:nvSpPr>
          <p:cNvPr id="1030" name="Google Shape;1030;p50"/>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1031" name="Google Shape;1031;p50"/>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1032" name="Google Shape;1032;p50"/>
          <p:cNvGrpSpPr/>
          <p:nvPr/>
        </p:nvGrpSpPr>
        <p:grpSpPr>
          <a:xfrm>
            <a:off x="5067000" y="3464640"/>
            <a:ext cx="4439160" cy="4205520"/>
            <a:chOff x="5067000" y="3464640"/>
            <a:chExt cx="4439160" cy="4205520"/>
          </a:xfrm>
        </p:grpSpPr>
        <p:pic>
          <p:nvPicPr>
            <p:cNvPr id="1033" name="Google Shape;1033;p50"/>
            <p:cNvPicPr preferRelativeResize="0"/>
            <p:nvPr/>
          </p:nvPicPr>
          <p:blipFill rotWithShape="1">
            <a:blip r:embed="rId4">
              <a:alphaModFix/>
            </a:blip>
            <a:srcRect/>
            <a:stretch/>
          </p:blipFill>
          <p:spPr>
            <a:xfrm>
              <a:off x="5067000" y="3464640"/>
              <a:ext cx="4439160" cy="4205520"/>
            </a:xfrm>
            <a:prstGeom prst="rect">
              <a:avLst/>
            </a:prstGeom>
            <a:noFill/>
            <a:ln>
              <a:noFill/>
            </a:ln>
          </p:spPr>
        </p:pic>
        <p:pic>
          <p:nvPicPr>
            <p:cNvPr id="1034" name="Google Shape;1034;p50"/>
            <p:cNvPicPr preferRelativeResize="0"/>
            <p:nvPr/>
          </p:nvPicPr>
          <p:blipFill rotWithShape="1">
            <a:blip r:embed="rId5">
              <a:alphaModFix/>
            </a:blip>
            <a:srcRect/>
            <a:stretch/>
          </p:blipFill>
          <p:spPr>
            <a:xfrm>
              <a:off x="6528600" y="3826440"/>
              <a:ext cx="1497240" cy="630000"/>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51"/>
          <p:cNvSpPr/>
          <p:nvPr/>
        </p:nvSpPr>
        <p:spPr>
          <a:xfrm>
            <a:off x="562320" y="4457160"/>
            <a:ext cx="8477640" cy="2198880"/>
          </a:xfrm>
          <a:prstGeom prst="roundRect">
            <a:avLst>
              <a:gd name="adj" fmla="val 16792"/>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1040" name="Google Shape;1040;p51"/>
          <p:cNvPicPr preferRelativeResize="0"/>
          <p:nvPr/>
        </p:nvPicPr>
        <p:blipFill rotWithShape="1">
          <a:blip r:embed="rId3">
            <a:alphaModFix/>
          </a:blip>
          <a:srcRect/>
          <a:stretch/>
        </p:blipFill>
        <p:spPr>
          <a:xfrm>
            <a:off x="8620560" y="4231800"/>
            <a:ext cx="482400" cy="460080"/>
          </a:xfrm>
          <a:prstGeom prst="rect">
            <a:avLst/>
          </a:prstGeom>
          <a:noFill/>
          <a:ln>
            <a:noFill/>
          </a:ln>
        </p:spPr>
      </p:pic>
      <p:sp>
        <p:nvSpPr>
          <p:cNvPr id="1041" name="Google Shape;1041;p51"/>
          <p:cNvSpPr/>
          <p:nvPr/>
        </p:nvSpPr>
        <p:spPr>
          <a:xfrm>
            <a:off x="562320" y="2320560"/>
            <a:ext cx="8477640" cy="1910880"/>
          </a:xfrm>
          <a:prstGeom prst="roundRect">
            <a:avLst>
              <a:gd name="adj" fmla="val 16792"/>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1042" name="Google Shape;1042;p51"/>
          <p:cNvPicPr preferRelativeResize="0"/>
          <p:nvPr/>
        </p:nvPicPr>
        <p:blipFill rotWithShape="1">
          <a:blip r:embed="rId3">
            <a:alphaModFix/>
          </a:blip>
          <a:srcRect/>
          <a:stretch/>
        </p:blipFill>
        <p:spPr>
          <a:xfrm>
            <a:off x="8620560" y="2095200"/>
            <a:ext cx="482400" cy="460080"/>
          </a:xfrm>
          <a:prstGeom prst="rect">
            <a:avLst/>
          </a:prstGeom>
          <a:noFill/>
          <a:ln>
            <a:noFill/>
          </a:ln>
        </p:spPr>
      </p:pic>
      <p:sp>
        <p:nvSpPr>
          <p:cNvPr id="1043" name="Google Shape;1043;p51"/>
          <p:cNvSpPr/>
          <p:nvPr/>
        </p:nvSpPr>
        <p:spPr>
          <a:xfrm>
            <a:off x="915120" y="2649240"/>
            <a:ext cx="7772040" cy="1306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Está dirigido a apoyar a los centros educativos y docentes de formación técnico profesional a nivel nacional, incorporando recursos virtuales en los procesos de enseñanza aprendizaje.</a:t>
            </a:r>
            <a:endParaRPr sz="1600" b="0" i="0" u="none" strike="noStrike" cap="none">
              <a:latin typeface="Arial"/>
              <a:ea typeface="Arial"/>
              <a:cs typeface="Arial"/>
              <a:sym typeface="Arial"/>
            </a:endParaRPr>
          </a:p>
        </p:txBody>
      </p:sp>
      <p:sp>
        <p:nvSpPr>
          <p:cNvPr id="1044" name="Google Shape;1044;p51"/>
          <p:cNvSpPr/>
          <p:nvPr/>
        </p:nvSpPr>
        <p:spPr>
          <a:xfrm>
            <a:off x="915120" y="4771440"/>
            <a:ext cx="7704720" cy="15501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registrarte ingresa a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https://fch.cl/iniciativa/tp-digital/</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 inscríbete aquí: </a:t>
            </a: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https://tinyurl.com/ya6zkhju</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recibas tu nombre de usuario y contraseña, podrás acceder a los recursos siguiendo este enlace: </a:t>
            </a:r>
            <a:r>
              <a:rPr lang="es-CL" sz="1600" b="0" i="0" u="sng" strike="noStrike" cap="none">
                <a:solidFill>
                  <a:srgbClr val="0097A7"/>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1045" name="Google Shape;1045;p51"/>
          <p:cNvPicPr preferRelativeResize="0"/>
          <p:nvPr/>
        </p:nvPicPr>
        <p:blipFill rotWithShape="1">
          <a:blip r:embed="rId7">
            <a:alphaModFix/>
          </a:blip>
          <a:srcRect/>
          <a:stretch/>
        </p:blipFill>
        <p:spPr>
          <a:xfrm>
            <a:off x="562320" y="1119960"/>
            <a:ext cx="2422080" cy="101988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52"/>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1051" name="Google Shape;1051;p52"/>
          <p:cNvSpPr/>
          <p:nvPr/>
        </p:nvSpPr>
        <p:spPr>
          <a:xfrm>
            <a:off x="2035440" y="2912040"/>
            <a:ext cx="6999120" cy="2695680"/>
          </a:xfrm>
          <a:prstGeom prst="roundRect">
            <a:avLst>
              <a:gd name="adj" fmla="val 11486"/>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052" name="Google Shape;1052;p52"/>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1053" name="Google Shape;1053;p52"/>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1</a:t>
            </a:r>
            <a:endParaRPr sz="5000" b="0" i="0" u="none" strike="noStrike" cap="none">
              <a:latin typeface="Arial"/>
              <a:ea typeface="Arial"/>
              <a:cs typeface="Arial"/>
              <a:sym typeface="Arial"/>
            </a:endParaRPr>
          </a:p>
        </p:txBody>
      </p:sp>
      <p:pic>
        <p:nvPicPr>
          <p:cNvPr id="1054" name="Google Shape;1054;p52"/>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1055" name="Google Shape;1055;p52"/>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1056" name="Google Shape;1056;p52"/>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1057" name="Google Shape;1057;p52"/>
          <p:cNvSpPr/>
          <p:nvPr/>
        </p:nvSpPr>
        <p:spPr>
          <a:xfrm>
            <a:off x="5989680" y="117648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2"/>
          <p:cNvSpPr/>
          <p:nvPr/>
        </p:nvSpPr>
        <p:spPr>
          <a:xfrm>
            <a:off x="3332160" y="3204720"/>
            <a:ext cx="4960080" cy="2051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LOS PROYECTOS ELECTRÓNICOS</a:t>
            </a: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
        <p:nvSpPr>
          <p:cNvPr id="1059" name="Google Shape;1059;p52"/>
          <p:cNvSpPr/>
          <p:nvPr/>
        </p:nvSpPr>
        <p:spPr>
          <a:xfrm>
            <a:off x="5335200" y="1338120"/>
            <a:ext cx="610668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53"/>
          <p:cNvSpPr/>
          <p:nvPr/>
        </p:nvSpPr>
        <p:spPr>
          <a:xfrm>
            <a:off x="530280" y="2082960"/>
            <a:ext cx="8549640" cy="448236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065" name="Google Shape;1065;p53"/>
          <p:cNvSpPr/>
          <p:nvPr/>
        </p:nvSpPr>
        <p:spPr>
          <a:xfrm>
            <a:off x="685800" y="2206800"/>
            <a:ext cx="8203320" cy="4129920"/>
          </a:xfrm>
          <a:prstGeom prst="rect">
            <a:avLst/>
          </a:prstGeom>
          <a:noFill/>
          <a:ln>
            <a:noFill/>
          </a:ln>
        </p:spPr>
        <p:txBody>
          <a:bodyPr spcFirstLastPara="1" wrap="square" lIns="90000" tIns="45000" rIns="90000" bIns="45000" anchor="t" anchorCtr="0">
            <a:noAutofit/>
          </a:bodyPr>
          <a:lstStyle/>
          <a:p>
            <a:pPr marL="176400" marR="0" lvl="0" indent="-175680" algn="l" rtl="0">
              <a:lnSpc>
                <a:spcPct val="90000"/>
              </a:lnSpc>
              <a:spcBef>
                <a:spcPts val="0"/>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Resistencia eléctrica: </a:t>
            </a:r>
            <a:r>
              <a:rPr lang="es-CL" sz="1600" b="0" i="0" u="none" strike="noStrike" cap="none">
                <a:solidFill>
                  <a:srgbClr val="000000"/>
                </a:solidFill>
                <a:latin typeface="Calibri"/>
                <a:ea typeface="Calibri"/>
                <a:cs typeface="Calibri"/>
                <a:sym typeface="Calibri"/>
              </a:rPr>
              <a:t>es un componente electrónico, que limita el paso de la corriente por un circuito, puede ser fabricada de materiales como el carbón prensado, existen en diferentes capacidades óhmicas, su unidad de medida es el ohm. </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Capacitor: </a:t>
            </a:r>
            <a:r>
              <a:rPr lang="es-CL" sz="1600" b="0" i="0" u="none" strike="noStrike" cap="none">
                <a:solidFill>
                  <a:srgbClr val="000000"/>
                </a:solidFill>
                <a:latin typeface="Calibri"/>
                <a:ea typeface="Calibri"/>
                <a:cs typeface="Calibri"/>
                <a:sym typeface="Calibri"/>
              </a:rPr>
              <a:t>es un componente electrónico compuesto de dos placas conductoras separadas por un aislante, en su funcionamiento normal recibe tensión y corriente para cargar las placas, luego de un tiempo indicado por cada fabricante sufre una descarga y entrega esa energía al elemento al que esté conectado.  </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Amplificador operacional: </a:t>
            </a:r>
            <a:r>
              <a:rPr lang="es-CL" sz="1600" b="0" i="0" u="none" strike="noStrike" cap="none">
                <a:solidFill>
                  <a:srgbClr val="000000"/>
                </a:solidFill>
                <a:latin typeface="Calibri"/>
                <a:ea typeface="Calibri"/>
                <a:cs typeface="Calibri"/>
                <a:sym typeface="Calibri"/>
              </a:rPr>
              <a:t>son circuitos integrados diseñados para provocar amplificaciones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de señales, también son utilizados para realizar operaciones matemáticas que permiten ejercer control sobre otros dispositivos electrónicos, un ejemplo de amplificador operacional es el LM741. </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Circuito integrado:  </a:t>
            </a:r>
            <a:r>
              <a:rPr lang="es-CL" sz="1600" b="0" i="0" u="none" strike="noStrike" cap="none">
                <a:solidFill>
                  <a:srgbClr val="000000"/>
                </a:solidFill>
                <a:latin typeface="Calibri"/>
                <a:ea typeface="Calibri"/>
                <a:cs typeface="Calibri"/>
                <a:sym typeface="Calibri"/>
              </a:rPr>
              <a:t>es un componente electrónico pequeño, compuesto de pequeñas patas metálicas para los THD o los SMD, internamente están compuestos de transistores, resistencias u otros elementos electrónicos más pequeños, en algunos casos pueden hacer el trabajo de control o de procesamiento de  señales. Tiene variadas aplicaciones y presentaciones.</a:t>
            </a:r>
            <a:endParaRPr sz="1600" b="0" i="0" u="none" strike="noStrike" cap="none">
              <a:latin typeface="Arial"/>
              <a:ea typeface="Arial"/>
              <a:cs typeface="Arial"/>
              <a:sym typeface="Arial"/>
            </a:endParaRPr>
          </a:p>
          <a:p>
            <a:pPr marL="457200" marR="0" lvl="0" indent="-227880" algn="l" rtl="0">
              <a:lnSpc>
                <a:spcPct val="90000"/>
              </a:lnSpc>
              <a:spcBef>
                <a:spcPts val="1001"/>
              </a:spcBef>
              <a:spcAft>
                <a:spcPts val="0"/>
              </a:spcAft>
              <a:buNone/>
            </a:pPr>
            <a:endParaRPr sz="1600" b="0" i="0" u="none" strike="noStrike" cap="none">
              <a:latin typeface="Arial"/>
              <a:ea typeface="Arial"/>
              <a:cs typeface="Arial"/>
              <a:sym typeface="Arial"/>
            </a:endParaRPr>
          </a:p>
        </p:txBody>
      </p:sp>
      <p:sp>
        <p:nvSpPr>
          <p:cNvPr id="1066" name="Google Shape;1066;p5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500" b="0" i="0" u="none" strike="noStrike" cap="none">
                <a:solidFill>
                  <a:srgbClr val="C73E32"/>
                </a:solidFill>
                <a:latin typeface="Calibri"/>
                <a:ea typeface="Calibri"/>
                <a:cs typeface="Calibri"/>
                <a:sym typeface="Calibri"/>
              </a:rPr>
              <a:t>GLOSARIO</a:t>
            </a:r>
            <a:endParaRPr sz="3500" b="0" i="0" u="none" strike="noStrike" cap="none">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54"/>
          <p:cNvSpPr/>
          <p:nvPr/>
        </p:nvSpPr>
        <p:spPr>
          <a:xfrm>
            <a:off x="530280" y="2082960"/>
            <a:ext cx="8549640" cy="3440880"/>
          </a:xfrm>
          <a:prstGeom prst="roundRect">
            <a:avLst>
              <a:gd name="adj" fmla="val 3898"/>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072" name="Google Shape;1072;p54"/>
          <p:cNvSpPr/>
          <p:nvPr/>
        </p:nvSpPr>
        <p:spPr>
          <a:xfrm>
            <a:off x="738360" y="2232000"/>
            <a:ext cx="8012880" cy="2923560"/>
          </a:xfrm>
          <a:prstGeom prst="rect">
            <a:avLst/>
          </a:prstGeom>
          <a:noFill/>
          <a:ln>
            <a:noFill/>
          </a:ln>
        </p:spPr>
        <p:txBody>
          <a:bodyPr spcFirstLastPara="1" wrap="square" lIns="90000" tIns="45000" rIns="90000" bIns="45000" anchor="t" anchorCtr="0">
            <a:noAutofit/>
          </a:bodyPr>
          <a:lstStyle/>
          <a:p>
            <a:pPr marL="176400" marR="0" lvl="0" indent="-175680" algn="l" rtl="0">
              <a:lnSpc>
                <a:spcPct val="90000"/>
              </a:lnSpc>
              <a:spcBef>
                <a:spcPts val="0"/>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Potenciómetro: </a:t>
            </a:r>
            <a:r>
              <a:rPr lang="es-CL" sz="1600" b="0" i="0" u="none" strike="noStrike" cap="none">
                <a:solidFill>
                  <a:srgbClr val="000000"/>
                </a:solidFill>
                <a:latin typeface="Calibri"/>
                <a:ea typeface="Calibri"/>
                <a:cs typeface="Calibri"/>
                <a:sym typeface="Calibri"/>
              </a:rPr>
              <a:t>es un componente electrónico, denominado como resistencia variable, internamente está compuesto de una placa conductora y una flecha o punta metálica, cuando estas superficies realizan contacto por el movimiento realizado por el usuario  se genera una variación de la resistencia total del potenciómetro. </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Voltaje: </a:t>
            </a:r>
            <a:r>
              <a:rPr lang="es-CL" sz="1600" b="0" i="0" u="none" strike="noStrike" cap="none">
                <a:solidFill>
                  <a:srgbClr val="000000"/>
                </a:solidFill>
                <a:latin typeface="Calibri"/>
                <a:ea typeface="Calibri"/>
                <a:cs typeface="Calibri"/>
                <a:sym typeface="Calibri"/>
              </a:rPr>
              <a:t>también conocido como tensión, en un circuito la diferencia de este potencial producirá un flujo de electrones, lo que permitirá el paso de la corriente por el circuito.</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Ley de ohm: </a:t>
            </a:r>
            <a:r>
              <a:rPr lang="es-CL" sz="1600" b="0" i="0" u="none" strike="noStrike" cap="none">
                <a:solidFill>
                  <a:srgbClr val="000000"/>
                </a:solidFill>
                <a:latin typeface="Calibri"/>
                <a:ea typeface="Calibri"/>
                <a:cs typeface="Calibri"/>
                <a:sym typeface="Calibri"/>
              </a:rPr>
              <a:t>ley creada por George Simon Ohm, indica la relación entre corriente, voltaje y resistencia, es una ley fundamental para el análisis de circuitos. </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Potencia: </a:t>
            </a:r>
            <a:r>
              <a:rPr lang="es-CL" sz="1600" b="0" i="0" u="none" strike="noStrike" cap="none">
                <a:solidFill>
                  <a:srgbClr val="000000"/>
                </a:solidFill>
                <a:latin typeface="Calibri"/>
                <a:ea typeface="Calibri"/>
                <a:cs typeface="Calibri"/>
                <a:sym typeface="Calibri"/>
              </a:rPr>
              <a:t>en un circuito la potencia se indica en watts y representa la relación entre energía y tiempo que se produce en un sistema.</a:t>
            </a:r>
            <a:endParaRPr sz="1600" b="0" i="0" u="none" strike="noStrike" cap="none">
              <a:latin typeface="Arial"/>
              <a:ea typeface="Arial"/>
              <a:cs typeface="Arial"/>
              <a:sym typeface="Arial"/>
            </a:endParaRPr>
          </a:p>
          <a:p>
            <a:pPr marL="176400" marR="0" lvl="0" indent="-175680" algn="l" rtl="0">
              <a:lnSpc>
                <a:spcPct val="90000"/>
              </a:lnSpc>
              <a:spcBef>
                <a:spcPts val="1001"/>
              </a:spcBef>
              <a:spcAft>
                <a:spcPts val="0"/>
              </a:spcAft>
              <a:buNone/>
            </a:pPr>
            <a:endParaRPr sz="1600" b="0" i="0" u="none" strike="noStrike" cap="none">
              <a:latin typeface="Arial"/>
              <a:ea typeface="Arial"/>
              <a:cs typeface="Arial"/>
              <a:sym typeface="Arial"/>
            </a:endParaRPr>
          </a:p>
        </p:txBody>
      </p:sp>
      <p:sp>
        <p:nvSpPr>
          <p:cNvPr id="1073" name="Google Shape;1073;p5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500" b="0" i="0" u="none" strike="noStrike" cap="none">
                <a:solidFill>
                  <a:srgbClr val="C73E32"/>
                </a:solidFill>
                <a:latin typeface="Calibri"/>
                <a:ea typeface="Calibri"/>
                <a:cs typeface="Calibri"/>
                <a:sym typeface="Calibri"/>
              </a:rPr>
              <a:t>GLOSARIO</a:t>
            </a:r>
            <a:endParaRPr sz="3500" b="0" i="0" u="none" strike="noStrike" cap="none">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grpSp>
        <p:nvGrpSpPr>
          <p:cNvPr id="1078" name="Google Shape;1078;p55"/>
          <p:cNvGrpSpPr/>
          <p:nvPr/>
        </p:nvGrpSpPr>
        <p:grpSpPr>
          <a:xfrm>
            <a:off x="25380" y="2705736"/>
            <a:ext cx="5833620" cy="1155289"/>
            <a:chOff x="25380" y="2705736"/>
            <a:chExt cx="5833620" cy="1155289"/>
          </a:xfrm>
        </p:grpSpPr>
        <p:sp>
          <p:nvSpPr>
            <p:cNvPr id="1079" name="Google Shape;1079;p55"/>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1080" name="Google Shape;1080;p55"/>
            <p:cNvGrpSpPr/>
            <p:nvPr/>
          </p:nvGrpSpPr>
          <p:grpSpPr>
            <a:xfrm>
              <a:off x="25380" y="2705736"/>
              <a:ext cx="1190977" cy="1155289"/>
              <a:chOff x="25380" y="2705736"/>
              <a:chExt cx="1190977" cy="1155289"/>
            </a:xfrm>
          </p:grpSpPr>
          <p:sp>
            <p:nvSpPr>
              <p:cNvPr id="1081" name="Google Shape;1081;p55"/>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2" name="Google Shape;1082;p55"/>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1083" name="Google Shape;1083;p55"/>
          <p:cNvGrpSpPr/>
          <p:nvPr/>
        </p:nvGrpSpPr>
        <p:grpSpPr>
          <a:xfrm>
            <a:off x="25380" y="5827140"/>
            <a:ext cx="5832180" cy="782280"/>
            <a:chOff x="25380" y="5827140"/>
            <a:chExt cx="5832180" cy="782280"/>
          </a:xfrm>
        </p:grpSpPr>
        <p:grpSp>
          <p:nvGrpSpPr>
            <p:cNvPr id="1084" name="Google Shape;1084;p55"/>
            <p:cNvGrpSpPr/>
            <p:nvPr/>
          </p:nvGrpSpPr>
          <p:grpSpPr>
            <a:xfrm>
              <a:off x="25380" y="5827140"/>
              <a:ext cx="1134720" cy="782280"/>
              <a:chOff x="25380" y="5827140"/>
              <a:chExt cx="1134720" cy="782280"/>
            </a:xfrm>
          </p:grpSpPr>
          <p:sp>
            <p:nvSpPr>
              <p:cNvPr id="1085" name="Google Shape;1085;p55"/>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6" name="Google Shape;1086;p55"/>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1087" name="Google Shape;1087;p55"/>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1088" name="Google Shape;1088;p55"/>
          <p:cNvGrpSpPr/>
          <p:nvPr/>
        </p:nvGrpSpPr>
        <p:grpSpPr>
          <a:xfrm>
            <a:off x="-4140" y="1887660"/>
            <a:ext cx="9305280" cy="782280"/>
            <a:chOff x="-4140" y="1887660"/>
            <a:chExt cx="9305280" cy="782280"/>
          </a:xfrm>
        </p:grpSpPr>
        <p:sp>
          <p:nvSpPr>
            <p:cNvPr id="1089" name="Google Shape;1089;p55"/>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5"/>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1091" name="Google Shape;1091;p55"/>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1092" name="Google Shape;1092;p55"/>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1093" name="Google Shape;1093;p55"/>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1094" name="Google Shape;1094;p55"/>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1095" name="Google Shape;1095;p55"/>
          <p:cNvGrpSpPr/>
          <p:nvPr/>
        </p:nvGrpSpPr>
        <p:grpSpPr>
          <a:xfrm>
            <a:off x="25380" y="4845780"/>
            <a:ext cx="5763060" cy="782280"/>
            <a:chOff x="25380" y="4845780"/>
            <a:chExt cx="5763060" cy="782280"/>
          </a:xfrm>
        </p:grpSpPr>
        <p:sp>
          <p:nvSpPr>
            <p:cNvPr id="1096" name="Google Shape;1096;p55"/>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1097" name="Google Shape;1097;p55"/>
            <p:cNvGrpSpPr/>
            <p:nvPr/>
          </p:nvGrpSpPr>
          <p:grpSpPr>
            <a:xfrm>
              <a:off x="25380" y="4845780"/>
              <a:ext cx="1134720" cy="782280"/>
              <a:chOff x="25380" y="4845780"/>
              <a:chExt cx="1134720" cy="782280"/>
            </a:xfrm>
          </p:grpSpPr>
          <p:sp>
            <p:nvSpPr>
              <p:cNvPr id="1098" name="Google Shape;1098;p55"/>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9" name="Google Shape;1099;p55"/>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1100" name="Google Shape;1100;p55"/>
          <p:cNvGrpSpPr/>
          <p:nvPr/>
        </p:nvGrpSpPr>
        <p:grpSpPr>
          <a:xfrm>
            <a:off x="25380" y="3864420"/>
            <a:ext cx="6502500" cy="782280"/>
            <a:chOff x="25380" y="3864420"/>
            <a:chExt cx="6502500" cy="782280"/>
          </a:xfrm>
        </p:grpSpPr>
        <p:sp>
          <p:nvSpPr>
            <p:cNvPr id="1101" name="Google Shape;1101;p55"/>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1102" name="Google Shape;1102;p55"/>
            <p:cNvGrpSpPr/>
            <p:nvPr/>
          </p:nvGrpSpPr>
          <p:grpSpPr>
            <a:xfrm>
              <a:off x="25380" y="3864420"/>
              <a:ext cx="1134720" cy="782280"/>
              <a:chOff x="25380" y="3864420"/>
              <a:chExt cx="1134720" cy="782280"/>
            </a:xfrm>
          </p:grpSpPr>
          <p:sp>
            <p:nvSpPr>
              <p:cNvPr id="1103" name="Google Shape;1103;p55"/>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4" name="Google Shape;1104;p55"/>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1105" name="Google Shape;1105;p55"/>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1106" name="Google Shape;1106;p55"/>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1107" name="Google Shape;1107;p5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56"/>
          <p:cNvSpPr/>
          <p:nvPr/>
        </p:nvSpPr>
        <p:spPr>
          <a:xfrm>
            <a:off x="383400" y="2370240"/>
            <a:ext cx="8838360" cy="32374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113" name="Google Shape;1113;p56"/>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1115" name="Google Shape;1115;p56"/>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1116" name="Google Shape;1116;p56"/>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1117" name="Google Shape;1117;p56"/>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1118" name="Google Shape;1118;p56"/>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1119" name="Google Shape;1119;p56"/>
          <p:cNvSpPr/>
          <p:nvPr/>
        </p:nvSpPr>
        <p:spPr>
          <a:xfrm>
            <a:off x="958680" y="2836440"/>
            <a:ext cx="5339880" cy="772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INTRODUCCIÓN A LOS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PROYECTOS ELECTRÓNICOS</a:t>
            </a:r>
            <a:endParaRPr sz="2800" b="0" i="0" u="none" strike="noStrike" cap="none">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57"/>
          <p:cNvSpPr/>
          <p:nvPr/>
        </p:nvSpPr>
        <p:spPr>
          <a:xfrm>
            <a:off x="434880" y="1252440"/>
            <a:ext cx="9030240" cy="4878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REFERENCIAS  E </a:t>
            </a:r>
            <a:r>
              <a:rPr lang="es-CL" sz="2900" b="0" i="0" u="none" strike="noStrike" cap="none">
                <a:solidFill>
                  <a:srgbClr val="C73E32"/>
                </a:solidFill>
                <a:latin typeface="Calibri"/>
                <a:ea typeface="Calibri"/>
                <a:cs typeface="Calibri"/>
                <a:sym typeface="Calibri"/>
              </a:rPr>
              <a:t>INFORMACIÓN DE APOYO</a:t>
            </a:r>
            <a:endParaRPr sz="2900" b="0" i="0" u="none" strike="noStrike" cap="none">
              <a:latin typeface="Arial"/>
              <a:ea typeface="Arial"/>
              <a:cs typeface="Arial"/>
              <a:sym typeface="Arial"/>
            </a:endParaRPr>
          </a:p>
        </p:txBody>
      </p:sp>
      <p:sp>
        <p:nvSpPr>
          <p:cNvPr id="1125" name="Google Shape;1125;p57"/>
          <p:cNvSpPr/>
          <p:nvPr/>
        </p:nvSpPr>
        <p:spPr>
          <a:xfrm>
            <a:off x="546120" y="2031840"/>
            <a:ext cx="7746120" cy="39110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1126" name="Google Shape;1126;p57" descr="Grafica_Electricidad(1).png"/>
          <p:cNvPicPr preferRelativeResize="0"/>
          <p:nvPr/>
        </p:nvPicPr>
        <p:blipFill rotWithShape="1">
          <a:blip r:embed="rId3">
            <a:alphaModFix/>
          </a:blip>
          <a:srcRect l="46007" t="72573"/>
          <a:stretch/>
        </p:blipFill>
        <p:spPr>
          <a:xfrm>
            <a:off x="4750200" y="2540160"/>
            <a:ext cx="4371840" cy="3598560"/>
          </a:xfrm>
          <a:prstGeom prst="rect">
            <a:avLst/>
          </a:prstGeom>
          <a:noFill/>
          <a:ln>
            <a:noFill/>
          </a:ln>
        </p:spPr>
      </p:pic>
      <p:sp>
        <p:nvSpPr>
          <p:cNvPr id="1127" name="Google Shape;1127;p57"/>
          <p:cNvSpPr/>
          <p:nvPr/>
        </p:nvSpPr>
        <p:spPr>
          <a:xfrm>
            <a:off x="880920" y="2489400"/>
            <a:ext cx="4857120" cy="43045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LM741</a:t>
            </a:r>
            <a:br>
              <a:rPr lang="es-CL" sz="1800" b="0" i="0" u="none" strike="noStrike" cap="none">
                <a:latin typeface="Arial"/>
                <a:ea typeface="Arial"/>
                <a:cs typeface="Arial"/>
                <a:sym typeface="Arial"/>
              </a:rPr>
            </a:br>
            <a:r>
              <a:rPr lang="es-CL" sz="18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https://pdf1.alldatasheet.com/datasheet-pdf/view/228084/FAIRCHILD/LM741.html</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NE555</a:t>
            </a:r>
            <a:r>
              <a:rPr lang="es-CL" sz="1800" b="0" i="0" u="none" strike="noStrike" cap="none">
                <a:solidFill>
                  <a:srgbClr val="000000"/>
                </a:solidFill>
                <a:latin typeface="Calibri"/>
                <a:ea typeface="Calibri"/>
                <a:cs typeface="Calibri"/>
                <a:sym typeface="Calibri"/>
              </a:rPr>
              <a:t> </a:t>
            </a:r>
            <a:r>
              <a:rPr lang="es-CL" sz="18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https://pdf1.alldatasheet.com/datasheet-pdf/view/161279/TI/NE555.html</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400" b="1" i="0" u="none" strike="noStrike" cap="none">
                <a:solidFill>
                  <a:srgbClr val="000000"/>
                </a:solidFill>
                <a:latin typeface="Calibri"/>
                <a:ea typeface="Calibri"/>
                <a:cs typeface="Calibri"/>
                <a:sym typeface="Calibri"/>
              </a:rPr>
              <a:t>•</a:t>
            </a:r>
            <a:r>
              <a:rPr lang="es-CL" sz="1800" b="1" i="0" u="none" strike="noStrike" cap="none">
                <a:solidFill>
                  <a:srgbClr val="000000"/>
                </a:solidFill>
                <a:latin typeface="Calibri"/>
                <a:ea typeface="Calibri"/>
                <a:cs typeface="Calibri"/>
                <a:sym typeface="Calibri"/>
              </a:rPr>
              <a:t> Potenciómetro  </a:t>
            </a:r>
            <a:r>
              <a:rPr lang="es-CL" sz="1800" b="0" i="0" u="sng" strike="noStrike" cap="none">
                <a:solidFill>
                  <a:srgbClr val="0097A7"/>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https://pdf1.alldatasheet.com/datasheet-pdf/view/1012278/VISHAY/POTH12.html</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8" name="Google Shape;438;p6"/>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39" name="Google Shape;439;p6"/>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440" name="Google Shape;440;p6"/>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441" name="Google Shape;441;p6"/>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1</a:t>
            </a:r>
            <a:endParaRPr sz="5000" b="0" i="0" u="none" strike="noStrike" cap="none">
              <a:latin typeface="Arial"/>
              <a:ea typeface="Arial"/>
              <a:cs typeface="Arial"/>
              <a:sym typeface="Arial"/>
            </a:endParaRPr>
          </a:p>
        </p:txBody>
      </p:sp>
      <p:sp>
        <p:nvSpPr>
          <p:cNvPr id="442" name="Google Shape;442;p6"/>
          <p:cNvSpPr/>
          <p:nvPr/>
        </p:nvSpPr>
        <p:spPr>
          <a:xfrm>
            <a:off x="682920" y="2890800"/>
            <a:ext cx="4624920" cy="22525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INTRODUCCIÓN A LOS </a:t>
            </a:r>
            <a:br>
              <a:rPr lang="es-CL" sz="1800" b="0" i="0" u="none" strike="noStrike" cap="none">
                <a:latin typeface="Arial"/>
                <a:ea typeface="Arial"/>
                <a:cs typeface="Arial"/>
                <a:sym typeface="Arial"/>
              </a:rPr>
            </a:br>
            <a:r>
              <a:rPr lang="es-CL" sz="2600" b="1" i="0" u="none" strike="noStrike" cap="none">
                <a:solidFill>
                  <a:srgbClr val="29754D"/>
                </a:solidFill>
                <a:latin typeface="Calibri"/>
                <a:ea typeface="Calibri"/>
                <a:cs typeface="Calibri"/>
                <a:sym typeface="Calibri"/>
              </a:rPr>
              <a:t>PROYECTOS ELECTRÓNICOS</a:t>
            </a:r>
            <a:endParaRPr sz="2600" b="0" i="0" u="none" strike="noStrike" cap="none">
              <a:latin typeface="Arial"/>
              <a:ea typeface="Arial"/>
              <a:cs typeface="Arial"/>
              <a:sym typeface="Arial"/>
            </a:endParaRPr>
          </a:p>
          <a:p>
            <a:pPr marL="0" marR="0" lvl="0" indent="0" algn="l" rtl="0">
              <a:lnSpc>
                <a:spcPct val="130000"/>
              </a:lnSpc>
              <a:spcBef>
                <a:spcPts val="0"/>
              </a:spcBef>
              <a:spcAft>
                <a:spcPts val="0"/>
              </a:spcAft>
              <a:buNone/>
            </a:pP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443" name="Google Shape;443;p6"/>
          <p:cNvSpPr/>
          <p:nvPr/>
        </p:nvSpPr>
        <p:spPr>
          <a:xfrm>
            <a:off x="4280040" y="1740960"/>
            <a:ext cx="434268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5199120" y="1157400"/>
            <a:ext cx="3969720" cy="425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
          <p:cNvSpPr/>
          <p:nvPr/>
        </p:nvSpPr>
        <p:spPr>
          <a:xfrm>
            <a:off x="552600" y="2400480"/>
            <a:ext cx="8247960" cy="40885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1" name="Google Shape;451;p7"/>
          <p:cNvSpPr/>
          <p:nvPr/>
        </p:nvSpPr>
        <p:spPr>
          <a:xfrm>
            <a:off x="826920" y="3951720"/>
            <a:ext cx="2944080" cy="1851480"/>
          </a:xfrm>
          <a:prstGeom prst="roundRect">
            <a:avLst>
              <a:gd name="adj" fmla="val 3898"/>
            </a:avLst>
          </a:prstGeom>
          <a:solidFill>
            <a:srgbClr val="AAE0C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2" name="Google Shape;452;p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453" name="Google Shape;453;p7"/>
          <p:cNvSpPr/>
          <p:nvPr/>
        </p:nvSpPr>
        <p:spPr>
          <a:xfrm>
            <a:off x="690480" y="2715840"/>
            <a:ext cx="7004880" cy="12409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La ley de ohm relaciona la corriente con el voltaje y la resistencia en una formulación matemática que nos permite conocer el comportamiento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de un circuito electrónico.</a:t>
            </a: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latin typeface="Arial"/>
              <a:ea typeface="Arial"/>
              <a:cs typeface="Arial"/>
              <a:sym typeface="Arial"/>
            </a:endParaRPr>
          </a:p>
        </p:txBody>
      </p:sp>
      <p:pic>
        <p:nvPicPr>
          <p:cNvPr id="454" name="Google Shape;454;p7"/>
          <p:cNvPicPr preferRelativeResize="0"/>
          <p:nvPr/>
        </p:nvPicPr>
        <p:blipFill rotWithShape="1">
          <a:blip r:embed="rId3">
            <a:alphaModFix/>
          </a:blip>
          <a:srcRect l="4933" t="5997" r="2082" b="2211"/>
          <a:stretch/>
        </p:blipFill>
        <p:spPr>
          <a:xfrm>
            <a:off x="5283360" y="4110120"/>
            <a:ext cx="1701720" cy="1480320"/>
          </a:xfrm>
          <a:prstGeom prst="rect">
            <a:avLst/>
          </a:prstGeom>
          <a:noFill/>
          <a:ln>
            <a:noFill/>
          </a:ln>
        </p:spPr>
      </p:pic>
      <p:grpSp>
        <p:nvGrpSpPr>
          <p:cNvPr id="455" name="Google Shape;455;p7"/>
          <p:cNvGrpSpPr/>
          <p:nvPr/>
        </p:nvGrpSpPr>
        <p:grpSpPr>
          <a:xfrm>
            <a:off x="915120" y="3975120"/>
            <a:ext cx="2589480" cy="1691640"/>
            <a:chOff x="915120" y="3975120"/>
            <a:chExt cx="2589480" cy="1691640"/>
          </a:xfrm>
        </p:grpSpPr>
        <p:sp>
          <p:nvSpPr>
            <p:cNvPr id="456" name="Google Shape;456;p7"/>
            <p:cNvSpPr/>
            <p:nvPr/>
          </p:nvSpPr>
          <p:spPr>
            <a:xfrm>
              <a:off x="1200600" y="4523400"/>
              <a:ext cx="2304000" cy="561600"/>
            </a:xfrm>
            <a:prstGeom prst="rect">
              <a:avLst/>
            </a:prstGeom>
            <a:blipFill rotWithShape="1">
              <a:blip r:embed="rId4">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7" name="Google Shape;457;p7"/>
            <p:cNvSpPr/>
            <p:nvPr/>
          </p:nvSpPr>
          <p:spPr>
            <a:xfrm>
              <a:off x="2682720" y="3975120"/>
              <a:ext cx="273240" cy="486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600" b="1" i="0" u="none" strike="noStrike" cap="none">
                  <a:solidFill>
                    <a:srgbClr val="000000"/>
                  </a:solidFill>
                  <a:latin typeface="Cambria Math"/>
                  <a:ea typeface="Cambria Math"/>
                  <a:cs typeface="Cambria Math"/>
                  <a:sym typeface="Cambria Math"/>
                </a:rPr>
                <a:t>V</a:t>
              </a:r>
              <a:endParaRPr sz="2600" b="0" i="0" u="none" strike="noStrike" cap="none">
                <a:latin typeface="Arial"/>
                <a:ea typeface="Arial"/>
                <a:cs typeface="Arial"/>
                <a:sym typeface="Arial"/>
              </a:endParaRPr>
            </a:p>
          </p:txBody>
        </p:sp>
        <p:sp>
          <p:nvSpPr>
            <p:cNvPr id="458" name="Google Shape;458;p7"/>
            <p:cNvSpPr/>
            <p:nvPr/>
          </p:nvSpPr>
          <p:spPr>
            <a:xfrm>
              <a:off x="2635560" y="5180400"/>
              <a:ext cx="367560" cy="486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600" b="1" i="0" u="none" strike="noStrike" cap="none">
                  <a:solidFill>
                    <a:srgbClr val="000000"/>
                  </a:solidFill>
                  <a:latin typeface="Cambria Math"/>
                  <a:ea typeface="Cambria Math"/>
                  <a:cs typeface="Cambria Math"/>
                  <a:sym typeface="Cambria Math"/>
                </a:rPr>
                <a:t>Ω</a:t>
              </a:r>
              <a:endParaRPr sz="2600" b="0" i="0" u="none" strike="noStrike" cap="none">
                <a:latin typeface="Arial"/>
                <a:ea typeface="Arial"/>
                <a:cs typeface="Arial"/>
                <a:sym typeface="Arial"/>
              </a:endParaRPr>
            </a:p>
          </p:txBody>
        </p:sp>
        <p:sp>
          <p:nvSpPr>
            <p:cNvPr id="459" name="Google Shape;459;p7"/>
            <p:cNvSpPr/>
            <p:nvPr/>
          </p:nvSpPr>
          <p:spPr>
            <a:xfrm>
              <a:off x="915120" y="4550400"/>
              <a:ext cx="367560" cy="486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600" b="1" i="0" u="none" strike="noStrike" cap="none">
                  <a:solidFill>
                    <a:srgbClr val="000000"/>
                  </a:solidFill>
                  <a:latin typeface="Cambria Math"/>
                  <a:ea typeface="Cambria Math"/>
                  <a:cs typeface="Cambria Math"/>
                  <a:sym typeface="Cambria Math"/>
                </a:rPr>
                <a:t>A</a:t>
              </a:r>
              <a:endParaRPr sz="2600" b="0" i="0" u="none" strike="noStrike" cap="none">
                <a:latin typeface="Arial"/>
                <a:ea typeface="Arial"/>
                <a:cs typeface="Arial"/>
                <a:sym typeface="Arial"/>
              </a:endParaRPr>
            </a:p>
          </p:txBody>
        </p:sp>
      </p:grpSp>
      <p:pic>
        <p:nvPicPr>
          <p:cNvPr id="460" name="Google Shape;460;p7" descr="Niña-Casco.png"/>
          <p:cNvPicPr preferRelativeResize="0"/>
          <p:nvPr/>
        </p:nvPicPr>
        <p:blipFill rotWithShape="1">
          <a:blip r:embed="rId5">
            <a:alphaModFix/>
          </a:blip>
          <a:srcRect b="6358"/>
          <a:stretch/>
        </p:blipFill>
        <p:spPr>
          <a:xfrm>
            <a:off x="7334280" y="2476080"/>
            <a:ext cx="1980720" cy="4012560"/>
          </a:xfrm>
          <a:prstGeom prst="rect">
            <a:avLst/>
          </a:prstGeom>
          <a:noFill/>
          <a:ln>
            <a:noFill/>
          </a:ln>
        </p:spPr>
      </p:pic>
      <p:grpSp>
        <p:nvGrpSpPr>
          <p:cNvPr id="461" name="Google Shape;461;p7"/>
          <p:cNvGrpSpPr/>
          <p:nvPr/>
        </p:nvGrpSpPr>
        <p:grpSpPr>
          <a:xfrm>
            <a:off x="4159080" y="4203720"/>
            <a:ext cx="934560" cy="1257120"/>
            <a:chOff x="4159080" y="4203720"/>
            <a:chExt cx="934560" cy="1257120"/>
          </a:xfrm>
        </p:grpSpPr>
        <p:sp>
          <p:nvSpPr>
            <p:cNvPr id="462" name="Google Shape;462;p7"/>
            <p:cNvSpPr/>
            <p:nvPr/>
          </p:nvSpPr>
          <p:spPr>
            <a:xfrm>
              <a:off x="4159080" y="4203720"/>
              <a:ext cx="933480" cy="541440"/>
            </a:xfrm>
            <a:prstGeom prst="rightArrow">
              <a:avLst>
                <a:gd name="adj1" fmla="val 50000"/>
                <a:gd name="adj2" fmla="val 50000"/>
              </a:avLst>
            </a:prstGeom>
            <a:solidFill>
              <a:srgbClr val="FF6600">
                <a:alpha val="85882"/>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rot="10800000">
              <a:off x="4160160" y="4919400"/>
              <a:ext cx="933480" cy="541440"/>
            </a:xfrm>
            <a:prstGeom prst="rightArrow">
              <a:avLst>
                <a:gd name="adj1" fmla="val 50000"/>
                <a:gd name="adj2" fmla="val 50000"/>
              </a:avLst>
            </a:prstGeom>
            <a:solidFill>
              <a:srgbClr val="FF6600">
                <a:alpha val="85882"/>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7"/>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
          <p:cNvSpPr/>
          <p:nvPr/>
        </p:nvSpPr>
        <p:spPr>
          <a:xfrm>
            <a:off x="552600" y="2070000"/>
            <a:ext cx="8247960" cy="4545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70" name="Google Shape;470;p8" descr="Formula_A1_Presentacion-7.jpg"/>
          <p:cNvPicPr preferRelativeResize="0"/>
          <p:nvPr/>
        </p:nvPicPr>
        <p:blipFill rotWithShape="1">
          <a:blip r:embed="rId3">
            <a:alphaModFix/>
          </a:blip>
          <a:srcRect/>
          <a:stretch/>
        </p:blipFill>
        <p:spPr>
          <a:xfrm>
            <a:off x="876240" y="3952800"/>
            <a:ext cx="7294680" cy="2447280"/>
          </a:xfrm>
          <a:prstGeom prst="rect">
            <a:avLst/>
          </a:prstGeom>
          <a:noFill/>
          <a:ln>
            <a:noFill/>
          </a:ln>
        </p:spPr>
      </p:pic>
      <p:sp>
        <p:nvSpPr>
          <p:cNvPr id="471" name="Google Shape;471;p8"/>
          <p:cNvSpPr/>
          <p:nvPr/>
        </p:nvSpPr>
        <p:spPr>
          <a:xfrm>
            <a:off x="812880" y="2414880"/>
            <a:ext cx="7657200" cy="20764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En esta relación que se plantea entre la corriente, el voltaje y la resistencia se comprueba el siguiente comportamiento.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1" u="none" strike="noStrike" cap="none">
                <a:solidFill>
                  <a:srgbClr val="000000"/>
                </a:solidFill>
                <a:latin typeface="Calibri"/>
                <a:ea typeface="Calibri"/>
                <a:cs typeface="Calibri"/>
                <a:sym typeface="Calibri"/>
              </a:rPr>
              <a:t>“La corriente (I) , es proporcional al voltaje (V) aplicado e inversamente proporcional a  la resistencia(R)”.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Esto quiere decir :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472" name="Google Shape;472;p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473" name="Google Shape;473;p8"/>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9"/>
          <p:cNvSpPr/>
          <p:nvPr/>
        </p:nvSpPr>
        <p:spPr>
          <a:xfrm>
            <a:off x="552600" y="2057400"/>
            <a:ext cx="8247960" cy="44316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479" name="Google Shape;479;p9"/>
          <p:cNvGrpSpPr/>
          <p:nvPr/>
        </p:nvGrpSpPr>
        <p:grpSpPr>
          <a:xfrm>
            <a:off x="941400" y="4459680"/>
            <a:ext cx="2649600" cy="1666080"/>
            <a:chOff x="941400" y="4459680"/>
            <a:chExt cx="2649600" cy="1666080"/>
          </a:xfrm>
        </p:grpSpPr>
        <p:sp>
          <p:nvSpPr>
            <p:cNvPr id="480" name="Google Shape;480;p9"/>
            <p:cNvSpPr/>
            <p:nvPr/>
          </p:nvSpPr>
          <p:spPr>
            <a:xfrm>
              <a:off x="941400" y="4459680"/>
              <a:ext cx="2649600" cy="1666080"/>
            </a:xfrm>
            <a:prstGeom prst="roundRect">
              <a:avLst>
                <a:gd name="adj" fmla="val 3898"/>
              </a:avLst>
            </a:prstGeom>
            <a:solidFill>
              <a:srgbClr val="AAE0C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481" name="Google Shape;481;p9"/>
            <p:cNvGrpSpPr/>
            <p:nvPr/>
          </p:nvGrpSpPr>
          <p:grpSpPr>
            <a:xfrm>
              <a:off x="1020600" y="4480920"/>
              <a:ext cx="2330640" cy="1540800"/>
              <a:chOff x="1020600" y="4480920"/>
              <a:chExt cx="2330640" cy="1540800"/>
            </a:xfrm>
          </p:grpSpPr>
          <p:sp>
            <p:nvSpPr>
              <p:cNvPr id="482" name="Google Shape;482;p9"/>
              <p:cNvSpPr/>
              <p:nvPr/>
            </p:nvSpPr>
            <p:spPr>
              <a:xfrm>
                <a:off x="1277640" y="4974480"/>
                <a:ext cx="2073600" cy="505440"/>
              </a:xfrm>
              <a:prstGeom prst="rect">
                <a:avLst/>
              </a:prstGeom>
              <a:blipFill rotWithShape="1">
                <a:blip r:embed="rId3">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3" name="Google Shape;483;p9"/>
              <p:cNvSpPr/>
              <p:nvPr/>
            </p:nvSpPr>
            <p:spPr>
              <a:xfrm>
                <a:off x="2611440" y="4480920"/>
                <a:ext cx="245880" cy="456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400" b="1" i="0" u="none" strike="noStrike" cap="none">
                    <a:solidFill>
                      <a:srgbClr val="000000"/>
                    </a:solidFill>
                    <a:latin typeface="Cambria Math"/>
                    <a:ea typeface="Cambria Math"/>
                    <a:cs typeface="Cambria Math"/>
                    <a:sym typeface="Cambria Math"/>
                  </a:rPr>
                  <a:t>V</a:t>
                </a:r>
                <a:endParaRPr sz="2400" b="0" i="0" u="none" strike="noStrike" cap="none">
                  <a:latin typeface="Arial"/>
                  <a:ea typeface="Arial"/>
                  <a:cs typeface="Arial"/>
                  <a:sym typeface="Arial"/>
                </a:endParaRPr>
              </a:p>
            </p:txBody>
          </p:sp>
          <p:sp>
            <p:nvSpPr>
              <p:cNvPr id="484" name="Google Shape;484;p9"/>
              <p:cNvSpPr/>
              <p:nvPr/>
            </p:nvSpPr>
            <p:spPr>
              <a:xfrm>
                <a:off x="2568960" y="5565600"/>
                <a:ext cx="330840" cy="456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400" b="1" i="0" u="none" strike="noStrike" cap="none">
                    <a:solidFill>
                      <a:srgbClr val="000000"/>
                    </a:solidFill>
                    <a:latin typeface="Cambria Math"/>
                    <a:ea typeface="Cambria Math"/>
                    <a:cs typeface="Cambria Math"/>
                    <a:sym typeface="Cambria Math"/>
                  </a:rPr>
                  <a:t>Ω</a:t>
                </a:r>
                <a:endParaRPr sz="2400" b="0" i="0" u="none" strike="noStrike" cap="none">
                  <a:latin typeface="Arial"/>
                  <a:ea typeface="Arial"/>
                  <a:cs typeface="Arial"/>
                  <a:sym typeface="Arial"/>
                </a:endParaRPr>
              </a:p>
            </p:txBody>
          </p:sp>
          <p:sp>
            <p:nvSpPr>
              <p:cNvPr id="485" name="Google Shape;485;p9"/>
              <p:cNvSpPr/>
              <p:nvPr/>
            </p:nvSpPr>
            <p:spPr>
              <a:xfrm>
                <a:off x="1020600" y="4998240"/>
                <a:ext cx="330840" cy="456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400" b="1" i="0" u="none" strike="noStrike" cap="none">
                    <a:solidFill>
                      <a:srgbClr val="000000"/>
                    </a:solidFill>
                    <a:latin typeface="Cambria Math"/>
                    <a:ea typeface="Cambria Math"/>
                    <a:cs typeface="Cambria Math"/>
                    <a:sym typeface="Cambria Math"/>
                  </a:rPr>
                  <a:t>A</a:t>
                </a:r>
                <a:endParaRPr sz="2400" b="0" i="0" u="none" strike="noStrike" cap="none">
                  <a:latin typeface="Arial"/>
                  <a:ea typeface="Arial"/>
                  <a:cs typeface="Arial"/>
                  <a:sym typeface="Arial"/>
                </a:endParaRPr>
              </a:p>
            </p:txBody>
          </p:sp>
        </p:grpSp>
      </p:grpSp>
      <p:sp>
        <p:nvSpPr>
          <p:cNvPr id="486" name="Google Shape;486;p9"/>
          <p:cNvSpPr/>
          <p:nvPr/>
        </p:nvSpPr>
        <p:spPr>
          <a:xfrm>
            <a:off x="817560" y="2334960"/>
            <a:ext cx="7842960" cy="25020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Las tres variables eléctricas que componen la base de la ley de ohm utilizan unidades de medida.</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Corriente: </a:t>
            </a:r>
            <a:r>
              <a:rPr lang="es-CL" sz="1800" b="0" i="0" u="none" strike="noStrike" cap="none">
                <a:solidFill>
                  <a:srgbClr val="000000"/>
                </a:solidFill>
                <a:latin typeface="Calibri"/>
                <a:ea typeface="Calibri"/>
                <a:cs typeface="Calibri"/>
                <a:sym typeface="Calibri"/>
              </a:rPr>
              <a:t>es medida en </a:t>
            </a:r>
            <a:r>
              <a:rPr lang="es-CL" sz="1800" b="1" i="0" u="none" strike="noStrike" cap="none">
                <a:solidFill>
                  <a:srgbClr val="29754D"/>
                </a:solidFill>
                <a:latin typeface="Calibri"/>
                <a:ea typeface="Calibri"/>
                <a:cs typeface="Calibri"/>
                <a:sym typeface="Calibri"/>
              </a:rPr>
              <a:t>amperes</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Voltaje: </a:t>
            </a:r>
            <a:r>
              <a:rPr lang="es-CL" sz="1800" b="0" i="0" u="none" strike="noStrike" cap="none">
                <a:solidFill>
                  <a:srgbClr val="000000"/>
                </a:solidFill>
                <a:latin typeface="Calibri"/>
                <a:ea typeface="Calibri"/>
                <a:cs typeface="Calibri"/>
                <a:sym typeface="Calibri"/>
              </a:rPr>
              <a:t>es medido en </a:t>
            </a:r>
            <a:r>
              <a:rPr lang="es-CL" sz="1800" b="1" i="0" u="none" strike="noStrike" cap="none">
                <a:solidFill>
                  <a:srgbClr val="29754D"/>
                </a:solidFill>
                <a:latin typeface="Calibri"/>
                <a:ea typeface="Calibri"/>
                <a:cs typeface="Calibri"/>
                <a:sym typeface="Calibri"/>
              </a:rPr>
              <a:t>voltios</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Resistencia</a:t>
            </a:r>
            <a:r>
              <a:rPr lang="es-CL" sz="1800" b="0" i="0" u="none" strike="noStrike" cap="none">
                <a:solidFill>
                  <a:srgbClr val="000000"/>
                </a:solidFill>
                <a:latin typeface="Calibri"/>
                <a:ea typeface="Calibri"/>
                <a:cs typeface="Calibri"/>
                <a:sym typeface="Calibri"/>
              </a:rPr>
              <a:t>: se mide en </a:t>
            </a:r>
            <a:r>
              <a:rPr lang="es-CL" sz="1800" b="1" i="0" u="none" strike="noStrike" cap="none">
                <a:solidFill>
                  <a:srgbClr val="29754D"/>
                </a:solidFill>
                <a:latin typeface="Calibri"/>
                <a:ea typeface="Calibri"/>
                <a:cs typeface="Calibri"/>
                <a:sym typeface="Calibri"/>
              </a:rPr>
              <a:t>ohm</a:t>
            </a:r>
            <a:r>
              <a:rPr lang="es-CL" sz="1800" b="0" i="0" u="none" strike="noStrike" cap="none">
                <a:solidFill>
                  <a:srgbClr val="000000"/>
                </a:solidFill>
                <a:latin typeface="Calibri"/>
                <a:ea typeface="Calibri"/>
                <a:cs typeface="Calibri"/>
                <a:sym typeface="Calibri"/>
              </a:rPr>
              <a:t>.</a:t>
            </a:r>
            <a:r>
              <a:rPr lang="es-CL" sz="1800" b="1"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La simbología asociada a estas unidades de medida es la siguiente: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latin typeface="Arial"/>
              <a:ea typeface="Arial"/>
              <a:cs typeface="Arial"/>
              <a:sym typeface="Arial"/>
            </a:endParaRPr>
          </a:p>
        </p:txBody>
      </p:sp>
      <p:sp>
        <p:nvSpPr>
          <p:cNvPr id="487" name="Google Shape;487;p9"/>
          <p:cNvSpPr/>
          <p:nvPr/>
        </p:nvSpPr>
        <p:spPr>
          <a:xfrm>
            <a:off x="4807080" y="4626360"/>
            <a:ext cx="3472560" cy="1307160"/>
          </a:xfrm>
          <a:prstGeom prst="rect">
            <a:avLst/>
          </a:prstGeom>
          <a:noFill/>
          <a:ln w="9525" cap="flat" cmpd="sng">
            <a:solidFill>
              <a:srgbClr val="800000"/>
            </a:solidFill>
            <a:prstDash val="solid"/>
            <a:round/>
            <a:headEnd type="none" w="sm" len="sm"/>
            <a:tailEnd type="none" w="sm" len="sm"/>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Entonces: el voltaje  o diferencia de potencial se asocia a la causa del efecto, y los distintos valores que puede tener una resistencia generar</a:t>
            </a:r>
            <a:r>
              <a:rPr lang="es-CL" sz="1600">
                <a:latin typeface="Calibri"/>
                <a:ea typeface="Calibri"/>
                <a:cs typeface="Calibri"/>
                <a:sym typeface="Calibri"/>
              </a:rPr>
              <a:t>á</a:t>
            </a:r>
            <a:r>
              <a:rPr lang="es-CL" sz="1600" b="0" i="0" u="none" strike="noStrike" cap="none">
                <a:solidFill>
                  <a:srgbClr val="000000"/>
                </a:solidFill>
                <a:latin typeface="Calibri"/>
                <a:ea typeface="Calibri"/>
                <a:cs typeface="Calibri"/>
                <a:sym typeface="Calibri"/>
              </a:rPr>
              <a:t>n una oposición a este efecto.</a:t>
            </a:r>
            <a:endParaRPr sz="1600" b="0" i="0" u="none" strike="noStrike" cap="none">
              <a:latin typeface="Arial"/>
              <a:ea typeface="Arial"/>
              <a:cs typeface="Arial"/>
              <a:sym typeface="Arial"/>
            </a:endParaRPr>
          </a:p>
        </p:txBody>
      </p:sp>
      <p:sp>
        <p:nvSpPr>
          <p:cNvPr id="488" name="Google Shape;488;p9"/>
          <p:cNvSpPr/>
          <p:nvPr/>
        </p:nvSpPr>
        <p:spPr>
          <a:xfrm>
            <a:off x="3848040" y="4937400"/>
            <a:ext cx="735840" cy="471960"/>
          </a:xfrm>
          <a:prstGeom prst="homePlate">
            <a:avLst>
              <a:gd name="adj" fmla="val 50000"/>
            </a:avLst>
          </a:prstGeom>
          <a:solidFill>
            <a:srgbClr val="FFCC8B"/>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LEY DE </a:t>
            </a:r>
            <a:r>
              <a:rPr lang="es-CL" sz="3600" b="0" i="0" u="none" strike="noStrike" cap="none">
                <a:solidFill>
                  <a:srgbClr val="C73E32"/>
                </a:solidFill>
                <a:latin typeface="Calibri"/>
                <a:ea typeface="Calibri"/>
                <a:cs typeface="Calibri"/>
                <a:sym typeface="Calibri"/>
              </a:rPr>
              <a:t>OHM</a:t>
            </a:r>
            <a:endParaRPr sz="3600" b="0" i="0" u="none" strike="noStrike" cap="none">
              <a:latin typeface="Arial"/>
              <a:ea typeface="Arial"/>
              <a:cs typeface="Arial"/>
              <a:sym typeface="Arial"/>
            </a:endParaRPr>
          </a:p>
        </p:txBody>
      </p:sp>
      <p:sp>
        <p:nvSpPr>
          <p:cNvPr id="490" name="Google Shape;490;p9"/>
          <p:cNvSpPr/>
          <p:nvPr/>
        </p:nvSpPr>
        <p:spPr>
          <a:xfrm>
            <a:off x="480600" y="124272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DESARROLLO DE CONTENIDO DE LA ACTIVIDAD</a:t>
            </a:r>
            <a:br>
              <a:rPr lang="es-CL" sz="1800" b="0" i="0" u="none" strike="noStrike" cap="none">
                <a:latin typeface="Arial"/>
                <a:ea typeface="Arial"/>
                <a:cs typeface="Arial"/>
                <a:sym typeface="Arial"/>
              </a:rPr>
            </a:br>
            <a:endParaRPr sz="14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3461</Words>
  <Application>Microsoft Office PowerPoint</Application>
  <PresentationFormat>Personalizado</PresentationFormat>
  <Paragraphs>486</Paragraphs>
  <Slides>57</Slides>
  <Notes>57</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57</vt:i4>
      </vt:variant>
    </vt:vector>
  </HeadingPairs>
  <TitlesOfParts>
    <vt:vector size="67" baseType="lpstr">
      <vt:lpstr>Arial</vt:lpstr>
      <vt:lpstr>Calibri</vt:lpstr>
      <vt:lpstr>Noto Sans Symbols</vt:lpstr>
      <vt:lpstr>Cambria Math</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2</cp:revision>
  <dcterms:modified xsi:type="dcterms:W3CDTF">2021-02-18T20:36:37Z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57</vt:i4>
  </property>
</Properties>
</file>